
<file path=[Content_Types].xml><?xml version="1.0" encoding="utf-8"?>
<Types xmlns="http://schemas.openxmlformats.org/package/2006/content-types">
  <Default Extension="emf" ContentType="image/x-emf"/>
  <Default Extension="jpeg" ContentType="image/jpeg"/>
  <Default Extension="jpg" ContentType="image/jpg"/>
  <Default Extension="mp4" ContentType="video/mp4"/>
  <Default Extension="png" ContentType="image/png"/>
  <Default Extension="rels" ContentType="application/vnd.openxmlformats-package.relationships+xml"/>
  <Default Extension="wdp" ContentType="image/vnd.ms-photo"/>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notesMasters/notesMaster1.xml" ContentType="application/vnd.openxmlformats-officedocument.presentationml.notes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ink/ink1.xml" ContentType="application/inkml+xml"/>
  <Override PartName="/ppt/ink/ink2.xml" ContentType="application/inkml+xml"/>
  <Override PartName="/ppt/ink/ink3.xml" ContentType="application/inkml+xml"/>
  <Override PartName="/ppt/ink/ink4.xml" ContentType="application/inkml+xml"/>
  <Override PartName="/ppt/ink/ink5.xml" ContentType="application/inkml+xml"/>
  <Override PartName="/ppt/ink/ink6.xml" ContentType="application/inkml+xml"/>
  <Override PartName="/ppt/ink/ink7.xml" ContentType="application/inkml+xml"/>
  <Override PartName="/ppt/ink/ink8.xml" ContentType="application/inkml+xml"/>
  <Override PartName="/ppt/ink/ink9.xml" ContentType="application/inkml+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notesSlides/notesSlide37.xml" ContentType="application/vnd.openxmlformats-officedocument.presentationml.notesSlide+xml"/>
  <Override PartName="/ppt/notesSlides/notesSlide38.xml" ContentType="application/vnd.openxmlformats-officedocument.presentationml.notesSlide+xml"/>
  <Override PartName="/ppt/notesSlides/notesSlide39.xml" ContentType="application/vnd.openxmlformats-officedocument.presentationml.notesSlide+xml"/>
  <Override PartName="/ppt/notesSlides/notesSlide40.xml" ContentType="application/vnd.openxmlformats-officedocument.presentationml.notesSlide+xml"/>
  <Override PartName="/ppt/notesSlides/notesSlide41.xml" ContentType="application/vnd.openxmlformats-officedocument.presentationml.notesSlide+xml"/>
  <Override PartName="/ppt/notesSlides/notesSlide42.xml" ContentType="application/vnd.openxmlformats-officedocument.presentationml.notesSlide+xml"/>
  <Override PartName="/ppt/notesSlides/notesSlide43.xml" ContentType="application/vnd.openxmlformats-officedocument.presentationml.notesSlide+xml"/>
  <Override PartName="/ppt/notesSlides/notesSlide44.xml" ContentType="application/vnd.openxmlformats-officedocument.presentationml.notesSlide+xml"/>
  <Override PartName="/ppt/notesSlides/notesSlide45.xml" ContentType="application/vnd.openxmlformats-officedocument.presentationml.notesSlide+xml"/>
  <Override PartName="/ppt/notesSlides/notesSlide46.xml" ContentType="application/vnd.openxmlformats-officedocument.presentationml.notesSlide+xml"/>
  <Override PartName="/ppt/notesSlides/notesSlide47.xml" ContentType="application/vnd.openxmlformats-officedocument.presentationml.notesSlide+xml"/>
  <Override PartName="/ppt/notesSlides/notesSlide48.xml" ContentType="application/vnd.openxmlformats-officedocument.presentationml.notesSlide+xml"/>
  <Override PartName="/ppt/notesSlides/notesSlide49.xml" ContentType="application/vnd.openxmlformats-officedocument.presentationml.notesSlide+xml"/>
  <Override PartName="/ppt/notesSlides/notesSlide50.xml" ContentType="application/vnd.openxmlformats-officedocument.presentationml.notesSlide+xml"/>
  <Override PartName="/ppt/notesSlides/notesSlide51.xml" ContentType="application/vnd.openxmlformats-officedocument.presentationml.notesSlide+xml"/>
  <Override PartName="/ppt/authors.xml" ContentType="application/vnd.ms-powerpoint.authors+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81" r:id="rId1"/>
  </p:sldMasterIdLst>
  <p:notesMasterIdLst>
    <p:notesMasterId r:id="rId54"/>
  </p:notesMasterIdLst>
  <p:sldIdLst>
    <p:sldId id="804" r:id="rId2"/>
    <p:sldId id="1948" r:id="rId3"/>
    <p:sldId id="1981" r:id="rId4"/>
    <p:sldId id="1982" r:id="rId5"/>
    <p:sldId id="1983" r:id="rId6"/>
    <p:sldId id="1984" r:id="rId7"/>
    <p:sldId id="1985" r:id="rId8"/>
    <p:sldId id="1986" r:id="rId9"/>
    <p:sldId id="1987" r:id="rId10"/>
    <p:sldId id="1988" r:id="rId11"/>
    <p:sldId id="1989" r:id="rId12"/>
    <p:sldId id="1990" r:id="rId13"/>
    <p:sldId id="277" r:id="rId14"/>
    <p:sldId id="676" r:id="rId15"/>
    <p:sldId id="1991" r:id="rId16"/>
    <p:sldId id="796" r:id="rId17"/>
    <p:sldId id="1994" r:id="rId18"/>
    <p:sldId id="1992" r:id="rId19"/>
    <p:sldId id="1993" r:id="rId20"/>
    <p:sldId id="867" r:id="rId21"/>
    <p:sldId id="747" r:id="rId22"/>
    <p:sldId id="748" r:id="rId23"/>
    <p:sldId id="270" r:id="rId24"/>
    <p:sldId id="271" r:id="rId25"/>
    <p:sldId id="1995" r:id="rId26"/>
    <p:sldId id="1996" r:id="rId27"/>
    <p:sldId id="769" r:id="rId28"/>
    <p:sldId id="770" r:id="rId29"/>
    <p:sldId id="771" r:id="rId30"/>
    <p:sldId id="775" r:id="rId31"/>
    <p:sldId id="776" r:id="rId32"/>
    <p:sldId id="778" r:id="rId33"/>
    <p:sldId id="779" r:id="rId34"/>
    <p:sldId id="780" r:id="rId35"/>
    <p:sldId id="781" r:id="rId36"/>
    <p:sldId id="774" r:id="rId37"/>
    <p:sldId id="797" r:id="rId38"/>
    <p:sldId id="1997" r:id="rId39"/>
    <p:sldId id="1980" r:id="rId40"/>
    <p:sldId id="279" r:id="rId41"/>
    <p:sldId id="318" r:id="rId42"/>
    <p:sldId id="320" r:id="rId43"/>
    <p:sldId id="321" r:id="rId44"/>
    <p:sldId id="358" r:id="rId45"/>
    <p:sldId id="359" r:id="rId46"/>
    <p:sldId id="324" r:id="rId47"/>
    <p:sldId id="360" r:id="rId48"/>
    <p:sldId id="1979" r:id="rId49"/>
    <p:sldId id="331" r:id="rId50"/>
    <p:sldId id="433" r:id="rId51"/>
    <p:sldId id="1998" r:id="rId52"/>
    <p:sldId id="298" r:id="rId53"/>
  </p:sldIdLst>
  <p:sldSz cx="12192000" cy="6858000"/>
  <p:notesSz cx="6670675" cy="9777413"/>
  <p:defaultTex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521415D9-36F7-43E2-AB2F-B90AF26B5E84}">
      <p14:sectionLst xmlns:p14="http://schemas.microsoft.com/office/powerpoint/2010/main">
        <p14:section name="Section par défaut" id="{475E45DE-E865-4968-B51F-97D936822EB0}">
          <p14:sldIdLst>
            <p14:sldId id="804"/>
            <p14:sldId id="1948"/>
            <p14:sldId id="1981"/>
            <p14:sldId id="1982"/>
            <p14:sldId id="1983"/>
            <p14:sldId id="1984"/>
            <p14:sldId id="1985"/>
            <p14:sldId id="1986"/>
            <p14:sldId id="1987"/>
            <p14:sldId id="1988"/>
            <p14:sldId id="1989"/>
            <p14:sldId id="1990"/>
            <p14:sldId id="277"/>
            <p14:sldId id="676"/>
            <p14:sldId id="1991"/>
            <p14:sldId id="796"/>
            <p14:sldId id="1994"/>
            <p14:sldId id="1992"/>
            <p14:sldId id="1993"/>
            <p14:sldId id="867"/>
            <p14:sldId id="747"/>
            <p14:sldId id="748"/>
            <p14:sldId id="270"/>
            <p14:sldId id="271"/>
            <p14:sldId id="1995"/>
            <p14:sldId id="1996"/>
            <p14:sldId id="769"/>
            <p14:sldId id="770"/>
            <p14:sldId id="771"/>
            <p14:sldId id="775"/>
            <p14:sldId id="776"/>
            <p14:sldId id="778"/>
            <p14:sldId id="779"/>
            <p14:sldId id="780"/>
            <p14:sldId id="781"/>
            <p14:sldId id="774"/>
            <p14:sldId id="797"/>
            <p14:sldId id="1997"/>
            <p14:sldId id="1980"/>
            <p14:sldId id="279"/>
            <p14:sldId id="318"/>
            <p14:sldId id="320"/>
            <p14:sldId id="321"/>
            <p14:sldId id="358"/>
            <p14:sldId id="359"/>
            <p14:sldId id="324"/>
            <p14:sldId id="360"/>
            <p14:sldId id="1979"/>
            <p14:sldId id="331"/>
            <p14:sldId id="433"/>
            <p14:sldId id="1998"/>
            <p14:sldId id="298"/>
          </p14:sldIdLst>
        </p14:section>
      </p14:sectionLst>
    </p:ext>
    <p:ext uri="{EFAFB233-063F-42B5-8137-9DF3F51BA10A}">
      <p15:sldGuideLst xmlns:p15="http://schemas.microsoft.com/office/powerpoint/2012/main">
        <p15:guide id="1" orient="horz" pos="3475" userDrawn="1">
          <p15:clr>
            <a:srgbClr val="A4A3A4"/>
          </p15:clr>
        </p15:guide>
        <p15:guide id="2" pos="1572" userDrawn="1">
          <p15:clr>
            <a:srgbClr val="A4A3A4"/>
          </p15:clr>
        </p15:guide>
      </p15:sldGuideLst>
    </p:ext>
    <p:ext uri="{2D200454-40CA-4A62-9FC3-DE9A4176ACB9}">
      <p15:notesGuideLst xmlns:p15="http://schemas.microsoft.com/office/powerpoint/2012/main"/>
    </p:ext>
  </p:extLst>
</p:presentation>
</file>

<file path=ppt/authors.xml><?xml version="1.0" encoding="utf-8"?>
<p188:authorLst xmlns:a="http://schemas.openxmlformats.org/drawingml/2006/main" xmlns:r="http://schemas.openxmlformats.org/officeDocument/2006/relationships" xmlns:p188="http://schemas.microsoft.com/office/powerpoint/2018/8/main">
  <p188:author id="{33419D03-7AE0-A834-E44D-0FE3AFD96025}" name="YALA Meryl" initials="YM" userId="S::myala@multaler.com::2c504078-71c2-4b31-bd77-f9f42bb9eb20" providerId="AD"/>
</p188:authorLst>
</file>

<file path=ppt/commentAuthors.xml><?xml version="1.0" encoding="utf-8"?>
<p:cmAuthorLst xmlns:a="http://schemas.openxmlformats.org/drawingml/2006/main" xmlns:r="http://schemas.openxmlformats.org/officeDocument/2006/relationships" xmlns:p="http://schemas.openxmlformats.org/presentationml/2006/main">
  <p:cmAuthor id="1" name="MARTINEZ Caroline" initials="MC" lastIdx="1" clrIdx="0">
    <p:extLst>
      <p:ext uri="{19B8F6BF-5375-455C-9EA6-DF929625EA0E}">
        <p15:presenceInfo xmlns:p15="http://schemas.microsoft.com/office/powerpoint/2012/main" userId="S-1-5-21-2052111302-879983540-839522115-6751" providerId="AD"/>
      </p:ext>
    </p:extLst>
  </p:cmAuthor>
</p:cm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F78F2A"/>
    <a:srgbClr val="FBFDFE"/>
    <a:srgbClr val="404040"/>
    <a:srgbClr val="3E3E3E"/>
    <a:srgbClr val="5AAF5A"/>
    <a:srgbClr val="FFFFFF"/>
    <a:srgbClr val="000000"/>
    <a:srgbClr val="647BA6"/>
    <a:srgbClr val="595959"/>
    <a:srgbClr val="E5A23F"/>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Style moyen 2 - Accentuation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21E4AEA4-8DFA-4A89-87EB-49C32662AFE0}" styleName="Style moyen 2 - Accentuation 2">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2">
              <a:tint val="20000"/>
            </a:schemeClr>
          </a:solidFill>
        </a:fill>
      </a:tcStyle>
    </a:wholeTbl>
    <a:band1H>
      <a:tcStyle>
        <a:tcBdr/>
        <a:fill>
          <a:solidFill>
            <a:schemeClr val="accent2">
              <a:tint val="40000"/>
            </a:schemeClr>
          </a:solidFill>
        </a:fill>
      </a:tcStyle>
    </a:band1H>
    <a:band2H>
      <a:tcStyle>
        <a:tcBdr/>
      </a:tcStyle>
    </a:band2H>
    <a:band1V>
      <a:tcStyle>
        <a:tcBdr/>
        <a:fill>
          <a:solidFill>
            <a:schemeClr val="accent2">
              <a:tint val="40000"/>
            </a:schemeClr>
          </a:solidFill>
        </a:fill>
      </a:tcStyle>
    </a:band1V>
    <a:band2V>
      <a:tcStyle>
        <a:tcBdr/>
      </a:tcStyle>
    </a:band2V>
    <a:lastCol>
      <a:tcTxStyle b="on">
        <a:fontRef idx="minor">
          <a:prstClr val="black"/>
        </a:fontRef>
        <a:schemeClr val="lt1"/>
      </a:tcTxStyle>
      <a:tcStyle>
        <a:tcBdr/>
        <a:fill>
          <a:solidFill>
            <a:schemeClr val="accent2"/>
          </a:solidFill>
        </a:fill>
      </a:tcStyle>
    </a:lastCol>
    <a:firstCol>
      <a:tcTxStyle b="on">
        <a:fontRef idx="minor">
          <a:prstClr val="black"/>
        </a:fontRef>
        <a:schemeClr val="lt1"/>
      </a:tcTxStyle>
      <a:tcStyle>
        <a:tcBdr/>
        <a:fill>
          <a:solidFill>
            <a:schemeClr val="accent2"/>
          </a:solidFill>
        </a:fill>
      </a:tcStyle>
    </a:firstCol>
    <a:lastRow>
      <a:tcTxStyle b="on">
        <a:fontRef idx="minor">
          <a:prstClr val="black"/>
        </a:fontRef>
        <a:schemeClr val="lt1"/>
      </a:tcTxStyle>
      <a:tcStyle>
        <a:tcBdr>
          <a:top>
            <a:ln w="38100" cmpd="sng">
              <a:solidFill>
                <a:schemeClr val="lt1"/>
              </a:solidFill>
            </a:ln>
          </a:top>
        </a:tcBdr>
        <a:fill>
          <a:solidFill>
            <a:schemeClr val="accent2"/>
          </a:solidFill>
        </a:fill>
      </a:tcStyle>
    </a:lastRow>
    <a:firstRow>
      <a:tcTxStyle b="on">
        <a:fontRef idx="minor">
          <a:prstClr val="black"/>
        </a:fontRef>
        <a:schemeClr val="lt1"/>
      </a:tcTxStyle>
      <a:tcStyle>
        <a:tcBdr>
          <a:bottom>
            <a:ln w="38100" cmpd="sng">
              <a:solidFill>
                <a:schemeClr val="lt1"/>
              </a:solidFill>
            </a:ln>
          </a:bottom>
        </a:tcBdr>
        <a:fill>
          <a:solidFill>
            <a:schemeClr val="accent2"/>
          </a:solidFill>
        </a:fill>
      </a:tcStyle>
    </a:firstRow>
  </a:tblStyle>
  <a:tblStyle styleId="{2D5ABB26-0587-4C30-8999-92F81FD0307C}" styleName="Aucun style, aucune grille">
    <a:wholeTbl>
      <a:tcTxStyle>
        <a:fontRef idx="minor">
          <a:scrgbClr r="0" g="0" b="0"/>
        </a:fontRef>
        <a:schemeClr val="tx1"/>
      </a:tcTxStyle>
      <a:tcStyle>
        <a:tcBdr>
          <a:left>
            <a:ln>
              <a:noFill/>
            </a:ln>
          </a:left>
          <a:right>
            <a:ln>
              <a:noFill/>
            </a:ln>
          </a:right>
          <a:top>
            <a:ln>
              <a:noFill/>
            </a:ln>
          </a:top>
          <a:bottom>
            <a:ln>
              <a:noFill/>
            </a:ln>
          </a:bottom>
          <a:insideH>
            <a:ln>
              <a:noFill/>
            </a:ln>
          </a:insideH>
          <a:insideV>
            <a:ln>
              <a:noFill/>
            </a:ln>
          </a:insideV>
        </a:tcBdr>
        <a:fill>
          <a:noFill/>
        </a:fill>
      </a:tcStyle>
    </a:wholeTbl>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2980" autoAdjust="0"/>
    <p:restoredTop sz="58519" autoAdjust="0"/>
  </p:normalViewPr>
  <p:slideViewPr>
    <p:cSldViewPr snapToGrid="0">
      <p:cViewPr varScale="1">
        <p:scale>
          <a:sx n="65" d="100"/>
          <a:sy n="65" d="100"/>
        </p:scale>
        <p:origin x="2418" y="60"/>
      </p:cViewPr>
      <p:guideLst>
        <p:guide orient="horz" pos="3475"/>
        <p:guide pos="1572"/>
      </p:guideLst>
    </p:cSldViewPr>
  </p:slideViewPr>
  <p:outlineViewPr>
    <p:cViewPr>
      <p:scale>
        <a:sx n="33" d="100"/>
        <a:sy n="33" d="100"/>
      </p:scale>
      <p:origin x="0" y="-2748"/>
    </p:cViewPr>
  </p:outlineViewPr>
  <p:notesTextViewPr>
    <p:cViewPr>
      <p:scale>
        <a:sx n="3" d="2"/>
        <a:sy n="3" d="2"/>
      </p:scale>
      <p:origin x="0" y="0"/>
    </p:cViewPr>
  </p:notesTextViewPr>
  <p:sorterViewPr>
    <p:cViewPr>
      <p:scale>
        <a:sx n="100" d="100"/>
        <a:sy n="100" d="100"/>
      </p:scale>
      <p:origin x="0" y="-18174"/>
    </p:cViewPr>
  </p:sorterViewPr>
  <p:notesViewPr>
    <p:cSldViewPr snapToGrid="0">
      <p:cViewPr varScale="1">
        <p:scale>
          <a:sx n="88" d="100"/>
          <a:sy n="88" d="100"/>
        </p:scale>
        <p:origin x="3822" y="66"/>
      </p:cViewPr>
      <p:guideLst/>
    </p:cSldViewPr>
  </p:notesViewPr>
  <p:gridSpacing cx="72008" cy="72008"/>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slide" Target="slides/slide46.xml"/><Relationship Id="rId50" Type="http://schemas.openxmlformats.org/officeDocument/2006/relationships/slide" Target="slides/slide49.xml"/><Relationship Id="rId55" Type="http://schemas.openxmlformats.org/officeDocument/2006/relationships/commentAuthors" Target="commentAuthors.xml"/><Relationship Id="rId7" Type="http://schemas.openxmlformats.org/officeDocument/2006/relationships/slide" Target="slides/slide6.xml"/><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slide" Target="slides/slide28.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3" Type="http://schemas.openxmlformats.org/officeDocument/2006/relationships/slide" Target="slides/slide52.xml"/><Relationship Id="rId58" Type="http://schemas.openxmlformats.org/officeDocument/2006/relationships/theme" Target="theme/theme1.xml"/><Relationship Id="rId5" Type="http://schemas.openxmlformats.org/officeDocument/2006/relationships/slide" Target="slides/slide4.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56" Type="http://schemas.openxmlformats.org/officeDocument/2006/relationships/presProps" Target="presProps.xml"/><Relationship Id="rId8" Type="http://schemas.openxmlformats.org/officeDocument/2006/relationships/slide" Target="slides/slide7.xml"/><Relationship Id="rId51" Type="http://schemas.openxmlformats.org/officeDocument/2006/relationships/slide" Target="slides/slide50.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59" Type="http://schemas.openxmlformats.org/officeDocument/2006/relationships/tableStyles" Target="tableStyles.xml"/><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notesMaster" Target="notesMasters/notesMaster1.xml"/><Relationship Id="rId1" Type="http://schemas.openxmlformats.org/officeDocument/2006/relationships/slideMaster" Target="slideMasters/slideMaster1.xml"/><Relationship Id="rId6" Type="http://schemas.openxmlformats.org/officeDocument/2006/relationships/slide" Target="slides/slide5.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openxmlformats.org/officeDocument/2006/relationships/viewProps" Target="viewProps.xml"/><Relationship Id="rId10" Type="http://schemas.openxmlformats.org/officeDocument/2006/relationships/slide" Target="slides/slide9.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 Id="rId60" Type="http://schemas.microsoft.com/office/2018/10/relationships/authors" Target="authors.xml"/></Relationships>
</file>

<file path=ppt/ink/ink1.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2-07-11T14:27:25.354"/>
    </inkml:context>
    <inkml:brush xml:id="br0">
      <inkml:brushProperty name="width" value="0.05" units="cm"/>
      <inkml:brushProperty name="height" value="0.05" units="cm"/>
      <inkml:brushProperty name="color" value="#66CC00"/>
    </inkml:brush>
  </inkml:definitions>
  <inkml:trace contextRef="#ctx0" brushRef="#br0">0 0 24575,'0'0'-8191</inkml:trace>
</inkml:ink>
</file>

<file path=ppt/ink/ink2.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2-07-11T14:27:53.535"/>
    </inkml:context>
    <inkml:brush xml:id="br0">
      <inkml:brushProperty name="width" value="0.05" units="cm"/>
      <inkml:brushProperty name="height" value="0.05" units="cm"/>
      <inkml:brushProperty name="color" value="#66CC00"/>
    </inkml:brush>
  </inkml:definitions>
  <inkml:trace contextRef="#ctx0" brushRef="#br0">1 0 24575,'0'0'-8191</inkml:trace>
</inkml:ink>
</file>

<file path=ppt/ink/ink3.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2-07-11T14:27:53.910"/>
    </inkml:context>
    <inkml:brush xml:id="br0">
      <inkml:brushProperty name="width" value="0.05" units="cm"/>
      <inkml:brushProperty name="height" value="0.05" units="cm"/>
      <inkml:brushProperty name="color" value="#66CC00"/>
    </inkml:brush>
  </inkml:definitions>
  <inkml:trace contextRef="#ctx0" brushRef="#br0">1 0 24575,'0'0'-8191</inkml:trace>
</inkml:ink>
</file>

<file path=ppt/ink/ink4.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2-07-11T14:27:49.505"/>
    </inkml:context>
    <inkml:brush xml:id="br0">
      <inkml:brushProperty name="width" value="0.05" units="cm"/>
      <inkml:brushProperty name="height" value="0.05" units="cm"/>
      <inkml:brushProperty name="color" value="#66CC00"/>
    </inkml:brush>
  </inkml:definitions>
  <inkml:trace contextRef="#ctx0" brushRef="#br0">395 6 24575,'-80'-3'0,"-60"1"0,129 2 0,0 1 0,-1 0 0,1 1 0,0 1 0,0-1 0,0 2 0,0 0 0,1 0 0,-11 6 0,16-7 0,1 1 0,0-1 0,0 1 0,0 0 0,1 0 0,-1 0 0,1 0 0,0 1 0,0 0 0,1-1 0,-1 1 0,1 0 0,0 0 0,0 0 0,1 0 0,-1 1 0,1-1 0,0 0 0,1 1 0,-1-1 0,1 0 0,0 1 0,1-1 0,-1 1 0,1-1 0,0 0 0,0 1 0,1-1 0,0 0 0,-1 0 0,2 0 0,-1 0 0,1 0 0,-1-1 0,1 1 0,0-1 0,1 0 0,-1 0 0,1 0 0,0 0 0,0 0 0,0-1 0,1 0 0,-1 0 0,1 0 0,-1 0 0,1-1 0,7 3 0,25 5 0,53 19 0,-87-28 0,-1 0 0,1 0 0,-1 0 0,0 0 0,1 0 0,-1 1 0,0-1 0,0 1 0,0 0 0,0-1 0,0 1 0,0 0 0,0 0 0,0 0 0,-1 1 0,1-1 0,-1 0 0,0 0 0,0 1 0,0-1 0,0 1 0,0-1 0,0 1 0,0 0 0,-1-1 0,1 5 0,-3-3 0,0 0 0,0 0 0,0-1 0,-1 1 0,1-1 0,-1 1 0,0-1 0,0 0 0,0 0 0,0-1 0,0 1 0,-1 0 0,1-1 0,-7 3 0,5-2 0,1 0 0,-1 0 0,1 1 0,-1 0 0,1 0 0,0 0 0,0 0 0,1 0 0,-5 6 0,11 14 0,31 2 0,55 4 0,-76-27 0,1 0 0,-1 1 0,0 1 0,0 0 0,15 9 0,-23-11 0,0 1 0,-1-1 0,0 1 0,0 0 0,0 0 0,0 0 0,0 1 0,-1-1 0,0 1 0,0 0 0,0 0 0,-1 0 0,0 0 0,0 1 0,0-1 0,0 1 0,0 5 0,0-5 0,0 1 0,-1-1 0,0 1 0,0 0 0,-1-1 0,1 1 0,-1 0 0,-1-1 0,0 1 0,0 0 0,0-1 0,0 1 0,-1-1 0,0 0 0,-1 1 0,-4 8 0,1-7 0,-2 0 0,1 0 0,-1 0 0,0-1 0,0 0 0,-1 0 0,0-1 0,0-1 0,-13 7 0,-35 32 0,-8 5 0,63-49 0,0 1 0,0 0 0,0 0 0,0 0 0,0 0 0,0 0 0,0 0 0,0 0 0,0 1 0,0-1 0,1 1 0,-1-1 0,1 1 0,-1 0 0,1 0 0,-1-1 0,1 1 0,-2 4 0,3-5 0,1 0 0,0 0 0,-1 0 0,1 0 0,-1 0 0,1 0 0,0 0 0,0 0 0,0 0 0,-1-1 0,1 1 0,0 0 0,0 0 0,0-1 0,0 1 0,0-1 0,0 1 0,0-1 0,1 0 0,-1 1 0,0-1 0,0 0 0,0 0 0,2 1 0,94 8 0,-77-10 0,0 1 0,-1 2 0,1 0 0,0 0 0,-1 2 0,0 1 0,20 7 0,-33-9 0,0 0 0,0 0 0,0 1 0,-1 0 0,0 0 0,1 0 0,-1 1 0,-1-1 0,1 1 0,-1 0 0,0 1 0,0-1 0,0 1 0,-1 0 0,0 0 0,0 0 0,0 0 0,-1 0 0,0 1 0,0-1 0,0 1 0,-1 0 0,0-1 0,0 10 0,0-9 0,-1-1 0,1 0 0,-1 1 0,0-1 0,0 1 0,-1-1 0,0 0 0,0 1 0,0-1 0,-1 0 0,0 0 0,0 0 0,0 0 0,-1 0 0,0-1 0,0 1 0,-1-1 0,0 1 0,-8 8 0,4-8 0,0 0 0,-1-1 0,0 0 0,0-1 0,0 0 0,0 0 0,-1-1 0,0 0 0,1 0 0,-1-1 0,-18 1 0,20-1 0,1 0 0,-1 1 0,1-1 0,0 2 0,0-1 0,0 1 0,1 0 0,0 1 0,-1-1 0,1 1 0,1 0 0,-1 1 0,1 0 0,0-1 0,0 2 0,1-1 0,-1 0 0,1 1 0,1 0 0,0 0 0,-1 0 0,2 0 0,-1 1 0,1-1 0,1 1 0,-1-1 0,0 13 0,1-12 0,-1-1 0,1 1 0,1 0 0,-1-1 0,1 1 0,1 0 0,-1-1 0,2 1 0,-1-1 0,1 1 0,0-1 0,0 1 0,1-1 0,0 0 0,0 0 0,0 0 0,1-1 0,0 1 0,1-1 0,0 0 0,0 0 0,0-1 0,0 1 0,1-1 0,0 0 0,0-1 0,12 8 0,-2-7 0,0-1 0,1-1 0,32 3 0,-34-6 0,0 2 0,0 0 0,0 1 0,0 0 0,-1 1 0,28 11 0,-40-13 0,0-1 0,1 0 0,-1 1 0,0 0 0,0 0 0,0 0 0,0 0 0,0 0 0,-1 0 0,1 0 0,-1 0 0,1 1 0,-1-1 0,0 1 0,0-1 0,0 1 0,1 3 0,-1-1 0,-1 1 0,0-1 0,0 0 0,0 0 0,-1 0 0,1 0 0,-1 1 0,-1-1 0,1 0 0,-1 0 0,0-1 0,-3 7 0,1-2 0,-1-2 0,-1 1 0,0 0 0,0-1 0,0 0 0,-1-1 0,0 1 0,0-1 0,0-1 0,-1 1 0,0-1 0,0-1 0,0 1 0,-1-2 0,1 1 0,-11 2 0,-22 7 0,-2-1 0,-47 6 0,60-13 0,25-4 0,1 0 0,0 1 0,-1-1 0,1 1 0,0 0 0,0 0 0,0 0 0,0 1 0,1-1 0,-1 1 0,1 0 0,-1 0 0,1 0 0,0 1 0,0-1 0,1 1 0,-1 0 0,1-1 0,-4 8 0,2-2 0,1 0 0,0 0 0,0 0 0,1 0 0,0 0 0,1 1 0,0-1 0,0 0 0,1 16 0,1-14 0,0 0 0,1 0 0,0 0 0,1-1 0,0 1 0,0-1 0,1 1 0,7 11 0,-9-17 0,1-1 0,0 1 0,0-1 0,0 0 0,0 1 0,1-2 0,0 1 0,0 0 0,0-1 0,0 1 0,0-1 0,1 0 0,-1-1 0,1 1 0,0-1 0,7 3 0,63 5 0,-64-10 0,-1 1 0,0 0 0,1 1 0,-1 0 0,0 0 0,0 1 0,15 7 0,-21-8 0,-1 1 0,0-1 0,0 1 0,0 0 0,0 0 0,-1 0 0,1 0 0,-1 0 0,0 1 0,1-1 0,-2 1 0,1-1 0,0 1 0,-1 0 0,1 0 0,-1 0 0,0 0 0,-1 0 0,1 0 0,-1 0 0,1 0 0,-1 0 0,-1 0 0,0 6 0,1-3 0,-2 1 0,1-1 0,-1 1 0,0-1 0,-1 0 0,1 1 0,-1-1 0,-1-1 0,1 1 0,-1 0 0,-1-1 0,1 0 0,-1 0 0,0 0 0,0-1 0,-1 1 0,0-1 0,0 0 0,0-1 0,0 0 0,-11 6 0,7-4 0,1 1 0,-1 0 0,2 0 0,-1 1 0,1 1 0,0-1 0,0 1 0,-8 14 0,15-21 0,1-1 0,-1 1 0,0 0 0,1 0 0,0 0 0,-1 0 0,1 0 0,0-1 0,0 1 0,0 0 0,0 0 0,0 0 0,0 0 0,1 0 0,-1 0 0,1 0 0,-1 0 0,1-1 0,0 1 0,-1 0 0,1 0 0,0-1 0,0 1 0,1-1 0,-1 1 0,0-1 0,0 1 0,1-1 0,-1 0 0,1 1 0,-1-1 0,4 2 0,73 42 0,-14-8 0,-61-35 0,0 1 0,0-1 0,0 1 0,0 0 0,0 0 0,0 0 0,-1 0 0,1 1 0,-1-1 0,0 1 0,0 0 0,0-1 0,-1 1 0,1 0 0,-1 0 0,0 0 0,0 0 0,-1 0 0,1 0 0,-1 0 0,1 0 0,-1 0 0,-1 0 0,1 1 0,-1-1 0,1 0 0,-1 0 0,-3 7 0,0-4 0,-2 1 0,1-1 0,-1 0 0,0-1 0,0 1 0,-1-1 0,0 0 0,0-1 0,0 0 0,-1 0 0,0 0 0,-10 3 0,10-4 0,0 1 0,0 0 0,0 0 0,0 1 0,1 0 0,0 1 0,0-1 0,0 1 0,1 0 0,0 1 0,1-1 0,0 1 0,0 1 0,0-1 0,1 0 0,0 1 0,1 0 0,0 0 0,0 0 0,1 1 0,1-1 0,-1 0 0,1 1 0,1-1 0,0 1 0,0-1 0,1 1 0,0-1 0,0 0 0,1 1 0,1-1 0,-1 0 0,1 0 0,1 0 0,0-1 0,0 1 0,1-1 0,0 0 0,0 0 0,1 0 0,0-1 0,0 0 0,1 0 0,0-1 0,8 7 0,45 25 0,-44-30 0,-2 1 0,1 0 0,-1 2 0,-1-1 0,24 25 0,-33-29 0,0-1 0,0 1 0,-1 0 0,0 0 0,0 1 0,-1-1 0,1 1 0,-1-1 0,-1 1 0,1 0 0,-1-1 0,-1 1 0,1 0 0,-1 0 0,0 0 0,-1 0 0,1 0 0,-1-1 0,-2 9 0,0-3 0,-1 0 0,0 0 0,0-1 0,-1 1 0,-1-1 0,0 0 0,0 0 0,-1-1 0,0 0 0,-1 0 0,0-1 0,-1 0 0,0 0 0,0-1 0,-1 0 0,0 0 0,-1-2 0,-14 9 0,20-11-72,0 0 1,0 0-1,1 0 0,-1 1 0,1 0 0,0 0 0,1 0 0,-1 0 1,1 0-1,0 1 0,0 0 0,1-1 0,-1 1 0,1 0 0,1 0 1,-1 1-1,1-1 0,-1 6 0,-2 21-6754</inkml:trace>
</inkml:ink>
</file>

<file path=ppt/ink/ink5.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2-07-11T14:29:06.608"/>
    </inkml:context>
    <inkml:brush xml:id="br0">
      <inkml:brushProperty name="width" value="0.05" units="cm"/>
      <inkml:brushProperty name="height" value="0.05" units="cm"/>
      <inkml:brushProperty name="color" value="#60EE96"/>
    </inkml:brush>
  </inkml:definitions>
  <inkml:trace contextRef="#ctx0" brushRef="#br0">1 0 24575,'0'0'-8191</inkml:trace>
</inkml:ink>
</file>

<file path=ppt/ink/ink6.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2-07-11T14:27:49.505"/>
    </inkml:context>
    <inkml:brush xml:id="br0">
      <inkml:brushProperty name="width" value="0.05" units="cm"/>
      <inkml:brushProperty name="height" value="0.05" units="cm"/>
      <inkml:brushProperty name="color" value="#66CC00"/>
    </inkml:brush>
  </inkml:definitions>
  <inkml:trace contextRef="#ctx0" brushRef="#br0">384 40 24575,'-71'-3'0,"-54"0"0,115 4 0,0-1 0,0 2 0,0-1 0,0 2 0,0 0 0,1 0 0,-1 0 0,1 1 0,-10 4 0,15-5 0,1 0 0,-1 0 0,1 1 0,-2-1 0,3 1 0,-1-1 0,0 2 0,0-1 0,0 0 0,2 0 0,-2 1 0,2-1 0,-1 0 0,1 0 0,-1 1 0,1 0 0,-1 0 0,2-1 0,-1 2 0,1-2 0,0 0 0,0 2 0,0-2 0,0 0 0,1 2 0,1-2 0,-2 1 0,1 0 0,1 0 0,1-1 0,-2 0 0,0 1 0,2-1 0,0 0 0,0 0 0,0 1 0,0-3 0,-1 3 0,1-2 0,2 1 0,-3-1 0,3 0 0,-2-1 0,1 1 0,0 0 0,0-1 0,1 0 0,6 3 0,20 3 0,51 18 0,-81-25 0,2-1 0,-2 2 0,2-2 0,-1 1 0,0 1 0,0-1 0,1 0 0,-2 1 0,1-1 0,0 1 0,0-1 0,-1 0 0,1 2 0,-1-1 0,1-1 0,-1 2 0,0-2 0,1 2 0,-2-1 0,1 1 0,1-2 0,-2 2 0,1 0 0,-1-2 0,0 2 0,1 3 0,-2-2 0,-2-1 0,2 0 0,-1 1 0,0-1 0,0 0 0,-1-1 0,0 1 0,1 0 0,-1 0 0,0-2 0,0 2 0,0 0 0,0-1 0,-5 2 0,3-1 0,1 0 0,0-1 0,0 1 0,1 1 0,-1-1 0,1 2 0,-2-3 0,3 3 0,-6 3 0,11 14 0,27 0 0,50 6 0,-69-26 0,2 1 0,-1 0 0,-1 1 0,0 2 0,15 5 0,-22-8 0,-1 0 0,1 1 0,1-1 0,-2 0 0,1 1 0,-1 1 0,0-1 0,1-1 0,-1 1 0,-2 0 0,2 2 0,0-2 0,-2 1 0,1-1 0,-1 2 0,0-2 0,2 6 0,-1-5 0,-1 1 0,1 0 0,-1 0 0,-1 1 0,0-2 0,1 1 0,-2 0 0,1-1 0,0 1 0,-1 1 0,-1-1 0,1 0 0,-1-1 0,1 1 0,-2 0 0,-3 7 0,1-6 0,-2 0 0,1 0 0,-1 0 0,0 0 0,-1-1 0,0 0 0,1-1 0,-2 0 0,-11 6 0,-30 27 0,-8 7 0,57-45 0,-1 0 0,-1 1 0,2-1 0,-1 1 0,0 1 0,0-2 0,1 1 0,-1 1 0,1-1 0,0 1 0,-2-1 0,1 0 0,1 1 0,1-1 0,-2 1 0,1-1 0,0 1 0,-2 3 0,3-3 0,1-2 0,-1 1 0,0 0 0,2-1 0,-2 2 0,1-2 0,-1 1 0,1-1 0,-1 2 0,2-2 0,-2 1 0,1-1 0,1 2 0,-2-2 0,1 0 0,-1 1 0,2-1 0,-1 0 0,-1 0 0,1 1 0,1-1 0,-1 0 0,-1 0 0,3 0 0,84 9 0,-70-10 0,2 2 0,-2-1 0,0 3 0,0-2 0,0 4 0,0-1 0,17 6 0,-28-7 0,0 0 0,-1-1 0,0 1 0,0 1 0,0-1 0,-1 2 0,0-1 0,0 0 0,1 0 0,-1 1 0,0-1 0,-1 2 0,0-2 0,0 2 0,0-1 0,-1 0 0,1 0 0,-1 1 0,-1 0 0,2-1 0,-3 3 0,1-3 0,1 1 0,-2 8 0,1-8 0,1 0 0,-2-1 0,0 1 0,0 0 0,0-1 0,-2 1 0,2 0 0,-1-1 0,-1 1 0,1-2 0,0 2 0,-1 0 0,-1-1 0,0 0 0,2 0 0,-2 0 0,-1 0 0,1 0 0,-8 8 0,4-8 0,-1 0 0,1-1 0,-1 0 0,1 0 0,-2 1 0,1-3 0,-1 1 0,0 0 0,1-1 0,-1 0 0,-16 1 0,18-1 0,1-1 0,-1 2 0,1 0 0,-1 0 0,1 0 0,1-1 0,-1 3 0,0-1 0,0 0 0,1 0 0,0 1 0,0-1 0,0 2 0,1-1 0,0 0 0,0 0 0,-1 1 0,3 1 0,-1-1 0,0 0 0,0 1 0,0-2 0,0 3 0,2-3 0,-1 2 0,1 0 0,0 11 0,-1-11 0,1 0 0,1 0 0,-2-1 0,2 1 0,0 0 0,0 0 0,2-1 0,-2 1 0,1 0 0,1 0 0,-1-1 0,2 1 0,0-1 0,-2 1 0,2-2 0,1 1 0,-1 0 0,1-1 0,-1 1 0,2 0 0,0 0 0,-1-2 0,1 2 0,0-2 0,0 0 0,0 0 0,13 6 0,-4-5 0,0-3 0,0 3 0,29-1 0,-29-4 0,-1 1 0,1 2 0,-1-1 0,0 1 0,0 1 0,24 9 0,-34-12 0,-2 0 0,2 1 0,-2-1 0,1 1 0,1-1 0,-2 2 0,0-2 0,1 1 0,-1-1 0,1 2 0,-1-1 0,1 0 0,-1 0 0,0 1 0,-1-2 0,2 2 0,-1 3 0,-1-2 0,2 0 0,-2 2 0,0-2 0,-2 0 0,2 1 0,0 0 0,-1 0 0,-1-1 0,1 0 0,0 1 0,-1-1 0,-2 6 0,0-3 0,-1 0 0,0 0 0,0 0 0,0-1 0,-1 0 0,0-1 0,1 1 0,-3 0 0,3-1 0,-2 0 0,0-1 0,-1 0 0,1 1 0,-1-3 0,1 1 0,-10 3 0,-21 7 0,1-3 0,-44 5 0,56-10 0,20-4 0,1 1 0,1-1 0,-1-1 0,0 3 0,1-2 0,-1 1 0,1-1 0,-2 2 0,3 0 0,-1-2 0,0 2 0,0 0 0,0 0 0,0 0 0,0-1 0,1 3 0,0-2 0,-1-1 0,-1 8 0,0-3 0,1 2 0,0 0 0,2-2 0,-2 1 0,1 1 0,1-1 0,1-1 0,-1 2 0,1 14 0,1-13 0,0-2 0,1 2 0,-1 0 0,2 0 0,-1-1 0,2 1 0,-1-2 0,7 12 0,-9-15 0,2-1 0,0 0 0,0 0 0,-1-1 0,1 1 0,0-1 0,0 2 0,1-3 0,-1 1 0,1 0 0,1 0 0,-2 0 0,1-2 0,0 2 0,0-1 0,8 2 0,55 6 0,-59-10 0,2 1 0,-1-1 0,1 2 0,-2 0 0,1 0 0,1 1 0,11 5 0,-18-6 0,1 1 0,-2-2 0,1 2 0,-1 0 0,1 0 0,0-1 0,-1 1 0,0 0 0,0 0 0,-1 0 0,1 0 0,0-1 0,0 3 0,-2-2 0,1 1 0,1-1 0,-1 0 0,-1 1 0,0-1 0,2 1 0,-2-1 0,0 1 0,0 0 0,-2 5 0,2-3 0,-1 1 0,-1 0 0,1 0 0,-2-1 0,2 1 0,-2-2 0,0 1 0,0 1 0,0-1 0,-1 0 0,1-1 0,-1 1 0,0 0 0,-1-2 0,0 2 0,0-2 0,0 0 0,0 1 0,0-1 0,-1 0 0,-10 5 0,8-5 0,-1 3 0,1-1 0,1 1 0,-1 0 0,0 0 0,2 0 0,-1 2 0,-7 11 0,12-19 0,2 1 0,-1-1 0,1 0 0,0 2 0,-1-1 0,1-1 0,0 1 0,0-1 0,0 2 0,0-2 0,0 1 0,0-1 0,0 1 0,1 0 0,-1 0 0,0-1 0,0 1 0,1-1 0,-1 1 0,2-1 0,-2 0 0,1 1 0,1-1 0,-2 1 0,1-1 0,0 0 0,1 1 0,-1-1 0,-1 1 0,2-1 0,-1-1 0,3 3 0,66 37 0,-13-7 0,-54-30 0,0-2 0,0 2 0,0 0 0,-1-1 0,0 0 0,1 1 0,0 0 0,-2 1 0,0-1 0,2 0 0,-1-1 0,-1 3 0,1-2 0,-1-1 0,0 3 0,-1-2 0,2 1 0,-2-1 0,1 1 0,-1 0 0,0-1 0,0 1 0,0-1 0,0 1 0,-1-1 0,1 2 0,-2-3 0,0 8 0,-3-2 0,1-1 0,0-2 0,-2 1 0,0 0 0,1-1 0,-1 1 0,0 0 0,-1-2 0,1 2 0,-1-2 0,0-1 0,-8 5 0,7-5 0,0 2 0,1-1 0,0 2 0,1-2 0,-1 2 0,1-1 0,-1 1 0,1 0 0,2 1 0,-2 0 0,1-1 0,0 1 0,1 1 0,0-1 0,1 0 0,-1 2 0,1-2 0,0 2 0,2-2 0,-2 1 0,1 1 0,2-1 0,-1 1 0,1 0 0,0-1 0,0 1 0,0-2 0,1 1 0,1 1 0,-1-1 0,2 1 0,-2-2 0,2 2 0,0-1 0,1-1 0,1 0 0,-3 1 0,4-1 0,-2 0 0,1 0 0,0 0 0,1-1 0,0-1 0,1 1 0,6 5 0,41 24 0,-41-28 0,1 1 0,-1-1 0,-2 3 0,2-1 0,20 22 0,-30-25 0,1-2 0,-1 2 0,0 0 0,-1-1 0,1 0 0,-1 0 0,1 2 0,-2-1 0,0 0 0,1 0 0,-2-1 0,1 2 0,-1-1 0,0 0 0,0-1 0,0 3 0,-1-3 0,1 1 0,-3 7 0,0-2 0,0-1 0,-1 2 0,1-2 0,-3 0 0,2-1 0,-2 1 0,1 0 0,-1-1 0,-1 0 0,1-1 0,-2 1 0,1-1 0,-2-1 0,2 2 0,-3-3 0,1 1 0,1-2 0,-15 8 0,19-9-72,0-1 1,-1 2-1,1-1 0,0 0 0,1-1 0,-1 3 0,1-2 0,0 0 1,0 0-1,0 2 0,0-2 0,0 2 0,2 0 0,0-2 0,-1 2 1,1 0-1,-1-1 0,1 7 0,-2 16-6754</inkml:trace>
</inkml:ink>
</file>

<file path=ppt/ink/ink7.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2-07-11T14:27:49.505"/>
    </inkml:context>
    <inkml:brush xml:id="br0">
      <inkml:brushProperty name="width" value="0.05" units="cm"/>
      <inkml:brushProperty name="height" value="0.05" units="cm"/>
      <inkml:brushProperty name="color" value="#66CC00"/>
    </inkml:brush>
  </inkml:definitions>
  <inkml:trace contextRef="#ctx0" brushRef="#br0">379 40 24575,'-70'-3'0,"-53"0"0,113 4 0,0-1 0,0 2 0,0-1 0,1 2 0,-1 0 0,1 0 0,-1-1 0,1 3 0,-10 3 0,15-5 0,1 0 0,-1 0 0,1 1 0,-1-1 0,1 1 0,0-1 0,1 1 0,-1 0 0,0 0 0,2 0 0,-2 1 0,1-1 0,1 0 0,0 0 0,-1 0 0,1 2 0,-1-2 0,2 1 0,-1 0 0,1-1 0,0 1 0,0 0 0,0-1 0,0 1 0,1 0 0,1-1 0,-2 1 0,1 0 0,1-1 0,0 1 0,0-1 0,-1 0 0,2 0 0,0 1 0,0-1 0,-1 0 0,1-1 0,0 1 0,0-1 0,1 1 0,-1-1 0,1 0 0,-1-1 0,1 1 0,0 0 0,1-2 0,-1 2 0,7 1 0,20 5 0,49 16 0,-79-23 0,2-2 0,-1 1 0,0-1 0,0 1 0,1 1 0,-2-1 0,2 1 0,-2-1 0,1 0 0,0 1 0,0-1 0,-1 1 0,1 0 0,-1 0 0,0-1 0,1 2 0,-1-2 0,1 2 0,-2-1 0,1 0 0,0 0 0,-1 1 0,2 0 0,-2-2 0,0 2 0,1 2 0,-2 0 0,-2-3 0,2 1 0,-1 1 0,-1-1 0,2 0 0,-2 0 0,0 0 0,1-1 0,-1 1 0,0-1 0,0 0 0,0 1 0,1-1 0,-7 2 0,5-1 0,0-1 0,0 1 0,-1 0 0,3 1 0,-3-1 0,2 1 0,-1-1 0,1 1 0,-4 5 0,10 12 0,27 1 0,48 5 0,-66-24 0,0 0 0,-1-1 0,1 3 0,-1 0 0,14 7 0,-21-10 0,-1 1 0,1 1 0,1-1 0,-3 0 0,3 1 0,-2 0 0,-1 1 0,3-3 0,-3 3 0,0-1 0,1 1 0,-1 0 0,0-1 0,-1 0 0,1 2 0,-1-2 0,2 6 0,-2-5 0,1 1 0,-1 0 0,0-1 0,-1 2 0,0-1 0,2-1 0,-4 1 0,2 0 0,0-1 0,-1 2 0,0-1 0,-1 0 0,1-1 0,-1 1 0,0-1 0,-4 8 0,0-6 0,-1 0 0,2 0 0,-2 0 0,0 0 0,0-1 0,-2-1 0,2 1 0,-1-2 0,-12 7 0,-29 27 0,-9 6 0,57-44 0,0 0 0,-2 1 0,1-1 0,1 2 0,-2-1 0,2-1 0,-1 2 0,1-1 0,0 0 0,-1 1 0,-1-1 0,2 1 0,0-1 0,1 0 0,-2 1 0,1-1 0,-1 1 0,-1 3 0,3-3 0,2-2 0,-2 1 0,0 0 0,1-1 0,-1 2 0,2-2 0,-2 1 0,1-1 0,-1 2 0,2-2 0,-2 1 0,1-1 0,0 1 0,-1-1 0,2 0 0,-2 2 0,1-2 0,1 0 0,-2 0 0,1 1 0,0-1 0,1 0 0,-2 0 0,3 0 0,82 9 0,-68-11 0,1 4 0,-1-2 0,0 3 0,0-2 0,0 3 0,0 0 0,16 6 0,-27-7 0,0 0 0,-1 0 0,-1-1 0,2 3 0,-2-3 0,0 3 0,1-1 0,-1 0 0,0 0 0,0 0 0,0 1 0,-1 0 0,0 0 0,0 0 0,0 1 0,0-2 0,-1 2 0,0-1 0,-1 1 0,2-1 0,-3 2 0,1-1 0,1 0 0,-2 8 0,1-9 0,1 1 0,-2 0 0,0-1 0,0 1 0,0-1 0,-2 1 0,2 0 0,-1-1 0,-1 1 0,1-2 0,0 2 0,-1-1 0,-1 1 0,1-2 0,0 2 0,-1-2 0,-1 2 0,1-2 0,-8 9 0,4-8 0,0-1 0,0 1 0,-1-1 0,1 0 0,-2 0 0,1-1 0,-1 0 0,1 0 0,-1-2 0,1 2 0,-17 0 0,18-2 0,1 0 0,-1 2 0,1 0 0,-1 0 0,2 0 0,-1-1 0,1 3 0,-1-1 0,0 0 0,1 0 0,0 1 0,0-1 0,1 1 0,-1 1 0,1-2 0,0 2 0,0-1 0,1 2 0,0-1 0,0 0 0,1 1 0,-1-2 0,0 2 0,2-1 0,-1 1 0,1 0 0,-1 10 0,1-10 0,0 0 0,1 0 0,-2-1 0,2 1 0,0 0 0,0 0 0,2-2 0,-2 2 0,1 0 0,0 0 0,1-1 0,1 1 0,-1-1 0,0 1 0,1-2 0,1 1 0,-1-1 0,1 1 0,-1 0 0,1-1 0,1 1 0,0-2 0,-1 2 0,1-2 0,0 0 0,0 0 0,12 6 0,-3-6 0,0-1 0,0 1 0,28 1 0,-28-5 0,-1 1 0,1 2 0,-1-2 0,-1 2 0,1 1 0,24 9 0,-35-12 0,0 1 0,1-1 0,-2 1 0,0-1 0,2 0 0,-1 2 0,-1-1 0,0-1 0,1 0 0,-1 2 0,1-1 0,-1 0 0,0 0 0,1 1 0,-2-2 0,1 2 0,1 2 0,-2 0 0,1-1 0,-1 2 0,0-2 0,-1 0 0,1 0 0,0 2 0,-2-2 0,1 0 0,-1 0 0,1 1 0,0-1 0,-4 6 0,1-3 0,0 0 0,-2 0 0,2 0 0,-1-2 0,-1 1 0,0 0 0,1-1 0,-2 1 0,1-1 0,-1 0 0,0-1 0,0 0 0,0 0 0,-1-1 0,1 0 0,-10 3 0,-20 6 0,1-2 0,-44 5 0,54-10 0,22-4 0,0 0 0,1 1 0,-1-2 0,0 3 0,1-2 0,-1 0 0,1 1 0,-1 1 0,1 0 0,0-2 0,0 2 0,0 0 0,1-1 0,-1 1 0,0 0 0,0 1 0,2-1 0,-2 0 0,-1 7 0,0-3 0,1 1 0,0 1 0,1-2 0,0 1 0,0 0 0,1 1 0,1-2 0,-2 1 0,2 15 0,2-13 0,-1-2 0,1 2 0,-1 0 0,2-1 0,-2 0 0,4 1 0,-3-2 0,8 12 0,-8-16 0,0 0 0,1 0 0,0 1 0,0-3 0,0 3 0,-1-3 0,1 3 0,1-2 0,-1-1 0,1 1 0,1 0 0,-3 0 0,3-2 0,-1 2 0,0-2 0,7 4 0,55 4 0,-57-9 0,1 2 0,-2-2 0,2 1 0,-2 2 0,1-2 0,1 2 0,11 6 0,-19-8 0,3 2 0,-4-2 0,2 2 0,0 0 0,-1 0 0,1 0 0,-1-1 0,0 1 0,0 0 0,-1 0 0,1 0 0,1-1 0,-2 3 0,-1-3 0,1 3 0,1-3 0,-1 1 0,-1 1 0,0-1 0,2 1 0,-2-1 0,0 1 0,0 1 0,-2 3 0,2-2 0,-1 1 0,-1 0 0,1 0 0,-2-2 0,2 2 0,-2-1 0,0 0 0,0 1 0,0-2 0,-1 1 0,1 0 0,-1-1 0,0 1 0,0-2 0,-2 2 0,2-2 0,-2 0 0,2 0 0,-1 0 0,-1 1 0,-10 3 0,8-4 0,0 3 0,-1-1 0,2 1 0,0 0 0,-1 0 0,2 0 0,-1 1 0,-7 12 0,13-18 0,1-1 0,-2 0 0,2 1 0,0 1 0,-1-2 0,1 0 0,0 1 0,0-1 0,0 2 0,0-2 0,0 1 0,0-1 0,0 1 0,1 0 0,-1 0 0,0-1 0,0 1 0,2-1 0,-2 0 0,1 1 0,-1-1 0,1 1 0,1-1 0,-2 0 0,1 1 0,1-1 0,-1 1 0,0-1 0,-1 0 0,2 1 0,-1-2 0,3 3 0,65 36 0,-13-7 0,-53-29 0,0-1 0,0 0 0,0 1 0,0 0 0,-2-2 0,2 2 0,0 0 0,-2 1 0,0-1 0,2 0 0,-1 0 0,-1 1 0,0-1 0,1-1 0,-1 3 0,-1-3 0,2 3 0,-2-2 0,1 1 0,-1 0 0,0-1 0,0 1 0,0-1 0,0 1 0,-1-1 0,1 1 0,-2-1 0,-1 7 0,-1-3 0,0 0 0,0-2 0,-2 1 0,0 0 0,1-1 0,-1 1 0,1-1 0,-2 0 0,1 0 0,-1-1 0,0-1 0,-9 6 0,9-7 0,-1 3 0,1-1 0,0 2 0,1-2 0,-1 1 0,2 1 0,-2 0 0,1-1 0,2 2 0,-2 0 0,1-1 0,0 1 0,1 1 0,0-1 0,1 0 0,-1 2 0,1-2 0,0 1 0,2-1 0,-2 2 0,2-1 0,1 1 0,-2-1 0,2 0 0,0 1 0,0-1 0,0-1 0,2 2 0,-1-1 0,1 1 0,0-1 0,0-1 0,1 1 0,-1 1 0,3-2 0,-1 0 0,-1 0 0,2 0 0,-1 0 0,1 0 0,0 0 0,1-1 0,0-1 0,1 1 0,5 5 0,42 23 0,-42-27 0,2 1 0,-1-1 0,-2 3 0,2-1 0,19 21 0,-29-24 0,1-2 0,-1 2 0,0-1 0,0 1 0,-1-2 0,0 2 0,1 1 0,-2-1 0,0-1 0,1 1 0,-2-1 0,1 2 0,-1-1 0,0 0 0,0-1 0,0 2 0,-1-1 0,1 0 0,-3 6 0,0-1 0,0-1 0,-1 1 0,1-1 0,-2 0 0,0 0 0,0 0 0,-1 0 0,1-2 0,-2 0 0,1 1 0,-2-1 0,1 1 0,-2-2 0,2 1 0,-3-2 0,2 1 0,-1-2 0,-13 8 0,18-9-72,-1-1 1,1 1-1,0 1 0,0-1 0,1-1 0,-1 2 0,1-1 0,0 1 1,0-1-1,1 1 0,-1 0 0,0 0 0,2 1 0,-1-2 0,1 2 1,-1-1-1,1 1 0,0 5 0,-2 17-6754</inkml:trace>
</inkml:ink>
</file>

<file path=ppt/ink/ink8.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2-07-11T14:27:49.505"/>
    </inkml:context>
    <inkml:brush xml:id="br0">
      <inkml:brushProperty name="width" value="0.05" units="cm"/>
      <inkml:brushProperty name="height" value="0.05" units="cm"/>
      <inkml:brushProperty name="color" value="#66CC00"/>
    </inkml:brush>
  </inkml:definitions>
  <inkml:trace contextRef="#ctx0" brushRef="#br0">408 40 24575,'-76'-3'0,"-58"0"0,124 5 0,-1-2 0,0 1 0,1 1 0,-1 1 0,0 0 0,2 0 0,-1 0 0,-1 1 0,-9 5 0,16-6 0,1 1 0,-2-1 0,2 1 0,-2-1 0,2 2 0,0-2 0,0 1 0,0 1 0,0-1 0,2 1 0,-2 0 0,1-1 0,1 1 0,-1-1 0,1 1 0,-1 1 0,1-1 0,1-1 0,-2 2 0,2-1 0,0-1 0,0 2 0,0-1 0,0 0 0,2 1 0,-1-2 0,-1 1 0,2 1 0,-1-2 0,2 1 0,-1-1 0,-1 1 0,2 0 0,0-1 0,0 1 0,0-1 0,0-1 0,0 2 0,0-2 0,2 2 0,-2-2 0,2 0 0,-2 0 0,1 0 0,1 0 0,-1-2 0,1 2 0,7 2 0,22 4 0,52 18 0,-84-25 0,1-2 0,-2 1 0,2-1 0,-1 2 0,1-1 0,-1 1 0,1 0 0,-2-1 0,1 1 0,1-1 0,-2 1 0,1-1 0,-1 2 0,1-1 0,-1-1 0,1 2 0,-1-1 0,1 1 0,-2-2 0,1 2 0,1-1 0,-2 1 0,1 0 0,-1-1 0,0 1 0,2 3 0,-4-2 0,-1-1 0,2 0 0,-1 2 0,-1-2 0,2 0 0,-2 0 0,0 0 0,0 0 0,0 0 0,0-1 0,-1 1 0,1 0 0,0-2 0,-6 4 0,5-2 0,-1 0 0,1 0 0,-1 0 0,2 2 0,-2-2 0,2 1 0,-1-1 0,1 2 0,-5 4 0,11 14 0,29 1 0,53 5 0,-72-26 0,0 0 0,-1 0 0,1 2 0,-1 1 0,15 6 0,-22-9 0,-2 0 0,1 2 0,1-2 0,-2 0 0,1 1 0,0 1 0,-1-1 0,1-1 0,-1 2 0,-1 0 0,1 1 0,0-2 0,-2 1 0,1-1 0,-1 2 0,1-1 0,1 6 0,-2-5 0,1 0 0,-1 0 0,1 0 0,-2 2 0,0-2 0,2 0 0,-4 0 0,2 0 0,0 0 0,-2 2 0,1-2 0,-1 0 0,1 0 0,-1 0 0,-1 0 0,-3 8 0,0-7 0,-1 1 0,0 0 0,0-1 0,-1 1 0,1-2 0,-2 0 0,1 0 0,-1-1 0,-13 7 0,-31 29 0,-9 6 0,60-47 0,1 0 0,-2 2 0,1-2 0,1 1 0,-2 1 0,1-2 0,1 1 0,-1 1 0,1-1 0,-1 1 0,-1-1 0,1 1 0,1-1 0,1 1 0,-2-1 0,1 1 0,-1-1 0,-1 5 0,3-4 0,2-2 0,-2 1 0,0 1 0,1-2 0,-1 1 0,2-1 0,-2 2 0,1-2 0,-1 2 0,2-2 0,-2 1 0,1-1 0,1 2 0,-2-2 0,2 0 0,-2 1 0,1-1 0,1 0 0,-2 0 0,1 2 0,1-2 0,-1 0 0,-1 0 0,3 0 0,90 9 0,-75-11 0,2 4 0,-2-2 0,1 3 0,-1-2 0,0 4 0,0-1 0,19 7 0,-31-8 0,0 0 0,0 0 0,-1 0 0,1 2 0,-2-2 0,1 1 0,-1 1 0,1 0 0,0-1 0,-1 1 0,1-1 0,-2 2 0,0-1 0,0 1 0,0 0 0,0-1 0,0 1 0,-2 0 0,1 0 0,1 0 0,-3 2 0,2-2 0,-1 0 0,-1 9 0,2-9 0,-1 0 0,-1 0 0,0 0 0,0 0 0,0 1 0,-1-1 0,1 0 0,-2 0 0,1 0 0,-1-2 0,1 3 0,-1-1 0,-1 0 0,0-2 0,1 2 0,-1-1 0,-1 1 0,1-1 0,-9 8 0,4-7 0,0-1 0,1-1 0,-2 1 0,1 0 0,-1-1 0,0-1 0,0 0 0,0 0 0,-1-1 0,1 1 0,-18 0 0,19-2 0,2 1 0,-1 1 0,0 0 0,0 0 0,1 0 0,0 0 0,0 2 0,0-1 0,-1 1 0,1-1 0,2 1 0,-2 0 0,1 1 0,1 0 0,-1-2 0,0 2 0,1 0 0,1 2 0,0-2 0,0 0 0,0 2 0,0-2 0,0 2 0,1-2 0,1 1 0,-1 1 0,1 10 0,-1-10 0,0-1 0,2 1 0,-1-2 0,1 2 0,0-1 0,0 1 0,1-2 0,-1 2 0,2-1 0,0 1 0,-1-2 0,2 1 0,0 0 0,-1 0 0,1-1 0,1 0 0,-1 0 0,2 0 0,-2 1 0,1-1 0,3 0 0,-3-2 0,1 2 0,1-1 0,-2-1 0,2 1 0,13 6 0,-4-7 0,0-1 0,0 2 0,31-1 0,-31-4 0,-1 2 0,1 1 0,-1-1 0,0 1 0,-1 1 0,27 10 0,-37-13 0,-2 1 0,2-1 0,-1 1 0,-1-1 0,2 1 0,-1 1 0,-1-1 0,1-1 0,0 1 0,-1 1 0,1-2 0,-1 2 0,1-1 0,-1 1 0,-1-2 0,2 2 0,-1 3 0,-1-1 0,2 0 0,-2 1 0,0-2 0,-2 1 0,2-1 0,0 2 0,-1-1 0,-1 0 0,1-1 0,-1 1 0,1-1 0,-4 7 0,0-4 0,1 1 0,-2 0 0,1-1 0,-1-1 0,0 0 0,0 1 0,0-1 0,-2 0 0,2 0 0,-1-2 0,-1 1 0,0 0 0,1-1 0,-2-1 0,1 0 0,-10 3 0,-22 8 0,1-3 0,-48 5 0,60-11 0,22-4 0,0 1 0,2-1 0,-1-1 0,-1 3 0,2-1 0,-1 0 0,1-1 0,-2 2 0,2 0 0,0-1 0,0 1 0,0 0 0,0 0 0,0 0 0,0 0 0,0 1 0,1-1 0,-1 1 0,-1 6 0,-1-2 0,2 1 0,0 0 0,1-1 0,-1 1 0,2 0 0,-1 0 0,2-1 0,-1 1 0,1 15 0,1-13 0,1-2 0,-1 2 0,1-1 0,1 1 0,-2-2 0,4 2 0,-2-2 0,8 12 0,-10-16 0,2-1 0,0 1 0,0-1 0,0-1 0,0 2 0,0-2 0,0 2 0,2-2 0,-2 0 0,2 0 0,-1 0 0,-1 0 0,2-2 0,-1 2 0,1-1 0,7 2 0,60 7 0,-63-11 0,1 2 0,0-2 0,0 1 0,-1 2 0,0-1 0,2 1 0,12 6 0,-20-8 0,2 2 0,-4-1 0,2 1 0,0 0 0,0 0 0,0 0 0,-1 0 0,1 0 0,-2 0 0,1 0 0,-1 0 0,2 0 0,-1 2 0,-2-2 0,1 2 0,1-2 0,0 0 0,-2 1 0,0-1 0,1 2 0,-1-2 0,0 1 0,0 1 0,-1 4 0,1-3 0,-2 2 0,0-1 0,1 1 0,-2-2 0,1 2 0,-1-2 0,0 0 0,0 1 0,0 0 0,-1-1 0,1 0 0,-2 0 0,0 0 0,1-2 0,-2 3 0,1-3 0,-1 1 0,2-1 0,-2 1 0,-1-1 0,-9 6 0,7-6 0,-1 4 0,1-2 0,2 1 0,-1 1 0,-1 0 0,3-1 0,-2 2 0,-7 13 0,14-21 0,1 1 0,-2-1 0,2 1 0,0 1 0,-2-2 0,2 1 0,0-1 0,0 1 0,0 1 0,0-2 0,0 1 0,0-1 0,0 1 0,2 1 0,-2-1 0,0-1 0,0 1 0,2-1 0,-2 1 0,1-1 0,-1 1 0,2-1 0,-1 1 0,-1-1 0,2 1 0,-1-1 0,1 1 0,-1-1 0,-1 1 0,2-1 0,-1-1 0,4 3 0,69 40 0,-13-8 0,-58-32 0,0-1 0,0 1 0,0 0 0,0 0 0,-1-2 0,1 2 0,0 0 0,-1 2 0,-1-2 0,2 0 0,-1 0 0,-1 2 0,1-2 0,-1 0 0,1 1 0,-2-1 0,1 2 0,-1-2 0,2 1 0,-2 1 0,0-2 0,0 2 0,0-2 0,0 1 0,-2-1 0,2 2 0,-1-2 0,-2 8 0,-2-4 0,1 1 0,-1-2 0,-1 0 0,0 0 0,0 0 0,0 0 0,0 0 0,-2-1 0,2 1 0,-2-2 0,1 0 0,-10 5 0,9-6 0,-1 1 0,2 1 0,-1 1 0,2-2 0,-2 3 0,2-1 0,-1 0 0,0 0 0,3 1 0,-2 1 0,0-2 0,1 2 0,1 1 0,-1-2 0,2 1 0,-2 1 0,2-1 0,0 1 0,2-1 0,-2 1 0,1 0 0,2 0 0,-1 0 0,1 0 0,0 0 0,0 0 0,0-1 0,1 1 0,1 0 0,-1 0 0,2 1 0,-1-3 0,1 2 0,0 0 0,2-1 0,-1 0 0,-1-1 0,3 1 0,-1-1 0,-1 1 0,2 0 0,1-2 0,-1 0 0,1 0 0,7 6 0,44 25 0,-45-30 0,3 2 0,-3-1 0,0 3 0,0-2 0,22 24 0,-32-27 0,2-1 0,-2 1 0,0 0 0,0 0 0,0-1 0,-2 1 0,3 1 0,-3-1 0,1 1 0,-1-1 0,-1 0 0,2 1 0,-2-1 0,0 1 0,0-1 0,0 1 0,-2-1 0,2 0 0,-3 8 0,0-2 0,0-1 0,-2 1 0,2-1 0,-3-1 0,2 1 0,-2 0 0,0-1 0,-1-1 0,0 1 0,1-1 0,-3 0 0,1 0 0,-1-1 0,1 1 0,-2-3 0,1 1 0,-1-1 0,-14 8 0,19-9-72,1-2 1,-1 1-1,1 1 0,-1-1 0,2 0 0,-1 2 0,1-2 0,0 1 1,-1-1-1,1 2 0,0-1 0,0 1 0,2 0 0,-1-1 0,1 1 1,-1 0-1,1 0 0,-1 6 0,-1 19-6754</inkml:trace>
</inkml:ink>
</file>

<file path=ppt/ink/ink9.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2-07-11T14:27:49.505"/>
    </inkml:context>
    <inkml:brush xml:id="br0">
      <inkml:brushProperty name="width" value="0.05" units="cm"/>
      <inkml:brushProperty name="height" value="0.05" units="cm"/>
      <inkml:brushProperty name="color" value="#66CC00"/>
    </inkml:brush>
  </inkml:definitions>
  <inkml:trace contextRef="#ctx0" brushRef="#br0">444 41 24575,'-83'-4'0,"-64"1"0,135 5 0,1-2 0,-1 1 0,0 1 0,1 1 0,-1 1 0,2-1 0,-2 0 0,1 2 0,-11 5 0,17-6 0,2-1 0,-2 0 0,1 2 0,-1-1 0,2 1 0,0-2 0,-1 2 0,1 0 0,0 0 0,1 0 0,-1 0 0,1 0 0,0 0 0,1 0 0,-1 0 0,0 2 0,1-2 0,1 0 0,-2 1 0,2-1 0,0 0 0,0 2 0,0-2 0,0 0 0,2 2 0,-1-2 0,-1 0 0,2 1 0,0-1 0,1 0 0,-1 0 0,-1 0 0,3 0 0,-1 0 0,0 0 0,1 0 0,-1-1 0,0 1 0,1-2 0,1 2 0,-2-2 0,2 1 0,-2-1 0,2 0 0,0 1 0,0-3 0,0 3 0,9 1 0,22 5 0,59 20 0,-93-29 0,1-1 0,-1 2 0,1-2 0,-1 2 0,1-1 0,-1 1 0,1 0 0,-1-1 0,0 1 0,1 0 0,-1-1 0,-1 1 0,1 1 0,0-1 0,-1 0 0,1 1 0,0-1 0,-1 1 0,-1-1 0,2 1 0,0-1 0,-2 1 0,1 0 0,-1-1 0,0 1 0,2 4 0,-4-2 0,-1-2 0,1 1 0,1 1 0,-3-2 0,3 0 0,-3 1 0,1-1 0,0 0 0,-1 1 0,1-3 0,0 3 0,-1-1 0,1-1 0,-7 3 0,5-2 0,0 0 0,0 1 0,0-1 0,2 2 0,-2-2 0,1 2 0,-1-1 0,2 1 0,-5 5 0,11 15 0,32 1 0,58 6 0,-79-29 0,1 1 0,-2-1 0,0 2 0,1 2 0,16 6 0,-25-10 0,-2 1 0,2 1 0,0-2 0,-2 0 0,2 2 0,-1 0 0,-1 0 0,2-1 0,-2 1 0,-1 0 0,1 1 0,1-1 0,-3 0 0,1 0 0,0 2 0,-1-2 0,3 7 0,-3-6 0,1 1 0,0 0 0,-1-1 0,-1 3 0,0-3 0,2 1 0,-4 0 0,2-1 0,0 1 0,-1 1 0,-1-1 0,0 0 0,1-1 0,-1 1 0,-1 0 0,-4 8 0,0-7 0,-1 0 0,1 1 0,-1-1 0,0 0 0,-1-1 0,-1 0 0,2-1 0,-2-1 0,-13 9 0,-36 31 0,-9 6 0,66-51 0,1 0 0,-3 2 0,3-2 0,-1 2 0,-1-1 0,1-1 0,0 2 0,1 0 0,-1-1 0,0 1 0,-1 0 0,1-1 0,1 1 0,1 0 0,-2-1 0,0 1 0,1 0 0,-3 4 0,4-4 0,2-2 0,-2 2 0,0-1 0,2-1 0,-2 2 0,1-2 0,-1 2 0,2-2 0,-2 1 0,2-1 0,-2 2 0,1-2 0,1 2 0,-2-2 0,2 0 0,-2 1 0,1-1 0,1 0 0,-2 0 0,2 2 0,-1-2 0,1 0 0,-2 0 0,3 0 0,99 10 0,-82-12 0,2 4 0,-2-2 0,0 3 0,0-1 0,0 3 0,0 0 0,20 7 0,-34-9 0,1 0 0,0 1 0,-2-1 0,1 2 0,-1-2 0,0 2 0,0 0 0,0 0 0,0 0 0,0 0 0,0 0 0,-1 2 0,-1-2 0,0 2 0,1-1 0,-1-1 0,0 2 0,-1 0 0,0-1 0,1 1 0,-3 1 0,2-1 0,-1 0 0,-1 9 0,2-9 0,0 0 0,-2-1 0,0 1 0,0 0 0,0-1 0,-2 1 0,2 0 0,-2-1 0,1 1 0,-1-2 0,0 2 0,1-1 0,-3 1 0,1-2 0,1 2 0,-1-2 0,-2 1 0,2-1 0,-11 10 0,6-8 0,0-2 0,-1 0 0,-1 0 0,2 0 0,-2 0 0,0-2 0,0 1 0,0-1 0,0-1 0,0 1 0,-20 0 0,22-1 0,1 0 0,-1 1 0,1 0 0,-1 1 0,1-1 0,0 0 0,1 2 0,-1 0 0,0 0 0,1 0 0,1 0 0,-2 0 0,2 2 0,0 0 0,0-2 0,0 1 0,0 1 0,2 1 0,-1-1 0,1 0 0,0 1 0,-1-1 0,1 1 0,1-1 0,1 1 0,-1 0 0,0 12 0,1-11 0,-1-1 0,2 0 0,-2-1 0,2 1 0,0 1 0,0-1 0,2-1 0,-2 1 0,2 0 0,-1 1 0,1-3 0,1 3 0,1-3 0,-3 3 0,3-3 0,1 1 0,-2 0 0,2-1 0,-2 1 0,2 0 0,2-1 0,-2-1 0,0 2 0,2-2 0,-2 0 0,1 0 0,14 7 0,-3-7 0,0-2 0,-1 2 0,34 0 0,-33-5 0,-2 2 0,2 1 0,-2-1 0,0 1 0,0 2 0,28 10 0,-40-13 0,-1-1 0,1 1 0,-1 0 0,0-1 0,1 1 0,-1 1 0,-1-1 0,1 0 0,0-1 0,-1 3 0,1-3 0,0 3 0,-1-3 0,1 3 0,-2-3 0,2 3 0,-1 2 0,-1-1 0,2 0 0,-2 2 0,0-2 0,-2 0 0,2 0 0,0 2 0,-1-2 0,-1-1 0,0 1 0,1 0 0,-1 0 0,-3 7 0,0-4 0,0 1 0,-2-1 0,2 0 0,-1-1 0,-1 0 0,0-1 0,1 1 0,-3 0 0,3-1 0,-3-1 0,1 0 0,0 0 0,-1 0 0,-1-1 0,2-1 0,-12 4 0,-23 8 0,-1-4 0,-51 8 0,65-14 0,25-4 0,0 1 0,2 0 0,-2-2 0,0 3 0,2-1 0,-2-1 0,1 1 0,-1 1 0,2 1 0,0-3 0,-1 3 0,1-1 0,0 0 0,-1 1 0,1-1 0,0 2 0,1-2 0,-1 1 0,-2 7 0,0-2 0,1 1 0,1 0 0,1-2 0,-1 2 0,1 0 0,1 0 0,1-2 0,-2 2 0,2 17 0,2-15 0,-1-2 0,1 1 0,0 1 0,1 0 0,-1-2 0,3 1 0,-2-1 0,9 14 0,-11-19 0,3 0 0,-1 0 0,0 0 0,1-2 0,-1 2 0,0-2 0,1 2 0,1-1 0,-2-1 0,2 0 0,0 1 0,-2-1 0,2-1 0,0 1 0,0-1 0,9 3 0,64 6 0,-68-11 0,2 2 0,-2-2 0,1 2 0,-1 1 0,0-1 0,2 1 0,13 7 0,-22-8 0,2 1 0,-3-1 0,1 1 0,1 0 0,-1 1 0,0-1 0,-1 0 0,1 1 0,-1-1 0,0 0 0,-1 1 0,3-1 0,-3 2 0,-1-2 0,2 2 0,0-1 0,-1-1 0,-1 2 0,0-2 0,2 2 0,-2-1 0,0 1 0,0 0 0,-2 5 0,2-4 0,-1 3 0,-1-1 0,0 0 0,-1-1 0,1 1 0,-1-1 0,0 0 0,-1 1 0,1-1 0,-2-1 0,2 1 0,-2 0 0,0-1 0,0-1 0,-2 2 0,2-2 0,-2 0 0,2 0 0,-1 0 0,-1 0 0,-11 5 0,8-5 0,0 3 0,0-1 0,1 1 0,1 1 0,-2-1 0,3 0 0,-1 2 0,-9 14 0,16-23 0,1 1 0,-2 0 0,2-1 0,0 3 0,-2-3 0,2 1 0,0 0 0,0-1 0,0 3 0,0-3 0,0 1 0,0 0 0,0-1 0,2 3 0,-2-3 0,0 1 0,0 0 0,2-1 0,-2 1 0,1 0 0,-1-1 0,2 1 0,0 0 0,-2-1 0,1 1 0,1 0 0,0-1 0,-1 1 0,-1 0 0,2-1 0,0-1 0,3 4 0,76 42 0,-14-7 0,-64-36 0,1-1 0,-1 1 0,0 0 0,1 1 0,-3-3 0,3 3 0,-1-1 0,-1 2 0,-1-2 0,3 1 0,-3-1 0,1 2 0,0-2 0,-1 1 0,1 1 0,-2-2 0,2 2 0,-2-2 0,1 2 0,-1 0 0,0-1 0,0 1 0,0-2 0,0 2 0,-1-2 0,1 2 0,-2-1 0,-1 7 0,-2-2 0,0-1 0,0-1 0,-2-1 0,0 1 0,1 0 0,-1-1 0,0 1 0,-1-2 0,1 2 0,-1-2 0,0-2 0,-11 7 0,11-7 0,-2 2 0,2 0 0,-1 2 0,3-2 0,-3 2 0,3-1 0,-3 1 0,3 0 0,1 1 0,-2 0 0,0-1 0,2 1 0,0 2 0,0-1 0,2-1 0,-2 2 0,2-2 0,-1 2 0,3-1 0,-3 1 0,3 0 0,1 0 0,-2 0 0,2 0 0,0 0 0,0 0 0,0-2 0,2 2 0,-1 0 0,1 0 0,1 0 0,-1-2 0,1 2 0,1 0 0,1-1 0,0-1 0,-2 0 0,4 1 0,-2-1 0,0 0 0,1 1 0,1-3 0,0 1 0,1 0 0,7 6 0,48 27 0,-48-32 0,2 2 0,-2-1 0,-2 2 0,2-1 0,24 27 0,-36-30 0,2-2 0,-2 1 0,1 1 0,-1 0 0,0-2 0,-1 1 0,1 3 0,-1-3 0,0 1 0,-1 0 0,-1-1 0,2 3 0,-2-3 0,0 1 0,0 0 0,0 1 0,-2-1 0,2-1 0,-3 9 0,0-1 0,-1-3 0,-1 3 0,2-3 0,-4 1 0,2 0 0,-1-1 0,-1 1 0,0-2 0,-1 0 0,1 0 0,-3 0 0,2 0 0,-2-2 0,2 2 0,-4-3 0,2 1 0,0-1 0,-17 8 0,22-10-72,0-2 1,0 2-1,0 0 0,0 0 0,2-1 0,-2 2 0,2-1 0,-1 0 1,1 0-1,0 2 0,-1-2 0,1 2 0,1-1 0,1-1 0,-1 2 1,0 0-1,1-1 0,-1 8 0,-1 19-6754</inkml:trace>
</inkml:ink>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Espace réservé de l'en-tête 1"/>
          <p:cNvSpPr>
            <a:spLocks noGrp="1"/>
          </p:cNvSpPr>
          <p:nvPr>
            <p:ph type="hdr" sz="quarter"/>
          </p:nvPr>
        </p:nvSpPr>
        <p:spPr>
          <a:xfrm>
            <a:off x="2" y="0"/>
            <a:ext cx="2890625" cy="490569"/>
          </a:xfrm>
          <a:prstGeom prst="rect">
            <a:avLst/>
          </a:prstGeom>
        </p:spPr>
        <p:txBody>
          <a:bodyPr vert="horz" lIns="89785" tIns="44892" rIns="89785" bIns="44892" rtlCol="0"/>
          <a:lstStyle>
            <a:lvl1pPr algn="l">
              <a:defRPr sz="1200"/>
            </a:lvl1pPr>
          </a:lstStyle>
          <a:p>
            <a:endParaRPr lang="fr-FR"/>
          </a:p>
        </p:txBody>
      </p:sp>
      <p:sp>
        <p:nvSpPr>
          <p:cNvPr id="3" name="Espace réservé de la date 2"/>
          <p:cNvSpPr>
            <a:spLocks noGrp="1"/>
          </p:cNvSpPr>
          <p:nvPr>
            <p:ph type="dt" idx="1"/>
          </p:nvPr>
        </p:nvSpPr>
        <p:spPr>
          <a:xfrm>
            <a:off x="3778507" y="0"/>
            <a:ext cx="2890625" cy="490569"/>
          </a:xfrm>
          <a:prstGeom prst="rect">
            <a:avLst/>
          </a:prstGeom>
        </p:spPr>
        <p:txBody>
          <a:bodyPr vert="horz" lIns="89785" tIns="44892" rIns="89785" bIns="44892" rtlCol="0"/>
          <a:lstStyle>
            <a:lvl1pPr algn="r">
              <a:defRPr sz="1200"/>
            </a:lvl1pPr>
          </a:lstStyle>
          <a:p>
            <a:fld id="{AF702037-50CF-41B6-AF4F-D00AAE120976}" type="datetimeFigureOut">
              <a:rPr lang="fr-FR" smtClean="0"/>
              <a:t>16/01/2023</a:t>
            </a:fld>
            <a:endParaRPr lang="fr-FR"/>
          </a:p>
        </p:txBody>
      </p:sp>
      <p:sp>
        <p:nvSpPr>
          <p:cNvPr id="4" name="Espace réservé de l'image des diapositives 3"/>
          <p:cNvSpPr>
            <a:spLocks noGrp="1" noRot="1" noChangeAspect="1"/>
          </p:cNvSpPr>
          <p:nvPr>
            <p:ph type="sldImg" idx="2"/>
          </p:nvPr>
        </p:nvSpPr>
        <p:spPr>
          <a:xfrm>
            <a:off x="403225" y="1222375"/>
            <a:ext cx="5864225" cy="3298825"/>
          </a:xfrm>
          <a:prstGeom prst="rect">
            <a:avLst/>
          </a:prstGeom>
          <a:noFill/>
          <a:ln w="12700">
            <a:solidFill>
              <a:prstClr val="black"/>
            </a:solidFill>
          </a:ln>
        </p:spPr>
        <p:txBody>
          <a:bodyPr vert="horz" lIns="89785" tIns="44892" rIns="89785" bIns="44892" rtlCol="0" anchor="ctr"/>
          <a:lstStyle/>
          <a:p>
            <a:endParaRPr lang="fr-FR"/>
          </a:p>
        </p:txBody>
      </p:sp>
      <p:sp>
        <p:nvSpPr>
          <p:cNvPr id="5" name="Espace réservé des notes 4"/>
          <p:cNvSpPr>
            <a:spLocks noGrp="1"/>
          </p:cNvSpPr>
          <p:nvPr>
            <p:ph type="body" sz="quarter" idx="3"/>
          </p:nvPr>
        </p:nvSpPr>
        <p:spPr>
          <a:xfrm>
            <a:off x="667068" y="4705381"/>
            <a:ext cx="5336540" cy="3849856"/>
          </a:xfrm>
          <a:prstGeom prst="rect">
            <a:avLst/>
          </a:prstGeom>
        </p:spPr>
        <p:txBody>
          <a:bodyPr vert="horz" lIns="89785" tIns="44892" rIns="89785" bIns="44892" rtlCol="0"/>
          <a:lstStyle/>
          <a:p>
            <a:pPr lvl="0"/>
            <a:r>
              <a:rPr lang="fr-FR"/>
              <a:t>Modifier les styles du texte du masque</a:t>
            </a:r>
          </a:p>
          <a:p>
            <a:pPr lvl="1"/>
            <a:r>
              <a:rPr lang="fr-FR"/>
              <a:t>Deuxième niveau</a:t>
            </a:r>
          </a:p>
          <a:p>
            <a:pPr lvl="2"/>
            <a:r>
              <a:rPr lang="fr-FR"/>
              <a:t>Troisième niveau</a:t>
            </a:r>
          </a:p>
          <a:p>
            <a:pPr lvl="3"/>
            <a:r>
              <a:rPr lang="fr-FR"/>
              <a:t>Quatrième niveau</a:t>
            </a:r>
          </a:p>
          <a:p>
            <a:pPr lvl="4"/>
            <a:r>
              <a:rPr lang="fr-FR"/>
              <a:t>Cinquième niveau</a:t>
            </a:r>
          </a:p>
        </p:txBody>
      </p:sp>
      <p:sp>
        <p:nvSpPr>
          <p:cNvPr id="6" name="Espace réservé du pied de page 5"/>
          <p:cNvSpPr>
            <a:spLocks noGrp="1"/>
          </p:cNvSpPr>
          <p:nvPr>
            <p:ph type="ftr" sz="quarter" idx="4"/>
          </p:nvPr>
        </p:nvSpPr>
        <p:spPr>
          <a:xfrm>
            <a:off x="2" y="9286847"/>
            <a:ext cx="2890625" cy="490568"/>
          </a:xfrm>
          <a:prstGeom prst="rect">
            <a:avLst/>
          </a:prstGeom>
        </p:spPr>
        <p:txBody>
          <a:bodyPr vert="horz" lIns="89785" tIns="44892" rIns="89785" bIns="44892" rtlCol="0" anchor="b"/>
          <a:lstStyle>
            <a:lvl1pPr algn="l">
              <a:defRPr sz="1200"/>
            </a:lvl1pPr>
          </a:lstStyle>
          <a:p>
            <a:endParaRPr lang="fr-FR"/>
          </a:p>
        </p:txBody>
      </p:sp>
      <p:sp>
        <p:nvSpPr>
          <p:cNvPr id="7" name="Espace réservé du numéro de diapositive 6"/>
          <p:cNvSpPr>
            <a:spLocks noGrp="1"/>
          </p:cNvSpPr>
          <p:nvPr>
            <p:ph type="sldNum" sz="quarter" idx="5"/>
          </p:nvPr>
        </p:nvSpPr>
        <p:spPr>
          <a:xfrm>
            <a:off x="3778507" y="9286847"/>
            <a:ext cx="2890625" cy="490568"/>
          </a:xfrm>
          <a:prstGeom prst="rect">
            <a:avLst/>
          </a:prstGeom>
        </p:spPr>
        <p:txBody>
          <a:bodyPr vert="horz" lIns="89785" tIns="44892" rIns="89785" bIns="44892" rtlCol="0" anchor="b"/>
          <a:lstStyle>
            <a:lvl1pPr algn="r">
              <a:defRPr sz="1200"/>
            </a:lvl1pPr>
          </a:lstStyle>
          <a:p>
            <a:fld id="{1E75D512-6B45-4599-B546-A08B6EF7031D}" type="slidenum">
              <a:rPr lang="fr-FR" smtClean="0"/>
              <a:t>‹N°›</a:t>
            </a:fld>
            <a:endParaRPr lang="fr-FR"/>
          </a:p>
        </p:txBody>
      </p:sp>
    </p:spTree>
    <p:extLst>
      <p:ext uri="{BB962C8B-B14F-4D97-AF65-F5344CB8AC3E}">
        <p14:creationId xmlns:p14="http://schemas.microsoft.com/office/powerpoint/2010/main" val="953803934"/>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40.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41.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_rels/notesSlide42.xml.rels><?xml version="1.0" encoding="UTF-8" standalone="yes"?>
<Relationships xmlns="http://schemas.openxmlformats.org/package/2006/relationships"><Relationship Id="rId2" Type="http://schemas.openxmlformats.org/officeDocument/2006/relationships/slide" Target="../slides/slide43.xml"/><Relationship Id="rId1" Type="http://schemas.openxmlformats.org/officeDocument/2006/relationships/notesMaster" Target="../notesMasters/notesMaster1.xml"/></Relationships>
</file>

<file path=ppt/notesSlides/_rels/notesSlide43.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_rels/notesSlide44.xml.rels><?xml version="1.0" encoding="UTF-8" standalone="yes"?>
<Relationships xmlns="http://schemas.openxmlformats.org/package/2006/relationships"><Relationship Id="rId2" Type="http://schemas.openxmlformats.org/officeDocument/2006/relationships/slide" Target="../slides/slide45.xml"/><Relationship Id="rId1" Type="http://schemas.openxmlformats.org/officeDocument/2006/relationships/notesMaster" Target="../notesMasters/notesMaster1.xml"/></Relationships>
</file>

<file path=ppt/notesSlides/_rels/notesSlide45.xml.rels><?xml version="1.0" encoding="UTF-8" standalone="yes"?>
<Relationships xmlns="http://schemas.openxmlformats.org/package/2006/relationships"><Relationship Id="rId2" Type="http://schemas.openxmlformats.org/officeDocument/2006/relationships/slide" Target="../slides/slide46.xml"/><Relationship Id="rId1" Type="http://schemas.openxmlformats.org/officeDocument/2006/relationships/notesMaster" Target="../notesMasters/notesMaster1.xml"/></Relationships>
</file>

<file path=ppt/notesSlides/_rels/notesSlide46.xml.rels><?xml version="1.0" encoding="UTF-8" standalone="yes"?>
<Relationships xmlns="http://schemas.openxmlformats.org/package/2006/relationships"><Relationship Id="rId2" Type="http://schemas.openxmlformats.org/officeDocument/2006/relationships/slide" Target="../slides/slide47.xml"/><Relationship Id="rId1" Type="http://schemas.openxmlformats.org/officeDocument/2006/relationships/notesMaster" Target="../notesMasters/notesMaster1.xml"/></Relationships>
</file>

<file path=ppt/notesSlides/_rels/notesSlide47.xml.rels><?xml version="1.0" encoding="UTF-8" standalone="yes"?>
<Relationships xmlns="http://schemas.openxmlformats.org/package/2006/relationships"><Relationship Id="rId2" Type="http://schemas.openxmlformats.org/officeDocument/2006/relationships/slide" Target="../slides/slide48.xml"/><Relationship Id="rId1" Type="http://schemas.openxmlformats.org/officeDocument/2006/relationships/notesMaster" Target="../notesMasters/notesMaster1.xml"/></Relationships>
</file>

<file path=ppt/notesSlides/_rels/notesSlide48.xml.rels><?xml version="1.0" encoding="UTF-8" standalone="yes"?>
<Relationships xmlns="http://schemas.openxmlformats.org/package/2006/relationships"><Relationship Id="rId2" Type="http://schemas.openxmlformats.org/officeDocument/2006/relationships/slide" Target="../slides/slide49.xml"/><Relationship Id="rId1" Type="http://schemas.openxmlformats.org/officeDocument/2006/relationships/notesMaster" Target="../notesMasters/notesMaster1.xml"/></Relationships>
</file>

<file path=ppt/notesSlides/_rels/notesSlide49.xml.rels><?xml version="1.0" encoding="UTF-8" standalone="yes"?>
<Relationships xmlns="http://schemas.openxmlformats.org/package/2006/relationships"><Relationship Id="rId2" Type="http://schemas.openxmlformats.org/officeDocument/2006/relationships/slide" Target="../slides/slide50.xml"/><Relationship Id="rId1" Type="http://schemas.openxmlformats.org/officeDocument/2006/relationships/notesMaster" Target="../notesMasters/notesMaster1.xml"/></Relationships>
</file>

<file path=ppt/notesSlides/_rels/notesSlide50.xml.rels><?xml version="1.0" encoding="UTF-8" standalone="yes"?>
<Relationships xmlns="http://schemas.openxmlformats.org/package/2006/relationships"><Relationship Id="rId2" Type="http://schemas.openxmlformats.org/officeDocument/2006/relationships/slide" Target="../slides/slide51.xml"/><Relationship Id="rId1" Type="http://schemas.openxmlformats.org/officeDocument/2006/relationships/notesMaster" Target="../notesMasters/notesMaster1.xml"/></Relationships>
</file>

<file path=ppt/notesSlides/_rels/notesSlide51.xml.rels><?xml version="1.0" encoding="UTF-8" standalone="yes"?>
<Relationships xmlns="http://schemas.openxmlformats.org/package/2006/relationships"><Relationship Id="rId2" Type="http://schemas.openxmlformats.org/officeDocument/2006/relationships/slide" Target="../slides/slide52.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endParaRPr lang="fr-FR" dirty="0"/>
          </a:p>
        </p:txBody>
      </p:sp>
      <p:sp>
        <p:nvSpPr>
          <p:cNvPr id="4" name="Espace réservé du numéro de diapositive 3"/>
          <p:cNvSpPr>
            <a:spLocks noGrp="1"/>
          </p:cNvSpPr>
          <p:nvPr>
            <p:ph type="sldNum" sz="quarter" idx="5"/>
          </p:nvPr>
        </p:nvSpPr>
        <p:spPr/>
        <p:txBody>
          <a:bodyPr/>
          <a:lstStyle/>
          <a:p>
            <a:fld id="{1E75D512-6B45-4599-B546-A08B6EF7031D}" type="slidenum">
              <a:rPr lang="fr-FR" smtClean="0"/>
              <a:t>1</a:t>
            </a:fld>
            <a:endParaRPr lang="fr-FR"/>
          </a:p>
        </p:txBody>
      </p:sp>
    </p:spTree>
    <p:extLst>
      <p:ext uri="{BB962C8B-B14F-4D97-AF65-F5344CB8AC3E}">
        <p14:creationId xmlns:p14="http://schemas.microsoft.com/office/powerpoint/2010/main" val="4240581057"/>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endParaRPr lang="fr-FR" dirty="0"/>
          </a:p>
        </p:txBody>
      </p:sp>
      <p:sp>
        <p:nvSpPr>
          <p:cNvPr id="4" name="Espace réservé du numéro de diapositive 3"/>
          <p:cNvSpPr>
            <a:spLocks noGrp="1"/>
          </p:cNvSpPr>
          <p:nvPr>
            <p:ph type="sldNum" sz="quarter" idx="5"/>
          </p:nvPr>
        </p:nvSpPr>
        <p:spPr/>
        <p:txBody>
          <a:bodyPr/>
          <a:lstStyle/>
          <a:p>
            <a:fld id="{CE563EA7-A024-41BE-BFA5-2D2CC21575F9}" type="slidenum">
              <a:rPr lang="fr-FR" smtClean="0"/>
              <a:pPr/>
              <a:t>2</a:t>
            </a:fld>
            <a:endParaRPr lang="fr-FR"/>
          </a:p>
        </p:txBody>
      </p:sp>
    </p:spTree>
    <p:extLst>
      <p:ext uri="{BB962C8B-B14F-4D97-AF65-F5344CB8AC3E}">
        <p14:creationId xmlns:p14="http://schemas.microsoft.com/office/powerpoint/2010/main" val="3011137384"/>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r>
              <a:rPr lang="fr-FR" dirty="0"/>
              <a:t>Formation</a:t>
            </a:r>
          </a:p>
        </p:txBody>
      </p:sp>
      <p:sp>
        <p:nvSpPr>
          <p:cNvPr id="4" name="Espace réservé du numéro de diapositive 3"/>
          <p:cNvSpPr>
            <a:spLocks noGrp="1"/>
          </p:cNvSpPr>
          <p:nvPr>
            <p:ph type="sldNum" sz="quarter" idx="5"/>
          </p:nvPr>
        </p:nvSpPr>
        <p:spPr/>
        <p:txBody>
          <a:bodyPr/>
          <a:lstStyle/>
          <a:p>
            <a:fld id="{1E75D512-6B45-4599-B546-A08B6EF7031D}" type="slidenum">
              <a:rPr lang="fr-FR" smtClean="0"/>
              <a:t>3</a:t>
            </a:fld>
            <a:endParaRPr lang="fr-FR"/>
          </a:p>
        </p:txBody>
      </p:sp>
    </p:spTree>
    <p:extLst>
      <p:ext uri="{BB962C8B-B14F-4D97-AF65-F5344CB8AC3E}">
        <p14:creationId xmlns:p14="http://schemas.microsoft.com/office/powerpoint/2010/main" val="2203203744"/>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endParaRPr lang="fr-FR" dirty="0"/>
          </a:p>
          <a:p>
            <a:r>
              <a:rPr lang="fr-FR" dirty="0"/>
              <a:t>Tendance, vitamine, peps</a:t>
            </a:r>
          </a:p>
          <a:p>
            <a:endParaRPr lang="fr-FR" dirty="0"/>
          </a:p>
          <a:p>
            <a:endParaRPr lang="fr-FR" dirty="0"/>
          </a:p>
          <a:p>
            <a:r>
              <a:rPr lang="fr-FR" dirty="0"/>
              <a:t>La vitamine C est un antioxydant efficace, elle éclaircit le teint et réduit les signes du vieillissement. </a:t>
            </a:r>
          </a:p>
          <a:p>
            <a:endParaRPr lang="fr-FR" dirty="0"/>
          </a:p>
          <a:p>
            <a:endParaRPr lang="fr-FR" dirty="0"/>
          </a:p>
        </p:txBody>
      </p:sp>
      <p:sp>
        <p:nvSpPr>
          <p:cNvPr id="4" name="Espace réservé du numéro de diapositive 3"/>
          <p:cNvSpPr>
            <a:spLocks noGrp="1"/>
          </p:cNvSpPr>
          <p:nvPr>
            <p:ph type="sldNum" sz="quarter" idx="10"/>
          </p:nvPr>
        </p:nvSpPr>
        <p:spPr/>
        <p:txBody>
          <a:bodyPr/>
          <a:lstStyle/>
          <a:p>
            <a:fld id="{1E75D512-6B45-4599-B546-A08B6EF7031D}" type="slidenum">
              <a:rPr lang="fr-FR" smtClean="0"/>
              <a:t>4</a:t>
            </a:fld>
            <a:endParaRPr lang="fr-FR"/>
          </a:p>
        </p:txBody>
      </p:sp>
    </p:spTree>
    <p:extLst>
      <p:ext uri="{BB962C8B-B14F-4D97-AF65-F5344CB8AC3E}">
        <p14:creationId xmlns:p14="http://schemas.microsoft.com/office/powerpoint/2010/main" val="3516307519"/>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fr-FR" sz="1200" b="1" dirty="0">
                <a:solidFill>
                  <a:srgbClr val="3E3E3E"/>
                </a:solidFill>
                <a:latin typeface="Roboto Light" panose="02000000000000000000" pitchFamily="2" charset="0"/>
                <a:ea typeface="Roboto Light" panose="02000000000000000000" pitchFamily="2" charset="0"/>
              </a:rPr>
              <a:t>N°1 Aloe </a:t>
            </a:r>
            <a:r>
              <a:rPr lang="fr-FR" sz="1200" b="1" dirty="0" err="1">
                <a:solidFill>
                  <a:srgbClr val="3E3E3E"/>
                </a:solidFill>
                <a:latin typeface="Roboto Light" panose="02000000000000000000" pitchFamily="2" charset="0"/>
                <a:ea typeface="Roboto Light" panose="02000000000000000000" pitchFamily="2" charset="0"/>
              </a:rPr>
              <a:t>vera</a:t>
            </a:r>
            <a:br>
              <a:rPr lang="fr-FR" sz="1200" b="1" dirty="0">
                <a:solidFill>
                  <a:srgbClr val="3E3E3E"/>
                </a:solidFill>
                <a:latin typeface="Roboto Light" panose="02000000000000000000" pitchFamily="2" charset="0"/>
                <a:ea typeface="Roboto Light" panose="02000000000000000000" pitchFamily="2" charset="0"/>
              </a:rPr>
            </a:br>
            <a:r>
              <a:rPr lang="fr-FR" sz="1200" b="1" dirty="0">
                <a:solidFill>
                  <a:srgbClr val="3E3E3E"/>
                </a:solidFill>
                <a:latin typeface="Roboto Light" panose="02000000000000000000" pitchFamily="2" charset="0"/>
                <a:ea typeface="Roboto Light" panose="02000000000000000000" pitchFamily="2" charset="0"/>
              </a:rPr>
              <a:t>N°2 Ex aequo Rétinol</a:t>
            </a:r>
          </a:p>
          <a:p>
            <a:pPr marL="0" marR="0" lvl="0" indent="0" algn="l" defTabSz="914400" rtl="0" eaLnBrk="1" fontAlgn="auto" latinLnBrk="0" hangingPunct="1">
              <a:lnSpc>
                <a:spcPct val="100000"/>
              </a:lnSpc>
              <a:spcBef>
                <a:spcPts val="0"/>
              </a:spcBef>
              <a:spcAft>
                <a:spcPts val="0"/>
              </a:spcAft>
              <a:buClrTx/>
              <a:buSzTx/>
              <a:buFontTx/>
              <a:buNone/>
              <a:tabLst/>
              <a:defRPr/>
            </a:pPr>
            <a:r>
              <a:rPr lang="fr-FR" sz="1200" b="1" dirty="0">
                <a:solidFill>
                  <a:srgbClr val="3E3E3E"/>
                </a:solidFill>
                <a:latin typeface="Roboto Light" panose="02000000000000000000" pitchFamily="2" charset="0"/>
                <a:ea typeface="Roboto Light" panose="02000000000000000000" pitchFamily="2" charset="0"/>
              </a:rPr>
              <a:t>N°4 Acide Hyaluronique</a:t>
            </a:r>
          </a:p>
          <a:p>
            <a:pPr marL="0" marR="0" lvl="0" indent="0" algn="l" defTabSz="914400" rtl="0" eaLnBrk="1" fontAlgn="auto" latinLnBrk="0" hangingPunct="1">
              <a:lnSpc>
                <a:spcPct val="100000"/>
              </a:lnSpc>
              <a:spcBef>
                <a:spcPts val="0"/>
              </a:spcBef>
              <a:spcAft>
                <a:spcPts val="0"/>
              </a:spcAft>
              <a:buClrTx/>
              <a:buSzTx/>
              <a:buFontTx/>
              <a:buNone/>
              <a:tabLst/>
              <a:defRPr/>
            </a:pPr>
            <a:endParaRPr lang="fr-FR" sz="1200" b="1" dirty="0">
              <a:solidFill>
                <a:srgbClr val="3E3E3E"/>
              </a:solidFill>
              <a:latin typeface="Roboto Light" panose="02000000000000000000" pitchFamily="2" charset="0"/>
              <a:ea typeface="Roboto Light" panose="02000000000000000000" pitchFamily="2" charset="0"/>
            </a:endParaRP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600" b="0" i="0" u="none" strike="noStrike" kern="1200" cap="none" spc="0" normalizeH="0" baseline="0" noProof="0" dirty="0">
                <a:ln>
                  <a:noFill/>
                </a:ln>
                <a:solidFill>
                  <a:srgbClr val="3E3E3E"/>
                </a:solidFill>
                <a:effectLst/>
                <a:uLnTx/>
                <a:uFillTx/>
                <a:latin typeface="KyivType Sans2" panose="00000500000000000000" pitchFamily="50" charset="0"/>
                <a:ea typeface="+mn-ea"/>
                <a:cs typeface="+mn-cs"/>
              </a:rPr>
              <a:t>Instable &amp; tolérance difficile</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200" b="0" i="0" u="none"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rPr>
              <a:t>A la lumière et à la chaleur. </a:t>
            </a:r>
            <a:br>
              <a:rPr kumimoji="0" lang="fr-FR" sz="1200" b="0" i="0" u="none"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rPr>
            </a:br>
            <a:r>
              <a:rPr kumimoji="0" lang="fr-FR" sz="1200" b="0" i="0" u="none"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rPr>
              <a:t>Dégradation de 50% après contact à l’air de 30 min </a:t>
            </a:r>
            <a:r>
              <a:rPr kumimoji="0" lang="fr-FR" sz="1200" b="0" i="0" u="none"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sym typeface="Wingdings" panose="05000000000000000000" pitchFamily="2" charset="2"/>
              </a:rPr>
              <a:t> Perte d’efficacité </a:t>
            </a: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fr-FR" sz="1200" b="0" i="0" u="none"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sym typeface="Wingdings" panose="05000000000000000000" pitchFamily="2" charset="2"/>
            </a:endParaRP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600" b="0" i="0" u="none" strike="noStrike" kern="1200" cap="none" spc="0" normalizeH="0" baseline="0" noProof="0" dirty="0">
                <a:ln>
                  <a:noFill/>
                </a:ln>
                <a:solidFill>
                  <a:srgbClr val="3E3E3E"/>
                </a:solidFill>
                <a:effectLst/>
                <a:uLnTx/>
                <a:uFillTx/>
                <a:latin typeface="KyivType Sans2" panose="00000500000000000000" pitchFamily="50" charset="0"/>
                <a:ea typeface="+mn-ea"/>
                <a:cs typeface="+mn-cs"/>
                <a:sym typeface="Wingdings" panose="05000000000000000000" pitchFamily="2" charset="2"/>
              </a:rPr>
              <a:t>Concentration</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200" b="0" i="0" u="none"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sym typeface="Wingdings" panose="05000000000000000000" pitchFamily="2" charset="2"/>
              </a:rPr>
              <a:t>% élevés très difficiles à atteindre et à formuler  Actif dose dépendant  Perte d’efficacité</a:t>
            </a:r>
            <a:br>
              <a:rPr kumimoji="0" lang="fr-FR" sz="1200" b="0" i="0" u="none"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sym typeface="Wingdings" panose="05000000000000000000" pitchFamily="2" charset="2"/>
              </a:rPr>
            </a:br>
            <a:r>
              <a:rPr kumimoji="0" lang="fr-FR" sz="1200" b="0" i="0" u="none"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sym typeface="Wingdings" panose="05000000000000000000" pitchFamily="2" charset="2"/>
              </a:rPr>
              <a:t>Haute concentration  Irritations</a:t>
            </a: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fr-FR" sz="1200" b="0" i="0" u="none"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sym typeface="Wingdings" panose="05000000000000000000" pitchFamily="2" charset="2"/>
            </a:endParaRP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600" b="0" i="0" u="none" strike="noStrike" kern="1200" cap="none" spc="0" normalizeH="0" baseline="0" noProof="0" dirty="0">
                <a:ln>
                  <a:noFill/>
                </a:ln>
                <a:solidFill>
                  <a:srgbClr val="3E3E3E"/>
                </a:solidFill>
                <a:effectLst/>
                <a:uLnTx/>
                <a:uFillTx/>
                <a:latin typeface="KyivType Sans2" panose="00000500000000000000" pitchFamily="50" charset="0"/>
                <a:ea typeface="+mn-ea"/>
                <a:cs typeface="+mn-cs"/>
                <a:sym typeface="Wingdings" panose="05000000000000000000" pitchFamily="2" charset="2"/>
              </a:rPr>
              <a:t>Naturalité des produits faible</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200" b="0" i="0" u="none"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sym typeface="Wingdings" panose="05000000000000000000" pitchFamily="2" charset="2"/>
              </a:rPr>
              <a:t>Dans la majorité des cas la vitamine C utilisée est de synthèse</a:t>
            </a: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fr-FR" sz="1600" b="0" i="0" u="none" strike="noStrike" kern="1200" cap="none" spc="0" normalizeH="0" baseline="0" noProof="0" dirty="0">
              <a:ln>
                <a:noFill/>
              </a:ln>
              <a:solidFill>
                <a:srgbClr val="3E3E3E"/>
              </a:solidFill>
              <a:effectLst/>
              <a:uLnTx/>
              <a:uFillTx/>
              <a:latin typeface="KyivType Sans2" panose="00000500000000000000" pitchFamily="50" charset="0"/>
              <a:ea typeface="+mn-ea"/>
              <a:cs typeface="+mn-cs"/>
              <a:sym typeface="Wingdings" panose="05000000000000000000" pitchFamily="2" charset="2"/>
            </a:endParaRP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600" b="0" i="0" u="none" strike="noStrike" kern="1200" cap="none" spc="0" normalizeH="0" baseline="0" noProof="0" dirty="0">
                <a:ln>
                  <a:noFill/>
                </a:ln>
                <a:solidFill>
                  <a:srgbClr val="3E3E3E"/>
                </a:solidFill>
                <a:effectLst/>
                <a:uLnTx/>
                <a:uFillTx/>
                <a:latin typeface="KyivType Sans2" panose="00000500000000000000" pitchFamily="50" charset="0"/>
                <a:ea typeface="+mn-ea"/>
                <a:cs typeface="+mn-cs"/>
                <a:sym typeface="Wingdings" panose="05000000000000000000" pitchFamily="2" charset="2"/>
              </a:rPr>
              <a:t>Diversité d’actifs &amp; bénéfices</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200" b="0" i="0" u="none"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rPr>
              <a:t>De nombreux types de vitamines C stabilisées pas toutes équivalentes, pas toutes les mêmes bénéfices </a:t>
            </a:r>
          </a:p>
          <a:p>
            <a:pPr marL="0" marR="0" lvl="0" indent="0" algn="l" defTabSz="914400" rtl="0" eaLnBrk="1" fontAlgn="auto" latinLnBrk="0" hangingPunct="1">
              <a:lnSpc>
                <a:spcPct val="100000"/>
              </a:lnSpc>
              <a:spcBef>
                <a:spcPts val="0"/>
              </a:spcBef>
              <a:spcAft>
                <a:spcPts val="0"/>
              </a:spcAft>
              <a:buClrTx/>
              <a:buSzTx/>
              <a:buFontTx/>
              <a:buNone/>
              <a:tabLst/>
              <a:defRPr/>
            </a:pPr>
            <a:endParaRPr lang="fr-FR" sz="1200" b="1" dirty="0">
              <a:solidFill>
                <a:srgbClr val="3E3E3E"/>
              </a:solidFill>
              <a:latin typeface="Roboto Light" panose="02000000000000000000" pitchFamily="2" charset="0"/>
              <a:ea typeface="Roboto Light" panose="02000000000000000000" pitchFamily="2" charset="0"/>
            </a:endParaRPr>
          </a:p>
          <a:p>
            <a:endParaRPr lang="fr-FR" dirty="0"/>
          </a:p>
        </p:txBody>
      </p:sp>
      <p:sp>
        <p:nvSpPr>
          <p:cNvPr id="4" name="Espace réservé du numéro de diapositive 3"/>
          <p:cNvSpPr>
            <a:spLocks noGrp="1"/>
          </p:cNvSpPr>
          <p:nvPr>
            <p:ph type="sldNum" sz="quarter" idx="5"/>
          </p:nvPr>
        </p:nvSpPr>
        <p:spPr/>
        <p:txBody>
          <a:bodyPr/>
          <a:lstStyle/>
          <a:p>
            <a:fld id="{1E75D512-6B45-4599-B546-A08B6EF7031D}" type="slidenum">
              <a:rPr lang="fr-FR" smtClean="0"/>
              <a:t>5</a:t>
            </a:fld>
            <a:endParaRPr lang="fr-FR"/>
          </a:p>
        </p:txBody>
      </p:sp>
    </p:spTree>
    <p:extLst>
      <p:ext uri="{BB962C8B-B14F-4D97-AF65-F5344CB8AC3E}">
        <p14:creationId xmlns:p14="http://schemas.microsoft.com/office/powerpoint/2010/main" val="2831512287"/>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endParaRPr lang="fr-FR" baseline="0" dirty="0"/>
          </a:p>
          <a:p>
            <a:pPr algn="just">
              <a:spcBef>
                <a:spcPts val="800"/>
              </a:spcBef>
            </a:pPr>
            <a:r>
              <a:rPr lang="fr-FR" sz="1200" b="1" u="sng" dirty="0">
                <a:ln>
                  <a:noFill/>
                </a:ln>
                <a:solidFill>
                  <a:srgbClr val="000000"/>
                </a:solidFill>
                <a:effectLst/>
                <a:latin typeface="Calibri" panose="020F0502020204030204" pitchFamily="34" charset="0"/>
                <a:ea typeface="Arial Unicode MS"/>
                <a:cs typeface="Arial Unicode MS"/>
              </a:rPr>
              <a:t>La vitamine C stabilisée sélectionnée par la recherche Yon-Ka : le </a:t>
            </a:r>
            <a:r>
              <a:rPr lang="fr-FR" sz="1200" b="1" u="sng" dirty="0" err="1">
                <a:ln>
                  <a:noFill/>
                </a:ln>
                <a:solidFill>
                  <a:srgbClr val="000000"/>
                </a:solidFill>
                <a:effectLst/>
                <a:latin typeface="Calibri" panose="020F0502020204030204" pitchFamily="34" charset="0"/>
                <a:ea typeface="Arial Unicode MS"/>
                <a:cs typeface="Arial Unicode MS"/>
              </a:rPr>
              <a:t>tetraisopalmitate</a:t>
            </a:r>
            <a:r>
              <a:rPr lang="fr-FR" sz="1200" b="1" u="sng" dirty="0">
                <a:ln>
                  <a:noFill/>
                </a:ln>
                <a:solidFill>
                  <a:srgbClr val="000000"/>
                </a:solidFill>
                <a:effectLst/>
                <a:latin typeface="Calibri" panose="020F0502020204030204" pitchFamily="34" charset="0"/>
                <a:ea typeface="Arial Unicode MS"/>
                <a:cs typeface="Arial Unicode MS"/>
              </a:rPr>
              <a:t> d’</a:t>
            </a:r>
            <a:r>
              <a:rPr lang="fr-FR" sz="1200" b="1" u="sng" dirty="0" err="1">
                <a:ln>
                  <a:noFill/>
                </a:ln>
                <a:solidFill>
                  <a:srgbClr val="000000"/>
                </a:solidFill>
                <a:effectLst/>
                <a:latin typeface="Calibri" panose="020F0502020204030204" pitchFamily="34" charset="0"/>
                <a:ea typeface="Arial Unicode MS"/>
                <a:cs typeface="Arial Unicode MS"/>
              </a:rPr>
              <a:t>ascorbyl</a:t>
            </a:r>
            <a:r>
              <a:rPr lang="fr-FR" sz="1200" b="1" u="sng" dirty="0">
                <a:ln>
                  <a:noFill/>
                </a:ln>
                <a:solidFill>
                  <a:srgbClr val="000000"/>
                </a:solidFill>
                <a:effectLst/>
                <a:latin typeface="Calibri" panose="020F0502020204030204" pitchFamily="34" charset="0"/>
                <a:ea typeface="Arial Unicode MS"/>
                <a:cs typeface="Arial Unicode MS"/>
              </a:rPr>
              <a:t>. Une vitamine C stabilisée made in France, nouvelle génération et  100% d’origine naturelle </a:t>
            </a:r>
            <a:endParaRPr lang="fr-FR" sz="1200" dirty="0">
              <a:ln>
                <a:noFill/>
              </a:ln>
              <a:solidFill>
                <a:srgbClr val="000000"/>
              </a:solidFill>
              <a:effectLst/>
              <a:latin typeface="Helvetica Neue"/>
              <a:ea typeface="Arial Unicode MS"/>
              <a:cs typeface="Arial Unicode MS"/>
            </a:endParaRPr>
          </a:p>
          <a:p>
            <a:pPr algn="just">
              <a:spcBef>
                <a:spcPts val="800"/>
              </a:spcBef>
            </a:pPr>
            <a:r>
              <a:rPr lang="fr-FR" sz="1200" dirty="0">
                <a:ln>
                  <a:noFill/>
                </a:ln>
                <a:solidFill>
                  <a:srgbClr val="000000"/>
                </a:solidFill>
                <a:effectLst/>
                <a:latin typeface="Calibri" panose="020F0502020204030204" pitchFamily="34" charset="0"/>
                <a:ea typeface="Arial Unicode MS"/>
                <a:cs typeface="Arial Unicode MS"/>
              </a:rPr>
              <a:t> </a:t>
            </a:r>
            <a:endParaRPr lang="fr-FR" sz="1200" dirty="0">
              <a:ln>
                <a:noFill/>
              </a:ln>
              <a:solidFill>
                <a:srgbClr val="000000"/>
              </a:solidFill>
              <a:effectLst/>
              <a:latin typeface="Helvetica Neue"/>
              <a:ea typeface="Arial Unicode MS"/>
              <a:cs typeface="Arial Unicode MS"/>
            </a:endParaRPr>
          </a:p>
          <a:p>
            <a:pPr algn="just">
              <a:spcBef>
                <a:spcPts val="800"/>
              </a:spcBef>
            </a:pPr>
            <a:r>
              <a:rPr lang="fr-FR" sz="1200" dirty="0">
                <a:ln>
                  <a:noFill/>
                </a:ln>
                <a:solidFill>
                  <a:srgbClr val="000000"/>
                </a:solidFill>
                <a:effectLst/>
                <a:latin typeface="Calibri" panose="020F0502020204030204" pitchFamily="34" charset="0"/>
                <a:ea typeface="Arial Unicode MS"/>
                <a:cs typeface="Arial Unicode MS"/>
              </a:rPr>
              <a:t>Développée à partir d’une vitamine C ultra-active obtenus par bio-fermentation. 100% d’origine naturelle, cette forme stable de vitamine C concentre toute la puissance et l’efficacité de la vitamine C sans ses inconvénients :</a:t>
            </a:r>
            <a:endParaRPr lang="fr-FR" sz="1200" dirty="0">
              <a:ln>
                <a:noFill/>
              </a:ln>
              <a:solidFill>
                <a:srgbClr val="000000"/>
              </a:solidFill>
              <a:effectLst/>
              <a:latin typeface="Helvetica Neue"/>
              <a:ea typeface="Arial Unicode MS"/>
              <a:cs typeface="Arial Unicode MS"/>
            </a:endParaRPr>
          </a:p>
          <a:p>
            <a:pPr marL="342900" lvl="0" indent="-342900" algn="just">
              <a:spcBef>
                <a:spcPts val="800"/>
              </a:spcBef>
              <a:spcAft>
                <a:spcPts val="0"/>
              </a:spcAft>
              <a:buFont typeface="Calibri" panose="020F0502020204030204" pitchFamily="34" charset="0"/>
              <a:buChar char="-"/>
            </a:pPr>
            <a:r>
              <a:rPr lang="fr-FR" sz="1200" dirty="0">
                <a:ln>
                  <a:noFill/>
                </a:ln>
                <a:solidFill>
                  <a:srgbClr val="000000"/>
                </a:solidFill>
                <a:effectLst/>
                <a:latin typeface="Calibri" panose="020F0502020204030204" pitchFamily="34" charset="0"/>
                <a:ea typeface="Arial Unicode MS"/>
                <a:cs typeface="Arial Unicode MS"/>
              </a:rPr>
              <a:t>Ultra-stable à la lumière, la chaleur, l’air (la molécule de vitamine C est stabilisée 4 fois), son pouvoir est garanti tout au long de son utilisation.</a:t>
            </a:r>
            <a:endParaRPr lang="fr-FR" sz="1200" dirty="0">
              <a:ln>
                <a:noFill/>
              </a:ln>
              <a:solidFill>
                <a:srgbClr val="000000"/>
              </a:solidFill>
              <a:effectLst/>
              <a:latin typeface="Helvetica Neue"/>
              <a:ea typeface="Arial Unicode MS"/>
              <a:cs typeface="Arial Unicode MS"/>
            </a:endParaRPr>
          </a:p>
          <a:p>
            <a:pPr marL="342900" lvl="0" indent="-342900" algn="just">
              <a:spcBef>
                <a:spcPts val="800"/>
              </a:spcBef>
              <a:spcAft>
                <a:spcPts val="0"/>
              </a:spcAft>
              <a:buFont typeface="Calibri" panose="020F0502020204030204" pitchFamily="34" charset="0"/>
              <a:buChar char="-"/>
            </a:pPr>
            <a:r>
              <a:rPr lang="fr-FR" sz="1200" dirty="0">
                <a:ln>
                  <a:noFill/>
                </a:ln>
                <a:solidFill>
                  <a:srgbClr val="000000"/>
                </a:solidFill>
                <a:effectLst/>
                <a:latin typeface="Calibri" panose="020F0502020204030204" pitchFamily="34" charset="0"/>
                <a:ea typeface="Arial Unicode MS"/>
                <a:cs typeface="Arial Unicode MS"/>
              </a:rPr>
              <a:t>Non acide donc mieux tolérée, elle est biocompatible avec tous les types de peau (testé </a:t>
            </a:r>
            <a:r>
              <a:rPr lang="fr-FR" sz="1200" dirty="0" err="1">
                <a:ln>
                  <a:noFill/>
                </a:ln>
                <a:solidFill>
                  <a:srgbClr val="000000"/>
                </a:solidFill>
                <a:effectLst/>
                <a:latin typeface="Calibri" panose="020F0502020204030204" pitchFamily="34" charset="0"/>
                <a:ea typeface="Arial Unicode MS"/>
                <a:cs typeface="Arial Unicode MS"/>
              </a:rPr>
              <a:t>dermatologiquement</a:t>
            </a:r>
            <a:r>
              <a:rPr lang="fr-FR" sz="1200" dirty="0">
                <a:ln>
                  <a:noFill/>
                </a:ln>
                <a:solidFill>
                  <a:srgbClr val="000000"/>
                </a:solidFill>
                <a:effectLst/>
                <a:latin typeface="Calibri" panose="020F0502020204030204" pitchFamily="34" charset="0"/>
                <a:ea typeface="Arial Unicode MS"/>
                <a:cs typeface="Arial Unicode MS"/>
              </a:rPr>
              <a:t> sur tous les types de peau même sensible. Bonne tolérance).</a:t>
            </a:r>
            <a:endParaRPr lang="fr-FR" sz="1200" dirty="0">
              <a:ln>
                <a:noFill/>
              </a:ln>
              <a:solidFill>
                <a:srgbClr val="000000"/>
              </a:solidFill>
              <a:effectLst/>
              <a:latin typeface="Helvetica Neue"/>
              <a:ea typeface="Arial Unicode MS"/>
              <a:cs typeface="Arial Unicode MS"/>
            </a:endParaRPr>
          </a:p>
          <a:p>
            <a:pPr marL="342900" lvl="0" indent="-342900" algn="just">
              <a:spcBef>
                <a:spcPts val="800"/>
              </a:spcBef>
              <a:spcAft>
                <a:spcPts val="0"/>
              </a:spcAft>
              <a:buFont typeface="Calibri" panose="020F0502020204030204" pitchFamily="34" charset="0"/>
              <a:buChar char="-"/>
            </a:pPr>
            <a:r>
              <a:rPr lang="fr-FR" sz="1200" dirty="0">
                <a:ln>
                  <a:noFill/>
                </a:ln>
                <a:solidFill>
                  <a:srgbClr val="000000"/>
                </a:solidFill>
                <a:effectLst/>
                <a:latin typeface="Calibri" panose="020F0502020204030204" pitchFamily="34" charset="0"/>
                <a:ea typeface="Arial Unicode MS"/>
                <a:cs typeface="Arial Unicode MS"/>
              </a:rPr>
              <a:t>Liposoluble pour une bio-assimilation et une pénétration optimisée </a:t>
            </a:r>
            <a:endParaRPr lang="fr-FR" sz="1200" dirty="0">
              <a:ln>
                <a:noFill/>
              </a:ln>
              <a:solidFill>
                <a:srgbClr val="000000"/>
              </a:solidFill>
              <a:effectLst/>
              <a:latin typeface="Helvetica Neue"/>
              <a:ea typeface="Arial Unicode MS"/>
              <a:cs typeface="Arial Unicode MS"/>
            </a:endParaRPr>
          </a:p>
          <a:p>
            <a:pPr algn="just">
              <a:spcBef>
                <a:spcPts val="800"/>
              </a:spcBef>
            </a:pPr>
            <a:r>
              <a:rPr lang="fr-FR" sz="1200" dirty="0">
                <a:ln>
                  <a:noFill/>
                </a:ln>
                <a:solidFill>
                  <a:srgbClr val="000000"/>
                </a:solidFill>
                <a:effectLst/>
                <a:latin typeface="Calibri" panose="020F0502020204030204" pitchFamily="34" charset="0"/>
                <a:ea typeface="Arial Unicode MS"/>
                <a:cs typeface="Arial Unicode MS"/>
              </a:rPr>
              <a:t> </a:t>
            </a:r>
            <a:endParaRPr lang="fr-FR" sz="1200" dirty="0">
              <a:ln>
                <a:noFill/>
              </a:ln>
              <a:solidFill>
                <a:srgbClr val="000000"/>
              </a:solidFill>
              <a:effectLst/>
              <a:latin typeface="Helvetica Neue"/>
              <a:ea typeface="Arial Unicode MS"/>
              <a:cs typeface="Arial Unicode MS"/>
            </a:endParaRPr>
          </a:p>
          <a:p>
            <a:pPr algn="just">
              <a:spcBef>
                <a:spcPts val="800"/>
              </a:spcBef>
            </a:pPr>
            <a:r>
              <a:rPr lang="fr-FR" sz="1200" dirty="0">
                <a:ln>
                  <a:noFill/>
                </a:ln>
                <a:solidFill>
                  <a:srgbClr val="000000"/>
                </a:solidFill>
                <a:effectLst/>
                <a:latin typeface="Calibri" panose="020F0502020204030204" pitchFamily="34" charset="0"/>
                <a:ea typeface="Arial Unicode MS"/>
                <a:cs typeface="Arial Unicode MS"/>
              </a:rPr>
              <a:t> </a:t>
            </a:r>
            <a:endParaRPr lang="fr-FR" sz="1200" dirty="0">
              <a:ln>
                <a:noFill/>
              </a:ln>
              <a:solidFill>
                <a:srgbClr val="000000"/>
              </a:solidFill>
              <a:effectLst/>
              <a:latin typeface="Helvetica Neue"/>
              <a:ea typeface="Arial Unicode MS"/>
              <a:cs typeface="Arial Unicode MS"/>
            </a:endParaRPr>
          </a:p>
          <a:p>
            <a:pPr algn="just"/>
            <a:r>
              <a:rPr lang="en-US" sz="1200" baseline="30000" dirty="0">
                <a:effectLst/>
                <a:latin typeface="Calibri" panose="020F0502020204030204" pitchFamily="34" charset="0"/>
                <a:ea typeface="Arial Unicode MS"/>
              </a:rPr>
              <a:t>(</a:t>
            </a:r>
            <a:r>
              <a:rPr lang="fr-FR" sz="1200" baseline="30000" dirty="0">
                <a:effectLst/>
                <a:latin typeface="Calibri" panose="020F0502020204030204" pitchFamily="34" charset="0"/>
                <a:ea typeface="Arial Unicode MS"/>
              </a:rPr>
              <a:t>1)</a:t>
            </a:r>
            <a:r>
              <a:rPr lang="fr-FR" sz="1200" dirty="0">
                <a:effectLst/>
                <a:latin typeface="Calibri" panose="020F0502020204030204" pitchFamily="34" charset="0"/>
                <a:ea typeface="Arial Unicode MS"/>
              </a:rPr>
              <a:t> </a:t>
            </a:r>
            <a:r>
              <a:rPr lang="en-US" sz="1200" dirty="0">
                <a:effectLst/>
                <a:latin typeface="Calibri" panose="020F0502020204030204" pitchFamily="34" charset="0"/>
                <a:ea typeface="Arial Unicode MS"/>
              </a:rPr>
              <a:t>La </a:t>
            </a:r>
            <a:r>
              <a:rPr lang="en-US" sz="1200" dirty="0" err="1">
                <a:effectLst/>
                <a:latin typeface="Calibri" panose="020F0502020204030204" pitchFamily="34" charset="0"/>
                <a:ea typeface="Arial Unicode MS"/>
              </a:rPr>
              <a:t>vitamine</a:t>
            </a:r>
            <a:r>
              <a:rPr lang="en-US" sz="1200" dirty="0">
                <a:effectLst/>
                <a:latin typeface="Calibri" panose="020F0502020204030204" pitchFamily="34" charset="0"/>
                <a:ea typeface="Arial Unicode MS"/>
              </a:rPr>
              <a:t> C et </a:t>
            </a:r>
            <a:r>
              <a:rPr lang="en-US" sz="1200" dirty="0" err="1">
                <a:effectLst/>
                <a:latin typeface="Calibri" panose="020F0502020204030204" pitchFamily="34" charset="0"/>
                <a:ea typeface="Arial Unicode MS"/>
              </a:rPr>
              <a:t>l’acide</a:t>
            </a:r>
            <a:r>
              <a:rPr lang="en-US" sz="1200" dirty="0">
                <a:effectLst/>
                <a:latin typeface="Calibri" panose="020F0502020204030204" pitchFamily="34" charset="0"/>
                <a:ea typeface="Arial Unicode MS"/>
              </a:rPr>
              <a:t> </a:t>
            </a:r>
            <a:r>
              <a:rPr lang="en-US" sz="1200" dirty="0" err="1">
                <a:effectLst/>
                <a:latin typeface="Calibri" panose="020F0502020204030204" pitchFamily="34" charset="0"/>
                <a:ea typeface="Arial Unicode MS"/>
              </a:rPr>
              <a:t>isopalmitique</a:t>
            </a:r>
            <a:r>
              <a:rPr lang="en-US" sz="1200" dirty="0">
                <a:effectLst/>
                <a:latin typeface="Calibri" panose="020F0502020204030204" pitchFamily="34" charset="0"/>
                <a:ea typeface="Arial Unicode MS"/>
              </a:rPr>
              <a:t> </a:t>
            </a:r>
            <a:r>
              <a:rPr lang="en-US" sz="1200" dirty="0" err="1">
                <a:effectLst/>
                <a:latin typeface="Calibri" panose="020F0502020204030204" pitchFamily="34" charset="0"/>
                <a:ea typeface="Arial Unicode MS"/>
              </a:rPr>
              <a:t>sont</a:t>
            </a:r>
            <a:r>
              <a:rPr lang="en-US" sz="1200" dirty="0">
                <a:effectLst/>
                <a:latin typeface="Calibri" panose="020F0502020204030204" pitchFamily="34" charset="0"/>
                <a:ea typeface="Arial Unicode MS"/>
              </a:rPr>
              <a:t> </a:t>
            </a:r>
            <a:r>
              <a:rPr lang="en-US" sz="1200" dirty="0" err="1">
                <a:effectLst/>
                <a:latin typeface="Calibri" panose="020F0502020204030204" pitchFamily="34" charset="0"/>
                <a:ea typeface="Arial Unicode MS"/>
              </a:rPr>
              <a:t>obtenus</a:t>
            </a:r>
            <a:r>
              <a:rPr lang="en-US" sz="1200" dirty="0">
                <a:effectLst/>
                <a:latin typeface="Calibri" panose="020F0502020204030204" pitchFamily="34" charset="0"/>
                <a:ea typeface="Arial Unicode MS"/>
              </a:rPr>
              <a:t> par process </a:t>
            </a:r>
            <a:r>
              <a:rPr lang="en-US" sz="1200" dirty="0" err="1">
                <a:effectLst/>
                <a:latin typeface="Calibri" panose="020F0502020204030204" pitchFamily="34" charset="0"/>
                <a:ea typeface="Arial Unicode MS"/>
              </a:rPr>
              <a:t>biotechnologique</a:t>
            </a:r>
            <a:r>
              <a:rPr lang="en-US" sz="1200" dirty="0">
                <a:effectLst/>
                <a:latin typeface="Calibri" panose="020F0502020204030204" pitchFamily="34" charset="0"/>
                <a:ea typeface="Arial Unicode MS"/>
              </a:rPr>
              <a:t>; </a:t>
            </a:r>
            <a:r>
              <a:rPr lang="en-US" sz="1200" dirty="0" err="1">
                <a:effectLst/>
                <a:latin typeface="Calibri" panose="020F0502020204030204" pitchFamily="34" charset="0"/>
                <a:ea typeface="Arial Unicode MS"/>
              </a:rPr>
              <a:t>biofermentation</a:t>
            </a:r>
            <a:r>
              <a:rPr lang="en-US" sz="1200" dirty="0">
                <a:effectLst/>
                <a:latin typeface="Calibri" panose="020F0502020204030204" pitchFamily="34" charset="0"/>
                <a:ea typeface="Arial Unicode MS"/>
              </a:rPr>
              <a:t> de sucres </a:t>
            </a:r>
            <a:r>
              <a:rPr lang="en-US" sz="1200" dirty="0" err="1">
                <a:effectLst/>
                <a:latin typeface="Calibri" panose="020F0502020204030204" pitchFamily="34" charset="0"/>
                <a:ea typeface="Arial Unicode MS"/>
              </a:rPr>
              <a:t>d’origines</a:t>
            </a:r>
            <a:r>
              <a:rPr lang="en-US" sz="1200" dirty="0">
                <a:effectLst/>
                <a:latin typeface="Calibri" panose="020F0502020204030204" pitchFamily="34" charset="0"/>
                <a:ea typeface="Arial Unicode MS"/>
              </a:rPr>
              <a:t> </a:t>
            </a:r>
            <a:r>
              <a:rPr lang="en-US" sz="1200" dirty="0" err="1">
                <a:effectLst/>
                <a:latin typeface="Calibri" panose="020F0502020204030204" pitchFamily="34" charset="0"/>
                <a:ea typeface="Arial Unicode MS"/>
              </a:rPr>
              <a:t>végétales</a:t>
            </a:r>
            <a:r>
              <a:rPr lang="en-US" sz="1200" dirty="0">
                <a:effectLst/>
                <a:latin typeface="Calibri" panose="020F0502020204030204" pitchFamily="34" charset="0"/>
                <a:ea typeface="Arial Unicode MS"/>
              </a:rPr>
              <a:t> (</a:t>
            </a:r>
            <a:r>
              <a:rPr lang="en-US" sz="1200" dirty="0" err="1">
                <a:effectLst/>
                <a:latin typeface="Calibri" panose="020F0502020204030204" pitchFamily="34" charset="0"/>
                <a:ea typeface="Arial Unicode MS"/>
              </a:rPr>
              <a:t>principalement</a:t>
            </a:r>
            <a:r>
              <a:rPr lang="en-US" sz="1200" dirty="0">
                <a:effectLst/>
                <a:latin typeface="Calibri" panose="020F0502020204030204" pitchFamily="34" charset="0"/>
                <a:ea typeface="Arial Unicode MS"/>
              </a:rPr>
              <a:t> </a:t>
            </a:r>
            <a:r>
              <a:rPr lang="en-US" sz="1200" dirty="0" err="1">
                <a:effectLst/>
                <a:latin typeface="Calibri" panose="020F0502020204030204" pitchFamily="34" charset="0"/>
                <a:ea typeface="Arial Unicode MS"/>
              </a:rPr>
              <a:t>maïs</a:t>
            </a:r>
            <a:r>
              <a:rPr lang="en-US" sz="1200" dirty="0">
                <a:effectLst/>
                <a:latin typeface="Calibri" panose="020F0502020204030204" pitchFamily="34" charset="0"/>
                <a:ea typeface="Arial Unicode MS"/>
              </a:rPr>
              <a:t> non OGM). </a:t>
            </a:r>
            <a:endParaRPr lang="fr-FR" sz="1200" dirty="0">
              <a:effectLst/>
              <a:latin typeface="Times New Roman" panose="02020603050405020304" pitchFamily="18" charset="0"/>
              <a:ea typeface="Arial Unicode MS"/>
            </a:endParaRPr>
          </a:p>
          <a:p>
            <a:pPr algn="just"/>
            <a:r>
              <a:rPr lang="fr-FR" sz="1200" baseline="30000" dirty="0">
                <a:effectLst/>
                <a:latin typeface="Calibri" panose="020F0502020204030204" pitchFamily="34" charset="0"/>
                <a:ea typeface="Arial Unicode MS"/>
              </a:rPr>
              <a:t>(</a:t>
            </a:r>
            <a:r>
              <a:rPr lang="en-US" sz="1200" baseline="30000" dirty="0">
                <a:effectLst/>
                <a:latin typeface="Calibri" panose="020F0502020204030204" pitchFamily="34" charset="0"/>
                <a:ea typeface="Arial Unicode MS"/>
              </a:rPr>
              <a:t>2</a:t>
            </a:r>
            <a:r>
              <a:rPr lang="fr-FR" sz="1200" baseline="30000" dirty="0">
                <a:effectLst/>
                <a:latin typeface="Calibri" panose="020F0502020204030204" pitchFamily="34" charset="0"/>
                <a:ea typeface="Arial Unicode MS"/>
              </a:rPr>
              <a:t>)</a:t>
            </a:r>
            <a:r>
              <a:rPr lang="fr-FR" sz="1200" dirty="0">
                <a:effectLst/>
                <a:latin typeface="Calibri" panose="020F0502020204030204" pitchFamily="34" charset="0"/>
                <a:ea typeface="Arial Unicode MS"/>
              </a:rPr>
              <a:t> </a:t>
            </a:r>
            <a:r>
              <a:rPr lang="en-US" sz="1200" dirty="0" err="1">
                <a:effectLst/>
                <a:latin typeface="Calibri" panose="020F0502020204030204" pitchFamily="34" charset="0"/>
                <a:ea typeface="Arial Unicode MS"/>
              </a:rPr>
              <a:t>Contient</a:t>
            </a:r>
            <a:r>
              <a:rPr lang="en-US" sz="1200" dirty="0">
                <a:effectLst/>
                <a:latin typeface="Calibri" panose="020F0502020204030204" pitchFamily="34" charset="0"/>
                <a:ea typeface="Arial Unicode MS"/>
              </a:rPr>
              <a:t> 0% de </a:t>
            </a:r>
            <a:r>
              <a:rPr lang="en-US" sz="1200" dirty="0" err="1">
                <a:effectLst/>
                <a:latin typeface="Calibri" panose="020F0502020204030204" pitchFamily="34" charset="0"/>
                <a:ea typeface="Arial Unicode MS"/>
              </a:rPr>
              <a:t>palme</a:t>
            </a:r>
            <a:endParaRPr lang="fr-FR" sz="1200" dirty="0">
              <a:effectLst/>
              <a:latin typeface="Times New Roman" panose="02020603050405020304" pitchFamily="18" charset="0"/>
              <a:ea typeface="Arial Unicode MS"/>
            </a:endParaRPr>
          </a:p>
          <a:p>
            <a:endParaRPr lang="fr-FR" dirty="0"/>
          </a:p>
        </p:txBody>
      </p:sp>
      <p:sp>
        <p:nvSpPr>
          <p:cNvPr id="4" name="Espace réservé du numéro de diapositive 3"/>
          <p:cNvSpPr>
            <a:spLocks noGrp="1"/>
          </p:cNvSpPr>
          <p:nvPr>
            <p:ph type="sldNum" sz="quarter" idx="5"/>
          </p:nvPr>
        </p:nvSpPr>
        <p:spPr/>
        <p:txBody>
          <a:bodyPr/>
          <a:lstStyle/>
          <a:p>
            <a:fld id="{1E75D512-6B45-4599-B546-A08B6EF7031D}" type="slidenum">
              <a:rPr lang="fr-FR" smtClean="0"/>
              <a:t>6</a:t>
            </a:fld>
            <a:endParaRPr lang="fr-FR"/>
          </a:p>
        </p:txBody>
      </p:sp>
    </p:spTree>
    <p:extLst>
      <p:ext uri="{BB962C8B-B14F-4D97-AF65-F5344CB8AC3E}">
        <p14:creationId xmlns:p14="http://schemas.microsoft.com/office/powerpoint/2010/main" val="3653344545"/>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600" b="0" i="0" u="none" strike="noStrike" kern="1200" cap="none" spc="0" normalizeH="0" baseline="0" noProof="0" dirty="0">
                <a:ln>
                  <a:noFill/>
                </a:ln>
                <a:solidFill>
                  <a:srgbClr val="ED7D31"/>
                </a:solidFill>
                <a:effectLst/>
                <a:uLnTx/>
                <a:uFillTx/>
                <a:latin typeface="Roboto Black" panose="02000000000000000000" pitchFamily="2" charset="0"/>
                <a:ea typeface="Roboto Black" panose="02000000000000000000" pitchFamily="2" charset="0"/>
                <a:cs typeface="+mn-cs"/>
                <a:sym typeface="Wingdings" panose="05000000000000000000" pitchFamily="2" charset="2"/>
              </a:rPr>
              <a:t>Concentration élevée</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400" b="1" i="0" u="none"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sym typeface="Wingdings" panose="05000000000000000000" pitchFamily="2" charset="2"/>
              </a:rPr>
              <a:t>20% de Vitamine C stable</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200" b="0" i="0" u="none"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rPr>
              <a:t>Une formule ultra performante : % Vitamine C stable parmi les plus élevés du marché </a:t>
            </a:r>
          </a:p>
          <a:p>
            <a:pPr marL="0" marR="0" lvl="0" indent="0" algn="ctr" defTabSz="914400" rtl="0" eaLnBrk="1" fontAlgn="auto" latinLnBrk="0" hangingPunct="1">
              <a:lnSpc>
                <a:spcPct val="100000"/>
              </a:lnSpc>
              <a:spcBef>
                <a:spcPts val="0"/>
              </a:spcBef>
              <a:spcAft>
                <a:spcPts val="0"/>
              </a:spcAft>
              <a:buClrTx/>
              <a:buSzTx/>
              <a:buFontTx/>
              <a:buNone/>
              <a:tabLst/>
              <a:defRPr/>
            </a:pPr>
            <a:r>
              <a:rPr kumimoji="0" lang="fr-FR" sz="1400" b="0" i="0" u="none" strike="noStrike" kern="1200" cap="none" spc="0" normalizeH="0" baseline="0" noProof="0" dirty="0">
                <a:ln>
                  <a:noFill/>
                </a:ln>
                <a:solidFill>
                  <a:srgbClr val="ED7D31"/>
                </a:solidFill>
                <a:effectLst/>
                <a:uLnTx/>
                <a:uFillTx/>
                <a:latin typeface="Roboto Black" panose="02000000000000000000" pitchFamily="2" charset="0"/>
                <a:ea typeface="Roboto Black" panose="02000000000000000000" pitchFamily="2" charset="0"/>
                <a:cs typeface="+mn-cs"/>
              </a:rPr>
              <a:t>Une vitamine C liposoluble</a:t>
            </a:r>
            <a:br>
              <a:rPr kumimoji="0" lang="fr-FR" sz="1400" b="0" i="0" u="none" strike="noStrike" kern="1200" cap="none" spc="0" normalizeH="0" baseline="0" noProof="0" dirty="0">
                <a:ln>
                  <a:noFill/>
                </a:ln>
                <a:solidFill>
                  <a:srgbClr val="ED7D31"/>
                </a:solidFill>
                <a:effectLst/>
                <a:uLnTx/>
                <a:uFillTx/>
                <a:latin typeface="Roboto Black" panose="02000000000000000000" pitchFamily="2" charset="0"/>
                <a:ea typeface="Roboto Black" panose="02000000000000000000" pitchFamily="2" charset="0"/>
                <a:cs typeface="+mn-cs"/>
              </a:rPr>
            </a:br>
            <a:r>
              <a:rPr kumimoji="0" lang="fr-FR" sz="1400" b="0" i="0" u="none" strike="noStrike" kern="1200" cap="none" spc="0" normalizeH="0" baseline="0" noProof="0" dirty="0">
                <a:ln>
                  <a:noFill/>
                </a:ln>
                <a:solidFill>
                  <a:srgbClr val="ED7D31"/>
                </a:solidFill>
                <a:effectLst/>
                <a:uLnTx/>
                <a:uFillTx/>
                <a:latin typeface="Roboto Black" panose="02000000000000000000" pitchFamily="2" charset="0"/>
                <a:ea typeface="Roboto Black" panose="02000000000000000000" pitchFamily="2" charset="0"/>
                <a:cs typeface="+mn-cs"/>
              </a:rPr>
              <a:t>pour une meilleure bio-assimilation</a:t>
            </a:r>
            <a:endParaRPr kumimoji="0" lang="fr-FR" sz="1400" b="0" i="0" u="none" strike="noStrike" kern="1200" cap="none" spc="0" normalizeH="0" baseline="0" noProof="0" dirty="0">
              <a:ln>
                <a:noFill/>
              </a:ln>
              <a:solidFill>
                <a:srgbClr val="ED7D31"/>
              </a:solidFill>
              <a:effectLst/>
              <a:uLnTx/>
              <a:uFillTx/>
              <a:latin typeface="Roboto Black" panose="02000000000000000000" pitchFamily="2" charset="0"/>
              <a:ea typeface="Roboto Black" panose="02000000000000000000" pitchFamily="2" charset="0"/>
              <a:cs typeface="+mn-cs"/>
              <a:sym typeface="Wingdings" panose="05000000000000000000" pitchFamily="2" charset="2"/>
            </a:endParaRPr>
          </a:p>
          <a:p>
            <a:pPr marL="0" marR="0" lvl="0" indent="0" algn="l" defTabSz="914400" rtl="0" eaLnBrk="1" fontAlgn="auto" latinLnBrk="0" hangingPunct="1">
              <a:lnSpc>
                <a:spcPct val="100000"/>
              </a:lnSpc>
              <a:spcBef>
                <a:spcPts val="0"/>
              </a:spcBef>
              <a:spcAft>
                <a:spcPts val="0"/>
              </a:spcAft>
              <a:buClrTx/>
              <a:buSzTx/>
              <a:buFontTx/>
              <a:buNone/>
              <a:tabLst/>
              <a:defRPr/>
            </a:pPr>
            <a:br>
              <a:rPr kumimoji="0" lang="fr-FR" sz="100" b="0" i="0" u="none" strike="noStrike" kern="1200" cap="none" spc="0" normalizeH="0" baseline="0" noProof="0" dirty="0">
                <a:ln>
                  <a:noFill/>
                </a:ln>
                <a:solidFill>
                  <a:srgbClr val="ED7D31"/>
                </a:solidFill>
                <a:effectLst/>
                <a:uLnTx/>
                <a:uFillTx/>
                <a:latin typeface="Roboto Black" panose="02000000000000000000" pitchFamily="2" charset="0"/>
                <a:ea typeface="Roboto Black" panose="02000000000000000000" pitchFamily="2" charset="0"/>
                <a:cs typeface="+mn-cs"/>
                <a:sym typeface="Wingdings" panose="05000000000000000000" pitchFamily="2" charset="2"/>
              </a:rPr>
            </a:br>
            <a:endParaRPr kumimoji="0" lang="fr-FR" sz="100" b="0" i="0" u="none" strike="noStrike" kern="1200" cap="none" spc="0" normalizeH="0" baseline="0" noProof="0" dirty="0">
              <a:ln>
                <a:noFill/>
              </a:ln>
              <a:solidFill>
                <a:srgbClr val="ED7D31"/>
              </a:solidFill>
              <a:effectLst/>
              <a:uLnTx/>
              <a:uFillTx/>
              <a:latin typeface="Roboto Black" panose="02000000000000000000" pitchFamily="2" charset="0"/>
              <a:ea typeface="Roboto Black" panose="02000000000000000000" pitchFamily="2" charset="0"/>
              <a:cs typeface="+mn-cs"/>
              <a:sym typeface="Wingdings" panose="05000000000000000000" pitchFamily="2" charset="2"/>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fr-FR" sz="100" b="0" i="0" u="none" strike="noStrike" kern="1200" cap="none" spc="0" normalizeH="0" baseline="0" noProof="0" dirty="0">
              <a:ln>
                <a:noFill/>
              </a:ln>
              <a:solidFill>
                <a:srgbClr val="ED7D31"/>
              </a:solidFill>
              <a:effectLst/>
              <a:uLnTx/>
              <a:uFillTx/>
              <a:latin typeface="Roboto Black" panose="02000000000000000000" pitchFamily="2" charset="0"/>
              <a:ea typeface="Roboto Black" panose="02000000000000000000" pitchFamily="2" charset="0"/>
              <a:cs typeface="+mn-cs"/>
              <a:sym typeface="Wingdings" panose="05000000000000000000" pitchFamily="2" charset="2"/>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fr-FR" sz="1000" b="1" i="0" u="none" strike="noStrike" kern="1200" cap="none" spc="0" normalizeH="0" baseline="0" noProof="0" dirty="0">
              <a:ln>
                <a:noFill/>
              </a:ln>
              <a:solidFill>
                <a:srgbClr val="ED7D31"/>
              </a:solidFill>
              <a:effectLst/>
              <a:uLnTx/>
              <a:uFillTx/>
              <a:latin typeface="Roboto Light" panose="02000000000000000000" pitchFamily="2" charset="0"/>
              <a:ea typeface="Roboto Light" panose="02000000000000000000" pitchFamily="2" charset="0"/>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800" b="1" i="0" u="none" strike="noStrike" kern="1200" cap="none" spc="0" normalizeH="0" baseline="0" noProof="0" dirty="0">
                <a:ln>
                  <a:noFill/>
                </a:ln>
                <a:solidFill>
                  <a:srgbClr val="ED7D31"/>
                </a:solidFill>
                <a:effectLst/>
                <a:uLnTx/>
                <a:uFillTx/>
                <a:latin typeface="Roboto Light" panose="02000000000000000000" pitchFamily="2" charset="0"/>
                <a:ea typeface="Roboto Light" panose="02000000000000000000" pitchFamily="2" charset="0"/>
                <a:cs typeface="+mn-cs"/>
              </a:rPr>
              <a:t>Pénétration</a:t>
            </a:r>
            <a:r>
              <a:rPr kumimoji="0" lang="fr-FR" sz="1200" b="0" i="0" u="none" strike="noStrike" kern="1200" cap="none" spc="0" normalizeH="0" baseline="0" noProof="0" dirty="0">
                <a:ln>
                  <a:noFill/>
                </a:ln>
                <a:solidFill>
                  <a:prstClr val="black"/>
                </a:solidFill>
                <a:effectLst/>
                <a:uLnTx/>
                <a:uFillTx/>
                <a:latin typeface="Roboto Light"/>
                <a:ea typeface="Roboto Black" panose="02000000000000000000" pitchFamily="2" charset="0"/>
                <a:cs typeface="+mn-cs"/>
              </a:rPr>
              <a:t> optimisée</a:t>
            </a:r>
            <a:br>
              <a:rPr kumimoji="0" lang="fr-FR" sz="1200" b="1" i="0" u="none" strike="noStrike" kern="1200" cap="none" spc="0" normalizeH="0" baseline="0" noProof="0" dirty="0">
                <a:ln>
                  <a:noFill/>
                </a:ln>
                <a:solidFill>
                  <a:srgbClr val="ED7D31"/>
                </a:solidFill>
                <a:effectLst/>
                <a:uLnTx/>
                <a:uFillTx/>
                <a:latin typeface="Roboto Black" panose="02000000000000000000" pitchFamily="2" charset="0"/>
                <a:ea typeface="Roboto Black" panose="02000000000000000000" pitchFamily="2" charset="0"/>
                <a:cs typeface="+mn-cs"/>
              </a:rPr>
            </a:br>
            <a:r>
              <a:rPr kumimoji="0" lang="fr-FR" sz="1050" b="0" i="0" u="none" strike="noStrike" kern="1200" cap="none" spc="0" normalizeH="0" baseline="0" noProof="0" dirty="0">
                <a:ln>
                  <a:noFill/>
                </a:ln>
                <a:solidFill>
                  <a:prstClr val="black"/>
                </a:solidFill>
                <a:effectLst/>
                <a:uLnTx/>
                <a:uFillTx/>
                <a:latin typeface="Roboto Light" panose="02000000000000000000" pitchFamily="2" charset="0"/>
                <a:ea typeface="Roboto Light" panose="02000000000000000000" pitchFamily="2" charset="0"/>
                <a:cs typeface="+mn-cs"/>
              </a:rPr>
              <a:t>épiderme + derme = puissante action </a:t>
            </a:r>
            <a:r>
              <a:rPr kumimoji="0" lang="fr-FR" sz="1050" b="0" i="0" u="none" strike="noStrike" kern="1200" cap="none" spc="0" normalizeH="0" baseline="0" noProof="0" dirty="0" err="1">
                <a:ln>
                  <a:noFill/>
                </a:ln>
                <a:solidFill>
                  <a:prstClr val="black"/>
                </a:solidFill>
                <a:effectLst/>
                <a:uLnTx/>
                <a:uFillTx/>
                <a:latin typeface="Roboto Light" panose="02000000000000000000" pitchFamily="2" charset="0"/>
                <a:ea typeface="Roboto Light" panose="02000000000000000000" pitchFamily="2" charset="0"/>
                <a:cs typeface="+mn-cs"/>
              </a:rPr>
              <a:t>anti-oxydante</a:t>
            </a:r>
            <a:endParaRPr kumimoji="0" lang="fr-FR" sz="1000" b="0" i="0" u="none" strike="noStrike" kern="1200" cap="none" spc="0" normalizeH="0" baseline="0" noProof="0" dirty="0">
              <a:ln>
                <a:noFill/>
              </a:ln>
              <a:solidFill>
                <a:prstClr val="black"/>
              </a:solidFill>
              <a:effectLst/>
              <a:uLnTx/>
              <a:uFillTx/>
              <a:latin typeface="Roboto Light" panose="02000000000000000000" pitchFamily="2" charset="0"/>
              <a:ea typeface="Roboto Light" panose="02000000000000000000" pitchFamily="2" charset="0"/>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800" b="1" i="0" u="none" strike="noStrike" kern="1200" cap="none" spc="0" normalizeH="0" baseline="0" noProof="0" dirty="0">
                <a:ln>
                  <a:noFill/>
                </a:ln>
                <a:solidFill>
                  <a:srgbClr val="ED7D31"/>
                </a:solidFill>
                <a:effectLst/>
                <a:uLnTx/>
                <a:uFillTx/>
                <a:latin typeface="Roboto Light" panose="02000000000000000000" pitchFamily="2" charset="0"/>
                <a:ea typeface="Roboto Light" panose="02000000000000000000" pitchFamily="2" charset="0"/>
                <a:cs typeface="+mn-cs"/>
              </a:rPr>
              <a:t>8X </a:t>
            </a:r>
            <a:r>
              <a:rPr kumimoji="0" lang="fr-FR" sz="1200" b="0" i="0" u="none" strike="noStrike" kern="1200" cap="none" spc="0" normalizeH="0" baseline="0" noProof="0" dirty="0">
                <a:ln>
                  <a:noFill/>
                </a:ln>
                <a:solidFill>
                  <a:prstClr val="black"/>
                </a:solidFill>
                <a:effectLst/>
                <a:uLnTx/>
                <a:uFillTx/>
                <a:latin typeface="Roboto Light"/>
                <a:ea typeface="Roboto Black" panose="02000000000000000000" pitchFamily="2" charset="0"/>
                <a:cs typeface="+mn-cs"/>
              </a:rPr>
              <a:t>synthèse de collagène </a:t>
            </a: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fr-FR" sz="800" b="0" i="0" u="none"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endParaRPr>
          </a:p>
          <a:p>
            <a:pPr marL="0" marR="0" lvl="0" indent="0" algn="ctr" defTabSz="914400" rtl="0" eaLnBrk="1" fontAlgn="auto" latinLnBrk="0" hangingPunct="1">
              <a:lnSpc>
                <a:spcPct val="100000"/>
              </a:lnSpc>
              <a:spcBef>
                <a:spcPts val="0"/>
              </a:spcBef>
              <a:spcAft>
                <a:spcPts val="0"/>
              </a:spcAft>
              <a:buClrTx/>
              <a:buSzTx/>
              <a:buFontTx/>
              <a:buNone/>
              <a:tabLst/>
              <a:defRPr/>
            </a:pPr>
            <a:r>
              <a:rPr kumimoji="0" lang="fr-FR" sz="1200" b="0" i="0" u="none" strike="noStrike" kern="1200" cap="none" spc="0" normalizeH="0" baseline="0" noProof="0" dirty="0">
                <a:ln>
                  <a:noFill/>
                </a:ln>
                <a:solidFill>
                  <a:srgbClr val="ED7D31"/>
                </a:solidFill>
                <a:effectLst/>
                <a:uLnTx/>
                <a:uFillTx/>
                <a:latin typeface="Roboto Black" panose="02000000000000000000" pitchFamily="2" charset="0"/>
                <a:ea typeface="Roboto Black" panose="02000000000000000000" pitchFamily="2" charset="0"/>
                <a:cs typeface="+mn-cs"/>
              </a:rPr>
              <a:t>Toute la puissance de la vitamine C</a:t>
            </a:r>
            <a:br>
              <a:rPr kumimoji="0" lang="fr-FR" sz="1200" b="0" i="0" u="none" strike="noStrike" kern="1200" cap="none" spc="0" normalizeH="0" baseline="0" noProof="0" dirty="0">
                <a:ln>
                  <a:noFill/>
                </a:ln>
                <a:solidFill>
                  <a:srgbClr val="ED7D31"/>
                </a:solidFill>
                <a:effectLst/>
                <a:uLnTx/>
                <a:uFillTx/>
                <a:latin typeface="Roboto Black" panose="02000000000000000000" pitchFamily="2" charset="0"/>
                <a:ea typeface="Roboto Black" panose="02000000000000000000" pitchFamily="2" charset="0"/>
                <a:cs typeface="+mn-cs"/>
              </a:rPr>
            </a:br>
            <a:r>
              <a:rPr kumimoji="0" lang="fr-FR" sz="1200" b="0" i="0" u="none" strike="noStrike" kern="1200" cap="none" spc="0" normalizeH="0" baseline="0" noProof="0" dirty="0">
                <a:ln>
                  <a:noFill/>
                </a:ln>
                <a:solidFill>
                  <a:srgbClr val="ED7D31"/>
                </a:solidFill>
                <a:effectLst/>
                <a:uLnTx/>
                <a:uFillTx/>
                <a:latin typeface="Roboto Black" panose="02000000000000000000" pitchFamily="2" charset="0"/>
                <a:ea typeface="Roboto Black" panose="02000000000000000000" pitchFamily="2" charset="0"/>
                <a:cs typeface="+mn-cs"/>
              </a:rPr>
              <a:t>anti-âge, </a:t>
            </a:r>
            <a:r>
              <a:rPr kumimoji="0" lang="fr-FR" sz="1200" b="0" i="0" u="none" strike="noStrike" kern="1200" cap="none" spc="0" normalizeH="0" baseline="0" noProof="0" dirty="0" err="1">
                <a:ln>
                  <a:noFill/>
                </a:ln>
                <a:solidFill>
                  <a:srgbClr val="ED7D31"/>
                </a:solidFill>
                <a:effectLst/>
                <a:uLnTx/>
                <a:uFillTx/>
                <a:latin typeface="Roboto Black" panose="02000000000000000000" pitchFamily="2" charset="0"/>
                <a:ea typeface="Roboto Black" panose="02000000000000000000" pitchFamily="2" charset="0"/>
                <a:cs typeface="+mn-cs"/>
              </a:rPr>
              <a:t>anti-oxydante</a:t>
            </a:r>
            <a:r>
              <a:rPr kumimoji="0" lang="fr-FR" sz="1200" b="0" i="0" u="none" strike="noStrike" kern="1200" cap="none" spc="0" normalizeH="0" baseline="0" noProof="0" dirty="0">
                <a:ln>
                  <a:noFill/>
                </a:ln>
                <a:solidFill>
                  <a:srgbClr val="ED7D31"/>
                </a:solidFill>
                <a:effectLst/>
                <a:uLnTx/>
                <a:uFillTx/>
                <a:latin typeface="Roboto Black" panose="02000000000000000000" pitchFamily="2" charset="0"/>
                <a:ea typeface="Roboto Black" panose="02000000000000000000" pitchFamily="2" charset="0"/>
                <a:cs typeface="+mn-cs"/>
              </a:rPr>
              <a:t>, éclat et </a:t>
            </a:r>
            <a:r>
              <a:rPr kumimoji="0" lang="fr-FR" sz="1200" b="0" i="0" u="none" strike="noStrike" kern="1200" cap="none" spc="0" normalizeH="0" baseline="0" noProof="0" dirty="0" err="1">
                <a:ln>
                  <a:noFill/>
                </a:ln>
                <a:solidFill>
                  <a:srgbClr val="ED7D31"/>
                </a:solidFill>
                <a:effectLst/>
                <a:uLnTx/>
                <a:uFillTx/>
                <a:latin typeface="Roboto Black" panose="02000000000000000000" pitchFamily="2" charset="0"/>
                <a:ea typeface="Roboto Black" panose="02000000000000000000" pitchFamily="2" charset="0"/>
                <a:cs typeface="+mn-cs"/>
              </a:rPr>
              <a:t>anti-taches</a:t>
            </a:r>
            <a:endParaRPr kumimoji="0" lang="fr-FR" sz="1000" b="0" i="0" u="none"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endParaRPr>
          </a:p>
          <a:p>
            <a:endParaRPr lang="fr-FR" dirty="0"/>
          </a:p>
        </p:txBody>
      </p:sp>
      <p:sp>
        <p:nvSpPr>
          <p:cNvPr id="4" name="Espace réservé du numéro de diapositive 3"/>
          <p:cNvSpPr>
            <a:spLocks noGrp="1"/>
          </p:cNvSpPr>
          <p:nvPr>
            <p:ph type="sldNum" sz="quarter" idx="5"/>
          </p:nvPr>
        </p:nvSpPr>
        <p:spPr/>
        <p:txBody>
          <a:bodyPr/>
          <a:lstStyle/>
          <a:p>
            <a:fld id="{1E75D512-6B45-4599-B546-A08B6EF7031D}" type="slidenum">
              <a:rPr lang="fr-FR" smtClean="0"/>
              <a:t>7</a:t>
            </a:fld>
            <a:endParaRPr lang="fr-FR"/>
          </a:p>
        </p:txBody>
      </p:sp>
    </p:spTree>
    <p:extLst>
      <p:ext uri="{BB962C8B-B14F-4D97-AF65-F5344CB8AC3E}">
        <p14:creationId xmlns:p14="http://schemas.microsoft.com/office/powerpoint/2010/main" val="3024872669"/>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endParaRPr lang="fr-FR" dirty="0"/>
          </a:p>
        </p:txBody>
      </p:sp>
      <p:sp>
        <p:nvSpPr>
          <p:cNvPr id="4" name="Espace réservé du numéro de diapositive 3"/>
          <p:cNvSpPr>
            <a:spLocks noGrp="1"/>
          </p:cNvSpPr>
          <p:nvPr>
            <p:ph type="sldNum" sz="quarter" idx="5"/>
          </p:nvPr>
        </p:nvSpPr>
        <p:spPr/>
        <p:txBody>
          <a:bodyPr/>
          <a:lstStyle/>
          <a:p>
            <a:fld id="{1E75D512-6B45-4599-B546-A08B6EF7031D}" type="slidenum">
              <a:rPr lang="fr-FR" smtClean="0"/>
              <a:t>8</a:t>
            </a:fld>
            <a:endParaRPr lang="fr-FR"/>
          </a:p>
        </p:txBody>
      </p:sp>
    </p:spTree>
    <p:extLst>
      <p:ext uri="{BB962C8B-B14F-4D97-AF65-F5344CB8AC3E}">
        <p14:creationId xmlns:p14="http://schemas.microsoft.com/office/powerpoint/2010/main" val="2437249543"/>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200" b="1" i="0" u="none" strike="noStrike" kern="1200" cap="none" spc="0" normalizeH="0" baseline="0" noProof="0" dirty="0">
                <a:ln>
                  <a:noFill/>
                </a:ln>
                <a:solidFill>
                  <a:prstClr val="black"/>
                </a:solidFill>
                <a:effectLst/>
                <a:uLnTx/>
                <a:uFillTx/>
                <a:latin typeface="Calibri" panose="020F0502020204030204"/>
                <a:ea typeface="+mn-ea"/>
                <a:cs typeface="+mn-cs"/>
              </a:rPr>
              <a:t>MKT</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200" b="1" i="0" u="none" strike="noStrike" kern="1200" cap="none" spc="0" normalizeH="0" baseline="0" noProof="0" dirty="0">
                <a:ln>
                  <a:noFill/>
                </a:ln>
                <a:solidFill>
                  <a:prstClr val="black"/>
                </a:solidFill>
                <a:effectLst/>
                <a:uLnTx/>
                <a:uFillTx/>
                <a:latin typeface="Calibri" panose="020F0502020204030204"/>
                <a:ea typeface="+mn-ea"/>
                <a:cs typeface="+mn-cs"/>
              </a:rPr>
              <a:t>Curcuma</a:t>
            </a:r>
            <a:r>
              <a:rPr kumimoji="0" lang="fr-FR" sz="1200" b="0" i="0" u="none" strike="noStrike" kern="1200" cap="none" spc="0" normalizeH="0" baseline="0" noProof="0" dirty="0">
                <a:ln>
                  <a:noFill/>
                </a:ln>
                <a:solidFill>
                  <a:prstClr val="black"/>
                </a:solidFill>
                <a:effectLst/>
                <a:uLnTx/>
                <a:uFillTx/>
                <a:latin typeface="Calibri" panose="020F0502020204030204"/>
                <a:ea typeface="+mn-ea"/>
                <a:cs typeface="+mn-cs"/>
              </a:rPr>
              <a:t> </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200" b="0" i="0" u="sng"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rPr>
              <a:t>Niveau de l’épiderme </a:t>
            </a:r>
            <a:r>
              <a:rPr kumimoji="0" lang="fr-FR" sz="3200" b="0" i="0" u="none"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rPr>
              <a:t>+16% </a:t>
            </a:r>
            <a:r>
              <a:rPr kumimoji="0" lang="fr-FR" sz="1200" b="0" i="0" u="none"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rPr>
              <a:t>de kératinocytes. </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200" b="0" i="0" u="sng"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rPr>
              <a:t>Niveau du derme </a:t>
            </a:r>
            <a:r>
              <a:rPr kumimoji="0" lang="fr-FR" sz="3200" b="0" i="0" u="none"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rPr>
              <a:t>+17% </a:t>
            </a:r>
            <a:r>
              <a:rPr kumimoji="0" lang="fr-FR" sz="1200" b="0" i="0" u="none"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rPr>
              <a:t>synthèse des fibres de collagène et d’élastine.</a:t>
            </a: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fr-FR" sz="1200" b="0" i="0" u="none"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600" b="1" i="0" u="sng"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rPr>
              <a:t>Grenade</a:t>
            </a:r>
            <a:endParaRPr kumimoji="0" lang="fr-FR" sz="1200" b="1" i="0" u="sng"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200" b="0" i="0" u="none"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rPr>
              <a:t>Agissent sur </a:t>
            </a:r>
            <a:r>
              <a:rPr kumimoji="0" lang="fr-FR" sz="1200" b="1" i="0" u="none"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rPr>
              <a:t>l’oxygénation cellulaire* </a:t>
            </a:r>
            <a:r>
              <a:rPr kumimoji="0" lang="fr-FR" sz="1200" b="0" i="0" u="none"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rPr>
              <a:t>: </a:t>
            </a:r>
            <a:r>
              <a:rPr kumimoji="0" lang="fr-FR" sz="3200" b="0" i="0" u="none"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rPr>
              <a:t>+ 22%  </a:t>
            </a:r>
            <a:r>
              <a:rPr kumimoji="0" lang="fr-FR" sz="1200" b="0" i="0" u="none"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rPr>
              <a:t>relargage CO2 en condition extrême</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200" b="0" i="0" u="none"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rPr>
              <a:t>Agissent sur la </a:t>
            </a:r>
            <a:r>
              <a:rPr kumimoji="0" lang="fr-FR" sz="1200" b="1" i="0" u="none"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rPr>
              <a:t>régulation de la mélanogénèse *: </a:t>
            </a:r>
            <a:r>
              <a:rPr kumimoji="0" lang="fr-FR" sz="3200" b="0" i="0" u="none"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rPr>
              <a:t>-15% </a:t>
            </a:r>
            <a:r>
              <a:rPr kumimoji="0" lang="fr-FR" sz="1200" b="0" i="0" u="none"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rPr>
              <a:t>synthèse de mélanine </a:t>
            </a: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fr-FR" sz="1200" b="0" i="0" u="none"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endParaRPr>
          </a:p>
          <a:p>
            <a:pPr marL="0" marR="0" lvl="0" indent="0" algn="just" defTabSz="914400" rtl="0" eaLnBrk="1" fontAlgn="auto" latinLnBrk="0" hangingPunct="1">
              <a:lnSpc>
                <a:spcPct val="100000"/>
              </a:lnSpc>
              <a:spcBef>
                <a:spcPts val="800"/>
              </a:spcBef>
              <a:spcAft>
                <a:spcPts val="0"/>
              </a:spcAft>
              <a:buClrTx/>
              <a:buSzTx/>
              <a:buFontTx/>
              <a:buNone/>
              <a:tabLst/>
              <a:defRPr/>
            </a:pPr>
            <a:r>
              <a:rPr kumimoji="0" lang="fr-FR" sz="1800" b="1" i="0" u="sng" strike="noStrike" kern="1200" cap="none" spc="0" normalizeH="0" baseline="0" noProof="0" dirty="0">
                <a:ln>
                  <a:noFill/>
                </a:ln>
                <a:solidFill>
                  <a:srgbClr val="000000"/>
                </a:solidFill>
                <a:effectLst/>
                <a:uLnTx/>
                <a:uFillTx/>
                <a:latin typeface="Calibri" panose="020F0502020204030204" pitchFamily="34" charset="0"/>
                <a:ea typeface="Arial Unicode MS"/>
                <a:cs typeface="Arial Unicode MS"/>
              </a:rPr>
              <a:t>Les cellules végétales natives de Grenade et de Curcuma.</a:t>
            </a:r>
            <a:endParaRPr kumimoji="0" lang="fr-FR" sz="1800" b="0" i="0" u="none" strike="noStrike" kern="1200" cap="none" spc="0" normalizeH="0" baseline="0" noProof="0" dirty="0">
              <a:ln>
                <a:noFill/>
              </a:ln>
              <a:solidFill>
                <a:srgbClr val="000000"/>
              </a:solidFill>
              <a:effectLst/>
              <a:uLnTx/>
              <a:uFillTx/>
              <a:latin typeface="Helvetica Neue"/>
              <a:ea typeface="Arial Unicode MS"/>
              <a:cs typeface="Arial Unicode MS"/>
            </a:endParaRPr>
          </a:p>
          <a:p>
            <a:pPr marL="0" marR="0" lvl="0" indent="0" algn="just" defTabSz="914400" rtl="0" eaLnBrk="1" fontAlgn="auto" latinLnBrk="0" hangingPunct="1">
              <a:lnSpc>
                <a:spcPct val="100000"/>
              </a:lnSpc>
              <a:spcBef>
                <a:spcPts val="800"/>
              </a:spcBef>
              <a:spcAft>
                <a:spcPts val="0"/>
              </a:spcAft>
              <a:buClrTx/>
              <a:buSzTx/>
              <a:buFontTx/>
              <a:buNone/>
              <a:tabLst/>
              <a:defRPr/>
            </a:pPr>
            <a:r>
              <a:rPr kumimoji="0" lang="fr-FR" sz="1800" b="0" i="0" u="none" strike="noStrike" kern="1200" cap="none" spc="0" normalizeH="0" baseline="0" noProof="0" dirty="0">
                <a:ln>
                  <a:noFill/>
                </a:ln>
                <a:solidFill>
                  <a:srgbClr val="000000"/>
                </a:solidFill>
                <a:effectLst/>
                <a:uLnTx/>
                <a:uFillTx/>
                <a:latin typeface="Calibri" panose="020F0502020204030204" pitchFamily="34" charset="0"/>
                <a:ea typeface="Arial Unicode MS"/>
                <a:cs typeface="Arial Unicode MS"/>
              </a:rPr>
              <a:t>Ces cellules sont obtenues par culture cellulaire, une biotechnologie brevetée et Made in France respectueuse de l'environnement et de la biodiversité. Cette technologie ne nécessite pas de culture en plein champ et seul un micro-prélèvement sur la plante suffit à obtenir ces cellules végétales natives.</a:t>
            </a:r>
            <a:endParaRPr kumimoji="0" lang="fr-FR" sz="1800" b="0" i="0" u="none" strike="noStrike" kern="1200" cap="none" spc="0" normalizeH="0" baseline="0" noProof="0" dirty="0">
              <a:ln>
                <a:noFill/>
              </a:ln>
              <a:solidFill>
                <a:srgbClr val="000000"/>
              </a:solidFill>
              <a:effectLst/>
              <a:uLnTx/>
              <a:uFillTx/>
              <a:latin typeface="Helvetica Neue"/>
              <a:ea typeface="Arial Unicode MS"/>
              <a:cs typeface="Arial Unicode MS"/>
            </a:endParaRPr>
          </a:p>
          <a:p>
            <a:pPr marL="0" marR="0" lvl="0" indent="0" algn="just" defTabSz="914400" rtl="0" eaLnBrk="1" fontAlgn="auto" latinLnBrk="0" hangingPunct="1">
              <a:lnSpc>
                <a:spcPct val="100000"/>
              </a:lnSpc>
              <a:spcBef>
                <a:spcPts val="0"/>
              </a:spcBef>
              <a:spcAft>
                <a:spcPts val="0"/>
              </a:spcAft>
              <a:buClrTx/>
              <a:buSzTx/>
              <a:buFontTx/>
              <a:buNone/>
              <a:tabLst/>
              <a:defRPr/>
            </a:pPr>
            <a:r>
              <a:rPr kumimoji="0" lang="fr-FR" sz="1800" b="0" i="0" u="none" strike="noStrike" kern="1200" cap="none" spc="0" normalizeH="0" baseline="0" noProof="0" dirty="0">
                <a:ln>
                  <a:noFill/>
                </a:ln>
                <a:solidFill>
                  <a:srgbClr val="000000"/>
                </a:solidFill>
                <a:effectLst/>
                <a:uLnTx/>
                <a:uFillTx/>
                <a:latin typeface="Calibri" panose="020F0502020204030204" pitchFamily="34" charset="0"/>
                <a:ea typeface="Arial Unicode MS"/>
                <a:cs typeface="Arial" panose="020B0604020202020204" pitchFamily="34" charset="0"/>
              </a:rPr>
              <a:t>Les ressources naturelles sont préservées et </a:t>
            </a:r>
            <a:r>
              <a:rPr kumimoji="0" lang="fr-FR" sz="1800" b="0" i="0" u="none" strike="noStrike" kern="1200" cap="none" spc="0" normalizeH="0" baseline="0" noProof="0" dirty="0">
                <a:ln>
                  <a:noFill/>
                </a:ln>
                <a:solidFill>
                  <a:prstClr val="black"/>
                </a:solidFill>
                <a:effectLst/>
                <a:uLnTx/>
                <a:uFillTx/>
                <a:latin typeface="Calibri" panose="020F0502020204030204" pitchFamily="34" charset="0"/>
                <a:ea typeface="Arial Unicode MS"/>
                <a:cs typeface="+mn-cs"/>
              </a:rPr>
              <a:t>l’obtention de ces cellules végétales natives actives se font sans traumatisme ou destruction de la plante.</a:t>
            </a:r>
            <a:endParaRPr kumimoji="0" lang="fr-FR" sz="1800" b="0" i="0" u="none" strike="noStrike" kern="1200" cap="none" spc="0" normalizeH="0" baseline="0" noProof="0" dirty="0">
              <a:ln>
                <a:noFill/>
              </a:ln>
              <a:solidFill>
                <a:prstClr val="black"/>
              </a:solidFill>
              <a:effectLst/>
              <a:uLnTx/>
              <a:uFillTx/>
              <a:latin typeface="Times New Roman" panose="02020603050405020304" pitchFamily="18" charset="0"/>
              <a:ea typeface="Arial Unicode MS"/>
              <a:cs typeface="+mn-cs"/>
            </a:endParaRPr>
          </a:p>
          <a:p>
            <a:pPr marL="0" marR="0" lvl="0" indent="0" algn="just" defTabSz="914400" rtl="0" eaLnBrk="1" fontAlgn="auto" latinLnBrk="0" hangingPunct="1">
              <a:lnSpc>
                <a:spcPct val="100000"/>
              </a:lnSpc>
              <a:spcBef>
                <a:spcPts val="0"/>
              </a:spcBef>
              <a:spcAft>
                <a:spcPts val="0"/>
              </a:spcAft>
              <a:buClrTx/>
              <a:buSzTx/>
              <a:buFontTx/>
              <a:buNone/>
              <a:tabLst/>
              <a:defRPr/>
            </a:pPr>
            <a:r>
              <a:rPr kumimoji="0" lang="fr-FR" sz="1800" b="0" i="0" u="none" strike="noStrike" kern="1200" cap="none" spc="0" normalizeH="0" baseline="0" noProof="0" dirty="0">
                <a:ln>
                  <a:noFill/>
                </a:ln>
                <a:solidFill>
                  <a:prstClr val="black"/>
                </a:solidFill>
                <a:effectLst/>
                <a:uLnTx/>
                <a:uFillTx/>
                <a:latin typeface="Calibri" panose="020F0502020204030204" pitchFamily="34" charset="0"/>
                <a:ea typeface="Arial Unicode MS"/>
                <a:cs typeface="+mn-cs"/>
              </a:rPr>
              <a:t>Les cellules natives végétales ont une grande richesse moléculaire (acides aminés essentiels, vitamines et minéraux, …) qui leur offre une complémentarité d'action avec les autres constituants actifs du sérum C20 et C25.</a:t>
            </a:r>
            <a:endParaRPr kumimoji="0" lang="fr-FR" sz="1800" b="0" i="0" u="none" strike="noStrike" kern="1200" cap="none" spc="0" normalizeH="0" baseline="0" noProof="0" dirty="0">
              <a:ln>
                <a:noFill/>
              </a:ln>
              <a:solidFill>
                <a:prstClr val="black"/>
              </a:solidFill>
              <a:effectLst/>
              <a:uLnTx/>
              <a:uFillTx/>
              <a:latin typeface="Times New Roman" panose="02020603050405020304" pitchFamily="18" charset="0"/>
              <a:ea typeface="Arial Unicode MS"/>
              <a:cs typeface="+mn-cs"/>
            </a:endParaRPr>
          </a:p>
          <a:p>
            <a:pPr marL="0" marR="0" lvl="0" indent="0" algn="just" defTabSz="914400" rtl="0" eaLnBrk="1" fontAlgn="auto" latinLnBrk="0" hangingPunct="1">
              <a:lnSpc>
                <a:spcPct val="100000"/>
              </a:lnSpc>
              <a:spcBef>
                <a:spcPts val="0"/>
              </a:spcBef>
              <a:spcAft>
                <a:spcPts val="0"/>
              </a:spcAft>
              <a:buClrTx/>
              <a:buSzTx/>
              <a:buFontTx/>
              <a:buNone/>
              <a:tabLst/>
              <a:defRPr/>
            </a:pPr>
            <a:r>
              <a:rPr kumimoji="0" lang="fr-FR" sz="1800" b="1" i="0" u="none" strike="noStrike" kern="1200" cap="none" spc="0" normalizeH="0" baseline="0" noProof="0" dirty="0">
                <a:ln>
                  <a:noFill/>
                </a:ln>
                <a:solidFill>
                  <a:prstClr val="black"/>
                </a:solidFill>
                <a:effectLst/>
                <a:uLnTx/>
                <a:uFillTx/>
                <a:latin typeface="Calibri" panose="020F0502020204030204" pitchFamily="34" charset="0"/>
                <a:ea typeface="Arial Unicode MS"/>
                <a:cs typeface="+mn-cs"/>
              </a:rPr>
              <a:t>Chaque flacon</a:t>
            </a:r>
            <a:r>
              <a:rPr kumimoji="0" lang="fr-FR" sz="1800" b="1" i="0" u="none" strike="noStrike" kern="1200" cap="none" spc="0" normalizeH="0" baseline="30000" noProof="0" dirty="0">
                <a:ln>
                  <a:noFill/>
                </a:ln>
                <a:solidFill>
                  <a:prstClr val="black"/>
                </a:solidFill>
                <a:effectLst/>
                <a:uLnTx/>
                <a:uFillTx/>
                <a:latin typeface="Calibri" panose="020F0502020204030204" pitchFamily="34" charset="0"/>
                <a:ea typeface="Arial Unicode MS"/>
                <a:cs typeface="+mn-cs"/>
              </a:rPr>
              <a:t>(3)</a:t>
            </a:r>
            <a:r>
              <a:rPr kumimoji="0" lang="fr-FR" sz="1800" b="1" i="0" u="none" strike="noStrike" kern="1200" cap="none" spc="0" normalizeH="0" baseline="0" noProof="0" dirty="0">
                <a:ln>
                  <a:noFill/>
                </a:ln>
                <a:solidFill>
                  <a:prstClr val="black"/>
                </a:solidFill>
                <a:effectLst/>
                <a:uLnTx/>
                <a:uFillTx/>
                <a:latin typeface="Calibri" panose="020F0502020204030204" pitchFamily="34" charset="0"/>
                <a:ea typeface="Arial Unicode MS"/>
                <a:cs typeface="+mn-cs"/>
              </a:rPr>
              <a:t> de sérum contient plus de 1,5 millions de cellules, soit environ 12 500 cellules natives par application.</a:t>
            </a:r>
            <a:endParaRPr kumimoji="0" lang="fr-FR" sz="1800" b="0" i="0" u="none" strike="noStrike" kern="1200" cap="none" spc="0" normalizeH="0" baseline="0" noProof="0" dirty="0">
              <a:ln>
                <a:noFill/>
              </a:ln>
              <a:solidFill>
                <a:prstClr val="black"/>
              </a:solidFill>
              <a:effectLst/>
              <a:uLnTx/>
              <a:uFillTx/>
              <a:latin typeface="Times New Roman" panose="02020603050405020304" pitchFamily="18" charset="0"/>
              <a:ea typeface="Arial Unicode MS"/>
              <a:cs typeface="+mn-cs"/>
            </a:endParaRPr>
          </a:p>
          <a:p>
            <a:pPr marL="0" marR="0" lvl="0" indent="0" algn="just" defTabSz="914400" rtl="0" eaLnBrk="1" fontAlgn="auto" latinLnBrk="0" hangingPunct="1">
              <a:lnSpc>
                <a:spcPct val="100000"/>
              </a:lnSpc>
              <a:spcBef>
                <a:spcPts val="0"/>
              </a:spcBef>
              <a:spcAft>
                <a:spcPts val="0"/>
              </a:spcAft>
              <a:buClrTx/>
              <a:buSzTx/>
              <a:buFontTx/>
              <a:buNone/>
              <a:tabLst/>
              <a:defRPr/>
            </a:pPr>
            <a:r>
              <a:rPr kumimoji="0" lang="fr-FR" sz="1800" b="0" i="0" u="none" strike="noStrike" kern="1200" cap="none" spc="0" normalizeH="0" baseline="0" noProof="0" dirty="0">
                <a:ln>
                  <a:noFill/>
                </a:ln>
                <a:solidFill>
                  <a:prstClr val="black"/>
                </a:solidFill>
                <a:effectLst/>
                <a:uLnTx/>
                <a:uFillTx/>
                <a:latin typeface="Calibri" panose="020F0502020204030204" pitchFamily="34" charset="0"/>
                <a:ea typeface="Arial Unicode MS"/>
                <a:cs typeface="+mn-cs"/>
              </a:rPr>
              <a:t> </a:t>
            </a:r>
            <a:endParaRPr kumimoji="0" lang="fr-FR" sz="1800" b="0" i="0" u="none" strike="noStrike" kern="1200" cap="none" spc="0" normalizeH="0" baseline="0" noProof="0" dirty="0">
              <a:ln>
                <a:noFill/>
              </a:ln>
              <a:solidFill>
                <a:prstClr val="black"/>
              </a:solidFill>
              <a:effectLst/>
              <a:uLnTx/>
              <a:uFillTx/>
              <a:latin typeface="Times New Roman" panose="02020603050405020304" pitchFamily="18" charset="0"/>
              <a:ea typeface="Arial Unicode MS"/>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fr-FR" sz="1200" b="0" i="0" u="none"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endParaRPr>
          </a:p>
          <a:p>
            <a:pPr marL="0" marR="0" lvl="0" indent="0" algn="just" defTabSz="914400" rtl="0" eaLnBrk="1" fontAlgn="auto" latinLnBrk="0" hangingPunct="1">
              <a:lnSpc>
                <a:spcPct val="100000"/>
              </a:lnSpc>
              <a:spcBef>
                <a:spcPts val="0"/>
              </a:spcBef>
              <a:spcAft>
                <a:spcPts val="0"/>
              </a:spcAft>
              <a:buClrTx/>
              <a:buSzTx/>
              <a:buFontTx/>
              <a:buNone/>
              <a:tabLst/>
              <a:defRPr/>
            </a:pPr>
            <a:r>
              <a:rPr kumimoji="0" lang="fr-FR" sz="1800" b="1" i="0" u="sng" strike="noStrike" kern="1200" cap="none" spc="0" normalizeH="0" baseline="0" noProof="0" dirty="0">
                <a:ln>
                  <a:noFill/>
                </a:ln>
                <a:solidFill>
                  <a:prstClr val="black"/>
                </a:solidFill>
                <a:effectLst/>
                <a:uLnTx/>
                <a:uFillTx/>
                <a:latin typeface="Calibri" panose="020F0502020204030204" pitchFamily="34" charset="0"/>
                <a:ea typeface="Arial Unicode MS"/>
                <a:cs typeface="+mn-cs"/>
              </a:rPr>
              <a:t>Curcuma :</a:t>
            </a:r>
            <a:endParaRPr kumimoji="0" lang="fr-FR" sz="1800" b="0" i="0" u="none" strike="noStrike" kern="1200" cap="none" spc="0" normalizeH="0" baseline="0" noProof="0" dirty="0">
              <a:ln>
                <a:noFill/>
              </a:ln>
              <a:solidFill>
                <a:prstClr val="black"/>
              </a:solidFill>
              <a:effectLst/>
              <a:uLnTx/>
              <a:uFillTx/>
              <a:latin typeface="Times New Roman" panose="02020603050405020304" pitchFamily="18" charset="0"/>
              <a:ea typeface="Arial Unicode MS"/>
              <a:cs typeface="+mn-cs"/>
            </a:endParaRPr>
          </a:p>
          <a:p>
            <a:pPr marL="0" marR="0" lvl="0" indent="0" algn="just" defTabSz="914400" rtl="0" eaLnBrk="1" fontAlgn="auto" latinLnBrk="0" hangingPunct="1">
              <a:lnSpc>
                <a:spcPct val="100000"/>
              </a:lnSpc>
              <a:spcBef>
                <a:spcPts val="0"/>
              </a:spcBef>
              <a:spcAft>
                <a:spcPts val="0"/>
              </a:spcAft>
              <a:buClrTx/>
              <a:buSzTx/>
              <a:buFontTx/>
              <a:buNone/>
              <a:tabLst/>
              <a:defRPr/>
            </a:pPr>
            <a:r>
              <a:rPr kumimoji="0" lang="fr-FR" sz="1800" b="0" i="0" u="none" strike="noStrike" kern="1200" cap="none" spc="0" normalizeH="0" baseline="0" noProof="0" dirty="0">
                <a:ln>
                  <a:noFill/>
                </a:ln>
                <a:solidFill>
                  <a:prstClr val="black"/>
                </a:solidFill>
                <a:effectLst/>
                <a:uLnTx/>
                <a:uFillTx/>
                <a:latin typeface="Calibri" panose="020F0502020204030204" pitchFamily="34" charset="0"/>
                <a:ea typeface="Arial Unicode MS"/>
                <a:cs typeface="+mn-cs"/>
              </a:rPr>
              <a:t>Avec sa belle robe orangée et son goût prononcé, le Curcuma possède des propriétés exceptionnelles. Utilisée depuis la nuit des temps comme condiment, teinture ou médicament. Dénommé « épice de longue vie », le Curcuma est très utilisé dans les médecines traditionnelles ayurvédique et chinoise pour ses propriétés anti-inflammatoires et antioxydantes, notamment dans le traitement des troubles digestifs et intestinaux, mais aussi pour protéger le foie et favoriser la cicatrisation. </a:t>
            </a:r>
            <a:endParaRPr kumimoji="0" lang="fr-FR" sz="1800" b="0" i="0" u="none" strike="noStrike" kern="1200" cap="none" spc="0" normalizeH="0" baseline="0" noProof="0" dirty="0">
              <a:ln>
                <a:noFill/>
              </a:ln>
              <a:solidFill>
                <a:prstClr val="black"/>
              </a:solidFill>
              <a:effectLst/>
              <a:uLnTx/>
              <a:uFillTx/>
              <a:latin typeface="Times New Roman" panose="02020603050405020304" pitchFamily="18" charset="0"/>
              <a:ea typeface="Arial Unicode MS"/>
              <a:cs typeface="+mn-cs"/>
            </a:endParaRPr>
          </a:p>
          <a:p>
            <a:pPr marL="0" marR="0" lvl="0" indent="0" algn="just" defTabSz="914400" rtl="0" eaLnBrk="1" fontAlgn="auto" latinLnBrk="0" hangingPunct="1">
              <a:lnSpc>
                <a:spcPct val="100000"/>
              </a:lnSpc>
              <a:spcBef>
                <a:spcPts val="0"/>
              </a:spcBef>
              <a:spcAft>
                <a:spcPts val="0"/>
              </a:spcAft>
              <a:buClrTx/>
              <a:buSzTx/>
              <a:buFontTx/>
              <a:buNone/>
              <a:tabLst/>
              <a:defRPr/>
            </a:pPr>
            <a:r>
              <a:rPr kumimoji="0" lang="fr-FR" sz="1800" b="0" i="0" u="none" strike="noStrike" kern="1200" cap="none" spc="0" normalizeH="0" baseline="0" noProof="0" dirty="0">
                <a:ln>
                  <a:noFill/>
                </a:ln>
                <a:solidFill>
                  <a:prstClr val="black"/>
                </a:solidFill>
                <a:effectLst/>
                <a:uLnTx/>
                <a:uFillTx/>
                <a:latin typeface="Calibri" panose="020F0502020204030204" pitchFamily="34" charset="0"/>
                <a:ea typeface="Arial Unicode MS"/>
                <a:cs typeface="+mn-cs"/>
              </a:rPr>
              <a:t>Le curcuma semble être très prometteur dans le traitement de nombreuses pathologies et des recherches concernant le potentiel anticancéreux du Curcuma sont d’ailleurs en cours.</a:t>
            </a:r>
            <a:endParaRPr kumimoji="0" lang="fr-FR" sz="1800" b="0" i="0" u="none" strike="noStrike" kern="1200" cap="none" spc="0" normalizeH="0" baseline="0" noProof="0" dirty="0">
              <a:ln>
                <a:noFill/>
              </a:ln>
              <a:solidFill>
                <a:prstClr val="black"/>
              </a:solidFill>
              <a:effectLst/>
              <a:uLnTx/>
              <a:uFillTx/>
              <a:latin typeface="Times New Roman" panose="02020603050405020304" pitchFamily="18" charset="0"/>
              <a:ea typeface="Arial Unicode MS"/>
              <a:cs typeface="+mn-cs"/>
            </a:endParaRPr>
          </a:p>
          <a:p>
            <a:pPr marL="0" marR="0" lvl="0" indent="0" algn="just" defTabSz="914400" rtl="0" eaLnBrk="1" fontAlgn="auto" latinLnBrk="0" hangingPunct="1">
              <a:lnSpc>
                <a:spcPct val="100000"/>
              </a:lnSpc>
              <a:spcBef>
                <a:spcPts val="0"/>
              </a:spcBef>
              <a:spcAft>
                <a:spcPts val="0"/>
              </a:spcAft>
              <a:buClrTx/>
              <a:buSzTx/>
              <a:buFontTx/>
              <a:buNone/>
              <a:tabLst/>
              <a:defRPr/>
            </a:pPr>
            <a:r>
              <a:rPr kumimoji="0" lang="fr-FR" sz="1800" b="0" i="0" u="none" strike="noStrike" kern="1200" cap="none" spc="0" normalizeH="0" baseline="0" noProof="0" dirty="0">
                <a:ln>
                  <a:noFill/>
                </a:ln>
                <a:solidFill>
                  <a:prstClr val="black"/>
                </a:solidFill>
                <a:effectLst/>
                <a:uLnTx/>
                <a:uFillTx/>
                <a:latin typeface="Calibri" panose="020F0502020204030204" pitchFamily="34" charset="0"/>
                <a:ea typeface="Arial Unicode MS"/>
                <a:cs typeface="+mn-cs"/>
              </a:rPr>
              <a:t>Il existe de nombreuses variétés de Curcuma (environ 80), la plus utilisée est celle du Curcuma </a:t>
            </a:r>
            <a:r>
              <a:rPr kumimoji="0" lang="fr-FR" sz="1800" b="0" i="0" u="none" strike="noStrike" kern="1200" cap="none" spc="0" normalizeH="0" baseline="0" noProof="0" dirty="0" err="1">
                <a:ln>
                  <a:noFill/>
                </a:ln>
                <a:solidFill>
                  <a:prstClr val="black"/>
                </a:solidFill>
                <a:effectLst/>
                <a:uLnTx/>
                <a:uFillTx/>
                <a:latin typeface="Calibri" panose="020F0502020204030204" pitchFamily="34" charset="0"/>
                <a:ea typeface="Arial Unicode MS"/>
                <a:cs typeface="+mn-cs"/>
              </a:rPr>
              <a:t>Longa</a:t>
            </a:r>
            <a:r>
              <a:rPr kumimoji="0" lang="fr-FR" sz="1800" b="0" i="0" u="none" strike="noStrike" kern="1200" cap="none" spc="0" normalizeH="0" baseline="0" noProof="0" dirty="0">
                <a:ln>
                  <a:noFill/>
                </a:ln>
                <a:solidFill>
                  <a:prstClr val="black"/>
                </a:solidFill>
                <a:effectLst/>
                <a:uLnTx/>
                <a:uFillTx/>
                <a:latin typeface="Calibri" panose="020F0502020204030204" pitchFamily="34" charset="0"/>
                <a:ea typeface="Arial Unicode MS"/>
                <a:cs typeface="+mn-cs"/>
              </a:rPr>
              <a:t>.</a:t>
            </a:r>
            <a:endParaRPr kumimoji="0" lang="fr-FR" sz="1800" b="0" i="0" u="none" strike="noStrike" kern="1200" cap="none" spc="0" normalizeH="0" baseline="0" noProof="0" dirty="0">
              <a:ln>
                <a:noFill/>
              </a:ln>
              <a:solidFill>
                <a:prstClr val="black"/>
              </a:solidFill>
              <a:effectLst/>
              <a:uLnTx/>
              <a:uFillTx/>
              <a:latin typeface="Times New Roman" panose="02020603050405020304" pitchFamily="18" charset="0"/>
              <a:ea typeface="Arial Unicode MS"/>
              <a:cs typeface="+mn-cs"/>
            </a:endParaRPr>
          </a:p>
          <a:p>
            <a:pPr marL="0" marR="0" lvl="0" indent="0" algn="just" defTabSz="914400" rtl="0" eaLnBrk="1" fontAlgn="auto" latinLnBrk="0" hangingPunct="1">
              <a:lnSpc>
                <a:spcPct val="100000"/>
              </a:lnSpc>
              <a:spcBef>
                <a:spcPts val="0"/>
              </a:spcBef>
              <a:spcAft>
                <a:spcPts val="0"/>
              </a:spcAft>
              <a:buClrTx/>
              <a:buSzTx/>
              <a:buFontTx/>
              <a:buNone/>
              <a:tabLst/>
              <a:defRPr/>
            </a:pPr>
            <a:r>
              <a:rPr kumimoji="0" lang="fr-FR" sz="1800" b="0" i="0" u="none" strike="noStrike" kern="1200" cap="none" spc="0" normalizeH="0" baseline="0" noProof="0" dirty="0">
                <a:ln>
                  <a:noFill/>
                </a:ln>
                <a:solidFill>
                  <a:prstClr val="black"/>
                </a:solidFill>
                <a:effectLst/>
                <a:uLnTx/>
                <a:uFillTx/>
                <a:latin typeface="Calibri" panose="020F0502020204030204" pitchFamily="34" charset="0"/>
                <a:ea typeface="Arial Unicode MS"/>
                <a:cs typeface="+mn-cs"/>
              </a:rPr>
              <a:t> </a:t>
            </a:r>
            <a:endParaRPr kumimoji="0" lang="fr-FR" sz="1800" b="0" i="0" u="none" strike="noStrike" kern="1200" cap="none" spc="0" normalizeH="0" baseline="0" noProof="0" dirty="0">
              <a:ln>
                <a:noFill/>
              </a:ln>
              <a:solidFill>
                <a:prstClr val="black"/>
              </a:solidFill>
              <a:effectLst/>
              <a:uLnTx/>
              <a:uFillTx/>
              <a:latin typeface="Times New Roman" panose="02020603050405020304" pitchFamily="18" charset="0"/>
              <a:ea typeface="Arial Unicode MS"/>
              <a:cs typeface="+mn-cs"/>
            </a:endParaRPr>
          </a:p>
          <a:p>
            <a:pPr marL="0" marR="0" lvl="0" indent="0" algn="just" defTabSz="914400" rtl="0" eaLnBrk="1" fontAlgn="auto" latinLnBrk="0" hangingPunct="1">
              <a:lnSpc>
                <a:spcPct val="100000"/>
              </a:lnSpc>
              <a:spcBef>
                <a:spcPts val="0"/>
              </a:spcBef>
              <a:spcAft>
                <a:spcPts val="0"/>
              </a:spcAft>
              <a:buClrTx/>
              <a:buSzTx/>
              <a:buFontTx/>
              <a:buNone/>
              <a:tabLst/>
              <a:defRPr/>
            </a:pPr>
            <a:r>
              <a:rPr kumimoji="0" lang="fr-FR" sz="1800" b="0" i="0" u="none" strike="noStrike" kern="1200" cap="none" spc="0" normalizeH="0" baseline="0" noProof="0" dirty="0">
                <a:ln>
                  <a:noFill/>
                </a:ln>
                <a:solidFill>
                  <a:prstClr val="black"/>
                </a:solidFill>
                <a:effectLst/>
                <a:uLnTx/>
                <a:uFillTx/>
                <a:latin typeface="Calibri" panose="020F0502020204030204" pitchFamily="34" charset="0"/>
                <a:ea typeface="Arial Unicode MS"/>
                <a:cs typeface="+mn-cs"/>
              </a:rPr>
              <a:t>Aujourd’hui, reconnu pour son extraordinaire pouvoir anti-oxydant, le Curcuma </a:t>
            </a:r>
            <a:r>
              <a:rPr kumimoji="0" lang="fr-FR" sz="1800" b="0" i="0" u="none" strike="noStrike" kern="1200" cap="none" spc="0" normalizeH="0" baseline="0" noProof="0" dirty="0" err="1">
                <a:ln>
                  <a:noFill/>
                </a:ln>
                <a:solidFill>
                  <a:prstClr val="black"/>
                </a:solidFill>
                <a:effectLst/>
                <a:uLnTx/>
                <a:uFillTx/>
                <a:latin typeface="Calibri" panose="020F0502020204030204" pitchFamily="34" charset="0"/>
                <a:ea typeface="Arial Unicode MS"/>
                <a:cs typeface="+mn-cs"/>
              </a:rPr>
              <a:t>Longa</a:t>
            </a:r>
            <a:r>
              <a:rPr kumimoji="0" lang="fr-FR" sz="1800" b="0" i="0" u="none" strike="noStrike" kern="1200" cap="none" spc="0" normalizeH="0" baseline="0" noProof="0" dirty="0">
                <a:ln>
                  <a:noFill/>
                </a:ln>
                <a:solidFill>
                  <a:prstClr val="black"/>
                </a:solidFill>
                <a:effectLst/>
                <a:uLnTx/>
                <a:uFillTx/>
                <a:latin typeface="Calibri" panose="020F0502020204030204" pitchFamily="34" charset="0"/>
                <a:ea typeface="Arial Unicode MS"/>
                <a:cs typeface="+mn-cs"/>
              </a:rPr>
              <a:t> sous sa forme « cellule native » a également une action complète sur la réorganisation épidermique et dermique.</a:t>
            </a:r>
            <a:endParaRPr kumimoji="0" lang="fr-FR" sz="1800" b="0" i="0" u="none" strike="noStrike" kern="1200" cap="none" spc="0" normalizeH="0" baseline="0" noProof="0" dirty="0">
              <a:ln>
                <a:noFill/>
              </a:ln>
              <a:solidFill>
                <a:prstClr val="black"/>
              </a:solidFill>
              <a:effectLst/>
              <a:uLnTx/>
              <a:uFillTx/>
              <a:latin typeface="Times New Roman" panose="02020603050405020304" pitchFamily="18" charset="0"/>
              <a:ea typeface="Arial Unicode MS"/>
              <a:cs typeface="+mn-cs"/>
            </a:endParaRPr>
          </a:p>
          <a:p>
            <a:pPr marL="0" marR="0" lvl="0" indent="0" algn="just" defTabSz="914400" rtl="0" eaLnBrk="1" fontAlgn="auto" latinLnBrk="0" hangingPunct="1">
              <a:lnSpc>
                <a:spcPct val="100000"/>
              </a:lnSpc>
              <a:spcBef>
                <a:spcPts val="0"/>
              </a:spcBef>
              <a:spcAft>
                <a:spcPts val="0"/>
              </a:spcAft>
              <a:buClrTx/>
              <a:buSzTx/>
              <a:buFontTx/>
              <a:buNone/>
              <a:tabLst/>
              <a:defRPr/>
            </a:pPr>
            <a:r>
              <a:rPr kumimoji="0" lang="fr-FR" sz="1800" b="0" i="0" u="sng" strike="noStrike" kern="1200" cap="none" spc="0" normalizeH="0" baseline="0" noProof="0" dirty="0">
                <a:ln>
                  <a:noFill/>
                </a:ln>
                <a:solidFill>
                  <a:prstClr val="black"/>
                </a:solidFill>
                <a:effectLst/>
                <a:uLnTx/>
                <a:uFillTx/>
                <a:latin typeface="Calibri" panose="020F0502020204030204" pitchFamily="34" charset="0"/>
                <a:ea typeface="Arial Unicode MS"/>
                <a:cs typeface="+mn-cs"/>
              </a:rPr>
              <a:t>Au niveau de l’épiderme</a:t>
            </a:r>
            <a:r>
              <a:rPr kumimoji="0" lang="fr-FR" sz="1800" b="0" i="0" u="sng" strike="noStrike" kern="1200" cap="none" spc="0" normalizeH="0" baseline="30000" noProof="0" dirty="0">
                <a:ln>
                  <a:noFill/>
                </a:ln>
                <a:solidFill>
                  <a:prstClr val="black"/>
                </a:solidFill>
                <a:effectLst/>
                <a:uLnTx/>
                <a:uFillTx/>
                <a:latin typeface="Calibri" panose="020F0502020204030204" pitchFamily="34" charset="0"/>
                <a:ea typeface="Arial Unicode MS"/>
                <a:cs typeface="+mn-cs"/>
              </a:rPr>
              <a:t>(4)</a:t>
            </a:r>
            <a:r>
              <a:rPr kumimoji="0" lang="fr-FR" sz="1800" b="0" i="0" u="sng" strike="noStrike" kern="1200" cap="none" spc="0" normalizeH="0" baseline="0" noProof="0" dirty="0">
                <a:ln>
                  <a:noFill/>
                </a:ln>
                <a:solidFill>
                  <a:prstClr val="black"/>
                </a:solidFill>
                <a:effectLst/>
                <a:uLnTx/>
                <a:uFillTx/>
                <a:latin typeface="Calibri" panose="020F0502020204030204" pitchFamily="34" charset="0"/>
                <a:ea typeface="Arial Unicode MS"/>
                <a:cs typeface="+mn-cs"/>
              </a:rPr>
              <a:t>, les cellules végétales natives de Curcuma </a:t>
            </a:r>
            <a:endParaRPr kumimoji="0" lang="fr-FR" sz="1800" b="0" i="0" u="none" strike="noStrike" kern="1200" cap="none" spc="0" normalizeH="0" baseline="0" noProof="0" dirty="0">
              <a:ln>
                <a:noFill/>
              </a:ln>
              <a:solidFill>
                <a:prstClr val="black"/>
              </a:solidFill>
              <a:effectLst/>
              <a:uLnTx/>
              <a:uFillTx/>
              <a:latin typeface="Times New Roman" panose="02020603050405020304" pitchFamily="18" charset="0"/>
              <a:ea typeface="Arial Unicode MS"/>
              <a:cs typeface="+mn-cs"/>
            </a:endParaRPr>
          </a:p>
          <a:p>
            <a:pPr marL="0" marR="0" lvl="0" indent="0" algn="just" defTabSz="914400" rtl="0" eaLnBrk="1" fontAlgn="auto" latinLnBrk="0" hangingPunct="1">
              <a:lnSpc>
                <a:spcPct val="100000"/>
              </a:lnSpc>
              <a:spcBef>
                <a:spcPts val="0"/>
              </a:spcBef>
              <a:spcAft>
                <a:spcPts val="0"/>
              </a:spcAft>
              <a:buClrTx/>
              <a:buSzTx/>
              <a:buFontTx/>
              <a:buNone/>
              <a:tabLst/>
              <a:defRPr/>
            </a:pPr>
            <a:r>
              <a:rPr kumimoji="0" lang="fr-FR" sz="1800" b="0" i="0" u="none" strike="noStrike" kern="1200" cap="none" spc="0" normalizeH="0" baseline="0" noProof="0" dirty="0">
                <a:ln>
                  <a:noFill/>
                </a:ln>
                <a:solidFill>
                  <a:prstClr val="black"/>
                </a:solidFill>
                <a:effectLst/>
                <a:uLnTx/>
                <a:uFillTx/>
                <a:latin typeface="Calibri" panose="020F0502020204030204" pitchFamily="34" charset="0"/>
                <a:ea typeface="Arial Unicode MS"/>
                <a:cs typeface="+mn-cs"/>
              </a:rPr>
              <a:t>Favorisent le renouvellement cellulaire épidermique en augmentant de 16% la prolifération des kératinocytes. </a:t>
            </a:r>
            <a:endParaRPr kumimoji="0" lang="fr-FR" sz="1800" b="0" i="0" u="none" strike="noStrike" kern="1200" cap="none" spc="0" normalizeH="0" baseline="0" noProof="0" dirty="0">
              <a:ln>
                <a:noFill/>
              </a:ln>
              <a:solidFill>
                <a:prstClr val="black"/>
              </a:solidFill>
              <a:effectLst/>
              <a:uLnTx/>
              <a:uFillTx/>
              <a:latin typeface="Times New Roman" panose="02020603050405020304" pitchFamily="18" charset="0"/>
              <a:ea typeface="Arial Unicode MS"/>
              <a:cs typeface="+mn-cs"/>
            </a:endParaRPr>
          </a:p>
          <a:p>
            <a:pPr marL="0" marR="0" lvl="0" indent="0" algn="just" defTabSz="914400" rtl="0" eaLnBrk="1" fontAlgn="auto" latinLnBrk="0" hangingPunct="1">
              <a:lnSpc>
                <a:spcPct val="100000"/>
              </a:lnSpc>
              <a:spcBef>
                <a:spcPts val="0"/>
              </a:spcBef>
              <a:spcAft>
                <a:spcPts val="0"/>
              </a:spcAft>
              <a:buClrTx/>
              <a:buSzTx/>
              <a:buFontTx/>
              <a:buNone/>
              <a:tabLst/>
              <a:defRPr/>
            </a:pPr>
            <a:r>
              <a:rPr kumimoji="0" lang="fr-FR" sz="1800" b="0" i="0" u="sng" strike="noStrike" kern="1200" cap="none" spc="0" normalizeH="0" baseline="0" noProof="0" dirty="0">
                <a:ln>
                  <a:noFill/>
                </a:ln>
                <a:solidFill>
                  <a:prstClr val="black"/>
                </a:solidFill>
                <a:effectLst/>
                <a:uLnTx/>
                <a:uFillTx/>
                <a:latin typeface="Calibri" panose="020F0502020204030204" pitchFamily="34" charset="0"/>
                <a:ea typeface="Arial Unicode MS"/>
                <a:cs typeface="+mn-cs"/>
              </a:rPr>
              <a:t>Au niveau dermique</a:t>
            </a:r>
            <a:r>
              <a:rPr kumimoji="0" lang="fr-FR" sz="1800" b="0" i="0" u="sng" strike="noStrike" kern="1200" cap="none" spc="0" normalizeH="0" baseline="30000" noProof="0" dirty="0">
                <a:ln>
                  <a:noFill/>
                </a:ln>
                <a:solidFill>
                  <a:prstClr val="black"/>
                </a:solidFill>
                <a:effectLst/>
                <a:uLnTx/>
                <a:uFillTx/>
                <a:latin typeface="Calibri" panose="020F0502020204030204" pitchFamily="34" charset="0"/>
                <a:ea typeface="Arial Unicode MS"/>
                <a:cs typeface="+mn-cs"/>
              </a:rPr>
              <a:t>(4)</a:t>
            </a:r>
            <a:r>
              <a:rPr kumimoji="0" lang="fr-FR" sz="1800" b="0" i="0" u="sng" strike="noStrike" kern="1200" cap="none" spc="0" normalizeH="0" baseline="0" noProof="0" dirty="0">
                <a:ln>
                  <a:noFill/>
                </a:ln>
                <a:solidFill>
                  <a:prstClr val="black"/>
                </a:solidFill>
                <a:effectLst/>
                <a:uLnTx/>
                <a:uFillTx/>
                <a:latin typeface="Calibri" panose="020F0502020204030204" pitchFamily="34" charset="0"/>
                <a:ea typeface="Arial Unicode MS"/>
                <a:cs typeface="+mn-cs"/>
              </a:rPr>
              <a:t> on observe la relance des synthèses de ces éléments constitutifs majeurs :</a:t>
            </a:r>
            <a:endParaRPr kumimoji="0" lang="fr-FR" sz="1800" b="0" i="0" u="none" strike="noStrike" kern="1200" cap="none" spc="0" normalizeH="0" baseline="0" noProof="0" dirty="0">
              <a:ln>
                <a:noFill/>
              </a:ln>
              <a:solidFill>
                <a:prstClr val="black"/>
              </a:solidFill>
              <a:effectLst/>
              <a:uLnTx/>
              <a:uFillTx/>
              <a:latin typeface="Times New Roman" panose="02020603050405020304" pitchFamily="18" charset="0"/>
              <a:ea typeface="Arial Unicode MS"/>
              <a:cs typeface="+mn-cs"/>
            </a:endParaRPr>
          </a:p>
          <a:p>
            <a:pPr marL="0" marR="0" lvl="0" indent="0" algn="just" defTabSz="914400" rtl="0" eaLnBrk="1" fontAlgn="auto" latinLnBrk="0" hangingPunct="1">
              <a:lnSpc>
                <a:spcPct val="100000"/>
              </a:lnSpc>
              <a:spcBef>
                <a:spcPts val="0"/>
              </a:spcBef>
              <a:spcAft>
                <a:spcPts val="0"/>
              </a:spcAft>
              <a:buClrTx/>
              <a:buSzTx/>
              <a:buFontTx/>
              <a:buNone/>
              <a:tabLst/>
              <a:defRPr/>
            </a:pPr>
            <a:r>
              <a:rPr kumimoji="0" lang="fr-FR" sz="1800" b="0" i="0" u="none" strike="noStrike" kern="1200" cap="none" spc="0" normalizeH="0" baseline="0" noProof="0" dirty="0">
                <a:ln>
                  <a:noFill/>
                </a:ln>
                <a:solidFill>
                  <a:prstClr val="black"/>
                </a:solidFill>
                <a:effectLst/>
                <a:uLnTx/>
                <a:uFillTx/>
                <a:latin typeface="Calibri" panose="020F0502020204030204" pitchFamily="34" charset="0"/>
                <a:ea typeface="Arial Unicode MS"/>
                <a:cs typeface="+mn-cs"/>
              </a:rPr>
              <a:t>- Augmentation de 20% de la synthèse des protéoglycanes parmi lesquels on observe une augmentation de 17% pour la synthèse des fibres de collagène et d’élastine.</a:t>
            </a:r>
            <a:endParaRPr kumimoji="0" lang="fr-FR" sz="1800" b="0" i="0" u="none" strike="noStrike" kern="1200" cap="none" spc="0" normalizeH="0" baseline="0" noProof="0" dirty="0">
              <a:ln>
                <a:noFill/>
              </a:ln>
              <a:solidFill>
                <a:prstClr val="black"/>
              </a:solidFill>
              <a:effectLst/>
              <a:uLnTx/>
              <a:uFillTx/>
              <a:latin typeface="Times New Roman" panose="02020603050405020304" pitchFamily="18" charset="0"/>
              <a:ea typeface="Arial Unicode MS"/>
              <a:cs typeface="+mn-cs"/>
            </a:endParaRPr>
          </a:p>
          <a:p>
            <a:pPr marL="0" marR="0" lvl="0" indent="0" algn="just" defTabSz="914400" rtl="0" eaLnBrk="1" fontAlgn="auto" latinLnBrk="0" hangingPunct="1">
              <a:lnSpc>
                <a:spcPct val="100000"/>
              </a:lnSpc>
              <a:spcBef>
                <a:spcPts val="0"/>
              </a:spcBef>
              <a:spcAft>
                <a:spcPts val="0"/>
              </a:spcAft>
              <a:buClrTx/>
              <a:buSzTx/>
              <a:buFontTx/>
              <a:buNone/>
              <a:tabLst/>
              <a:defRPr/>
            </a:pPr>
            <a:r>
              <a:rPr kumimoji="0" lang="fr-FR" sz="1800" b="0" i="0" u="none" strike="noStrike" kern="1200" cap="none" spc="0" normalizeH="0" baseline="0" noProof="0" dirty="0">
                <a:ln>
                  <a:noFill/>
                </a:ln>
                <a:solidFill>
                  <a:prstClr val="black"/>
                </a:solidFill>
                <a:effectLst/>
                <a:uLnTx/>
                <a:uFillTx/>
                <a:latin typeface="Calibri" panose="020F0502020204030204" pitchFamily="34" charset="0"/>
                <a:ea typeface="Arial Unicode MS"/>
                <a:cs typeface="+mn-cs"/>
              </a:rPr>
              <a:t>- Augmentation de la synthèse des GAG, dont fait partie l’acide hyaluronique, de 20%. </a:t>
            </a:r>
            <a:br>
              <a:rPr kumimoji="0" lang="fr-FR" sz="1800" b="0" i="0" u="none" strike="noStrike" kern="1200" cap="none" spc="0" normalizeH="0" baseline="0" noProof="0" dirty="0">
                <a:ln>
                  <a:noFill/>
                </a:ln>
                <a:solidFill>
                  <a:prstClr val="black"/>
                </a:solidFill>
                <a:effectLst/>
                <a:uLnTx/>
                <a:uFillTx/>
                <a:latin typeface="Calibri" panose="020F0502020204030204" pitchFamily="34" charset="0"/>
                <a:ea typeface="Arial Unicode MS"/>
                <a:cs typeface="+mn-cs"/>
              </a:rPr>
            </a:br>
            <a:r>
              <a:rPr kumimoji="0" lang="fr-FR" sz="1800" b="1" i="0" u="none" strike="noStrike" kern="1200" cap="none" spc="0" normalizeH="0" baseline="0" noProof="0" dirty="0">
                <a:ln>
                  <a:noFill/>
                </a:ln>
                <a:solidFill>
                  <a:prstClr val="black"/>
                </a:solidFill>
                <a:effectLst/>
                <a:uLnTx/>
                <a:uFillTx/>
                <a:latin typeface="Calibri" panose="020F0502020204030204" pitchFamily="34" charset="0"/>
                <a:ea typeface="Arial Unicode MS"/>
                <a:cs typeface="+mn-cs"/>
              </a:rPr>
              <a:t>Par ces actions, les </a:t>
            </a:r>
            <a:r>
              <a:rPr kumimoji="0" lang="fr-FR" sz="1800" b="1" i="0" u="sng" strike="noStrike" kern="1200" cap="none" spc="0" normalizeH="0" baseline="0" noProof="0" dirty="0">
                <a:ln>
                  <a:noFill/>
                </a:ln>
                <a:solidFill>
                  <a:prstClr val="black"/>
                </a:solidFill>
                <a:effectLst/>
                <a:uLnTx/>
                <a:uFillTx/>
                <a:latin typeface="Calibri" panose="020F0502020204030204" pitchFamily="34" charset="0"/>
                <a:ea typeface="Arial Unicode MS"/>
                <a:cs typeface="+mn-cs"/>
              </a:rPr>
              <a:t>cellules végétales natives de Curcuma </a:t>
            </a:r>
            <a:r>
              <a:rPr kumimoji="0" lang="fr-FR" sz="1800" b="1" i="0" u="none" strike="noStrike" kern="1200" cap="none" spc="0" normalizeH="0" baseline="0" noProof="0" dirty="0">
                <a:ln>
                  <a:noFill/>
                </a:ln>
                <a:solidFill>
                  <a:prstClr val="black"/>
                </a:solidFill>
                <a:effectLst/>
                <a:uLnTx/>
                <a:uFillTx/>
                <a:latin typeface="Calibri" panose="020F0502020204030204" pitchFamily="34" charset="0"/>
                <a:ea typeface="Arial Unicode MS"/>
                <a:cs typeface="+mn-cs"/>
              </a:rPr>
              <a:t>aident la peau à être plus tonique et plus élastique. Elles complètent les actions protectrices et anti-âge de la vitamine C.</a:t>
            </a:r>
            <a:endParaRPr kumimoji="0" lang="fr-FR" sz="1800" b="0" i="0" u="none" strike="noStrike" kern="1200" cap="none" spc="0" normalizeH="0" baseline="0" noProof="0" dirty="0">
              <a:ln>
                <a:noFill/>
              </a:ln>
              <a:solidFill>
                <a:prstClr val="black"/>
              </a:solidFill>
              <a:effectLst/>
              <a:uLnTx/>
              <a:uFillTx/>
              <a:latin typeface="Times New Roman" panose="02020603050405020304" pitchFamily="18" charset="0"/>
              <a:ea typeface="Arial Unicode MS"/>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fr-FR" sz="1200" b="0" i="0" u="none"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fr-FR" sz="1200" b="0" i="0" u="none"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endParaRPr>
          </a:p>
          <a:p>
            <a:pPr marL="0" marR="0" lvl="0" indent="0" algn="just" defTabSz="914400" rtl="0" eaLnBrk="1" fontAlgn="auto" latinLnBrk="0" hangingPunct="1">
              <a:lnSpc>
                <a:spcPct val="100000"/>
              </a:lnSpc>
              <a:spcBef>
                <a:spcPts val="0"/>
              </a:spcBef>
              <a:spcAft>
                <a:spcPts val="0"/>
              </a:spcAft>
              <a:buClrTx/>
              <a:buSzTx/>
              <a:buFontTx/>
              <a:buNone/>
              <a:tabLst/>
              <a:defRPr/>
            </a:pPr>
            <a:r>
              <a:rPr kumimoji="0" lang="fr-FR" sz="1800" b="1" i="0" u="sng" strike="noStrike" kern="1200" cap="none" spc="0" normalizeH="0" baseline="0" noProof="0" dirty="0">
                <a:ln>
                  <a:noFill/>
                </a:ln>
                <a:solidFill>
                  <a:prstClr val="black"/>
                </a:solidFill>
                <a:effectLst/>
                <a:uLnTx/>
                <a:uFillTx/>
                <a:latin typeface="Calibri" panose="020F0502020204030204" pitchFamily="34" charset="0"/>
                <a:ea typeface="Arial Unicode MS"/>
                <a:cs typeface="+mn-cs"/>
              </a:rPr>
              <a:t>Grenade :</a:t>
            </a:r>
            <a:endParaRPr kumimoji="0" lang="fr-FR" sz="1800" b="0" i="0" u="none" strike="noStrike" kern="1200" cap="none" spc="0" normalizeH="0" baseline="0" noProof="0" dirty="0">
              <a:ln>
                <a:noFill/>
              </a:ln>
              <a:solidFill>
                <a:prstClr val="black"/>
              </a:solidFill>
              <a:effectLst/>
              <a:uLnTx/>
              <a:uFillTx/>
              <a:latin typeface="Times New Roman" panose="02020603050405020304" pitchFamily="18" charset="0"/>
              <a:ea typeface="Arial Unicode MS"/>
              <a:cs typeface="+mn-cs"/>
            </a:endParaRPr>
          </a:p>
          <a:p>
            <a:pPr marL="0" marR="0" lvl="0" indent="0" algn="just" defTabSz="914400" rtl="0" eaLnBrk="1" fontAlgn="auto" latinLnBrk="0" hangingPunct="1">
              <a:lnSpc>
                <a:spcPct val="100000"/>
              </a:lnSpc>
              <a:spcBef>
                <a:spcPts val="0"/>
              </a:spcBef>
              <a:spcAft>
                <a:spcPts val="0"/>
              </a:spcAft>
              <a:buClrTx/>
              <a:buSzTx/>
              <a:buFontTx/>
              <a:buNone/>
              <a:tabLst/>
              <a:defRPr/>
            </a:pPr>
            <a:r>
              <a:rPr kumimoji="0" lang="fr-FR" sz="1800" b="0" i="0" u="none" strike="noStrike" kern="1200" cap="none" spc="0" normalizeH="0" baseline="0" noProof="0" dirty="0">
                <a:ln>
                  <a:noFill/>
                </a:ln>
                <a:solidFill>
                  <a:prstClr val="black"/>
                </a:solidFill>
                <a:effectLst/>
                <a:uLnTx/>
                <a:uFillTx/>
                <a:latin typeface="Calibri" panose="020F0502020204030204" pitchFamily="34" charset="0"/>
                <a:ea typeface="Arial Unicode MS"/>
                <a:cs typeface="+mn-cs"/>
              </a:rPr>
              <a:t>Originaire d'Asie la grenade, fruit du grenadier, est aujourd'hui cultivée en Europe et principalement exploitée en Tunisie, au Maroc et en Israël.</a:t>
            </a:r>
            <a:endParaRPr kumimoji="0" lang="fr-FR" sz="1800" b="0" i="0" u="none" strike="noStrike" kern="1200" cap="none" spc="0" normalizeH="0" baseline="0" noProof="0" dirty="0">
              <a:ln>
                <a:noFill/>
              </a:ln>
              <a:solidFill>
                <a:prstClr val="black"/>
              </a:solidFill>
              <a:effectLst/>
              <a:uLnTx/>
              <a:uFillTx/>
              <a:latin typeface="Times New Roman" panose="02020603050405020304" pitchFamily="18" charset="0"/>
              <a:ea typeface="Arial Unicode MS"/>
              <a:cs typeface="+mn-cs"/>
            </a:endParaRPr>
          </a:p>
          <a:p>
            <a:pPr marL="0" marR="0" lvl="0" indent="0" algn="just" defTabSz="914400" rtl="0" eaLnBrk="1" fontAlgn="auto" latinLnBrk="0" hangingPunct="1">
              <a:lnSpc>
                <a:spcPct val="100000"/>
              </a:lnSpc>
              <a:spcBef>
                <a:spcPts val="0"/>
              </a:spcBef>
              <a:spcAft>
                <a:spcPts val="0"/>
              </a:spcAft>
              <a:buClrTx/>
              <a:buSzTx/>
              <a:buFontTx/>
              <a:buNone/>
              <a:tabLst/>
              <a:defRPr/>
            </a:pPr>
            <a:r>
              <a:rPr kumimoji="0" lang="fr-FR" sz="1800" b="0" i="0" u="none" strike="noStrike" kern="1200" cap="none" spc="0" normalizeH="0" baseline="0" noProof="0" dirty="0">
                <a:ln>
                  <a:noFill/>
                </a:ln>
                <a:solidFill>
                  <a:prstClr val="black"/>
                </a:solidFill>
                <a:effectLst/>
                <a:uLnTx/>
                <a:uFillTx/>
                <a:latin typeface="Calibri" panose="020F0502020204030204" pitchFamily="34" charset="0"/>
                <a:ea typeface="Arial Unicode MS"/>
                <a:cs typeface="+mn-cs"/>
              </a:rPr>
              <a:t>Mentionnée dans les manuscrits saints, la Grenade est depuis des temps immémoriaux symbole de vie et de fertilité mais aussi de puissance. Très riche en polyphénols, puissants anti-oxydants, plus de 250 études scientifiques montrent que la Grenade pourrait avoir un effet positif en cas de maladies cardiovasculaires, cancers et arthrite. </a:t>
            </a:r>
            <a:endParaRPr kumimoji="0" lang="fr-FR" sz="1800" b="0" i="0" u="none" strike="noStrike" kern="1200" cap="none" spc="0" normalizeH="0" baseline="0" noProof="0" dirty="0">
              <a:ln>
                <a:noFill/>
              </a:ln>
              <a:solidFill>
                <a:prstClr val="black"/>
              </a:solidFill>
              <a:effectLst/>
              <a:uLnTx/>
              <a:uFillTx/>
              <a:latin typeface="Times New Roman" panose="02020603050405020304" pitchFamily="18" charset="0"/>
              <a:ea typeface="Arial Unicode MS"/>
              <a:cs typeface="+mn-cs"/>
            </a:endParaRPr>
          </a:p>
          <a:p>
            <a:pPr marL="0" marR="0" lvl="0" indent="0" algn="just" defTabSz="914400" rtl="0" eaLnBrk="1" fontAlgn="auto" latinLnBrk="0" hangingPunct="1">
              <a:lnSpc>
                <a:spcPct val="100000"/>
              </a:lnSpc>
              <a:spcBef>
                <a:spcPts val="0"/>
              </a:spcBef>
              <a:spcAft>
                <a:spcPts val="0"/>
              </a:spcAft>
              <a:buClrTx/>
              <a:buSzTx/>
              <a:buFontTx/>
              <a:buNone/>
              <a:tabLst/>
              <a:defRPr/>
            </a:pPr>
            <a:r>
              <a:rPr kumimoji="0" lang="fr-FR" sz="1800" b="0" i="0" u="none" strike="noStrike" kern="1200" cap="none" spc="0" normalizeH="0" baseline="0" noProof="0" dirty="0">
                <a:ln>
                  <a:noFill/>
                </a:ln>
                <a:solidFill>
                  <a:prstClr val="black"/>
                </a:solidFill>
                <a:effectLst/>
                <a:uLnTx/>
                <a:uFillTx/>
                <a:latin typeface="Calibri" panose="020F0502020204030204" pitchFamily="34" charset="0"/>
                <a:ea typeface="Arial Unicode MS"/>
                <a:cs typeface="+mn-cs"/>
              </a:rPr>
              <a:t>Véritable </a:t>
            </a:r>
            <a:r>
              <a:rPr kumimoji="0" lang="fr-FR" sz="1800" b="0" i="0" u="none" strike="noStrike" kern="1200" cap="none" spc="0" normalizeH="0" baseline="0" noProof="0" dirty="0" err="1">
                <a:ln>
                  <a:noFill/>
                </a:ln>
                <a:solidFill>
                  <a:prstClr val="black"/>
                </a:solidFill>
                <a:effectLst/>
                <a:uLnTx/>
                <a:uFillTx/>
                <a:latin typeface="Calibri" panose="020F0502020204030204" pitchFamily="34" charset="0"/>
                <a:ea typeface="Arial Unicode MS"/>
                <a:cs typeface="+mn-cs"/>
              </a:rPr>
              <a:t>super-aliment</a:t>
            </a:r>
            <a:r>
              <a:rPr kumimoji="0" lang="fr-FR" sz="1800" b="0" i="0" u="none" strike="noStrike" kern="1200" cap="none" spc="0" normalizeH="0" baseline="0" noProof="0" dirty="0">
                <a:ln>
                  <a:noFill/>
                </a:ln>
                <a:solidFill>
                  <a:prstClr val="black"/>
                </a:solidFill>
                <a:effectLst/>
                <a:uLnTx/>
                <a:uFillTx/>
                <a:latin typeface="Calibri" panose="020F0502020204030204" pitchFamily="34" charset="0"/>
                <a:ea typeface="Arial Unicode MS"/>
                <a:cs typeface="+mn-cs"/>
              </a:rPr>
              <a:t>, la grenade, ici sous sa forme cellules végétales natives, aide la peau à booster son éclat et à uniformiser le teint :</a:t>
            </a:r>
            <a:endParaRPr kumimoji="0" lang="fr-FR" sz="1800" b="0" i="0" u="none" strike="noStrike" kern="1200" cap="none" spc="0" normalizeH="0" baseline="0" noProof="0" dirty="0">
              <a:ln>
                <a:noFill/>
              </a:ln>
              <a:solidFill>
                <a:prstClr val="black"/>
              </a:solidFill>
              <a:effectLst/>
              <a:uLnTx/>
              <a:uFillTx/>
              <a:latin typeface="Times New Roman" panose="02020603050405020304" pitchFamily="18" charset="0"/>
              <a:ea typeface="Arial Unicode MS"/>
              <a:cs typeface="+mn-cs"/>
            </a:endParaRPr>
          </a:p>
          <a:p>
            <a:pPr marL="0" marR="0" lvl="0" indent="0" algn="just" defTabSz="914400" rtl="0" eaLnBrk="1" fontAlgn="auto" latinLnBrk="0" hangingPunct="1">
              <a:lnSpc>
                <a:spcPct val="100000"/>
              </a:lnSpc>
              <a:spcBef>
                <a:spcPts val="0"/>
              </a:spcBef>
              <a:spcAft>
                <a:spcPts val="0"/>
              </a:spcAft>
              <a:buClrTx/>
              <a:buSzTx/>
              <a:buFontTx/>
              <a:buNone/>
              <a:tabLst/>
              <a:defRPr/>
            </a:pPr>
            <a:r>
              <a:rPr kumimoji="0" lang="fr-FR" sz="1800" b="0" i="0" u="sng" strike="noStrike" kern="1200" cap="none" spc="0" normalizeH="0" baseline="0" noProof="0" dirty="0">
                <a:ln>
                  <a:noFill/>
                </a:ln>
                <a:solidFill>
                  <a:prstClr val="black"/>
                </a:solidFill>
                <a:effectLst/>
                <a:uLnTx/>
                <a:uFillTx/>
                <a:latin typeface="Calibri" panose="020F0502020204030204" pitchFamily="34" charset="0"/>
                <a:ea typeface="Arial Unicode MS"/>
                <a:cs typeface="+mn-cs"/>
              </a:rPr>
              <a:t>Les cellules végétales natives de Grenade agissent sur l’oxygénation cellulaire :</a:t>
            </a:r>
            <a:endParaRPr kumimoji="0" lang="fr-FR" sz="1800" b="0" i="0" u="none" strike="noStrike" kern="1200" cap="none" spc="0" normalizeH="0" baseline="0" noProof="0" dirty="0">
              <a:ln>
                <a:noFill/>
              </a:ln>
              <a:solidFill>
                <a:prstClr val="black"/>
              </a:solidFill>
              <a:effectLst/>
              <a:uLnTx/>
              <a:uFillTx/>
              <a:latin typeface="Times New Roman" panose="02020603050405020304" pitchFamily="18" charset="0"/>
              <a:ea typeface="Arial Unicode MS"/>
              <a:cs typeface="+mn-cs"/>
            </a:endParaRPr>
          </a:p>
          <a:p>
            <a:pPr marL="0" marR="0" lvl="0" indent="0" algn="just" defTabSz="914400" rtl="0" eaLnBrk="1" fontAlgn="auto" latinLnBrk="0" hangingPunct="1">
              <a:lnSpc>
                <a:spcPct val="100000"/>
              </a:lnSpc>
              <a:spcBef>
                <a:spcPts val="0"/>
              </a:spcBef>
              <a:spcAft>
                <a:spcPts val="0"/>
              </a:spcAft>
              <a:buClrTx/>
              <a:buSzTx/>
              <a:buFontTx/>
              <a:buNone/>
              <a:tabLst/>
              <a:defRPr/>
            </a:pPr>
            <a:r>
              <a:rPr kumimoji="0" lang="fr-FR" sz="1800" b="0" i="0" u="none" strike="noStrike" kern="1200" cap="none" spc="0" normalizeH="0" baseline="0" noProof="0" dirty="0">
                <a:ln>
                  <a:noFill/>
                </a:ln>
                <a:solidFill>
                  <a:prstClr val="black"/>
                </a:solidFill>
                <a:effectLst/>
                <a:uLnTx/>
                <a:uFillTx/>
                <a:latin typeface="Calibri" panose="020F0502020204030204" pitchFamily="34" charset="0"/>
                <a:ea typeface="Arial Unicode MS"/>
                <a:cs typeface="+mn-cs"/>
              </a:rPr>
              <a:t>Action sur la respiration cellulaire</a:t>
            </a:r>
            <a:r>
              <a:rPr kumimoji="0" lang="fr-FR" sz="1800" b="0" i="0" u="none" strike="noStrike" kern="1200" cap="none" spc="0" normalizeH="0" baseline="30000" noProof="0" dirty="0">
                <a:ln>
                  <a:noFill/>
                </a:ln>
                <a:solidFill>
                  <a:prstClr val="black"/>
                </a:solidFill>
                <a:effectLst/>
                <a:uLnTx/>
                <a:uFillTx/>
                <a:latin typeface="Calibri" panose="020F0502020204030204" pitchFamily="34" charset="0"/>
                <a:ea typeface="Arial Unicode MS"/>
                <a:cs typeface="+mn-cs"/>
              </a:rPr>
              <a:t>(4)</a:t>
            </a:r>
            <a:r>
              <a:rPr kumimoji="0" lang="fr-FR" sz="1800" b="0" i="0" u="none" strike="noStrike" kern="1200" cap="none" spc="0" normalizeH="0" baseline="0" noProof="0" dirty="0">
                <a:ln>
                  <a:noFill/>
                </a:ln>
                <a:solidFill>
                  <a:prstClr val="black"/>
                </a:solidFill>
                <a:effectLst/>
                <a:uLnTx/>
                <a:uFillTx/>
                <a:latin typeface="Calibri" panose="020F0502020204030204" pitchFamily="34" charset="0"/>
                <a:ea typeface="Arial Unicode MS"/>
                <a:cs typeface="+mn-cs"/>
              </a:rPr>
              <a:t>  + 22% en condition extrême</a:t>
            </a:r>
            <a:r>
              <a:rPr kumimoji="0" lang="fr-FR" sz="1800" b="0" i="0" u="none" strike="noStrike" kern="1200" cap="none" spc="0" normalizeH="0" baseline="30000" noProof="0" dirty="0">
                <a:ln>
                  <a:noFill/>
                </a:ln>
                <a:solidFill>
                  <a:prstClr val="black"/>
                </a:solidFill>
                <a:effectLst/>
                <a:uLnTx/>
                <a:uFillTx/>
                <a:latin typeface="Calibri" panose="020F0502020204030204" pitchFamily="34" charset="0"/>
                <a:ea typeface="Arial Unicode MS"/>
                <a:cs typeface="+mn-cs"/>
              </a:rPr>
              <a:t>(5)</a:t>
            </a:r>
            <a:r>
              <a:rPr kumimoji="0" lang="fr-FR" sz="1800" b="0" i="0" u="none" strike="noStrike" kern="1200" cap="none" spc="0" normalizeH="0" baseline="0" noProof="0" dirty="0">
                <a:ln>
                  <a:noFill/>
                </a:ln>
                <a:solidFill>
                  <a:prstClr val="black"/>
                </a:solidFill>
                <a:effectLst/>
                <a:uLnTx/>
                <a:uFillTx/>
                <a:latin typeface="Calibri" panose="020F0502020204030204" pitchFamily="34" charset="0"/>
                <a:ea typeface="Arial Unicode MS"/>
                <a:cs typeface="+mn-cs"/>
              </a:rPr>
              <a:t>. </a:t>
            </a:r>
            <a:endParaRPr kumimoji="0" lang="fr-FR" sz="1800" b="0" i="0" u="none" strike="noStrike" kern="1200" cap="none" spc="0" normalizeH="0" baseline="0" noProof="0" dirty="0">
              <a:ln>
                <a:noFill/>
              </a:ln>
              <a:solidFill>
                <a:prstClr val="black"/>
              </a:solidFill>
              <a:effectLst/>
              <a:uLnTx/>
              <a:uFillTx/>
              <a:latin typeface="Times New Roman" panose="02020603050405020304" pitchFamily="18" charset="0"/>
              <a:ea typeface="Arial Unicode MS"/>
              <a:cs typeface="+mn-cs"/>
            </a:endParaRPr>
          </a:p>
          <a:p>
            <a:pPr marL="0" marR="0" lvl="0" indent="0" algn="just" defTabSz="914400" rtl="0" eaLnBrk="1" fontAlgn="auto" latinLnBrk="0" hangingPunct="1">
              <a:lnSpc>
                <a:spcPct val="100000"/>
              </a:lnSpc>
              <a:spcBef>
                <a:spcPts val="0"/>
              </a:spcBef>
              <a:spcAft>
                <a:spcPts val="0"/>
              </a:spcAft>
              <a:buClrTx/>
              <a:buSzTx/>
              <a:buFontTx/>
              <a:buNone/>
              <a:tabLst/>
              <a:defRPr/>
            </a:pPr>
            <a:r>
              <a:rPr kumimoji="0" lang="fr-FR" sz="1800" b="0" i="0" u="sng" strike="noStrike" kern="1200" cap="none" spc="0" normalizeH="0" baseline="0" noProof="0" dirty="0">
                <a:ln>
                  <a:noFill/>
                </a:ln>
                <a:solidFill>
                  <a:prstClr val="black"/>
                </a:solidFill>
                <a:effectLst/>
                <a:uLnTx/>
                <a:uFillTx/>
                <a:latin typeface="Calibri" panose="020F0502020204030204" pitchFamily="34" charset="0"/>
                <a:ea typeface="Arial Unicode MS"/>
                <a:cs typeface="+mn-cs"/>
              </a:rPr>
              <a:t>Les cellules végétales natives de Grenade agissent sur la régulation de la mélanogénèse</a:t>
            </a:r>
            <a:r>
              <a:rPr kumimoji="0" lang="fr-FR" sz="1800" b="0" i="0" u="sng" strike="noStrike" kern="1200" cap="none" spc="0" normalizeH="0" baseline="30000" noProof="0" dirty="0">
                <a:ln>
                  <a:noFill/>
                </a:ln>
                <a:solidFill>
                  <a:prstClr val="black"/>
                </a:solidFill>
                <a:effectLst/>
                <a:uLnTx/>
                <a:uFillTx/>
                <a:latin typeface="Calibri" panose="020F0502020204030204" pitchFamily="34" charset="0"/>
                <a:ea typeface="Arial Unicode MS"/>
                <a:cs typeface="+mn-cs"/>
              </a:rPr>
              <a:t>(4) </a:t>
            </a:r>
            <a:r>
              <a:rPr kumimoji="0" lang="fr-FR" sz="1800" b="0" i="0" u="sng" strike="noStrike" kern="1200" cap="none" spc="0" normalizeH="0" baseline="0" noProof="0" dirty="0">
                <a:ln>
                  <a:noFill/>
                </a:ln>
                <a:solidFill>
                  <a:prstClr val="black"/>
                </a:solidFill>
                <a:effectLst/>
                <a:uLnTx/>
                <a:uFillTx/>
                <a:latin typeface="Calibri" panose="020F0502020204030204" pitchFamily="34" charset="0"/>
                <a:ea typeface="Arial Unicode MS"/>
                <a:cs typeface="+mn-cs"/>
              </a:rPr>
              <a:t>:</a:t>
            </a:r>
            <a:endParaRPr kumimoji="0" lang="fr-FR" sz="1800" b="0" i="0" u="none" strike="noStrike" kern="1200" cap="none" spc="0" normalizeH="0" baseline="0" noProof="0" dirty="0">
              <a:ln>
                <a:noFill/>
              </a:ln>
              <a:solidFill>
                <a:prstClr val="black"/>
              </a:solidFill>
              <a:effectLst/>
              <a:uLnTx/>
              <a:uFillTx/>
              <a:latin typeface="Times New Roman" panose="02020603050405020304" pitchFamily="18" charset="0"/>
              <a:ea typeface="Arial Unicode MS"/>
              <a:cs typeface="+mn-cs"/>
            </a:endParaRPr>
          </a:p>
          <a:p>
            <a:pPr marL="0" marR="0" lvl="0" indent="0" algn="just" defTabSz="914400" rtl="0" eaLnBrk="1" fontAlgn="auto" latinLnBrk="0" hangingPunct="1">
              <a:lnSpc>
                <a:spcPct val="100000"/>
              </a:lnSpc>
              <a:spcBef>
                <a:spcPts val="0"/>
              </a:spcBef>
              <a:spcAft>
                <a:spcPts val="0"/>
              </a:spcAft>
              <a:buClrTx/>
              <a:buSzTx/>
              <a:buFontTx/>
              <a:buNone/>
              <a:tabLst/>
              <a:defRPr/>
            </a:pPr>
            <a:r>
              <a:rPr kumimoji="0" lang="fr-FR" sz="1800" b="0" i="0" u="none" strike="noStrike" kern="1200" cap="none" spc="0" normalizeH="0" baseline="0" noProof="0" dirty="0">
                <a:ln>
                  <a:noFill/>
                </a:ln>
                <a:solidFill>
                  <a:prstClr val="black"/>
                </a:solidFill>
                <a:effectLst/>
                <a:uLnTx/>
                <a:uFillTx/>
                <a:latin typeface="Calibri" panose="020F0502020204030204" pitchFamily="34" charset="0"/>
                <a:ea typeface="Arial Unicode MS"/>
                <a:cs typeface="+mn-cs"/>
              </a:rPr>
              <a:t>En régulant la tyrosinase (inhibition de 18%), les cellules végétales natives diminuent la synthèse de mélanine de 15%.</a:t>
            </a:r>
            <a:endParaRPr kumimoji="0" lang="fr-FR" sz="1800" b="0" i="0" u="none" strike="noStrike" kern="1200" cap="none" spc="0" normalizeH="0" baseline="0" noProof="0" dirty="0">
              <a:ln>
                <a:noFill/>
              </a:ln>
              <a:solidFill>
                <a:prstClr val="black"/>
              </a:solidFill>
              <a:effectLst/>
              <a:uLnTx/>
              <a:uFillTx/>
              <a:latin typeface="Times New Roman" panose="02020603050405020304" pitchFamily="18" charset="0"/>
              <a:ea typeface="Arial Unicode MS"/>
              <a:cs typeface="+mn-cs"/>
            </a:endParaRPr>
          </a:p>
          <a:p>
            <a:pPr marL="0" marR="0" lvl="0" indent="0" algn="just" defTabSz="914400" rtl="0" eaLnBrk="1" fontAlgn="auto" latinLnBrk="0" hangingPunct="1">
              <a:lnSpc>
                <a:spcPct val="100000"/>
              </a:lnSpc>
              <a:spcBef>
                <a:spcPts val="0"/>
              </a:spcBef>
              <a:spcAft>
                <a:spcPts val="0"/>
              </a:spcAft>
              <a:buClrTx/>
              <a:buSzTx/>
              <a:buFontTx/>
              <a:buNone/>
              <a:tabLst/>
              <a:defRPr/>
            </a:pPr>
            <a:r>
              <a:rPr kumimoji="0" lang="fr-FR" sz="1800" b="1" i="0" u="none" strike="noStrike" kern="1200" cap="none" spc="0" normalizeH="0" baseline="0" noProof="0" dirty="0">
                <a:ln>
                  <a:noFill/>
                </a:ln>
                <a:solidFill>
                  <a:prstClr val="black"/>
                </a:solidFill>
                <a:effectLst/>
                <a:uLnTx/>
                <a:uFillTx/>
                <a:latin typeface="Calibri" panose="020F0502020204030204" pitchFamily="34" charset="0"/>
                <a:ea typeface="Arial Unicode MS"/>
                <a:cs typeface="+mn-cs"/>
              </a:rPr>
              <a:t>Par ces actions, les </a:t>
            </a:r>
            <a:r>
              <a:rPr kumimoji="0" lang="fr-FR" sz="1800" b="1" i="0" u="sng" strike="noStrike" kern="1200" cap="none" spc="0" normalizeH="0" baseline="0" noProof="0" dirty="0">
                <a:ln>
                  <a:noFill/>
                </a:ln>
                <a:solidFill>
                  <a:prstClr val="black"/>
                </a:solidFill>
                <a:effectLst/>
                <a:uLnTx/>
                <a:uFillTx/>
                <a:latin typeface="Calibri" panose="020F0502020204030204" pitchFamily="34" charset="0"/>
                <a:ea typeface="Arial Unicode MS"/>
                <a:cs typeface="+mn-cs"/>
              </a:rPr>
              <a:t>cellules végétales natives de Grenade </a:t>
            </a:r>
            <a:r>
              <a:rPr kumimoji="0" lang="fr-FR" sz="1800" b="1" i="0" u="none" strike="noStrike" kern="1200" cap="none" spc="0" normalizeH="0" baseline="0" noProof="0" dirty="0">
                <a:ln>
                  <a:noFill/>
                </a:ln>
                <a:solidFill>
                  <a:prstClr val="black"/>
                </a:solidFill>
                <a:effectLst/>
                <a:uLnTx/>
                <a:uFillTx/>
                <a:latin typeface="Calibri" panose="020F0502020204030204" pitchFamily="34" charset="0"/>
                <a:ea typeface="Arial Unicode MS"/>
                <a:cs typeface="+mn-cs"/>
              </a:rPr>
              <a:t>aident la peau à mieux se protéger des attaques radicalaires, à être plus lumineuse et plus uniforme. Elles viennent renforcer les actions éclat et </a:t>
            </a:r>
            <a:r>
              <a:rPr kumimoji="0" lang="fr-FR" sz="1800" b="1" i="0" u="none" strike="noStrike" kern="1200" cap="none" spc="0" normalizeH="0" baseline="0" noProof="0" dirty="0" err="1">
                <a:ln>
                  <a:noFill/>
                </a:ln>
                <a:solidFill>
                  <a:prstClr val="black"/>
                </a:solidFill>
                <a:effectLst/>
                <a:uLnTx/>
                <a:uFillTx/>
                <a:latin typeface="Calibri" panose="020F0502020204030204" pitchFamily="34" charset="0"/>
                <a:ea typeface="Arial Unicode MS"/>
                <a:cs typeface="+mn-cs"/>
              </a:rPr>
              <a:t>anti-taches</a:t>
            </a:r>
            <a:r>
              <a:rPr kumimoji="0" lang="fr-FR" sz="1800" b="1" i="0" u="none" strike="noStrike" kern="1200" cap="none" spc="0" normalizeH="0" baseline="0" noProof="0" dirty="0">
                <a:ln>
                  <a:noFill/>
                </a:ln>
                <a:solidFill>
                  <a:prstClr val="black"/>
                </a:solidFill>
                <a:effectLst/>
                <a:uLnTx/>
                <a:uFillTx/>
                <a:latin typeface="Calibri" panose="020F0502020204030204" pitchFamily="34" charset="0"/>
                <a:ea typeface="Arial Unicode MS"/>
                <a:cs typeface="+mn-cs"/>
              </a:rPr>
              <a:t> de la vitamine C. </a:t>
            </a:r>
            <a:endParaRPr kumimoji="0" lang="fr-FR" sz="1800" b="0" i="0" u="none" strike="noStrike" kern="1200" cap="none" spc="0" normalizeH="0" baseline="0" noProof="0" dirty="0">
              <a:ln>
                <a:noFill/>
              </a:ln>
              <a:solidFill>
                <a:prstClr val="black"/>
              </a:solidFill>
              <a:effectLst/>
              <a:uLnTx/>
              <a:uFillTx/>
              <a:latin typeface="Times New Roman" panose="02020603050405020304" pitchFamily="18" charset="0"/>
              <a:ea typeface="Arial Unicode MS"/>
              <a:cs typeface="+mn-cs"/>
            </a:endParaRPr>
          </a:p>
          <a:p>
            <a:pPr marL="0" marR="0" lvl="0" indent="0" algn="just" defTabSz="914400" rtl="0" eaLnBrk="1" fontAlgn="auto" latinLnBrk="0" hangingPunct="1">
              <a:lnSpc>
                <a:spcPct val="100000"/>
              </a:lnSpc>
              <a:spcBef>
                <a:spcPts val="0"/>
              </a:spcBef>
              <a:spcAft>
                <a:spcPts val="0"/>
              </a:spcAft>
              <a:buClrTx/>
              <a:buSzTx/>
              <a:buFontTx/>
              <a:buNone/>
              <a:tabLst/>
              <a:defRPr/>
            </a:pPr>
            <a:r>
              <a:rPr kumimoji="0" lang="fr-FR" sz="1800" b="0" i="0" u="none" strike="noStrike" kern="1200" cap="none" spc="0" normalizeH="0" baseline="0" noProof="0" dirty="0">
                <a:ln>
                  <a:noFill/>
                </a:ln>
                <a:solidFill>
                  <a:prstClr val="black"/>
                </a:solidFill>
                <a:effectLst/>
                <a:uLnTx/>
                <a:uFillTx/>
                <a:latin typeface="Calibri" panose="020F0502020204030204" pitchFamily="34" charset="0"/>
                <a:ea typeface="Arial Unicode MS"/>
                <a:cs typeface="+mn-cs"/>
              </a:rPr>
              <a:t> </a:t>
            </a:r>
            <a:endParaRPr kumimoji="0" lang="fr-FR" sz="1800" b="0" i="0" u="none" strike="noStrike" kern="1200" cap="none" spc="0" normalizeH="0" baseline="0" noProof="0" dirty="0">
              <a:ln>
                <a:noFill/>
              </a:ln>
              <a:solidFill>
                <a:prstClr val="black"/>
              </a:solidFill>
              <a:effectLst/>
              <a:uLnTx/>
              <a:uFillTx/>
              <a:latin typeface="Times New Roman" panose="02020603050405020304" pitchFamily="18" charset="0"/>
              <a:ea typeface="Arial Unicode MS"/>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br>
              <a:rPr kumimoji="0" lang="fr-FR" sz="1800" b="0" i="0" u="none" strike="noStrike" kern="1200" cap="none" spc="0" normalizeH="0" baseline="0" noProof="0" dirty="0">
                <a:ln>
                  <a:noFill/>
                </a:ln>
                <a:solidFill>
                  <a:prstClr val="black"/>
                </a:solidFill>
                <a:effectLst/>
                <a:uLnTx/>
                <a:uFillTx/>
                <a:latin typeface="Calibri" panose="020F0502020204030204" pitchFamily="34" charset="0"/>
                <a:ea typeface="Arial Unicode MS"/>
                <a:cs typeface="+mn-cs"/>
              </a:rPr>
            </a:br>
            <a:r>
              <a:rPr kumimoji="0" lang="fr-FR" sz="1800" b="0" i="0" u="none" strike="noStrike" kern="1200" cap="none" spc="0" normalizeH="0" baseline="30000" noProof="0" dirty="0">
                <a:ln>
                  <a:noFill/>
                </a:ln>
                <a:solidFill>
                  <a:prstClr val="black"/>
                </a:solidFill>
                <a:effectLst/>
                <a:uLnTx/>
                <a:uFillTx/>
                <a:latin typeface="Calibri" panose="020F0502020204030204" pitchFamily="34" charset="0"/>
                <a:ea typeface="Arial Unicode MS"/>
                <a:cs typeface="+mn-cs"/>
              </a:rPr>
              <a:t>(</a:t>
            </a:r>
            <a:r>
              <a:rPr kumimoji="0" lang="en-US" sz="1800" b="0" i="0" u="none" strike="noStrike" kern="1200" cap="none" spc="0" normalizeH="0" baseline="30000" noProof="0" dirty="0">
                <a:ln>
                  <a:noFill/>
                </a:ln>
                <a:solidFill>
                  <a:prstClr val="black"/>
                </a:solidFill>
                <a:effectLst/>
                <a:uLnTx/>
                <a:uFillTx/>
                <a:latin typeface="Calibri" panose="020F0502020204030204" pitchFamily="34" charset="0"/>
                <a:ea typeface="Arial Unicode MS"/>
                <a:cs typeface="+mn-cs"/>
              </a:rPr>
              <a:t>3</a:t>
            </a:r>
            <a:r>
              <a:rPr kumimoji="0" lang="fr-FR" sz="1800" b="0" i="0" u="none" strike="noStrike" kern="1200" cap="none" spc="0" normalizeH="0" baseline="30000" noProof="0" dirty="0">
                <a:ln>
                  <a:noFill/>
                </a:ln>
                <a:solidFill>
                  <a:prstClr val="black"/>
                </a:solidFill>
                <a:effectLst/>
                <a:uLnTx/>
                <a:uFillTx/>
                <a:latin typeface="Calibri" panose="020F0502020204030204" pitchFamily="34" charset="0"/>
                <a:ea typeface="Arial Unicode MS"/>
                <a:cs typeface="+mn-cs"/>
              </a:rPr>
              <a:t>)</a:t>
            </a:r>
            <a:r>
              <a:rPr kumimoji="0" lang="fr-FR" sz="1800" b="0" i="0" u="none" strike="noStrike" kern="1200" cap="none" spc="0" normalizeH="0" baseline="0" noProof="0" dirty="0">
                <a:ln>
                  <a:noFill/>
                </a:ln>
                <a:solidFill>
                  <a:prstClr val="black"/>
                </a:solidFill>
                <a:effectLst/>
                <a:uLnTx/>
                <a:uFillTx/>
                <a:latin typeface="Calibri" panose="020F0502020204030204" pitchFamily="34" charset="0"/>
                <a:ea typeface="Arial Unicode MS"/>
                <a:cs typeface="+mn-cs"/>
              </a:rPr>
              <a:t> flacon 30 ml.</a:t>
            </a:r>
            <a:br>
              <a:rPr kumimoji="0" lang="fr-FR" sz="1800" b="0" i="0" u="none" strike="noStrike" kern="1200" cap="none" spc="0" normalizeH="0" baseline="0" noProof="0" dirty="0">
                <a:ln>
                  <a:noFill/>
                </a:ln>
                <a:solidFill>
                  <a:prstClr val="black"/>
                </a:solidFill>
                <a:effectLst/>
                <a:uLnTx/>
                <a:uFillTx/>
                <a:latin typeface="Calibri" panose="020F0502020204030204" pitchFamily="34" charset="0"/>
                <a:ea typeface="Arial Unicode MS"/>
                <a:cs typeface="+mn-cs"/>
              </a:rPr>
            </a:br>
            <a:r>
              <a:rPr kumimoji="0" lang="fr-FR" sz="1800" b="0" i="0" u="none" strike="noStrike" kern="1200" cap="none" spc="0" normalizeH="0" baseline="30000" noProof="0" dirty="0">
                <a:ln>
                  <a:noFill/>
                </a:ln>
                <a:solidFill>
                  <a:prstClr val="black"/>
                </a:solidFill>
                <a:effectLst/>
                <a:uLnTx/>
                <a:uFillTx/>
                <a:latin typeface="Calibri" panose="020F0502020204030204" pitchFamily="34" charset="0"/>
                <a:ea typeface="Arial Unicode MS"/>
                <a:cs typeface="+mn-cs"/>
              </a:rPr>
              <a:t>(4)</a:t>
            </a:r>
            <a:r>
              <a:rPr kumimoji="0" lang="fr-FR" sz="1800" b="0" i="0" u="none" strike="noStrike" kern="1200" cap="none" spc="0" normalizeH="0" baseline="0" noProof="0" dirty="0">
                <a:ln>
                  <a:noFill/>
                </a:ln>
                <a:solidFill>
                  <a:prstClr val="black"/>
                </a:solidFill>
                <a:effectLst/>
                <a:uLnTx/>
                <a:uFillTx/>
                <a:latin typeface="Calibri" panose="020F0502020204030204" pitchFamily="34" charset="0"/>
                <a:ea typeface="Arial Unicode MS"/>
                <a:cs typeface="+mn-cs"/>
              </a:rPr>
              <a:t> Résultats de tests in vitro.</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800" b="0" i="0" u="none" strike="noStrike" kern="1200" cap="none" spc="0" normalizeH="0" baseline="30000" noProof="0" dirty="0">
                <a:ln>
                  <a:noFill/>
                </a:ln>
                <a:solidFill>
                  <a:prstClr val="black"/>
                </a:solidFill>
                <a:effectLst/>
                <a:uLnTx/>
                <a:uFillTx/>
                <a:latin typeface="Calibri" panose="020F0502020204030204" pitchFamily="34" charset="0"/>
                <a:ea typeface="Arial Unicode MS"/>
                <a:cs typeface="+mn-cs"/>
              </a:rPr>
              <a:t>(5)</a:t>
            </a:r>
            <a:r>
              <a:rPr kumimoji="0" lang="fr-FR" sz="1800" b="0" i="0" u="none" strike="noStrike" kern="1200" cap="none" spc="0" normalizeH="0" baseline="0" noProof="0" dirty="0">
                <a:ln>
                  <a:noFill/>
                </a:ln>
                <a:solidFill>
                  <a:prstClr val="black"/>
                </a:solidFill>
                <a:effectLst/>
                <a:uLnTx/>
                <a:uFillTx/>
                <a:latin typeface="Calibri" panose="020F0502020204030204" pitchFamily="34" charset="0"/>
                <a:ea typeface="Arial Unicode MS"/>
                <a:cs typeface="+mn-cs"/>
              </a:rPr>
              <a:t> +22% relargage de CO</a:t>
            </a:r>
            <a:r>
              <a:rPr kumimoji="0" lang="fr-FR" sz="1800" b="0" i="0" u="none" strike="noStrike" kern="1200" cap="none" spc="0" normalizeH="0" baseline="-25000" noProof="0" dirty="0">
                <a:ln>
                  <a:noFill/>
                </a:ln>
                <a:solidFill>
                  <a:prstClr val="black"/>
                </a:solidFill>
                <a:effectLst/>
                <a:uLnTx/>
                <a:uFillTx/>
                <a:latin typeface="Calibri" panose="020F0502020204030204" pitchFamily="34" charset="0"/>
                <a:ea typeface="Arial Unicode MS"/>
                <a:cs typeface="+mn-cs"/>
              </a:rPr>
              <a:t>2</a:t>
            </a:r>
            <a:endParaRPr kumimoji="0" lang="fr-FR" sz="1800" b="0" i="0" u="none" strike="noStrike" kern="1200" cap="none" spc="0" normalizeH="0" baseline="0" noProof="0" dirty="0">
              <a:ln>
                <a:noFill/>
              </a:ln>
              <a:solidFill>
                <a:prstClr val="black"/>
              </a:solidFill>
              <a:effectLst/>
              <a:uLnTx/>
              <a:uFillTx/>
              <a:latin typeface="Times New Roman" panose="02020603050405020304" pitchFamily="18" charset="0"/>
              <a:ea typeface="Arial Unicode MS"/>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fr-FR" sz="1800" b="0" i="0" u="none" strike="noStrike" kern="1200" cap="none" spc="0" normalizeH="0" baseline="0" noProof="0" dirty="0">
              <a:ln>
                <a:noFill/>
              </a:ln>
              <a:solidFill>
                <a:prstClr val="black"/>
              </a:solidFill>
              <a:effectLst/>
              <a:uLnTx/>
              <a:uFillTx/>
              <a:latin typeface="Times New Roman" panose="02020603050405020304" pitchFamily="18" charset="0"/>
              <a:ea typeface="Arial Unicode MS"/>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br>
              <a:rPr kumimoji="0" lang="fr-FR" sz="1200" b="0" i="0" u="none"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rPr>
            </a:br>
            <a:endParaRPr kumimoji="0" lang="fr-FR" sz="1200" b="0" i="0" u="none"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endParaRPr>
          </a:p>
          <a:p>
            <a:endParaRPr lang="fr-FR" dirty="0"/>
          </a:p>
        </p:txBody>
      </p:sp>
      <p:sp>
        <p:nvSpPr>
          <p:cNvPr id="4" name="Espace réservé du numéro de diapositive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1D2D63E3-0550-4826-886B-56ADBA66688D}" type="slidenum">
              <a:rPr kumimoji="0" lang="fr-FR"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9</a:t>
            </a:fld>
            <a:endParaRPr kumimoji="0" lang="fr-FR"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745719780"/>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r>
              <a:rPr lang="fr-FR" dirty="0"/>
              <a:t>MKT</a:t>
            </a:r>
          </a:p>
          <a:p>
            <a:pPr marL="0" marR="0" lvl="0" indent="0" algn="l" defTabSz="914400" rtl="0" eaLnBrk="1" fontAlgn="auto" latinLnBrk="0" hangingPunct="1">
              <a:lnSpc>
                <a:spcPct val="100000"/>
              </a:lnSpc>
              <a:spcBef>
                <a:spcPts val="0"/>
              </a:spcBef>
              <a:spcAft>
                <a:spcPts val="0"/>
              </a:spcAft>
              <a:buClrTx/>
              <a:buSzTx/>
              <a:buFontTx/>
              <a:buNone/>
              <a:tabLst/>
              <a:defRPr/>
            </a:pPr>
            <a:r>
              <a:rPr lang="fr-FR" dirty="0"/>
              <a:t>Notre vitamine C est obtenue par </a:t>
            </a:r>
            <a:r>
              <a:rPr lang="fr-FR" dirty="0" err="1"/>
              <a:t>biofermentation</a:t>
            </a:r>
            <a:r>
              <a:rPr lang="fr-FR" dirty="0"/>
              <a:t> (procédé biotechnologique) à partir de sucres d’origine végétale (Maïs non OGM).</a:t>
            </a:r>
          </a:p>
          <a:p>
            <a:endParaRPr lang="fr-FR" dirty="0"/>
          </a:p>
        </p:txBody>
      </p:sp>
      <p:sp>
        <p:nvSpPr>
          <p:cNvPr id="4" name="Espace réservé du numéro de diapositive 3"/>
          <p:cNvSpPr>
            <a:spLocks noGrp="1"/>
          </p:cNvSpPr>
          <p:nvPr>
            <p:ph type="sldNum" sz="quarter" idx="5"/>
          </p:nvPr>
        </p:nvSpPr>
        <p:spPr/>
        <p:txBody>
          <a:bodyPr/>
          <a:lstStyle/>
          <a:p>
            <a:fld id="{1E75D512-6B45-4599-B546-A08B6EF7031D}" type="slidenum">
              <a:rPr lang="fr-FR" smtClean="0"/>
              <a:t>10</a:t>
            </a:fld>
            <a:endParaRPr lang="fr-FR"/>
          </a:p>
        </p:txBody>
      </p:sp>
    </p:spTree>
    <p:extLst>
      <p:ext uri="{BB962C8B-B14F-4D97-AF65-F5344CB8AC3E}">
        <p14:creationId xmlns:p14="http://schemas.microsoft.com/office/powerpoint/2010/main" val="2657379199"/>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r>
              <a:rPr lang="fr-FR" sz="1800" dirty="0">
                <a:effectLst/>
                <a:latin typeface="Calibri" panose="020F0502020204030204" pitchFamily="34" charset="0"/>
                <a:ea typeface="Calibri" panose="020F0502020204030204" pitchFamily="34" charset="0"/>
              </a:rPr>
              <a:t>Les cellules natives sont des cellules entières prélevées de manière localisée sur la plante. </a:t>
            </a:r>
          </a:p>
          <a:p>
            <a:r>
              <a:rPr lang="fr-FR" sz="1800" dirty="0">
                <a:effectLst/>
                <a:latin typeface="Calibri" panose="020F0502020204030204" pitchFamily="34" charset="0"/>
                <a:ea typeface="Calibri" panose="020F0502020204030204" pitchFamily="34" charset="0"/>
              </a:rPr>
              <a:t>Elles sont issues d'un processus biotechnologique respectueux de l'environnement et de la biodiversité qui répond à plusieurs étapes :</a:t>
            </a:r>
          </a:p>
          <a:p>
            <a:pPr marL="0" lvl="0" indent="0">
              <a:buFont typeface="+mj-lt"/>
              <a:buNone/>
            </a:pPr>
            <a:r>
              <a:rPr lang="fr-FR" sz="1800" b="1" dirty="0">
                <a:solidFill>
                  <a:srgbClr val="0070C0"/>
                </a:solidFill>
                <a:effectLst/>
                <a:latin typeface="Calibri" panose="020F0502020204030204" pitchFamily="34" charset="0"/>
                <a:ea typeface="Times New Roman" panose="02020603050405020304" pitchFamily="18" charset="0"/>
              </a:rPr>
              <a:t>1- Sélection de la plante et échantillonnage </a:t>
            </a:r>
            <a:r>
              <a:rPr lang="fr-FR" sz="1800" dirty="0">
                <a:solidFill>
                  <a:srgbClr val="0070C0"/>
                </a:solidFill>
                <a:effectLst/>
                <a:latin typeface="Calibri" panose="020F0502020204030204" pitchFamily="34" charset="0"/>
                <a:ea typeface="Times New Roman" panose="02020603050405020304" pitchFamily="18" charset="0"/>
              </a:rPr>
              <a:t>: Prélèvement d’un morceau de la plante </a:t>
            </a:r>
            <a:endParaRPr lang="fr-FR" sz="1800" dirty="0">
              <a:solidFill>
                <a:srgbClr val="FF0000"/>
              </a:solidFill>
              <a:effectLst/>
              <a:latin typeface="Calibri" panose="020F0502020204030204" pitchFamily="34" charset="0"/>
              <a:ea typeface="Calibri" panose="020F0502020204030204" pitchFamily="34" charset="0"/>
            </a:endParaRPr>
          </a:p>
          <a:p>
            <a:pPr marL="0" lvl="0" indent="0">
              <a:buFont typeface="+mj-lt"/>
              <a:buNone/>
            </a:pPr>
            <a:r>
              <a:rPr lang="fr-FR" sz="1800" b="1" dirty="0">
                <a:solidFill>
                  <a:srgbClr val="4472C4"/>
                </a:solidFill>
                <a:effectLst/>
                <a:latin typeface="Calibri" panose="020F0502020204030204" pitchFamily="34" charset="0"/>
                <a:ea typeface="Times New Roman" panose="02020603050405020304" pitchFamily="18" charset="0"/>
              </a:rPr>
              <a:t>2- Culture </a:t>
            </a:r>
            <a:r>
              <a:rPr lang="fr-FR" sz="1800" b="1" i="1" dirty="0">
                <a:solidFill>
                  <a:srgbClr val="4472C4"/>
                </a:solidFill>
                <a:effectLst/>
                <a:latin typeface="Calibri" panose="020F0502020204030204" pitchFamily="34" charset="0"/>
                <a:ea typeface="Times New Roman" panose="02020603050405020304" pitchFamily="18" charset="0"/>
              </a:rPr>
              <a:t>in vitro</a:t>
            </a:r>
            <a:r>
              <a:rPr lang="fr-FR" sz="1800" b="1" dirty="0">
                <a:solidFill>
                  <a:srgbClr val="4472C4"/>
                </a:solidFill>
                <a:effectLst/>
                <a:latin typeface="Calibri" panose="020F0502020204030204" pitchFamily="34" charset="0"/>
                <a:ea typeface="Times New Roman" panose="02020603050405020304" pitchFamily="18" charset="0"/>
              </a:rPr>
              <a:t> du morceau de plante prélevé</a:t>
            </a:r>
          </a:p>
          <a:p>
            <a:pPr marL="0" lvl="0" indent="0">
              <a:buFont typeface="+mj-lt"/>
              <a:buNone/>
            </a:pPr>
            <a:r>
              <a:rPr lang="fr-FR" sz="1800" dirty="0">
                <a:solidFill>
                  <a:srgbClr val="4472C4"/>
                </a:solidFill>
                <a:effectLst/>
                <a:latin typeface="Calibri" panose="020F0502020204030204" pitchFamily="34" charset="0"/>
                <a:ea typeface="Times New Roman" panose="02020603050405020304" pitchFamily="18" charset="0"/>
              </a:rPr>
              <a:t>3- Repiquages successifs sur un milieu nutritif neuf constitué d’eau, minéraux, sucre et vitamines ;</a:t>
            </a:r>
            <a:endParaRPr lang="fr-FR" sz="1800" dirty="0">
              <a:solidFill>
                <a:srgbClr val="4472C4"/>
              </a:solidFill>
              <a:effectLst/>
              <a:latin typeface="Calibri" panose="020F0502020204030204" pitchFamily="34" charset="0"/>
              <a:ea typeface="Calibri" panose="020F0502020204030204" pitchFamily="34" charset="0"/>
            </a:endParaRPr>
          </a:p>
          <a:p>
            <a:pPr marL="0" lvl="0" indent="0">
              <a:buFont typeface="+mj-lt"/>
              <a:buNone/>
            </a:pPr>
            <a:r>
              <a:rPr lang="fr-FR" sz="1800" dirty="0">
                <a:solidFill>
                  <a:srgbClr val="4472C4"/>
                </a:solidFill>
                <a:effectLst/>
                <a:latin typeface="Calibri" panose="020F0502020204030204" pitchFamily="34" charset="0"/>
                <a:ea typeface="Times New Roman" panose="02020603050405020304" pitchFamily="18" charset="0"/>
              </a:rPr>
              <a:t>4- Stimulation par éclairage UV de la culture cellulaire pour produire des molécules actives </a:t>
            </a:r>
            <a:r>
              <a:rPr lang="fr-FR" sz="1800" b="1" dirty="0">
                <a:solidFill>
                  <a:srgbClr val="FF0000"/>
                </a:solidFill>
                <a:effectLst/>
                <a:latin typeface="Calibri" panose="020F0502020204030204" pitchFamily="34" charset="0"/>
                <a:ea typeface="Times New Roman" panose="02020603050405020304" pitchFamily="18" charset="0"/>
              </a:rPr>
              <a:t>(Elicitation)</a:t>
            </a:r>
            <a:r>
              <a:rPr lang="fr-FR" sz="1800" dirty="0">
                <a:solidFill>
                  <a:srgbClr val="4472C4"/>
                </a:solidFill>
                <a:effectLst/>
                <a:latin typeface="Calibri" panose="020F0502020204030204" pitchFamily="34" charset="0"/>
                <a:ea typeface="Times New Roman" panose="02020603050405020304" pitchFamily="18" charset="0"/>
              </a:rPr>
              <a:t>;</a:t>
            </a:r>
            <a:endParaRPr lang="fr-FR" sz="1800" b="0" dirty="0">
              <a:solidFill>
                <a:srgbClr val="4472C4"/>
              </a:solidFill>
              <a:effectLst/>
              <a:latin typeface="Calibri" panose="020F0502020204030204" pitchFamily="34" charset="0"/>
              <a:ea typeface="Times New Roman" panose="02020603050405020304" pitchFamily="18" charset="0"/>
            </a:endParaRPr>
          </a:p>
          <a:p>
            <a:pPr marL="0" lvl="0" indent="0">
              <a:buFont typeface="+mj-lt"/>
              <a:buNone/>
            </a:pPr>
            <a:r>
              <a:rPr lang="fr-FR" sz="1800" b="1" dirty="0">
                <a:solidFill>
                  <a:srgbClr val="4472C4"/>
                </a:solidFill>
                <a:effectLst/>
                <a:latin typeface="Calibri" panose="020F0502020204030204" pitchFamily="34" charset="0"/>
                <a:ea typeface="Times New Roman" panose="02020603050405020304" pitchFamily="18" charset="0"/>
              </a:rPr>
              <a:t>5- Rinçage </a:t>
            </a:r>
            <a:r>
              <a:rPr lang="fr-FR" sz="1800" dirty="0">
                <a:solidFill>
                  <a:srgbClr val="4472C4"/>
                </a:solidFill>
                <a:effectLst/>
                <a:latin typeface="Calibri" panose="020F0502020204030204" pitchFamily="34" charset="0"/>
                <a:ea typeface="Times New Roman" panose="02020603050405020304" pitchFamily="18" charset="0"/>
              </a:rPr>
              <a:t>(Elimination de toutes traces du milieu nutritif)</a:t>
            </a:r>
            <a:endParaRPr lang="fr-FR" sz="1800" dirty="0">
              <a:solidFill>
                <a:srgbClr val="4472C4"/>
              </a:solidFill>
              <a:effectLst/>
              <a:latin typeface="Calibri" panose="020F0502020204030204" pitchFamily="34" charset="0"/>
              <a:ea typeface="Calibri" panose="020F0502020204030204" pitchFamily="34" charset="0"/>
            </a:endParaRPr>
          </a:p>
          <a:p>
            <a:pPr marL="0" lvl="0" indent="0">
              <a:buFont typeface="+mj-lt"/>
              <a:buNone/>
            </a:pPr>
            <a:r>
              <a:rPr lang="fr-FR" sz="1800" b="1" dirty="0">
                <a:solidFill>
                  <a:srgbClr val="4472C4"/>
                </a:solidFill>
                <a:effectLst/>
                <a:latin typeface="Calibri" panose="020F0502020204030204" pitchFamily="34" charset="0"/>
                <a:ea typeface="Times New Roman" panose="02020603050405020304" pitchFamily="18" charset="0"/>
              </a:rPr>
              <a:t>6- Filtration des cellules</a:t>
            </a:r>
            <a:r>
              <a:rPr lang="fr-FR" sz="1800" dirty="0">
                <a:solidFill>
                  <a:srgbClr val="4472C4"/>
                </a:solidFill>
                <a:effectLst/>
                <a:latin typeface="Calibri" panose="020F0502020204030204" pitchFamily="34" charset="0"/>
                <a:ea typeface="Times New Roman" panose="02020603050405020304" pitchFamily="18" charset="0"/>
              </a:rPr>
              <a:t> </a:t>
            </a:r>
            <a:endParaRPr lang="fr-FR" sz="1800" dirty="0">
              <a:solidFill>
                <a:srgbClr val="4472C4"/>
              </a:solidFill>
              <a:effectLst/>
              <a:latin typeface="Calibri" panose="020F0502020204030204" pitchFamily="34" charset="0"/>
              <a:ea typeface="Calibri" panose="020F0502020204030204" pitchFamily="34" charset="0"/>
            </a:endParaRPr>
          </a:p>
          <a:p>
            <a:pPr marL="0" lvl="0" indent="0">
              <a:buFont typeface="+mj-lt"/>
              <a:buNone/>
            </a:pPr>
            <a:r>
              <a:rPr lang="fr-FR" sz="1800" dirty="0">
                <a:solidFill>
                  <a:srgbClr val="4472C4"/>
                </a:solidFill>
                <a:effectLst/>
                <a:latin typeface="Calibri" panose="020F0502020204030204" pitchFamily="34" charset="0"/>
                <a:ea typeface="Times New Roman" panose="02020603050405020304" pitchFamily="18" charset="0"/>
              </a:rPr>
              <a:t>7- S</a:t>
            </a:r>
            <a:r>
              <a:rPr lang="fr-FR" sz="1800" b="1" dirty="0">
                <a:solidFill>
                  <a:srgbClr val="202124"/>
                </a:solidFill>
                <a:effectLst/>
                <a:latin typeface="Arial" panose="020B0604020202020204" pitchFamily="34" charset="0"/>
                <a:ea typeface="Times New Roman" panose="02020603050405020304" pitchFamily="18" charset="0"/>
              </a:rPr>
              <a:t>échage à basse température permettant de retirer l'eau contenue dans un produit tout en maintenant</a:t>
            </a:r>
            <a:r>
              <a:rPr lang="fr-FR" sz="1800" dirty="0">
                <a:solidFill>
                  <a:srgbClr val="202124"/>
                </a:solidFill>
                <a:effectLst/>
                <a:latin typeface="Arial" panose="020B0604020202020204" pitchFamily="34" charset="0"/>
                <a:ea typeface="Times New Roman" panose="02020603050405020304" pitchFamily="18" charset="0"/>
              </a:rPr>
              <a:t> les propriétés du produit (=</a:t>
            </a:r>
            <a:r>
              <a:rPr lang="fr-FR" sz="1800" dirty="0">
                <a:solidFill>
                  <a:srgbClr val="4472C4"/>
                </a:solidFill>
                <a:effectLst/>
                <a:latin typeface="Calibri" panose="020F0502020204030204" pitchFamily="34" charset="0"/>
                <a:ea typeface="Times New Roman" panose="02020603050405020304" pitchFamily="18" charset="0"/>
              </a:rPr>
              <a:t>Mise en suspension ou lyophilisation)</a:t>
            </a:r>
            <a:endParaRPr lang="fr-FR" sz="1800" dirty="0">
              <a:solidFill>
                <a:srgbClr val="4472C4"/>
              </a:solidFill>
              <a:effectLst/>
              <a:latin typeface="Calibri" panose="020F0502020204030204" pitchFamily="34" charset="0"/>
              <a:ea typeface="Calibri" panose="020F0502020204030204" pitchFamily="34" charset="0"/>
            </a:endParaRPr>
          </a:p>
          <a:p>
            <a:r>
              <a:rPr lang="fr-FR" sz="1800" dirty="0">
                <a:solidFill>
                  <a:srgbClr val="4472C4"/>
                </a:solidFill>
                <a:effectLst/>
                <a:latin typeface="Calibri" panose="020F0502020204030204" pitchFamily="34" charset="0"/>
                <a:ea typeface="Calibri" panose="020F0502020204030204" pitchFamily="34" charset="0"/>
              </a:rPr>
              <a:t>Ce mode d'extraction permet de conserver toutes les molécules actives présentes dans les cellules de la plante. E</a:t>
            </a:r>
            <a:r>
              <a:rPr lang="fr-FR" sz="1800" dirty="0">
                <a:solidFill>
                  <a:srgbClr val="00B0F0"/>
                </a:solidFill>
                <a:effectLst/>
                <a:latin typeface="Calibri" panose="020F0502020204030204" pitchFamily="34" charset="0"/>
                <a:ea typeface="Calibri" panose="020F0502020204030204" pitchFamily="34" charset="0"/>
              </a:rPr>
              <a:t>fficacité maximale garantie, dans le respect des ressources de la planète.  </a:t>
            </a:r>
            <a:endParaRPr lang="fr-FR" sz="1800" dirty="0">
              <a:effectLst/>
              <a:latin typeface="Calibri" panose="020F0502020204030204" pitchFamily="34" charset="0"/>
              <a:ea typeface="Calibri" panose="020F0502020204030204" pitchFamily="34" charset="0"/>
            </a:endParaRPr>
          </a:p>
          <a:p>
            <a:r>
              <a:rPr lang="fr-FR" sz="1800" dirty="0">
                <a:solidFill>
                  <a:srgbClr val="00B0F0"/>
                </a:solidFill>
                <a:effectLst/>
                <a:latin typeface="Calibri" panose="020F0502020204030204" pitchFamily="34" charset="0"/>
                <a:ea typeface="Calibri" panose="020F0502020204030204" pitchFamily="34" charset="0"/>
              </a:rPr>
              <a:t> </a:t>
            </a:r>
            <a:endParaRPr lang="fr-FR" sz="1800" dirty="0">
              <a:effectLst/>
              <a:latin typeface="Calibri" panose="020F0502020204030204" pitchFamily="34" charset="0"/>
              <a:ea typeface="Calibri" panose="020F0502020204030204" pitchFamily="34" charset="0"/>
            </a:endParaRPr>
          </a:p>
          <a:p>
            <a:endParaRPr lang="fr-FR" dirty="0"/>
          </a:p>
        </p:txBody>
      </p:sp>
      <p:sp>
        <p:nvSpPr>
          <p:cNvPr id="4" name="Espace réservé du numéro de diapositive 3"/>
          <p:cNvSpPr>
            <a:spLocks noGrp="1"/>
          </p:cNvSpPr>
          <p:nvPr>
            <p:ph type="sldNum" sz="quarter" idx="5"/>
          </p:nvPr>
        </p:nvSpPr>
        <p:spPr/>
        <p:txBody>
          <a:bodyPr/>
          <a:lstStyle/>
          <a:p>
            <a:fld id="{1E75D512-6B45-4599-B546-A08B6EF7031D}" type="slidenum">
              <a:rPr lang="fr-FR" smtClean="0"/>
              <a:t>11</a:t>
            </a:fld>
            <a:endParaRPr lang="fr-FR"/>
          </a:p>
        </p:txBody>
      </p:sp>
    </p:spTree>
    <p:extLst>
      <p:ext uri="{BB962C8B-B14F-4D97-AF65-F5344CB8AC3E}">
        <p14:creationId xmlns:p14="http://schemas.microsoft.com/office/powerpoint/2010/main" val="2739480212"/>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pPr algn="l"/>
            <a:endParaRPr lang="fr-FR" sz="1400" spc="-25" dirty="0">
              <a:solidFill>
                <a:srgbClr val="F68F28"/>
              </a:solidFill>
              <a:latin typeface="KyivType Sans"/>
              <a:ea typeface="+mj-ea"/>
            </a:endParaRPr>
          </a:p>
          <a:p>
            <a:r>
              <a:rPr lang="fr-FR" sz="1400" spc="-25" dirty="0" err="1">
                <a:solidFill>
                  <a:srgbClr val="F68F28"/>
                </a:solidFill>
                <a:latin typeface="KyivType Sans"/>
                <a:ea typeface="+mj-ea"/>
              </a:rPr>
              <a:t>Biofermentation</a:t>
            </a:r>
            <a:r>
              <a:rPr lang="fr-FR" sz="1400" spc="-25" dirty="0">
                <a:solidFill>
                  <a:srgbClr val="F68F28"/>
                </a:solidFill>
                <a:latin typeface="KyivType Sans"/>
                <a:ea typeface="+mj-ea"/>
              </a:rPr>
              <a:t> (obtention de la vitamine C)</a:t>
            </a:r>
          </a:p>
          <a:p>
            <a:endParaRPr lang="fr-FR" sz="1400" spc="-25" dirty="0">
              <a:solidFill>
                <a:srgbClr val="F68F28"/>
              </a:solidFill>
              <a:latin typeface="KyivType Sans"/>
              <a:ea typeface="+mj-ea"/>
            </a:endParaRPr>
          </a:p>
          <a:p>
            <a:r>
              <a:rPr lang="fr-FR" dirty="0">
                <a:solidFill>
                  <a:srgbClr val="000000"/>
                </a:solidFill>
                <a:latin typeface="Roboto-Regular"/>
              </a:rPr>
              <a:t>La bio fermentation est un processus naturel qui consiste à la transformation d’un élément (ici le maïs) par des micro-organismes (levures, bactéries). Dans des conditions contrôlées (oxygénation, température, …) en se nourrissant de sucres et d’eau, le micro-organisme fait le plein d’énergie pour se multiplier. </a:t>
            </a:r>
          </a:p>
          <a:p>
            <a:endParaRPr lang="fr-FR" dirty="0">
              <a:solidFill>
                <a:srgbClr val="000000"/>
              </a:solidFill>
              <a:latin typeface="Roboto-Regular"/>
            </a:endParaRPr>
          </a:p>
          <a:p>
            <a:r>
              <a:rPr lang="fr-FR" dirty="0">
                <a:solidFill>
                  <a:srgbClr val="000000"/>
                </a:solidFill>
                <a:latin typeface="Roboto-Regular"/>
              </a:rPr>
              <a:t>Il produit alors des déchets qui sont intéressants = substance d’intérêt = Vitamine C</a:t>
            </a:r>
          </a:p>
          <a:p>
            <a:endParaRPr lang="fr-FR" dirty="0"/>
          </a:p>
        </p:txBody>
      </p:sp>
      <p:sp>
        <p:nvSpPr>
          <p:cNvPr id="4" name="Espace réservé du numéro de diapositive 3"/>
          <p:cNvSpPr>
            <a:spLocks noGrp="1"/>
          </p:cNvSpPr>
          <p:nvPr>
            <p:ph type="sldNum" sz="quarter" idx="5"/>
          </p:nvPr>
        </p:nvSpPr>
        <p:spPr/>
        <p:txBody>
          <a:bodyPr/>
          <a:lstStyle/>
          <a:p>
            <a:fld id="{1E75D512-6B45-4599-B546-A08B6EF7031D}" type="slidenum">
              <a:rPr lang="fr-FR" smtClean="0"/>
              <a:t>12</a:t>
            </a:fld>
            <a:endParaRPr lang="fr-FR"/>
          </a:p>
        </p:txBody>
      </p:sp>
    </p:spTree>
    <p:extLst>
      <p:ext uri="{BB962C8B-B14F-4D97-AF65-F5344CB8AC3E}">
        <p14:creationId xmlns:p14="http://schemas.microsoft.com/office/powerpoint/2010/main" val="882891458"/>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pPr>
              <a:spcAft>
                <a:spcPts val="0"/>
              </a:spcAft>
            </a:pPr>
            <a:r>
              <a:rPr lang="fr-FR" sz="1600" b="1" u="sng" dirty="0">
                <a:solidFill>
                  <a:srgbClr val="000000"/>
                </a:solidFill>
                <a:latin typeface="Calibri" panose="020F0502020204030204" pitchFamily="34" charset="0"/>
                <a:ea typeface="Calibri" panose="020F0502020204030204" pitchFamily="34" charset="0"/>
              </a:rPr>
              <a:t>Huile d’abricot bio</a:t>
            </a:r>
            <a:endParaRPr lang="fr-FR" dirty="0">
              <a:latin typeface="Calibri" panose="020F0502020204030204" pitchFamily="34" charset="0"/>
              <a:ea typeface="Calibri" panose="020F0502020204030204" pitchFamily="34" charset="0"/>
            </a:endParaRPr>
          </a:p>
          <a:p>
            <a:pPr algn="just"/>
            <a:r>
              <a:rPr lang="fr-FR" sz="1200" dirty="0">
                <a:effectLst/>
                <a:latin typeface="Calibri" panose="020F0502020204030204" pitchFamily="34" charset="0"/>
                <a:ea typeface="Arial Unicode MS"/>
              </a:rPr>
              <a:t>Obtenue à partir d’abricot biologique, l’huile extraite du noyau est composée majoritairement d’Oméga 9 et d’Omega 6 reconnus pour leurs propriétés nourrissantes, assouplissantes, adoucissantes.</a:t>
            </a:r>
            <a:endParaRPr lang="fr-FR" sz="1200" dirty="0">
              <a:effectLst/>
              <a:latin typeface="Times New Roman" panose="02020603050405020304" pitchFamily="18" charset="0"/>
              <a:ea typeface="Arial Unicode MS"/>
            </a:endParaRPr>
          </a:p>
          <a:p>
            <a:pPr algn="just"/>
            <a:r>
              <a:rPr lang="fr-FR" sz="1200" dirty="0">
                <a:effectLst/>
                <a:latin typeface="Calibri" panose="020F0502020204030204" pitchFamily="34" charset="0"/>
                <a:ea typeface="Arial Unicode MS"/>
              </a:rPr>
              <a:t>Cette huile d’abricot biologique est également riche en vitamines A et E (photo-protectrices, </a:t>
            </a:r>
            <a:r>
              <a:rPr lang="fr-FR" sz="1200" dirty="0" err="1">
                <a:effectLst/>
                <a:latin typeface="Calibri" panose="020F0502020204030204" pitchFamily="34" charset="0"/>
                <a:ea typeface="Arial Unicode MS"/>
              </a:rPr>
              <a:t>anti-oxydantes</a:t>
            </a:r>
            <a:r>
              <a:rPr lang="fr-FR" sz="1200" dirty="0">
                <a:effectLst/>
                <a:latin typeface="Calibri" panose="020F0502020204030204" pitchFamily="34" charset="0"/>
                <a:ea typeface="Arial Unicode MS"/>
              </a:rPr>
              <a:t>), en phytostérols (restauration de la fonction barrière, protection UV, </a:t>
            </a:r>
            <a:r>
              <a:rPr lang="fr-FR" sz="1200" dirty="0" err="1">
                <a:effectLst/>
                <a:latin typeface="Calibri" panose="020F0502020204030204" pitchFamily="34" charset="0"/>
                <a:ea typeface="Arial Unicode MS"/>
              </a:rPr>
              <a:t>anti-vieillissement</a:t>
            </a:r>
            <a:r>
              <a:rPr lang="fr-FR" sz="1200" dirty="0">
                <a:effectLst/>
                <a:latin typeface="Calibri" panose="020F0502020204030204" pitchFamily="34" charset="0"/>
                <a:ea typeface="Arial Unicode MS"/>
              </a:rPr>
              <a:t> cutané). </a:t>
            </a:r>
            <a:br>
              <a:rPr lang="fr-FR" sz="1200" dirty="0">
                <a:effectLst/>
                <a:latin typeface="Calibri" panose="020F0502020204030204" pitchFamily="34" charset="0"/>
                <a:ea typeface="Arial Unicode MS"/>
              </a:rPr>
            </a:br>
            <a:r>
              <a:rPr lang="fr-FR" sz="1200" dirty="0">
                <a:effectLst/>
                <a:latin typeface="Calibri" panose="020F0502020204030204" pitchFamily="34" charset="0"/>
                <a:ea typeface="Arial Unicode MS"/>
              </a:rPr>
              <a:t>Dotée d’un pouvoir « Illuminateur de teint « (effet bonne mine), elle est donc tout particulièrement recommandée dans les formules de soins tonifiantes destinés aux peaux ternes, dévitalisées, déshydratées.</a:t>
            </a:r>
            <a:br>
              <a:rPr lang="fr-FR" sz="1200" dirty="0">
                <a:effectLst/>
                <a:latin typeface="Calibri" panose="020F0502020204030204" pitchFamily="34" charset="0"/>
                <a:ea typeface="Arial Unicode MS"/>
              </a:rPr>
            </a:br>
            <a:r>
              <a:rPr lang="fr-FR" sz="1200" dirty="0">
                <a:effectLst/>
                <a:latin typeface="Calibri" panose="020F0502020204030204" pitchFamily="34" charset="0"/>
                <a:ea typeface="Arial Unicode MS"/>
              </a:rPr>
              <a:t>Sa pénétration rapide, sans laisser de toucher gras, convient à toutes les peaux mêmes grasses et mixtes.</a:t>
            </a:r>
            <a:endParaRPr lang="fr-FR" sz="1200" dirty="0">
              <a:effectLst/>
              <a:latin typeface="Times New Roman" panose="02020603050405020304" pitchFamily="18" charset="0"/>
              <a:ea typeface="Arial Unicode MS"/>
            </a:endParaRPr>
          </a:p>
          <a:p>
            <a:pPr algn="just"/>
            <a:r>
              <a:rPr lang="fr-FR" sz="1200" b="1" u="sng" dirty="0">
                <a:effectLst/>
                <a:latin typeface="Calibri" panose="020F0502020204030204" pitchFamily="34" charset="0"/>
                <a:ea typeface="Arial Unicode MS"/>
              </a:rPr>
              <a:t> </a:t>
            </a:r>
            <a:endParaRPr lang="fr-FR" sz="1200" b="1" u="sng" dirty="0">
              <a:effectLst/>
              <a:latin typeface="Times New Roman" panose="02020603050405020304" pitchFamily="18" charset="0"/>
              <a:ea typeface="Arial Unicode MS"/>
            </a:endParaRPr>
          </a:p>
          <a:p>
            <a:pPr marL="0" marR="0" lvl="0" indent="0" algn="just" defTabSz="914400" rtl="0" eaLnBrk="1" fontAlgn="auto" latinLnBrk="0" hangingPunct="1">
              <a:lnSpc>
                <a:spcPct val="100000"/>
              </a:lnSpc>
              <a:spcBef>
                <a:spcPts val="0"/>
              </a:spcBef>
              <a:spcAft>
                <a:spcPts val="0"/>
              </a:spcAft>
              <a:buClrTx/>
              <a:buSzTx/>
              <a:buFontTx/>
              <a:buNone/>
              <a:tabLst/>
              <a:defRPr/>
            </a:pPr>
            <a:r>
              <a:rPr lang="fr-FR" sz="1200" b="1" u="sng" strike="noStrike" dirty="0">
                <a:ln>
                  <a:noFill/>
                </a:ln>
                <a:solidFill>
                  <a:srgbClr val="000000"/>
                </a:solidFill>
                <a:effectLst/>
                <a:latin typeface="Calibri" panose="020F0502020204030204" pitchFamily="34" charset="0"/>
                <a:ea typeface="Arial Unicode MS"/>
              </a:rPr>
              <a:t> </a:t>
            </a:r>
            <a:r>
              <a:rPr lang="fr-FR" b="1" u="sng" dirty="0"/>
              <a:t>L’orange douce </a:t>
            </a:r>
            <a:r>
              <a:rPr lang="fr-FR" dirty="0"/>
              <a:t>est reconnue pour son action sur la tonicité cutanée.</a:t>
            </a:r>
          </a:p>
          <a:p>
            <a:pPr algn="just"/>
            <a:endParaRPr lang="fr-FR" dirty="0"/>
          </a:p>
        </p:txBody>
      </p:sp>
      <p:sp>
        <p:nvSpPr>
          <p:cNvPr id="4" name="Espace réservé du numéro de diapositive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1D2D63E3-0550-4826-886B-56ADBA66688D}" type="slidenum">
              <a:rPr kumimoji="0" lang="fr-FR"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13</a:t>
            </a:fld>
            <a:endParaRPr kumimoji="0" lang="fr-FR"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842331526"/>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pPr>
              <a:spcAft>
                <a:spcPts val="0"/>
              </a:spcAft>
            </a:pPr>
            <a:r>
              <a:rPr lang="fr-FR" dirty="0"/>
              <a:t>Pour résumer la formule :</a:t>
            </a:r>
          </a:p>
          <a:p>
            <a:br>
              <a:rPr lang="fr-FR" sz="1000" dirty="0">
                <a:solidFill>
                  <a:srgbClr val="3E3E3E"/>
                </a:solidFill>
                <a:latin typeface="Roboto Light" panose="02000000000000000000" pitchFamily="2" charset="0"/>
                <a:ea typeface="Roboto Light" panose="02000000000000000000" pitchFamily="2" charset="0"/>
              </a:rPr>
            </a:br>
            <a:endParaRPr lang="fr-FR" sz="1000" dirty="0">
              <a:solidFill>
                <a:srgbClr val="3E3E3E"/>
              </a:solidFill>
              <a:latin typeface="Roboto Light" panose="02000000000000000000" pitchFamily="2" charset="0"/>
              <a:ea typeface="Roboto Light" panose="02000000000000000000" pitchFamily="2" charset="0"/>
            </a:endParaRPr>
          </a:p>
          <a:p>
            <a:endParaRPr lang="fr-FR" dirty="0"/>
          </a:p>
        </p:txBody>
      </p:sp>
      <p:sp>
        <p:nvSpPr>
          <p:cNvPr id="4" name="Espace réservé du numéro de diapositive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1D2D63E3-0550-4826-886B-56ADBA66688D}" type="slidenum">
              <a:rPr kumimoji="0" lang="fr-FR"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14</a:t>
            </a:fld>
            <a:endParaRPr kumimoji="0" lang="fr-FR"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351336151"/>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200" b="0" i="0" u="none" strike="noStrike" kern="1200" cap="none" spc="0" normalizeH="0" baseline="0" noProof="0" dirty="0">
                <a:ln>
                  <a:noFill/>
                </a:ln>
                <a:solidFill>
                  <a:srgbClr val="3E3E3E"/>
                </a:solidFill>
                <a:effectLst/>
                <a:uLnTx/>
                <a:uFillTx/>
                <a:latin typeface="KyivType Sans2" panose="00000500000000000000" pitchFamily="50" charset="0"/>
                <a:ea typeface="+mj-ea"/>
                <a:cs typeface="+mj-cs"/>
              </a:rPr>
              <a:t>Texture inédite</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200" b="0" i="0" u="none" strike="noStrike" kern="1200" cap="none" spc="0" normalizeH="0" baseline="0" noProof="0" dirty="0">
                <a:ln>
                  <a:noFill/>
                </a:ln>
                <a:solidFill>
                  <a:prstClr val="white"/>
                </a:solidFill>
                <a:effectLst/>
                <a:uLnTx/>
                <a:uFillTx/>
                <a:latin typeface="Roboto Black" panose="02000000000000000000" pitchFamily="2" charset="0"/>
                <a:ea typeface="Roboto Black" panose="02000000000000000000" pitchFamily="2" charset="0"/>
                <a:cs typeface="+mn-cs"/>
              </a:rPr>
              <a:t>La texture parfaite pour toutes les peaux </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2800" b="1" i="0" u="none" strike="noStrike" kern="1200" cap="none" spc="0" normalizeH="0" baseline="0" noProof="0" dirty="0">
                <a:ln>
                  <a:noFill/>
                </a:ln>
                <a:solidFill>
                  <a:srgbClr val="ED7D31"/>
                </a:solidFill>
                <a:effectLst/>
                <a:uLnTx/>
                <a:uFillTx/>
                <a:latin typeface="Roboto Black" panose="02000000000000000000" pitchFamily="2" charset="0"/>
                <a:ea typeface="Roboto Black" panose="02000000000000000000" pitchFamily="2" charset="0"/>
                <a:cs typeface="+mn-cs"/>
              </a:rPr>
              <a:t>Un oléo sérum au fini lissant non gras </a:t>
            </a:r>
            <a:endParaRPr kumimoji="0" lang="fr-FR" sz="1800" b="0" i="0" u="none"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endParaRPr>
          </a:p>
          <a:p>
            <a:pPr marL="457200" marR="0" lvl="1" indent="0" algn="l" defTabSz="914400" rtl="0" eaLnBrk="1" fontAlgn="auto" latinLnBrk="0" hangingPunct="1">
              <a:lnSpc>
                <a:spcPct val="100000"/>
              </a:lnSpc>
              <a:spcBef>
                <a:spcPts val="0"/>
              </a:spcBef>
              <a:spcAft>
                <a:spcPts val="0"/>
              </a:spcAft>
              <a:buClrTx/>
              <a:buSzTx/>
              <a:buFontTx/>
              <a:buNone/>
              <a:tabLst/>
              <a:defRPr/>
            </a:pPr>
            <a:r>
              <a:rPr kumimoji="0" lang="fr-FR" sz="1800" b="0" i="0" u="none"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rPr>
              <a:t>Sans eau </a:t>
            </a:r>
          </a:p>
          <a:p>
            <a:pPr marL="457200" marR="0" lvl="1" indent="0" algn="l" defTabSz="914400" rtl="0" eaLnBrk="1" fontAlgn="auto" latinLnBrk="0" hangingPunct="1">
              <a:lnSpc>
                <a:spcPct val="100000"/>
              </a:lnSpc>
              <a:spcBef>
                <a:spcPts val="0"/>
              </a:spcBef>
              <a:spcAft>
                <a:spcPts val="0"/>
              </a:spcAft>
              <a:buClrTx/>
              <a:buSzTx/>
              <a:buFontTx/>
              <a:buNone/>
              <a:tabLst/>
              <a:defRPr/>
            </a:pPr>
            <a:r>
              <a:rPr kumimoji="0" lang="fr-FR" sz="1800" b="0" i="0" u="none"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rPr>
              <a:t>Sans conservateurs </a:t>
            </a:r>
          </a:p>
          <a:p>
            <a:pPr marL="457200" marR="0" lvl="1" indent="0" algn="l" defTabSz="914400" rtl="0" eaLnBrk="1" fontAlgn="auto" latinLnBrk="0" hangingPunct="1">
              <a:lnSpc>
                <a:spcPct val="100000"/>
              </a:lnSpc>
              <a:spcBef>
                <a:spcPts val="0"/>
              </a:spcBef>
              <a:spcAft>
                <a:spcPts val="0"/>
              </a:spcAft>
              <a:buClrTx/>
              <a:buSzTx/>
              <a:buFontTx/>
              <a:buNone/>
              <a:tabLst/>
              <a:defRPr/>
            </a:pPr>
            <a:r>
              <a:rPr kumimoji="0" lang="fr-FR" sz="1800" b="0" i="0" u="none"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rPr>
              <a:t>Sans acide </a:t>
            </a:r>
          </a:p>
          <a:p>
            <a:pPr marL="457200" marR="0" lvl="1" indent="0" algn="l" defTabSz="914400" rtl="0" eaLnBrk="1" fontAlgn="auto" latinLnBrk="0" hangingPunct="1">
              <a:lnSpc>
                <a:spcPct val="100000"/>
              </a:lnSpc>
              <a:spcBef>
                <a:spcPts val="0"/>
              </a:spcBef>
              <a:spcAft>
                <a:spcPts val="0"/>
              </a:spcAft>
              <a:buClrTx/>
              <a:buSzTx/>
              <a:buFontTx/>
              <a:buNone/>
              <a:tabLst/>
              <a:defRPr/>
            </a:pPr>
            <a:r>
              <a:rPr kumimoji="0" lang="fr-FR" sz="1800" b="0" i="0" u="none"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rPr>
              <a:t>Sans alcool </a:t>
            </a:r>
          </a:p>
          <a:p>
            <a:pPr marL="457200" marR="0" lvl="1" indent="0" algn="l" defTabSz="914400" rtl="0" eaLnBrk="1" fontAlgn="auto" latinLnBrk="0" hangingPunct="1">
              <a:lnSpc>
                <a:spcPct val="100000"/>
              </a:lnSpc>
              <a:spcBef>
                <a:spcPts val="0"/>
              </a:spcBef>
              <a:spcAft>
                <a:spcPts val="0"/>
              </a:spcAft>
              <a:buClrTx/>
              <a:buSzTx/>
              <a:buFontTx/>
              <a:buNone/>
              <a:tabLst/>
              <a:defRPr/>
            </a:pPr>
            <a:r>
              <a:rPr kumimoji="0" lang="fr-FR" sz="1800" b="0" i="0" u="none"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rPr>
              <a:t>Convient à tous les types de peau </a:t>
            </a:r>
          </a:p>
          <a:p>
            <a:pPr marL="457200" marR="0" lvl="1" indent="0" algn="l" defTabSz="914400" rtl="0" eaLnBrk="1" fontAlgn="auto" latinLnBrk="0" hangingPunct="1">
              <a:lnSpc>
                <a:spcPct val="100000"/>
              </a:lnSpc>
              <a:spcBef>
                <a:spcPts val="0"/>
              </a:spcBef>
              <a:spcAft>
                <a:spcPts val="0"/>
              </a:spcAft>
              <a:buClrTx/>
              <a:buSzTx/>
              <a:buFontTx/>
              <a:buNone/>
              <a:tabLst/>
              <a:defRPr/>
            </a:pPr>
            <a:r>
              <a:rPr kumimoji="0" lang="fr-FR" sz="1800" b="0" i="0" u="none"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rPr>
              <a:t>Non comédogène</a:t>
            </a:r>
          </a:p>
          <a:p>
            <a:pPr marL="457200" marR="0" lvl="1" indent="0" algn="l" defTabSz="914400" rtl="0" eaLnBrk="1" fontAlgn="auto" latinLnBrk="0" hangingPunct="1">
              <a:lnSpc>
                <a:spcPct val="100000"/>
              </a:lnSpc>
              <a:spcBef>
                <a:spcPts val="0"/>
              </a:spcBef>
              <a:spcAft>
                <a:spcPts val="0"/>
              </a:spcAft>
              <a:buClrTx/>
              <a:buSzTx/>
              <a:buFontTx/>
              <a:buNone/>
              <a:tabLst/>
              <a:defRPr/>
            </a:pPr>
            <a:endParaRPr kumimoji="0" lang="fr-FR" sz="1800" b="0" i="0" u="none"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fr-FR" sz="1200" b="0" i="0" u="none" strike="noStrike" kern="1200" cap="none" spc="0" normalizeH="0" baseline="0" noProof="0" dirty="0">
              <a:ln>
                <a:noFill/>
              </a:ln>
              <a:solidFill>
                <a:prstClr val="white"/>
              </a:solidFill>
              <a:effectLst/>
              <a:uLnTx/>
              <a:uFillTx/>
              <a:latin typeface="Roboto Black" panose="02000000000000000000" pitchFamily="2" charset="0"/>
              <a:ea typeface="Roboto Black" panose="02000000000000000000" pitchFamily="2" charset="0"/>
              <a:cs typeface="+mn-cs"/>
            </a:endParaRPr>
          </a:p>
          <a:p>
            <a:endParaRPr lang="fr-FR" dirty="0"/>
          </a:p>
        </p:txBody>
      </p:sp>
      <p:sp>
        <p:nvSpPr>
          <p:cNvPr id="4" name="Espace réservé du numéro de diapositive 3"/>
          <p:cNvSpPr>
            <a:spLocks noGrp="1"/>
          </p:cNvSpPr>
          <p:nvPr>
            <p:ph type="sldNum" sz="quarter" idx="5"/>
          </p:nvPr>
        </p:nvSpPr>
        <p:spPr/>
        <p:txBody>
          <a:bodyPr/>
          <a:lstStyle/>
          <a:p>
            <a:fld id="{1E75D512-6B45-4599-B546-A08B6EF7031D}" type="slidenum">
              <a:rPr lang="fr-FR" smtClean="0"/>
              <a:t>15</a:t>
            </a:fld>
            <a:endParaRPr lang="fr-FR"/>
          </a:p>
        </p:txBody>
      </p:sp>
    </p:spTree>
    <p:extLst>
      <p:ext uri="{BB962C8B-B14F-4D97-AF65-F5344CB8AC3E}">
        <p14:creationId xmlns:p14="http://schemas.microsoft.com/office/powerpoint/2010/main" val="994646926"/>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r>
              <a:rPr lang="fr-FR" baseline="0" dirty="0"/>
              <a:t>La nouvelle gamme Intensive voit le jour avec le Sérum C20. Ce nouveau sérum ANTI AGE, ECLAT et UNIFIANT répond à différents besoins de la peau grâce son action très complète.</a:t>
            </a:r>
          </a:p>
          <a:p>
            <a:endParaRPr lang="fr-FR" baseline="0" dirty="0"/>
          </a:p>
          <a:p>
            <a:r>
              <a:rPr lang="fr-FR" baseline="0" dirty="0"/>
              <a:t>Il est naturel avec 99,9% d’ingrédients d’origine naturelle. </a:t>
            </a:r>
          </a:p>
          <a:p>
            <a:r>
              <a:rPr lang="fr-FR" baseline="0" dirty="0"/>
              <a:t>Il s’agit d’un soin efficace grâce à un dosage de 20 % de vitamine C stabilisée.</a:t>
            </a:r>
          </a:p>
          <a:p>
            <a:r>
              <a:rPr lang="fr-FR" baseline="0" dirty="0"/>
              <a:t>Le Sérum C20 est un produit sensoriel grâce à sa texture d’oléo </a:t>
            </a:r>
            <a:r>
              <a:rPr lang="fr-FR" baseline="0" dirty="0" err="1"/>
              <a:t>serum</a:t>
            </a:r>
            <a:r>
              <a:rPr lang="fr-FR" baseline="0" dirty="0"/>
              <a:t> non gras et sa senteur pétillante et énergisante d’orange douce. </a:t>
            </a:r>
          </a:p>
          <a:p>
            <a:r>
              <a:rPr lang="fr-FR" baseline="0" dirty="0"/>
              <a:t>Il bénéficie d’une application pratique grâce à sa pipette ultra précise qui permet le dosage recommandé de 6 à 8 gouttes. </a:t>
            </a:r>
          </a:p>
          <a:p>
            <a:r>
              <a:rPr lang="fr-FR" baseline="0" dirty="0"/>
              <a:t>Pour finir, Le Sérum C20 s’utilise toute l’année ou en cure en fonction des besoins de la peau et des envies. Ainsi, cette innovation 2022 est en parfaite adéquation avec nos nouveaux modes de vie et attentes !</a:t>
            </a:r>
          </a:p>
          <a:p>
            <a:endParaRPr lang="fr-FR" baseline="0" dirty="0"/>
          </a:p>
        </p:txBody>
      </p:sp>
      <p:sp>
        <p:nvSpPr>
          <p:cNvPr id="4" name="Espace réservé du numéro de diapositive 3"/>
          <p:cNvSpPr>
            <a:spLocks noGrp="1"/>
          </p:cNvSpPr>
          <p:nvPr>
            <p:ph type="sldNum" sz="quarter" idx="10"/>
          </p:nvPr>
        </p:nvSpPr>
        <p:spPr/>
        <p:txBody>
          <a:bodyPr/>
          <a:lstStyle/>
          <a:p>
            <a:fld id="{1E75D512-6B45-4599-B546-A08B6EF7031D}" type="slidenum">
              <a:rPr lang="fr-FR" smtClean="0"/>
              <a:t>16</a:t>
            </a:fld>
            <a:endParaRPr lang="fr-FR"/>
          </a:p>
        </p:txBody>
      </p:sp>
    </p:spTree>
    <p:extLst>
      <p:ext uri="{BB962C8B-B14F-4D97-AF65-F5344CB8AC3E}">
        <p14:creationId xmlns:p14="http://schemas.microsoft.com/office/powerpoint/2010/main" val="3441967320"/>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pPr>
              <a:lnSpc>
                <a:spcPct val="107000"/>
              </a:lnSpc>
              <a:spcAft>
                <a:spcPts val="800"/>
              </a:spcAft>
            </a:pPr>
            <a:r>
              <a:rPr lang="fr-FR" sz="1200" dirty="0">
                <a:solidFill>
                  <a:srgbClr val="FF0000"/>
                </a:solidFill>
                <a:effectLst/>
                <a:latin typeface="Calibri" panose="020F0502020204030204" pitchFamily="34" charset="0"/>
                <a:ea typeface="Calibri" panose="020F0502020204030204" pitchFamily="34" charset="0"/>
                <a:cs typeface="Times New Roman" panose="02020603050405020304" pitchFamily="18" charset="0"/>
              </a:rPr>
              <a:t>Si notre organisme sait produire certains nutriments essentiels, d’autres en revanche nécessitent d’être apportés par l’alimentation et par des soins topiques. C’est le cas de la vitamine C, une vitamine indispensable au bon fonctionnement du corps humain et au maintien d’une peau jeune et tonique.</a:t>
            </a:r>
          </a:p>
          <a:p>
            <a:endParaRPr lang="fr-FR" dirty="0"/>
          </a:p>
        </p:txBody>
      </p:sp>
      <p:sp>
        <p:nvSpPr>
          <p:cNvPr id="4" name="Espace réservé du numéro de diapositive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1E75D512-6B45-4599-B546-A08B6EF7031D}" type="slidenum">
              <a:rPr kumimoji="0" lang="fr-FR" sz="1200" b="0" i="0" u="none" strike="noStrike" kern="1200" cap="none" spc="0" normalizeH="0" baseline="0" noProof="0" smtClean="0">
                <a:ln>
                  <a:noFill/>
                </a:ln>
                <a:solidFill>
                  <a:prstClr val="black"/>
                </a:solidFill>
                <a:effectLst/>
                <a:uLnTx/>
                <a:uFillTx/>
                <a:latin typeface="Calibri"/>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18</a:t>
            </a:fld>
            <a:endParaRPr kumimoji="0" lang="fr-FR" sz="1200" b="0" i="0" u="none" strike="noStrike" kern="1200" cap="none" spc="0" normalizeH="0" baseline="0" noProof="0">
              <a:ln>
                <a:noFill/>
              </a:ln>
              <a:solidFill>
                <a:prstClr val="black"/>
              </a:solidFill>
              <a:effectLst/>
              <a:uLnTx/>
              <a:uFillTx/>
              <a:latin typeface="Calibri"/>
              <a:ea typeface="+mn-ea"/>
              <a:cs typeface="+mn-cs"/>
            </a:endParaRPr>
          </a:p>
        </p:txBody>
      </p:sp>
    </p:spTree>
    <p:extLst>
      <p:ext uri="{BB962C8B-B14F-4D97-AF65-F5344CB8AC3E}">
        <p14:creationId xmlns:p14="http://schemas.microsoft.com/office/powerpoint/2010/main" val="1911668968"/>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pPr>
              <a:lnSpc>
                <a:spcPct val="107000"/>
              </a:lnSpc>
              <a:spcAft>
                <a:spcPts val="800"/>
              </a:spcAft>
            </a:pPr>
            <a:r>
              <a:rPr lang="fr-FR" sz="1800" b="1" dirty="0">
                <a:solidFill>
                  <a:srgbClr val="FF0000"/>
                </a:solidFill>
                <a:effectLst/>
                <a:latin typeface="Calibri" panose="020F0502020204030204" pitchFamily="34" charset="0"/>
                <a:ea typeface="Calibri" panose="020F0502020204030204" pitchFamily="34" charset="0"/>
                <a:cs typeface="Times New Roman" panose="02020603050405020304" pitchFamily="18" charset="0"/>
              </a:rPr>
              <a:t>LES BIENFAITS DE LA VITAMINE C SUR LA PEAU</a:t>
            </a:r>
            <a:endParaRPr lang="fr-FR" sz="1800" dirty="0">
              <a:effectLst/>
              <a:latin typeface="Calibri" panose="020F0502020204030204" pitchFamily="34" charset="0"/>
              <a:ea typeface="Calibri" panose="020F0502020204030204" pitchFamily="34" charset="0"/>
              <a:cs typeface="Times New Roman" panose="02020603050405020304" pitchFamily="18" charset="0"/>
            </a:endParaRPr>
          </a:p>
          <a:p>
            <a:pPr>
              <a:lnSpc>
                <a:spcPct val="107000"/>
              </a:lnSpc>
              <a:spcAft>
                <a:spcPts val="800"/>
              </a:spcAft>
            </a:pPr>
            <a:r>
              <a:rPr lang="fr-FR" sz="1800" dirty="0">
                <a:solidFill>
                  <a:srgbClr val="FF0000"/>
                </a:solidFill>
                <a:effectLst/>
                <a:latin typeface="Calibri" panose="020F0502020204030204" pitchFamily="34" charset="0"/>
                <a:ea typeface="Calibri" panose="020F0502020204030204" pitchFamily="34" charset="0"/>
                <a:cs typeface="Times New Roman" panose="02020603050405020304" pitchFamily="18" charset="0"/>
              </a:rPr>
              <a:t>La vitamine C est largement reconnue pour son action antioxydante et ses bienfaits anti-âge. Elle contribue à améliorer de nombreux problèmes cutanés, comme les rides, le relâchement cutané et les défauts de pigmentation, en neutralisant les radicaux libres et en protégeant les cellules du stress oxydatif.</a:t>
            </a:r>
            <a:endParaRPr lang="fr-FR" sz="1800" dirty="0">
              <a:effectLst/>
              <a:latin typeface="Calibri" panose="020F0502020204030204" pitchFamily="34" charset="0"/>
              <a:ea typeface="Calibri" panose="020F0502020204030204" pitchFamily="34" charset="0"/>
              <a:cs typeface="Times New Roman" panose="02020603050405020304" pitchFamily="18" charset="0"/>
            </a:endParaRPr>
          </a:p>
          <a:p>
            <a:pPr>
              <a:lnSpc>
                <a:spcPct val="107000"/>
              </a:lnSpc>
              <a:spcAft>
                <a:spcPts val="800"/>
              </a:spcAft>
            </a:pPr>
            <a:r>
              <a:rPr lang="fr-FR" sz="1800" dirty="0">
                <a:solidFill>
                  <a:srgbClr val="FF0000"/>
                </a:solidFill>
                <a:effectLst/>
                <a:latin typeface="Calibri" panose="020F0502020204030204" pitchFamily="34" charset="0"/>
                <a:ea typeface="Calibri" panose="020F0502020204030204" pitchFamily="34" charset="0"/>
                <a:cs typeface="Times New Roman" panose="02020603050405020304" pitchFamily="18" charset="0"/>
              </a:rPr>
              <a:t>Que se passe-t-il dans la peau en contact avec de la VITAMINE C ?</a:t>
            </a:r>
            <a:endParaRPr lang="fr-FR" sz="1800" dirty="0">
              <a:effectLst/>
              <a:latin typeface="Calibri" panose="020F0502020204030204" pitchFamily="34" charset="0"/>
              <a:ea typeface="Calibri" panose="020F0502020204030204" pitchFamily="34" charset="0"/>
              <a:cs typeface="Times New Roman" panose="02020603050405020304" pitchFamily="18" charset="0"/>
            </a:endParaRPr>
          </a:p>
          <a:p>
            <a:pPr>
              <a:lnSpc>
                <a:spcPct val="107000"/>
              </a:lnSpc>
              <a:spcAft>
                <a:spcPts val="800"/>
              </a:spcAft>
            </a:pPr>
            <a:r>
              <a:rPr lang="fr-FR" sz="1800" dirty="0">
                <a:solidFill>
                  <a:srgbClr val="FF0000"/>
                </a:solidFill>
                <a:effectLst/>
                <a:latin typeface="Calibri" panose="020F0502020204030204" pitchFamily="34" charset="0"/>
                <a:ea typeface="Calibri" panose="020F0502020204030204" pitchFamily="34" charset="0"/>
                <a:cs typeface="Times New Roman" panose="02020603050405020304" pitchFamily="18" charset="0"/>
              </a:rPr>
              <a:t>Par voie topique, la Vitamine C est directement absorbée par la peau.</a:t>
            </a:r>
          </a:p>
          <a:p>
            <a:pPr>
              <a:lnSpc>
                <a:spcPct val="107000"/>
              </a:lnSpc>
              <a:spcAft>
                <a:spcPts val="800"/>
              </a:spcAft>
            </a:pPr>
            <a:endParaRPr lang="fr-FR" sz="1800" dirty="0">
              <a:effectLst/>
              <a:latin typeface="Calibri" panose="020F0502020204030204" pitchFamily="34" charset="0"/>
              <a:ea typeface="Calibri" panose="020F0502020204030204" pitchFamily="34" charset="0"/>
              <a:cs typeface="Times New Roman" panose="02020603050405020304" pitchFamily="18" charset="0"/>
            </a:endParaRPr>
          </a:p>
          <a:p>
            <a:pPr>
              <a:lnSpc>
                <a:spcPct val="107000"/>
              </a:lnSpc>
              <a:spcAft>
                <a:spcPts val="800"/>
              </a:spcAft>
            </a:pPr>
            <a:r>
              <a:rPr lang="fr-FR" sz="1800" b="1" dirty="0">
                <a:solidFill>
                  <a:srgbClr val="FF0000"/>
                </a:solidFill>
                <a:effectLst/>
                <a:latin typeface="Calibri" panose="020F0502020204030204" pitchFamily="34" charset="0"/>
                <a:ea typeface="Calibri" panose="020F0502020204030204" pitchFamily="34" charset="0"/>
                <a:cs typeface="Times New Roman" panose="02020603050405020304" pitchFamily="18" charset="0"/>
              </a:rPr>
              <a:t>BLOQUE LES RADICAUX LIBRES</a:t>
            </a:r>
            <a:endParaRPr lang="fr-FR" sz="1800" dirty="0">
              <a:effectLst/>
              <a:latin typeface="Calibri" panose="020F0502020204030204" pitchFamily="34" charset="0"/>
              <a:ea typeface="Calibri" panose="020F0502020204030204" pitchFamily="34" charset="0"/>
              <a:cs typeface="Times New Roman" panose="02020603050405020304" pitchFamily="18" charset="0"/>
            </a:endParaRPr>
          </a:p>
          <a:p>
            <a:pPr>
              <a:lnSpc>
                <a:spcPct val="107000"/>
              </a:lnSpc>
              <a:spcAft>
                <a:spcPts val="800"/>
              </a:spcAft>
            </a:pPr>
            <a:r>
              <a:rPr lang="fr-FR" sz="1800" u="sng" dirty="0">
                <a:solidFill>
                  <a:srgbClr val="FF0000"/>
                </a:solidFill>
                <a:effectLst/>
                <a:latin typeface="Calibri" panose="020F0502020204030204" pitchFamily="34" charset="0"/>
                <a:ea typeface="Calibri" panose="020F0502020204030204" pitchFamily="34" charset="0"/>
                <a:cs typeface="Times New Roman" panose="02020603050405020304" pitchFamily="18" charset="0"/>
              </a:rPr>
              <a:t>ANTIOXYDANT</a:t>
            </a:r>
            <a:endParaRPr lang="fr-FR" sz="1800" dirty="0">
              <a:effectLst/>
              <a:latin typeface="Calibri" panose="020F0502020204030204" pitchFamily="34" charset="0"/>
              <a:ea typeface="Calibri" panose="020F0502020204030204" pitchFamily="34" charset="0"/>
              <a:cs typeface="Times New Roman" panose="02020603050405020304" pitchFamily="18" charset="0"/>
            </a:endParaRPr>
          </a:p>
          <a:p>
            <a:pPr>
              <a:lnSpc>
                <a:spcPct val="107000"/>
              </a:lnSpc>
              <a:spcAft>
                <a:spcPts val="800"/>
              </a:spcAft>
            </a:pPr>
            <a:r>
              <a:rPr lang="fr-FR" sz="1800" dirty="0">
                <a:solidFill>
                  <a:srgbClr val="FF0000"/>
                </a:solidFill>
                <a:effectLst/>
                <a:latin typeface="Calibri" panose="020F0502020204030204" pitchFamily="34" charset="0"/>
                <a:ea typeface="Calibri" panose="020F0502020204030204" pitchFamily="34" charset="0"/>
                <a:cs typeface="Times New Roman" panose="02020603050405020304" pitchFamily="18" charset="0"/>
              </a:rPr>
              <a:t>La vitamine C neutralise les radicaux libres, lutte contre le stress oxydatif cellulaire et prévient du vieillissement prématuré de la peau.</a:t>
            </a:r>
            <a:endParaRPr lang="fr-FR" sz="1800" dirty="0">
              <a:effectLst/>
              <a:latin typeface="Calibri" panose="020F0502020204030204" pitchFamily="34" charset="0"/>
              <a:ea typeface="Calibri" panose="020F0502020204030204" pitchFamily="34" charset="0"/>
              <a:cs typeface="Times New Roman" panose="02020603050405020304" pitchFamily="18" charset="0"/>
            </a:endParaRPr>
          </a:p>
          <a:p>
            <a:pPr>
              <a:lnSpc>
                <a:spcPct val="107000"/>
              </a:lnSpc>
              <a:spcAft>
                <a:spcPts val="800"/>
              </a:spcAft>
            </a:pPr>
            <a:r>
              <a:rPr lang="fr-FR" sz="1800" u="sng" dirty="0">
                <a:solidFill>
                  <a:srgbClr val="FF0000"/>
                </a:solidFill>
                <a:effectLst/>
                <a:latin typeface="Calibri" panose="020F0502020204030204" pitchFamily="34" charset="0"/>
                <a:ea typeface="Calibri" panose="020F0502020204030204" pitchFamily="34" charset="0"/>
                <a:cs typeface="Times New Roman" panose="02020603050405020304" pitchFamily="18" charset="0"/>
              </a:rPr>
              <a:t>ÉCLAT DU TEINT</a:t>
            </a:r>
            <a:endParaRPr lang="fr-FR" sz="1800" dirty="0">
              <a:effectLst/>
              <a:latin typeface="Calibri" panose="020F0502020204030204" pitchFamily="34" charset="0"/>
              <a:ea typeface="Calibri" panose="020F0502020204030204" pitchFamily="34" charset="0"/>
              <a:cs typeface="Times New Roman" panose="02020603050405020304" pitchFamily="18" charset="0"/>
            </a:endParaRPr>
          </a:p>
          <a:p>
            <a:pPr>
              <a:lnSpc>
                <a:spcPct val="107000"/>
              </a:lnSpc>
              <a:spcAft>
                <a:spcPts val="800"/>
              </a:spcAft>
            </a:pPr>
            <a:r>
              <a:rPr lang="fr-FR" sz="1800" dirty="0">
                <a:solidFill>
                  <a:srgbClr val="FF0000"/>
                </a:solidFill>
                <a:effectLst/>
                <a:latin typeface="Calibri" panose="020F0502020204030204" pitchFamily="34" charset="0"/>
                <a:ea typeface="Calibri" panose="020F0502020204030204" pitchFamily="34" charset="0"/>
                <a:cs typeface="Times New Roman" panose="02020603050405020304" pitchFamily="18" charset="0"/>
              </a:rPr>
              <a:t>La vitamine C illumine le teint, pour une peau rayonnante et défatiguée</a:t>
            </a:r>
          </a:p>
          <a:p>
            <a:pPr>
              <a:lnSpc>
                <a:spcPct val="107000"/>
              </a:lnSpc>
              <a:spcAft>
                <a:spcPts val="800"/>
              </a:spcAft>
            </a:pPr>
            <a:endParaRPr lang="fr-FR" sz="1800" dirty="0">
              <a:effectLst/>
              <a:latin typeface="Calibri" panose="020F0502020204030204" pitchFamily="34" charset="0"/>
              <a:ea typeface="Calibri" panose="020F0502020204030204" pitchFamily="34" charset="0"/>
              <a:cs typeface="Times New Roman" panose="02020603050405020304" pitchFamily="18" charset="0"/>
            </a:endParaRPr>
          </a:p>
          <a:p>
            <a:pPr>
              <a:lnSpc>
                <a:spcPct val="107000"/>
              </a:lnSpc>
              <a:spcAft>
                <a:spcPts val="800"/>
              </a:spcAft>
            </a:pPr>
            <a:r>
              <a:rPr lang="fr-FR" sz="1800" b="1" dirty="0">
                <a:solidFill>
                  <a:srgbClr val="FF0000"/>
                </a:solidFill>
                <a:effectLst/>
                <a:latin typeface="Calibri" panose="020F0502020204030204" pitchFamily="34" charset="0"/>
                <a:ea typeface="Calibri" panose="020F0502020204030204" pitchFamily="34" charset="0"/>
                <a:cs typeface="Times New Roman" panose="02020603050405020304" pitchFamily="18" charset="0"/>
              </a:rPr>
              <a:t>INHIBE LA PRODUCTION DE MELANINE</a:t>
            </a:r>
            <a:endParaRPr lang="fr-FR" sz="1800" dirty="0">
              <a:effectLst/>
              <a:latin typeface="Calibri" panose="020F0502020204030204" pitchFamily="34" charset="0"/>
              <a:ea typeface="Calibri" panose="020F0502020204030204" pitchFamily="34" charset="0"/>
              <a:cs typeface="Times New Roman" panose="02020603050405020304" pitchFamily="18" charset="0"/>
            </a:endParaRPr>
          </a:p>
          <a:p>
            <a:pPr>
              <a:lnSpc>
                <a:spcPct val="107000"/>
              </a:lnSpc>
              <a:spcAft>
                <a:spcPts val="800"/>
              </a:spcAft>
            </a:pPr>
            <a:r>
              <a:rPr lang="fr-FR" sz="1800" u="sng" dirty="0">
                <a:solidFill>
                  <a:srgbClr val="FF0000"/>
                </a:solidFill>
                <a:effectLst/>
                <a:latin typeface="Calibri" panose="020F0502020204030204" pitchFamily="34" charset="0"/>
                <a:ea typeface="Calibri" panose="020F0502020204030204" pitchFamily="34" charset="0"/>
                <a:cs typeface="Times New Roman" panose="02020603050405020304" pitchFamily="18" charset="0"/>
              </a:rPr>
              <a:t>ANTI-TACHES</a:t>
            </a:r>
            <a:endParaRPr lang="fr-FR" sz="1800" dirty="0">
              <a:effectLst/>
              <a:latin typeface="Calibri" panose="020F0502020204030204" pitchFamily="34" charset="0"/>
              <a:ea typeface="Calibri" panose="020F0502020204030204" pitchFamily="34" charset="0"/>
              <a:cs typeface="Times New Roman" panose="02020603050405020304" pitchFamily="18" charset="0"/>
            </a:endParaRPr>
          </a:p>
          <a:p>
            <a:pPr>
              <a:lnSpc>
                <a:spcPct val="107000"/>
              </a:lnSpc>
              <a:spcAft>
                <a:spcPts val="800"/>
              </a:spcAft>
            </a:pPr>
            <a:r>
              <a:rPr lang="fr-FR" sz="1800" dirty="0">
                <a:solidFill>
                  <a:srgbClr val="FF0000"/>
                </a:solidFill>
                <a:effectLst/>
                <a:latin typeface="Calibri" panose="020F0502020204030204" pitchFamily="34" charset="0"/>
                <a:ea typeface="Calibri" panose="020F0502020204030204" pitchFamily="34" charset="0"/>
                <a:cs typeface="Times New Roman" panose="02020603050405020304" pitchFamily="18" charset="0"/>
              </a:rPr>
              <a:t>La vitamine C va bloquer la production de mélanie sous l’effet des UV et inhiber la formation de taches brunes pour un teint plus uniforme.</a:t>
            </a:r>
          </a:p>
          <a:p>
            <a:pPr>
              <a:lnSpc>
                <a:spcPct val="107000"/>
              </a:lnSpc>
              <a:spcAft>
                <a:spcPts val="800"/>
              </a:spcAft>
            </a:pPr>
            <a:endParaRPr lang="fr-FR" sz="1800" dirty="0">
              <a:effectLst/>
              <a:latin typeface="Calibri" panose="020F0502020204030204" pitchFamily="34" charset="0"/>
              <a:ea typeface="Calibri" panose="020F0502020204030204" pitchFamily="34" charset="0"/>
              <a:cs typeface="Times New Roman" panose="02020603050405020304" pitchFamily="18" charset="0"/>
            </a:endParaRPr>
          </a:p>
          <a:p>
            <a:pPr>
              <a:lnSpc>
                <a:spcPct val="107000"/>
              </a:lnSpc>
              <a:spcAft>
                <a:spcPts val="800"/>
              </a:spcAft>
            </a:pPr>
            <a:r>
              <a:rPr lang="fr-FR" sz="1800" b="1" dirty="0">
                <a:solidFill>
                  <a:srgbClr val="FF0000"/>
                </a:solidFill>
                <a:effectLst/>
                <a:latin typeface="Calibri" panose="020F0502020204030204" pitchFamily="34" charset="0"/>
                <a:ea typeface="Calibri" panose="020F0502020204030204" pitchFamily="34" charset="0"/>
                <a:cs typeface="Times New Roman" panose="02020603050405020304" pitchFamily="18" charset="0"/>
              </a:rPr>
              <a:t>BOOSTE LA PRODUCTION ET LA SYNTHÈSE DE COLLAGÈNE</a:t>
            </a:r>
            <a:endParaRPr lang="fr-FR" sz="1800" dirty="0">
              <a:effectLst/>
              <a:latin typeface="Calibri" panose="020F0502020204030204" pitchFamily="34" charset="0"/>
              <a:ea typeface="Calibri" panose="020F0502020204030204" pitchFamily="34" charset="0"/>
              <a:cs typeface="Times New Roman" panose="02020603050405020304" pitchFamily="18" charset="0"/>
            </a:endParaRPr>
          </a:p>
          <a:p>
            <a:pPr>
              <a:lnSpc>
                <a:spcPct val="107000"/>
              </a:lnSpc>
              <a:spcAft>
                <a:spcPts val="800"/>
              </a:spcAft>
            </a:pPr>
            <a:r>
              <a:rPr lang="fr-FR" sz="1800" u="sng" dirty="0">
                <a:solidFill>
                  <a:srgbClr val="FF0000"/>
                </a:solidFill>
                <a:effectLst/>
                <a:latin typeface="Calibri" panose="020F0502020204030204" pitchFamily="34" charset="0"/>
                <a:ea typeface="Calibri" panose="020F0502020204030204" pitchFamily="34" charset="0"/>
                <a:cs typeface="Times New Roman" panose="02020603050405020304" pitchFamily="18" charset="0"/>
              </a:rPr>
              <a:t>ANTI-ÂGE</a:t>
            </a:r>
            <a:endParaRPr lang="fr-FR" sz="1800" dirty="0">
              <a:effectLst/>
              <a:latin typeface="Calibri" panose="020F0502020204030204" pitchFamily="34" charset="0"/>
              <a:ea typeface="Calibri" panose="020F0502020204030204" pitchFamily="34" charset="0"/>
              <a:cs typeface="Times New Roman" panose="02020603050405020304" pitchFamily="18" charset="0"/>
            </a:endParaRPr>
          </a:p>
          <a:p>
            <a:pPr>
              <a:lnSpc>
                <a:spcPct val="107000"/>
              </a:lnSpc>
              <a:spcAft>
                <a:spcPts val="800"/>
              </a:spcAft>
            </a:pPr>
            <a:r>
              <a:rPr lang="fr-FR" sz="1800" dirty="0">
                <a:solidFill>
                  <a:srgbClr val="FF0000"/>
                </a:solidFill>
                <a:effectLst/>
                <a:latin typeface="Calibri" panose="020F0502020204030204" pitchFamily="34" charset="0"/>
                <a:ea typeface="Calibri" panose="020F0502020204030204" pitchFamily="34" charset="0"/>
                <a:cs typeface="Times New Roman" panose="02020603050405020304" pitchFamily="18" charset="0"/>
              </a:rPr>
              <a:t>Concentrée entre 10 et 20 %, la vitamine C contribue à la production et à la synthèse du collagène, pour une peau plus ferme et plus lisse.</a:t>
            </a:r>
          </a:p>
          <a:p>
            <a:pPr>
              <a:lnSpc>
                <a:spcPct val="107000"/>
              </a:lnSpc>
              <a:spcAft>
                <a:spcPts val="800"/>
              </a:spcAft>
            </a:pPr>
            <a:endParaRPr lang="fr-FR" sz="1800" dirty="0">
              <a:effectLst/>
              <a:latin typeface="Calibri" panose="020F0502020204030204" pitchFamily="34" charset="0"/>
              <a:ea typeface="Calibri" panose="020F0502020204030204" pitchFamily="34" charset="0"/>
              <a:cs typeface="Times New Roman" panose="02020603050405020304" pitchFamily="18" charset="0"/>
            </a:endParaRPr>
          </a:p>
          <a:p>
            <a:pPr>
              <a:lnSpc>
                <a:spcPct val="107000"/>
              </a:lnSpc>
              <a:spcAft>
                <a:spcPts val="800"/>
              </a:spcAft>
            </a:pPr>
            <a:r>
              <a:rPr lang="fr-FR" sz="1800" b="1" dirty="0">
                <a:solidFill>
                  <a:srgbClr val="FF0000"/>
                </a:solidFill>
                <a:effectLst/>
                <a:latin typeface="Calibri" panose="020F0502020204030204" pitchFamily="34" charset="0"/>
                <a:ea typeface="Calibri" panose="020F0502020204030204" pitchFamily="34" charset="0"/>
                <a:cs typeface="Times New Roman" panose="02020603050405020304" pitchFamily="18" charset="0"/>
              </a:rPr>
              <a:t>SUR LE LONG TERME</a:t>
            </a:r>
            <a:endParaRPr lang="fr-FR" sz="1800" dirty="0">
              <a:effectLst/>
              <a:latin typeface="Calibri" panose="020F0502020204030204" pitchFamily="34" charset="0"/>
              <a:ea typeface="Calibri" panose="020F0502020204030204" pitchFamily="34" charset="0"/>
              <a:cs typeface="Times New Roman" panose="02020603050405020304" pitchFamily="18" charset="0"/>
            </a:endParaRPr>
          </a:p>
          <a:p>
            <a:pPr>
              <a:lnSpc>
                <a:spcPct val="107000"/>
              </a:lnSpc>
              <a:spcAft>
                <a:spcPts val="800"/>
              </a:spcAft>
            </a:pPr>
            <a:r>
              <a:rPr lang="fr-FR" sz="1800" b="1" dirty="0">
                <a:solidFill>
                  <a:srgbClr val="FF0000"/>
                </a:solidFill>
                <a:effectLst/>
                <a:latin typeface="Calibri" panose="020F0502020204030204" pitchFamily="34" charset="0"/>
                <a:ea typeface="Calibri" panose="020F0502020204030204" pitchFamily="34" charset="0"/>
                <a:cs typeface="Times New Roman" panose="02020603050405020304" pitchFamily="18" charset="0"/>
              </a:rPr>
              <a:t>La peau gagne en éclat, présente des rides moins profondes et moins visibles. Les taches pigmentaires s’atténuent… pour une peau plus belle, lisse, uniforme et lumineuse</a:t>
            </a:r>
            <a:r>
              <a:rPr lang="fr-FR" sz="1800" dirty="0">
                <a:solidFill>
                  <a:srgbClr val="FF0000"/>
                </a:solidFill>
                <a:effectLst/>
                <a:latin typeface="Calibri" panose="020F0502020204030204" pitchFamily="34" charset="0"/>
                <a:ea typeface="Calibri" panose="020F0502020204030204" pitchFamily="34" charset="0"/>
                <a:cs typeface="Times New Roman" panose="02020603050405020304" pitchFamily="18" charset="0"/>
              </a:rPr>
              <a:t>.</a:t>
            </a:r>
            <a:endParaRPr lang="fr-FR" sz="1800" dirty="0">
              <a:effectLst/>
              <a:latin typeface="Calibri" panose="020F0502020204030204" pitchFamily="34" charset="0"/>
              <a:ea typeface="Calibri" panose="020F0502020204030204" pitchFamily="34" charset="0"/>
              <a:cs typeface="Times New Roman" panose="02020603050405020304" pitchFamily="18" charset="0"/>
            </a:endParaRPr>
          </a:p>
          <a:p>
            <a:endParaRPr lang="fr-FR" dirty="0">
              <a:latin typeface="+mn-lt"/>
            </a:endParaRPr>
          </a:p>
        </p:txBody>
      </p:sp>
      <p:sp>
        <p:nvSpPr>
          <p:cNvPr id="4" name="Espace réservé du numéro de diapositive 3"/>
          <p:cNvSpPr>
            <a:spLocks noGrp="1"/>
          </p:cNvSpPr>
          <p:nvPr>
            <p:ph type="sldNum" sz="quarter" idx="10"/>
          </p:nvPr>
        </p:nvSpPr>
        <p:spPr/>
        <p:txBody>
          <a:bodyPr/>
          <a:lstStyle/>
          <a:p>
            <a:fld id="{1E75D512-6B45-4599-B546-A08B6EF7031D}" type="slidenum">
              <a:rPr lang="fr-FR" smtClean="0"/>
              <a:t>19</a:t>
            </a:fld>
            <a:endParaRPr lang="fr-FR"/>
          </a:p>
        </p:txBody>
      </p:sp>
    </p:spTree>
    <p:extLst>
      <p:ext uri="{BB962C8B-B14F-4D97-AF65-F5344CB8AC3E}">
        <p14:creationId xmlns:p14="http://schemas.microsoft.com/office/powerpoint/2010/main" val="157896820"/>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r>
              <a:rPr lang="fr-FR" dirty="0"/>
              <a:t>Après 5 jours :</a:t>
            </a:r>
          </a:p>
          <a:p>
            <a:r>
              <a:rPr lang="fr-FR" dirty="0"/>
              <a:t>Efficacité mesurable et visible sur l'éclat du teint et l'uniformité du teint.</a:t>
            </a:r>
          </a:p>
          <a:p>
            <a:endParaRPr lang="fr-FR" dirty="0"/>
          </a:p>
          <a:p>
            <a:r>
              <a:rPr lang="fr-FR" dirty="0"/>
              <a:t>Après 14 jours :</a:t>
            </a:r>
          </a:p>
          <a:p>
            <a:r>
              <a:rPr lang="fr-FR" dirty="0"/>
              <a:t>Le volume des rides est réduit et la peau est visiblement plus lisse.</a:t>
            </a:r>
          </a:p>
          <a:p>
            <a:endParaRPr lang="fr-FR" dirty="0"/>
          </a:p>
          <a:p>
            <a:r>
              <a:rPr lang="fr-FR" dirty="0"/>
              <a:t>Après 28 jours :</a:t>
            </a:r>
          </a:p>
          <a:p>
            <a:r>
              <a:rPr lang="fr-FR" dirty="0"/>
              <a:t>Les traits sont lissés, la peau est visiblement plus jeune et plus élastique, la couleur des taches brunes est moins intense2.</a:t>
            </a:r>
          </a:p>
          <a:p>
            <a:endParaRPr lang="fr-FR" dirty="0"/>
          </a:p>
          <a:p>
            <a:r>
              <a:rPr lang="fr-FR" dirty="0"/>
              <a:t>Après 56 jours :</a:t>
            </a:r>
          </a:p>
          <a:p>
            <a:r>
              <a:rPr lang="fr-FR" dirty="0"/>
              <a:t>L'efficacité </a:t>
            </a:r>
            <a:r>
              <a:rPr lang="fr-FR" dirty="0" err="1"/>
              <a:t>anti-taches</a:t>
            </a:r>
            <a:r>
              <a:rPr lang="fr-FR" dirty="0"/>
              <a:t> est intensifiée</a:t>
            </a:r>
            <a:endParaRPr lang="en-US" sz="1200" dirty="0">
              <a:latin typeface="KyivType Sans Medium2"/>
              <a:cs typeface="KyivType Sans Medium2"/>
            </a:endParaRPr>
          </a:p>
          <a:p>
            <a:pPr algn="l"/>
            <a:endParaRPr lang="fr-FR" dirty="0"/>
          </a:p>
        </p:txBody>
      </p:sp>
      <p:sp>
        <p:nvSpPr>
          <p:cNvPr id="4" name="Espace réservé du numéro de diapositive 3"/>
          <p:cNvSpPr>
            <a:spLocks noGrp="1"/>
          </p:cNvSpPr>
          <p:nvPr>
            <p:ph type="sldNum" sz="quarter" idx="5"/>
          </p:nvPr>
        </p:nvSpPr>
        <p:spPr/>
        <p:txBody>
          <a:bodyPr/>
          <a:lstStyle/>
          <a:p>
            <a:fld id="{1E75D512-6B45-4599-B546-A08B6EF7031D}" type="slidenum">
              <a:rPr lang="fr-FR" smtClean="0"/>
              <a:t>20</a:t>
            </a:fld>
            <a:endParaRPr lang="fr-FR"/>
          </a:p>
        </p:txBody>
      </p:sp>
    </p:spTree>
    <p:extLst>
      <p:ext uri="{BB962C8B-B14F-4D97-AF65-F5344CB8AC3E}">
        <p14:creationId xmlns:p14="http://schemas.microsoft.com/office/powerpoint/2010/main" val="4179160386"/>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endParaRPr lang="fr-FR" dirty="0"/>
          </a:p>
        </p:txBody>
      </p:sp>
      <p:sp>
        <p:nvSpPr>
          <p:cNvPr id="4" name="Espace réservé du numéro de diapositive 3"/>
          <p:cNvSpPr>
            <a:spLocks noGrp="1"/>
          </p:cNvSpPr>
          <p:nvPr>
            <p:ph type="sldNum" sz="quarter" idx="5"/>
          </p:nvPr>
        </p:nvSpPr>
        <p:spPr/>
        <p:txBody>
          <a:bodyPr/>
          <a:lstStyle/>
          <a:p>
            <a:fld id="{1E75D512-6B45-4599-B546-A08B6EF7031D}" type="slidenum">
              <a:rPr lang="fr-FR" smtClean="0"/>
              <a:t>21</a:t>
            </a:fld>
            <a:endParaRPr lang="fr-FR"/>
          </a:p>
        </p:txBody>
      </p:sp>
    </p:spTree>
    <p:extLst>
      <p:ext uri="{BB962C8B-B14F-4D97-AF65-F5344CB8AC3E}">
        <p14:creationId xmlns:p14="http://schemas.microsoft.com/office/powerpoint/2010/main" val="1758288633"/>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r>
              <a:rPr lang="fr-FR" dirty="0"/>
              <a:t>MKT</a:t>
            </a:r>
          </a:p>
          <a:p>
            <a:endParaRPr lang="fr-FR" dirty="0"/>
          </a:p>
          <a:p>
            <a:endParaRPr lang="fr-FR" dirty="0"/>
          </a:p>
        </p:txBody>
      </p:sp>
      <p:sp>
        <p:nvSpPr>
          <p:cNvPr id="4" name="Espace réservé du numéro de diapositive 3"/>
          <p:cNvSpPr>
            <a:spLocks noGrp="1"/>
          </p:cNvSpPr>
          <p:nvPr>
            <p:ph type="sldNum" sz="quarter" idx="5"/>
          </p:nvPr>
        </p:nvSpPr>
        <p:spPr/>
        <p:txBody>
          <a:bodyPr/>
          <a:lstStyle/>
          <a:p>
            <a:fld id="{1E75D512-6B45-4599-B546-A08B6EF7031D}" type="slidenum">
              <a:rPr lang="fr-FR" smtClean="0"/>
              <a:t>22</a:t>
            </a:fld>
            <a:endParaRPr lang="fr-FR"/>
          </a:p>
        </p:txBody>
      </p:sp>
    </p:spTree>
    <p:extLst>
      <p:ext uri="{BB962C8B-B14F-4D97-AF65-F5344CB8AC3E}">
        <p14:creationId xmlns:p14="http://schemas.microsoft.com/office/powerpoint/2010/main" val="4263250956"/>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r>
              <a:rPr lang="fr-FR" dirty="0"/>
              <a:t>MKT</a:t>
            </a:r>
          </a:p>
          <a:p>
            <a:endParaRPr lang="fr-FR" dirty="0"/>
          </a:p>
        </p:txBody>
      </p:sp>
      <p:sp>
        <p:nvSpPr>
          <p:cNvPr id="4" name="Espace réservé du numéro de diapositive 3"/>
          <p:cNvSpPr>
            <a:spLocks noGrp="1"/>
          </p:cNvSpPr>
          <p:nvPr>
            <p:ph type="sldNum" sz="quarter" idx="5"/>
          </p:nvPr>
        </p:nvSpPr>
        <p:spPr/>
        <p:txBody>
          <a:bodyPr/>
          <a:lstStyle/>
          <a:p>
            <a:fld id="{1E75D512-6B45-4599-B546-A08B6EF7031D}" type="slidenum">
              <a:rPr lang="fr-FR" smtClean="0"/>
              <a:t>23</a:t>
            </a:fld>
            <a:endParaRPr lang="fr-FR"/>
          </a:p>
        </p:txBody>
      </p:sp>
    </p:spTree>
    <p:extLst>
      <p:ext uri="{BB962C8B-B14F-4D97-AF65-F5344CB8AC3E}">
        <p14:creationId xmlns:p14="http://schemas.microsoft.com/office/powerpoint/2010/main" val="3965451683"/>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r>
              <a:rPr lang="fr-FR" dirty="0"/>
              <a:t>MKT</a:t>
            </a:r>
          </a:p>
        </p:txBody>
      </p:sp>
      <p:sp>
        <p:nvSpPr>
          <p:cNvPr id="4" name="Espace réservé du numéro de diapositive 3"/>
          <p:cNvSpPr>
            <a:spLocks noGrp="1"/>
          </p:cNvSpPr>
          <p:nvPr>
            <p:ph type="sldNum" sz="quarter" idx="5"/>
          </p:nvPr>
        </p:nvSpPr>
        <p:spPr/>
        <p:txBody>
          <a:bodyPr/>
          <a:lstStyle/>
          <a:p>
            <a:fld id="{1E75D512-6B45-4599-B546-A08B6EF7031D}" type="slidenum">
              <a:rPr lang="fr-FR" smtClean="0"/>
              <a:t>24</a:t>
            </a:fld>
            <a:endParaRPr lang="fr-FR"/>
          </a:p>
        </p:txBody>
      </p:sp>
    </p:spTree>
    <p:extLst>
      <p:ext uri="{BB962C8B-B14F-4D97-AF65-F5344CB8AC3E}">
        <p14:creationId xmlns:p14="http://schemas.microsoft.com/office/powerpoint/2010/main" val="959807674"/>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pPr>
              <a:lnSpc>
                <a:spcPct val="107000"/>
              </a:lnSpc>
              <a:spcAft>
                <a:spcPts val="800"/>
              </a:spcAft>
            </a:pPr>
            <a:r>
              <a:rPr lang="fr-FR" sz="1800" dirty="0">
                <a:solidFill>
                  <a:srgbClr val="FF0000"/>
                </a:solidFill>
                <a:effectLst/>
                <a:latin typeface="Calibri" panose="020F0502020204030204" pitchFamily="34" charset="0"/>
                <a:ea typeface="Calibri" panose="020F0502020204030204" pitchFamily="34" charset="0"/>
                <a:cs typeface="Times New Roman" panose="02020603050405020304" pitchFamily="18" charset="0"/>
              </a:rPr>
              <a:t>Le Sérum C20 s’adresse à tous, de tous </a:t>
            </a:r>
            <a:r>
              <a:rPr lang="fr-FR" sz="1800" dirty="0" err="1">
                <a:solidFill>
                  <a:srgbClr val="FF0000"/>
                </a:solidFill>
                <a:effectLst/>
                <a:latin typeface="Calibri" panose="020F0502020204030204" pitchFamily="34" charset="0"/>
                <a:ea typeface="Calibri" panose="020F0502020204030204" pitchFamily="34" charset="0"/>
                <a:cs typeface="Times New Roman" panose="02020603050405020304" pitchFamily="18" charset="0"/>
              </a:rPr>
              <a:t>age</a:t>
            </a:r>
            <a:r>
              <a:rPr lang="fr-FR" sz="1800" dirty="0">
                <a:solidFill>
                  <a:srgbClr val="FF0000"/>
                </a:solidFill>
                <a:effectLst/>
                <a:latin typeface="Calibri" panose="020F0502020204030204" pitchFamily="34" charset="0"/>
                <a:ea typeface="Calibri" panose="020F0502020204030204" pitchFamily="34" charset="0"/>
                <a:cs typeface="Times New Roman" panose="02020603050405020304" pitchFamily="18" charset="0"/>
              </a:rPr>
              <a:t> et de toute carnation.</a:t>
            </a:r>
            <a:endParaRPr lang="fr-FR" sz="1800" dirty="0">
              <a:effectLst/>
              <a:latin typeface="Calibri" panose="020F0502020204030204" pitchFamily="34" charset="0"/>
              <a:ea typeface="Calibri" panose="020F0502020204030204" pitchFamily="34" charset="0"/>
              <a:cs typeface="Times New Roman" panose="02020603050405020304" pitchFamily="18" charset="0"/>
            </a:endParaRPr>
          </a:p>
          <a:p>
            <a:pPr>
              <a:lnSpc>
                <a:spcPct val="107000"/>
              </a:lnSpc>
              <a:spcAft>
                <a:spcPts val="800"/>
              </a:spcAft>
            </a:pPr>
            <a:r>
              <a:rPr lang="fr-FR" sz="1800" dirty="0">
                <a:solidFill>
                  <a:srgbClr val="FF0000"/>
                </a:solidFill>
                <a:effectLst/>
                <a:latin typeface="Calibri" panose="020F0502020204030204" pitchFamily="34" charset="0"/>
                <a:ea typeface="Calibri" panose="020F0502020204030204" pitchFamily="34" charset="0"/>
                <a:cs typeface="Times New Roman" panose="02020603050405020304" pitchFamily="18" charset="0"/>
              </a:rPr>
              <a:t>On peut l’utiliser seul ou sous son soin habituel en fonction des besoins.</a:t>
            </a:r>
            <a:endParaRPr lang="fr-FR" sz="1800" dirty="0">
              <a:effectLst/>
              <a:latin typeface="Calibri" panose="020F0502020204030204" pitchFamily="34" charset="0"/>
              <a:ea typeface="Calibri" panose="020F0502020204030204" pitchFamily="34" charset="0"/>
              <a:cs typeface="Times New Roman" panose="02020603050405020304" pitchFamily="18" charset="0"/>
            </a:endParaRPr>
          </a:p>
          <a:p>
            <a:pPr>
              <a:lnSpc>
                <a:spcPct val="107000"/>
              </a:lnSpc>
              <a:spcAft>
                <a:spcPts val="800"/>
              </a:spcAft>
            </a:pPr>
            <a:r>
              <a:rPr lang="fr-FR" sz="1800" dirty="0">
                <a:solidFill>
                  <a:srgbClr val="FF0000"/>
                </a:solidFill>
                <a:effectLst/>
                <a:latin typeface="Calibri" panose="020F0502020204030204" pitchFamily="34" charset="0"/>
                <a:ea typeface="Calibri" panose="020F0502020204030204" pitchFamily="34" charset="0"/>
                <a:cs typeface="Times New Roman" panose="02020603050405020304" pitchFamily="18" charset="0"/>
              </a:rPr>
              <a:t>On commence donc par le nettoyage, la brumisation de la lotion </a:t>
            </a:r>
            <a:r>
              <a:rPr lang="fr-FR" sz="1800" dirty="0" err="1">
                <a:solidFill>
                  <a:srgbClr val="FF0000"/>
                </a:solidFill>
                <a:effectLst/>
                <a:latin typeface="Calibri" panose="020F0502020204030204" pitchFamily="34" charset="0"/>
                <a:ea typeface="Calibri" panose="020F0502020204030204" pitchFamily="34" charset="0"/>
                <a:cs typeface="Times New Roman" panose="02020603050405020304" pitchFamily="18" charset="0"/>
              </a:rPr>
              <a:t>Yon</a:t>
            </a:r>
            <a:r>
              <a:rPr lang="fr-FR" sz="1800" dirty="0">
                <a:solidFill>
                  <a:srgbClr val="FF0000"/>
                </a:solidFill>
                <a:effectLst/>
                <a:latin typeface="Calibri" panose="020F0502020204030204" pitchFamily="34" charset="0"/>
                <a:ea typeface="Calibri" panose="020F0502020204030204" pitchFamily="34" charset="0"/>
                <a:cs typeface="Times New Roman" panose="02020603050405020304" pitchFamily="18" charset="0"/>
              </a:rPr>
              <a:t>-ka adaptée. On vient prélever 6 à 8 gouttes au creux de la mains pour l’ensemble du visage et du coup, on vient inspirer profondément et profiter de la senteur d’orange douce associée à la quintessence pour se dynamiser puis on l’applique .</a:t>
            </a:r>
          </a:p>
          <a:p>
            <a:pPr>
              <a:lnSpc>
                <a:spcPct val="107000"/>
              </a:lnSpc>
              <a:spcAft>
                <a:spcPts val="800"/>
              </a:spcAft>
            </a:pPr>
            <a:endParaRPr lang="fr-FR" sz="1800" dirty="0">
              <a:effectLst/>
              <a:latin typeface="Calibri" panose="020F0502020204030204" pitchFamily="34" charset="0"/>
              <a:ea typeface="Calibri" panose="020F0502020204030204" pitchFamily="34" charset="0"/>
              <a:cs typeface="Times New Roman" panose="02020603050405020304" pitchFamily="18" charset="0"/>
            </a:endParaRPr>
          </a:p>
          <a:p>
            <a:pPr>
              <a:lnSpc>
                <a:spcPct val="107000"/>
              </a:lnSpc>
              <a:spcAft>
                <a:spcPts val="800"/>
              </a:spcAft>
            </a:pPr>
            <a:r>
              <a:rPr lang="fr-FR" sz="1800" dirty="0">
                <a:solidFill>
                  <a:srgbClr val="FF0000"/>
                </a:solidFill>
                <a:effectLst/>
                <a:latin typeface="Calibri" panose="020F0502020204030204" pitchFamily="34" charset="0"/>
                <a:ea typeface="Calibri" panose="020F0502020204030204" pitchFamily="34" charset="0"/>
                <a:cs typeface="Times New Roman" panose="02020603050405020304" pitchFamily="18" charset="0"/>
              </a:rPr>
              <a:t>On peut utiliser le </a:t>
            </a:r>
            <a:r>
              <a:rPr lang="fr-FR" sz="1800" dirty="0" err="1">
                <a:solidFill>
                  <a:srgbClr val="FF0000"/>
                </a:solidFill>
                <a:effectLst/>
                <a:latin typeface="Calibri" panose="020F0502020204030204" pitchFamily="34" charset="0"/>
                <a:ea typeface="Calibri" panose="020F0502020204030204" pitchFamily="34" charset="0"/>
                <a:cs typeface="Times New Roman" panose="02020603050405020304" pitchFamily="18" charset="0"/>
              </a:rPr>
              <a:t>Serum</a:t>
            </a:r>
            <a:r>
              <a:rPr lang="fr-FR" sz="1800" dirty="0">
                <a:solidFill>
                  <a:srgbClr val="FF0000"/>
                </a:solidFill>
                <a:effectLst/>
                <a:latin typeface="Calibri" panose="020F0502020204030204" pitchFamily="34" charset="0"/>
                <a:ea typeface="Calibri" panose="020F0502020204030204" pitchFamily="34" charset="0"/>
                <a:cs typeface="Times New Roman" panose="02020603050405020304" pitchFamily="18" charset="0"/>
              </a:rPr>
              <a:t> C20 toute l’année le matin pour une action continue anti </a:t>
            </a:r>
            <a:r>
              <a:rPr lang="fr-FR" sz="1800" dirty="0" err="1">
                <a:solidFill>
                  <a:srgbClr val="FF0000"/>
                </a:solidFill>
                <a:effectLst/>
                <a:latin typeface="Calibri" panose="020F0502020204030204" pitchFamily="34" charset="0"/>
                <a:ea typeface="Calibri" panose="020F0502020204030204" pitchFamily="34" charset="0"/>
                <a:cs typeface="Times New Roman" panose="02020603050405020304" pitchFamily="18" charset="0"/>
              </a:rPr>
              <a:t>age</a:t>
            </a:r>
            <a:r>
              <a:rPr lang="fr-FR" sz="1800" dirty="0">
                <a:solidFill>
                  <a:srgbClr val="FF0000"/>
                </a:solidFill>
                <a:effectLst/>
                <a:latin typeface="Calibri" panose="020F0502020204030204" pitchFamily="34" charset="0"/>
                <a:ea typeface="Calibri" panose="020F0502020204030204" pitchFamily="34" charset="0"/>
                <a:cs typeface="Times New Roman" panose="02020603050405020304" pitchFamily="18" charset="0"/>
              </a:rPr>
              <a:t>, éclat et unifiant</a:t>
            </a:r>
            <a:endParaRPr lang="fr-FR" sz="1800" dirty="0">
              <a:effectLst/>
              <a:latin typeface="Calibri" panose="020F0502020204030204" pitchFamily="34" charset="0"/>
              <a:ea typeface="Calibri" panose="020F0502020204030204" pitchFamily="34" charset="0"/>
              <a:cs typeface="Times New Roman" panose="02020603050405020304" pitchFamily="18" charset="0"/>
            </a:endParaRPr>
          </a:p>
          <a:p>
            <a:pPr>
              <a:lnSpc>
                <a:spcPct val="107000"/>
              </a:lnSpc>
              <a:spcAft>
                <a:spcPts val="800"/>
              </a:spcAft>
            </a:pPr>
            <a:r>
              <a:rPr lang="fr-FR" sz="1800" dirty="0">
                <a:solidFill>
                  <a:srgbClr val="FF0000"/>
                </a:solidFill>
                <a:effectLst/>
                <a:latin typeface="Calibri" panose="020F0502020204030204" pitchFamily="34" charset="0"/>
                <a:ea typeface="Calibri" panose="020F0502020204030204" pitchFamily="34" charset="0"/>
                <a:cs typeface="Times New Roman" panose="02020603050405020304" pitchFamily="18" charset="0"/>
              </a:rPr>
              <a:t>Ou sous forme de cure,</a:t>
            </a:r>
            <a:endParaRPr lang="fr-FR" sz="1800" dirty="0">
              <a:effectLst/>
              <a:latin typeface="Calibri" panose="020F0502020204030204" pitchFamily="34" charset="0"/>
              <a:ea typeface="Calibri" panose="020F0502020204030204" pitchFamily="34" charset="0"/>
              <a:cs typeface="Times New Roman" panose="02020603050405020304" pitchFamily="18" charset="0"/>
            </a:endParaRPr>
          </a:p>
          <a:p>
            <a:pPr>
              <a:lnSpc>
                <a:spcPct val="107000"/>
              </a:lnSpc>
              <a:spcAft>
                <a:spcPts val="800"/>
              </a:spcAft>
            </a:pPr>
            <a:r>
              <a:rPr lang="fr-FR" sz="1800" dirty="0">
                <a:solidFill>
                  <a:srgbClr val="FF0000"/>
                </a:solidFill>
                <a:effectLst/>
                <a:latin typeface="Calibri" panose="020F0502020204030204" pitchFamily="34" charset="0"/>
                <a:ea typeface="Calibri" panose="020F0502020204030204" pitchFamily="34" charset="0"/>
                <a:cs typeface="Times New Roman" panose="02020603050405020304" pitchFamily="18" charset="0"/>
              </a:rPr>
              <a:t>Une cure flash de 5 jour, application matin et soir pour une action coup d’éclat flash</a:t>
            </a:r>
            <a:endParaRPr lang="fr-FR" sz="1800" dirty="0">
              <a:effectLst/>
              <a:latin typeface="Calibri" panose="020F0502020204030204" pitchFamily="34" charset="0"/>
              <a:ea typeface="Calibri" panose="020F0502020204030204" pitchFamily="34" charset="0"/>
              <a:cs typeface="Times New Roman" panose="02020603050405020304" pitchFamily="18" charset="0"/>
            </a:endParaRPr>
          </a:p>
          <a:p>
            <a:pPr>
              <a:lnSpc>
                <a:spcPct val="107000"/>
              </a:lnSpc>
              <a:spcAft>
                <a:spcPts val="800"/>
              </a:spcAft>
            </a:pPr>
            <a:r>
              <a:rPr lang="fr-FR" sz="1800" dirty="0">
                <a:solidFill>
                  <a:srgbClr val="FF0000"/>
                </a:solidFill>
                <a:effectLst/>
                <a:latin typeface="Calibri" panose="020F0502020204030204" pitchFamily="34" charset="0"/>
                <a:ea typeface="Calibri" panose="020F0502020204030204" pitchFamily="34" charset="0"/>
                <a:cs typeface="Times New Roman" panose="02020603050405020304" pitchFamily="18" charset="0"/>
              </a:rPr>
              <a:t>Une cure intense de 4 à 8 semaines matin et soir pour des actions anti </a:t>
            </a:r>
            <a:r>
              <a:rPr lang="fr-FR" sz="1800" dirty="0" err="1">
                <a:solidFill>
                  <a:srgbClr val="FF0000"/>
                </a:solidFill>
                <a:effectLst/>
                <a:latin typeface="Calibri" panose="020F0502020204030204" pitchFamily="34" charset="0"/>
                <a:ea typeface="Calibri" panose="020F0502020204030204" pitchFamily="34" charset="0"/>
                <a:cs typeface="Times New Roman" panose="02020603050405020304" pitchFamily="18" charset="0"/>
              </a:rPr>
              <a:t>age</a:t>
            </a:r>
            <a:r>
              <a:rPr lang="fr-FR" sz="1800" dirty="0">
                <a:solidFill>
                  <a:srgbClr val="FF0000"/>
                </a:solidFill>
                <a:effectLst/>
                <a:latin typeface="Calibri" panose="020F0502020204030204" pitchFamily="34" charset="0"/>
                <a:ea typeface="Calibri" panose="020F0502020204030204" pitchFamily="34" charset="0"/>
                <a:cs typeface="Times New Roman" panose="02020603050405020304" pitchFamily="18" charset="0"/>
              </a:rPr>
              <a:t>, anti tache et </a:t>
            </a:r>
            <a:r>
              <a:rPr lang="fr-FR" sz="1800" dirty="0" err="1">
                <a:solidFill>
                  <a:srgbClr val="FF0000"/>
                </a:solidFill>
                <a:effectLst/>
                <a:latin typeface="Calibri" panose="020F0502020204030204" pitchFamily="34" charset="0"/>
                <a:ea typeface="Calibri" panose="020F0502020204030204" pitchFamily="34" charset="0"/>
                <a:cs typeface="Times New Roman" panose="02020603050405020304" pitchFamily="18" charset="0"/>
              </a:rPr>
              <a:t>eclat</a:t>
            </a:r>
            <a:endParaRPr lang="fr-FR" sz="1800" dirty="0">
              <a:effectLst/>
              <a:latin typeface="Calibri" panose="020F0502020204030204" pitchFamily="34" charset="0"/>
              <a:ea typeface="Calibri" panose="020F0502020204030204" pitchFamily="34" charset="0"/>
              <a:cs typeface="Times New Roman" panose="02020603050405020304" pitchFamily="18" charset="0"/>
            </a:endParaRPr>
          </a:p>
          <a:p>
            <a:endParaRPr lang="fr-FR" dirty="0"/>
          </a:p>
        </p:txBody>
      </p:sp>
      <p:sp>
        <p:nvSpPr>
          <p:cNvPr id="4" name="Espace réservé du numéro de diapositive 3"/>
          <p:cNvSpPr>
            <a:spLocks noGrp="1"/>
          </p:cNvSpPr>
          <p:nvPr>
            <p:ph type="sldNum" sz="quarter" idx="5"/>
          </p:nvPr>
        </p:nvSpPr>
        <p:spPr/>
        <p:txBody>
          <a:bodyPr/>
          <a:lstStyle/>
          <a:p>
            <a:fld id="{1E75D512-6B45-4599-B546-A08B6EF7031D}" type="slidenum">
              <a:rPr lang="fr-FR" smtClean="0"/>
              <a:t>25</a:t>
            </a:fld>
            <a:endParaRPr lang="fr-FR"/>
          </a:p>
        </p:txBody>
      </p:sp>
    </p:spTree>
    <p:extLst>
      <p:ext uri="{BB962C8B-B14F-4D97-AF65-F5344CB8AC3E}">
        <p14:creationId xmlns:p14="http://schemas.microsoft.com/office/powerpoint/2010/main" val="1801656620"/>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pPr>
              <a:lnSpc>
                <a:spcPct val="107000"/>
              </a:lnSpc>
              <a:spcAft>
                <a:spcPts val="800"/>
              </a:spcAft>
            </a:pPr>
            <a:r>
              <a:rPr lang="fr-FR" sz="1800" dirty="0">
                <a:solidFill>
                  <a:srgbClr val="FF0000"/>
                </a:solidFill>
                <a:effectLst/>
                <a:latin typeface="Calibri" panose="020F0502020204030204" pitchFamily="34" charset="0"/>
                <a:ea typeface="Calibri" panose="020F0502020204030204" pitchFamily="34" charset="0"/>
                <a:cs typeface="Times New Roman" panose="02020603050405020304" pitchFamily="18" charset="0"/>
              </a:rPr>
              <a:t>On vous propose une méthode d’application en auto massage d’une minute pour redonner de l’éclat , repulper, défroisser et sculpter son visage </a:t>
            </a:r>
          </a:p>
          <a:p>
            <a:pPr>
              <a:lnSpc>
                <a:spcPct val="107000"/>
              </a:lnSpc>
              <a:spcAft>
                <a:spcPts val="800"/>
              </a:spcAft>
            </a:pPr>
            <a:endParaRPr lang="fr-FR" sz="1800" dirty="0">
              <a:effectLst/>
              <a:latin typeface="Calibri" panose="020F0502020204030204" pitchFamily="34" charset="0"/>
              <a:ea typeface="Calibri" panose="020F0502020204030204" pitchFamily="34" charset="0"/>
              <a:cs typeface="Times New Roman" panose="02020603050405020304" pitchFamily="18" charset="0"/>
            </a:endParaRPr>
          </a:p>
          <a:p>
            <a:pPr marL="342900" lvl="0" indent="-342900">
              <a:lnSpc>
                <a:spcPct val="107000"/>
              </a:lnSpc>
              <a:spcAft>
                <a:spcPts val="800"/>
              </a:spcAft>
              <a:buFont typeface="+mj-lt"/>
              <a:buAutoNum type="arabicPeriod"/>
              <a:tabLst>
                <a:tab pos="457200" algn="l"/>
              </a:tabLst>
            </a:pPr>
            <a:r>
              <a:rPr lang="fr-FR" sz="1800" b="1" dirty="0">
                <a:solidFill>
                  <a:srgbClr val="FF0000"/>
                </a:solidFill>
                <a:effectLst/>
                <a:latin typeface="Calibri" panose="020F0502020204030204" pitchFamily="34" charset="0"/>
                <a:ea typeface="Calibri" panose="020F0502020204030204" pitchFamily="34" charset="0"/>
                <a:cs typeface="Times New Roman" panose="02020603050405020304" pitchFamily="18" charset="0"/>
              </a:rPr>
              <a:t> </a:t>
            </a:r>
            <a:r>
              <a:rPr lang="fr-FR" sz="1800" dirty="0">
                <a:solidFill>
                  <a:srgbClr val="FF0000"/>
                </a:solidFill>
                <a:effectLst/>
                <a:latin typeface="Calibri" panose="020F0502020204030204" pitchFamily="34" charset="0"/>
                <a:ea typeface="Calibri" panose="020F0502020204030204" pitchFamily="34" charset="0"/>
                <a:cs typeface="Times New Roman" panose="02020603050405020304" pitchFamily="18" charset="0"/>
              </a:rPr>
              <a:t>Réveiller votre peau avec des pincements avant l’application</a:t>
            </a:r>
          </a:p>
          <a:p>
            <a:pPr marL="342900" lvl="0" indent="-342900">
              <a:lnSpc>
                <a:spcPct val="107000"/>
              </a:lnSpc>
              <a:spcAft>
                <a:spcPts val="800"/>
              </a:spcAft>
              <a:buFont typeface="+mj-lt"/>
              <a:buAutoNum type="arabicPeriod"/>
              <a:tabLst>
                <a:tab pos="457200" algn="l"/>
              </a:tabLst>
            </a:pPr>
            <a:r>
              <a:rPr lang="fr-FR" sz="1800" b="1" dirty="0">
                <a:solidFill>
                  <a:srgbClr val="FF0000"/>
                </a:solidFill>
                <a:effectLst/>
                <a:latin typeface="Calibri" panose="020F0502020204030204" pitchFamily="34" charset="0"/>
                <a:ea typeface="Calibri" panose="020F0502020204030204" pitchFamily="34" charset="0"/>
                <a:cs typeface="Times New Roman" panose="02020603050405020304" pitchFamily="18" charset="0"/>
              </a:rPr>
              <a:t> </a:t>
            </a:r>
            <a:r>
              <a:rPr lang="fr-FR" sz="1800" dirty="0">
                <a:solidFill>
                  <a:srgbClr val="FF0000"/>
                </a:solidFill>
                <a:effectLst/>
                <a:latin typeface="Calibri" panose="020F0502020204030204" pitchFamily="34" charset="0"/>
                <a:ea typeface="Calibri" panose="020F0502020204030204" pitchFamily="34" charset="0"/>
                <a:cs typeface="Times New Roman" panose="02020603050405020304" pitchFamily="18" charset="0"/>
              </a:rPr>
              <a:t>Prélever 6 à 8 gouttes du SERUM C20 en le chauffant dans les mains</a:t>
            </a:r>
          </a:p>
          <a:p>
            <a:pPr marL="342900" lvl="0" indent="-342900">
              <a:lnSpc>
                <a:spcPct val="107000"/>
              </a:lnSpc>
              <a:spcAft>
                <a:spcPts val="800"/>
              </a:spcAft>
              <a:buFont typeface="+mj-lt"/>
              <a:buAutoNum type="arabicPeriod"/>
              <a:tabLst>
                <a:tab pos="457200" algn="l"/>
              </a:tabLst>
            </a:pPr>
            <a:r>
              <a:rPr lang="fr-FR" sz="1800" b="1" dirty="0">
                <a:solidFill>
                  <a:srgbClr val="FF0000"/>
                </a:solidFill>
                <a:effectLst/>
                <a:latin typeface="Calibri" panose="020F0502020204030204" pitchFamily="34" charset="0"/>
                <a:ea typeface="Calibri" panose="020F0502020204030204" pitchFamily="34" charset="0"/>
                <a:cs typeface="Times New Roman" panose="02020603050405020304" pitchFamily="18" charset="0"/>
              </a:rPr>
              <a:t> </a:t>
            </a:r>
            <a:r>
              <a:rPr lang="fr-FR" sz="1800" dirty="0">
                <a:solidFill>
                  <a:srgbClr val="FF0000"/>
                </a:solidFill>
                <a:effectLst/>
                <a:latin typeface="Calibri" panose="020F0502020204030204" pitchFamily="34" charset="0"/>
                <a:ea typeface="Calibri" panose="020F0502020204030204" pitchFamily="34" charset="0"/>
                <a:cs typeface="Times New Roman" panose="02020603050405020304" pitchFamily="18" charset="0"/>
              </a:rPr>
              <a:t>Inhaler les effluves énergisantes pour éveiller vos sens</a:t>
            </a:r>
          </a:p>
          <a:p>
            <a:pPr marL="342900" lvl="0" indent="-342900">
              <a:lnSpc>
                <a:spcPct val="107000"/>
              </a:lnSpc>
              <a:spcAft>
                <a:spcPts val="800"/>
              </a:spcAft>
              <a:buFont typeface="+mj-lt"/>
              <a:buAutoNum type="arabicPeriod"/>
              <a:tabLst>
                <a:tab pos="457200" algn="l"/>
              </a:tabLst>
            </a:pPr>
            <a:r>
              <a:rPr lang="fr-FR" sz="1800" b="1" dirty="0">
                <a:solidFill>
                  <a:srgbClr val="FF0000"/>
                </a:solidFill>
                <a:effectLst/>
                <a:latin typeface="Calibri" panose="020F0502020204030204" pitchFamily="34" charset="0"/>
                <a:ea typeface="Calibri" panose="020F0502020204030204" pitchFamily="34" charset="0"/>
                <a:cs typeface="Times New Roman" panose="02020603050405020304" pitchFamily="18" charset="0"/>
              </a:rPr>
              <a:t> </a:t>
            </a:r>
            <a:r>
              <a:rPr lang="fr-FR" sz="1800" dirty="0">
                <a:solidFill>
                  <a:srgbClr val="FF0000"/>
                </a:solidFill>
                <a:effectLst/>
                <a:latin typeface="Calibri" panose="020F0502020204030204" pitchFamily="34" charset="0"/>
                <a:ea typeface="Calibri" panose="020F0502020204030204" pitchFamily="34" charset="0"/>
                <a:cs typeface="Times New Roman" panose="02020603050405020304" pitchFamily="18" charset="0"/>
              </a:rPr>
              <a:t>Appliquer en lissage sur l’ensemble du visage </a:t>
            </a:r>
          </a:p>
          <a:p>
            <a:pPr marL="342900" lvl="0" indent="-342900">
              <a:lnSpc>
                <a:spcPct val="107000"/>
              </a:lnSpc>
              <a:spcAft>
                <a:spcPts val="800"/>
              </a:spcAft>
              <a:buFont typeface="+mj-lt"/>
              <a:buAutoNum type="arabicPeriod"/>
              <a:tabLst>
                <a:tab pos="457200" algn="l"/>
              </a:tabLst>
            </a:pPr>
            <a:r>
              <a:rPr lang="fr-FR" sz="1800" b="1" dirty="0">
                <a:solidFill>
                  <a:srgbClr val="FF0000"/>
                </a:solidFill>
                <a:effectLst/>
                <a:latin typeface="Calibri" panose="020F0502020204030204" pitchFamily="34" charset="0"/>
                <a:ea typeface="Calibri" panose="020F0502020204030204" pitchFamily="34" charset="0"/>
                <a:cs typeface="Times New Roman" panose="02020603050405020304" pitchFamily="18" charset="0"/>
              </a:rPr>
              <a:t> </a:t>
            </a:r>
            <a:r>
              <a:rPr lang="fr-FR" sz="1800" dirty="0">
                <a:solidFill>
                  <a:srgbClr val="FF0000"/>
                </a:solidFill>
                <a:effectLst/>
                <a:latin typeface="Calibri" panose="020F0502020204030204" pitchFamily="34" charset="0"/>
                <a:ea typeface="Calibri" panose="020F0502020204030204" pitchFamily="34" charset="0"/>
                <a:cs typeface="Times New Roman" panose="02020603050405020304" pitchFamily="18" charset="0"/>
              </a:rPr>
              <a:t>Réaliser des lissages localisés sur les ossatures</a:t>
            </a:r>
          </a:p>
          <a:p>
            <a:pPr marL="342900" lvl="0" indent="-342900">
              <a:lnSpc>
                <a:spcPct val="107000"/>
              </a:lnSpc>
              <a:spcAft>
                <a:spcPts val="800"/>
              </a:spcAft>
              <a:buFont typeface="+mj-lt"/>
              <a:buAutoNum type="arabicPeriod"/>
              <a:tabLst>
                <a:tab pos="457200" algn="l"/>
              </a:tabLst>
            </a:pPr>
            <a:r>
              <a:rPr lang="fr-FR" sz="1800" dirty="0">
                <a:solidFill>
                  <a:srgbClr val="FF0000"/>
                </a:solidFill>
                <a:effectLst/>
                <a:latin typeface="Calibri" panose="020F0502020204030204" pitchFamily="34" charset="0"/>
                <a:ea typeface="Calibri" panose="020F0502020204030204" pitchFamily="34" charset="0"/>
                <a:cs typeface="Times New Roman" panose="02020603050405020304" pitchFamily="18" charset="0"/>
              </a:rPr>
              <a:t>Effectuer des petits battages sur chaque joue</a:t>
            </a:r>
            <a:endParaRPr lang="fr-FR" b="0" dirty="0">
              <a:latin typeface="+mn-lt"/>
            </a:endParaRPr>
          </a:p>
        </p:txBody>
      </p:sp>
      <p:sp>
        <p:nvSpPr>
          <p:cNvPr id="4" name="Espace réservé du numéro de diapositive 3"/>
          <p:cNvSpPr>
            <a:spLocks noGrp="1"/>
          </p:cNvSpPr>
          <p:nvPr>
            <p:ph type="sldNum" sz="quarter" idx="10"/>
          </p:nvPr>
        </p:nvSpPr>
        <p:spPr/>
        <p:txBody>
          <a:bodyPr/>
          <a:lstStyle/>
          <a:p>
            <a:fld id="{1E75D512-6B45-4599-B546-A08B6EF7031D}" type="slidenum">
              <a:rPr lang="fr-FR" smtClean="0"/>
              <a:t>26</a:t>
            </a:fld>
            <a:endParaRPr lang="fr-FR"/>
          </a:p>
        </p:txBody>
      </p:sp>
    </p:spTree>
    <p:extLst>
      <p:ext uri="{BB962C8B-B14F-4D97-AF65-F5344CB8AC3E}">
        <p14:creationId xmlns:p14="http://schemas.microsoft.com/office/powerpoint/2010/main" val="1479393763"/>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lang="fr-FR" dirty="0"/>
          </a:p>
          <a:p>
            <a:r>
              <a:rPr lang="fr-FR" dirty="0"/>
              <a:t>Découvrons sans plus attendre le soin cabine associé à cette nouveauté</a:t>
            </a:r>
          </a:p>
        </p:txBody>
      </p:sp>
      <p:sp>
        <p:nvSpPr>
          <p:cNvPr id="4" name="Espace réservé du numéro de diapositive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1E75D512-6B45-4599-B546-A08B6EF7031D}" type="slidenum">
              <a:rPr kumimoji="0" lang="fr-FR" sz="1200" b="0" i="0" u="none" strike="noStrike" kern="1200" cap="none" spc="0" normalizeH="0" baseline="0" noProof="0" smtClean="0">
                <a:ln>
                  <a:noFill/>
                </a:ln>
                <a:solidFill>
                  <a:prstClr val="black"/>
                </a:solidFill>
                <a:effectLst/>
                <a:uLnTx/>
                <a:uFillTx/>
                <a:latin typeface="Calibri"/>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27</a:t>
            </a:fld>
            <a:endParaRPr kumimoji="0" lang="fr-FR" sz="1200" b="0" i="0" u="none" strike="noStrike" kern="1200" cap="none" spc="0" normalizeH="0" baseline="0" noProof="0">
              <a:ln>
                <a:noFill/>
              </a:ln>
              <a:solidFill>
                <a:prstClr val="black"/>
              </a:solidFill>
              <a:effectLst/>
              <a:uLnTx/>
              <a:uFillTx/>
              <a:latin typeface="Calibri"/>
              <a:ea typeface="+mn-ea"/>
              <a:cs typeface="+mn-cs"/>
            </a:endParaRPr>
          </a:p>
        </p:txBody>
      </p:sp>
    </p:spTree>
    <p:extLst>
      <p:ext uri="{BB962C8B-B14F-4D97-AF65-F5344CB8AC3E}">
        <p14:creationId xmlns:p14="http://schemas.microsoft.com/office/powerpoint/2010/main" val="198330132"/>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r>
              <a:rPr lang="fr-FR" dirty="0"/>
              <a:t>Un soin cabine au nom évocateur : Vitamine C25</a:t>
            </a:r>
          </a:p>
          <a:p>
            <a:r>
              <a:rPr lang="fr-FR" dirty="0"/>
              <a:t>Un soin anti </a:t>
            </a:r>
            <a:r>
              <a:rPr lang="fr-FR" dirty="0" err="1"/>
              <a:t>age</a:t>
            </a:r>
            <a:r>
              <a:rPr lang="fr-FR" dirty="0"/>
              <a:t>, éclat et unifiant pour une peau sublimée</a:t>
            </a:r>
          </a:p>
        </p:txBody>
      </p:sp>
      <p:sp>
        <p:nvSpPr>
          <p:cNvPr id="4" name="Espace réservé du numéro de diapositive 3"/>
          <p:cNvSpPr>
            <a:spLocks noGrp="1"/>
          </p:cNvSpPr>
          <p:nvPr>
            <p:ph type="sldNum" sz="quarter" idx="5"/>
          </p:nvPr>
        </p:nvSpPr>
        <p:spPr/>
        <p:txBody>
          <a:bodyPr/>
          <a:lstStyle/>
          <a:p>
            <a:fld id="{1E75D512-6B45-4599-B546-A08B6EF7031D}" type="slidenum">
              <a:rPr lang="fr-FR" smtClean="0"/>
              <a:t>28</a:t>
            </a:fld>
            <a:endParaRPr lang="fr-FR"/>
          </a:p>
        </p:txBody>
      </p:sp>
    </p:spTree>
    <p:extLst>
      <p:ext uri="{BB962C8B-B14F-4D97-AF65-F5344CB8AC3E}">
        <p14:creationId xmlns:p14="http://schemas.microsoft.com/office/powerpoint/2010/main" val="3642415373"/>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fr-FR" sz="1200" dirty="0">
                <a:effectLst/>
                <a:latin typeface="Calibri" panose="020F0502020204030204" pitchFamily="34" charset="0"/>
                <a:ea typeface="Calibri" panose="020F0502020204030204" pitchFamily="34" charset="0"/>
                <a:cs typeface="Times New Roman" panose="02020603050405020304" pitchFamily="18" charset="0"/>
              </a:rPr>
              <a:t>En plus de cette version vente, nous avons également développé une ampoule SERUM C25, encore plus dosée, que la version vente, uniquement pour les professionnels. </a:t>
            </a:r>
          </a:p>
          <a:p>
            <a:pPr marL="0" marR="0" lvl="0" indent="0" algn="l" defTabSz="914400" rtl="0" eaLnBrk="1" fontAlgn="auto" latinLnBrk="0" hangingPunct="1">
              <a:lnSpc>
                <a:spcPct val="100000"/>
              </a:lnSpc>
              <a:spcBef>
                <a:spcPts val="0"/>
              </a:spcBef>
              <a:spcAft>
                <a:spcPts val="0"/>
              </a:spcAft>
              <a:buClrTx/>
              <a:buSzTx/>
              <a:buFontTx/>
              <a:buNone/>
              <a:tabLst/>
              <a:defRPr/>
            </a:pPr>
            <a:r>
              <a:rPr lang="fr-FR" sz="1200" dirty="0">
                <a:effectLst/>
                <a:latin typeface="Calibri" panose="020F0502020204030204" pitchFamily="34" charset="0"/>
                <a:ea typeface="Calibri" panose="020F0502020204030204" pitchFamily="34" charset="0"/>
                <a:cs typeface="Times New Roman" panose="02020603050405020304" pitchFamily="18" charset="0"/>
              </a:rPr>
              <a:t>Cette version 25% de vitamine C permettra aux professionnels de la beauté de réaliser le soin Vitamine C25 que nous lançons également en même temps. Une formule toujours naturelle, efficace, et sensorielle. </a:t>
            </a:r>
          </a:p>
          <a:p>
            <a:endParaRPr lang="fr-FR" dirty="0"/>
          </a:p>
          <a:p>
            <a:r>
              <a:rPr lang="fr-FR" dirty="0"/>
              <a:t>Il se commercialise sous forme d’ampoules de 2ml, la juste dose à administrer lors du soin sélectionné.</a:t>
            </a:r>
          </a:p>
        </p:txBody>
      </p:sp>
      <p:sp>
        <p:nvSpPr>
          <p:cNvPr id="4" name="Espace réservé du numéro de diapositive 3"/>
          <p:cNvSpPr>
            <a:spLocks noGrp="1"/>
          </p:cNvSpPr>
          <p:nvPr>
            <p:ph type="sldNum" sz="quarter" idx="5"/>
          </p:nvPr>
        </p:nvSpPr>
        <p:spPr/>
        <p:txBody>
          <a:bodyPr/>
          <a:lstStyle/>
          <a:p>
            <a:fld id="{1E75D512-6B45-4599-B546-A08B6EF7031D}" type="slidenum">
              <a:rPr lang="fr-FR" smtClean="0"/>
              <a:t>29</a:t>
            </a:fld>
            <a:endParaRPr lang="fr-FR"/>
          </a:p>
        </p:txBody>
      </p:sp>
    </p:spTree>
    <p:extLst>
      <p:ext uri="{BB962C8B-B14F-4D97-AF65-F5344CB8AC3E}">
        <p14:creationId xmlns:p14="http://schemas.microsoft.com/office/powerpoint/2010/main" val="3150042868"/>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r>
              <a:rPr lang="fr-FR" dirty="0"/>
              <a:t>Ce nouveau soin s’adresse aux femmes et aux hommes de tout âge, aux peaux ternes, fatiguées, présentant des signes de photo vieillissement et/ou des taches pigmentaires.</a:t>
            </a:r>
          </a:p>
          <a:p>
            <a:r>
              <a:rPr lang="fr-FR" dirty="0"/>
              <a:t>On le recommande en cure de 1 mois à raison de </a:t>
            </a:r>
            <a:r>
              <a:rPr kumimoji="0" lang="fr-FR" sz="1200" b="0" i="0" u="none" strike="noStrike" kern="0" cap="none" spc="0" normalizeH="0" baseline="0" noProof="0" dirty="0">
                <a:ln>
                  <a:noFill/>
                </a:ln>
                <a:solidFill>
                  <a:srgbClr val="333638"/>
                </a:solidFill>
                <a:effectLst/>
                <a:uLnTx/>
                <a:uFillTx/>
                <a:latin typeface="Roboto"/>
                <a:ea typeface="+mn-ea"/>
                <a:cs typeface="Roboto"/>
              </a:rPr>
              <a:t>1</a:t>
            </a:r>
            <a:r>
              <a:rPr kumimoji="0" lang="fr-FR" sz="1200" b="0" i="0" u="none" strike="noStrike" kern="0" cap="none" spc="45" normalizeH="0" baseline="0" noProof="0" dirty="0">
                <a:ln>
                  <a:noFill/>
                </a:ln>
                <a:solidFill>
                  <a:srgbClr val="333638"/>
                </a:solidFill>
                <a:effectLst/>
                <a:uLnTx/>
                <a:uFillTx/>
                <a:latin typeface="Roboto"/>
                <a:ea typeface="+mn-ea"/>
                <a:cs typeface="Roboto"/>
              </a:rPr>
              <a:t> </a:t>
            </a:r>
            <a:r>
              <a:rPr kumimoji="0" lang="fr-FR" sz="1200" b="0" i="0" u="none" strike="noStrike" kern="0" cap="none" spc="0" normalizeH="0" baseline="0" noProof="0" dirty="0">
                <a:ln>
                  <a:noFill/>
                </a:ln>
                <a:solidFill>
                  <a:srgbClr val="333638"/>
                </a:solidFill>
                <a:effectLst/>
                <a:uLnTx/>
                <a:uFillTx/>
                <a:latin typeface="Roboto"/>
                <a:ea typeface="+mn-ea"/>
                <a:cs typeface="Roboto"/>
              </a:rPr>
              <a:t>fois</a:t>
            </a:r>
            <a:r>
              <a:rPr kumimoji="0" lang="fr-FR" sz="1200" b="0" i="0" u="none" strike="noStrike" kern="0" cap="none" spc="50" normalizeH="0" baseline="0" noProof="0" dirty="0">
                <a:ln>
                  <a:noFill/>
                </a:ln>
                <a:solidFill>
                  <a:srgbClr val="333638"/>
                </a:solidFill>
                <a:effectLst/>
                <a:uLnTx/>
                <a:uFillTx/>
                <a:latin typeface="Roboto"/>
                <a:ea typeface="+mn-ea"/>
                <a:cs typeface="Roboto"/>
              </a:rPr>
              <a:t> </a:t>
            </a:r>
            <a:r>
              <a:rPr kumimoji="0" lang="fr-FR" sz="1200" b="0" i="0" u="none" strike="noStrike" kern="0" cap="none" spc="0" normalizeH="0" baseline="0" noProof="0" dirty="0">
                <a:ln>
                  <a:noFill/>
                </a:ln>
                <a:solidFill>
                  <a:srgbClr val="333638"/>
                </a:solidFill>
                <a:effectLst/>
                <a:uLnTx/>
                <a:uFillTx/>
                <a:latin typeface="Roboto"/>
                <a:ea typeface="+mn-ea"/>
                <a:cs typeface="Roboto"/>
              </a:rPr>
              <a:t>par</a:t>
            </a:r>
            <a:r>
              <a:rPr kumimoji="0" lang="fr-FR" sz="1200" b="0" i="0" u="none" strike="noStrike" kern="0" cap="none" spc="45" normalizeH="0" baseline="0" noProof="0" dirty="0">
                <a:ln>
                  <a:noFill/>
                </a:ln>
                <a:solidFill>
                  <a:srgbClr val="333638"/>
                </a:solidFill>
                <a:effectLst/>
                <a:uLnTx/>
                <a:uFillTx/>
                <a:latin typeface="Roboto"/>
                <a:ea typeface="+mn-ea"/>
                <a:cs typeface="Roboto"/>
              </a:rPr>
              <a:t> </a:t>
            </a:r>
            <a:r>
              <a:rPr kumimoji="0" lang="fr-FR" sz="1200" b="0" i="0" u="none" strike="noStrike" kern="0" cap="none" spc="0" normalizeH="0" baseline="0" noProof="0" dirty="0">
                <a:ln>
                  <a:noFill/>
                </a:ln>
                <a:solidFill>
                  <a:srgbClr val="333638"/>
                </a:solidFill>
                <a:effectLst/>
                <a:uLnTx/>
                <a:uFillTx/>
                <a:latin typeface="Roboto"/>
                <a:ea typeface="+mn-ea"/>
                <a:cs typeface="Roboto"/>
              </a:rPr>
              <a:t>semaine</a:t>
            </a:r>
            <a:r>
              <a:rPr kumimoji="0" lang="fr-FR" sz="1200" b="0" i="0" u="none" strike="noStrike" kern="0" cap="none" spc="50" normalizeH="0" baseline="0" noProof="0" dirty="0">
                <a:ln>
                  <a:noFill/>
                </a:ln>
                <a:solidFill>
                  <a:srgbClr val="333638"/>
                </a:solidFill>
                <a:effectLst/>
                <a:uLnTx/>
                <a:uFillTx/>
                <a:latin typeface="Roboto"/>
                <a:ea typeface="+mn-ea"/>
                <a:cs typeface="Roboto"/>
              </a:rPr>
              <a:t> </a:t>
            </a:r>
            <a:r>
              <a:rPr kumimoji="0" lang="fr-FR" sz="1200" b="0" i="0" u="none" strike="noStrike" kern="0" cap="none" spc="0" normalizeH="0" baseline="0" noProof="0" dirty="0">
                <a:ln>
                  <a:noFill/>
                </a:ln>
                <a:solidFill>
                  <a:srgbClr val="333638"/>
                </a:solidFill>
                <a:effectLst/>
                <a:uLnTx/>
                <a:uFillTx/>
                <a:latin typeface="Roboto"/>
                <a:ea typeface="+mn-ea"/>
                <a:cs typeface="Roboto"/>
              </a:rPr>
              <a:t>pendant</a:t>
            </a:r>
            <a:r>
              <a:rPr kumimoji="0" lang="fr-FR" sz="1200" b="0" i="0" u="none" strike="noStrike" kern="0" cap="none" spc="45" normalizeH="0" baseline="0" noProof="0" dirty="0">
                <a:ln>
                  <a:noFill/>
                </a:ln>
                <a:solidFill>
                  <a:srgbClr val="333638"/>
                </a:solidFill>
                <a:effectLst/>
                <a:uLnTx/>
                <a:uFillTx/>
                <a:latin typeface="Roboto"/>
                <a:ea typeface="+mn-ea"/>
                <a:cs typeface="Roboto"/>
              </a:rPr>
              <a:t> </a:t>
            </a:r>
            <a:r>
              <a:rPr kumimoji="0" lang="fr-FR" sz="1200" b="0" i="0" u="none" strike="noStrike" kern="0" cap="none" spc="0" normalizeH="0" baseline="0" noProof="0" dirty="0">
                <a:ln>
                  <a:noFill/>
                </a:ln>
                <a:solidFill>
                  <a:srgbClr val="333638"/>
                </a:solidFill>
                <a:effectLst/>
                <a:uLnTx/>
                <a:uFillTx/>
                <a:latin typeface="Roboto"/>
                <a:ea typeface="+mn-ea"/>
                <a:cs typeface="Roboto"/>
              </a:rPr>
              <a:t>4</a:t>
            </a:r>
            <a:r>
              <a:rPr kumimoji="0" lang="fr-FR" sz="1200" b="0" i="0" u="none" strike="noStrike" kern="0" cap="none" spc="50" normalizeH="0" baseline="0" noProof="0" dirty="0">
                <a:ln>
                  <a:noFill/>
                </a:ln>
                <a:solidFill>
                  <a:srgbClr val="333638"/>
                </a:solidFill>
                <a:effectLst/>
                <a:uLnTx/>
                <a:uFillTx/>
                <a:latin typeface="Roboto"/>
                <a:ea typeface="+mn-ea"/>
                <a:cs typeface="Roboto"/>
              </a:rPr>
              <a:t> </a:t>
            </a:r>
            <a:r>
              <a:rPr kumimoji="0" lang="fr-FR" sz="1200" b="0" i="0" u="none" strike="noStrike" kern="0" cap="none" spc="0" normalizeH="0" baseline="0" noProof="0" dirty="0">
                <a:ln>
                  <a:noFill/>
                </a:ln>
                <a:solidFill>
                  <a:srgbClr val="333638"/>
                </a:solidFill>
                <a:effectLst/>
                <a:uLnTx/>
                <a:uFillTx/>
                <a:latin typeface="Roboto"/>
                <a:ea typeface="+mn-ea"/>
                <a:cs typeface="Roboto"/>
              </a:rPr>
              <a:t>semaines</a:t>
            </a:r>
            <a:r>
              <a:rPr kumimoji="0" lang="fr-FR" sz="1200" b="0" i="0" u="none" strike="noStrike" kern="0" cap="none" spc="50" normalizeH="0" baseline="0" noProof="0" dirty="0">
                <a:ln>
                  <a:noFill/>
                </a:ln>
                <a:solidFill>
                  <a:srgbClr val="333638"/>
                </a:solidFill>
                <a:effectLst/>
                <a:uLnTx/>
                <a:uFillTx/>
                <a:latin typeface="Roboto"/>
                <a:ea typeface="+mn-ea"/>
                <a:cs typeface="Roboto"/>
              </a:rPr>
              <a:t> </a:t>
            </a:r>
            <a:r>
              <a:rPr kumimoji="0" lang="fr-FR" sz="1200" b="0" i="0" u="none" strike="noStrike" kern="0" cap="none" spc="0" normalizeH="0" baseline="0" noProof="0" dirty="0">
                <a:ln>
                  <a:noFill/>
                </a:ln>
                <a:solidFill>
                  <a:srgbClr val="333638"/>
                </a:solidFill>
                <a:effectLst/>
                <a:uLnTx/>
                <a:uFillTx/>
                <a:latin typeface="Roboto"/>
                <a:ea typeface="+mn-ea"/>
                <a:cs typeface="Roboto"/>
              </a:rPr>
              <a:t>pour</a:t>
            </a:r>
            <a:r>
              <a:rPr kumimoji="0" lang="fr-FR" sz="1200" b="0" i="0" u="none" strike="noStrike" kern="0" cap="none" spc="45" normalizeH="0" baseline="0" noProof="0" dirty="0">
                <a:ln>
                  <a:noFill/>
                </a:ln>
                <a:solidFill>
                  <a:srgbClr val="333638"/>
                </a:solidFill>
                <a:effectLst/>
                <a:uLnTx/>
                <a:uFillTx/>
                <a:latin typeface="Roboto"/>
                <a:ea typeface="+mn-ea"/>
                <a:cs typeface="Roboto"/>
              </a:rPr>
              <a:t> </a:t>
            </a:r>
            <a:r>
              <a:rPr kumimoji="0" lang="fr-FR" sz="1200" b="0" i="0" u="none" strike="noStrike" kern="0" cap="none" spc="0" normalizeH="0" baseline="0" noProof="0" dirty="0">
                <a:ln>
                  <a:noFill/>
                </a:ln>
                <a:solidFill>
                  <a:srgbClr val="333638"/>
                </a:solidFill>
                <a:effectLst/>
                <a:uLnTx/>
                <a:uFillTx/>
                <a:latin typeface="Roboto"/>
                <a:ea typeface="+mn-ea"/>
                <a:cs typeface="Roboto"/>
              </a:rPr>
              <a:t>des</a:t>
            </a:r>
            <a:r>
              <a:rPr kumimoji="0" lang="fr-FR" sz="1200" b="0" i="0" u="none" strike="noStrike" kern="0" cap="none" spc="50" normalizeH="0" baseline="0" noProof="0" dirty="0">
                <a:ln>
                  <a:noFill/>
                </a:ln>
                <a:solidFill>
                  <a:srgbClr val="333638"/>
                </a:solidFill>
                <a:effectLst/>
                <a:uLnTx/>
                <a:uFillTx/>
                <a:latin typeface="Roboto"/>
                <a:ea typeface="+mn-ea"/>
                <a:cs typeface="Roboto"/>
              </a:rPr>
              <a:t> </a:t>
            </a:r>
            <a:r>
              <a:rPr kumimoji="0" lang="fr-FR" sz="1200" b="0" i="0" u="none" strike="noStrike" kern="0" cap="none" spc="0" normalizeH="0" baseline="0" noProof="0" dirty="0">
                <a:ln>
                  <a:noFill/>
                </a:ln>
                <a:solidFill>
                  <a:srgbClr val="333638"/>
                </a:solidFill>
                <a:effectLst/>
                <a:uLnTx/>
                <a:uFillTx/>
                <a:latin typeface="Roboto"/>
                <a:ea typeface="+mn-ea"/>
                <a:cs typeface="Roboto"/>
              </a:rPr>
              <a:t>bénéfices</a:t>
            </a:r>
            <a:r>
              <a:rPr kumimoji="0" lang="fr-FR" sz="1200" b="0" i="0" u="none" strike="noStrike" kern="0" cap="none" spc="45" normalizeH="0" baseline="0" noProof="0" dirty="0">
                <a:ln>
                  <a:noFill/>
                </a:ln>
                <a:solidFill>
                  <a:srgbClr val="333638"/>
                </a:solidFill>
                <a:effectLst/>
                <a:uLnTx/>
                <a:uFillTx/>
                <a:latin typeface="Roboto"/>
                <a:ea typeface="+mn-ea"/>
                <a:cs typeface="Roboto"/>
              </a:rPr>
              <a:t> </a:t>
            </a:r>
            <a:r>
              <a:rPr kumimoji="0" lang="fr-FR" sz="1200" b="0" i="0" u="none" strike="noStrike" kern="0" cap="none" spc="0" normalizeH="0" baseline="0" noProof="0" dirty="0">
                <a:ln>
                  <a:noFill/>
                </a:ln>
                <a:solidFill>
                  <a:srgbClr val="333638"/>
                </a:solidFill>
                <a:effectLst/>
                <a:uLnTx/>
                <a:uFillTx/>
                <a:latin typeface="Roboto"/>
                <a:ea typeface="+mn-ea"/>
                <a:cs typeface="Roboto"/>
              </a:rPr>
              <a:t>anti-âge</a:t>
            </a:r>
            <a:r>
              <a:rPr kumimoji="0" lang="fr-FR" sz="1200" b="0" i="0" u="none" strike="noStrike" kern="0" cap="none" spc="50" normalizeH="0" baseline="0" noProof="0" dirty="0">
                <a:ln>
                  <a:noFill/>
                </a:ln>
                <a:solidFill>
                  <a:srgbClr val="333638"/>
                </a:solidFill>
                <a:effectLst/>
                <a:uLnTx/>
                <a:uFillTx/>
                <a:latin typeface="Roboto"/>
                <a:ea typeface="+mn-ea"/>
                <a:cs typeface="Roboto"/>
              </a:rPr>
              <a:t> </a:t>
            </a:r>
            <a:r>
              <a:rPr kumimoji="0" lang="fr-FR" sz="1200" b="0" i="0" u="none" strike="noStrike" kern="0" cap="none" spc="-10" normalizeH="0" baseline="0" noProof="0" dirty="0">
                <a:ln>
                  <a:noFill/>
                </a:ln>
                <a:solidFill>
                  <a:srgbClr val="333638"/>
                </a:solidFill>
                <a:effectLst/>
                <a:uLnTx/>
                <a:uFillTx/>
                <a:latin typeface="Roboto"/>
                <a:ea typeface="+mn-ea"/>
                <a:cs typeface="Roboto"/>
              </a:rPr>
              <a:t>renforcés </a:t>
            </a:r>
          </a:p>
          <a:p>
            <a:r>
              <a:rPr kumimoji="0" lang="fr-FR" sz="1200" b="0" i="0" u="none" strike="noStrike" kern="0" cap="none" spc="-10" normalizeH="0" baseline="0" noProof="0" dirty="0">
                <a:ln>
                  <a:noFill/>
                </a:ln>
                <a:solidFill>
                  <a:srgbClr val="333638"/>
                </a:solidFill>
                <a:effectLst/>
                <a:uLnTx/>
                <a:uFillTx/>
                <a:latin typeface="Roboto"/>
                <a:ea typeface="+mn-ea"/>
              </a:rPr>
              <a:t>Et pour entretenir les bénéfices 1 fois par mois.</a:t>
            </a:r>
          </a:p>
          <a:p>
            <a:endParaRPr kumimoji="0" lang="fr-FR" sz="1200" b="0" i="0" u="none" strike="noStrike" kern="0" cap="none" spc="-10" normalizeH="0" baseline="0" noProof="0" dirty="0">
              <a:ln>
                <a:noFill/>
              </a:ln>
              <a:solidFill>
                <a:srgbClr val="333638"/>
              </a:solidFill>
              <a:effectLst/>
              <a:uLnTx/>
              <a:uFillTx/>
              <a:latin typeface="Roboto"/>
              <a:ea typeface="+mn-ea"/>
            </a:endParaRPr>
          </a:p>
          <a:p>
            <a:r>
              <a:rPr kumimoji="0" lang="fr-FR" sz="1200" b="0" i="0" u="none" strike="noStrike" kern="0" cap="none" spc="-10" normalizeH="0" baseline="0" noProof="0" dirty="0">
                <a:ln>
                  <a:noFill/>
                </a:ln>
                <a:solidFill>
                  <a:srgbClr val="333638"/>
                </a:solidFill>
                <a:effectLst/>
                <a:uLnTx/>
                <a:uFillTx/>
                <a:latin typeface="Roboto"/>
                <a:ea typeface="+mn-ea"/>
              </a:rPr>
              <a:t>Prix recommandés :</a:t>
            </a:r>
          </a:p>
          <a:p>
            <a:pPr marL="12664" marR="5066" lvl="0" indent="0" algn="l" defTabSz="911840" rtl="0" eaLnBrk="1" fontAlgn="auto" latinLnBrk="0" hangingPunct="1">
              <a:lnSpc>
                <a:spcPct val="122700"/>
              </a:lnSpc>
              <a:spcBef>
                <a:spcPts val="95"/>
              </a:spcBef>
              <a:spcAft>
                <a:spcPts val="0"/>
              </a:spcAft>
              <a:buClrTx/>
              <a:buSzTx/>
              <a:buFontTx/>
              <a:buNone/>
              <a:tabLst/>
              <a:defRPr/>
            </a:pPr>
            <a:r>
              <a:rPr lang="fr-FR" sz="1200" kern="0" dirty="0">
                <a:solidFill>
                  <a:srgbClr val="333638"/>
                </a:solidFill>
                <a:latin typeface="Roboto"/>
                <a:cs typeface="Roboto"/>
              </a:rPr>
              <a:t>ZONE EURO : 120€ à 150€</a:t>
            </a:r>
          </a:p>
          <a:p>
            <a:pPr marL="12664" marR="5066" lvl="0" indent="0" algn="l" defTabSz="911840" rtl="0" eaLnBrk="1" fontAlgn="auto" latinLnBrk="0" hangingPunct="1">
              <a:lnSpc>
                <a:spcPct val="122700"/>
              </a:lnSpc>
              <a:spcBef>
                <a:spcPts val="95"/>
              </a:spcBef>
              <a:spcAft>
                <a:spcPts val="0"/>
              </a:spcAft>
              <a:buClrTx/>
              <a:buSzTx/>
              <a:buFontTx/>
              <a:buNone/>
              <a:tabLst/>
              <a:defRPr/>
            </a:pPr>
            <a:r>
              <a:rPr lang="fr-FR" sz="1200" kern="0" dirty="0">
                <a:solidFill>
                  <a:srgbClr val="333638"/>
                </a:solidFill>
                <a:latin typeface="Roboto"/>
                <a:cs typeface="Roboto"/>
              </a:rPr>
              <a:t>ZONE US : $225 à $275</a:t>
            </a:r>
            <a:endParaRPr kumimoji="0" lang="fr-FR" sz="1200" b="0" i="0" u="none" strike="noStrike" kern="0" cap="none" spc="0" normalizeH="0" baseline="0" noProof="0" dirty="0">
              <a:ln>
                <a:noFill/>
              </a:ln>
              <a:solidFill>
                <a:sysClr val="windowText" lastClr="000000"/>
              </a:solidFill>
              <a:effectLst/>
              <a:uLnTx/>
              <a:uFillTx/>
              <a:latin typeface="Roboto"/>
              <a:ea typeface="+mn-ea"/>
              <a:cs typeface="Roboto"/>
            </a:endParaRPr>
          </a:p>
          <a:p>
            <a:endParaRPr lang="fr-FR" dirty="0"/>
          </a:p>
        </p:txBody>
      </p:sp>
      <p:sp>
        <p:nvSpPr>
          <p:cNvPr id="4" name="Espace réservé du numéro de diapositive 3"/>
          <p:cNvSpPr>
            <a:spLocks noGrp="1"/>
          </p:cNvSpPr>
          <p:nvPr>
            <p:ph type="sldNum" sz="quarter" idx="5"/>
          </p:nvPr>
        </p:nvSpPr>
        <p:spPr/>
        <p:txBody>
          <a:bodyPr/>
          <a:lstStyle/>
          <a:p>
            <a:fld id="{1E75D512-6B45-4599-B546-A08B6EF7031D}" type="slidenum">
              <a:rPr lang="fr-FR" smtClean="0"/>
              <a:t>30</a:t>
            </a:fld>
            <a:endParaRPr lang="fr-FR"/>
          </a:p>
        </p:txBody>
      </p:sp>
    </p:spTree>
    <p:extLst>
      <p:ext uri="{BB962C8B-B14F-4D97-AF65-F5344CB8AC3E}">
        <p14:creationId xmlns:p14="http://schemas.microsoft.com/office/powerpoint/2010/main" val="3574098082"/>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r>
              <a:rPr lang="fr-FR" dirty="0"/>
              <a:t>Ce nouveau soin a été créé en suivant la charte de la refonte. </a:t>
            </a:r>
          </a:p>
          <a:p>
            <a:r>
              <a:rPr lang="fr-FR" dirty="0"/>
              <a:t>A titre d’exemple, désormais afin d’immerger complètement la cliente dans l’univers </a:t>
            </a:r>
            <a:r>
              <a:rPr lang="fr-FR" dirty="0" err="1"/>
              <a:t>Yon</a:t>
            </a:r>
            <a:r>
              <a:rPr lang="fr-FR" dirty="0"/>
              <a:t>-Ka, le soin débute par le nettoyage, le diagnostic visu et tactile pendant lequel l’esthéticienne pose ses questions. S’en suit alors l’introduction signature pour un déroulement du soin sans interruption</a:t>
            </a:r>
          </a:p>
          <a:p>
            <a:endParaRPr lang="fr-FR" dirty="0"/>
          </a:p>
          <a:p>
            <a:r>
              <a:rPr lang="fr-FR" dirty="0"/>
              <a:t>Voici les étapes que l’on retrouve dans le soin vitamine C25 :</a:t>
            </a:r>
          </a:p>
          <a:p>
            <a:pPr marL="290016" marR="0" lvl="0" indent="-277984" algn="l" defTabSz="911840" rtl="0" eaLnBrk="1" fontAlgn="auto" latinLnBrk="0" hangingPunct="1">
              <a:lnSpc>
                <a:spcPct val="100000"/>
              </a:lnSpc>
              <a:spcBef>
                <a:spcPts val="1207"/>
              </a:spcBef>
              <a:spcAft>
                <a:spcPts val="0"/>
              </a:spcAft>
              <a:buClr>
                <a:srgbClr val="F78F2A"/>
              </a:buClr>
              <a:buSzTx/>
              <a:buFontTx/>
              <a:buAutoNum type="arabicPeriod"/>
              <a:tabLst>
                <a:tab pos="290649" algn="l"/>
              </a:tabLst>
              <a:defRPr/>
            </a:pPr>
            <a:r>
              <a:rPr kumimoji="0" lang="fr-FR" sz="1200" b="1" i="0" u="none" strike="noStrike" kern="0" cap="none" spc="0" normalizeH="0" baseline="0" noProof="0" dirty="0">
                <a:ln>
                  <a:noFill/>
                </a:ln>
                <a:solidFill>
                  <a:srgbClr val="333638"/>
                </a:solidFill>
                <a:effectLst/>
                <a:uLnTx/>
                <a:uFillTx/>
                <a:latin typeface="KyivType Sans Medium2"/>
                <a:ea typeface="+mn-ea"/>
                <a:cs typeface="KyivType Sans Medium2"/>
              </a:rPr>
              <a:t>Double</a:t>
            </a:r>
            <a:r>
              <a:rPr kumimoji="0" lang="fr-FR" sz="1200" b="1" i="0" u="none" strike="noStrike" kern="0" cap="none" spc="105" normalizeH="0" baseline="0" noProof="0" dirty="0">
                <a:ln>
                  <a:noFill/>
                </a:ln>
                <a:solidFill>
                  <a:srgbClr val="333638"/>
                </a:solidFill>
                <a:effectLst/>
                <a:uLnTx/>
                <a:uFillTx/>
                <a:latin typeface="KyivType Sans Medium2"/>
                <a:ea typeface="+mn-ea"/>
                <a:cs typeface="KyivType Sans Medium2"/>
              </a:rPr>
              <a:t> </a:t>
            </a:r>
            <a:r>
              <a:rPr kumimoji="0" lang="fr-FR" sz="1200" b="1" i="0" u="none" strike="noStrike" kern="0" cap="none" spc="-10" normalizeH="0" baseline="0" noProof="0" dirty="0">
                <a:ln>
                  <a:noFill/>
                </a:ln>
                <a:solidFill>
                  <a:srgbClr val="333638"/>
                </a:solidFill>
                <a:effectLst/>
                <a:uLnTx/>
                <a:uFillTx/>
                <a:latin typeface="KyivType Sans Medium2"/>
                <a:ea typeface="+mn-ea"/>
                <a:cs typeface="KyivType Sans Medium2"/>
              </a:rPr>
              <a:t>nettoyage</a:t>
            </a:r>
          </a:p>
          <a:p>
            <a:pPr marL="290016" marR="0" lvl="0" indent="-277984" algn="l" defTabSz="911840" rtl="0" eaLnBrk="1" fontAlgn="auto" latinLnBrk="0" hangingPunct="1">
              <a:lnSpc>
                <a:spcPct val="100000"/>
              </a:lnSpc>
              <a:spcBef>
                <a:spcPts val="1207"/>
              </a:spcBef>
              <a:spcAft>
                <a:spcPts val="0"/>
              </a:spcAft>
              <a:buClr>
                <a:srgbClr val="F78F2A"/>
              </a:buClr>
              <a:buSzTx/>
              <a:buFontTx/>
              <a:buAutoNum type="arabicPeriod"/>
              <a:tabLst>
                <a:tab pos="290649" algn="l"/>
              </a:tabLst>
              <a:defRPr/>
            </a:pPr>
            <a:r>
              <a:rPr lang="fr-FR" sz="1200" kern="0" spc="-10" dirty="0">
                <a:solidFill>
                  <a:srgbClr val="333638"/>
                </a:solidFill>
                <a:latin typeface="KyivType Sans Medium2"/>
                <a:cs typeface="KyivType Sans Medium2"/>
              </a:rPr>
              <a:t>Diagnostic</a:t>
            </a:r>
          </a:p>
          <a:p>
            <a:pPr marL="290016" marR="0" lvl="0" indent="-277984" algn="l" defTabSz="911840" rtl="0" eaLnBrk="1" fontAlgn="auto" latinLnBrk="0" hangingPunct="1">
              <a:lnSpc>
                <a:spcPct val="100000"/>
              </a:lnSpc>
              <a:spcBef>
                <a:spcPts val="1207"/>
              </a:spcBef>
              <a:spcAft>
                <a:spcPts val="0"/>
              </a:spcAft>
              <a:buClr>
                <a:srgbClr val="F78F2A"/>
              </a:buClr>
              <a:buSzTx/>
              <a:buFontTx/>
              <a:buAutoNum type="arabicPeriod"/>
              <a:tabLst>
                <a:tab pos="290649" algn="l"/>
              </a:tabLst>
              <a:defRPr/>
            </a:pPr>
            <a:r>
              <a:rPr kumimoji="0" lang="fr-FR" sz="1200" b="0" i="0" u="none" strike="noStrike" kern="0" cap="none" spc="-10" normalizeH="0" baseline="0" noProof="0" dirty="0">
                <a:ln>
                  <a:noFill/>
                </a:ln>
                <a:solidFill>
                  <a:srgbClr val="333638"/>
                </a:solidFill>
                <a:effectLst/>
                <a:uLnTx/>
                <a:uFillTx/>
                <a:latin typeface="KyivType Sans Medium2"/>
                <a:ea typeface="+mn-ea"/>
                <a:cs typeface="KyivType Sans Medium2"/>
              </a:rPr>
              <a:t>Introduction signature</a:t>
            </a:r>
            <a:endParaRPr kumimoji="0" lang="fr-FR" sz="1200" b="0" i="0" u="none" strike="noStrike" kern="0" cap="none" spc="0" normalizeH="0" baseline="0" noProof="0" dirty="0">
              <a:ln>
                <a:noFill/>
              </a:ln>
              <a:solidFill>
                <a:sysClr val="windowText" lastClr="000000"/>
              </a:solidFill>
              <a:effectLst/>
              <a:uLnTx/>
              <a:uFillTx/>
              <a:latin typeface="KyivType Sans Medium2"/>
              <a:ea typeface="+mn-ea"/>
              <a:cs typeface="KyivType Sans Medium2"/>
            </a:endParaRPr>
          </a:p>
          <a:p>
            <a:pPr marL="333075" marR="0" lvl="0" indent="-321044" algn="l" defTabSz="911840" rtl="0" eaLnBrk="1" fontAlgn="auto" latinLnBrk="0" hangingPunct="1">
              <a:lnSpc>
                <a:spcPct val="100000"/>
              </a:lnSpc>
              <a:spcBef>
                <a:spcPts val="1675"/>
              </a:spcBef>
              <a:spcAft>
                <a:spcPts val="0"/>
              </a:spcAft>
              <a:buClr>
                <a:srgbClr val="F78F2A"/>
              </a:buClr>
              <a:buSzTx/>
              <a:buFontTx/>
              <a:buAutoNum type="arabicPeriod"/>
              <a:tabLst>
                <a:tab pos="333708" algn="l"/>
              </a:tabLst>
              <a:defRPr/>
            </a:pPr>
            <a:r>
              <a:rPr kumimoji="0" lang="fr-FR" sz="1200" b="1" i="0" u="none" strike="noStrike" kern="0" cap="none" spc="-10" normalizeH="0" baseline="0" noProof="0" dirty="0">
                <a:ln>
                  <a:noFill/>
                </a:ln>
                <a:solidFill>
                  <a:srgbClr val="333638"/>
                </a:solidFill>
                <a:effectLst/>
                <a:uLnTx/>
                <a:uFillTx/>
                <a:latin typeface="KyivType Sans Medium2"/>
                <a:ea typeface="+mn-ea"/>
                <a:cs typeface="KyivType Sans Medium2"/>
              </a:rPr>
              <a:t>Gommage</a:t>
            </a:r>
          </a:p>
          <a:p>
            <a:pPr marL="333075" marR="0" lvl="0" indent="-321044" algn="l" defTabSz="911840" rtl="0" eaLnBrk="1" fontAlgn="auto" latinLnBrk="0" hangingPunct="1">
              <a:lnSpc>
                <a:spcPct val="100000"/>
              </a:lnSpc>
              <a:spcBef>
                <a:spcPts val="1675"/>
              </a:spcBef>
              <a:spcAft>
                <a:spcPts val="0"/>
              </a:spcAft>
              <a:buClr>
                <a:srgbClr val="F78F2A"/>
              </a:buClr>
              <a:buSzTx/>
              <a:buFontTx/>
              <a:buAutoNum type="arabicPeriod"/>
              <a:tabLst>
                <a:tab pos="333708" algn="l"/>
              </a:tabLst>
              <a:defRPr/>
            </a:pPr>
            <a:r>
              <a:rPr lang="fr-FR" sz="1200" b="1" kern="0" spc="-10" dirty="0">
                <a:solidFill>
                  <a:srgbClr val="333638"/>
                </a:solidFill>
                <a:latin typeface="KyivType Sans Medium2"/>
                <a:cs typeface="KyivType Sans Medium2"/>
              </a:rPr>
              <a:t>Lucas</a:t>
            </a:r>
          </a:p>
          <a:p>
            <a:pPr marL="12664" marR="0" lvl="0" indent="0" algn="l" defTabSz="911840" rtl="0" eaLnBrk="1" fontAlgn="auto" latinLnBrk="0" hangingPunct="1">
              <a:lnSpc>
                <a:spcPct val="100000"/>
              </a:lnSpc>
              <a:spcBef>
                <a:spcPts val="114"/>
              </a:spcBef>
              <a:spcAft>
                <a:spcPts val="0"/>
              </a:spcAft>
              <a:buClrTx/>
              <a:buSzTx/>
              <a:buFontTx/>
              <a:buNone/>
              <a:tabLst/>
              <a:defRPr/>
            </a:pPr>
            <a:r>
              <a:rPr kumimoji="0" lang="fr-FR" sz="1200" b="1" i="0" u="none" strike="noStrike" kern="0" cap="none" spc="0" normalizeH="0" baseline="0" noProof="0" dirty="0">
                <a:ln>
                  <a:noFill/>
                </a:ln>
                <a:solidFill>
                  <a:srgbClr val="E5A23F"/>
                </a:solidFill>
                <a:effectLst/>
                <a:uLnTx/>
                <a:uFillTx/>
                <a:latin typeface="KyivType Sans Medium2"/>
                <a:ea typeface="+mn-ea"/>
                <a:cs typeface="KyivType Sans Medium2"/>
              </a:rPr>
              <a:t>6. </a:t>
            </a:r>
            <a:r>
              <a:rPr kumimoji="0" lang="fr-FR" sz="1200" b="1" i="0" u="none" strike="noStrike" kern="0" cap="none" spc="0" normalizeH="0" baseline="0" noProof="0" dirty="0">
                <a:ln>
                  <a:noFill/>
                </a:ln>
                <a:solidFill>
                  <a:srgbClr val="333638"/>
                </a:solidFill>
                <a:effectLst/>
                <a:uLnTx/>
                <a:uFillTx/>
                <a:latin typeface="KyivType Sans Medium2"/>
                <a:ea typeface="+mn-ea"/>
                <a:cs typeface="KyivType Sans Medium2"/>
              </a:rPr>
              <a:t>Peeling</a:t>
            </a:r>
            <a:r>
              <a:rPr kumimoji="0" lang="fr-FR" sz="1200" b="1" i="0" u="none" strike="noStrike" kern="0" cap="none" spc="50" normalizeH="0" baseline="0" noProof="0" dirty="0">
                <a:ln>
                  <a:noFill/>
                </a:ln>
                <a:solidFill>
                  <a:srgbClr val="333638"/>
                </a:solidFill>
                <a:effectLst/>
                <a:uLnTx/>
                <a:uFillTx/>
                <a:latin typeface="KyivType Sans Medium2"/>
                <a:ea typeface="+mn-ea"/>
                <a:cs typeface="KyivType Sans Medium2"/>
              </a:rPr>
              <a:t> </a:t>
            </a:r>
            <a:r>
              <a:rPr kumimoji="0" lang="fr-FR" sz="1050" b="1" i="0" u="none" strike="noStrike" kern="0" cap="none" spc="0" normalizeH="0" baseline="0" noProof="0" dirty="0">
                <a:ln>
                  <a:noFill/>
                </a:ln>
                <a:solidFill>
                  <a:srgbClr val="333638"/>
                </a:solidFill>
                <a:effectLst/>
                <a:uLnTx/>
                <a:uFillTx/>
                <a:latin typeface="KyivType Sans Medium2"/>
                <a:ea typeface="+mn-ea"/>
                <a:cs typeface="KyivType Sans Medium2"/>
              </a:rPr>
              <a:t>(application</a:t>
            </a:r>
            <a:r>
              <a:rPr kumimoji="0" lang="fr-FR" sz="1050" b="1" i="0" u="none" strike="noStrike" kern="0" cap="none" spc="45" normalizeH="0" baseline="0" noProof="0" dirty="0">
                <a:ln>
                  <a:noFill/>
                </a:ln>
                <a:solidFill>
                  <a:srgbClr val="333638"/>
                </a:solidFill>
                <a:effectLst/>
                <a:uLnTx/>
                <a:uFillTx/>
                <a:latin typeface="KyivType Sans Medium2"/>
                <a:ea typeface="+mn-ea"/>
                <a:cs typeface="KyivType Sans Medium2"/>
              </a:rPr>
              <a:t> </a:t>
            </a:r>
            <a:r>
              <a:rPr kumimoji="0" lang="fr-FR" sz="1050" b="1" i="0" u="none" strike="noStrike" kern="0" cap="none" spc="0" normalizeH="0" baseline="0" noProof="0" dirty="0">
                <a:ln>
                  <a:noFill/>
                </a:ln>
                <a:solidFill>
                  <a:srgbClr val="333638"/>
                </a:solidFill>
                <a:effectLst/>
                <a:uLnTx/>
                <a:uFillTx/>
                <a:latin typeface="KyivType Sans Medium2"/>
                <a:ea typeface="+mn-ea"/>
                <a:cs typeface="KyivType Sans Medium2"/>
              </a:rPr>
              <a:t>technique</a:t>
            </a:r>
            <a:r>
              <a:rPr kumimoji="0" lang="fr-FR" sz="1050" b="1" i="0" u="none" strike="noStrike" kern="0" cap="none" spc="40" normalizeH="0" baseline="0" noProof="0" dirty="0">
                <a:ln>
                  <a:noFill/>
                </a:ln>
                <a:solidFill>
                  <a:srgbClr val="333638"/>
                </a:solidFill>
                <a:effectLst/>
                <a:uLnTx/>
                <a:uFillTx/>
                <a:latin typeface="KyivType Sans Medium2"/>
                <a:ea typeface="+mn-ea"/>
                <a:cs typeface="KyivType Sans Medium2"/>
              </a:rPr>
              <a:t> </a:t>
            </a:r>
            <a:r>
              <a:rPr kumimoji="0" lang="fr-FR" sz="1050" b="1" i="0" u="none" strike="noStrike" kern="0" cap="none" spc="0" normalizeH="0" baseline="0" noProof="0" dirty="0">
                <a:ln>
                  <a:noFill/>
                </a:ln>
                <a:solidFill>
                  <a:srgbClr val="333638"/>
                </a:solidFill>
                <a:effectLst/>
                <a:uLnTx/>
                <a:uFillTx/>
                <a:latin typeface="KyivType Sans Medium2"/>
                <a:ea typeface="+mn-ea"/>
                <a:cs typeface="KyivType Sans Medium2"/>
              </a:rPr>
              <a:t>et</a:t>
            </a:r>
            <a:r>
              <a:rPr kumimoji="0" lang="fr-FR" sz="1050" b="1" i="0" u="none" strike="noStrike" kern="0" cap="none" spc="45" normalizeH="0" baseline="0" noProof="0" dirty="0">
                <a:ln>
                  <a:noFill/>
                </a:ln>
                <a:solidFill>
                  <a:srgbClr val="333638"/>
                </a:solidFill>
                <a:effectLst/>
                <a:uLnTx/>
                <a:uFillTx/>
                <a:latin typeface="KyivType Sans Medium2"/>
                <a:ea typeface="+mn-ea"/>
                <a:cs typeface="KyivType Sans Medium2"/>
              </a:rPr>
              <a:t> </a:t>
            </a:r>
            <a:r>
              <a:rPr kumimoji="0" lang="fr-FR" sz="1050" b="1" i="0" u="none" strike="noStrike" kern="0" cap="none" spc="-10" normalizeH="0" baseline="0" noProof="0" dirty="0">
                <a:ln>
                  <a:noFill/>
                </a:ln>
                <a:solidFill>
                  <a:srgbClr val="333638"/>
                </a:solidFill>
                <a:effectLst/>
                <a:uLnTx/>
                <a:uFillTx/>
                <a:latin typeface="KyivType Sans Medium2"/>
                <a:ea typeface="+mn-ea"/>
                <a:cs typeface="KyivType Sans Medium2"/>
              </a:rPr>
              <a:t>ciblée)</a:t>
            </a:r>
            <a:endParaRPr lang="fr-FR" sz="1050" b="1" kern="0" spc="-10" dirty="0">
              <a:solidFill>
                <a:srgbClr val="333638"/>
              </a:solidFill>
              <a:latin typeface="KyivType Sans Medium2"/>
              <a:cs typeface="KyivType Sans Medium2"/>
            </a:endParaRPr>
          </a:p>
          <a:p>
            <a:pPr marL="12664" marR="5066" lvl="0" indent="0" algn="l" defTabSz="911840" rtl="0" eaLnBrk="1" fontAlgn="auto" latinLnBrk="0" hangingPunct="1">
              <a:lnSpc>
                <a:spcPct val="190200"/>
              </a:lnSpc>
              <a:spcBef>
                <a:spcPts val="0"/>
              </a:spcBef>
              <a:spcAft>
                <a:spcPts val="0"/>
              </a:spcAft>
              <a:buClr>
                <a:srgbClr val="F78F2A"/>
              </a:buClr>
              <a:buSzTx/>
              <a:tabLst>
                <a:tab pos="324210" algn="l"/>
              </a:tabLst>
              <a:defRPr/>
            </a:pPr>
            <a:r>
              <a:rPr lang="fr-FR" sz="1200" b="1" kern="0" dirty="0">
                <a:solidFill>
                  <a:srgbClr val="E5A23F"/>
                </a:solidFill>
                <a:latin typeface="KyivType Sans Medium2"/>
              </a:rPr>
              <a:t>7. </a:t>
            </a:r>
            <a:r>
              <a:rPr lang="fr-FR" sz="1200" b="1" kern="0" dirty="0">
                <a:solidFill>
                  <a:srgbClr val="333638"/>
                </a:solidFill>
                <a:latin typeface="KyivType Sans Medium2"/>
              </a:rPr>
              <a:t>Massage </a:t>
            </a:r>
            <a:r>
              <a:rPr kumimoji="0" lang="fr-FR" sz="1200" b="1" i="0" u="none" strike="noStrike" kern="0" cap="none" spc="-30" normalizeH="0" baseline="0" noProof="0" dirty="0" err="1">
                <a:ln>
                  <a:noFill/>
                </a:ln>
                <a:solidFill>
                  <a:srgbClr val="333638"/>
                </a:solidFill>
                <a:effectLst/>
                <a:uLnTx/>
                <a:uFillTx/>
                <a:latin typeface="KyivType Sans Medium2"/>
                <a:ea typeface="+mn-ea"/>
                <a:cs typeface="KyivType Sans Medium2"/>
              </a:rPr>
              <a:t>Yon</a:t>
            </a:r>
            <a:r>
              <a:rPr kumimoji="0" lang="fr-FR" sz="1200" b="1" i="0" u="none" strike="noStrike" kern="0" cap="none" spc="-30" normalizeH="0" baseline="0" noProof="0" dirty="0">
                <a:ln>
                  <a:noFill/>
                </a:ln>
                <a:solidFill>
                  <a:srgbClr val="333638"/>
                </a:solidFill>
                <a:effectLst/>
                <a:uLnTx/>
                <a:uFillTx/>
                <a:latin typeface="KyivType Sans Medium2"/>
                <a:ea typeface="+mn-ea"/>
                <a:cs typeface="KyivType Sans Medium2"/>
              </a:rPr>
              <a:t>-</a:t>
            </a:r>
            <a:r>
              <a:rPr kumimoji="0" lang="fr-FR" sz="1200" b="1" i="0" u="none" strike="noStrike" kern="0" cap="none" spc="0" normalizeH="0" baseline="0" noProof="0" dirty="0">
                <a:ln>
                  <a:noFill/>
                </a:ln>
                <a:solidFill>
                  <a:srgbClr val="333638"/>
                </a:solidFill>
                <a:effectLst/>
                <a:uLnTx/>
                <a:uFillTx/>
                <a:latin typeface="KyivType Sans Medium2"/>
                <a:ea typeface="+mn-ea"/>
                <a:cs typeface="KyivType Sans Medium2"/>
              </a:rPr>
              <a:t>Ka</a:t>
            </a:r>
            <a:r>
              <a:rPr kumimoji="0" lang="fr-FR" sz="1200" b="1" i="0" u="none" strike="noStrike" kern="0" cap="none" spc="70" normalizeH="0" baseline="0" noProof="0" dirty="0">
                <a:ln>
                  <a:noFill/>
                </a:ln>
                <a:solidFill>
                  <a:srgbClr val="333638"/>
                </a:solidFill>
                <a:effectLst/>
                <a:uLnTx/>
                <a:uFillTx/>
                <a:latin typeface="KyivType Sans Medium2"/>
                <a:ea typeface="+mn-ea"/>
                <a:cs typeface="KyivType Sans Medium2"/>
              </a:rPr>
              <a:t> </a:t>
            </a:r>
            <a:r>
              <a:rPr kumimoji="0" lang="fr-FR" sz="1200" b="1" i="0" u="none" strike="noStrike" kern="0" cap="none" spc="0" normalizeH="0" baseline="0" noProof="0" dirty="0">
                <a:ln>
                  <a:noFill/>
                </a:ln>
                <a:solidFill>
                  <a:srgbClr val="333638"/>
                </a:solidFill>
                <a:effectLst/>
                <a:uLnTx/>
                <a:uFillTx/>
                <a:latin typeface="KyivType Sans Medium2"/>
                <a:ea typeface="+mn-ea"/>
                <a:cs typeface="KyivType Sans Medium2"/>
              </a:rPr>
              <a:t>à</a:t>
            </a:r>
            <a:r>
              <a:rPr kumimoji="0" lang="fr-FR" sz="1200" b="1" i="0" u="none" strike="noStrike" kern="0" cap="none" spc="75" normalizeH="0" baseline="0" noProof="0" dirty="0">
                <a:ln>
                  <a:noFill/>
                </a:ln>
                <a:solidFill>
                  <a:srgbClr val="333638"/>
                </a:solidFill>
                <a:effectLst/>
                <a:uLnTx/>
                <a:uFillTx/>
                <a:latin typeface="KyivType Sans Medium2"/>
                <a:ea typeface="+mn-ea"/>
                <a:cs typeface="KyivType Sans Medium2"/>
              </a:rPr>
              <a:t> </a:t>
            </a:r>
            <a:r>
              <a:rPr kumimoji="0" lang="fr-FR" sz="1200" b="1" i="0" u="none" strike="noStrike" kern="0" cap="none" spc="0" normalizeH="0" baseline="0" noProof="0" dirty="0">
                <a:ln>
                  <a:noFill/>
                </a:ln>
                <a:solidFill>
                  <a:srgbClr val="333638"/>
                </a:solidFill>
                <a:effectLst/>
                <a:uLnTx/>
                <a:uFillTx/>
                <a:latin typeface="KyivType Sans Medium2"/>
                <a:ea typeface="+mn-ea"/>
                <a:cs typeface="KyivType Sans Medium2"/>
              </a:rPr>
              <a:t>la</a:t>
            </a:r>
            <a:r>
              <a:rPr kumimoji="0" lang="fr-FR" sz="1200" b="1" i="0" u="none" strike="noStrike" kern="0" cap="none" spc="70" normalizeH="0" baseline="0" noProof="0" dirty="0">
                <a:ln>
                  <a:noFill/>
                </a:ln>
                <a:solidFill>
                  <a:srgbClr val="333638"/>
                </a:solidFill>
                <a:effectLst/>
                <a:uLnTx/>
                <a:uFillTx/>
                <a:latin typeface="KyivType Sans Medium2"/>
                <a:ea typeface="+mn-ea"/>
                <a:cs typeface="KyivType Sans Medium2"/>
              </a:rPr>
              <a:t> </a:t>
            </a:r>
            <a:r>
              <a:rPr kumimoji="0" lang="fr-FR" sz="1200" b="1" i="0" u="none" strike="noStrike" kern="0" cap="none" spc="0" normalizeH="0" baseline="0" noProof="0" dirty="0">
                <a:ln>
                  <a:noFill/>
                </a:ln>
                <a:solidFill>
                  <a:srgbClr val="333638"/>
                </a:solidFill>
                <a:effectLst/>
                <a:uLnTx/>
                <a:uFillTx/>
                <a:latin typeface="KyivType Sans Medium2"/>
                <a:ea typeface="+mn-ea"/>
                <a:cs typeface="KyivType Sans Medium2"/>
              </a:rPr>
              <a:t>Vitamine</a:t>
            </a:r>
            <a:r>
              <a:rPr kumimoji="0" lang="fr-FR" sz="1200" b="1" i="0" u="none" strike="noStrike" kern="0" cap="none" spc="75" normalizeH="0" baseline="0" noProof="0" dirty="0">
                <a:ln>
                  <a:noFill/>
                </a:ln>
                <a:solidFill>
                  <a:srgbClr val="333638"/>
                </a:solidFill>
                <a:effectLst/>
                <a:uLnTx/>
                <a:uFillTx/>
                <a:latin typeface="KyivType Sans Medium2"/>
                <a:ea typeface="+mn-ea"/>
                <a:cs typeface="KyivType Sans Medium2"/>
              </a:rPr>
              <a:t> </a:t>
            </a:r>
            <a:r>
              <a:rPr kumimoji="0" lang="fr-FR" sz="1200" b="1" i="0" u="none" strike="noStrike" kern="0" cap="none" spc="-50" normalizeH="0" baseline="0" noProof="0" dirty="0">
                <a:ln>
                  <a:noFill/>
                </a:ln>
                <a:solidFill>
                  <a:srgbClr val="333638"/>
                </a:solidFill>
                <a:effectLst/>
                <a:uLnTx/>
                <a:uFillTx/>
                <a:latin typeface="KyivType Sans Medium2"/>
                <a:ea typeface="+mn-ea"/>
                <a:cs typeface="KyivType Sans Medium2"/>
              </a:rPr>
              <a:t>C</a:t>
            </a:r>
          </a:p>
          <a:p>
            <a:pPr marL="12664" marR="5066" lvl="0" indent="0" algn="l" defTabSz="911840" rtl="0" eaLnBrk="1" fontAlgn="auto" latinLnBrk="0" hangingPunct="1">
              <a:lnSpc>
                <a:spcPct val="190200"/>
              </a:lnSpc>
              <a:spcBef>
                <a:spcPts val="0"/>
              </a:spcBef>
              <a:spcAft>
                <a:spcPts val="0"/>
              </a:spcAft>
              <a:buClr>
                <a:srgbClr val="F78F2A"/>
              </a:buClr>
              <a:buSzTx/>
              <a:tabLst>
                <a:tab pos="324210" algn="l"/>
              </a:tabLst>
              <a:defRPr/>
            </a:pPr>
            <a:r>
              <a:rPr kumimoji="0" lang="fr-FR" sz="1200" b="1" i="0" u="none" strike="noStrike" kern="0" cap="none" spc="-50" normalizeH="0" baseline="0" noProof="0" dirty="0">
                <a:ln>
                  <a:noFill/>
                </a:ln>
                <a:solidFill>
                  <a:srgbClr val="E5A23F"/>
                </a:solidFill>
                <a:effectLst/>
                <a:uLnTx/>
                <a:uFillTx/>
                <a:latin typeface="KyivType Sans Medium2"/>
                <a:ea typeface="+mn-ea"/>
                <a:cs typeface="KyivType Sans Medium2"/>
              </a:rPr>
              <a:t>8. </a:t>
            </a:r>
            <a:r>
              <a:rPr kumimoji="0" lang="fr-FR" sz="1200" b="1" i="0" u="none" strike="noStrike" kern="0" cap="none" spc="0" normalizeH="0" baseline="0" noProof="0" dirty="0">
                <a:ln>
                  <a:noFill/>
                </a:ln>
                <a:solidFill>
                  <a:srgbClr val="333638"/>
                </a:solidFill>
                <a:effectLst/>
                <a:uLnTx/>
                <a:uFillTx/>
                <a:latin typeface="KyivType Sans Medium2"/>
                <a:ea typeface="+mn-ea"/>
                <a:cs typeface="KyivType Sans Medium2"/>
              </a:rPr>
              <a:t>Masque</a:t>
            </a:r>
            <a:r>
              <a:rPr kumimoji="0" lang="fr-FR" sz="1200" b="1" i="0" u="none" strike="noStrike" kern="0" cap="none" spc="80" normalizeH="0" baseline="0" noProof="0" dirty="0">
                <a:ln>
                  <a:noFill/>
                </a:ln>
                <a:solidFill>
                  <a:srgbClr val="333638"/>
                </a:solidFill>
                <a:effectLst/>
                <a:uLnTx/>
                <a:uFillTx/>
                <a:latin typeface="KyivType Sans Medium2"/>
                <a:ea typeface="+mn-ea"/>
                <a:cs typeface="KyivType Sans Medium2"/>
              </a:rPr>
              <a:t> </a:t>
            </a:r>
            <a:r>
              <a:rPr kumimoji="0" lang="fr-FR" sz="1200" b="1" i="0" u="none" strike="noStrike" kern="0" cap="none" spc="-10" normalizeH="0" baseline="0" noProof="0" dirty="0">
                <a:ln>
                  <a:noFill/>
                </a:ln>
                <a:solidFill>
                  <a:srgbClr val="333638"/>
                </a:solidFill>
                <a:effectLst/>
                <a:uLnTx/>
                <a:uFillTx/>
                <a:latin typeface="KyivType Sans Medium2"/>
                <a:ea typeface="+mn-ea"/>
                <a:cs typeface="KyivType Sans Medium2"/>
              </a:rPr>
              <a:t>modelant</a:t>
            </a:r>
          </a:p>
          <a:p>
            <a:pPr marL="12664" marR="5066" lvl="0" indent="0" algn="l" defTabSz="911840" rtl="0" eaLnBrk="1" fontAlgn="auto" latinLnBrk="0" hangingPunct="1">
              <a:lnSpc>
                <a:spcPct val="190200"/>
              </a:lnSpc>
              <a:spcBef>
                <a:spcPts val="0"/>
              </a:spcBef>
              <a:spcAft>
                <a:spcPts val="0"/>
              </a:spcAft>
              <a:buClr>
                <a:srgbClr val="F78F2A"/>
              </a:buClr>
              <a:buSzTx/>
              <a:tabLst>
                <a:tab pos="324210" algn="l"/>
              </a:tabLst>
              <a:defRPr/>
            </a:pPr>
            <a:r>
              <a:rPr lang="fr-FR" sz="1200" kern="0" spc="-10" dirty="0">
                <a:solidFill>
                  <a:srgbClr val="E5A23F"/>
                </a:solidFill>
                <a:latin typeface="KyivType Sans Medium2"/>
                <a:cs typeface="KyivType Sans Medium2"/>
              </a:rPr>
              <a:t>9. </a:t>
            </a:r>
            <a:r>
              <a:rPr kumimoji="0" lang="fr-FR" sz="1200" b="0" i="0" u="none" strike="noStrike" kern="0" cap="none" spc="-10" normalizeH="0" baseline="0" noProof="0" dirty="0">
                <a:ln>
                  <a:noFill/>
                </a:ln>
                <a:solidFill>
                  <a:srgbClr val="333638"/>
                </a:solidFill>
                <a:effectLst/>
                <a:uLnTx/>
                <a:uFillTx/>
                <a:latin typeface="KyivType Sans Medium2"/>
                <a:ea typeface="+mn-ea"/>
                <a:cs typeface="KyivType Sans Medium2"/>
              </a:rPr>
              <a:t>Application crème de soin &amp; contour</a:t>
            </a:r>
          </a:p>
          <a:p>
            <a:pPr marL="12664" marR="5066" lvl="0" indent="0" algn="l" defTabSz="911840" rtl="0" eaLnBrk="1" fontAlgn="auto" latinLnBrk="0" hangingPunct="1">
              <a:lnSpc>
                <a:spcPct val="190200"/>
              </a:lnSpc>
              <a:spcBef>
                <a:spcPts val="0"/>
              </a:spcBef>
              <a:spcAft>
                <a:spcPts val="0"/>
              </a:spcAft>
              <a:buClr>
                <a:srgbClr val="F78F2A"/>
              </a:buClr>
              <a:buSzTx/>
              <a:tabLst>
                <a:tab pos="324210" algn="l"/>
              </a:tabLst>
              <a:defRPr/>
            </a:pPr>
            <a:r>
              <a:rPr lang="fr-FR" sz="1200" kern="0" spc="-10" dirty="0">
                <a:solidFill>
                  <a:srgbClr val="E5A23F"/>
                </a:solidFill>
                <a:latin typeface="KyivType Sans Medium2"/>
                <a:cs typeface="KyivType Sans Medium2"/>
              </a:rPr>
              <a:t>10. </a:t>
            </a:r>
            <a:r>
              <a:rPr lang="fr-FR" sz="1200" kern="0" spc="-10" dirty="0">
                <a:solidFill>
                  <a:srgbClr val="333638"/>
                </a:solidFill>
                <a:latin typeface="KyivType Sans Medium2"/>
                <a:cs typeface="KyivType Sans Medium2"/>
              </a:rPr>
              <a:t>Conclusion signature</a:t>
            </a:r>
            <a:endParaRPr kumimoji="0" lang="fr-FR" sz="1200" b="0" i="0" u="none" strike="noStrike" kern="0" cap="none" spc="0" normalizeH="0" baseline="0" noProof="0" dirty="0">
              <a:ln>
                <a:noFill/>
              </a:ln>
              <a:solidFill>
                <a:sysClr val="windowText" lastClr="000000"/>
              </a:solidFill>
              <a:effectLst/>
              <a:uLnTx/>
              <a:uFillTx/>
              <a:latin typeface="KyivType Sans Medium2"/>
              <a:ea typeface="+mn-ea"/>
              <a:cs typeface="KyivType Sans Medium2"/>
            </a:endParaRPr>
          </a:p>
          <a:p>
            <a:pPr marL="12031" marR="0" lvl="0" indent="0" algn="l" defTabSz="911840" rtl="0" eaLnBrk="1" fontAlgn="auto" latinLnBrk="0" hangingPunct="1">
              <a:lnSpc>
                <a:spcPct val="100000"/>
              </a:lnSpc>
              <a:spcBef>
                <a:spcPts val="1675"/>
              </a:spcBef>
              <a:spcAft>
                <a:spcPts val="0"/>
              </a:spcAft>
              <a:buClr>
                <a:srgbClr val="F78F2A"/>
              </a:buClr>
              <a:buSzTx/>
              <a:buFontTx/>
              <a:buNone/>
              <a:tabLst>
                <a:tab pos="333708" algn="l"/>
              </a:tabLst>
              <a:defRPr/>
            </a:pPr>
            <a:endParaRPr kumimoji="0" lang="fr-FR" sz="1200" b="1" i="0" u="none" strike="noStrike" kern="0" cap="none" spc="0" normalizeH="0" baseline="0" noProof="0" dirty="0">
              <a:ln>
                <a:noFill/>
              </a:ln>
              <a:solidFill>
                <a:sysClr val="windowText" lastClr="000000"/>
              </a:solidFill>
              <a:effectLst/>
              <a:uLnTx/>
              <a:uFillTx/>
              <a:latin typeface="KyivType Sans Medium2"/>
              <a:ea typeface="+mn-ea"/>
              <a:cs typeface="KyivType Sans Medium2"/>
            </a:endParaRPr>
          </a:p>
        </p:txBody>
      </p:sp>
      <p:sp>
        <p:nvSpPr>
          <p:cNvPr id="4" name="Espace réservé du numéro de diapositive 3"/>
          <p:cNvSpPr>
            <a:spLocks noGrp="1"/>
          </p:cNvSpPr>
          <p:nvPr>
            <p:ph type="sldNum" sz="quarter" idx="5"/>
          </p:nvPr>
        </p:nvSpPr>
        <p:spPr/>
        <p:txBody>
          <a:bodyPr/>
          <a:lstStyle/>
          <a:p>
            <a:fld id="{1E75D512-6B45-4599-B546-A08B6EF7031D}" type="slidenum">
              <a:rPr lang="fr-FR" smtClean="0"/>
              <a:t>31</a:t>
            </a:fld>
            <a:endParaRPr lang="fr-FR"/>
          </a:p>
        </p:txBody>
      </p:sp>
    </p:spTree>
    <p:extLst>
      <p:ext uri="{BB962C8B-B14F-4D97-AF65-F5344CB8AC3E}">
        <p14:creationId xmlns:p14="http://schemas.microsoft.com/office/powerpoint/2010/main" val="1978406678"/>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r>
              <a:rPr lang="fr-FR" dirty="0"/>
              <a:t>Peeling lumière mode d’application</a:t>
            </a:r>
          </a:p>
          <a:p>
            <a:r>
              <a:rPr lang="fr-FR" sz="1800" i="1" dirty="0">
                <a:effectLst/>
                <a:latin typeface="Abadi Extra Light" panose="020B0204020104020204" pitchFamily="34" charset="0"/>
                <a:ea typeface="Calibri" panose="020F0502020204030204" pitchFamily="34" charset="0"/>
                <a:cs typeface="Times New Roman" panose="02020603050405020304" pitchFamily="18" charset="0"/>
              </a:rPr>
              <a:t>Ne pas appliquer sur les lèvres et protéger les yeux avec des cotons humidifiés </a:t>
            </a:r>
          </a:p>
          <a:p>
            <a:endParaRPr lang="fr-FR" dirty="0"/>
          </a:p>
          <a:p>
            <a:pPr>
              <a:lnSpc>
                <a:spcPct val="107000"/>
              </a:lnSpc>
              <a:spcAft>
                <a:spcPts val="800"/>
              </a:spcAft>
            </a:pPr>
            <a:r>
              <a:rPr lang="fr-FR" sz="1800" u="sng" dirty="0">
                <a:effectLst/>
                <a:latin typeface="Abadi Extra Light" panose="020B0204020104020204" pitchFamily="34" charset="0"/>
                <a:ea typeface="Calibri" panose="020F0502020204030204" pitchFamily="34" charset="0"/>
                <a:cs typeface="Times New Roman" panose="02020603050405020304" pitchFamily="18" charset="0"/>
              </a:rPr>
              <a:t>Quantité </a:t>
            </a:r>
            <a:r>
              <a:rPr lang="fr-FR" sz="1800" dirty="0">
                <a:effectLst/>
                <a:latin typeface="Abadi Extra Light" panose="020B0204020104020204" pitchFamily="34" charset="0"/>
                <a:ea typeface="Calibri" panose="020F0502020204030204" pitchFamily="34" charset="0"/>
                <a:cs typeface="Times New Roman" panose="02020603050405020304" pitchFamily="18" charset="0"/>
              </a:rPr>
              <a:t>: 8 à 10 compte-gouttes / pipettes</a:t>
            </a:r>
            <a:endParaRPr lang="fr-FR" sz="1800" dirty="0">
              <a:effectLst/>
              <a:latin typeface="Calibri" panose="020F0502020204030204" pitchFamily="34" charset="0"/>
              <a:ea typeface="Calibri" panose="020F0502020204030204" pitchFamily="34" charset="0"/>
              <a:cs typeface="Times New Roman" panose="02020603050405020304" pitchFamily="18" charset="0"/>
            </a:endParaRPr>
          </a:p>
          <a:p>
            <a:pPr>
              <a:lnSpc>
                <a:spcPct val="107000"/>
              </a:lnSpc>
              <a:spcAft>
                <a:spcPts val="800"/>
              </a:spcAft>
            </a:pPr>
            <a:r>
              <a:rPr lang="fr-FR" sz="1800" dirty="0">
                <a:effectLst/>
                <a:latin typeface="Abadi Extra Light" panose="020B0204020104020204" pitchFamily="34" charset="0"/>
                <a:ea typeface="Calibri" panose="020F0502020204030204" pitchFamily="34" charset="0"/>
                <a:cs typeface="Times New Roman" panose="02020603050405020304" pitchFamily="18" charset="0"/>
              </a:rPr>
              <a:t>12 minutes</a:t>
            </a:r>
          </a:p>
          <a:p>
            <a:pPr>
              <a:lnSpc>
                <a:spcPct val="107000"/>
              </a:lnSpc>
              <a:spcAft>
                <a:spcPts val="800"/>
              </a:spcAft>
            </a:pPr>
            <a:endParaRPr lang="fr-FR" sz="1800" dirty="0">
              <a:effectLst/>
              <a:latin typeface="Calibri" panose="020F0502020204030204" pitchFamily="34" charset="0"/>
              <a:ea typeface="Calibri" panose="020F0502020204030204" pitchFamily="34" charset="0"/>
              <a:cs typeface="Times New Roman" panose="02020603050405020304" pitchFamily="18" charset="0"/>
            </a:endParaRPr>
          </a:p>
          <a:p>
            <a:pPr lvl="0" defTabSz="914335">
              <a:defRPr/>
            </a:pPr>
            <a:r>
              <a:rPr lang="en-US" sz="2800" dirty="0">
                <a:solidFill>
                  <a:prstClr val="black"/>
                </a:solidFill>
              </a:rPr>
              <a:t>EFFET CORRECTEUR DE TACHES</a:t>
            </a:r>
          </a:p>
          <a:p>
            <a:pPr marL="285750" lvl="0" indent="-285750" defTabSz="914335">
              <a:buFont typeface="Arial" panose="020B0604020202020204" pitchFamily="34" charset="0"/>
              <a:buChar char="•"/>
              <a:defRPr/>
            </a:pPr>
            <a:r>
              <a:rPr lang="fr-FR" sz="2800" dirty="0">
                <a:solidFill>
                  <a:prstClr val="black"/>
                </a:solidFill>
              </a:rPr>
              <a:t>Travailler  avec le bâtonnet en mouvement de tourbillon dans le sens horaire chaque tache pendant 4’ </a:t>
            </a:r>
          </a:p>
          <a:p>
            <a:pPr lvl="0" defTabSz="914335">
              <a:defRPr/>
            </a:pPr>
            <a:r>
              <a:rPr lang="en-US" sz="2800" dirty="0">
                <a:solidFill>
                  <a:prstClr val="black"/>
                </a:solidFill>
              </a:rPr>
              <a:t>EFFET RÉVÉLATEUR D’ÉCLAT</a:t>
            </a:r>
          </a:p>
          <a:p>
            <a:pPr marL="285750" lvl="0" indent="-285750">
              <a:buFont typeface="Arial" panose="020B0604020202020204" pitchFamily="34" charset="0"/>
              <a:buChar char="•"/>
              <a:defRPr/>
            </a:pPr>
            <a:r>
              <a:rPr lang="fr-FR" sz="2800" dirty="0">
                <a:solidFill>
                  <a:prstClr val="black"/>
                </a:solidFill>
              </a:rPr>
              <a:t>Application au pinceau sur l’ensemble du visage, cou, décolleté(8 pipettes)</a:t>
            </a:r>
            <a:endParaRPr lang="fr-FR" sz="1800" kern="1200" spc="0" dirty="0">
              <a:solidFill>
                <a:schemeClr val="tx1"/>
              </a:solidFill>
              <a:effectLst/>
              <a:latin typeface="Calibri" panose="020F0502020204030204" pitchFamily="34" charset="0"/>
              <a:cs typeface="Times New Roman" panose="02020603050405020304" pitchFamily="18" charset="0"/>
            </a:endParaRPr>
          </a:p>
          <a:p>
            <a:pPr marL="285750" lvl="0" indent="-285750">
              <a:buFont typeface="Arial" panose="020B0604020202020204" pitchFamily="34" charset="0"/>
              <a:buChar char="•"/>
              <a:defRPr/>
            </a:pPr>
            <a:r>
              <a:rPr lang="fr-FR" sz="1200" kern="0" spc="-10" dirty="0">
                <a:solidFill>
                  <a:srgbClr val="333638"/>
                </a:solidFill>
                <a:latin typeface="KyivType Sans Medium2"/>
              </a:rPr>
              <a:t>3 techniques anti-rides et fermeté sur le cou, les sillons nasogéniens, la ride du lion, le front et les pattes d’oies.</a:t>
            </a:r>
          </a:p>
          <a:p>
            <a:pPr marL="285750" marR="0" lvl="0" indent="-2857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fr-FR" sz="1200" kern="0" spc="-10" dirty="0">
                <a:solidFill>
                  <a:srgbClr val="333638"/>
                </a:solidFill>
                <a:latin typeface="KyivType Sans Medium2"/>
              </a:rPr>
              <a:t>Battages avec les bâtonnets épais sur les joues.</a:t>
            </a:r>
          </a:p>
          <a:p>
            <a:pPr marL="285750" lvl="0" indent="-285750">
              <a:buFont typeface="Arial" panose="020B0604020202020204" pitchFamily="34" charset="0"/>
              <a:buChar char="•"/>
              <a:defRPr/>
            </a:pPr>
            <a:r>
              <a:rPr lang="fr-FR" sz="1200" dirty="0">
                <a:solidFill>
                  <a:prstClr val="black"/>
                </a:solidFill>
              </a:rPr>
              <a:t>Rincer à l’eau fraîche</a:t>
            </a:r>
          </a:p>
          <a:p>
            <a:pPr marL="0" marR="0" lvl="0" indent="0" algn="l" defTabSz="914400" rtl="0" eaLnBrk="1" fontAlgn="auto" latinLnBrk="0" hangingPunct="1">
              <a:lnSpc>
                <a:spcPct val="100000"/>
              </a:lnSpc>
              <a:spcBef>
                <a:spcPts val="0"/>
              </a:spcBef>
              <a:spcAft>
                <a:spcPts val="0"/>
              </a:spcAft>
              <a:buClrTx/>
              <a:buSzTx/>
              <a:buFontTx/>
              <a:buNone/>
              <a:tabLst/>
              <a:defRPr/>
            </a:pPr>
            <a:endParaRPr lang="fr-FR" sz="1200" kern="0" spc="-10" dirty="0">
              <a:solidFill>
                <a:srgbClr val="333638"/>
              </a:solidFill>
              <a:latin typeface="KyivType Sans Medium2"/>
            </a:endParaRPr>
          </a:p>
          <a:p>
            <a:r>
              <a:rPr lang="fr-FR" dirty="0"/>
              <a:t>30% acide glycolique (exfoliant unifiant) + vit C &amp; algue brune (éclaircissant </a:t>
            </a:r>
            <a:r>
              <a:rPr lang="fr-FR" dirty="0" err="1"/>
              <a:t>anti-tache</a:t>
            </a:r>
            <a:r>
              <a:rPr lang="fr-FR" dirty="0"/>
              <a:t>)</a:t>
            </a:r>
          </a:p>
          <a:p>
            <a:endParaRPr lang="fr-FR" dirty="0"/>
          </a:p>
        </p:txBody>
      </p:sp>
      <p:sp>
        <p:nvSpPr>
          <p:cNvPr id="4" name="Espace réservé du numéro de diapositive 3"/>
          <p:cNvSpPr>
            <a:spLocks noGrp="1"/>
          </p:cNvSpPr>
          <p:nvPr>
            <p:ph type="sldNum" sz="quarter" idx="5"/>
          </p:nvPr>
        </p:nvSpPr>
        <p:spPr/>
        <p:txBody>
          <a:bodyPr/>
          <a:lstStyle/>
          <a:p>
            <a:fld id="{1E75D512-6B45-4599-B546-A08B6EF7031D}" type="slidenum">
              <a:rPr lang="fr-FR" smtClean="0"/>
              <a:t>32</a:t>
            </a:fld>
            <a:endParaRPr lang="fr-FR"/>
          </a:p>
        </p:txBody>
      </p:sp>
    </p:spTree>
    <p:extLst>
      <p:ext uri="{BB962C8B-B14F-4D97-AF65-F5344CB8AC3E}">
        <p14:creationId xmlns:p14="http://schemas.microsoft.com/office/powerpoint/2010/main" val="3350743879"/>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fr-FR" dirty="0"/>
              <a:t>FORMATION</a:t>
            </a:r>
          </a:p>
          <a:p>
            <a:r>
              <a:rPr lang="fr-FR" dirty="0"/>
              <a:t>Voyons maintenant les résultats</a:t>
            </a:r>
          </a:p>
        </p:txBody>
      </p:sp>
      <p:sp>
        <p:nvSpPr>
          <p:cNvPr id="4" name="Espace réservé du numéro de diapositive 3"/>
          <p:cNvSpPr>
            <a:spLocks noGrp="1"/>
          </p:cNvSpPr>
          <p:nvPr>
            <p:ph type="sldNum" sz="quarter" idx="5"/>
          </p:nvPr>
        </p:nvSpPr>
        <p:spPr/>
        <p:txBody>
          <a:bodyPr/>
          <a:lstStyle/>
          <a:p>
            <a:fld id="{1E75D512-6B45-4599-B546-A08B6EF7031D}" type="slidenum">
              <a:rPr lang="fr-FR" smtClean="0"/>
              <a:t>33</a:t>
            </a:fld>
            <a:endParaRPr lang="fr-FR"/>
          </a:p>
        </p:txBody>
      </p:sp>
    </p:spTree>
    <p:extLst>
      <p:ext uri="{BB962C8B-B14F-4D97-AF65-F5344CB8AC3E}">
        <p14:creationId xmlns:p14="http://schemas.microsoft.com/office/powerpoint/2010/main" val="3090359992"/>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fr-FR" dirty="0"/>
              <a:t>FORMATION</a:t>
            </a:r>
          </a:p>
          <a:p>
            <a:r>
              <a:rPr lang="fr-FR" dirty="0"/>
              <a:t>Dès le 1</a:t>
            </a:r>
            <a:r>
              <a:rPr lang="fr-FR" baseline="30000" dirty="0"/>
              <a:t>er</a:t>
            </a:r>
            <a:r>
              <a:rPr lang="fr-FR" dirty="0"/>
              <a:t> soin on obtient des résultats extrêmement satisfaisant. </a:t>
            </a:r>
          </a:p>
          <a:p>
            <a:r>
              <a:rPr lang="fr-FR" dirty="0"/>
              <a:t>+33% d’éclat</a:t>
            </a:r>
          </a:p>
          <a:p>
            <a:r>
              <a:rPr lang="fr-FR" dirty="0"/>
              <a:t>+17% d’élasticité</a:t>
            </a:r>
          </a:p>
          <a:p>
            <a:r>
              <a:rPr lang="fr-FR" dirty="0"/>
              <a:t>-11% de rides</a:t>
            </a:r>
          </a:p>
          <a:p>
            <a:r>
              <a:rPr lang="fr-FR" dirty="0"/>
              <a:t>Tests réalisés sous contrôle dermatologique sur 20 volontaires âgés de 36 à 56 ans</a:t>
            </a:r>
          </a:p>
        </p:txBody>
      </p:sp>
      <p:sp>
        <p:nvSpPr>
          <p:cNvPr id="4" name="Espace réservé du numéro de diapositive 3"/>
          <p:cNvSpPr>
            <a:spLocks noGrp="1"/>
          </p:cNvSpPr>
          <p:nvPr>
            <p:ph type="sldNum" sz="quarter" idx="5"/>
          </p:nvPr>
        </p:nvSpPr>
        <p:spPr/>
        <p:txBody>
          <a:bodyPr/>
          <a:lstStyle/>
          <a:p>
            <a:fld id="{1E75D512-6B45-4599-B546-A08B6EF7031D}" type="slidenum">
              <a:rPr lang="fr-FR" smtClean="0"/>
              <a:t>34</a:t>
            </a:fld>
            <a:endParaRPr lang="fr-FR"/>
          </a:p>
        </p:txBody>
      </p:sp>
    </p:spTree>
    <p:extLst>
      <p:ext uri="{BB962C8B-B14F-4D97-AF65-F5344CB8AC3E}">
        <p14:creationId xmlns:p14="http://schemas.microsoft.com/office/powerpoint/2010/main" val="570771928"/>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fr-FR" dirty="0"/>
              <a:t>FORMATION</a:t>
            </a:r>
          </a:p>
          <a:p>
            <a:r>
              <a:rPr lang="fr-FR" dirty="0"/>
              <a:t>Les retours des volontaires sont unanimes, après le soin toutes trouvent la peau:</a:t>
            </a:r>
          </a:p>
          <a:p>
            <a:r>
              <a:rPr lang="fr-FR" dirty="0"/>
              <a:t>plus lumineuse, le teint plus homogène et sublimé</a:t>
            </a:r>
          </a:p>
          <a:p>
            <a:r>
              <a:rPr lang="fr-FR" dirty="0"/>
              <a:t>Rides moins visible, peau plus tonique et élastique</a:t>
            </a:r>
          </a:p>
          <a:p>
            <a:r>
              <a:rPr lang="fr-FR" dirty="0"/>
              <a:t>Leur taches paraissent moins visibles</a:t>
            </a:r>
          </a:p>
          <a:p>
            <a:r>
              <a:rPr lang="fr-FR" dirty="0"/>
              <a:t>Et toutes veulent refaire ce soin très rapidement et le recommanderaient pour son efficacité éclat et anti âge</a:t>
            </a:r>
          </a:p>
          <a:p>
            <a:endParaRPr lang="fr-FR" dirty="0"/>
          </a:p>
          <a:p>
            <a:r>
              <a:rPr lang="fr-FR" dirty="0"/>
              <a:t>On confirme également que ce soin à une tolérance parfaite même sur les peaux sensible</a:t>
            </a:r>
          </a:p>
        </p:txBody>
      </p:sp>
      <p:sp>
        <p:nvSpPr>
          <p:cNvPr id="4" name="Espace réservé du numéro de diapositive 3"/>
          <p:cNvSpPr>
            <a:spLocks noGrp="1"/>
          </p:cNvSpPr>
          <p:nvPr>
            <p:ph type="sldNum" sz="quarter" idx="5"/>
          </p:nvPr>
        </p:nvSpPr>
        <p:spPr/>
        <p:txBody>
          <a:bodyPr/>
          <a:lstStyle/>
          <a:p>
            <a:fld id="{1E75D512-6B45-4599-B546-A08B6EF7031D}" type="slidenum">
              <a:rPr lang="fr-FR" smtClean="0"/>
              <a:t>35</a:t>
            </a:fld>
            <a:endParaRPr lang="fr-FR"/>
          </a:p>
        </p:txBody>
      </p:sp>
    </p:spTree>
    <p:extLst>
      <p:ext uri="{BB962C8B-B14F-4D97-AF65-F5344CB8AC3E}">
        <p14:creationId xmlns:p14="http://schemas.microsoft.com/office/powerpoint/2010/main" val="343219396"/>
      </p:ext>
    </p:extLst>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fr-FR" dirty="0"/>
              <a:t>FORMATION</a:t>
            </a:r>
          </a:p>
          <a:p>
            <a:endParaRPr lang="fr-FR" dirty="0"/>
          </a:p>
          <a:p>
            <a:pPr marL="0" marR="0" lvl="0" indent="0" algn="l" defTabSz="914400" rtl="0" eaLnBrk="1" fontAlgn="auto" latinLnBrk="0" hangingPunct="1">
              <a:lnSpc>
                <a:spcPct val="100000"/>
              </a:lnSpc>
              <a:spcBef>
                <a:spcPts val="0"/>
              </a:spcBef>
              <a:spcAft>
                <a:spcPts val="0"/>
              </a:spcAft>
              <a:buClrTx/>
              <a:buSzTx/>
              <a:buFontTx/>
              <a:buNone/>
              <a:tabLst/>
              <a:defRPr/>
            </a:pPr>
            <a:r>
              <a:rPr lang="fr-FR" dirty="0"/>
              <a:t>L’ampoule de </a:t>
            </a:r>
            <a:r>
              <a:rPr lang="fr-FR" dirty="0" err="1"/>
              <a:t>Serum</a:t>
            </a:r>
            <a:r>
              <a:rPr lang="fr-FR" dirty="0"/>
              <a:t> C25 permet de </a:t>
            </a:r>
            <a:r>
              <a:rPr kumimoji="0" lang="fr-FR" sz="1200" b="0" i="0" u="none"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rPr>
              <a:t>personnaliser tous vos soins visage au moment du massage </a:t>
            </a:r>
            <a:r>
              <a:rPr kumimoji="0" lang="fr-FR" sz="1200" b="0" i="0" u="none" strike="noStrike" kern="1200" cap="none" spc="0" normalizeH="0" baseline="0" noProof="0" dirty="0" err="1">
                <a:ln>
                  <a:noFill/>
                </a:ln>
                <a:solidFill>
                  <a:srgbClr val="3E3E3E"/>
                </a:solidFill>
                <a:effectLst/>
                <a:uLnTx/>
                <a:uFillTx/>
                <a:latin typeface="Roboto Light" panose="02000000000000000000" pitchFamily="2" charset="0"/>
                <a:ea typeface="Roboto Light" panose="02000000000000000000" pitchFamily="2" charset="0"/>
                <a:cs typeface="+mn-cs"/>
              </a:rPr>
              <a:t>Yon</a:t>
            </a:r>
            <a:r>
              <a:rPr kumimoji="0" lang="fr-FR" sz="1200" b="0" i="0" u="none"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rPr>
              <a:t>-Ka en remplaçant l’ampoule de </a:t>
            </a:r>
            <a:r>
              <a:rPr kumimoji="0" lang="fr-FR" sz="1200" b="0" i="0" u="none" strike="noStrike" kern="1200" cap="none" spc="0" normalizeH="0" baseline="0" noProof="0" dirty="0" err="1">
                <a:ln>
                  <a:noFill/>
                </a:ln>
                <a:solidFill>
                  <a:srgbClr val="3E3E3E"/>
                </a:solidFill>
                <a:effectLst/>
                <a:uLnTx/>
                <a:uFillTx/>
                <a:latin typeface="Roboto Light" panose="02000000000000000000" pitchFamily="2" charset="0"/>
                <a:ea typeface="Roboto Light" panose="02000000000000000000" pitchFamily="2" charset="0"/>
                <a:cs typeface="+mn-cs"/>
              </a:rPr>
              <a:t>mésonium</a:t>
            </a:r>
            <a:r>
              <a:rPr kumimoji="0" lang="fr-FR" sz="1200" b="0" i="0" u="none"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rPr>
              <a:t> ou nutri + que vous associé à une crème de soin </a:t>
            </a:r>
            <a:r>
              <a:rPr kumimoji="0" lang="fr-FR" sz="1200" b="0" i="0" u="none" strike="noStrike" kern="1200" cap="none" spc="0" normalizeH="0" baseline="0" noProof="0" dirty="0" err="1">
                <a:ln>
                  <a:noFill/>
                </a:ln>
                <a:solidFill>
                  <a:srgbClr val="3E3E3E"/>
                </a:solidFill>
                <a:effectLst/>
                <a:uLnTx/>
                <a:uFillTx/>
                <a:latin typeface="Roboto Light" panose="02000000000000000000" pitchFamily="2" charset="0"/>
                <a:ea typeface="Roboto Light" panose="02000000000000000000" pitchFamily="2" charset="0"/>
                <a:cs typeface="+mn-cs"/>
              </a:rPr>
              <a:t>Yon</a:t>
            </a:r>
            <a:r>
              <a:rPr kumimoji="0" lang="fr-FR" sz="1200" b="0" i="0" u="none"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rPr>
              <a:t>-ka, par l’ampoule de Sérum C 25.</a:t>
            </a: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fr-FR" sz="1200" b="0" i="0" u="none"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200" b="0" i="0" u="none"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rPr>
              <a:t>Cette option en supplément permet de profiter d’un véritable boost de vitamine C ainsi que tous ses avantage sur l’éclat, l’anti âge et l’unification du teint.</a:t>
            </a:r>
          </a:p>
          <a:p>
            <a:r>
              <a:rPr lang="fr-FR" dirty="0"/>
              <a:t> </a:t>
            </a:r>
          </a:p>
        </p:txBody>
      </p:sp>
      <p:sp>
        <p:nvSpPr>
          <p:cNvPr id="4" name="Espace réservé du numéro de diapositive 3"/>
          <p:cNvSpPr>
            <a:spLocks noGrp="1"/>
          </p:cNvSpPr>
          <p:nvPr>
            <p:ph type="sldNum" sz="quarter" idx="5"/>
          </p:nvPr>
        </p:nvSpPr>
        <p:spPr/>
        <p:txBody>
          <a:bodyPr/>
          <a:lstStyle/>
          <a:p>
            <a:fld id="{1E75D512-6B45-4599-B546-A08B6EF7031D}" type="slidenum">
              <a:rPr lang="fr-FR" smtClean="0"/>
              <a:t>36</a:t>
            </a:fld>
            <a:endParaRPr lang="fr-FR"/>
          </a:p>
        </p:txBody>
      </p:sp>
    </p:spTree>
    <p:extLst>
      <p:ext uri="{BB962C8B-B14F-4D97-AF65-F5344CB8AC3E}">
        <p14:creationId xmlns:p14="http://schemas.microsoft.com/office/powerpoint/2010/main" val="1915199983"/>
      </p:ext>
    </p:extLst>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r>
              <a:rPr lang="fr-FR" dirty="0"/>
              <a:t>FORMATION</a:t>
            </a:r>
          </a:p>
          <a:p>
            <a:endParaRPr lang="fr-FR" dirty="0"/>
          </a:p>
          <a:p>
            <a:r>
              <a:rPr lang="fr-FR" dirty="0"/>
              <a:t>Pour accompagner le Sérum C20, nous retrouvons un produits professionnel dédié sous forme d’ampoule, le Sérum C25 avec 25% de vitamine C stabilisée.</a:t>
            </a:r>
          </a:p>
          <a:p>
            <a:r>
              <a:rPr lang="fr-FR" dirty="0"/>
              <a:t>Cette ampoule s’intègre dans notre nouveau soin Vitamine C25, aux résultats visible dès le 1</a:t>
            </a:r>
            <a:r>
              <a:rPr lang="fr-FR" baseline="30000" dirty="0"/>
              <a:t>er</a:t>
            </a:r>
            <a:r>
              <a:rPr lang="fr-FR" dirty="0"/>
              <a:t> soin grâce à l’efficacité de notre vitamine C stable et l’utilisation du Peeling lumière avec 30% d’acide glycolique.</a:t>
            </a:r>
          </a:p>
          <a:p>
            <a:endParaRPr lang="fr-FR" dirty="0"/>
          </a:p>
          <a:p>
            <a:r>
              <a:rPr lang="fr-FR" dirty="0"/>
              <a:t>L’ampoule de Sérum C25 peu très facilement être intégrée à l’ensemble de nos soins visage lors du massage </a:t>
            </a:r>
            <a:r>
              <a:rPr lang="fr-FR" dirty="0" err="1"/>
              <a:t>Yon</a:t>
            </a:r>
            <a:r>
              <a:rPr lang="fr-FR" dirty="0"/>
              <a:t>-Ka, toujours dans notre objectif de personnalisation.</a:t>
            </a:r>
          </a:p>
        </p:txBody>
      </p:sp>
      <p:sp>
        <p:nvSpPr>
          <p:cNvPr id="4" name="Espace réservé du numéro de diapositive 3"/>
          <p:cNvSpPr>
            <a:spLocks noGrp="1"/>
          </p:cNvSpPr>
          <p:nvPr>
            <p:ph type="sldNum" sz="quarter" idx="5"/>
          </p:nvPr>
        </p:nvSpPr>
        <p:spPr/>
        <p:txBody>
          <a:bodyPr/>
          <a:lstStyle/>
          <a:p>
            <a:fld id="{1E75D512-6B45-4599-B546-A08B6EF7031D}" type="slidenum">
              <a:rPr lang="fr-FR" smtClean="0"/>
              <a:t>37</a:t>
            </a:fld>
            <a:endParaRPr lang="fr-FR"/>
          </a:p>
        </p:txBody>
      </p:sp>
    </p:spTree>
    <p:extLst>
      <p:ext uri="{BB962C8B-B14F-4D97-AF65-F5344CB8AC3E}">
        <p14:creationId xmlns:p14="http://schemas.microsoft.com/office/powerpoint/2010/main" val="2883781585"/>
      </p:ext>
    </p:extLst>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r>
              <a:rPr lang="fr-FR" dirty="0"/>
              <a:t>Afin de vous accompagner dans le lancement des nouveaux sérums et du soin, nous avons créé un jeux que vous pouvez reprendre pour vos formations. C'est un moyen ludique et efficace pour restituer les informations importantes.</a:t>
            </a:r>
          </a:p>
          <a:p>
            <a:endParaRPr lang="fr-FR" dirty="0"/>
          </a:p>
          <a:p>
            <a:r>
              <a:rPr lang="fr-FR" dirty="0"/>
              <a:t>Vous avez à votre dispositions la présentation PowerPoint et les fiches techniques.</a:t>
            </a:r>
          </a:p>
        </p:txBody>
      </p:sp>
      <p:sp>
        <p:nvSpPr>
          <p:cNvPr id="4" name="Espace réservé du numéro de diapositive 3"/>
          <p:cNvSpPr>
            <a:spLocks noGrp="1"/>
          </p:cNvSpPr>
          <p:nvPr>
            <p:ph type="sldNum" sz="quarter" idx="5"/>
          </p:nvPr>
        </p:nvSpPr>
        <p:spPr/>
        <p:txBody>
          <a:bodyPr/>
          <a:lstStyle/>
          <a:p>
            <a:fld id="{1E75D512-6B45-4599-B546-A08B6EF7031D}" type="slidenum">
              <a:rPr lang="fr-FR" smtClean="0"/>
              <a:t>38</a:t>
            </a:fld>
            <a:endParaRPr lang="fr-FR"/>
          </a:p>
        </p:txBody>
      </p:sp>
    </p:spTree>
    <p:extLst>
      <p:ext uri="{BB962C8B-B14F-4D97-AF65-F5344CB8AC3E}">
        <p14:creationId xmlns:p14="http://schemas.microsoft.com/office/powerpoint/2010/main" val="56268953"/>
      </p:ext>
    </p:extLst>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endParaRPr lang="fr-FR" dirty="0"/>
          </a:p>
        </p:txBody>
      </p:sp>
      <p:sp>
        <p:nvSpPr>
          <p:cNvPr id="4" name="Espace réservé du numéro de diapositive 3"/>
          <p:cNvSpPr>
            <a:spLocks noGrp="1"/>
          </p:cNvSpPr>
          <p:nvPr>
            <p:ph type="sldNum" sz="quarter" idx="5"/>
          </p:nvPr>
        </p:nvSpPr>
        <p:spPr/>
        <p:txBody>
          <a:bodyPr/>
          <a:lstStyle/>
          <a:p>
            <a:fld id="{1E75D512-6B45-4599-B546-A08B6EF7031D}" type="slidenum">
              <a:rPr lang="fr-FR" smtClean="0"/>
              <a:t>39</a:t>
            </a:fld>
            <a:endParaRPr lang="fr-FR"/>
          </a:p>
        </p:txBody>
      </p:sp>
    </p:spTree>
    <p:extLst>
      <p:ext uri="{BB962C8B-B14F-4D97-AF65-F5344CB8AC3E}">
        <p14:creationId xmlns:p14="http://schemas.microsoft.com/office/powerpoint/2010/main" val="3019475735"/>
      </p:ext>
    </p:extLst>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r>
              <a:rPr lang="fr-FR" dirty="0"/>
              <a:t>Les différentes sortes de Vitamines C chez </a:t>
            </a:r>
            <a:r>
              <a:rPr lang="fr-FR" dirty="0" err="1"/>
              <a:t>Yon</a:t>
            </a:r>
            <a:r>
              <a:rPr lang="fr-FR" dirty="0"/>
              <a:t>-Ka</a:t>
            </a:r>
          </a:p>
          <a:p>
            <a:endParaRPr lang="fr-FR" dirty="0"/>
          </a:p>
          <a:p>
            <a:r>
              <a:rPr lang="fr-FR" dirty="0"/>
              <a:t>Vitamine C poudre (Acide ascorbique) : </a:t>
            </a:r>
          </a:p>
          <a:p>
            <a:r>
              <a:rPr lang="fr-FR" dirty="0"/>
              <a:t>Active </a:t>
            </a:r>
            <a:r>
              <a:rPr lang="fr-FR" dirty="0" err="1"/>
              <a:t>MicroPeel</a:t>
            </a:r>
            <a:r>
              <a:rPr lang="fr-FR" dirty="0"/>
              <a:t>, Peeling Lumière et Hydra+ ;, des soins aqueux transparents, sous forme de solution, dont le pH proche de 3.5% permet une bonne stabilité.</a:t>
            </a:r>
          </a:p>
          <a:p>
            <a:endParaRPr lang="fr-FR" dirty="0"/>
          </a:p>
          <a:p>
            <a:r>
              <a:rPr lang="fr-FR" dirty="0"/>
              <a:t>Vitamine C </a:t>
            </a:r>
            <a:r>
              <a:rPr lang="fr-FR" dirty="0" err="1"/>
              <a:t>Chronostable</a:t>
            </a:r>
            <a:r>
              <a:rPr lang="fr-FR" dirty="0"/>
              <a:t>(L-</a:t>
            </a:r>
            <a:r>
              <a:rPr lang="fr-FR" dirty="0" err="1"/>
              <a:t>Ascorbic</a:t>
            </a:r>
            <a:r>
              <a:rPr lang="fr-FR" dirty="0"/>
              <a:t> Acid 2-Glucoside).</a:t>
            </a:r>
          </a:p>
          <a:p>
            <a:r>
              <a:rPr lang="fr-FR" dirty="0"/>
              <a:t>C’est une vitamine C hydrosoluble (soluble dans l’eau) stabilisée avec une molécule de glucose (issu d’amidon) qui assure une libération progressive dans le temps. </a:t>
            </a:r>
          </a:p>
          <a:p>
            <a:r>
              <a:rPr lang="fr-FR" dirty="0"/>
              <a:t>Ce dérivé de Vitamine C très connu pour ses propriétés </a:t>
            </a:r>
            <a:r>
              <a:rPr lang="fr-FR" dirty="0" err="1"/>
              <a:t>anti-taches</a:t>
            </a:r>
            <a:r>
              <a:rPr lang="fr-FR" dirty="0"/>
              <a:t> est présent au sein des soins Essential White</a:t>
            </a:r>
          </a:p>
          <a:p>
            <a:endParaRPr lang="fr-FR" dirty="0"/>
          </a:p>
          <a:p>
            <a:r>
              <a:rPr lang="fr-FR" dirty="0"/>
              <a:t>Vitamine C </a:t>
            </a:r>
            <a:r>
              <a:rPr lang="fr-FR" dirty="0" err="1"/>
              <a:t>Tetraisopalmitate</a:t>
            </a:r>
            <a:r>
              <a:rPr lang="fr-FR" dirty="0"/>
              <a:t> </a:t>
            </a:r>
          </a:p>
          <a:p>
            <a:r>
              <a:rPr lang="fr-FR" dirty="0"/>
              <a:t>Tous les autres soins </a:t>
            </a:r>
            <a:r>
              <a:rPr lang="fr-FR" dirty="0" err="1"/>
              <a:t>Yon</a:t>
            </a:r>
            <a:r>
              <a:rPr lang="fr-FR" dirty="0"/>
              <a:t>-Ka qui revendiquent de la Vitamine C contiennent de la Vitamine C </a:t>
            </a:r>
            <a:r>
              <a:rPr lang="fr-FR" dirty="0" err="1"/>
              <a:t>Tetraisopalmitate</a:t>
            </a:r>
            <a:r>
              <a:rPr lang="fr-FR" dirty="0"/>
              <a:t>. </a:t>
            </a:r>
          </a:p>
          <a:p>
            <a:r>
              <a:rPr lang="fr-FR" dirty="0"/>
              <a:t>Ultra-stable et reconnue pour sa pénétration optimisée, cette vitamine C stabilisée permet d’obtenir toute la puissance de la vitamine C : pouvoir anti-oxydant, pouvoir sur la synthèse de collagène et l’inhibition de la synthèse de mélanine sans les inconvénients : instabilité, irritations, …</a:t>
            </a:r>
          </a:p>
          <a:p>
            <a:r>
              <a:rPr lang="fr-FR" dirty="0" err="1"/>
              <a:t>Tetraisopalmitate</a:t>
            </a:r>
            <a:r>
              <a:rPr lang="fr-FR" dirty="0"/>
              <a:t> d’</a:t>
            </a:r>
            <a:r>
              <a:rPr lang="fr-FR" dirty="0" err="1"/>
              <a:t>Ascorbyle</a:t>
            </a:r>
            <a:r>
              <a:rPr lang="fr-FR" dirty="0"/>
              <a:t>  ( vit c stabilisée) est un dérivé oléosoluble de la vitamine C qui peut être utilisé à des concentrations plus élevées sans inconvénient. C'est l'un des dérivés les plus stables de la vitamine C. </a:t>
            </a:r>
            <a:r>
              <a:rPr lang="fr-FR" dirty="0" err="1"/>
              <a:t>Serum</a:t>
            </a:r>
            <a:r>
              <a:rPr lang="fr-FR" dirty="0"/>
              <a:t> Vit C20, C25 et Crème Pamplemousse</a:t>
            </a:r>
          </a:p>
          <a:p>
            <a:endParaRPr lang="fr-FR" dirty="0"/>
          </a:p>
          <a:p>
            <a:endParaRPr lang="fr-FR" baseline="0" dirty="0"/>
          </a:p>
          <a:p>
            <a:endParaRPr lang="fr-FR" dirty="0"/>
          </a:p>
        </p:txBody>
      </p:sp>
      <p:sp>
        <p:nvSpPr>
          <p:cNvPr id="4" name="Espace réservé du numéro de diapositive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1D2D63E3-0550-4826-886B-56ADBA66688D}" type="slidenum">
              <a:rPr kumimoji="0" lang="fr-FR"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40</a:t>
            </a:fld>
            <a:endParaRPr kumimoji="0" lang="fr-FR"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680447808"/>
      </p:ext>
    </p:extLst>
  </p:cSld>
  <p:clrMapOvr>
    <a:masterClrMapping/>
  </p:clrMapOvr>
</p:notes>
</file>

<file path=ppt/notesSlides/notesSlide4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a:xfrm>
            <a:off x="2665413" y="498475"/>
            <a:ext cx="4448175" cy="2503488"/>
          </a:xfrm>
        </p:spPr>
      </p:sp>
      <p:sp>
        <p:nvSpPr>
          <p:cNvPr id="3" name="Espace réservé des notes 2"/>
          <p:cNvSpPr>
            <a:spLocks noGrp="1"/>
          </p:cNvSpPr>
          <p:nvPr>
            <p:ph type="body" idx="1"/>
          </p:nvPr>
        </p:nvSpPr>
        <p:spPr/>
        <p:txBody>
          <a:bodyPr/>
          <a:lstStyle/>
          <a:p>
            <a:pPr marL="115069" indent="0">
              <a:buNone/>
            </a:pPr>
            <a:endParaRPr lang="fr-FR" b="0" dirty="0"/>
          </a:p>
          <a:p>
            <a:pPr marL="158750" indent="0" rtl="0" eaLnBrk="1" fontAlgn="ctr" latinLnBrk="0" hangingPunct="1">
              <a:buNone/>
            </a:pPr>
            <a:r>
              <a:rPr lang="fr-FR" sz="800" b="1" i="0" u="none" strike="noStrike" cap="none" dirty="0">
                <a:solidFill>
                  <a:srgbClr val="000000"/>
                </a:solidFill>
                <a:effectLst/>
                <a:latin typeface="Arial"/>
                <a:ea typeface="Arial"/>
                <a:cs typeface="Arial"/>
                <a:sym typeface="Arial"/>
              </a:rPr>
              <a:t>DEFENSE +</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HUILE ANTI-OXYDANTE</a:t>
            </a: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Protège</a:t>
            </a:r>
            <a:r>
              <a:rPr lang="fr-FR" sz="800" b="0" i="0" u="none" strike="noStrike" cap="none" baseline="0" dirty="0">
                <a:solidFill>
                  <a:srgbClr val="000000"/>
                </a:solidFill>
                <a:effectLst/>
                <a:latin typeface="Arial"/>
                <a:ea typeface="Arial"/>
                <a:cs typeface="Arial"/>
                <a:sym typeface="Arial"/>
              </a:rPr>
              <a:t> la peau contre les agressions environnementales, Prévient l’apparition des signes de l’âge</a:t>
            </a:r>
          </a:p>
          <a:p>
            <a:pPr marL="158750" indent="0" rtl="0" eaLnBrk="1" fontAlgn="ctr" latinLnBrk="0" hangingPunct="1">
              <a:buNone/>
            </a:pP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Polyphénols d’écorce de pin, huile</a:t>
            </a:r>
            <a:r>
              <a:rPr lang="fr-FR" sz="800" b="0" i="0" u="none" strike="noStrike" cap="none" baseline="0" dirty="0">
                <a:solidFill>
                  <a:srgbClr val="000000"/>
                </a:solidFill>
                <a:effectLst/>
                <a:latin typeface="Arial"/>
                <a:ea typeface="Arial"/>
                <a:cs typeface="Arial"/>
                <a:sym typeface="Arial"/>
              </a:rPr>
              <a:t> de grenade: </a:t>
            </a:r>
            <a:r>
              <a:rPr lang="fr-FR" sz="800" b="1" i="0" u="none" strike="noStrike" cap="none" baseline="0" dirty="0">
                <a:solidFill>
                  <a:srgbClr val="000000"/>
                </a:solidFill>
                <a:effectLst/>
                <a:latin typeface="Arial"/>
                <a:ea typeface="Arial"/>
                <a:cs typeface="Arial"/>
                <a:sym typeface="Arial"/>
              </a:rPr>
              <a:t>anti-oxydant, prévention anti âge</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baseline="0" dirty="0">
                <a:solidFill>
                  <a:srgbClr val="000000"/>
                </a:solidFill>
                <a:effectLst/>
                <a:latin typeface="Arial"/>
                <a:ea typeface="Arial"/>
                <a:cs typeface="Arial"/>
                <a:sym typeface="Arial"/>
              </a:rPr>
              <a:t>Huile de camélia, huile d’</a:t>
            </a:r>
            <a:r>
              <a:rPr lang="fr-FR" sz="800" b="0" i="0" u="none" strike="noStrike" cap="none" baseline="0" dirty="0" err="1">
                <a:solidFill>
                  <a:srgbClr val="000000"/>
                </a:solidFill>
                <a:effectLst/>
                <a:latin typeface="Arial"/>
                <a:ea typeface="Arial"/>
                <a:cs typeface="Arial"/>
                <a:sym typeface="Arial"/>
              </a:rPr>
              <a:t>Incha</a:t>
            </a:r>
            <a:r>
              <a:rPr lang="fr-FR" sz="800" b="0" i="0" u="none" strike="noStrike" cap="none" baseline="0" dirty="0">
                <a:solidFill>
                  <a:srgbClr val="000000"/>
                </a:solidFill>
                <a:effectLst/>
                <a:latin typeface="Arial"/>
                <a:ea typeface="Arial"/>
                <a:cs typeface="Arial"/>
                <a:sym typeface="Arial"/>
              </a:rPr>
              <a:t> </a:t>
            </a:r>
            <a:r>
              <a:rPr lang="fr-FR" sz="800" b="0" i="0" u="none" strike="noStrike" cap="none" baseline="0" dirty="0" err="1">
                <a:solidFill>
                  <a:srgbClr val="000000"/>
                </a:solidFill>
                <a:effectLst/>
                <a:latin typeface="Arial"/>
                <a:ea typeface="Arial"/>
                <a:cs typeface="Arial"/>
                <a:sym typeface="Arial"/>
              </a:rPr>
              <a:t>Inchi</a:t>
            </a:r>
            <a:r>
              <a:rPr lang="fr-FR" sz="800" b="0" i="0" u="none" strike="noStrike" cap="none" baseline="0" dirty="0">
                <a:solidFill>
                  <a:srgbClr val="000000"/>
                </a:solidFill>
                <a:effectLst/>
                <a:latin typeface="Arial"/>
                <a:ea typeface="Arial"/>
                <a:cs typeface="Arial"/>
                <a:sym typeface="Arial"/>
              </a:rPr>
              <a:t>: </a:t>
            </a:r>
            <a:r>
              <a:rPr lang="fr-FR" sz="800" b="1" i="0" u="none" strike="noStrike" cap="none" baseline="0" dirty="0">
                <a:solidFill>
                  <a:srgbClr val="000000"/>
                </a:solidFill>
                <a:effectLst/>
                <a:latin typeface="Arial"/>
                <a:ea typeface="Arial"/>
                <a:cs typeface="Arial"/>
                <a:sym typeface="Arial"/>
              </a:rPr>
              <a:t>nourrissant, protecteur</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baseline="0" dirty="0" err="1">
                <a:solidFill>
                  <a:srgbClr val="000000"/>
                </a:solidFill>
                <a:effectLst/>
                <a:latin typeface="Arial"/>
                <a:ea typeface="Arial"/>
                <a:cs typeface="Arial"/>
                <a:sym typeface="Arial"/>
              </a:rPr>
              <a:t>Petitgrain</a:t>
            </a:r>
            <a:r>
              <a:rPr lang="fr-FR" sz="800" b="0" i="0" u="none" strike="noStrike" cap="none" baseline="0" dirty="0">
                <a:solidFill>
                  <a:srgbClr val="000000"/>
                </a:solidFill>
                <a:effectLst/>
                <a:latin typeface="Arial"/>
                <a:ea typeface="Arial"/>
                <a:cs typeface="Arial"/>
                <a:sym typeface="Arial"/>
              </a:rPr>
              <a:t>, orange douce, quintessence YK: </a:t>
            </a:r>
            <a:r>
              <a:rPr lang="fr-FR" sz="800" b="1" i="0" u="none" strike="noStrike" cap="none" baseline="0" dirty="0">
                <a:solidFill>
                  <a:srgbClr val="000000"/>
                </a:solidFill>
                <a:effectLst/>
                <a:latin typeface="Arial"/>
                <a:ea typeface="Arial"/>
                <a:cs typeface="Arial"/>
                <a:sym typeface="Arial"/>
              </a:rPr>
              <a:t>calmant, apaisant</a:t>
            </a:r>
          </a:p>
          <a:p>
            <a:pPr marL="158750" indent="0" rtl="0" eaLnBrk="1" fontAlgn="ctr" latinLnBrk="0" hangingPunct="1">
              <a:buNone/>
            </a:pP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1 à 2 pompes +</a:t>
            </a:r>
            <a:r>
              <a:rPr lang="fr-FR" sz="800" b="0" i="0" u="none" strike="noStrike" cap="none" baseline="0" dirty="0">
                <a:solidFill>
                  <a:srgbClr val="000000"/>
                </a:solidFill>
                <a:effectLst/>
                <a:latin typeface="Arial"/>
                <a:ea typeface="Arial"/>
                <a:cs typeface="Arial"/>
                <a:sym typeface="Arial"/>
              </a:rPr>
              <a:t> crème habituelle</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Peut être</a:t>
            </a:r>
            <a:r>
              <a:rPr lang="fr-FR" sz="800" b="0" i="0" u="none" strike="noStrike" cap="none" baseline="0" dirty="0">
                <a:solidFill>
                  <a:srgbClr val="000000"/>
                </a:solidFill>
                <a:effectLst/>
                <a:latin typeface="Arial"/>
                <a:ea typeface="Arial"/>
                <a:cs typeface="Arial"/>
                <a:sym typeface="Arial"/>
              </a:rPr>
              <a:t> appliqué seul le soir</a:t>
            </a:r>
            <a:endParaRPr lang="fr-FR" sz="800" b="0" i="0" u="none" strike="noStrike" cap="none" dirty="0">
              <a:solidFill>
                <a:srgbClr val="000000"/>
              </a:solidFill>
              <a:effectLst/>
              <a:latin typeface="Arial"/>
              <a:ea typeface="Arial"/>
              <a:cs typeface="Arial"/>
              <a:sym typeface="Arial"/>
            </a:endParaRPr>
          </a:p>
          <a:p>
            <a:pPr marL="158750" indent="0">
              <a:buNone/>
            </a:pPr>
            <a:endParaRPr lang="fr-FR" sz="800" b="0" dirty="0"/>
          </a:p>
          <a:p>
            <a:pPr marL="158750" indent="0" rtl="0" eaLnBrk="1" fontAlgn="ctr" latinLnBrk="0" hangingPunct="1">
              <a:buNone/>
            </a:pPr>
            <a:r>
              <a:rPr lang="fr-FR" sz="800" b="1" i="0" u="none" strike="noStrike" cap="none" dirty="0">
                <a:solidFill>
                  <a:srgbClr val="000000"/>
                </a:solidFill>
                <a:effectLst/>
                <a:latin typeface="Arial"/>
                <a:ea typeface="Arial"/>
                <a:cs typeface="Arial"/>
                <a:sym typeface="Arial"/>
              </a:rPr>
              <a:t>HYDRA +</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SOLUTION HYDRATANTE</a:t>
            </a: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Ultra hydratant, Fixe le maquillage, Apaise, Apporte luminosité et éclat</a:t>
            </a:r>
          </a:p>
          <a:p>
            <a:pPr marL="158750" indent="0" rtl="0" eaLnBrk="1" fontAlgn="ctr" latinLnBrk="0" hangingPunct="1">
              <a:buNone/>
            </a:pP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PCA, algue brune</a:t>
            </a:r>
            <a:r>
              <a:rPr lang="fr-FR" sz="800" b="0" i="0" u="none" strike="noStrike" cap="none" baseline="0" dirty="0">
                <a:solidFill>
                  <a:srgbClr val="000000"/>
                </a:solidFill>
                <a:effectLst/>
                <a:latin typeface="Arial"/>
                <a:ea typeface="Arial"/>
                <a:cs typeface="Arial"/>
                <a:sym typeface="Arial"/>
              </a:rPr>
              <a:t>: </a:t>
            </a:r>
            <a:r>
              <a:rPr lang="fr-FR" sz="800" b="1" i="0" u="none" strike="noStrike" cap="none" baseline="0" dirty="0">
                <a:solidFill>
                  <a:srgbClr val="000000"/>
                </a:solidFill>
                <a:effectLst/>
                <a:latin typeface="Arial"/>
                <a:ea typeface="Arial"/>
                <a:cs typeface="Arial"/>
                <a:sym typeface="Arial"/>
              </a:rPr>
              <a:t>hydratant</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baseline="0" dirty="0">
                <a:solidFill>
                  <a:srgbClr val="000000"/>
                </a:solidFill>
                <a:effectLst/>
                <a:latin typeface="Arial"/>
                <a:ea typeface="Arial"/>
                <a:cs typeface="Arial"/>
                <a:sym typeface="Arial"/>
              </a:rPr>
              <a:t>Cassis, marron d’inde, framboise, vitamine B5: </a:t>
            </a:r>
            <a:r>
              <a:rPr lang="fr-FR" sz="800" b="1" i="0" u="none" strike="noStrike" cap="none" baseline="0" dirty="0">
                <a:solidFill>
                  <a:srgbClr val="000000"/>
                </a:solidFill>
                <a:effectLst/>
                <a:latin typeface="Arial"/>
                <a:ea typeface="Arial"/>
                <a:cs typeface="Arial"/>
                <a:sym typeface="Arial"/>
              </a:rPr>
              <a:t>apaisant</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magnésium: </a:t>
            </a:r>
            <a:r>
              <a:rPr lang="fr-FR" sz="800" b="1" i="0" u="none" strike="noStrike" cap="none" dirty="0">
                <a:solidFill>
                  <a:srgbClr val="000000"/>
                </a:solidFill>
                <a:effectLst/>
                <a:latin typeface="Arial"/>
                <a:ea typeface="Arial"/>
                <a:cs typeface="Arial"/>
                <a:sym typeface="Arial"/>
              </a:rPr>
              <a:t>revitalisant</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Vitamine C:</a:t>
            </a:r>
            <a:r>
              <a:rPr lang="fr-FR" sz="800" b="1" i="0" u="none" strike="noStrike" cap="none" dirty="0">
                <a:solidFill>
                  <a:srgbClr val="000000"/>
                </a:solidFill>
                <a:effectLst/>
                <a:latin typeface="Arial"/>
                <a:ea typeface="Arial"/>
                <a:cs typeface="Arial"/>
                <a:sym typeface="Arial"/>
              </a:rPr>
              <a:t> anti-oxydant</a:t>
            </a:r>
          </a:p>
          <a:p>
            <a:pPr marL="158750" indent="0" rtl="0" eaLnBrk="1" fontAlgn="ctr" latinLnBrk="0" hangingPunct="1">
              <a:buNone/>
            </a:pP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1 à 2 pompes +</a:t>
            </a:r>
            <a:r>
              <a:rPr lang="fr-FR" sz="800" b="0" i="0" u="none" strike="noStrike" cap="none" baseline="0" dirty="0">
                <a:solidFill>
                  <a:srgbClr val="000000"/>
                </a:solidFill>
                <a:effectLst/>
                <a:latin typeface="Arial"/>
                <a:ea typeface="Arial"/>
                <a:cs typeface="Arial"/>
                <a:sym typeface="Arial"/>
              </a:rPr>
              <a:t> crème habituelle</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baseline="0" dirty="0">
                <a:solidFill>
                  <a:srgbClr val="000000"/>
                </a:solidFill>
                <a:effectLst/>
                <a:latin typeface="Arial"/>
                <a:ea typeface="Arial"/>
                <a:cs typeface="Arial"/>
                <a:sym typeface="Arial"/>
              </a:rPr>
              <a:t>Avant extraction des comédons</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EXISTE EN AMPOULE CABINE</a:t>
            </a:r>
          </a:p>
          <a:p>
            <a:pPr marL="158750" indent="0">
              <a:buNone/>
            </a:pPr>
            <a:endParaRPr lang="fr-FR" sz="800" b="0" dirty="0"/>
          </a:p>
          <a:p>
            <a:pPr marL="158750" indent="0" rtl="0" eaLnBrk="1" fontAlgn="ctr" latinLnBrk="0" hangingPunct="1">
              <a:buNone/>
            </a:pPr>
            <a:r>
              <a:rPr lang="fr-FR" sz="800" b="1" i="0" u="none" strike="noStrike" cap="none" dirty="0">
                <a:solidFill>
                  <a:srgbClr val="000000"/>
                </a:solidFill>
                <a:effectLst/>
                <a:latin typeface="Arial"/>
                <a:ea typeface="Arial"/>
                <a:cs typeface="Arial"/>
                <a:sym typeface="Arial"/>
              </a:rPr>
              <a:t>NUTRI +</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HUILE NUTRI-ENERGISANTE</a:t>
            </a: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Nourrit</a:t>
            </a:r>
            <a:r>
              <a:rPr lang="fr-FR" sz="800" b="0" i="0" u="none" strike="noStrike" cap="none" baseline="0" dirty="0">
                <a:solidFill>
                  <a:srgbClr val="000000"/>
                </a:solidFill>
                <a:effectLst/>
                <a:latin typeface="Arial"/>
                <a:ea typeface="Arial"/>
                <a:cs typeface="Arial"/>
                <a:sym typeface="Arial"/>
              </a:rPr>
              <a:t> et revitalise, Apporte souplesse, tonus et vitalité, Éclat du teint, SOS confort et réparateur</a:t>
            </a:r>
          </a:p>
          <a:p>
            <a:pPr marL="158750" indent="0" rtl="0" eaLnBrk="1" fontAlgn="ctr" latinLnBrk="0" hangingPunct="1">
              <a:buNone/>
            </a:pPr>
            <a:endParaRPr lang="fr-FR" sz="800" b="0" i="0" u="none" strike="noStrike" cap="none" dirty="0">
              <a:solidFill>
                <a:srgbClr val="000000"/>
              </a:solidFill>
              <a:effectLst/>
              <a:latin typeface="Arial"/>
              <a:ea typeface="Arial"/>
              <a:cs typeface="Arial"/>
              <a:sym typeface="Arial"/>
            </a:endParaRPr>
          </a:p>
          <a:p>
            <a:pPr marL="158750" indent="0" rtl="0" eaLnBrk="1" fontAlgn="auto" latinLnBrk="0" hangingPunct="1">
              <a:buNone/>
            </a:pPr>
            <a:r>
              <a:rPr lang="fr-FR" sz="800" b="0" i="0" u="none" strike="noStrike" cap="none" dirty="0">
                <a:solidFill>
                  <a:srgbClr val="000000"/>
                </a:solidFill>
                <a:effectLst/>
                <a:latin typeface="Arial"/>
                <a:ea typeface="Arial"/>
                <a:cs typeface="Arial"/>
                <a:sym typeface="Arial"/>
              </a:rPr>
              <a:t>Huile de germes de céréales</a:t>
            </a:r>
            <a:r>
              <a:rPr lang="fr-FR" sz="800" b="0" i="0" u="none" strike="noStrike" cap="none" baseline="0" dirty="0">
                <a:solidFill>
                  <a:srgbClr val="000000"/>
                </a:solidFill>
                <a:effectLst/>
                <a:latin typeface="Arial"/>
                <a:ea typeface="Arial"/>
                <a:cs typeface="Arial"/>
                <a:sym typeface="Arial"/>
              </a:rPr>
              <a:t>: </a:t>
            </a:r>
            <a:r>
              <a:rPr lang="fr-FR" sz="800" b="1" i="0" u="none" strike="noStrike" cap="none" baseline="0" dirty="0">
                <a:solidFill>
                  <a:srgbClr val="000000"/>
                </a:solidFill>
                <a:effectLst/>
                <a:latin typeface="Arial"/>
                <a:ea typeface="Arial"/>
                <a:cs typeface="Arial"/>
                <a:sym typeface="Arial"/>
              </a:rPr>
              <a:t>nourrissant, régénérant</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Quintessence YK:</a:t>
            </a:r>
            <a:r>
              <a:rPr lang="fr-FR" sz="800" b="0" i="0" u="none" strike="noStrike" cap="none" baseline="0" dirty="0">
                <a:solidFill>
                  <a:srgbClr val="000000"/>
                </a:solidFill>
                <a:effectLst/>
                <a:latin typeface="Arial"/>
                <a:ea typeface="Arial"/>
                <a:cs typeface="Arial"/>
                <a:sym typeface="Arial"/>
              </a:rPr>
              <a:t> </a:t>
            </a:r>
            <a:r>
              <a:rPr lang="fr-FR" sz="800" b="1" i="0" u="none" strike="noStrike" cap="none" baseline="0" dirty="0">
                <a:solidFill>
                  <a:srgbClr val="000000"/>
                </a:solidFill>
                <a:effectLst/>
                <a:latin typeface="Arial"/>
                <a:ea typeface="Arial"/>
                <a:cs typeface="Arial"/>
                <a:sym typeface="Arial"/>
              </a:rPr>
              <a:t>énergisant</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baseline="0" dirty="0">
                <a:solidFill>
                  <a:srgbClr val="000000"/>
                </a:solidFill>
                <a:effectLst/>
                <a:latin typeface="Arial"/>
                <a:ea typeface="Arial"/>
                <a:cs typeface="Arial"/>
                <a:sym typeface="Arial"/>
              </a:rPr>
              <a:t>Vitamine F: </a:t>
            </a:r>
            <a:r>
              <a:rPr lang="fr-FR" sz="800" b="1" i="0" u="none" strike="noStrike" cap="none" baseline="0" dirty="0">
                <a:solidFill>
                  <a:srgbClr val="000000"/>
                </a:solidFill>
                <a:effectLst/>
                <a:latin typeface="Arial"/>
                <a:ea typeface="Arial"/>
                <a:cs typeface="Arial"/>
                <a:sym typeface="Arial"/>
              </a:rPr>
              <a:t>anti-déshydratant</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baseline="0" dirty="0">
                <a:solidFill>
                  <a:srgbClr val="000000"/>
                </a:solidFill>
                <a:effectLst/>
                <a:latin typeface="Arial"/>
                <a:ea typeface="Arial"/>
                <a:cs typeface="Arial"/>
                <a:sym typeface="Arial"/>
              </a:rPr>
              <a:t>Vitamine E: </a:t>
            </a:r>
            <a:r>
              <a:rPr lang="fr-FR" sz="800" b="1" i="0" u="none" strike="noStrike" cap="none" baseline="0" dirty="0">
                <a:solidFill>
                  <a:srgbClr val="000000"/>
                </a:solidFill>
                <a:effectLst/>
                <a:latin typeface="Arial"/>
                <a:ea typeface="Arial"/>
                <a:cs typeface="Arial"/>
                <a:sym typeface="Arial"/>
              </a:rPr>
              <a:t>anti-oxydant</a:t>
            </a:r>
          </a:p>
          <a:p>
            <a:pPr marL="158750" indent="0" rtl="0" eaLnBrk="1" fontAlgn="ctr" latinLnBrk="0" hangingPunct="1">
              <a:buNone/>
            </a:pP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1 à 2 pompes +</a:t>
            </a:r>
            <a:r>
              <a:rPr lang="fr-FR" sz="800" b="0" i="0" u="none" strike="noStrike" cap="none" baseline="0" dirty="0">
                <a:solidFill>
                  <a:srgbClr val="000000"/>
                </a:solidFill>
                <a:effectLst/>
                <a:latin typeface="Arial"/>
                <a:ea typeface="Arial"/>
                <a:cs typeface="Arial"/>
                <a:sym typeface="Arial"/>
              </a:rPr>
              <a:t> crème habituelle</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baseline="0" dirty="0">
                <a:solidFill>
                  <a:srgbClr val="000000"/>
                </a:solidFill>
                <a:effectLst/>
                <a:latin typeface="Arial"/>
                <a:ea typeface="Arial"/>
                <a:cs typeface="Arial"/>
                <a:sym typeface="Arial"/>
              </a:rPr>
              <a:t>En massage associé à une crème</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Peut être</a:t>
            </a:r>
            <a:r>
              <a:rPr lang="fr-FR" sz="800" b="0" i="0" u="none" strike="noStrike" cap="none" baseline="0" dirty="0">
                <a:solidFill>
                  <a:srgbClr val="000000"/>
                </a:solidFill>
                <a:effectLst/>
                <a:latin typeface="Arial"/>
                <a:ea typeface="Arial"/>
                <a:cs typeface="Arial"/>
                <a:sym typeface="Arial"/>
              </a:rPr>
              <a:t> appliqué seul le soir</a:t>
            </a:r>
            <a:endParaRPr lang="fr-FR" sz="800" b="0" i="0" u="none" strike="noStrike" cap="none" dirty="0">
              <a:solidFill>
                <a:srgbClr val="000000"/>
              </a:solidFill>
              <a:effectLst/>
              <a:latin typeface="Arial"/>
              <a:ea typeface="Arial"/>
              <a:cs typeface="Arial"/>
              <a:sym typeface="Arial"/>
            </a:endParaRPr>
          </a:p>
          <a:p>
            <a:pPr marL="158750" indent="0" rtl="0" eaLnBrk="1" fontAlgn="auto" latinLnBrk="0" hangingPunct="1">
              <a:buNone/>
            </a:pPr>
            <a:r>
              <a:rPr lang="fr-FR" sz="800" b="0" i="0" u="none" strike="noStrike" cap="none" dirty="0">
                <a:solidFill>
                  <a:srgbClr val="000000"/>
                </a:solidFill>
                <a:effectLst/>
                <a:latin typeface="Arial"/>
                <a:ea typeface="Arial"/>
                <a:cs typeface="Arial"/>
                <a:sym typeface="Arial"/>
              </a:rPr>
              <a:t>EXISTE EN AMPOULE CABINE</a:t>
            </a:r>
          </a:p>
          <a:p>
            <a:pPr marL="158750" indent="0" rtl="0" eaLnBrk="1" fontAlgn="auto" latinLnBrk="0" hangingPunct="1">
              <a:buNone/>
            </a:pP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1" i="0" u="none" strike="noStrike" cap="none" dirty="0">
                <a:solidFill>
                  <a:srgbClr val="000000"/>
                </a:solidFill>
                <a:effectLst/>
                <a:latin typeface="Arial"/>
                <a:ea typeface="Arial"/>
                <a:cs typeface="Arial"/>
                <a:sym typeface="Arial"/>
              </a:rPr>
              <a:t>LIFT +</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SOLUTION FERMETÉ </a:t>
            </a: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Renforce</a:t>
            </a:r>
            <a:r>
              <a:rPr lang="fr-FR" sz="800" b="0" i="0" u="none" strike="noStrike" cap="none" baseline="0" dirty="0">
                <a:solidFill>
                  <a:srgbClr val="000000"/>
                </a:solidFill>
                <a:effectLst/>
                <a:latin typeface="Arial"/>
                <a:ea typeface="Arial"/>
                <a:cs typeface="Arial"/>
                <a:sym typeface="Arial"/>
              </a:rPr>
              <a:t> les peaux en manque de tonus, Lisse et lift, Redessine l’ovale du visage, Raffermie et tonifie</a:t>
            </a:r>
          </a:p>
          <a:p>
            <a:pPr marL="158750" indent="0" rtl="0" eaLnBrk="1" fontAlgn="ctr" latinLnBrk="0" hangingPunct="1">
              <a:buNone/>
            </a:pP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Romain, houblon, sauge, quintessence YK: </a:t>
            </a:r>
            <a:r>
              <a:rPr lang="fr-FR" sz="800" b="1" i="0" u="none" strike="noStrike" cap="none" dirty="0">
                <a:solidFill>
                  <a:srgbClr val="000000"/>
                </a:solidFill>
                <a:effectLst/>
                <a:latin typeface="Arial"/>
                <a:ea typeface="Arial"/>
                <a:cs typeface="Arial"/>
                <a:sym typeface="Arial"/>
              </a:rPr>
              <a:t>raffermissant,</a:t>
            </a:r>
            <a:r>
              <a:rPr lang="fr-FR" sz="800" b="1" i="0" u="none" strike="noStrike" cap="none" baseline="0" dirty="0">
                <a:solidFill>
                  <a:srgbClr val="000000"/>
                </a:solidFill>
                <a:effectLst/>
                <a:latin typeface="Arial"/>
                <a:ea typeface="Arial"/>
                <a:cs typeface="Arial"/>
                <a:sym typeface="Arial"/>
              </a:rPr>
              <a:t> tonifiant</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PCA: </a:t>
            </a:r>
            <a:r>
              <a:rPr lang="fr-FR" sz="800" b="1" i="0" u="none" strike="noStrike" cap="none" dirty="0">
                <a:solidFill>
                  <a:srgbClr val="000000"/>
                </a:solidFill>
                <a:effectLst/>
                <a:latin typeface="Arial"/>
                <a:ea typeface="Arial"/>
                <a:cs typeface="Arial"/>
                <a:sym typeface="Arial"/>
              </a:rPr>
              <a:t>hydratant</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Dérivé</a:t>
            </a:r>
            <a:r>
              <a:rPr lang="fr-FR" sz="800" b="0" i="0" u="none" strike="noStrike" cap="none" baseline="0" dirty="0">
                <a:solidFill>
                  <a:srgbClr val="000000"/>
                </a:solidFill>
                <a:effectLst/>
                <a:latin typeface="Arial"/>
                <a:ea typeface="Arial"/>
                <a:cs typeface="Arial"/>
                <a:sym typeface="Arial"/>
              </a:rPr>
              <a:t> de silicium, millepertuis</a:t>
            </a:r>
            <a:r>
              <a:rPr lang="fr-FR" sz="800" b="0" i="0" u="none" strike="noStrike" cap="none" dirty="0">
                <a:solidFill>
                  <a:srgbClr val="000000"/>
                </a:solidFill>
                <a:effectLst/>
                <a:latin typeface="Arial"/>
                <a:ea typeface="Arial"/>
                <a:cs typeface="Arial"/>
                <a:sym typeface="Arial"/>
              </a:rPr>
              <a:t>: </a:t>
            </a:r>
            <a:r>
              <a:rPr lang="fr-FR" sz="800" b="1" i="0" u="none" strike="noStrike" cap="none" dirty="0">
                <a:solidFill>
                  <a:srgbClr val="000000"/>
                </a:solidFill>
                <a:effectLst/>
                <a:latin typeface="Arial"/>
                <a:ea typeface="Arial"/>
                <a:cs typeface="Arial"/>
                <a:sym typeface="Arial"/>
              </a:rPr>
              <a:t>régénérants</a:t>
            </a:r>
            <a:r>
              <a:rPr lang="fr-FR" sz="800" b="1" i="0" u="none" strike="noStrike" cap="none" baseline="0" dirty="0">
                <a:solidFill>
                  <a:srgbClr val="000000"/>
                </a:solidFill>
                <a:effectLst/>
                <a:latin typeface="Arial"/>
                <a:ea typeface="Arial"/>
                <a:cs typeface="Arial"/>
                <a:sym typeface="Arial"/>
              </a:rPr>
              <a:t> </a:t>
            </a:r>
          </a:p>
          <a:p>
            <a:pPr marL="158750" indent="0" rtl="0" eaLnBrk="1" fontAlgn="ctr" latinLnBrk="0" hangingPunct="1">
              <a:buNone/>
            </a:pP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1 à 2 pompes +</a:t>
            </a:r>
            <a:r>
              <a:rPr lang="fr-FR" sz="800" b="0" i="0" u="none" strike="noStrike" cap="none" baseline="0" dirty="0">
                <a:solidFill>
                  <a:srgbClr val="000000"/>
                </a:solidFill>
                <a:effectLst/>
                <a:latin typeface="Arial"/>
                <a:ea typeface="Arial"/>
                <a:cs typeface="Arial"/>
                <a:sym typeface="Arial"/>
              </a:rPr>
              <a:t> crème habituelle</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Cure intensive fermeté: Lift+</a:t>
            </a:r>
            <a:r>
              <a:rPr lang="fr-FR" sz="800" b="0" i="0" u="none" strike="noStrike" cap="none" baseline="0" dirty="0">
                <a:solidFill>
                  <a:srgbClr val="000000"/>
                </a:solidFill>
                <a:effectLst/>
                <a:latin typeface="Arial"/>
                <a:ea typeface="Arial"/>
                <a:cs typeface="Arial"/>
                <a:sym typeface="Arial"/>
              </a:rPr>
              <a:t> avec phyto 52 pendant 1 mois</a:t>
            </a:r>
            <a:endParaRPr lang="fr-FR" sz="800" b="0" i="0" u="none" strike="noStrike" cap="none" dirty="0">
              <a:solidFill>
                <a:srgbClr val="000000"/>
              </a:solidFill>
              <a:effectLst/>
              <a:latin typeface="Arial"/>
              <a:ea typeface="Arial"/>
              <a:cs typeface="Arial"/>
              <a:sym typeface="Arial"/>
            </a:endParaRPr>
          </a:p>
          <a:p>
            <a:pPr marL="158750" indent="0" rtl="0" eaLnBrk="1" fontAlgn="auto" latinLnBrk="0" hangingPunct="1">
              <a:buNone/>
            </a:pPr>
            <a:endParaRPr lang="fr-FR" sz="800" b="0" i="0" u="none" strike="noStrike" cap="none" dirty="0">
              <a:solidFill>
                <a:srgbClr val="000000"/>
              </a:solidFill>
              <a:effectLst/>
              <a:latin typeface="Arial"/>
              <a:ea typeface="Arial"/>
              <a:cs typeface="Arial"/>
              <a:sym typeface="Arial"/>
            </a:endParaRPr>
          </a:p>
          <a:p>
            <a:pPr marL="115069" indent="0">
              <a:buNone/>
            </a:pPr>
            <a:endParaRPr lang="fr-FR" b="0" dirty="0"/>
          </a:p>
        </p:txBody>
      </p:sp>
      <p:sp>
        <p:nvSpPr>
          <p:cNvPr id="4" name="Espace réservé du numéro de diapositive 3"/>
          <p:cNvSpPr>
            <a:spLocks noGrp="1"/>
          </p:cNvSpPr>
          <p:nvPr>
            <p:ph type="sldNum" sz="quarter" idx="10"/>
          </p:nvPr>
        </p:nvSpPr>
        <p:spPr/>
        <p:txBody>
          <a:bodyPr lIns="66279" tIns="33140" rIns="66279" bIns="33140"/>
          <a:lstStyle/>
          <a:p>
            <a:pPr algn="r" defTabSz="662797">
              <a:buClrTx/>
              <a:defRPr/>
            </a:pPr>
            <a:fld id="{CE563EA7-A024-41BE-BFA5-2D2CC21575F9}" type="slidenum">
              <a:rPr lang="fr-FR" sz="900" kern="1200">
                <a:solidFill>
                  <a:prstClr val="black"/>
                </a:solidFill>
                <a:latin typeface="Calibri" panose="020F0502020204030204"/>
                <a:ea typeface="+mn-ea"/>
                <a:cs typeface="+mn-cs"/>
              </a:rPr>
              <a:pPr algn="r" defTabSz="662797">
                <a:buClrTx/>
                <a:defRPr/>
              </a:pPr>
              <a:t>41</a:t>
            </a:fld>
            <a:endParaRPr lang="fr-FR" sz="900" kern="1200">
              <a:solidFill>
                <a:prstClr val="black"/>
              </a:solidFill>
              <a:latin typeface="Calibri" panose="020F0502020204030204"/>
              <a:ea typeface="+mn-ea"/>
              <a:cs typeface="+mn-cs"/>
            </a:endParaRPr>
          </a:p>
        </p:txBody>
      </p:sp>
    </p:spTree>
    <p:extLst>
      <p:ext uri="{BB962C8B-B14F-4D97-AF65-F5344CB8AC3E}">
        <p14:creationId xmlns:p14="http://schemas.microsoft.com/office/powerpoint/2010/main" val="2240011061"/>
      </p:ext>
    </p:extLst>
  </p:cSld>
  <p:clrMapOvr>
    <a:masterClrMapping/>
  </p:clrMapOvr>
</p:notes>
</file>

<file path=ppt/notesSlides/notesSlide4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a:xfrm>
            <a:off x="2665413" y="498475"/>
            <a:ext cx="4448175" cy="2503488"/>
          </a:xfrm>
        </p:spPr>
      </p:sp>
      <p:sp>
        <p:nvSpPr>
          <p:cNvPr id="3" name="Espace réservé des notes 2"/>
          <p:cNvSpPr>
            <a:spLocks noGrp="1"/>
          </p:cNvSpPr>
          <p:nvPr>
            <p:ph type="body" idx="1"/>
          </p:nvPr>
        </p:nvSpPr>
        <p:spPr/>
        <p:txBody>
          <a:bodyPr/>
          <a:lstStyle/>
          <a:p>
            <a:pPr marL="158750" indent="0" rtl="0" eaLnBrk="1" fontAlgn="ctr" latinLnBrk="0" hangingPunct="1">
              <a:buNone/>
            </a:pPr>
            <a:r>
              <a:rPr lang="fr-FR" sz="800" b="1" i="0" u="none" strike="noStrike" cap="none" dirty="0">
                <a:solidFill>
                  <a:srgbClr val="000000"/>
                </a:solidFill>
                <a:effectLst/>
                <a:latin typeface="Arial" panose="020B0604020202020204" pitchFamily="34" charset="0"/>
                <a:ea typeface="Arial"/>
                <a:cs typeface="Arial" panose="020B0604020202020204" pitchFamily="34" charset="0"/>
                <a:sym typeface="Arial"/>
              </a:rPr>
              <a:t>HYDRA N°1</a:t>
            </a:r>
            <a:r>
              <a:rPr lang="fr-FR" sz="800" b="1" i="0" u="none" strike="noStrike" cap="none" baseline="0" dirty="0">
                <a:solidFill>
                  <a:srgbClr val="000000"/>
                </a:solidFill>
                <a:effectLst/>
                <a:latin typeface="Arial" panose="020B0604020202020204" pitchFamily="34" charset="0"/>
                <a:ea typeface="Arial"/>
                <a:cs typeface="Arial" panose="020B0604020202020204" pitchFamily="34" charset="0"/>
                <a:sym typeface="Arial"/>
              </a:rPr>
              <a:t> SERUM</a:t>
            </a:r>
            <a:endPar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endParaRPr>
          </a:p>
          <a:p>
            <a:pPr marL="158750" indent="0" rtl="0" eaLnBrk="1" fontAlgn="ctr" latinLnBrk="0" hangingPunct="1">
              <a:buNone/>
            </a:pPr>
            <a:r>
              <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rPr>
              <a:t>HYDRATATION LONGUE DURÉE</a:t>
            </a:r>
          </a:p>
          <a:p>
            <a:pPr marL="158750" indent="0" rtl="0" eaLnBrk="1" fontAlgn="ctr" latinLnBrk="0" hangingPunct="1">
              <a:buNone/>
            </a:pPr>
            <a:r>
              <a:rPr lang="fr-FR" sz="800" b="0" i="0" u="none" strike="noStrike" cap="none" dirty="0" err="1">
                <a:solidFill>
                  <a:srgbClr val="000000"/>
                </a:solidFill>
                <a:effectLst/>
                <a:latin typeface="Arial" panose="020B0604020202020204" pitchFamily="34" charset="0"/>
                <a:ea typeface="Arial"/>
                <a:cs typeface="Arial" panose="020B0604020202020204" pitchFamily="34" charset="0"/>
                <a:sym typeface="Arial"/>
              </a:rPr>
              <a:t>Suractivateur</a:t>
            </a:r>
            <a:r>
              <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rPr>
              <a:t> d’hydratation, Désaltérant, Reconstitue les réserves hydriques de la peau, Anti-âge</a:t>
            </a:r>
          </a:p>
          <a:p>
            <a:pPr marL="158750" indent="0" rtl="0" eaLnBrk="1" fontAlgn="ctr" latinLnBrk="0" hangingPunct="1">
              <a:buNone/>
            </a:pPr>
            <a:endPar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endParaRPr>
          </a:p>
          <a:p>
            <a:pPr marL="158750" indent="0" rtl="0" eaLnBrk="1" fontAlgn="ctr" latinLnBrk="0" hangingPunct="1">
              <a:buNone/>
            </a:pPr>
            <a:r>
              <a:rPr lang="fr-FR" sz="800" b="0" i="0" u="none" strike="noStrike" cap="none" dirty="0" err="1">
                <a:solidFill>
                  <a:srgbClr val="000000"/>
                </a:solidFill>
                <a:effectLst/>
                <a:latin typeface="Arial" panose="020B0604020202020204" pitchFamily="34" charset="0"/>
                <a:ea typeface="Arial"/>
                <a:cs typeface="Arial" panose="020B0604020202020204" pitchFamily="34" charset="0"/>
                <a:sym typeface="Arial"/>
              </a:rPr>
              <a:t>Imperata</a:t>
            </a:r>
            <a:r>
              <a:rPr lang="fr-FR" sz="800" b="0" i="0" u="none" strike="noStrike" cap="none" baseline="0" dirty="0">
                <a:solidFill>
                  <a:srgbClr val="000000"/>
                </a:solidFill>
                <a:effectLst/>
                <a:latin typeface="Arial" panose="020B0604020202020204" pitchFamily="34" charset="0"/>
                <a:ea typeface="Arial"/>
                <a:cs typeface="Arial" panose="020B0604020202020204" pitchFamily="34" charset="0"/>
                <a:sym typeface="Arial"/>
              </a:rPr>
              <a:t> </a:t>
            </a:r>
            <a:r>
              <a:rPr lang="fr-FR" sz="800" b="0" i="0" u="none" strike="noStrike" cap="none" baseline="0" dirty="0" err="1">
                <a:solidFill>
                  <a:srgbClr val="000000"/>
                </a:solidFill>
                <a:effectLst/>
                <a:latin typeface="Arial" panose="020B0604020202020204" pitchFamily="34" charset="0"/>
                <a:ea typeface="Arial"/>
                <a:cs typeface="Arial" panose="020B0604020202020204" pitchFamily="34" charset="0"/>
                <a:sym typeface="Arial"/>
              </a:rPr>
              <a:t>cylindrica</a:t>
            </a:r>
            <a:r>
              <a:rPr lang="fr-FR" sz="800" b="0" i="0" u="none" strike="noStrike" cap="none" baseline="0" dirty="0">
                <a:solidFill>
                  <a:srgbClr val="000000"/>
                </a:solidFill>
                <a:effectLst/>
                <a:latin typeface="Arial" panose="020B0604020202020204" pitchFamily="34" charset="0"/>
                <a:ea typeface="Arial"/>
                <a:cs typeface="Arial" panose="020B0604020202020204" pitchFamily="34" charset="0"/>
                <a:sym typeface="Arial"/>
              </a:rPr>
              <a:t>, aloe </a:t>
            </a:r>
            <a:r>
              <a:rPr lang="fr-FR" sz="800" b="0" i="0" u="none" strike="noStrike" cap="none" baseline="0" dirty="0" err="1">
                <a:solidFill>
                  <a:srgbClr val="000000"/>
                </a:solidFill>
                <a:effectLst/>
                <a:latin typeface="Arial" panose="020B0604020202020204" pitchFamily="34" charset="0"/>
                <a:ea typeface="Arial"/>
                <a:cs typeface="Arial" panose="020B0604020202020204" pitchFamily="34" charset="0"/>
                <a:sym typeface="Arial"/>
              </a:rPr>
              <a:t>vera</a:t>
            </a:r>
            <a:r>
              <a:rPr lang="fr-FR" sz="800" b="0" i="0" u="none" strike="noStrike" cap="none" baseline="0" dirty="0">
                <a:solidFill>
                  <a:srgbClr val="000000"/>
                </a:solidFill>
                <a:effectLst/>
                <a:latin typeface="Arial" panose="020B0604020202020204" pitchFamily="34" charset="0"/>
                <a:ea typeface="Arial"/>
                <a:cs typeface="Arial" panose="020B0604020202020204" pitchFamily="34" charset="0"/>
                <a:sym typeface="Arial"/>
              </a:rPr>
              <a:t>, PCA: </a:t>
            </a:r>
            <a:r>
              <a:rPr lang="fr-FR" sz="800" b="1" i="0" u="none" strike="noStrike" cap="none" baseline="0" dirty="0">
                <a:solidFill>
                  <a:srgbClr val="000000"/>
                </a:solidFill>
                <a:effectLst/>
                <a:latin typeface="Arial" panose="020B0604020202020204" pitchFamily="34" charset="0"/>
                <a:ea typeface="Arial"/>
                <a:cs typeface="Arial" panose="020B0604020202020204" pitchFamily="34" charset="0"/>
                <a:sym typeface="Arial"/>
              </a:rPr>
              <a:t>hydratant</a:t>
            </a:r>
            <a:endPar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endParaRPr>
          </a:p>
          <a:p>
            <a:pPr marL="158750" indent="0" rtl="0" eaLnBrk="1" fontAlgn="ctr" latinLnBrk="0" hangingPunct="1">
              <a:buNone/>
            </a:pPr>
            <a:r>
              <a:rPr lang="fr-FR" sz="800" b="0" i="0" u="none" strike="noStrike" cap="none" baseline="0" dirty="0">
                <a:solidFill>
                  <a:srgbClr val="000000"/>
                </a:solidFill>
                <a:effectLst/>
                <a:latin typeface="Arial" panose="020B0604020202020204" pitchFamily="34" charset="0"/>
                <a:ea typeface="Arial"/>
                <a:cs typeface="Arial" panose="020B0604020202020204" pitchFamily="34" charset="0"/>
                <a:sym typeface="Arial"/>
              </a:rPr>
              <a:t>Extrait de levure, AH bas poids moléculaire: </a:t>
            </a:r>
            <a:r>
              <a:rPr lang="fr-FR" sz="800" b="1" i="0" u="none" strike="noStrike" cap="none" baseline="0" dirty="0">
                <a:solidFill>
                  <a:srgbClr val="000000"/>
                </a:solidFill>
                <a:effectLst/>
                <a:latin typeface="Arial" panose="020B0604020202020204" pitchFamily="34" charset="0"/>
                <a:ea typeface="Arial"/>
                <a:cs typeface="Arial" panose="020B0604020202020204" pitchFamily="34" charset="0"/>
                <a:sym typeface="Arial"/>
              </a:rPr>
              <a:t>restructurant, redensifiant</a:t>
            </a:r>
            <a:endPar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endParaRPr>
          </a:p>
          <a:p>
            <a:pPr marL="158750" indent="0" rtl="0" eaLnBrk="1" fontAlgn="ctr" latinLnBrk="0" hangingPunct="1">
              <a:buNone/>
            </a:pPr>
            <a:r>
              <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rPr>
              <a:t>Vitamine</a:t>
            </a:r>
            <a:r>
              <a:rPr lang="fr-FR" sz="800" b="0" i="0" u="none" strike="noStrike" cap="none" baseline="0" dirty="0">
                <a:solidFill>
                  <a:srgbClr val="000000"/>
                </a:solidFill>
                <a:effectLst/>
                <a:latin typeface="Arial" panose="020B0604020202020204" pitchFamily="34" charset="0"/>
                <a:ea typeface="Arial"/>
                <a:cs typeface="Arial" panose="020B0604020202020204" pitchFamily="34" charset="0"/>
                <a:sym typeface="Arial"/>
              </a:rPr>
              <a:t> A, C, E</a:t>
            </a:r>
            <a:r>
              <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rPr>
              <a:t>: </a:t>
            </a:r>
            <a:r>
              <a:rPr lang="fr-FR" sz="800" b="1" i="0" u="none" strike="noStrike" cap="none" dirty="0">
                <a:solidFill>
                  <a:srgbClr val="000000"/>
                </a:solidFill>
                <a:effectLst/>
                <a:latin typeface="Arial" panose="020B0604020202020204" pitchFamily="34" charset="0"/>
                <a:ea typeface="Arial"/>
                <a:cs typeface="Arial" panose="020B0604020202020204" pitchFamily="34" charset="0"/>
                <a:sym typeface="Arial"/>
              </a:rPr>
              <a:t>anti-oxydant,</a:t>
            </a:r>
            <a:r>
              <a:rPr lang="fr-FR" sz="800" b="1" i="0" u="none" strike="noStrike" cap="none" baseline="0" dirty="0">
                <a:solidFill>
                  <a:srgbClr val="000000"/>
                </a:solidFill>
                <a:effectLst/>
                <a:latin typeface="Arial" panose="020B0604020202020204" pitchFamily="34" charset="0"/>
                <a:ea typeface="Arial"/>
                <a:cs typeface="Arial" panose="020B0604020202020204" pitchFamily="34" charset="0"/>
                <a:sym typeface="Arial"/>
              </a:rPr>
              <a:t> régénérant</a:t>
            </a:r>
            <a:endPar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endParaRPr>
          </a:p>
          <a:p>
            <a:pPr marL="158750" indent="0" rtl="0" eaLnBrk="1" fontAlgn="ctr" latinLnBrk="0" hangingPunct="1">
              <a:buNone/>
            </a:pPr>
            <a:r>
              <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rPr>
              <a:t>HE de rose, camomille et de jasmin:</a:t>
            </a:r>
            <a:r>
              <a:rPr lang="fr-FR" sz="800" b="1" i="0" u="none" strike="noStrike" cap="none" dirty="0">
                <a:solidFill>
                  <a:srgbClr val="000000"/>
                </a:solidFill>
                <a:effectLst/>
                <a:latin typeface="Arial" panose="020B0604020202020204" pitchFamily="34" charset="0"/>
                <a:ea typeface="Arial"/>
                <a:cs typeface="Arial" panose="020B0604020202020204" pitchFamily="34" charset="0"/>
                <a:sym typeface="Arial"/>
              </a:rPr>
              <a:t> relaxant</a:t>
            </a:r>
          </a:p>
          <a:p>
            <a:pPr marL="158750" indent="0" rtl="0" eaLnBrk="1" fontAlgn="ctr" latinLnBrk="0" hangingPunct="1">
              <a:buNone/>
            </a:pPr>
            <a:endPar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endParaRPr>
          </a:p>
          <a:p>
            <a:pPr marL="158750" indent="0" rtl="0" eaLnBrk="1" fontAlgn="auto" latinLnBrk="0" hangingPunct="1">
              <a:buNone/>
            </a:pPr>
            <a:r>
              <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rPr>
              <a:t>Matin et soir</a:t>
            </a:r>
          </a:p>
          <a:p>
            <a:pPr marL="158750" indent="0" rtl="0" eaLnBrk="1" fontAlgn="ctr" latinLnBrk="0" hangingPunct="1">
              <a:buNone/>
            </a:pPr>
            <a:r>
              <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rPr>
              <a:t>2 à 3 pompes sur le visage</a:t>
            </a:r>
            <a:r>
              <a:rPr lang="fr-FR" sz="800" b="0" i="0" u="none" strike="noStrike" cap="none" baseline="0" dirty="0">
                <a:solidFill>
                  <a:srgbClr val="000000"/>
                </a:solidFill>
                <a:effectLst/>
                <a:latin typeface="Arial" panose="020B0604020202020204" pitchFamily="34" charset="0"/>
                <a:ea typeface="Arial"/>
                <a:cs typeface="Arial" panose="020B0604020202020204" pitchFamily="34" charset="0"/>
                <a:sym typeface="Arial"/>
              </a:rPr>
              <a:t> et le cou</a:t>
            </a:r>
            <a:endPar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endParaRPr>
          </a:p>
          <a:p>
            <a:pPr marL="158750" indent="0" rtl="0" eaLnBrk="1" fontAlgn="ctr" latinLnBrk="0" hangingPunct="1">
              <a:buNone/>
            </a:pPr>
            <a:r>
              <a:rPr lang="fr-FR" sz="800" b="0" i="0" u="none" strike="noStrike" cap="none" baseline="0" dirty="0">
                <a:solidFill>
                  <a:srgbClr val="000000"/>
                </a:solidFill>
                <a:effectLst/>
                <a:latin typeface="Arial" panose="020B0604020202020204" pitchFamily="34" charset="0"/>
                <a:ea typeface="Arial"/>
                <a:cs typeface="Arial" panose="020B0604020202020204" pitchFamily="34" charset="0"/>
                <a:sym typeface="Arial"/>
              </a:rPr>
              <a:t>En massage associé à Hydra n°1 crème</a:t>
            </a:r>
            <a:endPar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endParaRPr>
          </a:p>
          <a:p>
            <a:pPr marL="158750" indent="0" rtl="0" eaLnBrk="1" fontAlgn="ctr" latinLnBrk="0" hangingPunct="1">
              <a:buNone/>
            </a:pPr>
            <a:r>
              <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rPr>
              <a:t>EXISTE EN CABINE</a:t>
            </a:r>
          </a:p>
          <a:p>
            <a:pPr marL="115069" indent="0" fontAlgn="ctr">
              <a:buNone/>
            </a:pPr>
            <a:endParaRPr lang="fr-FR" sz="800" b="1" dirty="0">
              <a:latin typeface="Arial" panose="020B0604020202020204" pitchFamily="34" charset="0"/>
              <a:cs typeface="Arial" panose="020B0604020202020204" pitchFamily="34" charset="0"/>
            </a:endParaRPr>
          </a:p>
          <a:p>
            <a:pPr marL="158750" indent="0" rtl="0" eaLnBrk="1" fontAlgn="ctr" latinLnBrk="0" hangingPunct="1">
              <a:buNone/>
            </a:pPr>
            <a:r>
              <a:rPr lang="fr-FR" sz="800" b="1" i="0" u="none" strike="noStrike" cap="none" dirty="0">
                <a:solidFill>
                  <a:srgbClr val="000000"/>
                </a:solidFill>
                <a:effectLst/>
                <a:latin typeface="Arial" panose="020B0604020202020204" pitchFamily="34" charset="0"/>
                <a:ea typeface="Arial"/>
                <a:cs typeface="Arial" panose="020B0604020202020204" pitchFamily="34" charset="0"/>
                <a:sym typeface="Arial"/>
              </a:rPr>
              <a:t>CREME 28</a:t>
            </a:r>
            <a:endPar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endParaRPr>
          </a:p>
          <a:p>
            <a:pPr marL="158750" indent="0" rtl="0" eaLnBrk="1" fontAlgn="ctr" latinLnBrk="0" hangingPunct="1">
              <a:buNone/>
            </a:pPr>
            <a:r>
              <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rPr>
              <a:t>Peaux déshydratées</a:t>
            </a:r>
          </a:p>
          <a:p>
            <a:pPr marL="158750" indent="0" rtl="0" eaLnBrk="1" fontAlgn="ctr" latinLnBrk="0" hangingPunct="1">
              <a:buNone/>
            </a:pPr>
            <a:r>
              <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rPr>
              <a:t>HYDRATANTE PROTECTRICE</a:t>
            </a:r>
          </a:p>
          <a:p>
            <a:pPr marL="158750" indent="0" rtl="0" eaLnBrk="1" fontAlgn="ctr" latinLnBrk="0" hangingPunct="1">
              <a:buNone/>
            </a:pPr>
            <a:r>
              <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rPr>
              <a:t>Protège</a:t>
            </a:r>
            <a:r>
              <a:rPr lang="fr-FR" sz="800" b="0" i="0" u="none" strike="noStrike" cap="none" baseline="0" dirty="0">
                <a:solidFill>
                  <a:srgbClr val="000000"/>
                </a:solidFill>
                <a:effectLst/>
                <a:latin typeface="Arial" panose="020B0604020202020204" pitchFamily="34" charset="0"/>
                <a:ea typeface="Arial"/>
                <a:cs typeface="Arial" panose="020B0604020202020204" pitchFamily="34" charset="0"/>
                <a:sym typeface="Arial"/>
              </a:rPr>
              <a:t> et hydrate, Prévient le vieillissement, Apaise, Apporte souplesse et confort</a:t>
            </a:r>
          </a:p>
          <a:p>
            <a:pPr marL="158750" indent="0" rtl="0" eaLnBrk="1" fontAlgn="ctr" latinLnBrk="0" hangingPunct="1">
              <a:buNone/>
            </a:pPr>
            <a:endPar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endParaRPr>
          </a:p>
          <a:p>
            <a:pPr marL="158750" indent="0" rtl="0" eaLnBrk="1" fontAlgn="ctr" latinLnBrk="0" hangingPunct="1">
              <a:buNone/>
            </a:pPr>
            <a:r>
              <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rPr>
              <a:t>PCA</a:t>
            </a:r>
            <a:r>
              <a:rPr lang="fr-FR" sz="800" b="0" i="0" u="none" strike="noStrike" cap="none" baseline="0" dirty="0">
                <a:solidFill>
                  <a:srgbClr val="000000"/>
                </a:solidFill>
                <a:effectLst/>
                <a:latin typeface="Arial" panose="020B0604020202020204" pitchFamily="34" charset="0"/>
                <a:ea typeface="Arial"/>
                <a:cs typeface="Arial" panose="020B0604020202020204" pitchFamily="34" charset="0"/>
                <a:sym typeface="Arial"/>
              </a:rPr>
              <a:t>: </a:t>
            </a:r>
            <a:r>
              <a:rPr lang="fr-FR" sz="800" b="1" i="0" u="none" strike="noStrike" cap="none" baseline="0" dirty="0">
                <a:solidFill>
                  <a:srgbClr val="000000"/>
                </a:solidFill>
                <a:effectLst/>
                <a:latin typeface="Arial" panose="020B0604020202020204" pitchFamily="34" charset="0"/>
                <a:ea typeface="Arial"/>
                <a:cs typeface="Arial" panose="020B0604020202020204" pitchFamily="34" charset="0"/>
                <a:sym typeface="Arial"/>
              </a:rPr>
              <a:t>hydratant</a:t>
            </a:r>
            <a:endPar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endParaRPr>
          </a:p>
          <a:p>
            <a:pPr marL="158750" indent="0" rtl="0" eaLnBrk="1" fontAlgn="ctr" latinLnBrk="0" hangingPunct="1">
              <a:buNone/>
            </a:pPr>
            <a:r>
              <a:rPr lang="fr-FR" sz="800" b="0" i="0" u="none" strike="noStrike" cap="none" baseline="0" dirty="0">
                <a:solidFill>
                  <a:srgbClr val="000000"/>
                </a:solidFill>
                <a:effectLst/>
                <a:latin typeface="Arial" panose="020B0604020202020204" pitchFamily="34" charset="0"/>
                <a:ea typeface="Arial"/>
                <a:cs typeface="Arial" panose="020B0604020202020204" pitchFamily="34" charset="0"/>
                <a:sym typeface="Arial"/>
              </a:rPr>
              <a:t>allantoïne: </a:t>
            </a:r>
            <a:r>
              <a:rPr lang="fr-FR" sz="800" b="1" i="0" u="none" strike="noStrike" cap="none" baseline="0" dirty="0">
                <a:solidFill>
                  <a:srgbClr val="000000"/>
                </a:solidFill>
                <a:effectLst/>
                <a:latin typeface="Arial" panose="020B0604020202020204" pitchFamily="34" charset="0"/>
                <a:ea typeface="Arial"/>
                <a:cs typeface="Arial" panose="020B0604020202020204" pitchFamily="34" charset="0"/>
                <a:sym typeface="Arial"/>
              </a:rPr>
              <a:t>apaisant</a:t>
            </a:r>
            <a:endPar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endParaRPr>
          </a:p>
          <a:p>
            <a:pPr marL="158750" indent="0" rtl="0" eaLnBrk="1" fontAlgn="ctr" latinLnBrk="0" hangingPunct="1">
              <a:buNone/>
            </a:pPr>
            <a:r>
              <a:rPr lang="fr-FR" sz="800" b="0" i="0" u="none" strike="noStrike" cap="none" baseline="0" dirty="0">
                <a:solidFill>
                  <a:srgbClr val="000000"/>
                </a:solidFill>
                <a:effectLst/>
                <a:latin typeface="Arial" panose="020B0604020202020204" pitchFamily="34" charset="0"/>
                <a:ea typeface="Arial"/>
                <a:cs typeface="Arial" panose="020B0604020202020204" pitchFamily="34" charset="0"/>
                <a:sym typeface="Arial"/>
              </a:rPr>
              <a:t>Vitamine F</a:t>
            </a:r>
            <a:r>
              <a:rPr lang="fr-FR" sz="800" b="1" i="0" u="none" strike="noStrike" cap="none" baseline="0" dirty="0">
                <a:solidFill>
                  <a:srgbClr val="000000"/>
                </a:solidFill>
                <a:effectLst/>
                <a:latin typeface="Arial" panose="020B0604020202020204" pitchFamily="34" charset="0"/>
                <a:ea typeface="Arial"/>
                <a:cs typeface="Arial" panose="020B0604020202020204" pitchFamily="34" charset="0"/>
                <a:sym typeface="Arial"/>
              </a:rPr>
              <a:t>: anti-déshydratant</a:t>
            </a:r>
            <a:endPar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endParaRPr>
          </a:p>
          <a:p>
            <a:pPr marL="158750" indent="0" rtl="0" eaLnBrk="1" fontAlgn="ctr" latinLnBrk="0" hangingPunct="1">
              <a:buNone/>
            </a:pPr>
            <a:r>
              <a:rPr lang="fr-FR" sz="800" b="0" i="0" u="none" strike="noStrike" cap="none" baseline="0" dirty="0">
                <a:solidFill>
                  <a:srgbClr val="000000"/>
                </a:solidFill>
                <a:effectLst/>
                <a:latin typeface="Arial" panose="020B0604020202020204" pitchFamily="34" charset="0"/>
                <a:ea typeface="Arial"/>
                <a:cs typeface="Arial" panose="020B0604020202020204" pitchFamily="34" charset="0"/>
                <a:sym typeface="Arial"/>
              </a:rPr>
              <a:t>Huile d’olive: </a:t>
            </a:r>
            <a:r>
              <a:rPr lang="fr-FR" sz="800" b="1" i="0" u="none" strike="noStrike" cap="none" baseline="0" dirty="0">
                <a:solidFill>
                  <a:srgbClr val="000000"/>
                </a:solidFill>
                <a:effectLst/>
                <a:latin typeface="Arial" panose="020B0604020202020204" pitchFamily="34" charset="0"/>
                <a:ea typeface="Arial"/>
                <a:cs typeface="Arial" panose="020B0604020202020204" pitchFamily="34" charset="0"/>
                <a:sym typeface="Arial"/>
              </a:rPr>
              <a:t>nourrissant protecteur</a:t>
            </a:r>
            <a:endPar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endParaRPr>
          </a:p>
          <a:p>
            <a:pPr marL="158750" indent="0" rtl="0" eaLnBrk="1" fontAlgn="ctr" latinLnBrk="0" hangingPunct="1">
              <a:buNone/>
            </a:pPr>
            <a:r>
              <a:rPr lang="fr-FR" sz="800" b="0" i="0" u="none" strike="noStrike" cap="none" baseline="0" dirty="0">
                <a:solidFill>
                  <a:srgbClr val="000000"/>
                </a:solidFill>
                <a:effectLst/>
                <a:latin typeface="Arial" panose="020B0604020202020204" pitchFamily="34" charset="0"/>
                <a:ea typeface="Arial"/>
                <a:cs typeface="Arial" panose="020B0604020202020204" pitchFamily="34" charset="0"/>
                <a:sym typeface="Arial"/>
              </a:rPr>
              <a:t>Vitamine E:</a:t>
            </a:r>
            <a:r>
              <a:rPr lang="fr-FR" sz="800" b="1" i="0" u="none" strike="noStrike" cap="none" baseline="0" dirty="0">
                <a:solidFill>
                  <a:srgbClr val="000000"/>
                </a:solidFill>
                <a:effectLst/>
                <a:latin typeface="Arial" panose="020B0604020202020204" pitchFamily="34" charset="0"/>
                <a:ea typeface="Arial"/>
                <a:cs typeface="Arial" panose="020B0604020202020204" pitchFamily="34" charset="0"/>
                <a:sym typeface="Arial"/>
              </a:rPr>
              <a:t> anti-oxydant</a:t>
            </a:r>
            <a:endPar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endParaRPr>
          </a:p>
          <a:p>
            <a:pPr marL="158750" indent="0" rtl="0" eaLnBrk="1" fontAlgn="ctr" latinLnBrk="0" hangingPunct="1">
              <a:buNone/>
            </a:pPr>
            <a:r>
              <a:rPr lang="fr-FR" sz="800" b="0" i="0" u="none" strike="noStrike" cap="none" baseline="0" dirty="0">
                <a:solidFill>
                  <a:srgbClr val="000000"/>
                </a:solidFill>
                <a:effectLst/>
                <a:latin typeface="Arial" panose="020B0604020202020204" pitchFamily="34" charset="0"/>
                <a:ea typeface="Arial"/>
                <a:cs typeface="Arial" panose="020B0604020202020204" pitchFamily="34" charset="0"/>
                <a:sym typeface="Arial"/>
              </a:rPr>
              <a:t>Vitamine A: </a:t>
            </a:r>
            <a:r>
              <a:rPr lang="fr-FR" sz="800" b="1" i="0" u="none" strike="noStrike" cap="none" baseline="0" dirty="0">
                <a:solidFill>
                  <a:srgbClr val="000000"/>
                </a:solidFill>
                <a:effectLst/>
                <a:latin typeface="Arial" panose="020B0604020202020204" pitchFamily="34" charset="0"/>
                <a:ea typeface="Arial"/>
                <a:cs typeface="Arial" panose="020B0604020202020204" pitchFamily="34" charset="0"/>
                <a:sym typeface="Arial"/>
              </a:rPr>
              <a:t>régénérant</a:t>
            </a:r>
            <a:endPar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endParaRPr>
          </a:p>
          <a:p>
            <a:pPr marL="158750" indent="0" rtl="0" eaLnBrk="1" fontAlgn="ctr" latinLnBrk="0" hangingPunct="1">
              <a:buNone/>
            </a:pPr>
            <a:r>
              <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rPr>
              <a:t>Quintessence YK: </a:t>
            </a:r>
            <a:r>
              <a:rPr lang="fr-FR" sz="800" b="1" i="0" u="none" strike="noStrike" cap="none" dirty="0">
                <a:solidFill>
                  <a:srgbClr val="000000"/>
                </a:solidFill>
                <a:effectLst/>
                <a:latin typeface="Arial" panose="020B0604020202020204" pitchFamily="34" charset="0"/>
                <a:ea typeface="Arial"/>
                <a:cs typeface="Arial" panose="020B0604020202020204" pitchFamily="34" charset="0"/>
                <a:sym typeface="Arial"/>
              </a:rPr>
              <a:t>équilibrant</a:t>
            </a:r>
          </a:p>
          <a:p>
            <a:pPr marL="158750" indent="0" rtl="0" eaLnBrk="1" fontAlgn="ctr" latinLnBrk="0" hangingPunct="1">
              <a:buNone/>
            </a:pPr>
            <a:endPar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endParaRPr>
          </a:p>
          <a:p>
            <a:pPr marL="158750" indent="0" rtl="0" eaLnBrk="1" fontAlgn="ctr" latinLnBrk="0" hangingPunct="1">
              <a:buNone/>
            </a:pPr>
            <a:r>
              <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rPr>
              <a:t>Matin et soir</a:t>
            </a:r>
          </a:p>
          <a:p>
            <a:pPr marL="158750" indent="0" rtl="0" eaLnBrk="1" fontAlgn="ctr" latinLnBrk="0" hangingPunct="1">
              <a:buNone/>
            </a:pPr>
            <a:r>
              <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rPr>
              <a:t>Entrée de gamme, idéale 1ere</a:t>
            </a:r>
            <a:r>
              <a:rPr lang="fr-FR" sz="800" b="0" i="0" u="none" strike="noStrike" cap="none" baseline="0" dirty="0">
                <a:solidFill>
                  <a:srgbClr val="000000"/>
                </a:solidFill>
                <a:effectLst/>
                <a:latin typeface="Arial" panose="020B0604020202020204" pitchFamily="34" charset="0"/>
                <a:ea typeface="Arial"/>
                <a:cs typeface="Arial" panose="020B0604020202020204" pitchFamily="34" charset="0"/>
                <a:sym typeface="Arial"/>
              </a:rPr>
              <a:t> crème</a:t>
            </a:r>
            <a:endPar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endParaRPr>
          </a:p>
          <a:p>
            <a:endParaRPr lang="fr-FR" sz="800" b="1" dirty="0">
              <a:latin typeface="Arial" panose="020B0604020202020204" pitchFamily="34" charset="0"/>
              <a:cs typeface="Arial" panose="020B0604020202020204" pitchFamily="34" charset="0"/>
            </a:endParaRPr>
          </a:p>
          <a:p>
            <a:pPr marL="158750" indent="0" rtl="0" eaLnBrk="1" fontAlgn="ctr" latinLnBrk="0" hangingPunct="1">
              <a:buNone/>
            </a:pPr>
            <a:r>
              <a:rPr lang="fr-FR" sz="800" b="1" i="0" u="none" strike="noStrike" cap="none" dirty="0">
                <a:solidFill>
                  <a:srgbClr val="000000"/>
                </a:solidFill>
                <a:effectLst/>
                <a:latin typeface="Arial" panose="020B0604020202020204" pitchFamily="34" charset="0"/>
                <a:ea typeface="Arial"/>
                <a:cs typeface="Arial" panose="020B0604020202020204" pitchFamily="34" charset="0"/>
                <a:sym typeface="Arial"/>
              </a:rPr>
              <a:t>HYDRA N°1 FLUIDE</a:t>
            </a:r>
            <a:endPar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endParaRPr>
          </a:p>
          <a:p>
            <a:pPr marL="158750" indent="0" rtl="0" eaLnBrk="1" fontAlgn="ctr" latinLnBrk="0" hangingPunct="1">
              <a:buNone/>
            </a:pPr>
            <a:r>
              <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rPr>
              <a:t>Peaux normales à grasses</a:t>
            </a:r>
          </a:p>
          <a:p>
            <a:pPr marL="158750" indent="0" rtl="0" eaLnBrk="1" fontAlgn="ctr" latinLnBrk="0" hangingPunct="1">
              <a:buNone/>
            </a:pPr>
            <a:r>
              <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rPr>
              <a:t>HYDRATANT MATIFIANT</a:t>
            </a:r>
          </a:p>
          <a:p>
            <a:pPr marL="158750" indent="0" rtl="0" eaLnBrk="1" fontAlgn="ctr" latinLnBrk="0" hangingPunct="1">
              <a:buNone/>
            </a:pPr>
            <a:r>
              <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rPr>
              <a:t>Hydrate </a:t>
            </a:r>
            <a:r>
              <a:rPr lang="fr-FR" sz="800" b="0" i="0" u="none" strike="noStrike" cap="none" dirty="0" err="1">
                <a:solidFill>
                  <a:srgbClr val="000000"/>
                </a:solidFill>
                <a:effectLst/>
                <a:latin typeface="Arial" panose="020B0604020202020204" pitchFamily="34" charset="0"/>
                <a:ea typeface="Arial"/>
                <a:cs typeface="Arial" panose="020B0604020202020204" pitchFamily="34" charset="0"/>
                <a:sym typeface="Arial"/>
              </a:rPr>
              <a:t>intensement</a:t>
            </a:r>
            <a:r>
              <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rPr>
              <a:t>, Action anti âge, Laisse la peau douce, souple,</a:t>
            </a:r>
            <a:r>
              <a:rPr lang="fr-FR" sz="800" b="0" i="0" u="none" strike="noStrike" cap="none" baseline="0" dirty="0">
                <a:solidFill>
                  <a:srgbClr val="000000"/>
                </a:solidFill>
                <a:effectLst/>
                <a:latin typeface="Arial" panose="020B0604020202020204" pitchFamily="34" charset="0"/>
                <a:ea typeface="Arial"/>
                <a:cs typeface="Arial" panose="020B0604020202020204" pitchFamily="34" charset="0"/>
                <a:sym typeface="Arial"/>
              </a:rPr>
              <a:t> lisse et rebondie, Matifie</a:t>
            </a:r>
          </a:p>
          <a:p>
            <a:pPr marL="158750" indent="0" rtl="0" eaLnBrk="1" fontAlgn="ctr" latinLnBrk="0" hangingPunct="1">
              <a:buNone/>
            </a:pPr>
            <a:endPar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endParaRPr>
          </a:p>
          <a:p>
            <a:pPr marL="158750" indent="0" rtl="0" eaLnBrk="1" fontAlgn="auto" latinLnBrk="0" hangingPunct="1">
              <a:buNone/>
            </a:pPr>
            <a:r>
              <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rPr>
              <a:t>AH haut poids moléculaire, </a:t>
            </a:r>
            <a:r>
              <a:rPr lang="fr-FR" sz="800" b="0" i="0" u="none" strike="noStrike" cap="none" dirty="0" err="1">
                <a:solidFill>
                  <a:srgbClr val="000000"/>
                </a:solidFill>
                <a:effectLst/>
                <a:latin typeface="Arial" panose="020B0604020202020204" pitchFamily="34" charset="0"/>
                <a:ea typeface="Arial"/>
                <a:cs typeface="Arial" panose="020B0604020202020204" pitchFamily="34" charset="0"/>
                <a:sym typeface="Arial"/>
              </a:rPr>
              <a:t>imperata</a:t>
            </a:r>
            <a:r>
              <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rPr>
              <a:t> </a:t>
            </a:r>
            <a:r>
              <a:rPr lang="fr-FR" sz="800" b="0" i="0" u="none" strike="noStrike" cap="none" dirty="0" err="1">
                <a:solidFill>
                  <a:srgbClr val="000000"/>
                </a:solidFill>
                <a:effectLst/>
                <a:latin typeface="Arial" panose="020B0604020202020204" pitchFamily="34" charset="0"/>
                <a:ea typeface="Arial"/>
                <a:cs typeface="Arial" panose="020B0604020202020204" pitchFamily="34" charset="0"/>
                <a:sym typeface="Arial"/>
              </a:rPr>
              <a:t>cylindrica</a:t>
            </a:r>
            <a:r>
              <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rPr>
              <a:t>, aloe </a:t>
            </a:r>
            <a:r>
              <a:rPr lang="fr-FR" sz="800" b="0" i="0" u="none" strike="noStrike" cap="none" dirty="0" err="1">
                <a:solidFill>
                  <a:srgbClr val="000000"/>
                </a:solidFill>
                <a:effectLst/>
                <a:latin typeface="Arial" panose="020B0604020202020204" pitchFamily="34" charset="0"/>
                <a:ea typeface="Arial"/>
                <a:cs typeface="Arial" panose="020B0604020202020204" pitchFamily="34" charset="0"/>
                <a:sym typeface="Arial"/>
              </a:rPr>
              <a:t>vera</a:t>
            </a:r>
            <a:r>
              <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rPr>
              <a:t>, PCA</a:t>
            </a:r>
            <a:r>
              <a:rPr lang="fr-FR" sz="800" b="0" i="0" u="none" strike="noStrike" cap="none" baseline="0" dirty="0">
                <a:solidFill>
                  <a:srgbClr val="000000"/>
                </a:solidFill>
                <a:effectLst/>
                <a:latin typeface="Arial" panose="020B0604020202020204" pitchFamily="34" charset="0"/>
                <a:ea typeface="Arial"/>
                <a:cs typeface="Arial" panose="020B0604020202020204" pitchFamily="34" charset="0"/>
                <a:sym typeface="Arial"/>
              </a:rPr>
              <a:t>: </a:t>
            </a:r>
            <a:r>
              <a:rPr lang="fr-FR" sz="800" b="1" i="0" u="none" strike="noStrike" cap="none" baseline="0" dirty="0">
                <a:solidFill>
                  <a:srgbClr val="000000"/>
                </a:solidFill>
                <a:effectLst/>
                <a:latin typeface="Arial" panose="020B0604020202020204" pitchFamily="34" charset="0"/>
                <a:ea typeface="Arial"/>
                <a:cs typeface="Arial" panose="020B0604020202020204" pitchFamily="34" charset="0"/>
                <a:sym typeface="Arial"/>
              </a:rPr>
              <a:t>hydratant</a:t>
            </a:r>
            <a:endPar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endParaRPr>
          </a:p>
          <a:p>
            <a:pPr marL="158750" indent="0" rtl="0" eaLnBrk="1" fontAlgn="ctr" latinLnBrk="0" hangingPunct="1">
              <a:buNone/>
            </a:pPr>
            <a:r>
              <a:rPr lang="fr-FR" sz="800" b="0" i="0" u="none" strike="noStrike" cap="none" dirty="0" err="1">
                <a:solidFill>
                  <a:srgbClr val="000000"/>
                </a:solidFill>
                <a:effectLst/>
                <a:latin typeface="Arial" panose="020B0604020202020204" pitchFamily="34" charset="0"/>
                <a:ea typeface="Arial"/>
                <a:cs typeface="Arial" panose="020B0604020202020204" pitchFamily="34" charset="0"/>
                <a:sym typeface="Arial"/>
              </a:rPr>
              <a:t>Phytosqualane</a:t>
            </a:r>
            <a:r>
              <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rPr>
              <a:t> d’olive:</a:t>
            </a:r>
            <a:r>
              <a:rPr lang="fr-FR" sz="800" b="0" i="0" u="none" strike="noStrike" cap="none" baseline="0" dirty="0">
                <a:solidFill>
                  <a:srgbClr val="000000"/>
                </a:solidFill>
                <a:effectLst/>
                <a:latin typeface="Arial" panose="020B0604020202020204" pitchFamily="34" charset="0"/>
                <a:ea typeface="Arial"/>
                <a:cs typeface="Arial" panose="020B0604020202020204" pitchFamily="34" charset="0"/>
                <a:sym typeface="Arial"/>
              </a:rPr>
              <a:t> </a:t>
            </a:r>
            <a:r>
              <a:rPr lang="fr-FR" sz="800" b="1" i="0" u="none" strike="noStrike" cap="none" baseline="0" dirty="0">
                <a:solidFill>
                  <a:srgbClr val="000000"/>
                </a:solidFill>
                <a:effectLst/>
                <a:latin typeface="Arial" panose="020B0604020202020204" pitchFamily="34" charset="0"/>
                <a:ea typeface="Arial"/>
                <a:cs typeface="Arial" panose="020B0604020202020204" pitchFamily="34" charset="0"/>
                <a:sym typeface="Arial"/>
              </a:rPr>
              <a:t>anti-déshydratant</a:t>
            </a:r>
            <a:endPar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endParaRPr>
          </a:p>
          <a:p>
            <a:pPr marL="158750" indent="0" rtl="0" eaLnBrk="1" fontAlgn="ctr" latinLnBrk="0" hangingPunct="1">
              <a:buNone/>
            </a:pPr>
            <a:r>
              <a:rPr lang="fr-FR" sz="800" b="0" i="0" u="none" strike="noStrike" cap="none" baseline="0" dirty="0">
                <a:solidFill>
                  <a:srgbClr val="000000"/>
                </a:solidFill>
                <a:effectLst/>
                <a:latin typeface="Arial" panose="020B0604020202020204" pitchFamily="34" charset="0"/>
                <a:ea typeface="Arial"/>
                <a:cs typeface="Arial" panose="020B0604020202020204" pitchFamily="34" charset="0"/>
                <a:sym typeface="Arial"/>
              </a:rPr>
              <a:t>AH bas poids moléculaire, silicium: </a:t>
            </a:r>
            <a:r>
              <a:rPr lang="fr-FR" sz="800" b="1" i="0" u="none" strike="noStrike" cap="none" baseline="0" dirty="0">
                <a:solidFill>
                  <a:srgbClr val="000000"/>
                </a:solidFill>
                <a:effectLst/>
                <a:latin typeface="Arial" panose="020B0604020202020204" pitchFamily="34" charset="0"/>
                <a:ea typeface="Arial"/>
                <a:cs typeface="Arial" panose="020B0604020202020204" pitchFamily="34" charset="0"/>
                <a:sym typeface="Arial"/>
              </a:rPr>
              <a:t>restructurant, redensifiant</a:t>
            </a:r>
            <a:endPar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endParaRPr>
          </a:p>
          <a:p>
            <a:pPr marL="158750" indent="0" rtl="0" eaLnBrk="1" fontAlgn="ctr" latinLnBrk="0" hangingPunct="1">
              <a:buNone/>
            </a:pPr>
            <a:r>
              <a:rPr lang="fr-FR" sz="800" b="0" i="0" u="none" strike="noStrike" cap="none" baseline="0" dirty="0">
                <a:solidFill>
                  <a:srgbClr val="000000"/>
                </a:solidFill>
                <a:effectLst/>
                <a:latin typeface="Arial" panose="020B0604020202020204" pitchFamily="34" charset="0"/>
                <a:ea typeface="Arial"/>
                <a:cs typeface="Arial" panose="020B0604020202020204" pitchFamily="34" charset="0"/>
                <a:sym typeface="Arial"/>
              </a:rPr>
              <a:t>Poudre de silice: </a:t>
            </a:r>
            <a:r>
              <a:rPr lang="fr-FR" sz="800" b="1" i="0" u="none" strike="noStrike" cap="none" baseline="0" dirty="0">
                <a:solidFill>
                  <a:srgbClr val="000000"/>
                </a:solidFill>
                <a:effectLst/>
                <a:latin typeface="Arial" panose="020B0604020202020204" pitchFamily="34" charset="0"/>
                <a:ea typeface="Arial"/>
                <a:cs typeface="Arial" panose="020B0604020202020204" pitchFamily="34" charset="0"/>
                <a:sym typeface="Arial"/>
              </a:rPr>
              <a:t>matifiant</a:t>
            </a:r>
            <a:endPar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endParaRPr>
          </a:p>
          <a:p>
            <a:pPr marL="158750" indent="0" rtl="0" eaLnBrk="1" fontAlgn="ctr" latinLnBrk="0" hangingPunct="1">
              <a:buNone/>
            </a:pPr>
            <a:r>
              <a:rPr lang="fr-FR" sz="800" b="0" i="0" u="none" strike="noStrike" cap="none" baseline="0" dirty="0">
                <a:solidFill>
                  <a:srgbClr val="000000"/>
                </a:solidFill>
                <a:effectLst/>
                <a:latin typeface="Arial" panose="020B0604020202020204" pitchFamily="34" charset="0"/>
                <a:ea typeface="Arial"/>
                <a:cs typeface="Arial" panose="020B0604020202020204" pitchFamily="34" charset="0"/>
                <a:sym typeface="Arial"/>
              </a:rPr>
              <a:t>Vitamines A, C, E: </a:t>
            </a:r>
            <a:r>
              <a:rPr lang="fr-FR" sz="800" b="1" i="0" u="none" strike="noStrike" cap="none" baseline="0" dirty="0">
                <a:solidFill>
                  <a:srgbClr val="000000"/>
                </a:solidFill>
                <a:effectLst/>
                <a:latin typeface="Arial" panose="020B0604020202020204" pitchFamily="34" charset="0"/>
                <a:ea typeface="Arial"/>
                <a:cs typeface="Arial" panose="020B0604020202020204" pitchFamily="34" charset="0"/>
                <a:sym typeface="Arial"/>
              </a:rPr>
              <a:t>anti-oxydant régénérant</a:t>
            </a:r>
            <a:endPar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endParaRPr>
          </a:p>
          <a:p>
            <a:pPr marL="158750" indent="0" rtl="0" eaLnBrk="1" fontAlgn="auto" latinLnBrk="0" hangingPunct="1">
              <a:buNone/>
            </a:pPr>
            <a:r>
              <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rPr>
              <a:t>HE de rose, camomille et jasmin: </a:t>
            </a:r>
            <a:r>
              <a:rPr lang="fr-FR" sz="800" b="1" i="0" u="none" strike="noStrike" cap="none" dirty="0">
                <a:solidFill>
                  <a:srgbClr val="000000"/>
                </a:solidFill>
                <a:effectLst/>
                <a:latin typeface="Arial" panose="020B0604020202020204" pitchFamily="34" charset="0"/>
                <a:ea typeface="Arial"/>
                <a:cs typeface="Arial" panose="020B0604020202020204" pitchFamily="34" charset="0"/>
                <a:sym typeface="Arial"/>
              </a:rPr>
              <a:t>relaxant</a:t>
            </a:r>
          </a:p>
          <a:p>
            <a:pPr marL="158750" indent="0" rtl="0" eaLnBrk="1" fontAlgn="auto" latinLnBrk="0" hangingPunct="1">
              <a:buNone/>
            </a:pPr>
            <a:endPar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endParaRPr>
          </a:p>
          <a:p>
            <a:pPr marL="158750" indent="0" rtl="0" eaLnBrk="1" fontAlgn="ctr" latinLnBrk="0" hangingPunct="1">
              <a:buNone/>
            </a:pPr>
            <a:r>
              <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rPr>
              <a:t>Matin et soir</a:t>
            </a:r>
          </a:p>
          <a:p>
            <a:pPr marL="158750" indent="0" rtl="0" eaLnBrk="1" fontAlgn="auto" latinLnBrk="0" hangingPunct="1">
              <a:buNone/>
            </a:pPr>
            <a:r>
              <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rPr>
              <a:t>Idéal peaux mixtes</a:t>
            </a:r>
          </a:p>
          <a:p>
            <a:pPr marL="158750" indent="0" rtl="0" eaLnBrk="1" fontAlgn="auto" latinLnBrk="0" hangingPunct="1">
              <a:buNone/>
            </a:pPr>
            <a:endPar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endParaRPr>
          </a:p>
          <a:p>
            <a:pPr marL="158750" indent="0" rtl="0" eaLnBrk="1" fontAlgn="ctr" latinLnBrk="0" hangingPunct="1">
              <a:buNone/>
            </a:pPr>
            <a:r>
              <a:rPr lang="fr-FR" sz="800" b="1" i="0" u="none" strike="noStrike" cap="none" dirty="0">
                <a:solidFill>
                  <a:srgbClr val="000000"/>
                </a:solidFill>
                <a:effectLst/>
                <a:latin typeface="Arial" panose="020B0604020202020204" pitchFamily="34" charset="0"/>
                <a:ea typeface="Arial"/>
                <a:cs typeface="Arial" panose="020B0604020202020204" pitchFamily="34" charset="0"/>
                <a:sym typeface="Arial"/>
              </a:rPr>
              <a:t>HYDRA N°1 CREME</a:t>
            </a:r>
            <a:endPar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endParaRPr>
          </a:p>
          <a:p>
            <a:pPr marL="158750" indent="0" rtl="0" eaLnBrk="1" fontAlgn="ctr" latinLnBrk="0" hangingPunct="1">
              <a:buNone/>
            </a:pPr>
            <a:r>
              <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rPr>
              <a:t>Peaux sèches ou sensibles</a:t>
            </a:r>
          </a:p>
          <a:p>
            <a:pPr marL="158750" indent="0" rtl="0" eaLnBrk="1" fontAlgn="ctr" latinLnBrk="0" hangingPunct="1">
              <a:buNone/>
            </a:pPr>
            <a:r>
              <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rPr>
              <a:t>HYDRATANTE REPARATRICE</a:t>
            </a:r>
          </a:p>
          <a:p>
            <a:pPr marL="158750" indent="0" rtl="0" eaLnBrk="1" fontAlgn="ctr" latinLnBrk="0" hangingPunct="1">
              <a:buNone/>
            </a:pPr>
            <a:r>
              <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rPr>
              <a:t>Hydratation</a:t>
            </a:r>
            <a:r>
              <a:rPr lang="fr-FR" sz="800" b="0" i="0" u="none" strike="noStrike" cap="none" baseline="0" dirty="0">
                <a:solidFill>
                  <a:srgbClr val="000000"/>
                </a:solidFill>
                <a:effectLst/>
                <a:latin typeface="Arial" panose="020B0604020202020204" pitchFamily="34" charset="0"/>
                <a:ea typeface="Arial"/>
                <a:cs typeface="Arial" panose="020B0604020202020204" pitchFamily="34" charset="0"/>
                <a:sym typeface="Arial"/>
              </a:rPr>
              <a:t> intense et longue durée, </a:t>
            </a:r>
            <a:r>
              <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rPr>
              <a:t>Répare la peau, Renforce</a:t>
            </a:r>
            <a:r>
              <a:rPr lang="fr-FR" sz="800" b="0" i="0" u="none" strike="noStrike" cap="none" baseline="0" dirty="0">
                <a:solidFill>
                  <a:srgbClr val="000000"/>
                </a:solidFill>
                <a:effectLst/>
                <a:latin typeface="Arial" panose="020B0604020202020204" pitchFamily="34" charset="0"/>
                <a:ea typeface="Arial"/>
                <a:cs typeface="Arial" panose="020B0604020202020204" pitchFamily="34" charset="0"/>
                <a:sym typeface="Arial"/>
              </a:rPr>
              <a:t> la barrière de la peau, Apaise et anti-âge</a:t>
            </a:r>
          </a:p>
          <a:p>
            <a:pPr marL="158750" indent="0" rtl="0" eaLnBrk="1" fontAlgn="ctr" latinLnBrk="0" hangingPunct="1">
              <a:buNone/>
            </a:pPr>
            <a:endPar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endParaRPr>
          </a:p>
          <a:p>
            <a:pPr marL="158750" indent="0" rtl="0" eaLnBrk="1" fontAlgn="auto" latinLnBrk="0" hangingPunct="1">
              <a:buNone/>
            </a:pPr>
            <a:r>
              <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rPr>
              <a:t>AH haut poids moléculaire, </a:t>
            </a:r>
            <a:r>
              <a:rPr lang="fr-FR" sz="800" b="0" i="0" u="none" strike="noStrike" cap="none" dirty="0" err="1">
                <a:solidFill>
                  <a:srgbClr val="000000"/>
                </a:solidFill>
                <a:effectLst/>
                <a:latin typeface="Arial" panose="020B0604020202020204" pitchFamily="34" charset="0"/>
                <a:ea typeface="Arial"/>
                <a:cs typeface="Arial" panose="020B0604020202020204" pitchFamily="34" charset="0"/>
                <a:sym typeface="Arial"/>
              </a:rPr>
              <a:t>imperata</a:t>
            </a:r>
            <a:r>
              <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rPr>
              <a:t> </a:t>
            </a:r>
            <a:r>
              <a:rPr lang="fr-FR" sz="800" b="0" i="0" u="none" strike="noStrike" cap="none" dirty="0" err="1">
                <a:solidFill>
                  <a:srgbClr val="000000"/>
                </a:solidFill>
                <a:effectLst/>
                <a:latin typeface="Arial" panose="020B0604020202020204" pitchFamily="34" charset="0"/>
                <a:ea typeface="Arial"/>
                <a:cs typeface="Arial" panose="020B0604020202020204" pitchFamily="34" charset="0"/>
                <a:sym typeface="Arial"/>
              </a:rPr>
              <a:t>cylindrica</a:t>
            </a:r>
            <a:r>
              <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rPr>
              <a:t>, aloe </a:t>
            </a:r>
            <a:r>
              <a:rPr lang="fr-FR" sz="800" b="0" i="0" u="none" strike="noStrike" cap="none" dirty="0" err="1">
                <a:solidFill>
                  <a:srgbClr val="000000"/>
                </a:solidFill>
                <a:effectLst/>
                <a:latin typeface="Arial" panose="020B0604020202020204" pitchFamily="34" charset="0"/>
                <a:ea typeface="Arial"/>
                <a:cs typeface="Arial" panose="020B0604020202020204" pitchFamily="34" charset="0"/>
                <a:sym typeface="Arial"/>
              </a:rPr>
              <a:t>vera</a:t>
            </a:r>
            <a:r>
              <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rPr>
              <a:t>, PCA</a:t>
            </a:r>
            <a:r>
              <a:rPr lang="fr-FR" sz="800" b="0" i="0" u="none" strike="noStrike" cap="none" baseline="0" dirty="0">
                <a:solidFill>
                  <a:srgbClr val="000000"/>
                </a:solidFill>
                <a:effectLst/>
                <a:latin typeface="Arial" panose="020B0604020202020204" pitchFamily="34" charset="0"/>
                <a:ea typeface="Arial"/>
                <a:cs typeface="Arial" panose="020B0604020202020204" pitchFamily="34" charset="0"/>
                <a:sym typeface="Arial"/>
              </a:rPr>
              <a:t>: </a:t>
            </a:r>
            <a:r>
              <a:rPr lang="fr-FR" sz="800" b="1" i="0" u="none" strike="noStrike" cap="none" baseline="0" dirty="0">
                <a:solidFill>
                  <a:srgbClr val="000000"/>
                </a:solidFill>
                <a:effectLst/>
                <a:latin typeface="Arial" panose="020B0604020202020204" pitchFamily="34" charset="0"/>
                <a:ea typeface="Arial"/>
                <a:cs typeface="Arial" panose="020B0604020202020204" pitchFamily="34" charset="0"/>
                <a:sym typeface="Arial"/>
              </a:rPr>
              <a:t>hydratant</a:t>
            </a:r>
            <a:endPar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endParaRPr>
          </a:p>
          <a:p>
            <a:pPr marL="158750" indent="0" rtl="0" eaLnBrk="1" fontAlgn="ctr" latinLnBrk="0" hangingPunct="1">
              <a:buNone/>
            </a:pPr>
            <a:r>
              <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rPr>
              <a:t>Huile de pépins de raisin et de noisettes, beurre de karité</a:t>
            </a:r>
            <a:r>
              <a:rPr lang="fr-FR" sz="800" b="0" i="0" u="none" strike="noStrike" cap="none" baseline="0" dirty="0">
                <a:solidFill>
                  <a:srgbClr val="000000"/>
                </a:solidFill>
                <a:effectLst/>
                <a:latin typeface="Arial" panose="020B0604020202020204" pitchFamily="34" charset="0"/>
                <a:ea typeface="Arial"/>
                <a:cs typeface="Arial" panose="020B0604020202020204" pitchFamily="34" charset="0"/>
                <a:sym typeface="Arial"/>
              </a:rPr>
              <a:t>:</a:t>
            </a:r>
            <a:r>
              <a:rPr lang="fr-FR" sz="800" b="1" i="0" u="none" strike="noStrike" cap="none" baseline="0" dirty="0">
                <a:solidFill>
                  <a:srgbClr val="000000"/>
                </a:solidFill>
                <a:effectLst/>
                <a:latin typeface="Arial" panose="020B0604020202020204" pitchFamily="34" charset="0"/>
                <a:ea typeface="Arial"/>
                <a:cs typeface="Arial" panose="020B0604020202020204" pitchFamily="34" charset="0"/>
                <a:sym typeface="Arial"/>
              </a:rPr>
              <a:t> réparateur</a:t>
            </a:r>
            <a:endPar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endParaRPr>
          </a:p>
          <a:p>
            <a:pPr marL="158750" indent="0" rtl="0" eaLnBrk="1" fontAlgn="ctr" latinLnBrk="0" hangingPunct="1">
              <a:buNone/>
            </a:pPr>
            <a:r>
              <a:rPr lang="fr-FR" sz="800" b="0" i="0" u="none" strike="noStrike" cap="none" baseline="0" dirty="0">
                <a:solidFill>
                  <a:srgbClr val="000000"/>
                </a:solidFill>
                <a:effectLst/>
                <a:latin typeface="Arial" panose="020B0604020202020204" pitchFamily="34" charset="0"/>
                <a:ea typeface="Arial"/>
                <a:cs typeface="Arial" panose="020B0604020202020204" pitchFamily="34" charset="0"/>
                <a:sym typeface="Arial"/>
              </a:rPr>
              <a:t>Vitamine F : </a:t>
            </a:r>
            <a:r>
              <a:rPr lang="fr-FR" sz="800" b="1" i="0" u="none" strike="noStrike" cap="none" baseline="0" dirty="0">
                <a:solidFill>
                  <a:srgbClr val="000000"/>
                </a:solidFill>
                <a:effectLst/>
                <a:latin typeface="Arial" panose="020B0604020202020204" pitchFamily="34" charset="0"/>
                <a:ea typeface="Arial"/>
                <a:cs typeface="Arial" panose="020B0604020202020204" pitchFamily="34" charset="0"/>
                <a:sym typeface="Arial"/>
              </a:rPr>
              <a:t>anti-déshydratant</a:t>
            </a:r>
            <a:endPar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endParaRPr>
          </a:p>
          <a:p>
            <a:pPr marL="158750" indent="0" rtl="0" eaLnBrk="1" fontAlgn="ctr" latinLnBrk="0" hangingPunct="1">
              <a:buNone/>
            </a:pPr>
            <a:r>
              <a:rPr lang="fr-FR" sz="800" b="0" i="0" u="none" strike="noStrike" cap="none" baseline="0" dirty="0">
                <a:solidFill>
                  <a:srgbClr val="000000"/>
                </a:solidFill>
                <a:effectLst/>
                <a:latin typeface="Arial" panose="020B0604020202020204" pitchFamily="34" charset="0"/>
                <a:ea typeface="Arial"/>
                <a:cs typeface="Arial" panose="020B0604020202020204" pitchFamily="34" charset="0"/>
                <a:sym typeface="Arial"/>
              </a:rPr>
              <a:t>AH bas poids moléculaire, silicium: </a:t>
            </a:r>
            <a:r>
              <a:rPr lang="fr-FR" sz="800" b="1" i="0" u="none" strike="noStrike" cap="none" baseline="0" dirty="0">
                <a:solidFill>
                  <a:srgbClr val="000000"/>
                </a:solidFill>
                <a:effectLst/>
                <a:latin typeface="Arial" panose="020B0604020202020204" pitchFamily="34" charset="0"/>
                <a:ea typeface="Arial"/>
                <a:cs typeface="Arial" panose="020B0604020202020204" pitchFamily="34" charset="0"/>
                <a:sym typeface="Arial"/>
              </a:rPr>
              <a:t>restructurant, redensifiant</a:t>
            </a:r>
            <a:endPar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endParaRPr>
          </a:p>
          <a:p>
            <a:pPr marL="158750" indent="0" rtl="0" eaLnBrk="1" fontAlgn="ctr" latinLnBrk="0" hangingPunct="1">
              <a:buNone/>
            </a:pPr>
            <a:r>
              <a:rPr lang="fr-FR" sz="800" b="0" i="0" u="none" strike="noStrike" cap="none" baseline="0" dirty="0">
                <a:solidFill>
                  <a:srgbClr val="000000"/>
                </a:solidFill>
                <a:effectLst/>
                <a:latin typeface="Arial" panose="020B0604020202020204" pitchFamily="34" charset="0"/>
                <a:ea typeface="Arial"/>
                <a:cs typeface="Arial" panose="020B0604020202020204" pitchFamily="34" charset="0"/>
                <a:sym typeface="Arial"/>
              </a:rPr>
              <a:t>Vitamine B5: </a:t>
            </a:r>
            <a:r>
              <a:rPr lang="fr-FR" sz="800" b="1" i="0" u="none" strike="noStrike" cap="none" baseline="0" dirty="0">
                <a:solidFill>
                  <a:srgbClr val="000000"/>
                </a:solidFill>
                <a:effectLst/>
                <a:latin typeface="Arial" panose="020B0604020202020204" pitchFamily="34" charset="0"/>
                <a:ea typeface="Arial"/>
                <a:cs typeface="Arial" panose="020B0604020202020204" pitchFamily="34" charset="0"/>
                <a:sym typeface="Arial"/>
              </a:rPr>
              <a:t>apaisant</a:t>
            </a:r>
            <a:endPar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endParaRPr>
          </a:p>
          <a:p>
            <a:pPr marL="158750" indent="0" rtl="0" eaLnBrk="1" fontAlgn="ctr" latinLnBrk="0" hangingPunct="1">
              <a:buNone/>
            </a:pPr>
            <a:r>
              <a:rPr lang="fr-FR" sz="800" b="0" i="0" u="none" strike="noStrike" cap="none" baseline="0" dirty="0">
                <a:solidFill>
                  <a:srgbClr val="000000"/>
                </a:solidFill>
                <a:effectLst/>
                <a:latin typeface="Arial" panose="020B0604020202020204" pitchFamily="34" charset="0"/>
                <a:ea typeface="Arial"/>
                <a:cs typeface="Arial" panose="020B0604020202020204" pitchFamily="34" charset="0"/>
                <a:sym typeface="Arial"/>
              </a:rPr>
              <a:t>Vitamines A, C, E: </a:t>
            </a:r>
            <a:r>
              <a:rPr lang="fr-FR" sz="800" b="1" i="0" u="none" strike="noStrike" cap="none" baseline="0" dirty="0">
                <a:solidFill>
                  <a:srgbClr val="000000"/>
                </a:solidFill>
                <a:effectLst/>
                <a:latin typeface="Arial" panose="020B0604020202020204" pitchFamily="34" charset="0"/>
                <a:ea typeface="Arial"/>
                <a:cs typeface="Arial" panose="020B0604020202020204" pitchFamily="34" charset="0"/>
                <a:sym typeface="Arial"/>
              </a:rPr>
              <a:t>anti-oxydant régénérant</a:t>
            </a:r>
            <a:endPar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endParaRPr>
          </a:p>
          <a:p>
            <a:pPr marL="158750" indent="0" rtl="0" eaLnBrk="1" fontAlgn="auto" latinLnBrk="0" hangingPunct="1">
              <a:buNone/>
            </a:pPr>
            <a:r>
              <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rPr>
              <a:t>HE de rose, camomille et jasmin + quintessence YK: </a:t>
            </a:r>
            <a:r>
              <a:rPr lang="fr-FR" sz="800" b="1" i="0" u="none" strike="noStrike" cap="none" dirty="0">
                <a:solidFill>
                  <a:srgbClr val="000000"/>
                </a:solidFill>
                <a:effectLst/>
                <a:latin typeface="Arial" panose="020B0604020202020204" pitchFamily="34" charset="0"/>
                <a:ea typeface="Arial"/>
                <a:cs typeface="Arial" panose="020B0604020202020204" pitchFamily="34" charset="0"/>
                <a:sym typeface="Arial"/>
              </a:rPr>
              <a:t>relaxant équilibrant</a:t>
            </a:r>
          </a:p>
          <a:p>
            <a:pPr marL="158750" indent="0" rtl="0" eaLnBrk="1" fontAlgn="auto" latinLnBrk="0" hangingPunct="1">
              <a:buNone/>
            </a:pPr>
            <a:endPar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endParaRPr>
          </a:p>
          <a:p>
            <a:pPr marL="158750" indent="0" rtl="0" eaLnBrk="1" fontAlgn="ctr" latinLnBrk="0" hangingPunct="1">
              <a:buNone/>
            </a:pPr>
            <a:r>
              <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rPr>
              <a:t>Matin et soir</a:t>
            </a:r>
          </a:p>
          <a:p>
            <a:pPr marL="158750" indent="0" rtl="0" eaLnBrk="1" fontAlgn="ctr" latinLnBrk="0" hangingPunct="1">
              <a:buNone/>
            </a:pPr>
            <a:r>
              <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rPr>
              <a:t>En massage </a:t>
            </a:r>
          </a:p>
          <a:p>
            <a:pPr marL="158750" indent="0" rtl="0" eaLnBrk="1" fontAlgn="auto" latinLnBrk="0" hangingPunct="1">
              <a:buNone/>
            </a:pPr>
            <a:r>
              <a:rPr lang="fr-FR" sz="800" b="0" i="0" u="none" strike="noStrike" cap="none" baseline="0" dirty="0">
                <a:solidFill>
                  <a:srgbClr val="000000"/>
                </a:solidFill>
                <a:effectLst/>
                <a:latin typeface="Arial" panose="020B0604020202020204" pitchFamily="34" charset="0"/>
                <a:ea typeface="Arial"/>
                <a:cs typeface="Arial" panose="020B0604020202020204" pitchFamily="34" charset="0"/>
                <a:sym typeface="Arial"/>
              </a:rPr>
              <a:t>EXISTE EN CABINE</a:t>
            </a:r>
            <a:endParaRPr lang="fr-FR" sz="800" b="0" i="0" u="none" strike="noStrike" cap="none" dirty="0">
              <a:solidFill>
                <a:srgbClr val="000000"/>
              </a:solidFill>
              <a:effectLst/>
              <a:latin typeface="Arial" panose="020B0604020202020204" pitchFamily="34" charset="0"/>
              <a:ea typeface="Arial"/>
              <a:cs typeface="Arial" panose="020B0604020202020204" pitchFamily="34" charset="0"/>
              <a:sym typeface="Arial"/>
            </a:endParaRPr>
          </a:p>
          <a:p>
            <a:pPr marL="115069" indent="0">
              <a:buNone/>
            </a:pPr>
            <a:endParaRPr lang="fr-FR" sz="800" dirty="0">
              <a:latin typeface="Arial" panose="020B0604020202020204" pitchFamily="34" charset="0"/>
              <a:cs typeface="Arial" panose="020B0604020202020204" pitchFamily="34" charset="0"/>
            </a:endParaRPr>
          </a:p>
          <a:p>
            <a:pPr marL="115069" indent="0" fontAlgn="ctr">
              <a:buNone/>
            </a:pPr>
            <a:r>
              <a:rPr lang="fr-FR" sz="800" b="1" dirty="0">
                <a:latin typeface="Arial" panose="020B0604020202020204" pitchFamily="34" charset="0"/>
                <a:cs typeface="Arial" panose="020B0604020202020204" pitchFamily="34" charset="0"/>
              </a:rPr>
              <a:t>HYDRA N°1 MASQUE</a:t>
            </a:r>
            <a:endParaRPr lang="fr-FR" sz="800" dirty="0">
              <a:latin typeface="Arial" panose="020B0604020202020204" pitchFamily="34" charset="0"/>
              <a:cs typeface="Arial" panose="020B0604020202020204" pitchFamily="34" charset="0"/>
            </a:endParaRPr>
          </a:p>
          <a:p>
            <a:pPr marL="115069" indent="0" fontAlgn="ctr">
              <a:buNone/>
            </a:pPr>
            <a:r>
              <a:rPr lang="fr-FR" sz="800" dirty="0">
                <a:latin typeface="Arial" panose="020B0604020202020204" pitchFamily="34" charset="0"/>
                <a:cs typeface="Arial" panose="020B0604020202020204" pitchFamily="34" charset="0"/>
              </a:rPr>
              <a:t>All skin types</a:t>
            </a:r>
          </a:p>
          <a:p>
            <a:pPr marL="115069" indent="0" fontAlgn="ctr">
              <a:buNone/>
            </a:pPr>
            <a:r>
              <a:rPr lang="fr-FR" sz="800" dirty="0">
                <a:latin typeface="Arial" panose="020B0604020202020204" pitchFamily="34" charset="0"/>
                <a:cs typeface="Arial" panose="020B0604020202020204" pitchFamily="34" charset="0"/>
              </a:rPr>
              <a:t>INTENSE HYDRATION / REPAIRING</a:t>
            </a:r>
          </a:p>
          <a:p>
            <a:pPr marL="115069" indent="0" fontAlgn="ctr">
              <a:buNone/>
            </a:pPr>
            <a:r>
              <a:rPr lang="fr-FR" sz="800" dirty="0">
                <a:latin typeface="Arial" panose="020B0604020202020204" pitchFamily="34" charset="0"/>
                <a:cs typeface="Arial" panose="020B0604020202020204" pitchFamily="34" charset="0"/>
              </a:rPr>
              <a:t>Hydrates, </a:t>
            </a:r>
            <a:r>
              <a:rPr lang="fr-FR" sz="800" dirty="0" err="1">
                <a:latin typeface="Arial" panose="020B0604020202020204" pitchFamily="34" charset="0"/>
                <a:cs typeface="Arial" panose="020B0604020202020204" pitchFamily="34" charset="0"/>
              </a:rPr>
              <a:t>Soothes</a:t>
            </a:r>
            <a:r>
              <a:rPr lang="fr-FR" sz="800" dirty="0">
                <a:latin typeface="Arial" panose="020B0604020202020204" pitchFamily="34" charset="0"/>
                <a:cs typeface="Arial" panose="020B0604020202020204" pitchFamily="34" charset="0"/>
              </a:rPr>
              <a:t>, Anti </a:t>
            </a:r>
            <a:r>
              <a:rPr lang="fr-FR" sz="800" dirty="0" err="1">
                <a:latin typeface="Arial" panose="020B0604020202020204" pitchFamily="34" charset="0"/>
                <a:cs typeface="Arial" panose="020B0604020202020204" pitchFamily="34" charset="0"/>
              </a:rPr>
              <a:t>âging</a:t>
            </a:r>
            <a:r>
              <a:rPr lang="fr-FR" sz="800" dirty="0">
                <a:latin typeface="Arial" panose="020B0604020202020204" pitchFamily="34" charset="0"/>
                <a:cs typeface="Arial" panose="020B0604020202020204" pitchFamily="34" charset="0"/>
              </a:rPr>
              <a:t> (anti-free radical), </a:t>
            </a:r>
            <a:r>
              <a:rPr lang="fr-FR" sz="800" dirty="0" err="1">
                <a:latin typeface="Arial" panose="020B0604020202020204" pitchFamily="34" charset="0"/>
                <a:cs typeface="Arial" panose="020B0604020202020204" pitchFamily="34" charset="0"/>
              </a:rPr>
              <a:t>Smoothes</a:t>
            </a:r>
            <a:r>
              <a:rPr lang="fr-FR" sz="800" dirty="0">
                <a:latin typeface="Arial" panose="020B0604020202020204" pitchFamily="34" charset="0"/>
                <a:cs typeface="Arial" panose="020B0604020202020204" pitchFamily="34" charset="0"/>
              </a:rPr>
              <a:t> the skin surface, </a:t>
            </a:r>
            <a:r>
              <a:rPr lang="fr-FR" sz="800" dirty="0" err="1">
                <a:latin typeface="Arial" panose="020B0604020202020204" pitchFamily="34" charset="0"/>
                <a:cs typeface="Arial" panose="020B0604020202020204" pitchFamily="34" charset="0"/>
              </a:rPr>
              <a:t>Reduces</a:t>
            </a:r>
            <a:r>
              <a:rPr lang="fr-FR" sz="800" dirty="0">
                <a:latin typeface="Arial" panose="020B0604020202020204" pitchFamily="34" charset="0"/>
                <a:cs typeface="Arial" panose="020B0604020202020204" pitchFamily="34" charset="0"/>
              </a:rPr>
              <a:t> fine </a:t>
            </a:r>
            <a:r>
              <a:rPr lang="fr-FR" sz="800" dirty="0" err="1">
                <a:latin typeface="Arial" panose="020B0604020202020204" pitchFamily="34" charset="0"/>
                <a:cs typeface="Arial" panose="020B0604020202020204" pitchFamily="34" charset="0"/>
              </a:rPr>
              <a:t>lines</a:t>
            </a:r>
            <a:r>
              <a:rPr lang="fr-FR" sz="800" dirty="0">
                <a:latin typeface="Arial" panose="020B0604020202020204" pitchFamily="34" charset="0"/>
                <a:cs typeface="Arial" panose="020B0604020202020204" pitchFamily="34" charset="0"/>
              </a:rPr>
              <a:t>  </a:t>
            </a:r>
          </a:p>
          <a:p>
            <a:pPr marL="115069" indent="0" fontAlgn="ctr">
              <a:buNone/>
            </a:pPr>
            <a:r>
              <a:rPr lang="fr-FR" sz="800" dirty="0" err="1">
                <a:latin typeface="Arial" panose="020B0604020202020204" pitchFamily="34" charset="0"/>
                <a:cs typeface="Arial" panose="020B0604020202020204" pitchFamily="34" charset="0"/>
              </a:rPr>
              <a:t>Imperata</a:t>
            </a:r>
            <a:r>
              <a:rPr lang="fr-FR" sz="800" dirty="0">
                <a:latin typeface="Arial" panose="020B0604020202020204" pitchFamily="34" charset="0"/>
                <a:cs typeface="Arial" panose="020B0604020202020204" pitchFamily="34" charset="0"/>
              </a:rPr>
              <a:t> </a:t>
            </a:r>
            <a:r>
              <a:rPr lang="fr-FR" sz="800" dirty="0" err="1">
                <a:latin typeface="Arial" panose="020B0604020202020204" pitchFamily="34" charset="0"/>
                <a:cs typeface="Arial" panose="020B0604020202020204" pitchFamily="34" charset="0"/>
              </a:rPr>
              <a:t>cylindrica</a:t>
            </a:r>
            <a:r>
              <a:rPr lang="fr-FR" sz="800" dirty="0">
                <a:latin typeface="Arial" panose="020B0604020202020204" pitchFamily="34" charset="0"/>
                <a:cs typeface="Arial" panose="020B0604020202020204" pitchFamily="34" charset="0"/>
              </a:rPr>
              <a:t>, aloe </a:t>
            </a:r>
            <a:r>
              <a:rPr lang="fr-FR" sz="800" dirty="0" err="1">
                <a:latin typeface="Arial" panose="020B0604020202020204" pitchFamily="34" charset="0"/>
                <a:cs typeface="Arial" panose="020B0604020202020204" pitchFamily="34" charset="0"/>
              </a:rPr>
              <a:t>vera</a:t>
            </a:r>
            <a:r>
              <a:rPr lang="fr-FR" sz="800" dirty="0">
                <a:latin typeface="Arial" panose="020B0604020202020204" pitchFamily="34" charset="0"/>
                <a:cs typeface="Arial" panose="020B0604020202020204" pitchFamily="34" charset="0"/>
              </a:rPr>
              <a:t>: </a:t>
            </a:r>
            <a:r>
              <a:rPr lang="fr-FR" sz="800" b="1" dirty="0" err="1">
                <a:latin typeface="Arial" panose="020B0604020202020204" pitchFamily="34" charset="0"/>
                <a:cs typeface="Arial" panose="020B0604020202020204" pitchFamily="34" charset="0"/>
              </a:rPr>
              <a:t>Hydrating</a:t>
            </a:r>
            <a:endParaRPr lang="fr-FR" sz="800" dirty="0">
              <a:latin typeface="Arial" panose="020B0604020202020204" pitchFamily="34" charset="0"/>
              <a:cs typeface="Arial" panose="020B0604020202020204" pitchFamily="34" charset="0"/>
            </a:endParaRPr>
          </a:p>
          <a:p>
            <a:pPr marL="115069" indent="0" fontAlgn="ctr">
              <a:buNone/>
            </a:pPr>
            <a:r>
              <a:rPr lang="fr-FR" sz="800" dirty="0" err="1">
                <a:latin typeface="Arial" panose="020B0604020202020204" pitchFamily="34" charset="0"/>
                <a:cs typeface="Arial" panose="020B0604020202020204" pitchFamily="34" charset="0"/>
              </a:rPr>
              <a:t>Bacopa</a:t>
            </a:r>
            <a:r>
              <a:rPr lang="fr-FR" sz="800" dirty="0">
                <a:latin typeface="Arial" panose="020B0604020202020204" pitchFamily="34" charset="0"/>
                <a:cs typeface="Arial" panose="020B0604020202020204" pitchFamily="34" charset="0"/>
              </a:rPr>
              <a:t> </a:t>
            </a:r>
            <a:r>
              <a:rPr lang="fr-FR" sz="800" dirty="0" err="1">
                <a:latin typeface="Arial" panose="020B0604020202020204" pitchFamily="34" charset="0"/>
                <a:cs typeface="Arial" panose="020B0604020202020204" pitchFamily="34" charset="0"/>
              </a:rPr>
              <a:t>monniera</a:t>
            </a:r>
            <a:r>
              <a:rPr lang="fr-FR" sz="800" dirty="0">
                <a:latin typeface="Arial" panose="020B0604020202020204" pitchFamily="34" charset="0"/>
                <a:cs typeface="Arial" panose="020B0604020202020204" pitchFamily="34" charset="0"/>
              </a:rPr>
              <a:t>, </a:t>
            </a:r>
            <a:r>
              <a:rPr lang="fr-FR" sz="800" dirty="0" err="1">
                <a:latin typeface="Arial" panose="020B0604020202020204" pitchFamily="34" charset="0"/>
                <a:cs typeface="Arial" panose="020B0604020202020204" pitchFamily="34" charset="0"/>
              </a:rPr>
              <a:t>vitamin</a:t>
            </a:r>
            <a:r>
              <a:rPr lang="fr-FR" sz="800" dirty="0">
                <a:latin typeface="Arial" panose="020B0604020202020204" pitchFamily="34" charset="0"/>
                <a:cs typeface="Arial" panose="020B0604020202020204" pitchFamily="34" charset="0"/>
              </a:rPr>
              <a:t> C &amp; E: </a:t>
            </a:r>
            <a:r>
              <a:rPr lang="fr-FR" sz="800" b="1" dirty="0" err="1">
                <a:latin typeface="Arial" panose="020B0604020202020204" pitchFamily="34" charset="0"/>
                <a:cs typeface="Arial" panose="020B0604020202020204" pitchFamily="34" charset="0"/>
              </a:rPr>
              <a:t>Antioxidant</a:t>
            </a:r>
            <a:endParaRPr lang="fr-FR" sz="800" dirty="0">
              <a:latin typeface="Arial" panose="020B0604020202020204" pitchFamily="34" charset="0"/>
              <a:cs typeface="Arial" panose="020B0604020202020204" pitchFamily="34" charset="0"/>
            </a:endParaRPr>
          </a:p>
          <a:p>
            <a:pPr marL="115069" indent="0" fontAlgn="ctr">
              <a:buNone/>
            </a:pPr>
            <a:r>
              <a:rPr lang="fr-FR" sz="800" dirty="0">
                <a:latin typeface="Arial" panose="020B0604020202020204" pitchFamily="34" charset="0"/>
                <a:cs typeface="Arial" panose="020B0604020202020204" pitchFamily="34" charset="0"/>
              </a:rPr>
              <a:t>Jojoba: </a:t>
            </a:r>
            <a:r>
              <a:rPr lang="fr-FR" sz="800" b="1" dirty="0">
                <a:latin typeface="Arial" panose="020B0604020202020204" pitchFamily="34" charset="0"/>
                <a:cs typeface="Arial" panose="020B0604020202020204" pitchFamily="34" charset="0"/>
              </a:rPr>
              <a:t>Anti </a:t>
            </a:r>
            <a:r>
              <a:rPr lang="fr-FR" sz="800" b="1" dirty="0" err="1">
                <a:latin typeface="Arial" panose="020B0604020202020204" pitchFamily="34" charset="0"/>
                <a:cs typeface="Arial" panose="020B0604020202020204" pitchFamily="34" charset="0"/>
              </a:rPr>
              <a:t>dehydrating</a:t>
            </a:r>
            <a:endParaRPr lang="fr-FR" sz="800" dirty="0">
              <a:latin typeface="Arial" panose="020B0604020202020204" pitchFamily="34" charset="0"/>
              <a:cs typeface="Arial" panose="020B0604020202020204" pitchFamily="34" charset="0"/>
            </a:endParaRPr>
          </a:p>
          <a:p>
            <a:pPr marL="115069" indent="0" fontAlgn="ctr">
              <a:buNone/>
            </a:pPr>
            <a:r>
              <a:rPr lang="fr-FR" sz="800" dirty="0">
                <a:latin typeface="Arial" panose="020B0604020202020204" pitchFamily="34" charset="0"/>
                <a:cs typeface="Arial" panose="020B0604020202020204" pitchFamily="34" charset="0"/>
              </a:rPr>
              <a:t>Vitamine B5: </a:t>
            </a:r>
            <a:r>
              <a:rPr lang="fr-FR" sz="800" b="1" dirty="0" err="1">
                <a:latin typeface="Arial" panose="020B0604020202020204" pitchFamily="34" charset="0"/>
                <a:cs typeface="Arial" panose="020B0604020202020204" pitchFamily="34" charset="0"/>
              </a:rPr>
              <a:t>Soothing</a:t>
            </a:r>
            <a:r>
              <a:rPr lang="fr-FR" sz="800" b="1" dirty="0">
                <a:latin typeface="Arial" panose="020B0604020202020204" pitchFamily="34" charset="0"/>
                <a:cs typeface="Arial" panose="020B0604020202020204" pitchFamily="34" charset="0"/>
              </a:rPr>
              <a:t> </a:t>
            </a:r>
            <a:endParaRPr lang="fr-FR" sz="800" dirty="0">
              <a:latin typeface="Arial" panose="020B0604020202020204" pitchFamily="34" charset="0"/>
              <a:cs typeface="Arial" panose="020B0604020202020204" pitchFamily="34" charset="0"/>
            </a:endParaRPr>
          </a:p>
          <a:p>
            <a:pPr marL="115069" indent="0" fontAlgn="ctr">
              <a:buNone/>
            </a:pPr>
            <a:r>
              <a:rPr lang="fr-FR" sz="800" dirty="0">
                <a:latin typeface="Arial" panose="020B0604020202020204" pitchFamily="34" charset="0"/>
                <a:cs typeface="Arial" panose="020B0604020202020204" pitchFamily="34" charset="0"/>
              </a:rPr>
              <a:t>Rose, </a:t>
            </a:r>
            <a:r>
              <a:rPr lang="fr-FR" sz="800" dirty="0" err="1">
                <a:latin typeface="Arial" panose="020B0604020202020204" pitchFamily="34" charset="0"/>
                <a:cs typeface="Arial" panose="020B0604020202020204" pitchFamily="34" charset="0"/>
              </a:rPr>
              <a:t>jasmine</a:t>
            </a:r>
            <a:r>
              <a:rPr lang="fr-FR" sz="800" dirty="0">
                <a:latin typeface="Arial" panose="020B0604020202020204" pitchFamily="34" charset="0"/>
                <a:cs typeface="Arial" panose="020B0604020202020204" pitchFamily="34" charset="0"/>
              </a:rPr>
              <a:t> &amp; </a:t>
            </a:r>
            <a:r>
              <a:rPr lang="fr-FR" sz="800" dirty="0" err="1">
                <a:latin typeface="Arial" panose="020B0604020202020204" pitchFamily="34" charset="0"/>
                <a:cs typeface="Arial" panose="020B0604020202020204" pitchFamily="34" charset="0"/>
              </a:rPr>
              <a:t>shiu</a:t>
            </a:r>
            <a:r>
              <a:rPr lang="fr-FR" sz="800" dirty="0">
                <a:latin typeface="Arial" panose="020B0604020202020204" pitchFamily="34" charset="0"/>
                <a:cs typeface="Arial" panose="020B0604020202020204" pitchFamily="34" charset="0"/>
              </a:rPr>
              <a:t> E.O: </a:t>
            </a:r>
            <a:r>
              <a:rPr lang="fr-FR" sz="800" b="1" dirty="0" err="1">
                <a:latin typeface="Arial" panose="020B0604020202020204" pitchFamily="34" charset="0"/>
                <a:cs typeface="Arial" panose="020B0604020202020204" pitchFamily="34" charset="0"/>
              </a:rPr>
              <a:t>Relaxing</a:t>
            </a:r>
            <a:endParaRPr lang="fr-FR" sz="800" b="1" dirty="0">
              <a:latin typeface="Arial" panose="020B0604020202020204" pitchFamily="34" charset="0"/>
              <a:cs typeface="Arial" panose="020B0604020202020204" pitchFamily="34" charset="0"/>
            </a:endParaRPr>
          </a:p>
          <a:p>
            <a:pPr marL="115069" indent="0" fontAlgn="ctr">
              <a:buNone/>
            </a:pPr>
            <a:endParaRPr lang="fr-FR" sz="800" dirty="0">
              <a:latin typeface="Arial" panose="020B0604020202020204" pitchFamily="34" charset="0"/>
              <a:cs typeface="Arial" panose="020B0604020202020204" pitchFamily="34" charset="0"/>
            </a:endParaRPr>
          </a:p>
          <a:p>
            <a:pPr marL="115069" indent="0" fontAlgn="ctr">
              <a:buNone/>
            </a:pPr>
            <a:r>
              <a:rPr lang="fr-FR" sz="800" dirty="0">
                <a:latin typeface="Arial" panose="020B0604020202020204" pitchFamily="34" charset="0"/>
                <a:cs typeface="Arial" panose="020B0604020202020204" pitchFamily="34" charset="0"/>
              </a:rPr>
              <a:t>Mask </a:t>
            </a:r>
            <a:r>
              <a:rPr lang="fr-FR" sz="800" dirty="0" err="1">
                <a:latin typeface="Arial" panose="020B0604020202020204" pitchFamily="34" charset="0"/>
                <a:cs typeface="Arial" panose="020B0604020202020204" pitchFamily="34" charset="0"/>
              </a:rPr>
              <a:t>alone</a:t>
            </a:r>
            <a:r>
              <a:rPr lang="fr-FR" sz="800" dirty="0">
                <a:latin typeface="Arial" panose="020B0604020202020204" pitchFamily="34" charset="0"/>
                <a:cs typeface="Arial" panose="020B0604020202020204" pitchFamily="34" charset="0"/>
              </a:rPr>
              <a:t> : </a:t>
            </a:r>
            <a:r>
              <a:rPr lang="fr-FR" sz="800" dirty="0" err="1">
                <a:latin typeface="Arial" panose="020B0604020202020204" pitchFamily="34" charset="0"/>
                <a:cs typeface="Arial" panose="020B0604020202020204" pitchFamily="34" charset="0"/>
              </a:rPr>
              <a:t>apply</a:t>
            </a:r>
            <a:r>
              <a:rPr lang="fr-FR" sz="800" dirty="0">
                <a:latin typeface="Arial" panose="020B0604020202020204" pitchFamily="34" charset="0"/>
                <a:cs typeface="Arial" panose="020B0604020202020204" pitchFamily="34" charset="0"/>
              </a:rPr>
              <a:t> in </a:t>
            </a:r>
            <a:r>
              <a:rPr lang="fr-FR" sz="800" dirty="0" err="1">
                <a:latin typeface="Arial" panose="020B0604020202020204" pitchFamily="34" charset="0"/>
                <a:cs typeface="Arial" panose="020B0604020202020204" pitchFamily="34" charset="0"/>
              </a:rPr>
              <a:t>thick</a:t>
            </a:r>
            <a:r>
              <a:rPr lang="fr-FR" sz="800" dirty="0">
                <a:latin typeface="Arial" panose="020B0604020202020204" pitchFamily="34" charset="0"/>
                <a:cs typeface="Arial" panose="020B0604020202020204" pitchFamily="34" charset="0"/>
              </a:rPr>
              <a:t> layer: 20 min application time</a:t>
            </a:r>
          </a:p>
          <a:p>
            <a:pPr marL="115069" indent="0" fontAlgn="ctr">
              <a:buNone/>
            </a:pPr>
            <a:r>
              <a:rPr lang="fr-FR" sz="800" dirty="0">
                <a:latin typeface="Arial" panose="020B0604020202020204" pitchFamily="34" charset="0"/>
                <a:cs typeface="Arial" panose="020B0604020202020204" pitchFamily="34" charset="0"/>
              </a:rPr>
              <a:t>Double </a:t>
            </a:r>
            <a:r>
              <a:rPr lang="fr-FR" sz="800" dirty="0" err="1">
                <a:latin typeface="Arial" panose="020B0604020202020204" pitchFamily="34" charset="0"/>
                <a:cs typeface="Arial" panose="020B0604020202020204" pitchFamily="34" charset="0"/>
              </a:rPr>
              <a:t>hydrating</a:t>
            </a:r>
            <a:r>
              <a:rPr lang="fr-FR" sz="800" dirty="0">
                <a:latin typeface="Arial" panose="020B0604020202020204" pitchFamily="34" charset="0"/>
                <a:cs typeface="Arial" panose="020B0604020202020204" pitchFamily="34" charset="0"/>
              </a:rPr>
              <a:t> </a:t>
            </a:r>
            <a:r>
              <a:rPr lang="fr-FR" sz="800" dirty="0" err="1">
                <a:latin typeface="Arial" panose="020B0604020202020204" pitchFamily="34" charset="0"/>
                <a:cs typeface="Arial" panose="020B0604020202020204" pitchFamily="34" charset="0"/>
              </a:rPr>
              <a:t>mask</a:t>
            </a:r>
            <a:r>
              <a:rPr lang="fr-FR" sz="800" dirty="0">
                <a:latin typeface="Arial" panose="020B0604020202020204" pitchFamily="34" charset="0"/>
                <a:cs typeface="Arial" panose="020B0604020202020204" pitchFamily="34" charset="0"/>
              </a:rPr>
              <a:t>: MASQUE MODELANT + 1tsp HYDRA N°1 MASQUE</a:t>
            </a:r>
          </a:p>
          <a:p>
            <a:pPr marL="115069" indent="0" fontAlgn="ctr">
              <a:buNone/>
            </a:pPr>
            <a:r>
              <a:rPr lang="fr-FR" sz="800" dirty="0">
                <a:latin typeface="Arial" panose="020B0604020202020204" pitchFamily="34" charset="0"/>
                <a:cs typeface="Arial" panose="020B0604020202020204" pitchFamily="34" charset="0"/>
              </a:rPr>
              <a:t>Can </a:t>
            </a:r>
            <a:r>
              <a:rPr lang="fr-FR" sz="800" dirty="0" err="1">
                <a:latin typeface="Arial" panose="020B0604020202020204" pitchFamily="34" charset="0"/>
                <a:cs typeface="Arial" panose="020B0604020202020204" pitchFamily="34" charset="0"/>
              </a:rPr>
              <a:t>be</a:t>
            </a:r>
            <a:r>
              <a:rPr lang="fr-FR" sz="800" dirty="0">
                <a:latin typeface="Arial" panose="020B0604020202020204" pitchFamily="34" charset="0"/>
                <a:cs typeface="Arial" panose="020B0604020202020204" pitchFamily="34" charset="0"/>
              </a:rPr>
              <a:t> </a:t>
            </a:r>
            <a:r>
              <a:rPr lang="fr-FR" sz="800" dirty="0" err="1">
                <a:latin typeface="Arial" panose="020B0604020202020204" pitchFamily="34" charset="0"/>
                <a:cs typeface="Arial" panose="020B0604020202020204" pitchFamily="34" charset="0"/>
              </a:rPr>
              <a:t>used</a:t>
            </a:r>
            <a:r>
              <a:rPr lang="fr-FR" sz="800" dirty="0">
                <a:latin typeface="Arial" panose="020B0604020202020204" pitchFamily="34" charset="0"/>
                <a:cs typeface="Arial" panose="020B0604020202020204" pitchFamily="34" charset="0"/>
              </a:rPr>
              <a:t> as a night </a:t>
            </a:r>
            <a:r>
              <a:rPr lang="fr-FR" sz="800" dirty="0" err="1">
                <a:latin typeface="Arial" panose="020B0604020202020204" pitchFamily="34" charset="0"/>
                <a:cs typeface="Arial" panose="020B0604020202020204" pitchFamily="34" charset="0"/>
              </a:rPr>
              <a:t>mask</a:t>
            </a:r>
            <a:endParaRPr lang="fr-FR" sz="800" dirty="0">
              <a:latin typeface="Arial" panose="020B0604020202020204" pitchFamily="34" charset="0"/>
              <a:cs typeface="Arial" panose="020B0604020202020204" pitchFamily="34" charset="0"/>
            </a:endParaRPr>
          </a:p>
          <a:p>
            <a:pPr marL="115069" indent="0" fontAlgn="ctr">
              <a:buNone/>
            </a:pPr>
            <a:r>
              <a:rPr lang="fr-FR" sz="800" dirty="0">
                <a:latin typeface="Arial" panose="020B0604020202020204" pitchFamily="34" charset="0"/>
                <a:cs typeface="Arial" panose="020B0604020202020204" pitchFamily="34" charset="0"/>
              </a:rPr>
              <a:t>Do not </a:t>
            </a:r>
            <a:r>
              <a:rPr lang="fr-FR" sz="800" dirty="0" err="1">
                <a:latin typeface="Arial" panose="020B0604020202020204" pitchFamily="34" charset="0"/>
                <a:cs typeface="Arial" panose="020B0604020202020204" pitchFamily="34" charset="0"/>
              </a:rPr>
              <a:t>rinse</a:t>
            </a:r>
            <a:endParaRPr lang="fr-FR" sz="800" dirty="0">
              <a:latin typeface="Arial" panose="020B0604020202020204" pitchFamily="34" charset="0"/>
              <a:cs typeface="Arial" panose="020B0604020202020204" pitchFamily="34" charset="0"/>
            </a:endParaRPr>
          </a:p>
          <a:p>
            <a:pPr marL="115069" indent="0" defTabSz="662797">
              <a:buNone/>
              <a:defRPr/>
            </a:pPr>
            <a:r>
              <a:rPr lang="fr-FR" sz="800" dirty="0">
                <a:latin typeface="Arial" panose="020B0604020202020204" pitchFamily="34" charset="0"/>
                <a:cs typeface="Arial" panose="020B0604020202020204" pitchFamily="34" charset="0"/>
              </a:rPr>
              <a:t>AVAILABLE IN CABIN ALSO</a:t>
            </a:r>
          </a:p>
          <a:p>
            <a:pPr marL="115069" indent="0">
              <a:buNone/>
            </a:pPr>
            <a:endParaRPr lang="fr-FR" sz="800" dirty="0"/>
          </a:p>
          <a:p>
            <a:pPr marL="115069" indent="0">
              <a:buNone/>
            </a:pPr>
            <a:endParaRPr lang="fr-FR" b="1" dirty="0"/>
          </a:p>
        </p:txBody>
      </p:sp>
      <p:sp>
        <p:nvSpPr>
          <p:cNvPr id="4" name="Espace réservé du numéro de diapositive 3"/>
          <p:cNvSpPr>
            <a:spLocks noGrp="1"/>
          </p:cNvSpPr>
          <p:nvPr>
            <p:ph type="sldNum" sz="quarter" idx="10"/>
          </p:nvPr>
        </p:nvSpPr>
        <p:spPr/>
        <p:txBody>
          <a:bodyPr lIns="66279" tIns="33140" rIns="66279" bIns="33140"/>
          <a:lstStyle/>
          <a:p>
            <a:pPr algn="r" defTabSz="662797">
              <a:buClrTx/>
              <a:defRPr/>
            </a:pPr>
            <a:fld id="{CE563EA7-A024-41BE-BFA5-2D2CC21575F9}" type="slidenum">
              <a:rPr lang="fr-FR" sz="900" kern="1200">
                <a:solidFill>
                  <a:prstClr val="black"/>
                </a:solidFill>
                <a:latin typeface="Calibri" panose="020F0502020204030204"/>
                <a:ea typeface="+mn-ea"/>
                <a:cs typeface="+mn-cs"/>
              </a:rPr>
              <a:pPr algn="r" defTabSz="662797">
                <a:buClrTx/>
                <a:defRPr/>
              </a:pPr>
              <a:t>42</a:t>
            </a:fld>
            <a:endParaRPr lang="fr-FR" sz="900" kern="1200">
              <a:solidFill>
                <a:prstClr val="black"/>
              </a:solidFill>
              <a:latin typeface="Calibri" panose="020F0502020204030204"/>
              <a:ea typeface="+mn-ea"/>
              <a:cs typeface="+mn-cs"/>
            </a:endParaRPr>
          </a:p>
        </p:txBody>
      </p:sp>
    </p:spTree>
    <p:extLst>
      <p:ext uri="{BB962C8B-B14F-4D97-AF65-F5344CB8AC3E}">
        <p14:creationId xmlns:p14="http://schemas.microsoft.com/office/powerpoint/2010/main" val="1194667066"/>
      </p:ext>
    </p:extLst>
  </p:cSld>
  <p:clrMapOvr>
    <a:masterClrMapping/>
  </p:clrMapOvr>
</p:notes>
</file>

<file path=ppt/notesSlides/notesSlide4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a:xfrm>
            <a:off x="2665413" y="498475"/>
            <a:ext cx="4448175" cy="2503488"/>
          </a:xfrm>
        </p:spPr>
      </p:sp>
      <p:sp>
        <p:nvSpPr>
          <p:cNvPr id="3" name="Espace réservé des notes 2"/>
          <p:cNvSpPr>
            <a:spLocks noGrp="1"/>
          </p:cNvSpPr>
          <p:nvPr>
            <p:ph type="body" idx="1"/>
          </p:nvPr>
        </p:nvSpPr>
        <p:spPr/>
        <p:txBody>
          <a:bodyPr/>
          <a:lstStyle/>
          <a:p>
            <a:pPr marL="158750" indent="0" rtl="0" eaLnBrk="1" fontAlgn="ctr" latinLnBrk="0" hangingPunct="1">
              <a:buNone/>
            </a:pPr>
            <a:r>
              <a:rPr lang="fr-FR" sz="1200" b="1" i="0" u="none" strike="noStrike" cap="none" dirty="0">
                <a:solidFill>
                  <a:srgbClr val="000000"/>
                </a:solidFill>
                <a:effectLst/>
                <a:latin typeface="Arial"/>
                <a:ea typeface="Arial"/>
                <a:cs typeface="Arial"/>
                <a:sym typeface="Arial"/>
              </a:rPr>
              <a:t>NUTRI DEFENSE</a:t>
            </a:r>
            <a:endParaRPr lang="fr-FR" sz="12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1200" b="0" i="0" u="none" strike="noStrike" cap="none" dirty="0">
                <a:solidFill>
                  <a:srgbClr val="000000"/>
                </a:solidFill>
                <a:effectLst/>
                <a:latin typeface="Arial"/>
                <a:ea typeface="Arial"/>
                <a:cs typeface="Arial"/>
                <a:sym typeface="Arial"/>
              </a:rPr>
              <a:t>Peaux</a:t>
            </a:r>
            <a:r>
              <a:rPr lang="fr-FR" sz="1200" b="0" i="0" u="none" strike="noStrike" cap="none" baseline="0" dirty="0">
                <a:solidFill>
                  <a:srgbClr val="000000"/>
                </a:solidFill>
                <a:effectLst/>
                <a:latin typeface="Arial"/>
                <a:ea typeface="Arial"/>
                <a:cs typeface="Arial"/>
                <a:sym typeface="Arial"/>
              </a:rPr>
              <a:t> sèches à très sèches</a:t>
            </a:r>
            <a:endParaRPr lang="fr-FR" sz="12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1200" b="0" i="0" u="none" strike="noStrike" cap="none" dirty="0">
                <a:solidFill>
                  <a:srgbClr val="000000"/>
                </a:solidFill>
                <a:effectLst/>
                <a:latin typeface="Arial"/>
                <a:ea typeface="Arial"/>
                <a:cs typeface="Arial"/>
                <a:sym typeface="Arial"/>
              </a:rPr>
              <a:t>CONFORT INTENSE REPARATRICE</a:t>
            </a:r>
          </a:p>
          <a:p>
            <a:pPr marL="158750" indent="0" rtl="0" eaLnBrk="1" fontAlgn="ctr" latinLnBrk="0" hangingPunct="1">
              <a:buNone/>
            </a:pPr>
            <a:r>
              <a:rPr lang="fr-FR" sz="1200" b="0" i="0" u="none" strike="noStrike" cap="none" dirty="0">
                <a:solidFill>
                  <a:srgbClr val="000000"/>
                </a:solidFill>
                <a:effectLst/>
                <a:latin typeface="Arial"/>
                <a:ea typeface="Arial"/>
                <a:cs typeface="Arial"/>
                <a:sym typeface="Arial"/>
              </a:rPr>
              <a:t>Nourrit</a:t>
            </a:r>
            <a:r>
              <a:rPr lang="fr-FR" sz="1200" b="0" i="0" u="none" strike="noStrike" cap="none" baseline="0" dirty="0">
                <a:solidFill>
                  <a:srgbClr val="000000"/>
                </a:solidFill>
                <a:effectLst/>
                <a:latin typeface="Arial"/>
                <a:ea typeface="Arial"/>
                <a:cs typeface="Arial"/>
                <a:sym typeface="Arial"/>
              </a:rPr>
              <a:t> intensément, </a:t>
            </a:r>
            <a:r>
              <a:rPr lang="fr-FR" sz="1200" b="0" i="0" u="none" strike="noStrike" cap="none" dirty="0">
                <a:solidFill>
                  <a:srgbClr val="000000"/>
                </a:solidFill>
                <a:effectLst/>
                <a:latin typeface="Arial"/>
                <a:ea typeface="Arial"/>
                <a:cs typeface="Arial"/>
                <a:sym typeface="Arial"/>
              </a:rPr>
              <a:t>Protège</a:t>
            </a:r>
            <a:r>
              <a:rPr lang="fr-FR" sz="1200" b="0" i="0" u="none" strike="noStrike" cap="none" baseline="0" dirty="0">
                <a:solidFill>
                  <a:srgbClr val="000000"/>
                </a:solidFill>
                <a:effectLst/>
                <a:latin typeface="Arial"/>
                <a:ea typeface="Arial"/>
                <a:cs typeface="Arial"/>
                <a:sym typeface="Arial"/>
              </a:rPr>
              <a:t> des agressions , </a:t>
            </a:r>
            <a:r>
              <a:rPr lang="fr-FR" sz="1200" b="0" i="0" u="none" strike="noStrike" cap="none" dirty="0">
                <a:solidFill>
                  <a:srgbClr val="000000"/>
                </a:solidFill>
                <a:effectLst/>
                <a:latin typeface="Arial"/>
                <a:ea typeface="Arial"/>
                <a:cs typeface="Arial"/>
                <a:sym typeface="Arial"/>
              </a:rPr>
              <a:t>Apport du confort immédiat, Hydrate </a:t>
            </a:r>
          </a:p>
          <a:p>
            <a:pPr marL="158750" indent="0" rtl="0" eaLnBrk="1" fontAlgn="ctr" latinLnBrk="0" hangingPunct="1">
              <a:buNone/>
            </a:pPr>
            <a:endParaRPr lang="fr-FR" sz="12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1200" b="0" i="0" u="none" strike="noStrike" cap="none" dirty="0">
                <a:solidFill>
                  <a:srgbClr val="000000"/>
                </a:solidFill>
                <a:effectLst/>
                <a:latin typeface="Arial"/>
                <a:ea typeface="Arial"/>
                <a:cs typeface="Arial"/>
                <a:sym typeface="Arial"/>
              </a:rPr>
              <a:t>Huile</a:t>
            </a:r>
            <a:r>
              <a:rPr lang="fr-FR" sz="1200" b="0" i="0" u="none" strike="noStrike" cap="none" baseline="0" dirty="0">
                <a:solidFill>
                  <a:srgbClr val="000000"/>
                </a:solidFill>
                <a:effectLst/>
                <a:latin typeface="Arial"/>
                <a:ea typeface="Arial"/>
                <a:cs typeface="Arial"/>
                <a:sym typeface="Arial"/>
              </a:rPr>
              <a:t> d’</a:t>
            </a:r>
            <a:r>
              <a:rPr lang="fr-FR" sz="1200" b="0" i="0" u="none" strike="noStrike" cap="none" baseline="0" dirty="0" err="1">
                <a:solidFill>
                  <a:srgbClr val="000000"/>
                </a:solidFill>
                <a:effectLst/>
                <a:latin typeface="Arial"/>
                <a:ea typeface="Arial"/>
                <a:cs typeface="Arial"/>
                <a:sym typeface="Arial"/>
              </a:rPr>
              <a:t>incha</a:t>
            </a:r>
            <a:r>
              <a:rPr lang="fr-FR" sz="1200" b="0" i="0" u="none" strike="noStrike" cap="none" baseline="0" dirty="0">
                <a:solidFill>
                  <a:srgbClr val="000000"/>
                </a:solidFill>
                <a:effectLst/>
                <a:latin typeface="Arial"/>
                <a:ea typeface="Arial"/>
                <a:cs typeface="Arial"/>
                <a:sym typeface="Arial"/>
              </a:rPr>
              <a:t> </a:t>
            </a:r>
            <a:r>
              <a:rPr lang="fr-FR" sz="1200" b="0" i="0" u="none" strike="noStrike" cap="none" baseline="0" dirty="0" err="1">
                <a:solidFill>
                  <a:srgbClr val="000000"/>
                </a:solidFill>
                <a:effectLst/>
                <a:latin typeface="Arial"/>
                <a:ea typeface="Arial"/>
                <a:cs typeface="Arial"/>
                <a:sym typeface="Arial"/>
              </a:rPr>
              <a:t>inchi</a:t>
            </a:r>
            <a:r>
              <a:rPr lang="fr-FR" sz="1200" b="0" i="0" u="none" strike="noStrike" cap="none" baseline="0" dirty="0">
                <a:solidFill>
                  <a:srgbClr val="000000"/>
                </a:solidFill>
                <a:effectLst/>
                <a:latin typeface="Arial"/>
                <a:ea typeface="Arial"/>
                <a:cs typeface="Arial"/>
                <a:sym typeface="Arial"/>
              </a:rPr>
              <a:t>, beurre de karité, huile de pépins de raisin et d’avocat</a:t>
            </a:r>
            <a:r>
              <a:rPr lang="fr-FR" sz="1200" b="0" i="0" u="none" strike="noStrike" cap="none" dirty="0">
                <a:solidFill>
                  <a:srgbClr val="000000"/>
                </a:solidFill>
                <a:effectLst/>
                <a:latin typeface="Arial"/>
                <a:ea typeface="Arial"/>
                <a:cs typeface="Arial"/>
                <a:sym typeface="Arial"/>
              </a:rPr>
              <a:t>: </a:t>
            </a:r>
            <a:r>
              <a:rPr lang="fr-FR" sz="1200" b="1" i="0" u="none" strike="noStrike" cap="none" dirty="0">
                <a:solidFill>
                  <a:srgbClr val="000000"/>
                </a:solidFill>
                <a:effectLst/>
                <a:latin typeface="Arial"/>
                <a:ea typeface="Arial"/>
                <a:cs typeface="Arial"/>
                <a:sym typeface="Arial"/>
              </a:rPr>
              <a:t>nourrissant,</a:t>
            </a:r>
            <a:r>
              <a:rPr lang="fr-FR" sz="1200" b="1" i="0" u="none" strike="noStrike" cap="none" baseline="0" dirty="0">
                <a:solidFill>
                  <a:srgbClr val="000000"/>
                </a:solidFill>
                <a:effectLst/>
                <a:latin typeface="Arial"/>
                <a:ea typeface="Arial"/>
                <a:cs typeface="Arial"/>
                <a:sym typeface="Arial"/>
              </a:rPr>
              <a:t> réparateur</a:t>
            </a:r>
            <a:endParaRPr lang="fr-FR" sz="12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1200" b="0" i="0" u="none" strike="noStrike" cap="none" dirty="0">
                <a:solidFill>
                  <a:srgbClr val="000000"/>
                </a:solidFill>
                <a:effectLst/>
                <a:latin typeface="Arial"/>
                <a:ea typeface="Arial"/>
                <a:cs typeface="Arial"/>
                <a:sym typeface="Arial"/>
              </a:rPr>
              <a:t>Lactobacilles: </a:t>
            </a:r>
            <a:r>
              <a:rPr lang="fr-FR" sz="1200" b="1" i="0" u="none" strike="noStrike" cap="none" dirty="0">
                <a:solidFill>
                  <a:srgbClr val="000000"/>
                </a:solidFill>
                <a:effectLst/>
                <a:latin typeface="Arial"/>
                <a:ea typeface="Arial"/>
                <a:cs typeface="Arial"/>
                <a:sym typeface="Arial"/>
              </a:rPr>
              <a:t>boost</a:t>
            </a:r>
            <a:r>
              <a:rPr lang="fr-FR" sz="1200" b="1" i="0" u="none" strike="noStrike" cap="none" baseline="0" dirty="0">
                <a:solidFill>
                  <a:srgbClr val="000000"/>
                </a:solidFill>
                <a:effectLst/>
                <a:latin typeface="Arial"/>
                <a:ea typeface="Arial"/>
                <a:cs typeface="Arial"/>
                <a:sym typeface="Arial"/>
              </a:rPr>
              <a:t> les défenses naturelles</a:t>
            </a:r>
            <a:endParaRPr lang="fr-FR" sz="12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1200" b="0" i="0" u="none" strike="noStrike" cap="none" dirty="0">
                <a:solidFill>
                  <a:srgbClr val="000000"/>
                </a:solidFill>
                <a:effectLst/>
                <a:latin typeface="Arial"/>
                <a:ea typeface="Arial"/>
                <a:cs typeface="Arial"/>
                <a:sym typeface="Arial"/>
              </a:rPr>
              <a:t>Vitamine</a:t>
            </a:r>
            <a:r>
              <a:rPr lang="fr-FR" sz="1200" b="0" i="0" u="none" strike="noStrike" cap="none" baseline="0" dirty="0">
                <a:solidFill>
                  <a:srgbClr val="000000"/>
                </a:solidFill>
                <a:effectLst/>
                <a:latin typeface="Arial"/>
                <a:ea typeface="Arial"/>
                <a:cs typeface="Arial"/>
                <a:sym typeface="Arial"/>
              </a:rPr>
              <a:t> B5 et PP</a:t>
            </a:r>
            <a:r>
              <a:rPr lang="fr-FR" sz="1200" b="0" i="0" u="none" strike="noStrike" cap="none" dirty="0">
                <a:solidFill>
                  <a:srgbClr val="000000"/>
                </a:solidFill>
                <a:effectLst/>
                <a:latin typeface="Arial"/>
                <a:ea typeface="Arial"/>
                <a:cs typeface="Arial"/>
                <a:sym typeface="Arial"/>
              </a:rPr>
              <a:t>: </a:t>
            </a:r>
            <a:r>
              <a:rPr lang="fr-FR" sz="1200" b="1" i="0" u="none" strike="noStrike" cap="none" dirty="0">
                <a:solidFill>
                  <a:srgbClr val="000000"/>
                </a:solidFill>
                <a:effectLst/>
                <a:latin typeface="Arial"/>
                <a:ea typeface="Arial"/>
                <a:cs typeface="Arial"/>
                <a:sym typeface="Arial"/>
              </a:rPr>
              <a:t>hydratant</a:t>
            </a:r>
            <a:endParaRPr lang="fr-FR" sz="12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1200" b="0" i="0" u="none" strike="noStrike" cap="none" baseline="0" dirty="0">
                <a:solidFill>
                  <a:srgbClr val="000000"/>
                </a:solidFill>
                <a:effectLst/>
                <a:latin typeface="Arial"/>
                <a:ea typeface="Arial"/>
                <a:cs typeface="Arial"/>
                <a:sym typeface="Arial"/>
              </a:rPr>
              <a:t>Vitamines A, C, E, </a:t>
            </a:r>
            <a:r>
              <a:rPr lang="fr-FR" sz="1200" b="0" i="0" u="none" strike="noStrike" cap="none" baseline="0" dirty="0" err="1">
                <a:solidFill>
                  <a:srgbClr val="000000"/>
                </a:solidFill>
                <a:effectLst/>
                <a:latin typeface="Arial"/>
                <a:ea typeface="Arial"/>
                <a:cs typeface="Arial"/>
                <a:sym typeface="Arial"/>
              </a:rPr>
              <a:t>co</a:t>
            </a:r>
            <a:r>
              <a:rPr lang="fr-FR" sz="1200" b="0" i="0" u="none" strike="noStrike" cap="none" baseline="0" dirty="0">
                <a:solidFill>
                  <a:srgbClr val="000000"/>
                </a:solidFill>
                <a:effectLst/>
                <a:latin typeface="Arial"/>
                <a:ea typeface="Arial"/>
                <a:cs typeface="Arial"/>
                <a:sym typeface="Arial"/>
              </a:rPr>
              <a:t> enzyme Q10: </a:t>
            </a:r>
            <a:r>
              <a:rPr lang="fr-FR" sz="1200" b="1" i="0" u="none" strike="noStrike" cap="none" baseline="0" dirty="0">
                <a:solidFill>
                  <a:srgbClr val="000000"/>
                </a:solidFill>
                <a:effectLst/>
                <a:latin typeface="Arial"/>
                <a:ea typeface="Arial"/>
                <a:cs typeface="Arial"/>
                <a:sym typeface="Arial"/>
              </a:rPr>
              <a:t>anti-oxydant</a:t>
            </a:r>
            <a:endParaRPr lang="fr-FR" sz="12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1200" b="0" i="0" u="none" strike="noStrike" cap="none" dirty="0">
                <a:solidFill>
                  <a:srgbClr val="000000"/>
                </a:solidFill>
                <a:effectLst/>
                <a:latin typeface="Arial"/>
                <a:ea typeface="Arial"/>
                <a:cs typeface="Arial"/>
                <a:sym typeface="Arial"/>
              </a:rPr>
              <a:t>HE de </a:t>
            </a:r>
            <a:r>
              <a:rPr lang="fr-FR" sz="1200" b="0" i="0" u="none" strike="noStrike" cap="none" dirty="0" err="1">
                <a:solidFill>
                  <a:srgbClr val="000000"/>
                </a:solidFill>
                <a:effectLst/>
                <a:latin typeface="Arial"/>
                <a:ea typeface="Arial"/>
                <a:cs typeface="Arial"/>
                <a:sym typeface="Arial"/>
              </a:rPr>
              <a:t>petitgrain</a:t>
            </a:r>
            <a:r>
              <a:rPr lang="fr-FR" sz="1200" b="0" i="0" u="none" strike="noStrike" cap="none" dirty="0">
                <a:solidFill>
                  <a:srgbClr val="000000"/>
                </a:solidFill>
                <a:effectLst/>
                <a:latin typeface="Arial"/>
                <a:ea typeface="Arial"/>
                <a:cs typeface="Arial"/>
                <a:sym typeface="Arial"/>
              </a:rPr>
              <a:t>, lavande</a:t>
            </a:r>
            <a:r>
              <a:rPr lang="fr-FR" sz="1200" b="0" i="0" u="none" strike="noStrike" cap="none" baseline="0" dirty="0">
                <a:solidFill>
                  <a:srgbClr val="000000"/>
                </a:solidFill>
                <a:effectLst/>
                <a:latin typeface="Arial"/>
                <a:ea typeface="Arial"/>
                <a:cs typeface="Arial"/>
                <a:sym typeface="Arial"/>
              </a:rPr>
              <a:t> et camomille</a:t>
            </a:r>
            <a:r>
              <a:rPr lang="fr-FR" sz="1200" b="0" i="0" u="none" strike="noStrike" cap="none" dirty="0">
                <a:solidFill>
                  <a:srgbClr val="000000"/>
                </a:solidFill>
                <a:effectLst/>
                <a:latin typeface="Arial"/>
                <a:ea typeface="Arial"/>
                <a:cs typeface="Arial"/>
                <a:sym typeface="Arial"/>
              </a:rPr>
              <a:t>: </a:t>
            </a:r>
            <a:r>
              <a:rPr lang="fr-FR" sz="1200" b="1" i="0" u="none" strike="noStrike" cap="none" dirty="0">
                <a:solidFill>
                  <a:srgbClr val="000000"/>
                </a:solidFill>
                <a:effectLst/>
                <a:latin typeface="Arial"/>
                <a:ea typeface="Arial"/>
                <a:cs typeface="Arial"/>
                <a:sym typeface="Arial"/>
              </a:rPr>
              <a:t>apaisant</a:t>
            </a:r>
          </a:p>
          <a:p>
            <a:pPr marL="158750" indent="0" rtl="0" eaLnBrk="1" fontAlgn="ctr" latinLnBrk="0" hangingPunct="1">
              <a:buNone/>
            </a:pPr>
            <a:endParaRPr lang="fr-FR" sz="12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1200" b="0" i="0" u="none" strike="noStrike" cap="none" dirty="0">
                <a:solidFill>
                  <a:srgbClr val="000000"/>
                </a:solidFill>
                <a:effectLst/>
                <a:latin typeface="Arial"/>
                <a:ea typeface="Arial"/>
                <a:cs typeface="Arial"/>
                <a:sym typeface="Arial"/>
              </a:rPr>
              <a:t>Matin et soir</a:t>
            </a:r>
          </a:p>
          <a:p>
            <a:pPr marL="158750" indent="0" rtl="0" eaLnBrk="1" fontAlgn="ctr" latinLnBrk="0" hangingPunct="1">
              <a:buNone/>
            </a:pPr>
            <a:r>
              <a:rPr lang="fr-FR" sz="1200" b="0" i="0" u="none" strike="noStrike" cap="none" dirty="0">
                <a:solidFill>
                  <a:srgbClr val="000000"/>
                </a:solidFill>
                <a:effectLst/>
                <a:latin typeface="Arial"/>
                <a:ea typeface="Arial"/>
                <a:cs typeface="Arial"/>
                <a:sym typeface="Arial"/>
              </a:rPr>
              <a:t>En massage avec ampoules </a:t>
            </a:r>
            <a:r>
              <a:rPr lang="fr-FR" sz="1200" b="0" i="0" u="none" strike="noStrike" cap="none" dirty="0" err="1">
                <a:solidFill>
                  <a:srgbClr val="000000"/>
                </a:solidFill>
                <a:effectLst/>
                <a:latin typeface="Arial"/>
                <a:ea typeface="Arial"/>
                <a:cs typeface="Arial"/>
                <a:sym typeface="Arial"/>
              </a:rPr>
              <a:t>hydra</a:t>
            </a:r>
            <a:r>
              <a:rPr lang="fr-FR" sz="1200" b="0" i="0" u="none" strike="noStrike" cap="none" dirty="0">
                <a:solidFill>
                  <a:srgbClr val="000000"/>
                </a:solidFill>
                <a:effectLst/>
                <a:latin typeface="Arial"/>
                <a:ea typeface="Arial"/>
                <a:cs typeface="Arial"/>
                <a:sym typeface="Arial"/>
              </a:rPr>
              <a:t>+ ou nutri + </a:t>
            </a:r>
          </a:p>
          <a:p>
            <a:pPr marL="158750" indent="0" rtl="0" eaLnBrk="1" fontAlgn="auto" latinLnBrk="0" hangingPunct="1">
              <a:buNone/>
            </a:pPr>
            <a:r>
              <a:rPr lang="fr-FR" sz="1200" b="0" i="0" u="none" strike="noStrike" cap="none" baseline="0" dirty="0">
                <a:solidFill>
                  <a:srgbClr val="000000"/>
                </a:solidFill>
                <a:effectLst/>
                <a:latin typeface="Arial"/>
                <a:ea typeface="Arial"/>
                <a:cs typeface="Arial"/>
                <a:sym typeface="Arial"/>
              </a:rPr>
              <a:t>EXISTE EN CABINE</a:t>
            </a:r>
            <a:endParaRPr lang="fr-FR" sz="1200" b="0" i="0" u="none" strike="noStrike" cap="none" dirty="0">
              <a:solidFill>
                <a:srgbClr val="000000"/>
              </a:solidFill>
              <a:effectLst/>
              <a:latin typeface="Arial"/>
              <a:ea typeface="Arial"/>
              <a:cs typeface="Arial"/>
              <a:sym typeface="Arial"/>
            </a:endParaRPr>
          </a:p>
          <a:p>
            <a:endParaRPr lang="fr-FR" b="1" dirty="0"/>
          </a:p>
        </p:txBody>
      </p:sp>
      <p:sp>
        <p:nvSpPr>
          <p:cNvPr id="4" name="Espace réservé du numéro de diapositive 3"/>
          <p:cNvSpPr>
            <a:spLocks noGrp="1"/>
          </p:cNvSpPr>
          <p:nvPr>
            <p:ph type="sldNum" sz="quarter" idx="10"/>
          </p:nvPr>
        </p:nvSpPr>
        <p:spPr/>
        <p:txBody>
          <a:bodyPr lIns="66279" tIns="33140" rIns="66279" bIns="33140"/>
          <a:lstStyle/>
          <a:p>
            <a:pPr algn="r" defTabSz="662797">
              <a:buClrTx/>
              <a:defRPr/>
            </a:pPr>
            <a:fld id="{CE563EA7-A024-41BE-BFA5-2D2CC21575F9}" type="slidenum">
              <a:rPr lang="fr-FR" sz="900" kern="1200">
                <a:solidFill>
                  <a:prstClr val="black"/>
                </a:solidFill>
                <a:latin typeface="Calibri" panose="020F0502020204030204"/>
                <a:ea typeface="+mn-ea"/>
                <a:cs typeface="+mn-cs"/>
              </a:rPr>
              <a:pPr algn="r" defTabSz="662797">
                <a:buClrTx/>
                <a:defRPr/>
              </a:pPr>
              <a:t>43</a:t>
            </a:fld>
            <a:endParaRPr lang="fr-FR" sz="900" kern="1200">
              <a:solidFill>
                <a:prstClr val="black"/>
              </a:solidFill>
              <a:latin typeface="Calibri" panose="020F0502020204030204"/>
              <a:ea typeface="+mn-ea"/>
              <a:cs typeface="+mn-cs"/>
            </a:endParaRPr>
          </a:p>
        </p:txBody>
      </p:sp>
    </p:spTree>
    <p:extLst>
      <p:ext uri="{BB962C8B-B14F-4D97-AF65-F5344CB8AC3E}">
        <p14:creationId xmlns:p14="http://schemas.microsoft.com/office/powerpoint/2010/main" val="1585449985"/>
      </p:ext>
    </p:extLst>
  </p:cSld>
  <p:clrMapOvr>
    <a:masterClrMapping/>
  </p:clrMapOvr>
</p:notes>
</file>

<file path=ppt/notesSlides/notesSlide4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pPr marL="115069" indent="0" fontAlgn="ctr">
              <a:buNone/>
            </a:pPr>
            <a:r>
              <a:rPr lang="fr-FR" sz="800" b="1" dirty="0"/>
              <a:t>PAMPLEMOUSSE CREME</a:t>
            </a:r>
            <a:endParaRPr lang="fr-FR" sz="800" dirty="0"/>
          </a:p>
          <a:p>
            <a:pPr marL="115069" indent="0" fontAlgn="ctr">
              <a:buNone/>
            </a:pPr>
            <a:r>
              <a:rPr lang="fr-FR" sz="800" dirty="0"/>
              <a:t>Dry skin</a:t>
            </a:r>
          </a:p>
          <a:p>
            <a:pPr marL="115069" indent="0" fontAlgn="ctr">
              <a:buNone/>
            </a:pPr>
            <a:r>
              <a:rPr lang="fr-FR" sz="800" dirty="0"/>
              <a:t>REVITALIZING PROTECTIVE</a:t>
            </a:r>
          </a:p>
          <a:p>
            <a:pPr marL="115069" indent="0" fontAlgn="ctr">
              <a:buNone/>
            </a:pPr>
            <a:r>
              <a:rPr lang="fr-FR" sz="800" dirty="0" err="1"/>
              <a:t>Protects</a:t>
            </a:r>
            <a:r>
              <a:rPr lang="fr-FR" sz="800" dirty="0"/>
              <a:t> and </a:t>
            </a:r>
            <a:r>
              <a:rPr lang="fr-FR" sz="800" dirty="0" err="1"/>
              <a:t>nourishes</a:t>
            </a:r>
            <a:endParaRPr lang="fr-FR" sz="800" dirty="0"/>
          </a:p>
          <a:p>
            <a:pPr marL="115069" indent="0" fontAlgn="ctr">
              <a:buNone/>
            </a:pPr>
            <a:r>
              <a:rPr lang="fr-FR" sz="800" dirty="0" err="1"/>
              <a:t>Prevents</a:t>
            </a:r>
            <a:r>
              <a:rPr lang="fr-FR" sz="800" dirty="0"/>
              <a:t> </a:t>
            </a:r>
            <a:r>
              <a:rPr lang="fr-FR" sz="800" dirty="0" err="1"/>
              <a:t>aging</a:t>
            </a:r>
            <a:endParaRPr lang="fr-FR" sz="800" dirty="0"/>
          </a:p>
          <a:p>
            <a:pPr marL="115069" indent="0" fontAlgn="ctr">
              <a:buNone/>
            </a:pPr>
            <a:r>
              <a:rPr lang="fr-FR" sz="800" dirty="0"/>
              <a:t>Lights up the complexion and </a:t>
            </a:r>
            <a:r>
              <a:rPr lang="fr-FR" sz="800" dirty="0" err="1"/>
              <a:t>vitalizes</a:t>
            </a:r>
            <a:endParaRPr lang="fr-FR" sz="800" dirty="0"/>
          </a:p>
          <a:p>
            <a:pPr marL="115069" indent="0" fontAlgn="ctr">
              <a:buNone/>
            </a:pPr>
            <a:r>
              <a:rPr lang="fr-FR" sz="800" dirty="0" err="1"/>
              <a:t>Leaves</a:t>
            </a:r>
            <a:r>
              <a:rPr lang="fr-FR" sz="800" dirty="0"/>
              <a:t> the skin </a:t>
            </a:r>
            <a:r>
              <a:rPr lang="fr-FR" sz="800" dirty="0" err="1"/>
              <a:t>freshed</a:t>
            </a:r>
            <a:r>
              <a:rPr lang="fr-FR" sz="800" dirty="0"/>
              <a:t> and </a:t>
            </a:r>
            <a:r>
              <a:rPr lang="fr-FR" sz="800" dirty="0" err="1"/>
              <a:t>velvety</a:t>
            </a:r>
            <a:endParaRPr lang="fr-FR" sz="800" dirty="0"/>
          </a:p>
          <a:p>
            <a:pPr marL="115069" indent="0" fontAlgn="ctr">
              <a:buNone/>
            </a:pPr>
            <a:r>
              <a:rPr lang="fr-FR" sz="800" dirty="0" err="1"/>
              <a:t>Shot</a:t>
            </a:r>
            <a:r>
              <a:rPr lang="fr-FR" sz="800" dirty="0"/>
              <a:t> of </a:t>
            </a:r>
            <a:r>
              <a:rPr lang="fr-FR" sz="800" dirty="0" err="1"/>
              <a:t>energy</a:t>
            </a:r>
            <a:endParaRPr lang="fr-FR" sz="800" dirty="0"/>
          </a:p>
          <a:p>
            <a:pPr marL="115069" indent="0">
              <a:buNone/>
            </a:pPr>
            <a:r>
              <a:rPr lang="fr-FR" sz="800" dirty="0"/>
              <a:t>Grapefruit, lime, </a:t>
            </a:r>
            <a:r>
              <a:rPr lang="fr-FR" sz="800" dirty="0" err="1"/>
              <a:t>sweet</a:t>
            </a:r>
            <a:r>
              <a:rPr lang="fr-FR" sz="800" dirty="0"/>
              <a:t> orange and </a:t>
            </a:r>
            <a:r>
              <a:rPr lang="fr-FR" sz="800" dirty="0" err="1"/>
              <a:t>lemon</a:t>
            </a:r>
            <a:r>
              <a:rPr lang="fr-FR" sz="800" dirty="0"/>
              <a:t> EO: </a:t>
            </a:r>
            <a:r>
              <a:rPr lang="fr-FR" sz="800" b="1" dirty="0" err="1"/>
              <a:t>vitalizing</a:t>
            </a:r>
            <a:r>
              <a:rPr lang="fr-FR" sz="800" b="1" dirty="0"/>
              <a:t> </a:t>
            </a:r>
            <a:r>
              <a:rPr lang="fr-FR" sz="800" b="1" dirty="0" err="1"/>
              <a:t>normalizing</a:t>
            </a:r>
            <a:r>
              <a:rPr lang="fr-FR" sz="800" b="1" dirty="0"/>
              <a:t>, astringent</a:t>
            </a:r>
            <a:endParaRPr lang="fr-FR" sz="800" dirty="0"/>
          </a:p>
          <a:p>
            <a:pPr marL="115069" indent="0" fontAlgn="ctr">
              <a:buNone/>
            </a:pPr>
            <a:r>
              <a:rPr lang="fr-FR" sz="800" dirty="0"/>
              <a:t>Quintessence: </a:t>
            </a:r>
            <a:r>
              <a:rPr lang="fr-FR" sz="800" b="1" dirty="0" err="1"/>
              <a:t>balancing</a:t>
            </a:r>
            <a:endParaRPr lang="fr-FR" sz="800" dirty="0"/>
          </a:p>
          <a:p>
            <a:pPr marL="115069" indent="0" fontAlgn="ctr">
              <a:buNone/>
            </a:pPr>
            <a:r>
              <a:rPr lang="fr-FR" sz="800" dirty="0"/>
              <a:t>Grapefruit </a:t>
            </a:r>
            <a:r>
              <a:rPr lang="fr-FR" sz="800" dirty="0" err="1"/>
              <a:t>extract</a:t>
            </a:r>
            <a:r>
              <a:rPr lang="fr-FR" sz="800" dirty="0"/>
              <a:t>, </a:t>
            </a:r>
            <a:r>
              <a:rPr lang="fr-FR" sz="800" dirty="0" err="1"/>
              <a:t>vitamin</a:t>
            </a:r>
            <a:r>
              <a:rPr lang="fr-FR" sz="800" dirty="0"/>
              <a:t> C: </a:t>
            </a:r>
            <a:r>
              <a:rPr lang="fr-FR" sz="800" b="1" dirty="0"/>
              <a:t>radiance booster, </a:t>
            </a:r>
            <a:r>
              <a:rPr lang="fr-FR" sz="800" b="1" dirty="0" err="1"/>
              <a:t>antioxidant</a:t>
            </a:r>
            <a:endParaRPr lang="fr-FR" sz="800" dirty="0"/>
          </a:p>
          <a:p>
            <a:pPr marL="115069" indent="0" fontAlgn="ctr">
              <a:buNone/>
            </a:pPr>
            <a:r>
              <a:rPr lang="fr-FR" sz="800" dirty="0"/>
              <a:t>Olive and </a:t>
            </a:r>
            <a:r>
              <a:rPr lang="fr-FR" sz="800" dirty="0" err="1"/>
              <a:t>pumpkin</a:t>
            </a:r>
            <a:r>
              <a:rPr lang="fr-FR" sz="800" dirty="0"/>
              <a:t> </a:t>
            </a:r>
            <a:r>
              <a:rPr lang="fr-FR" sz="800" dirty="0" err="1"/>
              <a:t>seed</a:t>
            </a:r>
            <a:r>
              <a:rPr lang="fr-FR" sz="800" dirty="0"/>
              <a:t> </a:t>
            </a:r>
            <a:r>
              <a:rPr lang="fr-FR" sz="800" dirty="0" err="1"/>
              <a:t>oil</a:t>
            </a:r>
            <a:r>
              <a:rPr lang="fr-FR" sz="800" dirty="0"/>
              <a:t>: </a:t>
            </a:r>
            <a:r>
              <a:rPr lang="fr-FR" sz="800" b="1" dirty="0" err="1"/>
              <a:t>nourishing</a:t>
            </a:r>
            <a:r>
              <a:rPr lang="fr-FR" sz="800" b="1" dirty="0"/>
              <a:t>, </a:t>
            </a:r>
            <a:r>
              <a:rPr lang="fr-FR" sz="800" b="1" dirty="0" err="1"/>
              <a:t>protecting</a:t>
            </a:r>
            <a:endParaRPr lang="fr-FR" sz="800" dirty="0"/>
          </a:p>
          <a:p>
            <a:pPr marL="115069" indent="0">
              <a:buNone/>
            </a:pPr>
            <a:r>
              <a:rPr lang="fr-FR" sz="800" dirty="0" err="1"/>
              <a:t>Morning</a:t>
            </a:r>
            <a:r>
              <a:rPr lang="fr-FR" sz="800" dirty="0"/>
              <a:t> and </a:t>
            </a:r>
            <a:r>
              <a:rPr lang="fr-FR" sz="800" dirty="0" err="1"/>
              <a:t>evening</a:t>
            </a:r>
            <a:endParaRPr lang="fr-FR" sz="800" dirty="0"/>
          </a:p>
          <a:p>
            <a:pPr marL="115069" indent="0" fontAlgn="ctr">
              <a:buNone/>
            </a:pPr>
            <a:r>
              <a:rPr lang="fr-FR" sz="800" dirty="0"/>
              <a:t>Massage </a:t>
            </a:r>
            <a:r>
              <a:rPr lang="fr-FR" sz="800" dirty="0" err="1"/>
              <a:t>with</a:t>
            </a:r>
            <a:r>
              <a:rPr lang="fr-FR" sz="800" dirty="0"/>
              <a:t> </a:t>
            </a:r>
            <a:r>
              <a:rPr lang="fr-FR" sz="800" dirty="0" err="1"/>
              <a:t>hydra</a:t>
            </a:r>
            <a:r>
              <a:rPr lang="fr-FR" sz="800" dirty="0"/>
              <a:t>+ or </a:t>
            </a:r>
            <a:r>
              <a:rPr lang="fr-FR" sz="800" dirty="0" err="1"/>
              <a:t>nutri</a:t>
            </a:r>
            <a:r>
              <a:rPr lang="fr-FR" sz="800" dirty="0"/>
              <a:t> + </a:t>
            </a:r>
            <a:r>
              <a:rPr lang="fr-FR" sz="800" dirty="0" err="1"/>
              <a:t>ampoula</a:t>
            </a:r>
            <a:endParaRPr lang="fr-FR" sz="800" dirty="0"/>
          </a:p>
          <a:p>
            <a:pPr marL="115069" indent="0">
              <a:buNone/>
            </a:pPr>
            <a:r>
              <a:rPr lang="fr-FR" sz="800" dirty="0"/>
              <a:t>PROFESSIONAL SIZE</a:t>
            </a:r>
          </a:p>
          <a:p>
            <a:pPr marL="115069" indent="0">
              <a:buNone/>
            </a:pPr>
            <a:endParaRPr lang="fr-FR" sz="800" dirty="0"/>
          </a:p>
          <a:p>
            <a:pPr marL="115069" indent="0" fontAlgn="ctr">
              <a:buNone/>
            </a:pPr>
            <a:r>
              <a:rPr lang="fr-FR" sz="800" b="1" dirty="0"/>
              <a:t>PAMPLEMOUSSE CREME</a:t>
            </a:r>
            <a:endParaRPr lang="fr-FR" sz="800" dirty="0"/>
          </a:p>
          <a:p>
            <a:pPr marL="115069" indent="0" fontAlgn="ctr">
              <a:buNone/>
            </a:pPr>
            <a:r>
              <a:rPr lang="fr-FR" sz="800" dirty="0"/>
              <a:t>Normal to </a:t>
            </a:r>
            <a:r>
              <a:rPr lang="fr-FR" sz="800" dirty="0" err="1"/>
              <a:t>oily</a:t>
            </a:r>
            <a:r>
              <a:rPr lang="fr-FR" sz="800" dirty="0"/>
              <a:t> skin</a:t>
            </a:r>
          </a:p>
          <a:p>
            <a:pPr marL="115069" indent="0" fontAlgn="ctr">
              <a:buNone/>
            </a:pPr>
            <a:r>
              <a:rPr lang="fr-FR" sz="800" dirty="0"/>
              <a:t>REVITALIZING PROTECTIVE</a:t>
            </a:r>
          </a:p>
          <a:p>
            <a:pPr marL="115069" indent="0" fontAlgn="ctr">
              <a:buNone/>
            </a:pPr>
            <a:r>
              <a:rPr lang="fr-FR" sz="800" dirty="0" err="1"/>
              <a:t>Protects</a:t>
            </a:r>
            <a:r>
              <a:rPr lang="fr-FR" sz="800" dirty="0"/>
              <a:t>, </a:t>
            </a:r>
            <a:r>
              <a:rPr lang="fr-FR" sz="800" dirty="0" err="1"/>
              <a:t>normalizes</a:t>
            </a:r>
            <a:r>
              <a:rPr lang="fr-FR" sz="800" dirty="0"/>
              <a:t> and </a:t>
            </a:r>
            <a:r>
              <a:rPr lang="fr-FR" sz="800" dirty="0" err="1"/>
              <a:t>tightens</a:t>
            </a:r>
            <a:r>
              <a:rPr lang="fr-FR" sz="800" dirty="0"/>
              <a:t> the pores</a:t>
            </a:r>
          </a:p>
          <a:p>
            <a:pPr marL="115069" indent="0" fontAlgn="ctr">
              <a:buNone/>
            </a:pPr>
            <a:r>
              <a:rPr lang="fr-FR" sz="800" dirty="0" err="1"/>
              <a:t>Prevents</a:t>
            </a:r>
            <a:r>
              <a:rPr lang="fr-FR" sz="800" dirty="0"/>
              <a:t> </a:t>
            </a:r>
            <a:r>
              <a:rPr lang="fr-FR" sz="800" dirty="0" err="1"/>
              <a:t>aging</a:t>
            </a:r>
            <a:endParaRPr lang="fr-FR" sz="800" dirty="0"/>
          </a:p>
          <a:p>
            <a:pPr marL="115069" indent="0" fontAlgn="ctr">
              <a:buNone/>
            </a:pPr>
            <a:r>
              <a:rPr lang="fr-FR" sz="800" dirty="0"/>
              <a:t>Lights up the complexion and </a:t>
            </a:r>
            <a:r>
              <a:rPr lang="fr-FR" sz="800" dirty="0" err="1"/>
              <a:t>vitalizes</a:t>
            </a:r>
            <a:endParaRPr lang="fr-FR" sz="800" dirty="0"/>
          </a:p>
          <a:p>
            <a:pPr marL="115069" indent="0" fontAlgn="ctr">
              <a:buNone/>
            </a:pPr>
            <a:r>
              <a:rPr lang="fr-FR" sz="800" dirty="0" err="1"/>
              <a:t>Leaves</a:t>
            </a:r>
            <a:r>
              <a:rPr lang="fr-FR" sz="800" dirty="0"/>
              <a:t> the skin </a:t>
            </a:r>
            <a:r>
              <a:rPr lang="fr-FR" sz="800" dirty="0" err="1"/>
              <a:t>freshed</a:t>
            </a:r>
            <a:r>
              <a:rPr lang="fr-FR" sz="800" dirty="0"/>
              <a:t> and </a:t>
            </a:r>
            <a:r>
              <a:rPr lang="fr-FR" sz="800" dirty="0" err="1"/>
              <a:t>velvety</a:t>
            </a:r>
            <a:endParaRPr lang="fr-FR" sz="800" dirty="0"/>
          </a:p>
          <a:p>
            <a:pPr marL="115069" indent="0" fontAlgn="ctr">
              <a:buNone/>
            </a:pPr>
            <a:r>
              <a:rPr lang="fr-FR" sz="800" dirty="0" err="1"/>
              <a:t>Shot</a:t>
            </a:r>
            <a:r>
              <a:rPr lang="fr-FR" sz="800" dirty="0"/>
              <a:t> of </a:t>
            </a:r>
            <a:r>
              <a:rPr lang="fr-FR" sz="800" dirty="0" err="1"/>
              <a:t>energy</a:t>
            </a:r>
            <a:endParaRPr lang="fr-FR" sz="800" dirty="0"/>
          </a:p>
          <a:p>
            <a:pPr marL="115069" indent="0">
              <a:buNone/>
            </a:pPr>
            <a:r>
              <a:rPr lang="fr-FR" sz="800" dirty="0"/>
              <a:t>Grapefruit, lime, </a:t>
            </a:r>
            <a:r>
              <a:rPr lang="fr-FR" sz="800" dirty="0" err="1"/>
              <a:t>sweet</a:t>
            </a:r>
            <a:r>
              <a:rPr lang="fr-FR" sz="800" dirty="0"/>
              <a:t> orange and </a:t>
            </a:r>
            <a:r>
              <a:rPr lang="fr-FR" sz="800" dirty="0" err="1"/>
              <a:t>lemon</a:t>
            </a:r>
            <a:r>
              <a:rPr lang="fr-FR" sz="800" dirty="0"/>
              <a:t> EO: </a:t>
            </a:r>
            <a:r>
              <a:rPr lang="fr-FR" sz="800" b="1" dirty="0" err="1"/>
              <a:t>vitalizing</a:t>
            </a:r>
            <a:r>
              <a:rPr lang="fr-FR" sz="800" b="1" dirty="0"/>
              <a:t> </a:t>
            </a:r>
            <a:r>
              <a:rPr lang="fr-FR" sz="800" b="1" dirty="0" err="1"/>
              <a:t>normalizing</a:t>
            </a:r>
            <a:r>
              <a:rPr lang="fr-FR" sz="800" b="1" dirty="0"/>
              <a:t>, astringent</a:t>
            </a:r>
            <a:endParaRPr lang="fr-FR" sz="800" dirty="0"/>
          </a:p>
          <a:p>
            <a:pPr marL="115069" indent="0" fontAlgn="ctr">
              <a:buNone/>
            </a:pPr>
            <a:r>
              <a:rPr lang="fr-FR" sz="800" dirty="0"/>
              <a:t>Quintessence: </a:t>
            </a:r>
            <a:r>
              <a:rPr lang="fr-FR" sz="800" b="1" dirty="0" err="1"/>
              <a:t>balancing</a:t>
            </a:r>
            <a:endParaRPr lang="fr-FR" sz="800" dirty="0"/>
          </a:p>
          <a:p>
            <a:pPr marL="115069" indent="0" fontAlgn="ctr">
              <a:buNone/>
            </a:pPr>
            <a:r>
              <a:rPr lang="fr-FR" sz="800" dirty="0"/>
              <a:t>Grapefruit </a:t>
            </a:r>
            <a:r>
              <a:rPr lang="fr-FR" sz="800" dirty="0" err="1"/>
              <a:t>extract</a:t>
            </a:r>
            <a:r>
              <a:rPr lang="fr-FR" sz="800" dirty="0"/>
              <a:t>, </a:t>
            </a:r>
            <a:r>
              <a:rPr lang="fr-FR" sz="800" dirty="0" err="1"/>
              <a:t>vitamin</a:t>
            </a:r>
            <a:r>
              <a:rPr lang="fr-FR" sz="800" dirty="0"/>
              <a:t> C: </a:t>
            </a:r>
            <a:r>
              <a:rPr lang="fr-FR" sz="800" b="1" dirty="0"/>
              <a:t>radiance booster, </a:t>
            </a:r>
            <a:r>
              <a:rPr lang="fr-FR" sz="800" b="1" dirty="0" err="1"/>
              <a:t>antioxidant</a:t>
            </a:r>
            <a:endParaRPr lang="fr-FR" sz="800" dirty="0"/>
          </a:p>
          <a:p>
            <a:pPr marL="115069" indent="0" fontAlgn="ctr">
              <a:buNone/>
            </a:pPr>
            <a:r>
              <a:rPr lang="fr-FR" sz="800" dirty="0"/>
              <a:t>Olive and </a:t>
            </a:r>
            <a:r>
              <a:rPr lang="fr-FR" sz="800" dirty="0" err="1"/>
              <a:t>pumpkin</a:t>
            </a:r>
            <a:r>
              <a:rPr lang="fr-FR" sz="800" dirty="0"/>
              <a:t> </a:t>
            </a:r>
            <a:r>
              <a:rPr lang="fr-FR" sz="800" dirty="0" err="1"/>
              <a:t>seed</a:t>
            </a:r>
            <a:r>
              <a:rPr lang="fr-FR" sz="800" dirty="0"/>
              <a:t> </a:t>
            </a:r>
            <a:r>
              <a:rPr lang="fr-FR" sz="800" dirty="0" err="1"/>
              <a:t>oil</a:t>
            </a:r>
            <a:r>
              <a:rPr lang="fr-FR" sz="800" dirty="0"/>
              <a:t>: </a:t>
            </a:r>
            <a:r>
              <a:rPr lang="fr-FR" sz="800" b="1" dirty="0" err="1"/>
              <a:t>nourishing</a:t>
            </a:r>
            <a:r>
              <a:rPr lang="fr-FR" sz="800" b="1" dirty="0"/>
              <a:t>, </a:t>
            </a:r>
            <a:r>
              <a:rPr lang="fr-FR" sz="800" b="1" dirty="0" err="1"/>
              <a:t>protecting</a:t>
            </a:r>
            <a:endParaRPr lang="fr-FR" sz="800" dirty="0"/>
          </a:p>
          <a:p>
            <a:pPr marL="115069" indent="0">
              <a:buNone/>
            </a:pPr>
            <a:r>
              <a:rPr lang="fr-FR" sz="800" dirty="0" err="1"/>
              <a:t>Morning</a:t>
            </a:r>
            <a:r>
              <a:rPr lang="fr-FR" sz="800" dirty="0"/>
              <a:t> and </a:t>
            </a:r>
            <a:r>
              <a:rPr lang="fr-FR" sz="800" dirty="0" err="1"/>
              <a:t>evening</a:t>
            </a:r>
            <a:endParaRPr lang="fr-FR" sz="800" dirty="0"/>
          </a:p>
          <a:p>
            <a:pPr marL="115069" indent="0" fontAlgn="ctr">
              <a:buNone/>
            </a:pPr>
            <a:r>
              <a:rPr lang="fr-FR" sz="800" dirty="0"/>
              <a:t>Massage </a:t>
            </a:r>
            <a:r>
              <a:rPr lang="fr-FR" sz="800" dirty="0" err="1"/>
              <a:t>with</a:t>
            </a:r>
            <a:r>
              <a:rPr lang="fr-FR" sz="800" dirty="0"/>
              <a:t> </a:t>
            </a:r>
            <a:r>
              <a:rPr lang="fr-FR" sz="800" dirty="0" err="1"/>
              <a:t>hydra</a:t>
            </a:r>
            <a:r>
              <a:rPr lang="fr-FR" sz="800" dirty="0"/>
              <a:t>+ or </a:t>
            </a:r>
            <a:r>
              <a:rPr lang="fr-FR" sz="800" dirty="0" err="1"/>
              <a:t>nutri</a:t>
            </a:r>
            <a:r>
              <a:rPr lang="fr-FR" sz="800" dirty="0"/>
              <a:t> + </a:t>
            </a:r>
            <a:r>
              <a:rPr lang="fr-FR" sz="800" dirty="0" err="1"/>
              <a:t>ampoula</a:t>
            </a:r>
            <a:endParaRPr lang="fr-FR" sz="800" dirty="0"/>
          </a:p>
          <a:p>
            <a:pPr marL="115069" indent="0">
              <a:buNone/>
            </a:pPr>
            <a:r>
              <a:rPr lang="fr-FR" sz="800" dirty="0"/>
              <a:t>PROFESSIONAL SIZE</a:t>
            </a:r>
          </a:p>
          <a:p>
            <a:pPr marL="115069" indent="0">
              <a:buNone/>
            </a:pPr>
            <a:endParaRPr lang="fr-FR" sz="800" dirty="0"/>
          </a:p>
          <a:p>
            <a:pPr marL="115069" indent="0" fontAlgn="ctr">
              <a:buNone/>
            </a:pPr>
            <a:r>
              <a:rPr lang="fr-FR" sz="800" b="1" dirty="0"/>
              <a:t>VITAL DEFENSE CREME</a:t>
            </a:r>
            <a:endParaRPr lang="fr-FR" sz="800" dirty="0"/>
          </a:p>
          <a:p>
            <a:pPr marL="115069" indent="0" fontAlgn="ctr">
              <a:buNone/>
            </a:pPr>
            <a:r>
              <a:rPr lang="fr-FR" sz="800" dirty="0"/>
              <a:t>All skin types</a:t>
            </a:r>
          </a:p>
          <a:p>
            <a:pPr marL="115069" indent="0" fontAlgn="ctr">
              <a:buNone/>
            </a:pPr>
            <a:r>
              <a:rPr lang="fr-FR" sz="800" dirty="0"/>
              <a:t>ANTI POLLUTION SHIELD</a:t>
            </a:r>
          </a:p>
          <a:p>
            <a:pPr marL="115069" indent="0" fontAlgn="ctr">
              <a:buNone/>
            </a:pPr>
            <a:r>
              <a:rPr lang="fr-FR" sz="800" dirty="0"/>
              <a:t>Age </a:t>
            </a:r>
            <a:r>
              <a:rPr lang="fr-FR" sz="800" dirty="0" err="1"/>
              <a:t>prevention</a:t>
            </a:r>
            <a:endParaRPr lang="fr-FR" sz="800" dirty="0"/>
          </a:p>
          <a:p>
            <a:pPr marL="115069" indent="0" fontAlgn="ctr">
              <a:buNone/>
            </a:pPr>
            <a:r>
              <a:rPr lang="fr-FR" sz="800" dirty="0" err="1"/>
              <a:t>Antioxidant</a:t>
            </a:r>
            <a:r>
              <a:rPr lang="fr-FR" sz="800" dirty="0"/>
              <a:t> and anti pollution</a:t>
            </a:r>
          </a:p>
          <a:p>
            <a:pPr marL="115069" indent="0" fontAlgn="ctr">
              <a:buNone/>
            </a:pPr>
            <a:r>
              <a:rPr lang="fr-FR" sz="800" dirty="0" err="1"/>
              <a:t>Protects</a:t>
            </a:r>
            <a:r>
              <a:rPr lang="fr-FR" sz="800" dirty="0"/>
              <a:t> </a:t>
            </a:r>
            <a:r>
              <a:rPr lang="fr-FR" sz="800" dirty="0" err="1"/>
              <a:t>against</a:t>
            </a:r>
            <a:r>
              <a:rPr lang="fr-FR" sz="800" dirty="0"/>
              <a:t> </a:t>
            </a:r>
            <a:r>
              <a:rPr lang="fr-FR" sz="800" dirty="0" err="1"/>
              <a:t>external</a:t>
            </a:r>
            <a:r>
              <a:rPr lang="fr-FR" sz="800" dirty="0"/>
              <a:t> agressions</a:t>
            </a:r>
          </a:p>
          <a:p>
            <a:pPr marL="115069" indent="0" fontAlgn="ctr">
              <a:buNone/>
            </a:pPr>
            <a:r>
              <a:rPr lang="fr-FR" sz="800" dirty="0" err="1"/>
              <a:t>Gives</a:t>
            </a:r>
            <a:r>
              <a:rPr lang="fr-FR" sz="800" dirty="0"/>
              <a:t> radiance, </a:t>
            </a:r>
            <a:r>
              <a:rPr lang="fr-FR" sz="800" dirty="0" err="1"/>
              <a:t>softness</a:t>
            </a:r>
            <a:r>
              <a:rPr lang="fr-FR" sz="800" dirty="0"/>
              <a:t>, </a:t>
            </a:r>
            <a:r>
              <a:rPr lang="fr-FR" sz="800" dirty="0" err="1"/>
              <a:t>suppleness</a:t>
            </a:r>
            <a:r>
              <a:rPr lang="fr-FR" sz="800" dirty="0"/>
              <a:t> and </a:t>
            </a:r>
            <a:r>
              <a:rPr lang="fr-FR" sz="800" dirty="0" err="1"/>
              <a:t>vitality</a:t>
            </a:r>
            <a:endParaRPr lang="fr-FR" sz="800" dirty="0"/>
          </a:p>
          <a:p>
            <a:pPr marL="115069" indent="0" fontAlgn="ctr">
              <a:buNone/>
            </a:pPr>
            <a:r>
              <a:rPr lang="fr-FR" sz="800" dirty="0" err="1"/>
              <a:t>Vitamin</a:t>
            </a:r>
            <a:r>
              <a:rPr lang="fr-FR" sz="800" dirty="0"/>
              <a:t> </a:t>
            </a:r>
            <a:r>
              <a:rPr lang="fr-FR" sz="800" dirty="0" err="1"/>
              <a:t>enrichied</a:t>
            </a:r>
            <a:r>
              <a:rPr lang="fr-FR" sz="800" dirty="0"/>
              <a:t> </a:t>
            </a:r>
            <a:r>
              <a:rPr lang="fr-FR" sz="800" dirty="0" err="1"/>
              <a:t>day</a:t>
            </a:r>
            <a:r>
              <a:rPr lang="fr-FR" sz="800" dirty="0"/>
              <a:t> </a:t>
            </a:r>
            <a:r>
              <a:rPr lang="fr-FR" sz="800" dirty="0" err="1"/>
              <a:t>cream</a:t>
            </a:r>
            <a:endParaRPr lang="fr-FR" sz="800" dirty="0"/>
          </a:p>
          <a:p>
            <a:pPr marL="115069" indent="0" fontAlgn="ctr">
              <a:buNone/>
            </a:pPr>
            <a:r>
              <a:rPr lang="fr-FR" sz="800" dirty="0" err="1"/>
              <a:t>Organic</a:t>
            </a:r>
            <a:r>
              <a:rPr lang="fr-FR" sz="800" dirty="0"/>
              <a:t> </a:t>
            </a:r>
            <a:r>
              <a:rPr lang="fr-FR" sz="800" dirty="0" err="1"/>
              <a:t>myrtle</a:t>
            </a:r>
            <a:r>
              <a:rPr lang="fr-FR" sz="800" dirty="0"/>
              <a:t>, </a:t>
            </a:r>
            <a:r>
              <a:rPr lang="fr-FR" sz="800" dirty="0" err="1"/>
              <a:t>co-enzyme</a:t>
            </a:r>
            <a:r>
              <a:rPr lang="fr-FR" sz="800" dirty="0"/>
              <a:t> Q10, </a:t>
            </a:r>
            <a:r>
              <a:rPr lang="fr-FR" sz="800" dirty="0" err="1"/>
              <a:t>vitamins</a:t>
            </a:r>
            <a:r>
              <a:rPr lang="fr-FR" sz="800" dirty="0"/>
              <a:t> E and C: </a:t>
            </a:r>
            <a:r>
              <a:rPr lang="fr-FR" sz="800" b="1" dirty="0" err="1"/>
              <a:t>antioxidant</a:t>
            </a:r>
            <a:endParaRPr lang="fr-FR" sz="800" dirty="0"/>
          </a:p>
          <a:p>
            <a:pPr marL="115069" indent="0" fontAlgn="ctr">
              <a:buNone/>
            </a:pPr>
            <a:r>
              <a:rPr lang="fr-FR" sz="800" dirty="0" err="1"/>
              <a:t>Moringa</a:t>
            </a:r>
            <a:r>
              <a:rPr lang="fr-FR" sz="800" dirty="0"/>
              <a:t> peptides: </a:t>
            </a:r>
            <a:r>
              <a:rPr lang="fr-FR" sz="800" b="1" dirty="0"/>
              <a:t>anti-pollution</a:t>
            </a:r>
            <a:endParaRPr lang="fr-FR" sz="800" dirty="0"/>
          </a:p>
          <a:p>
            <a:pPr marL="115069" indent="0" fontAlgn="ctr">
              <a:buNone/>
            </a:pPr>
            <a:r>
              <a:rPr lang="fr-FR" sz="800" dirty="0" err="1"/>
              <a:t>Urea</a:t>
            </a:r>
            <a:r>
              <a:rPr lang="fr-FR" sz="800" dirty="0"/>
              <a:t>, serine: </a:t>
            </a:r>
            <a:r>
              <a:rPr lang="fr-FR" sz="800" b="1" dirty="0" err="1"/>
              <a:t>hydrating</a:t>
            </a:r>
            <a:endParaRPr lang="fr-FR" sz="800" dirty="0"/>
          </a:p>
          <a:p>
            <a:pPr marL="115069" indent="0" fontAlgn="ctr">
              <a:buNone/>
            </a:pPr>
            <a:r>
              <a:rPr lang="fr-FR" sz="800" dirty="0"/>
              <a:t>Olive </a:t>
            </a:r>
            <a:r>
              <a:rPr lang="fr-FR" sz="800" dirty="0" err="1"/>
              <a:t>phytoqualane</a:t>
            </a:r>
            <a:r>
              <a:rPr lang="fr-FR" sz="800" dirty="0"/>
              <a:t>, </a:t>
            </a:r>
            <a:r>
              <a:rPr lang="fr-FR" sz="800" dirty="0" err="1"/>
              <a:t>vitamin</a:t>
            </a:r>
            <a:r>
              <a:rPr lang="fr-FR" sz="800" dirty="0"/>
              <a:t> A: </a:t>
            </a:r>
            <a:r>
              <a:rPr lang="fr-FR" sz="800" b="1" dirty="0"/>
              <a:t>anti-</a:t>
            </a:r>
            <a:r>
              <a:rPr lang="fr-FR" sz="800" b="1" dirty="0" err="1"/>
              <a:t>dehydrating</a:t>
            </a:r>
            <a:r>
              <a:rPr lang="fr-FR" sz="800" b="1" dirty="0"/>
              <a:t>, </a:t>
            </a:r>
            <a:r>
              <a:rPr lang="fr-FR" sz="800" b="1" dirty="0" err="1"/>
              <a:t>regenerating</a:t>
            </a:r>
            <a:endParaRPr lang="fr-FR" sz="800" dirty="0"/>
          </a:p>
          <a:p>
            <a:pPr marL="115069" indent="0" fontAlgn="ctr">
              <a:buNone/>
            </a:pPr>
            <a:r>
              <a:rPr lang="fr-FR" sz="800" dirty="0" err="1"/>
              <a:t>Sweet</a:t>
            </a:r>
            <a:r>
              <a:rPr lang="fr-FR" sz="800" dirty="0"/>
              <a:t> orange, mandarin and magnolia: </a:t>
            </a:r>
            <a:r>
              <a:rPr lang="fr-FR" sz="800" b="1" dirty="0" err="1"/>
              <a:t>vitalizing</a:t>
            </a:r>
            <a:endParaRPr lang="fr-FR" sz="800" dirty="0"/>
          </a:p>
          <a:p>
            <a:pPr marL="115069" indent="0" fontAlgn="ctr">
              <a:buNone/>
            </a:pPr>
            <a:r>
              <a:rPr lang="fr-FR" sz="800" dirty="0" err="1"/>
              <a:t>Morning</a:t>
            </a:r>
            <a:endParaRPr lang="fr-FR" sz="800" dirty="0"/>
          </a:p>
          <a:p>
            <a:pPr marL="115069" indent="0" fontAlgn="ctr">
              <a:buNone/>
            </a:pPr>
            <a:r>
              <a:rPr lang="fr-FR" sz="800" dirty="0"/>
              <a:t>Massage </a:t>
            </a:r>
            <a:r>
              <a:rPr lang="fr-FR" sz="800" dirty="0" err="1"/>
              <a:t>with</a:t>
            </a:r>
            <a:r>
              <a:rPr lang="fr-FR" sz="800" dirty="0"/>
              <a:t> </a:t>
            </a:r>
            <a:r>
              <a:rPr lang="fr-FR" sz="800" dirty="0" err="1"/>
              <a:t>hydra</a:t>
            </a:r>
            <a:r>
              <a:rPr lang="fr-FR" sz="800" dirty="0"/>
              <a:t>+ or </a:t>
            </a:r>
            <a:r>
              <a:rPr lang="fr-FR" sz="800" dirty="0" err="1"/>
              <a:t>nutri</a:t>
            </a:r>
            <a:r>
              <a:rPr lang="fr-FR" sz="800" dirty="0"/>
              <a:t> + </a:t>
            </a:r>
            <a:r>
              <a:rPr lang="fr-FR" sz="800" dirty="0" err="1"/>
              <a:t>ampoula</a:t>
            </a:r>
            <a:endParaRPr lang="fr-FR" sz="800" dirty="0"/>
          </a:p>
          <a:p>
            <a:pPr marL="115069" indent="0">
              <a:buNone/>
            </a:pPr>
            <a:r>
              <a:rPr lang="fr-FR" sz="800" dirty="0"/>
              <a:t>PROFESSIONAL SIZE</a:t>
            </a:r>
          </a:p>
          <a:p>
            <a:pPr marL="115069" indent="0">
              <a:buNone/>
            </a:pPr>
            <a:endParaRPr lang="fr-FR" sz="800" dirty="0"/>
          </a:p>
          <a:p>
            <a:pPr rtl="0" eaLnBrk="1" fontAlgn="ctr" latinLnBrk="0" hangingPunct="1"/>
            <a:endParaRPr lang="fr-FR" sz="800" dirty="0"/>
          </a:p>
          <a:p>
            <a:pPr marL="115069" indent="0" fontAlgn="ctr">
              <a:buNone/>
            </a:pPr>
            <a:r>
              <a:rPr lang="fr-FR" sz="800" b="1" dirty="0"/>
              <a:t>PHYTO 58 CREME</a:t>
            </a:r>
            <a:endParaRPr lang="fr-FR" sz="800" dirty="0"/>
          </a:p>
          <a:p>
            <a:pPr marL="115069" indent="0" fontAlgn="ctr">
              <a:buNone/>
            </a:pPr>
            <a:r>
              <a:rPr lang="fr-FR" sz="800" dirty="0"/>
              <a:t>Dry skin</a:t>
            </a:r>
          </a:p>
          <a:p>
            <a:pPr marL="115069" indent="0" fontAlgn="ctr">
              <a:buNone/>
            </a:pPr>
            <a:r>
              <a:rPr lang="fr-FR" sz="800" dirty="0"/>
              <a:t>REVITALIZING INVIGORATING</a:t>
            </a:r>
          </a:p>
          <a:p>
            <a:pPr marL="115069" indent="0" fontAlgn="ctr">
              <a:buNone/>
            </a:pPr>
            <a:r>
              <a:rPr lang="fr-FR" sz="800" dirty="0" err="1"/>
              <a:t>Nourishes</a:t>
            </a:r>
            <a:endParaRPr lang="fr-FR" sz="800" dirty="0"/>
          </a:p>
          <a:p>
            <a:pPr marL="115069" indent="0" fontAlgn="ctr">
              <a:buNone/>
            </a:pPr>
            <a:r>
              <a:rPr lang="fr-FR" sz="800" dirty="0" err="1"/>
              <a:t>Revitalizes</a:t>
            </a:r>
            <a:r>
              <a:rPr lang="fr-FR" sz="800" dirty="0"/>
              <a:t> and </a:t>
            </a:r>
            <a:r>
              <a:rPr lang="fr-FR" sz="800" dirty="0" err="1"/>
              <a:t>erases</a:t>
            </a:r>
            <a:r>
              <a:rPr lang="fr-FR" sz="800" dirty="0"/>
              <a:t> the </a:t>
            </a:r>
            <a:r>
              <a:rPr lang="fr-FR" sz="800" dirty="0" err="1"/>
              <a:t>signs</a:t>
            </a:r>
            <a:r>
              <a:rPr lang="fr-FR" sz="800" dirty="0"/>
              <a:t> of fatigue</a:t>
            </a:r>
          </a:p>
          <a:p>
            <a:pPr marL="115069" indent="0" fontAlgn="ctr">
              <a:buNone/>
            </a:pPr>
            <a:r>
              <a:rPr lang="fr-FR" sz="800" dirty="0"/>
              <a:t>Unifies and </a:t>
            </a:r>
            <a:r>
              <a:rPr lang="fr-FR" sz="800" dirty="0" err="1"/>
              <a:t>brightens</a:t>
            </a:r>
            <a:r>
              <a:rPr lang="fr-FR" sz="800" dirty="0"/>
              <a:t> the complexion</a:t>
            </a:r>
          </a:p>
          <a:p>
            <a:pPr marL="115069" indent="0" fontAlgn="ctr">
              <a:buNone/>
            </a:pPr>
            <a:r>
              <a:rPr lang="fr-FR" sz="800" dirty="0" err="1"/>
              <a:t>Reduces</a:t>
            </a:r>
            <a:r>
              <a:rPr lang="fr-FR" sz="800" dirty="0"/>
              <a:t> </a:t>
            </a:r>
            <a:r>
              <a:rPr lang="fr-FR" sz="800" dirty="0" err="1"/>
              <a:t>pigmentary</a:t>
            </a:r>
            <a:r>
              <a:rPr lang="fr-FR" sz="800" dirty="0"/>
              <a:t> spots</a:t>
            </a:r>
          </a:p>
          <a:p>
            <a:pPr marL="115069" indent="0" fontAlgn="ctr">
              <a:buNone/>
            </a:pPr>
            <a:r>
              <a:rPr lang="fr-FR" sz="800" dirty="0" err="1"/>
              <a:t>Brings</a:t>
            </a:r>
            <a:r>
              <a:rPr lang="fr-FR" sz="800" dirty="0"/>
              <a:t> radiance</a:t>
            </a:r>
          </a:p>
          <a:p>
            <a:pPr marL="115069" indent="0" fontAlgn="ctr">
              <a:buNone/>
            </a:pPr>
            <a:r>
              <a:rPr lang="fr-FR" sz="800" dirty="0"/>
              <a:t>3% of </a:t>
            </a:r>
            <a:r>
              <a:rPr lang="fr-FR" sz="800" dirty="0" err="1"/>
              <a:t>rosemay</a:t>
            </a:r>
            <a:r>
              <a:rPr lang="fr-FR" sz="800" dirty="0"/>
              <a:t>+ YK quintessence: </a:t>
            </a:r>
            <a:r>
              <a:rPr lang="fr-FR" sz="800" b="1" dirty="0" err="1"/>
              <a:t>revitalizing</a:t>
            </a:r>
            <a:r>
              <a:rPr lang="fr-FR" sz="800" b="1" dirty="0"/>
              <a:t>, </a:t>
            </a:r>
            <a:r>
              <a:rPr lang="fr-FR" sz="800" b="1" dirty="0" err="1"/>
              <a:t>invigorating</a:t>
            </a:r>
            <a:r>
              <a:rPr lang="fr-FR" sz="800" b="1" dirty="0"/>
              <a:t>, </a:t>
            </a:r>
            <a:r>
              <a:rPr lang="fr-FR" sz="800" b="1" dirty="0" err="1"/>
              <a:t>detoxifying</a:t>
            </a:r>
            <a:endParaRPr lang="fr-FR" sz="800" dirty="0"/>
          </a:p>
          <a:p>
            <a:pPr marL="115069" indent="0" fontAlgn="ctr">
              <a:buNone/>
            </a:pPr>
            <a:r>
              <a:rPr lang="fr-FR" sz="800" dirty="0" err="1"/>
              <a:t>Sweet</a:t>
            </a:r>
            <a:r>
              <a:rPr lang="fr-FR" sz="800" dirty="0"/>
              <a:t> </a:t>
            </a:r>
            <a:r>
              <a:rPr lang="fr-FR" sz="800" dirty="0" err="1"/>
              <a:t>almond</a:t>
            </a:r>
            <a:r>
              <a:rPr lang="fr-FR" sz="800" dirty="0"/>
              <a:t> </a:t>
            </a:r>
            <a:r>
              <a:rPr lang="fr-FR" sz="800" dirty="0" err="1"/>
              <a:t>oil</a:t>
            </a:r>
            <a:r>
              <a:rPr lang="fr-FR" sz="800" dirty="0"/>
              <a:t>: </a:t>
            </a:r>
            <a:r>
              <a:rPr lang="fr-FR" sz="800" b="1" dirty="0" err="1"/>
              <a:t>nourishing</a:t>
            </a:r>
            <a:r>
              <a:rPr lang="fr-FR" sz="800" b="1" dirty="0"/>
              <a:t>, </a:t>
            </a:r>
            <a:r>
              <a:rPr lang="fr-FR" sz="800" b="1" dirty="0" err="1"/>
              <a:t>soothing</a:t>
            </a:r>
            <a:endParaRPr lang="fr-FR" sz="800" dirty="0"/>
          </a:p>
          <a:p>
            <a:pPr marL="115069" indent="0" fontAlgn="ctr">
              <a:buNone/>
            </a:pPr>
            <a:r>
              <a:rPr lang="fr-FR" sz="800" dirty="0" err="1"/>
              <a:t>Vitamin</a:t>
            </a:r>
            <a:r>
              <a:rPr lang="fr-FR" sz="800" dirty="0"/>
              <a:t> E : </a:t>
            </a:r>
            <a:r>
              <a:rPr lang="fr-FR" sz="800" b="1" dirty="0" err="1"/>
              <a:t>antioxidant</a:t>
            </a:r>
            <a:endParaRPr lang="fr-FR" sz="800" dirty="0"/>
          </a:p>
          <a:p>
            <a:pPr marL="115069" indent="0" fontAlgn="ctr">
              <a:buNone/>
            </a:pPr>
            <a:r>
              <a:rPr lang="fr-FR" sz="800" dirty="0" err="1"/>
              <a:t>Vitamin</a:t>
            </a:r>
            <a:r>
              <a:rPr lang="fr-FR" sz="800" dirty="0"/>
              <a:t> F: </a:t>
            </a:r>
            <a:r>
              <a:rPr lang="fr-FR" sz="800" b="1" dirty="0"/>
              <a:t>anti-</a:t>
            </a:r>
            <a:r>
              <a:rPr lang="fr-FR" sz="800" b="1" dirty="0" err="1"/>
              <a:t>dehydrating</a:t>
            </a:r>
            <a:endParaRPr lang="fr-FR" sz="800" dirty="0"/>
          </a:p>
          <a:p>
            <a:pPr marL="115069" indent="0" fontAlgn="ctr">
              <a:buNone/>
            </a:pPr>
            <a:r>
              <a:rPr lang="fr-FR" sz="800" dirty="0" err="1"/>
              <a:t>Vitamin</a:t>
            </a:r>
            <a:r>
              <a:rPr lang="fr-FR" sz="800" dirty="0"/>
              <a:t> A: </a:t>
            </a:r>
            <a:r>
              <a:rPr lang="fr-FR" sz="800" b="1" dirty="0" err="1"/>
              <a:t>regenerating</a:t>
            </a:r>
            <a:endParaRPr lang="fr-FR" sz="800" dirty="0"/>
          </a:p>
          <a:p>
            <a:pPr marL="115069" indent="0">
              <a:buNone/>
            </a:pPr>
            <a:r>
              <a:rPr lang="fr-FR" sz="800" dirty="0" err="1"/>
              <a:t>evening</a:t>
            </a:r>
            <a:endParaRPr lang="fr-FR" sz="800" dirty="0"/>
          </a:p>
          <a:p>
            <a:pPr marL="115069" indent="0" fontAlgn="ctr">
              <a:buNone/>
            </a:pPr>
            <a:r>
              <a:rPr lang="en-US" sz="800" dirty="0"/>
              <a:t>whip your complexion into shape</a:t>
            </a:r>
            <a:endParaRPr lang="fr-FR" sz="800" dirty="0"/>
          </a:p>
          <a:p>
            <a:pPr marL="115069" indent="0">
              <a:buNone/>
            </a:pPr>
            <a:r>
              <a:rPr lang="fr-FR" sz="800" dirty="0"/>
              <a:t>PROFESSIONAL SIZE</a:t>
            </a:r>
          </a:p>
          <a:p>
            <a:pPr marL="115069" indent="0">
              <a:buNone/>
            </a:pPr>
            <a:endParaRPr lang="fr-FR" sz="800" dirty="0"/>
          </a:p>
          <a:p>
            <a:pPr marL="115069" indent="0" fontAlgn="ctr">
              <a:buNone/>
            </a:pPr>
            <a:r>
              <a:rPr lang="fr-FR" sz="800" b="1" dirty="0"/>
              <a:t>PHYTO 58 CREME</a:t>
            </a:r>
            <a:endParaRPr lang="fr-FR" sz="800" dirty="0"/>
          </a:p>
          <a:p>
            <a:pPr marL="115069" indent="0" fontAlgn="ctr">
              <a:buNone/>
            </a:pPr>
            <a:r>
              <a:rPr lang="fr-FR" sz="800" dirty="0"/>
              <a:t>Normal to </a:t>
            </a:r>
            <a:r>
              <a:rPr lang="fr-FR" sz="800" dirty="0" err="1"/>
              <a:t>oily</a:t>
            </a:r>
            <a:r>
              <a:rPr lang="fr-FR" sz="800" dirty="0"/>
              <a:t> skin</a:t>
            </a:r>
          </a:p>
          <a:p>
            <a:pPr marL="115069" indent="0" fontAlgn="ctr">
              <a:buNone/>
            </a:pPr>
            <a:r>
              <a:rPr lang="fr-FR" sz="800" dirty="0"/>
              <a:t>REVITALIZING INVIGORATING</a:t>
            </a:r>
          </a:p>
          <a:p>
            <a:pPr marL="115069" indent="0" fontAlgn="ctr">
              <a:buNone/>
            </a:pPr>
            <a:r>
              <a:rPr lang="fr-FR" sz="800" dirty="0" err="1"/>
              <a:t>Normalizes</a:t>
            </a:r>
            <a:r>
              <a:rPr lang="fr-FR" sz="800" dirty="0"/>
              <a:t>, purifies and </a:t>
            </a:r>
            <a:r>
              <a:rPr lang="fr-FR" sz="800" dirty="0" err="1"/>
              <a:t>tightens</a:t>
            </a:r>
            <a:r>
              <a:rPr lang="fr-FR" sz="800" dirty="0"/>
              <a:t> the pores</a:t>
            </a:r>
          </a:p>
          <a:p>
            <a:pPr marL="115069" indent="0" fontAlgn="ctr">
              <a:buNone/>
            </a:pPr>
            <a:r>
              <a:rPr lang="fr-FR" sz="800" dirty="0" err="1"/>
              <a:t>Revitalizes</a:t>
            </a:r>
            <a:r>
              <a:rPr lang="fr-FR" sz="800" dirty="0"/>
              <a:t> and </a:t>
            </a:r>
            <a:r>
              <a:rPr lang="fr-FR" sz="800" dirty="0" err="1"/>
              <a:t>erases</a:t>
            </a:r>
            <a:r>
              <a:rPr lang="fr-FR" sz="800" dirty="0"/>
              <a:t> the </a:t>
            </a:r>
            <a:r>
              <a:rPr lang="fr-FR" sz="800" dirty="0" err="1"/>
              <a:t>signs</a:t>
            </a:r>
            <a:r>
              <a:rPr lang="fr-FR" sz="800" dirty="0"/>
              <a:t> of fatigue</a:t>
            </a:r>
          </a:p>
          <a:p>
            <a:pPr marL="115069" indent="0" fontAlgn="ctr">
              <a:buNone/>
            </a:pPr>
            <a:r>
              <a:rPr lang="fr-FR" sz="800" dirty="0"/>
              <a:t>Unifies and </a:t>
            </a:r>
            <a:r>
              <a:rPr lang="fr-FR" sz="800" dirty="0" err="1"/>
              <a:t>brightens</a:t>
            </a:r>
            <a:r>
              <a:rPr lang="fr-FR" sz="800" dirty="0"/>
              <a:t> the complexion</a:t>
            </a:r>
          </a:p>
          <a:p>
            <a:pPr marL="115069" indent="0" fontAlgn="ctr">
              <a:buNone/>
            </a:pPr>
            <a:r>
              <a:rPr lang="fr-FR" sz="800" dirty="0" err="1"/>
              <a:t>Reduces</a:t>
            </a:r>
            <a:r>
              <a:rPr lang="fr-FR" sz="800" dirty="0"/>
              <a:t> </a:t>
            </a:r>
            <a:r>
              <a:rPr lang="fr-FR" sz="800" dirty="0" err="1"/>
              <a:t>pigmentary</a:t>
            </a:r>
            <a:r>
              <a:rPr lang="fr-FR" sz="800" dirty="0"/>
              <a:t> spots</a:t>
            </a:r>
          </a:p>
          <a:p>
            <a:pPr marL="115069" indent="0" fontAlgn="ctr">
              <a:buNone/>
            </a:pPr>
            <a:r>
              <a:rPr lang="fr-FR" sz="800" dirty="0" err="1"/>
              <a:t>Brings</a:t>
            </a:r>
            <a:r>
              <a:rPr lang="fr-FR" sz="800" dirty="0"/>
              <a:t> radiance</a:t>
            </a:r>
          </a:p>
          <a:p>
            <a:pPr marL="115069" indent="0" fontAlgn="ctr">
              <a:buNone/>
            </a:pPr>
            <a:r>
              <a:rPr lang="fr-FR" sz="800" dirty="0"/>
              <a:t>7,2% of </a:t>
            </a:r>
            <a:r>
              <a:rPr lang="fr-FR" sz="800" dirty="0" err="1"/>
              <a:t>rosemay</a:t>
            </a:r>
            <a:r>
              <a:rPr lang="fr-FR" sz="800" dirty="0"/>
              <a:t>+ YK quintessence: </a:t>
            </a:r>
            <a:r>
              <a:rPr lang="fr-FR" sz="800" b="1" dirty="0" err="1"/>
              <a:t>revitalizing</a:t>
            </a:r>
            <a:r>
              <a:rPr lang="fr-FR" sz="800" b="1" dirty="0"/>
              <a:t>, </a:t>
            </a:r>
            <a:r>
              <a:rPr lang="fr-FR" sz="800" b="1" dirty="0" err="1"/>
              <a:t>invigorating</a:t>
            </a:r>
            <a:r>
              <a:rPr lang="fr-FR" sz="800" b="1" dirty="0"/>
              <a:t>, </a:t>
            </a:r>
            <a:r>
              <a:rPr lang="fr-FR" sz="800" b="1" dirty="0" err="1"/>
              <a:t>detoxifying</a:t>
            </a:r>
            <a:endParaRPr lang="fr-FR" sz="800" dirty="0"/>
          </a:p>
          <a:p>
            <a:pPr marL="115069" indent="0" fontAlgn="ctr">
              <a:buNone/>
            </a:pPr>
            <a:r>
              <a:rPr lang="fr-FR" sz="800" dirty="0" err="1"/>
              <a:t>Sunflower</a:t>
            </a:r>
            <a:r>
              <a:rPr lang="fr-FR" sz="800" dirty="0"/>
              <a:t> </a:t>
            </a:r>
            <a:r>
              <a:rPr lang="fr-FR" sz="800" dirty="0" err="1"/>
              <a:t>oil</a:t>
            </a:r>
            <a:r>
              <a:rPr lang="fr-FR" sz="800" dirty="0"/>
              <a:t>, corn and </a:t>
            </a:r>
            <a:r>
              <a:rPr lang="fr-FR" sz="800" dirty="0" err="1"/>
              <a:t>soy</a:t>
            </a:r>
            <a:r>
              <a:rPr lang="fr-FR" sz="800" dirty="0"/>
              <a:t> </a:t>
            </a:r>
            <a:r>
              <a:rPr lang="fr-FR" sz="800" dirty="0" err="1"/>
              <a:t>oils</a:t>
            </a:r>
            <a:r>
              <a:rPr lang="fr-FR" sz="800" dirty="0"/>
              <a:t>: </a:t>
            </a:r>
            <a:r>
              <a:rPr lang="fr-FR" sz="800" b="1" dirty="0" err="1"/>
              <a:t>regenerating</a:t>
            </a:r>
            <a:endParaRPr lang="fr-FR" sz="800" dirty="0"/>
          </a:p>
          <a:p>
            <a:pPr marL="115069" indent="0" fontAlgn="ctr">
              <a:buNone/>
            </a:pPr>
            <a:r>
              <a:rPr lang="fr-FR" sz="800" dirty="0" err="1"/>
              <a:t>Vitamin</a:t>
            </a:r>
            <a:r>
              <a:rPr lang="fr-FR" sz="800" dirty="0"/>
              <a:t> E : </a:t>
            </a:r>
            <a:r>
              <a:rPr lang="fr-FR" sz="800" b="1" dirty="0" err="1"/>
              <a:t>antioxidant</a:t>
            </a:r>
            <a:endParaRPr lang="fr-FR" sz="800" dirty="0"/>
          </a:p>
          <a:p>
            <a:pPr marL="115069" indent="0" fontAlgn="ctr">
              <a:buNone/>
            </a:pPr>
            <a:r>
              <a:rPr lang="fr-FR" sz="800" dirty="0" err="1"/>
              <a:t>Vitamin</a:t>
            </a:r>
            <a:r>
              <a:rPr lang="fr-FR" sz="800" dirty="0"/>
              <a:t> F: </a:t>
            </a:r>
            <a:r>
              <a:rPr lang="fr-FR" sz="800" b="1" dirty="0"/>
              <a:t>anti-</a:t>
            </a:r>
            <a:r>
              <a:rPr lang="fr-FR" sz="800" b="1" dirty="0" err="1"/>
              <a:t>dehydrating</a:t>
            </a:r>
            <a:endParaRPr lang="fr-FR" sz="800" dirty="0"/>
          </a:p>
          <a:p>
            <a:pPr marL="115069" indent="0">
              <a:buNone/>
            </a:pPr>
            <a:r>
              <a:rPr lang="fr-FR" sz="800" dirty="0" err="1"/>
              <a:t>evening</a:t>
            </a:r>
            <a:endParaRPr lang="fr-FR" sz="800" dirty="0"/>
          </a:p>
          <a:p>
            <a:pPr marL="115069" indent="0" fontAlgn="ctr">
              <a:buNone/>
            </a:pPr>
            <a:r>
              <a:rPr lang="en-US" sz="800" dirty="0"/>
              <a:t>whip your complexion into shape</a:t>
            </a:r>
            <a:endParaRPr lang="fr-FR" sz="800" dirty="0"/>
          </a:p>
          <a:p>
            <a:pPr marL="115069" indent="0">
              <a:buNone/>
            </a:pPr>
            <a:r>
              <a:rPr lang="fr-FR" sz="800" dirty="0"/>
              <a:t>PROFESSIONAL SIZE</a:t>
            </a:r>
          </a:p>
          <a:p>
            <a:pPr marL="115069" indent="0">
              <a:buNone/>
            </a:pPr>
            <a:endParaRPr lang="fr-FR" sz="800" dirty="0"/>
          </a:p>
          <a:p>
            <a:pPr marL="115069" indent="0">
              <a:buNone/>
            </a:pPr>
            <a:endParaRPr lang="fr-FR" sz="800" dirty="0"/>
          </a:p>
          <a:p>
            <a:pPr marL="115069" indent="0">
              <a:buNone/>
            </a:pPr>
            <a:endParaRPr lang="fr-FR" b="0" dirty="0"/>
          </a:p>
        </p:txBody>
      </p:sp>
      <p:sp>
        <p:nvSpPr>
          <p:cNvPr id="4" name="Espace réservé du numéro de diapositive 3"/>
          <p:cNvSpPr>
            <a:spLocks noGrp="1"/>
          </p:cNvSpPr>
          <p:nvPr>
            <p:ph type="sldNum" sz="quarter" idx="10"/>
          </p:nvPr>
        </p:nvSpPr>
        <p:spPr/>
        <p:txBody>
          <a:bodyPr lIns="66279" tIns="33140" rIns="66279" bIns="33140"/>
          <a:lstStyle/>
          <a:p>
            <a:pPr algn="r" defTabSz="662797">
              <a:buClrTx/>
              <a:defRPr/>
            </a:pPr>
            <a:fld id="{CE563EA7-A024-41BE-BFA5-2D2CC21575F9}" type="slidenum">
              <a:rPr lang="fr-FR" sz="900" kern="1200">
                <a:solidFill>
                  <a:prstClr val="black"/>
                </a:solidFill>
                <a:latin typeface="Calibri" panose="020F0502020204030204"/>
                <a:ea typeface="+mn-ea"/>
                <a:cs typeface="+mn-cs"/>
              </a:rPr>
              <a:pPr algn="r" defTabSz="662797">
                <a:buClrTx/>
                <a:defRPr/>
              </a:pPr>
              <a:t>44</a:t>
            </a:fld>
            <a:endParaRPr lang="fr-FR" sz="900" kern="1200">
              <a:solidFill>
                <a:prstClr val="black"/>
              </a:solidFill>
              <a:latin typeface="Calibri" panose="020F0502020204030204"/>
              <a:ea typeface="+mn-ea"/>
              <a:cs typeface="+mn-cs"/>
            </a:endParaRPr>
          </a:p>
        </p:txBody>
      </p:sp>
    </p:spTree>
    <p:extLst>
      <p:ext uri="{BB962C8B-B14F-4D97-AF65-F5344CB8AC3E}">
        <p14:creationId xmlns:p14="http://schemas.microsoft.com/office/powerpoint/2010/main" val="2740146211"/>
      </p:ext>
    </p:extLst>
  </p:cSld>
  <p:clrMapOvr>
    <a:masterClrMapping/>
  </p:clrMapOvr>
</p:notes>
</file>

<file path=ppt/notesSlides/notesSlide4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pPr marL="158750" indent="0" rtl="0" eaLnBrk="1" fontAlgn="ctr" latinLnBrk="0" hangingPunct="1">
              <a:buNone/>
            </a:pPr>
            <a:r>
              <a:rPr lang="fr-FR" sz="800" b="1" i="0" u="none" strike="noStrike" cap="none" dirty="0">
                <a:solidFill>
                  <a:srgbClr val="000000"/>
                </a:solidFill>
                <a:effectLst/>
                <a:latin typeface="Arial"/>
                <a:ea typeface="Arial"/>
                <a:cs typeface="Arial"/>
                <a:sym typeface="Arial"/>
              </a:rPr>
              <a:t>EMULSION PURE</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Impuretés</a:t>
            </a: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PURIFIANTE</a:t>
            </a:r>
            <a:r>
              <a:rPr lang="fr-FR" sz="800" b="0" i="0" u="none" strike="noStrike" cap="none" baseline="0" dirty="0">
                <a:solidFill>
                  <a:srgbClr val="000000"/>
                </a:solidFill>
                <a:effectLst/>
                <a:latin typeface="Arial"/>
                <a:ea typeface="Arial"/>
                <a:cs typeface="Arial"/>
                <a:sym typeface="Arial"/>
              </a:rPr>
              <a:t> REVITALISANTE</a:t>
            </a:r>
            <a:endParaRPr lang="fr-FR" sz="800" b="0" i="0" u="none" strike="noStrike" cap="none" dirty="0">
              <a:solidFill>
                <a:srgbClr val="000000"/>
              </a:solidFill>
              <a:effectLst/>
              <a:latin typeface="Arial"/>
              <a:ea typeface="Arial"/>
              <a:cs typeface="Arial"/>
              <a:sym typeface="Arial"/>
            </a:endParaRPr>
          </a:p>
          <a:p>
            <a:pPr marL="158750" indent="0" rtl="0" eaLnBrk="1" fontAlgn="auto" latinLnBrk="0" hangingPunct="1">
              <a:buNone/>
            </a:pPr>
            <a:r>
              <a:rPr lang="fr-FR" sz="800" b="0" i="0" u="none" strike="noStrike" cap="none" baseline="0" dirty="0">
                <a:solidFill>
                  <a:srgbClr val="000000"/>
                </a:solidFill>
                <a:effectLst/>
                <a:latin typeface="Arial"/>
                <a:ea typeface="Arial"/>
                <a:cs typeface="Arial"/>
                <a:sym typeface="Arial"/>
              </a:rPr>
              <a:t>SOS beauté, Purifie, régularise les sécrétions sébacées, Revitalise, cicatrise, Apaise, Apaise et régénère brûlures, Calme piqûres d’insectes, Régénère cicatrices anciennes</a:t>
            </a:r>
          </a:p>
          <a:p>
            <a:pPr marL="158750" indent="0" rtl="0" eaLnBrk="1" fontAlgn="ctr" latinLnBrk="0" hangingPunct="1">
              <a:buNone/>
            </a:pP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baseline="0" dirty="0">
                <a:solidFill>
                  <a:srgbClr val="000000"/>
                </a:solidFill>
                <a:effectLst/>
                <a:latin typeface="Arial"/>
                <a:ea typeface="Arial"/>
                <a:cs typeface="Arial"/>
                <a:sym typeface="Arial"/>
              </a:rPr>
              <a:t>Quintessence: </a:t>
            </a:r>
            <a:r>
              <a:rPr lang="fr-FR" sz="800" b="1" i="0" u="none" strike="noStrike" cap="none" baseline="0" dirty="0">
                <a:solidFill>
                  <a:srgbClr val="000000"/>
                </a:solidFill>
                <a:effectLst/>
                <a:latin typeface="Arial"/>
                <a:ea typeface="Arial"/>
                <a:cs typeface="Arial"/>
                <a:sym typeface="Arial"/>
              </a:rPr>
              <a:t>purifie, revitalise</a:t>
            </a:r>
          </a:p>
          <a:p>
            <a:pPr marL="158750" indent="0" rtl="0" eaLnBrk="1" fontAlgn="ctr" latinLnBrk="0" hangingPunct="1">
              <a:buNone/>
            </a:pPr>
            <a:endParaRPr lang="fr-FR" sz="800" b="1"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Matin et/ou soir</a:t>
            </a: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Sur un coton application locale</a:t>
            </a: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Associée</a:t>
            </a:r>
            <a:r>
              <a:rPr lang="fr-FR" sz="800" b="0" i="0" u="none" strike="noStrike" cap="none" baseline="0" dirty="0">
                <a:solidFill>
                  <a:srgbClr val="000000"/>
                </a:solidFill>
                <a:effectLst/>
                <a:latin typeface="Arial"/>
                <a:ea typeface="Arial"/>
                <a:cs typeface="Arial"/>
                <a:sym typeface="Arial"/>
              </a:rPr>
              <a:t> à un crème de jour (booster peau grasse)</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baseline="0" dirty="0">
                <a:solidFill>
                  <a:srgbClr val="000000"/>
                </a:solidFill>
                <a:effectLst/>
                <a:latin typeface="Arial"/>
                <a:ea typeface="Arial"/>
                <a:cs typeface="Arial"/>
                <a:sym typeface="Arial"/>
              </a:rPr>
              <a:t>Avant/après épilation</a:t>
            </a:r>
            <a:endParaRPr lang="fr-FR" sz="800" b="0" i="0" u="none" strike="noStrike" cap="none" dirty="0">
              <a:solidFill>
                <a:srgbClr val="000000"/>
              </a:solidFill>
              <a:effectLst/>
              <a:latin typeface="Arial"/>
              <a:ea typeface="Arial"/>
              <a:cs typeface="Arial"/>
              <a:sym typeface="Arial"/>
            </a:endParaRPr>
          </a:p>
          <a:p>
            <a:pPr marL="158750" indent="0" rtl="0" eaLnBrk="1" fontAlgn="auto" latinLnBrk="0" hangingPunct="1">
              <a:buNone/>
            </a:pPr>
            <a:r>
              <a:rPr lang="fr-FR" sz="800" b="0" i="0" u="none" strike="noStrike" cap="none" baseline="0" dirty="0">
                <a:solidFill>
                  <a:srgbClr val="000000"/>
                </a:solidFill>
                <a:effectLst/>
                <a:latin typeface="Arial"/>
                <a:ea typeface="Arial"/>
                <a:cs typeface="Arial"/>
                <a:sym typeface="Arial"/>
              </a:rPr>
              <a:t>EXISTE EN CABINE (émulsion concentrée)</a:t>
            </a:r>
            <a:endParaRPr lang="fr-FR" sz="800" b="0" i="0" u="none" strike="noStrike" cap="none" dirty="0">
              <a:solidFill>
                <a:srgbClr val="000000"/>
              </a:solidFill>
              <a:effectLst/>
              <a:latin typeface="Arial"/>
              <a:ea typeface="Arial"/>
              <a:cs typeface="Arial"/>
              <a:sym typeface="Arial"/>
            </a:endParaRPr>
          </a:p>
          <a:p>
            <a:pPr marL="158750" indent="0" rtl="0" eaLnBrk="1" fontAlgn="auto" latinLnBrk="0" hangingPunct="1">
              <a:buNone/>
            </a:pPr>
            <a:r>
              <a:rPr lang="fr-FR" sz="800" b="0" i="0" u="none" strike="noStrike" cap="none" dirty="0">
                <a:solidFill>
                  <a:srgbClr val="000000"/>
                </a:solidFill>
                <a:effectLst/>
                <a:latin typeface="Arial"/>
                <a:ea typeface="Arial"/>
                <a:cs typeface="Arial"/>
                <a:sym typeface="Arial"/>
              </a:rPr>
              <a:t>Trésor YK;</a:t>
            </a:r>
            <a:r>
              <a:rPr lang="fr-FR" sz="800" b="0" i="0" u="none" strike="noStrike" cap="none" baseline="0" dirty="0">
                <a:solidFill>
                  <a:srgbClr val="000000"/>
                </a:solidFill>
                <a:effectLst/>
                <a:latin typeface="Arial"/>
                <a:ea typeface="Arial"/>
                <a:cs typeface="Arial"/>
                <a:sym typeface="Arial"/>
              </a:rPr>
              <a:t> l</a:t>
            </a:r>
            <a:r>
              <a:rPr lang="fr-FR" sz="800" b="0" i="0" u="none" strike="noStrike" cap="none" dirty="0">
                <a:solidFill>
                  <a:srgbClr val="000000"/>
                </a:solidFill>
                <a:effectLst/>
                <a:latin typeface="Arial"/>
                <a:ea typeface="Arial"/>
                <a:cs typeface="Arial"/>
                <a:sym typeface="Arial"/>
              </a:rPr>
              <a:t>otion traitante</a:t>
            </a:r>
            <a:r>
              <a:rPr lang="fr-FR" sz="800" b="0" i="0" u="none" strike="noStrike" cap="none" baseline="0" dirty="0">
                <a:solidFill>
                  <a:srgbClr val="000000"/>
                </a:solidFill>
                <a:effectLst/>
                <a:latin typeface="Arial"/>
                <a:ea typeface="Arial"/>
                <a:cs typeface="Arial"/>
                <a:sym typeface="Arial"/>
              </a:rPr>
              <a:t> sans alcool</a:t>
            </a:r>
            <a:endParaRPr lang="fr-FR" sz="800" b="0" i="0" u="none" strike="noStrike" cap="none" dirty="0">
              <a:solidFill>
                <a:srgbClr val="000000"/>
              </a:solidFill>
              <a:effectLst/>
              <a:latin typeface="Arial"/>
              <a:ea typeface="Arial"/>
              <a:cs typeface="Arial"/>
              <a:sym typeface="Arial"/>
            </a:endParaRPr>
          </a:p>
          <a:p>
            <a:pPr marL="158750" indent="0" rtl="0" eaLnBrk="1" fontAlgn="auto" latinLnBrk="0" hangingPunct="1">
              <a:buNone/>
            </a:pPr>
            <a:endParaRPr lang="fr-FR" sz="800" b="0" i="0" u="none" strike="noStrike" cap="none" baseline="0" dirty="0">
              <a:solidFill>
                <a:srgbClr val="000000"/>
              </a:solidFill>
              <a:effectLst/>
              <a:latin typeface="Arial"/>
              <a:ea typeface="Arial"/>
              <a:cs typeface="Arial"/>
              <a:sym typeface="Arial"/>
            </a:endParaRPr>
          </a:p>
          <a:p>
            <a:pPr marL="158750" indent="0" rtl="0" eaLnBrk="1" fontAlgn="ctr" latinLnBrk="0" hangingPunct="1">
              <a:buNone/>
            </a:pPr>
            <a:r>
              <a:rPr lang="fr-FR" sz="800" b="1" i="0" u="none" strike="noStrike" cap="none" dirty="0">
                <a:solidFill>
                  <a:srgbClr val="000000"/>
                </a:solidFill>
                <a:effectLst/>
                <a:latin typeface="Arial"/>
                <a:ea typeface="Arial"/>
                <a:cs typeface="Arial"/>
                <a:sym typeface="Arial"/>
              </a:rPr>
              <a:t>CREME 15</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Impuretés</a:t>
            </a: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ASSAINISSANTE APAISANTE</a:t>
            </a: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Purifie,</a:t>
            </a:r>
            <a:r>
              <a:rPr lang="fr-FR" sz="800" b="0" i="0" u="none" strike="noStrike" cap="none" baseline="0" dirty="0">
                <a:solidFill>
                  <a:srgbClr val="000000"/>
                </a:solidFill>
                <a:effectLst/>
                <a:latin typeface="Arial"/>
                <a:ea typeface="Arial"/>
                <a:cs typeface="Arial"/>
                <a:sym typeface="Arial"/>
              </a:rPr>
              <a:t> normalise et adoucit, Evite les petits boutons après épilation, Calme les irritations, Cicatrise après extraction</a:t>
            </a:r>
          </a:p>
          <a:p>
            <a:pPr marL="158750" indent="0" rtl="0" eaLnBrk="1" fontAlgn="ctr" latinLnBrk="0" hangingPunct="1">
              <a:buNone/>
            </a:pP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Bardane, sauge,</a:t>
            </a:r>
            <a:r>
              <a:rPr lang="fr-FR" sz="800" b="0" i="0" u="none" strike="noStrike" cap="none" baseline="0" dirty="0">
                <a:solidFill>
                  <a:srgbClr val="000000"/>
                </a:solidFill>
                <a:effectLst/>
                <a:latin typeface="Arial"/>
                <a:ea typeface="Arial"/>
                <a:cs typeface="Arial"/>
                <a:sym typeface="Arial"/>
              </a:rPr>
              <a:t> HE de limette: </a:t>
            </a:r>
            <a:r>
              <a:rPr lang="fr-FR" sz="800" b="1" i="0" u="none" strike="noStrike" cap="none" baseline="0" dirty="0">
                <a:solidFill>
                  <a:srgbClr val="000000"/>
                </a:solidFill>
                <a:effectLst/>
                <a:latin typeface="Arial"/>
                <a:ea typeface="Arial"/>
                <a:cs typeface="Arial"/>
                <a:sym typeface="Arial"/>
              </a:rPr>
              <a:t>assainissant</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baseline="0" dirty="0">
                <a:solidFill>
                  <a:srgbClr val="000000"/>
                </a:solidFill>
                <a:effectLst/>
                <a:latin typeface="Arial"/>
                <a:ea typeface="Arial"/>
                <a:cs typeface="Arial"/>
                <a:sym typeface="Arial"/>
              </a:rPr>
              <a:t>Mauve, camomille, arnica: </a:t>
            </a:r>
            <a:r>
              <a:rPr lang="fr-FR" sz="800" b="1" i="0" u="none" strike="noStrike" cap="none" baseline="0" dirty="0">
                <a:solidFill>
                  <a:srgbClr val="000000"/>
                </a:solidFill>
                <a:effectLst/>
                <a:latin typeface="Arial"/>
                <a:ea typeface="Arial"/>
                <a:cs typeface="Arial"/>
                <a:sym typeface="Arial"/>
              </a:rPr>
              <a:t>apaisant</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baseline="0" dirty="0">
                <a:solidFill>
                  <a:srgbClr val="000000"/>
                </a:solidFill>
                <a:effectLst/>
                <a:latin typeface="Arial"/>
                <a:ea typeface="Arial"/>
                <a:cs typeface="Arial"/>
                <a:sym typeface="Arial"/>
              </a:rPr>
              <a:t>Millepertuis: </a:t>
            </a:r>
            <a:r>
              <a:rPr lang="fr-FR" sz="800" b="1" i="0" u="none" strike="noStrike" cap="none" baseline="0" dirty="0">
                <a:solidFill>
                  <a:srgbClr val="000000"/>
                </a:solidFill>
                <a:effectLst/>
                <a:latin typeface="Arial"/>
                <a:ea typeface="Arial"/>
                <a:cs typeface="Arial"/>
                <a:sym typeface="Arial"/>
              </a:rPr>
              <a:t>régénérant</a:t>
            </a:r>
          </a:p>
          <a:p>
            <a:pPr marL="158750" indent="0" rtl="0" eaLnBrk="1" fontAlgn="ctr" latinLnBrk="0" hangingPunct="1">
              <a:buNone/>
            </a:pPr>
            <a:endParaRPr lang="fr-FR" sz="800" b="0" i="0" u="none" strike="noStrike" cap="none" dirty="0">
              <a:solidFill>
                <a:srgbClr val="000000"/>
              </a:solidFill>
              <a:effectLst/>
              <a:latin typeface="Arial"/>
              <a:ea typeface="Arial"/>
              <a:cs typeface="Arial"/>
              <a:sym typeface="Arial"/>
            </a:endParaRPr>
          </a:p>
          <a:p>
            <a:pPr marL="158750" indent="0" rtl="0" eaLnBrk="1" fontAlgn="auto" latinLnBrk="0" hangingPunct="1">
              <a:buNone/>
            </a:pPr>
            <a:r>
              <a:rPr lang="fr-FR" sz="800" b="0" i="0" u="none" strike="noStrike" cap="none" dirty="0">
                <a:solidFill>
                  <a:srgbClr val="000000"/>
                </a:solidFill>
                <a:effectLst/>
                <a:latin typeface="Arial"/>
                <a:ea typeface="Arial"/>
                <a:cs typeface="Arial"/>
                <a:sym typeface="Arial"/>
              </a:rPr>
              <a:t>Matin et/ou soir</a:t>
            </a:r>
          </a:p>
          <a:p>
            <a:pPr marL="158750" indent="0" rtl="0" eaLnBrk="1" fontAlgn="auto" latinLnBrk="0" hangingPunct="1">
              <a:buNone/>
            </a:pPr>
            <a:r>
              <a:rPr lang="fr-FR" sz="800" b="0" i="0" u="none" strike="noStrike" cap="none" dirty="0">
                <a:solidFill>
                  <a:srgbClr val="000000"/>
                </a:solidFill>
                <a:effectLst/>
                <a:latin typeface="Arial"/>
                <a:ea typeface="Arial"/>
                <a:cs typeface="Arial"/>
                <a:sym typeface="Arial"/>
              </a:rPr>
              <a:t>Application locale</a:t>
            </a:r>
          </a:p>
          <a:p>
            <a:pPr marL="158750" indent="0" rtl="0" eaLnBrk="1" fontAlgn="auto" latinLnBrk="0" hangingPunct="1">
              <a:buNone/>
            </a:pPr>
            <a:r>
              <a:rPr lang="fr-FR" sz="800" b="0" i="0" u="none" strike="noStrike" cap="none" dirty="0">
                <a:solidFill>
                  <a:srgbClr val="000000"/>
                </a:solidFill>
                <a:effectLst/>
                <a:latin typeface="Arial"/>
                <a:ea typeface="Arial"/>
                <a:cs typeface="Arial"/>
                <a:sym typeface="Arial"/>
              </a:rPr>
              <a:t>Appliquer crème</a:t>
            </a:r>
            <a:r>
              <a:rPr lang="fr-FR" sz="800" b="0" i="0" u="none" strike="noStrike" cap="none" baseline="0" dirty="0">
                <a:solidFill>
                  <a:srgbClr val="000000"/>
                </a:solidFill>
                <a:effectLst/>
                <a:latin typeface="Arial"/>
                <a:ea typeface="Arial"/>
                <a:cs typeface="Arial"/>
                <a:sym typeface="Arial"/>
              </a:rPr>
              <a:t> de jour par dessus</a:t>
            </a:r>
            <a:endParaRPr lang="fr-FR" sz="800" b="0" i="0" u="none" strike="noStrike" cap="none" dirty="0">
              <a:solidFill>
                <a:srgbClr val="000000"/>
              </a:solidFill>
              <a:effectLst/>
              <a:latin typeface="Arial"/>
              <a:ea typeface="Arial"/>
              <a:cs typeface="Arial"/>
              <a:sym typeface="Arial"/>
            </a:endParaRPr>
          </a:p>
          <a:p>
            <a:pPr marL="158750" indent="0" rtl="0" eaLnBrk="1" fontAlgn="auto" latinLnBrk="0" hangingPunct="1">
              <a:buNone/>
            </a:pPr>
            <a:r>
              <a:rPr lang="fr-FR" sz="800" b="0" i="0" u="none" strike="noStrike" cap="none" baseline="0" dirty="0">
                <a:solidFill>
                  <a:srgbClr val="000000"/>
                </a:solidFill>
                <a:effectLst/>
                <a:latin typeface="Arial"/>
                <a:ea typeface="Arial"/>
                <a:cs typeface="Arial"/>
                <a:sym typeface="Arial"/>
              </a:rPr>
              <a:t>EXISTE EN CABINE</a:t>
            </a:r>
            <a:endParaRPr lang="fr-FR" sz="800" b="0" i="0" u="none" strike="noStrike" cap="none" dirty="0">
              <a:solidFill>
                <a:srgbClr val="000000"/>
              </a:solidFill>
              <a:effectLst/>
              <a:latin typeface="Arial"/>
              <a:ea typeface="Arial"/>
              <a:cs typeface="Arial"/>
              <a:sym typeface="Arial"/>
            </a:endParaRPr>
          </a:p>
          <a:p>
            <a:pPr marL="158750" indent="0" rtl="0" eaLnBrk="1" fontAlgn="auto" latinLnBrk="0" hangingPunct="1">
              <a:buNone/>
            </a:pPr>
            <a:r>
              <a:rPr lang="fr-FR" sz="800" b="0" i="0" u="none" strike="noStrike" cap="none" dirty="0">
                <a:solidFill>
                  <a:srgbClr val="000000"/>
                </a:solidFill>
                <a:effectLst/>
                <a:latin typeface="Arial"/>
                <a:ea typeface="Arial"/>
                <a:cs typeface="Arial"/>
                <a:sym typeface="Arial"/>
              </a:rPr>
              <a:t>Crème</a:t>
            </a:r>
            <a:r>
              <a:rPr lang="fr-FR" sz="800" b="0" i="0" u="none" strike="noStrike" cap="none" baseline="0" dirty="0">
                <a:solidFill>
                  <a:srgbClr val="000000"/>
                </a:solidFill>
                <a:effectLst/>
                <a:latin typeface="Arial"/>
                <a:ea typeface="Arial"/>
                <a:cs typeface="Arial"/>
                <a:sym typeface="Arial"/>
              </a:rPr>
              <a:t> 15 + </a:t>
            </a:r>
            <a:r>
              <a:rPr lang="fr-FR" sz="800" b="0" i="0" u="none" strike="noStrike" cap="none" baseline="0" dirty="0" err="1">
                <a:solidFill>
                  <a:srgbClr val="000000"/>
                </a:solidFill>
                <a:effectLst/>
                <a:latin typeface="Arial"/>
                <a:ea typeface="Arial"/>
                <a:cs typeface="Arial"/>
                <a:sym typeface="Arial"/>
              </a:rPr>
              <a:t>Juvenil</a:t>
            </a:r>
            <a:r>
              <a:rPr lang="fr-FR" sz="800" b="0" i="0" u="none" strike="noStrike" cap="none" baseline="0" dirty="0">
                <a:solidFill>
                  <a:srgbClr val="000000"/>
                </a:solidFill>
                <a:effectLst/>
                <a:latin typeface="Arial"/>
                <a:ea typeface="Arial"/>
                <a:cs typeface="Arial"/>
                <a:sym typeface="Arial"/>
              </a:rPr>
              <a:t> = killer de boutons</a:t>
            </a:r>
          </a:p>
          <a:p>
            <a:pPr marL="158750" indent="0" rtl="0" eaLnBrk="1" fontAlgn="auto" latinLnBrk="0" hangingPunct="1">
              <a:buNone/>
            </a:pPr>
            <a:endParaRPr lang="fr-FR" sz="800" b="0" i="0" u="none" strike="noStrike" cap="none" baseline="0" dirty="0">
              <a:solidFill>
                <a:srgbClr val="000000"/>
              </a:solidFill>
              <a:effectLst/>
              <a:latin typeface="Arial"/>
              <a:ea typeface="Arial"/>
              <a:cs typeface="Arial"/>
              <a:sym typeface="Arial"/>
            </a:endParaRPr>
          </a:p>
          <a:p>
            <a:pPr marL="158750" indent="0" rtl="0" eaLnBrk="1" fontAlgn="ctr" latinLnBrk="0" hangingPunct="1">
              <a:buNone/>
            </a:pPr>
            <a:r>
              <a:rPr lang="fr-FR" sz="800" b="1" i="0" u="none" strike="noStrike" cap="none" dirty="0">
                <a:solidFill>
                  <a:srgbClr val="000000"/>
                </a:solidFill>
                <a:effectLst/>
                <a:latin typeface="Arial"/>
                <a:ea typeface="Arial"/>
                <a:cs typeface="Arial"/>
                <a:sym typeface="Arial"/>
              </a:rPr>
              <a:t>JUVENIL</a:t>
            </a:r>
            <a:endParaRPr lang="fr-FR" sz="800" b="0" i="0" u="none" strike="noStrike" cap="none" dirty="0">
              <a:solidFill>
                <a:srgbClr val="000000"/>
              </a:solidFill>
              <a:effectLst/>
              <a:latin typeface="Arial"/>
              <a:ea typeface="Arial"/>
              <a:cs typeface="Arial"/>
              <a:sym typeface="Arial"/>
            </a:endParaRPr>
          </a:p>
          <a:p>
            <a:pPr marL="158750" indent="0" rtl="0" eaLnBrk="1" fontAlgn="auto" latinLnBrk="0" hangingPunct="1">
              <a:buNone/>
            </a:pPr>
            <a:r>
              <a:rPr lang="fr-FR" sz="800" b="0" i="0" u="none" strike="noStrike" cap="none" dirty="0">
                <a:solidFill>
                  <a:srgbClr val="000000"/>
                </a:solidFill>
                <a:effectLst/>
                <a:latin typeface="Arial"/>
                <a:ea typeface="Arial"/>
                <a:cs typeface="Arial"/>
                <a:sym typeface="Arial"/>
              </a:rPr>
              <a:t>Impuretés</a:t>
            </a: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SOLUTION ASSAINISSANTE APAISANTE</a:t>
            </a: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Antiseptique, Purifie,</a:t>
            </a:r>
            <a:r>
              <a:rPr lang="fr-FR" sz="800" b="0" i="0" u="none" strike="noStrike" cap="none" baseline="0" dirty="0">
                <a:solidFill>
                  <a:srgbClr val="000000"/>
                </a:solidFill>
                <a:effectLst/>
                <a:latin typeface="Arial"/>
                <a:ea typeface="Arial"/>
                <a:cs typeface="Arial"/>
                <a:sym typeface="Arial"/>
              </a:rPr>
              <a:t> calme, cicatrise</a:t>
            </a:r>
          </a:p>
          <a:p>
            <a:pPr marL="158750" indent="0" rtl="0" eaLnBrk="1" fontAlgn="ctr" latinLnBrk="0" hangingPunct="1">
              <a:buNone/>
            </a:pP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Ichtyol(dérivé soufré), acide lactique, HE de limette: </a:t>
            </a:r>
            <a:r>
              <a:rPr lang="fr-FR" sz="800" b="1" i="0" u="none" strike="noStrike" cap="none" dirty="0">
                <a:solidFill>
                  <a:srgbClr val="000000"/>
                </a:solidFill>
                <a:effectLst/>
                <a:latin typeface="Arial"/>
                <a:ea typeface="Arial"/>
                <a:cs typeface="Arial"/>
                <a:sym typeface="Arial"/>
              </a:rPr>
              <a:t>assainissant</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Calendula, azulène:</a:t>
            </a:r>
            <a:r>
              <a:rPr lang="fr-FR" sz="800" b="0" i="0" u="none" strike="noStrike" cap="none" baseline="0" dirty="0">
                <a:solidFill>
                  <a:srgbClr val="000000"/>
                </a:solidFill>
                <a:effectLst/>
                <a:latin typeface="Arial"/>
                <a:ea typeface="Arial"/>
                <a:cs typeface="Arial"/>
                <a:sym typeface="Arial"/>
              </a:rPr>
              <a:t> </a:t>
            </a:r>
            <a:r>
              <a:rPr lang="fr-FR" sz="800" b="1" i="0" u="none" strike="noStrike" cap="none" baseline="0" dirty="0">
                <a:solidFill>
                  <a:srgbClr val="000000"/>
                </a:solidFill>
                <a:effectLst/>
                <a:latin typeface="Arial"/>
                <a:ea typeface="Arial"/>
                <a:cs typeface="Arial"/>
                <a:sym typeface="Arial"/>
              </a:rPr>
              <a:t>apaisant</a:t>
            </a:r>
          </a:p>
          <a:p>
            <a:pPr marL="158750" indent="0" rtl="0" eaLnBrk="1" fontAlgn="ctr" latinLnBrk="0" hangingPunct="1">
              <a:buNone/>
            </a:pPr>
            <a:endParaRPr lang="fr-FR" sz="800" b="0" i="0" u="none" strike="noStrike" cap="none" dirty="0">
              <a:solidFill>
                <a:srgbClr val="000000"/>
              </a:solidFill>
              <a:effectLst/>
              <a:latin typeface="Arial"/>
              <a:ea typeface="Arial"/>
              <a:cs typeface="Arial"/>
              <a:sym typeface="Arial"/>
            </a:endParaRPr>
          </a:p>
          <a:p>
            <a:pPr marL="158750" indent="0" rtl="0" eaLnBrk="1" fontAlgn="auto" latinLnBrk="0" hangingPunct="1">
              <a:buNone/>
            </a:pPr>
            <a:r>
              <a:rPr lang="fr-FR" sz="800" b="0" i="0" u="none" strike="noStrike" cap="none" dirty="0">
                <a:solidFill>
                  <a:srgbClr val="000000"/>
                </a:solidFill>
                <a:effectLst/>
                <a:latin typeface="Arial"/>
                <a:ea typeface="Arial"/>
                <a:cs typeface="Arial"/>
                <a:sym typeface="Arial"/>
              </a:rPr>
              <a:t>Matin et/ou soir</a:t>
            </a:r>
          </a:p>
          <a:p>
            <a:pPr marL="158750" indent="0" rtl="0" eaLnBrk="1" fontAlgn="auto" latinLnBrk="0" hangingPunct="1">
              <a:buNone/>
            </a:pPr>
            <a:r>
              <a:rPr lang="fr-FR" sz="800" b="0" i="0" u="none" strike="noStrike" cap="none" dirty="0">
                <a:solidFill>
                  <a:srgbClr val="000000"/>
                </a:solidFill>
                <a:effectLst/>
                <a:latin typeface="Arial"/>
                <a:ea typeface="Arial"/>
                <a:cs typeface="Arial"/>
                <a:sym typeface="Arial"/>
              </a:rPr>
              <a:t>Associé à une crème</a:t>
            </a:r>
            <a:r>
              <a:rPr lang="fr-FR" sz="800" b="0" i="0" u="none" strike="noStrike" cap="none" baseline="0" dirty="0">
                <a:solidFill>
                  <a:srgbClr val="000000"/>
                </a:solidFill>
                <a:effectLst/>
                <a:latin typeface="Arial"/>
                <a:ea typeface="Arial"/>
                <a:cs typeface="Arial"/>
                <a:sym typeface="Arial"/>
              </a:rPr>
              <a:t> de jour</a:t>
            </a:r>
            <a:endParaRPr lang="fr-FR" sz="800" b="0" i="0" u="none" strike="noStrike" cap="none" dirty="0">
              <a:solidFill>
                <a:srgbClr val="000000"/>
              </a:solidFill>
              <a:effectLst/>
              <a:latin typeface="Arial"/>
              <a:ea typeface="Arial"/>
              <a:cs typeface="Arial"/>
              <a:sym typeface="Arial"/>
            </a:endParaRPr>
          </a:p>
          <a:p>
            <a:pPr marL="158750" indent="0" rtl="0" eaLnBrk="1" fontAlgn="auto" latinLnBrk="0" hangingPunct="1">
              <a:buNone/>
            </a:pPr>
            <a:r>
              <a:rPr lang="fr-FR" sz="800" b="0" i="0" u="none" strike="noStrike" cap="none" baseline="0" dirty="0">
                <a:solidFill>
                  <a:srgbClr val="000000"/>
                </a:solidFill>
                <a:effectLst/>
                <a:latin typeface="Arial"/>
                <a:ea typeface="Arial"/>
                <a:cs typeface="Arial"/>
                <a:sym typeface="Arial"/>
              </a:rPr>
              <a:t>Associé au masque 103</a:t>
            </a:r>
            <a:endParaRPr lang="fr-FR" sz="800" b="0" i="0" u="none" strike="noStrike" cap="none" dirty="0">
              <a:solidFill>
                <a:srgbClr val="000000"/>
              </a:solidFill>
              <a:effectLst/>
              <a:latin typeface="Arial"/>
              <a:ea typeface="Arial"/>
              <a:cs typeface="Arial"/>
              <a:sym typeface="Arial"/>
            </a:endParaRPr>
          </a:p>
          <a:p>
            <a:pPr marL="158750" indent="0" rtl="0" eaLnBrk="1" fontAlgn="auto" latinLnBrk="0" hangingPunct="1">
              <a:buNone/>
            </a:pPr>
            <a:r>
              <a:rPr lang="fr-FR" sz="800" b="0" i="0" u="none" strike="noStrike" cap="none" baseline="0" dirty="0">
                <a:solidFill>
                  <a:srgbClr val="000000"/>
                </a:solidFill>
                <a:effectLst/>
                <a:latin typeface="Arial"/>
                <a:ea typeface="Arial"/>
                <a:cs typeface="Arial"/>
                <a:sym typeface="Arial"/>
              </a:rPr>
              <a:t>EXISTE EN CABINE (ampoule)</a:t>
            </a:r>
            <a:endParaRPr lang="fr-FR" sz="800" b="0" i="0" u="none" strike="noStrike" cap="none" dirty="0">
              <a:solidFill>
                <a:srgbClr val="000000"/>
              </a:solidFill>
              <a:effectLst/>
              <a:latin typeface="Arial"/>
              <a:ea typeface="Arial"/>
              <a:cs typeface="Arial"/>
              <a:sym typeface="Arial"/>
            </a:endParaRPr>
          </a:p>
          <a:p>
            <a:pPr marL="158750" indent="0" rtl="0" eaLnBrk="1" fontAlgn="auto" latinLnBrk="0" hangingPunct="1">
              <a:buNone/>
            </a:pPr>
            <a:r>
              <a:rPr lang="fr-FR" sz="800" b="0" i="0" u="none" strike="noStrike" cap="none" baseline="0" dirty="0">
                <a:solidFill>
                  <a:srgbClr val="000000"/>
                </a:solidFill>
                <a:effectLst/>
                <a:latin typeface="Arial"/>
                <a:ea typeface="Arial"/>
                <a:cs typeface="Arial"/>
                <a:sym typeface="Arial"/>
              </a:rPr>
              <a:t>Idéal pour les hommes pour prévenir et apaiser les réactions liées au rasage</a:t>
            </a:r>
          </a:p>
          <a:p>
            <a:pPr marL="158750" indent="0" rtl="0" eaLnBrk="1" fontAlgn="auto" latinLnBrk="0" hangingPunct="1">
              <a:buNone/>
            </a:pPr>
            <a:endParaRPr lang="fr-FR" sz="800" b="0" i="0" u="none" strike="noStrike" cap="none" baseline="0" dirty="0">
              <a:solidFill>
                <a:srgbClr val="000000"/>
              </a:solidFill>
              <a:effectLst/>
              <a:latin typeface="Arial"/>
              <a:ea typeface="Arial"/>
              <a:cs typeface="Arial"/>
              <a:sym typeface="Arial"/>
            </a:endParaRPr>
          </a:p>
          <a:p>
            <a:pPr marL="158750" indent="0" rtl="0" eaLnBrk="1" fontAlgn="ctr" latinLnBrk="0" hangingPunct="1">
              <a:buNone/>
            </a:pPr>
            <a:r>
              <a:rPr lang="fr-FR" sz="800" b="1" i="0" u="none" strike="noStrike" cap="none" dirty="0">
                <a:solidFill>
                  <a:srgbClr val="000000"/>
                </a:solidFill>
                <a:effectLst/>
                <a:latin typeface="Arial"/>
                <a:ea typeface="Arial"/>
                <a:cs typeface="Arial"/>
                <a:sym typeface="Arial"/>
              </a:rPr>
              <a:t>CREME 93</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Peaux mixtes</a:t>
            </a: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EQUILIBRANTE PROTECTRICE</a:t>
            </a:r>
          </a:p>
          <a:p>
            <a:pPr marL="158750" indent="0" rtl="0" eaLnBrk="1" fontAlgn="ctr" latinLnBrk="0" hangingPunct="1">
              <a:buNone/>
            </a:pPr>
            <a:r>
              <a:rPr lang="fr-FR" sz="800" b="0" i="0" u="none" strike="noStrike" cap="none" baseline="0" dirty="0">
                <a:solidFill>
                  <a:srgbClr val="000000"/>
                </a:solidFill>
                <a:effectLst/>
                <a:latin typeface="Arial"/>
                <a:ea typeface="Arial"/>
                <a:cs typeface="Arial"/>
                <a:sym typeface="Arial"/>
              </a:rPr>
              <a:t>Protège et normalise, prévient le vieillissement, matifie, apporte souplesse et douceur</a:t>
            </a:r>
          </a:p>
          <a:p>
            <a:pPr marL="158750" indent="0" rtl="0" eaLnBrk="1" fontAlgn="ctr" latinLnBrk="0" hangingPunct="1">
              <a:buNone/>
            </a:pP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HE de ylang </a:t>
            </a:r>
            <a:r>
              <a:rPr lang="fr-FR" sz="800" b="0" i="0" u="none" strike="noStrike" cap="none" dirty="0" err="1">
                <a:solidFill>
                  <a:srgbClr val="000000"/>
                </a:solidFill>
                <a:effectLst/>
                <a:latin typeface="Arial"/>
                <a:ea typeface="Arial"/>
                <a:cs typeface="Arial"/>
                <a:sym typeface="Arial"/>
              </a:rPr>
              <a:t>ylang</a:t>
            </a:r>
            <a:r>
              <a:rPr lang="fr-FR" sz="800" b="0" i="0" u="none" strike="noStrike" cap="none" dirty="0">
                <a:solidFill>
                  <a:srgbClr val="000000"/>
                </a:solidFill>
                <a:effectLst/>
                <a:latin typeface="Arial"/>
                <a:ea typeface="Arial"/>
                <a:cs typeface="Arial"/>
                <a:sym typeface="Arial"/>
              </a:rPr>
              <a:t>, de limette + quintessence YK</a:t>
            </a:r>
            <a:r>
              <a:rPr lang="fr-FR" sz="800" b="0" i="0" u="none" strike="noStrike" cap="none" baseline="0" dirty="0">
                <a:solidFill>
                  <a:srgbClr val="000000"/>
                </a:solidFill>
                <a:effectLst/>
                <a:latin typeface="Arial"/>
                <a:ea typeface="Arial"/>
                <a:cs typeface="Arial"/>
                <a:sym typeface="Arial"/>
              </a:rPr>
              <a:t>: </a:t>
            </a:r>
            <a:r>
              <a:rPr lang="fr-FR" sz="800" b="1" i="0" u="none" strike="noStrike" cap="none" baseline="0" dirty="0">
                <a:solidFill>
                  <a:srgbClr val="000000"/>
                </a:solidFill>
                <a:effectLst/>
                <a:latin typeface="Arial"/>
                <a:ea typeface="Arial"/>
                <a:cs typeface="Arial"/>
                <a:sym typeface="Arial"/>
              </a:rPr>
              <a:t>purifiant équilibrant</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baseline="0" dirty="0">
                <a:solidFill>
                  <a:srgbClr val="000000"/>
                </a:solidFill>
                <a:effectLst/>
                <a:latin typeface="Arial"/>
                <a:ea typeface="Arial"/>
                <a:cs typeface="Arial"/>
                <a:sym typeface="Arial"/>
              </a:rPr>
              <a:t>Vitamines E et C: </a:t>
            </a:r>
            <a:r>
              <a:rPr lang="fr-FR" sz="800" b="1" i="0" u="none" strike="noStrike" cap="none" baseline="0" dirty="0">
                <a:solidFill>
                  <a:srgbClr val="000000"/>
                </a:solidFill>
                <a:effectLst/>
                <a:latin typeface="Arial"/>
                <a:ea typeface="Arial"/>
                <a:cs typeface="Arial"/>
                <a:sym typeface="Arial"/>
              </a:rPr>
              <a:t>anti-oxydant</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baseline="0" dirty="0">
                <a:solidFill>
                  <a:srgbClr val="000000"/>
                </a:solidFill>
                <a:effectLst/>
                <a:latin typeface="Arial"/>
                <a:ea typeface="Arial"/>
                <a:cs typeface="Arial"/>
                <a:sym typeface="Arial"/>
              </a:rPr>
              <a:t>Vitamine A: </a:t>
            </a:r>
            <a:r>
              <a:rPr lang="fr-FR" sz="800" b="1" i="0" u="none" strike="noStrike" cap="none" baseline="0" dirty="0">
                <a:solidFill>
                  <a:srgbClr val="000000"/>
                </a:solidFill>
                <a:effectLst/>
                <a:latin typeface="Arial"/>
                <a:ea typeface="Arial"/>
                <a:cs typeface="Arial"/>
                <a:sym typeface="Arial"/>
              </a:rPr>
              <a:t>régénérant</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baseline="0" dirty="0">
                <a:solidFill>
                  <a:srgbClr val="000000"/>
                </a:solidFill>
                <a:effectLst/>
                <a:latin typeface="Arial"/>
                <a:ea typeface="Arial"/>
                <a:cs typeface="Arial"/>
                <a:sym typeface="Arial"/>
              </a:rPr>
              <a:t>Huile d’olive: </a:t>
            </a:r>
            <a:r>
              <a:rPr lang="fr-FR" sz="800" b="1" i="0" u="none" strike="noStrike" cap="none" baseline="0" dirty="0">
                <a:solidFill>
                  <a:srgbClr val="000000"/>
                </a:solidFill>
                <a:effectLst/>
                <a:latin typeface="Arial"/>
                <a:ea typeface="Arial"/>
                <a:cs typeface="Arial"/>
                <a:sym typeface="Arial"/>
              </a:rPr>
              <a:t>protecteur</a:t>
            </a:r>
          </a:p>
          <a:p>
            <a:pPr marL="158750" indent="0" rtl="0" eaLnBrk="1" fontAlgn="ctr" latinLnBrk="0" hangingPunct="1">
              <a:buNone/>
            </a:pP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Matin et soir</a:t>
            </a:r>
          </a:p>
          <a:p>
            <a:pPr marL="158750" indent="0" rtl="0" eaLnBrk="1" fontAlgn="ctr" latinLnBrk="0" hangingPunct="1">
              <a:buNone/>
            </a:pP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1" i="0" u="none" strike="noStrike" cap="none" dirty="0">
                <a:solidFill>
                  <a:srgbClr val="000000"/>
                </a:solidFill>
                <a:effectLst/>
                <a:latin typeface="Arial"/>
                <a:ea typeface="Arial"/>
                <a:cs typeface="Arial"/>
                <a:sym typeface="Arial"/>
              </a:rPr>
              <a:t>CREME PG</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Peaux grasses</a:t>
            </a: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PURIFIANTE</a:t>
            </a:r>
            <a:r>
              <a:rPr lang="fr-FR" sz="800" b="0" i="0" u="none" strike="noStrike" cap="none" baseline="0" dirty="0">
                <a:solidFill>
                  <a:srgbClr val="000000"/>
                </a:solidFill>
                <a:effectLst/>
                <a:latin typeface="Arial"/>
                <a:ea typeface="Arial"/>
                <a:cs typeface="Arial"/>
                <a:sym typeface="Arial"/>
              </a:rPr>
              <a:t> MATIFIANTE</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Protège</a:t>
            </a:r>
            <a:r>
              <a:rPr lang="fr-FR" sz="800" b="0" i="0" u="none" strike="noStrike" cap="none" baseline="0" dirty="0">
                <a:solidFill>
                  <a:srgbClr val="000000"/>
                </a:solidFill>
                <a:effectLst/>
                <a:latin typeface="Arial"/>
                <a:ea typeface="Arial"/>
                <a:cs typeface="Arial"/>
                <a:sym typeface="Arial"/>
              </a:rPr>
              <a:t> purifie et normalise, prévient le vieillissement, resserre les pores, régularise la production de </a:t>
            </a:r>
            <a:r>
              <a:rPr lang="fr-FR" sz="800" b="0" i="0" u="none" strike="noStrike" cap="none" baseline="0" dirty="0" err="1">
                <a:solidFill>
                  <a:srgbClr val="000000"/>
                </a:solidFill>
                <a:effectLst/>
                <a:latin typeface="Arial"/>
                <a:ea typeface="Arial"/>
                <a:cs typeface="Arial"/>
                <a:sym typeface="Arial"/>
              </a:rPr>
              <a:t>sebum</a:t>
            </a:r>
            <a:r>
              <a:rPr lang="fr-FR" sz="800" b="0" i="0" u="none" strike="noStrike" cap="none" baseline="0" dirty="0">
                <a:solidFill>
                  <a:srgbClr val="000000"/>
                </a:solidFill>
                <a:effectLst/>
                <a:latin typeface="Arial"/>
                <a:ea typeface="Arial"/>
                <a:cs typeface="Arial"/>
                <a:sym typeface="Arial"/>
              </a:rPr>
              <a:t>, attenue les rougeurs et irritations</a:t>
            </a:r>
          </a:p>
          <a:p>
            <a:pPr marL="158750" indent="0" rtl="0" eaLnBrk="1" fontAlgn="ctr" latinLnBrk="0" hangingPunct="1">
              <a:buNone/>
            </a:pP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baseline="0" dirty="0">
                <a:solidFill>
                  <a:srgbClr val="000000"/>
                </a:solidFill>
                <a:effectLst/>
                <a:latin typeface="Arial"/>
                <a:ea typeface="Arial"/>
                <a:cs typeface="Arial"/>
                <a:sym typeface="Arial"/>
              </a:rPr>
              <a:t>Bardane: </a:t>
            </a:r>
            <a:r>
              <a:rPr lang="fr-FR" sz="800" b="1" i="0" u="none" strike="noStrike" cap="none" baseline="0" dirty="0">
                <a:solidFill>
                  <a:srgbClr val="000000"/>
                </a:solidFill>
                <a:effectLst/>
                <a:latin typeface="Arial"/>
                <a:ea typeface="Arial"/>
                <a:cs typeface="Arial"/>
                <a:sym typeface="Arial"/>
              </a:rPr>
              <a:t>purifiant astringent</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baseline="0" dirty="0">
                <a:solidFill>
                  <a:srgbClr val="000000"/>
                </a:solidFill>
                <a:effectLst/>
                <a:latin typeface="Arial"/>
                <a:ea typeface="Arial"/>
                <a:cs typeface="Arial"/>
                <a:sym typeface="Arial"/>
              </a:rPr>
              <a:t>Lierre grimpant: </a:t>
            </a:r>
            <a:r>
              <a:rPr lang="fr-FR" sz="800" b="1" i="0" u="none" strike="noStrike" cap="none" baseline="0" dirty="0">
                <a:solidFill>
                  <a:srgbClr val="000000"/>
                </a:solidFill>
                <a:effectLst/>
                <a:latin typeface="Arial"/>
                <a:ea typeface="Arial"/>
                <a:cs typeface="Arial"/>
                <a:sym typeface="Arial"/>
              </a:rPr>
              <a:t>tonique veineux</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baseline="0" dirty="0">
                <a:solidFill>
                  <a:srgbClr val="000000"/>
                </a:solidFill>
                <a:effectLst/>
                <a:latin typeface="Arial"/>
                <a:ea typeface="Arial"/>
                <a:cs typeface="Arial"/>
                <a:sym typeface="Arial"/>
              </a:rPr>
              <a:t>Vitamine A: </a:t>
            </a:r>
            <a:r>
              <a:rPr lang="fr-FR" sz="800" b="1" i="0" u="none" strike="noStrike" cap="none" baseline="0" dirty="0">
                <a:solidFill>
                  <a:srgbClr val="000000"/>
                </a:solidFill>
                <a:effectLst/>
                <a:latin typeface="Arial"/>
                <a:ea typeface="Arial"/>
                <a:cs typeface="Arial"/>
                <a:sym typeface="Arial"/>
              </a:rPr>
              <a:t>régénérant</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Quintessence YK: </a:t>
            </a:r>
            <a:r>
              <a:rPr lang="fr-FR" sz="800" b="1" i="0" u="none" strike="noStrike" cap="none" dirty="0">
                <a:solidFill>
                  <a:srgbClr val="000000"/>
                </a:solidFill>
                <a:effectLst/>
                <a:latin typeface="Arial"/>
                <a:ea typeface="Arial"/>
                <a:cs typeface="Arial"/>
                <a:sym typeface="Arial"/>
              </a:rPr>
              <a:t>équilibrant</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Huile d’olive, protéine de soja: </a:t>
            </a:r>
            <a:r>
              <a:rPr lang="fr-FR" sz="800" b="1" i="0" u="none" strike="noStrike" cap="none" dirty="0">
                <a:solidFill>
                  <a:srgbClr val="000000"/>
                </a:solidFill>
                <a:effectLst/>
                <a:latin typeface="Arial"/>
                <a:ea typeface="Arial"/>
                <a:cs typeface="Arial"/>
                <a:sym typeface="Arial"/>
              </a:rPr>
              <a:t>protecteur réparateur</a:t>
            </a:r>
          </a:p>
          <a:p>
            <a:pPr marL="158750" indent="0" rtl="0" eaLnBrk="1" fontAlgn="ctr" latinLnBrk="0" hangingPunct="1">
              <a:buNone/>
            </a:pP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Matin et soir</a:t>
            </a: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Si brillance</a:t>
            </a:r>
            <a:r>
              <a:rPr lang="fr-FR" sz="800" b="0" i="0" u="none" strike="noStrike" cap="none" baseline="0" dirty="0">
                <a:solidFill>
                  <a:srgbClr val="000000"/>
                </a:solidFill>
                <a:effectLst/>
                <a:latin typeface="Arial"/>
                <a:ea typeface="Arial"/>
                <a:cs typeface="Arial"/>
                <a:sym typeface="Arial"/>
              </a:rPr>
              <a:t> excessive: crème PG+ quelques gouttes d’Emulsion Concentrée</a:t>
            </a:r>
            <a:endParaRPr lang="fr-FR" sz="800" b="0" i="0" u="none" strike="noStrike" cap="none" dirty="0">
              <a:solidFill>
                <a:srgbClr val="000000"/>
              </a:solidFill>
              <a:effectLst/>
              <a:latin typeface="Arial"/>
              <a:ea typeface="Arial"/>
              <a:cs typeface="Arial"/>
              <a:sym typeface="Arial"/>
            </a:endParaRPr>
          </a:p>
          <a:p>
            <a:pPr marL="158750" indent="0" rtl="0" eaLnBrk="1" fontAlgn="auto" latinLnBrk="0" hangingPunct="1">
              <a:buNone/>
            </a:pPr>
            <a:r>
              <a:rPr lang="fr-FR" sz="800" b="0" i="0" u="none" strike="noStrike" cap="none" baseline="0" dirty="0">
                <a:solidFill>
                  <a:srgbClr val="000000"/>
                </a:solidFill>
                <a:effectLst/>
                <a:latin typeface="Arial"/>
                <a:ea typeface="Arial"/>
                <a:cs typeface="Arial"/>
                <a:sym typeface="Arial"/>
              </a:rPr>
              <a:t>EXISTE EN CABINE</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1" i="0" u="none" strike="noStrike" cap="none" dirty="0">
                <a:solidFill>
                  <a:srgbClr val="000000"/>
                </a:solidFill>
                <a:effectLst/>
                <a:latin typeface="Arial"/>
                <a:ea typeface="Arial"/>
                <a:cs typeface="Arial"/>
                <a:sym typeface="Arial"/>
              </a:rPr>
              <a:t>NUDE PERFECT</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Peaux</a:t>
            </a:r>
            <a:r>
              <a:rPr lang="fr-FR" sz="800" b="0" i="0" u="none" strike="noStrike" cap="none" baseline="0" dirty="0">
                <a:solidFill>
                  <a:srgbClr val="000000"/>
                </a:solidFill>
                <a:effectLst/>
                <a:latin typeface="Arial"/>
                <a:ea typeface="Arial"/>
                <a:cs typeface="Arial"/>
                <a:sym typeface="Arial"/>
              </a:rPr>
              <a:t> normales à mixtes</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MULTI-PERFECTEUR</a:t>
            </a:r>
            <a:r>
              <a:rPr lang="fr-FR" sz="800" b="0" i="0" u="none" strike="noStrike" cap="none" baseline="0" dirty="0">
                <a:solidFill>
                  <a:srgbClr val="000000"/>
                </a:solidFill>
                <a:effectLst/>
                <a:latin typeface="Arial"/>
                <a:ea typeface="Arial"/>
                <a:cs typeface="Arial"/>
                <a:sym typeface="Arial"/>
              </a:rPr>
              <a:t> EFFET BLUR</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baseline="0" dirty="0">
                <a:solidFill>
                  <a:srgbClr val="000000"/>
                </a:solidFill>
                <a:effectLst/>
                <a:latin typeface="Arial"/>
                <a:ea typeface="Arial"/>
                <a:cs typeface="Arial"/>
                <a:sym typeface="Arial"/>
              </a:rPr>
              <a:t>Améliore la qualité de peau, affine le grain de peau, resserre les pores, floutes les rides et ridules, diminue les imperfections, anti pollution, anti lumière bleue</a:t>
            </a:r>
          </a:p>
          <a:p>
            <a:pPr marL="158750" indent="0" rtl="0" eaLnBrk="1" fontAlgn="ctr" latinLnBrk="0" hangingPunct="1">
              <a:buNone/>
            </a:pP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Feuillets</a:t>
            </a:r>
            <a:r>
              <a:rPr lang="fr-FR" sz="800" b="0" i="0" u="none" strike="noStrike" cap="none" baseline="0" dirty="0">
                <a:solidFill>
                  <a:srgbClr val="000000"/>
                </a:solidFill>
                <a:effectLst/>
                <a:latin typeface="Arial"/>
                <a:ea typeface="Arial"/>
                <a:cs typeface="Arial"/>
                <a:sym typeface="Arial"/>
              </a:rPr>
              <a:t> minéraux, poudre de riz et d’acides aminés (lysine): </a:t>
            </a:r>
            <a:r>
              <a:rPr lang="fr-FR" sz="800" b="1" i="0" u="none" strike="noStrike" cap="none" baseline="0" dirty="0">
                <a:solidFill>
                  <a:srgbClr val="000000"/>
                </a:solidFill>
                <a:effectLst/>
                <a:latin typeface="Arial"/>
                <a:ea typeface="Arial"/>
                <a:cs typeface="Arial"/>
                <a:sym typeface="Arial"/>
              </a:rPr>
              <a:t>effet </a:t>
            </a:r>
            <a:r>
              <a:rPr lang="fr-FR" sz="800" b="1" i="0" u="none" strike="noStrike" cap="none" baseline="0" dirty="0" err="1">
                <a:solidFill>
                  <a:srgbClr val="000000"/>
                </a:solidFill>
                <a:effectLst/>
                <a:latin typeface="Arial"/>
                <a:ea typeface="Arial"/>
                <a:cs typeface="Arial"/>
                <a:sym typeface="Arial"/>
              </a:rPr>
              <a:t>blur</a:t>
            </a:r>
            <a:r>
              <a:rPr lang="fr-FR" sz="800" b="1" i="0" u="none" strike="noStrike" cap="none" baseline="0" dirty="0">
                <a:solidFill>
                  <a:srgbClr val="000000"/>
                </a:solidFill>
                <a:effectLst/>
                <a:latin typeface="Arial"/>
                <a:ea typeface="Arial"/>
                <a:cs typeface="Arial"/>
                <a:sym typeface="Arial"/>
              </a:rPr>
              <a:t>, </a:t>
            </a:r>
            <a:r>
              <a:rPr lang="fr-FR" sz="800" b="1" i="0" u="none" strike="noStrike" cap="none" baseline="0" dirty="0" err="1">
                <a:solidFill>
                  <a:srgbClr val="000000"/>
                </a:solidFill>
                <a:effectLst/>
                <a:latin typeface="Arial"/>
                <a:ea typeface="Arial"/>
                <a:cs typeface="Arial"/>
                <a:sym typeface="Arial"/>
              </a:rPr>
              <a:t>flouteur</a:t>
            </a:r>
            <a:r>
              <a:rPr lang="fr-FR" sz="800" b="1" i="0" u="none" strike="noStrike" cap="none" baseline="0" dirty="0">
                <a:solidFill>
                  <a:srgbClr val="000000"/>
                </a:solidFill>
                <a:effectLst/>
                <a:latin typeface="Arial"/>
                <a:ea typeface="Arial"/>
                <a:cs typeface="Arial"/>
                <a:sym typeface="Arial"/>
              </a:rPr>
              <a:t>, matifiant</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baseline="0" dirty="0">
                <a:solidFill>
                  <a:srgbClr val="000000"/>
                </a:solidFill>
                <a:effectLst/>
                <a:latin typeface="Arial"/>
                <a:ea typeface="Arial"/>
                <a:cs typeface="Arial"/>
                <a:sym typeface="Arial"/>
              </a:rPr>
              <a:t>Iris zinc vitamine A: </a:t>
            </a:r>
            <a:r>
              <a:rPr lang="fr-FR" sz="800" b="1" i="0" u="none" strike="noStrike" cap="none" baseline="0" dirty="0">
                <a:solidFill>
                  <a:srgbClr val="000000"/>
                </a:solidFill>
                <a:effectLst/>
                <a:latin typeface="Arial"/>
                <a:ea typeface="Arial"/>
                <a:cs typeface="Arial"/>
                <a:sym typeface="Arial"/>
              </a:rPr>
              <a:t>purifiant équilibrant</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baseline="0" dirty="0">
                <a:solidFill>
                  <a:srgbClr val="000000"/>
                </a:solidFill>
                <a:effectLst/>
                <a:latin typeface="Arial"/>
                <a:ea typeface="Arial"/>
                <a:cs typeface="Arial"/>
                <a:sym typeface="Arial"/>
              </a:rPr>
              <a:t>Jojoba, </a:t>
            </a:r>
            <a:r>
              <a:rPr lang="fr-FR" sz="800" b="0" i="0" u="none" strike="noStrike" cap="none" baseline="0" dirty="0" err="1">
                <a:solidFill>
                  <a:srgbClr val="000000"/>
                </a:solidFill>
                <a:effectLst/>
                <a:latin typeface="Arial"/>
                <a:ea typeface="Arial"/>
                <a:cs typeface="Arial"/>
                <a:sym typeface="Arial"/>
              </a:rPr>
              <a:t>criste</a:t>
            </a:r>
            <a:r>
              <a:rPr lang="fr-FR" sz="800" b="0" i="0" u="none" strike="noStrike" cap="none" baseline="0" dirty="0">
                <a:solidFill>
                  <a:srgbClr val="000000"/>
                </a:solidFill>
                <a:effectLst/>
                <a:latin typeface="Arial"/>
                <a:ea typeface="Arial"/>
                <a:cs typeface="Arial"/>
                <a:sym typeface="Arial"/>
              </a:rPr>
              <a:t> marine, </a:t>
            </a:r>
            <a:r>
              <a:rPr lang="fr-FR" sz="800" b="0" i="0" u="none" strike="noStrike" cap="none" baseline="0" dirty="0" err="1">
                <a:solidFill>
                  <a:srgbClr val="000000"/>
                </a:solidFill>
                <a:effectLst/>
                <a:latin typeface="Arial"/>
                <a:ea typeface="Arial"/>
                <a:cs typeface="Arial"/>
                <a:sym typeface="Arial"/>
              </a:rPr>
              <a:t>ashwagandha</a:t>
            </a:r>
            <a:r>
              <a:rPr lang="fr-FR" sz="800" b="0" i="0" u="none" strike="noStrike" cap="none" baseline="0" dirty="0">
                <a:solidFill>
                  <a:srgbClr val="000000"/>
                </a:solidFill>
                <a:effectLst/>
                <a:latin typeface="Arial"/>
                <a:ea typeface="Arial"/>
                <a:cs typeface="Arial"/>
                <a:sym typeface="Arial"/>
              </a:rPr>
              <a:t> bio:</a:t>
            </a:r>
            <a:r>
              <a:rPr lang="fr-FR" sz="800" b="1" i="0" u="none" strike="noStrike" cap="none" baseline="0" dirty="0">
                <a:solidFill>
                  <a:srgbClr val="000000"/>
                </a:solidFill>
                <a:effectLst/>
                <a:latin typeface="Arial"/>
                <a:ea typeface="Arial"/>
                <a:cs typeface="Arial"/>
                <a:sym typeface="Arial"/>
              </a:rPr>
              <a:t> anti pollution, anti lumière bleue</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baseline="0" dirty="0">
                <a:solidFill>
                  <a:srgbClr val="000000"/>
                </a:solidFill>
                <a:effectLst/>
                <a:latin typeface="Arial"/>
                <a:ea typeface="Arial"/>
                <a:cs typeface="Arial"/>
                <a:sym typeface="Arial"/>
              </a:rPr>
              <a:t>Fleurs de sophora </a:t>
            </a:r>
            <a:r>
              <a:rPr lang="fr-FR" sz="800" b="0" i="0" u="none" strike="noStrike" cap="none" baseline="0" dirty="0" err="1">
                <a:solidFill>
                  <a:srgbClr val="000000"/>
                </a:solidFill>
                <a:effectLst/>
                <a:latin typeface="Arial"/>
                <a:ea typeface="Arial"/>
                <a:cs typeface="Arial"/>
                <a:sym typeface="Arial"/>
              </a:rPr>
              <a:t>japonica</a:t>
            </a:r>
            <a:r>
              <a:rPr lang="fr-FR" sz="800" b="0" i="0" u="none" strike="noStrike" cap="none" baseline="0" dirty="0">
                <a:solidFill>
                  <a:srgbClr val="000000"/>
                </a:solidFill>
                <a:effectLst/>
                <a:latin typeface="Arial"/>
                <a:ea typeface="Arial"/>
                <a:cs typeface="Arial"/>
                <a:sym typeface="Arial"/>
              </a:rPr>
              <a:t>, prune de </a:t>
            </a:r>
            <a:r>
              <a:rPr lang="fr-FR" sz="800" b="0" i="0" u="none" strike="noStrike" cap="none" baseline="0" dirty="0" err="1">
                <a:solidFill>
                  <a:srgbClr val="000000"/>
                </a:solidFill>
                <a:effectLst/>
                <a:latin typeface="Arial"/>
                <a:ea typeface="Arial"/>
                <a:cs typeface="Arial"/>
                <a:sym typeface="Arial"/>
              </a:rPr>
              <a:t>kakadu</a:t>
            </a:r>
            <a:r>
              <a:rPr lang="fr-FR" sz="800" b="0" i="0" u="none" strike="noStrike" cap="none" baseline="0" dirty="0">
                <a:solidFill>
                  <a:srgbClr val="000000"/>
                </a:solidFill>
                <a:effectLst/>
                <a:latin typeface="Arial"/>
                <a:ea typeface="Arial"/>
                <a:cs typeface="Arial"/>
                <a:sym typeface="Arial"/>
              </a:rPr>
              <a:t>, vitamine C et E: </a:t>
            </a:r>
            <a:r>
              <a:rPr lang="fr-FR" sz="800" b="1" i="0" u="none" strike="noStrike" cap="none" baseline="0" dirty="0">
                <a:solidFill>
                  <a:srgbClr val="000000"/>
                </a:solidFill>
                <a:effectLst/>
                <a:latin typeface="Arial"/>
                <a:ea typeface="Arial"/>
                <a:cs typeface="Arial"/>
                <a:sym typeface="Arial"/>
              </a:rPr>
              <a:t>anti-oxydant</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1" i="0" u="none" strike="noStrike" cap="none" baseline="0" dirty="0">
                <a:solidFill>
                  <a:srgbClr val="000000"/>
                </a:solidFill>
                <a:effectLst/>
                <a:latin typeface="Arial"/>
                <a:ea typeface="Arial"/>
                <a:cs typeface="Arial"/>
                <a:sym typeface="Arial"/>
              </a:rPr>
              <a:t>AH haut poids moléculaire, figuier de barbarie bio: hydrate</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baseline="0" dirty="0">
                <a:solidFill>
                  <a:srgbClr val="000000"/>
                </a:solidFill>
                <a:effectLst/>
                <a:latin typeface="Arial"/>
                <a:ea typeface="Arial"/>
                <a:cs typeface="Arial"/>
                <a:sym typeface="Arial"/>
              </a:rPr>
              <a:t>HE d’ylang </a:t>
            </a:r>
            <a:r>
              <a:rPr lang="fr-FR" sz="800" b="0" i="0" u="none" strike="noStrike" cap="none" baseline="0" dirty="0" err="1">
                <a:solidFill>
                  <a:srgbClr val="000000"/>
                </a:solidFill>
                <a:effectLst/>
                <a:latin typeface="Arial"/>
                <a:ea typeface="Arial"/>
                <a:cs typeface="Arial"/>
                <a:sym typeface="Arial"/>
              </a:rPr>
              <a:t>ylang</a:t>
            </a:r>
            <a:r>
              <a:rPr lang="fr-FR" sz="800" b="0" i="0" u="none" strike="noStrike" cap="none" baseline="0" dirty="0">
                <a:solidFill>
                  <a:srgbClr val="000000"/>
                </a:solidFill>
                <a:effectLst/>
                <a:latin typeface="Arial"/>
                <a:ea typeface="Arial"/>
                <a:cs typeface="Arial"/>
                <a:sym typeface="Arial"/>
              </a:rPr>
              <a:t> + magnolia + quintessence YK: </a:t>
            </a:r>
            <a:r>
              <a:rPr lang="fr-FR" sz="800" b="1" i="0" u="none" strike="noStrike" cap="none" baseline="0" dirty="0">
                <a:solidFill>
                  <a:srgbClr val="000000"/>
                </a:solidFill>
                <a:effectLst/>
                <a:latin typeface="Arial"/>
                <a:ea typeface="Arial"/>
                <a:cs typeface="Arial"/>
                <a:sym typeface="Arial"/>
              </a:rPr>
              <a:t>équilibrant</a:t>
            </a:r>
          </a:p>
          <a:p>
            <a:pPr marL="158750" indent="0" rtl="0" eaLnBrk="1" fontAlgn="ctr" latinLnBrk="0" hangingPunct="1">
              <a:buNone/>
            </a:pPr>
            <a:endParaRPr lang="fr-FR" sz="800" b="0" i="0" u="none" strike="noStrike" cap="none" dirty="0">
              <a:solidFill>
                <a:srgbClr val="000000"/>
              </a:solidFill>
              <a:effectLst/>
              <a:latin typeface="Arial"/>
              <a:ea typeface="Arial"/>
              <a:cs typeface="Arial"/>
              <a:sym typeface="Arial"/>
            </a:endParaRPr>
          </a:p>
          <a:p>
            <a:pPr marL="158750" indent="0" rtl="0" eaLnBrk="1" fontAlgn="auto" latinLnBrk="0" hangingPunct="1">
              <a:buNone/>
            </a:pPr>
            <a:r>
              <a:rPr lang="fr-FR" sz="800" b="0" i="0" u="none" strike="noStrike" cap="none" dirty="0">
                <a:solidFill>
                  <a:srgbClr val="000000"/>
                </a:solidFill>
                <a:effectLst/>
                <a:latin typeface="Arial"/>
                <a:ea typeface="Arial"/>
                <a:cs typeface="Arial"/>
                <a:sym typeface="Arial"/>
              </a:rPr>
              <a:t>Matin et soir</a:t>
            </a:r>
          </a:p>
          <a:p>
            <a:pPr marL="158750" indent="0" rtl="0" eaLnBrk="1" fontAlgn="auto" latinLnBrk="0" hangingPunct="1">
              <a:buNone/>
            </a:pPr>
            <a:r>
              <a:rPr lang="fr-FR" sz="800" b="0" i="0" u="none" strike="noStrike" cap="none" dirty="0">
                <a:solidFill>
                  <a:srgbClr val="000000"/>
                </a:solidFill>
                <a:effectLst/>
                <a:latin typeface="Arial"/>
                <a:ea typeface="Arial"/>
                <a:cs typeface="Arial"/>
                <a:sym typeface="Arial"/>
              </a:rPr>
              <a:t>Base de maquillage parfaite</a:t>
            </a: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Sans silicone</a:t>
            </a: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96% ingrédients</a:t>
            </a:r>
            <a:r>
              <a:rPr lang="fr-FR" sz="800" b="0" i="0" u="none" strike="noStrike" cap="none" baseline="0" dirty="0">
                <a:solidFill>
                  <a:srgbClr val="000000"/>
                </a:solidFill>
                <a:effectLst/>
                <a:latin typeface="Arial"/>
                <a:ea typeface="Arial"/>
                <a:cs typeface="Arial"/>
                <a:sym typeface="Arial"/>
              </a:rPr>
              <a:t> naturels</a:t>
            </a:r>
            <a:endParaRPr lang="fr-FR" sz="800" b="0" i="0" u="none" strike="noStrike" cap="none" dirty="0">
              <a:solidFill>
                <a:srgbClr val="000000"/>
              </a:solidFill>
              <a:effectLst/>
              <a:latin typeface="Arial"/>
              <a:ea typeface="Arial"/>
              <a:cs typeface="Arial"/>
              <a:sym typeface="Arial"/>
            </a:endParaRPr>
          </a:p>
          <a:p>
            <a:pPr marL="158750" indent="0" rtl="0" eaLnBrk="1" fontAlgn="auto" latinLnBrk="0" hangingPunct="1">
              <a:buNone/>
            </a:pPr>
            <a:endParaRPr lang="fr-FR" sz="800" b="0" i="0" u="none" strike="noStrike" cap="none" dirty="0">
              <a:solidFill>
                <a:srgbClr val="000000"/>
              </a:solidFill>
              <a:effectLst/>
              <a:latin typeface="Arial"/>
              <a:ea typeface="Arial"/>
              <a:cs typeface="Arial"/>
              <a:sym typeface="Arial"/>
            </a:endParaRPr>
          </a:p>
          <a:p>
            <a:pPr marL="158750" indent="0" rtl="0" eaLnBrk="1" fontAlgn="auto" latinLnBrk="0" hangingPunct="1">
              <a:buNone/>
            </a:pPr>
            <a:endParaRPr lang="fr-FR" sz="800" b="0" i="0" u="none" strike="noStrike" cap="none" dirty="0">
              <a:solidFill>
                <a:srgbClr val="000000"/>
              </a:solidFill>
              <a:effectLst/>
              <a:latin typeface="Arial"/>
              <a:ea typeface="Arial"/>
              <a:cs typeface="Arial"/>
              <a:sym typeface="Arial"/>
            </a:endParaRPr>
          </a:p>
          <a:p>
            <a:pPr marL="158750" indent="0" rtl="0" eaLnBrk="1" fontAlgn="auto" latinLnBrk="0" hangingPunct="1">
              <a:buNone/>
            </a:pPr>
            <a:endParaRPr lang="fr-FR" sz="800" b="0" i="0" u="none" strike="noStrike" cap="none" dirty="0">
              <a:solidFill>
                <a:srgbClr val="000000"/>
              </a:solidFill>
              <a:effectLst/>
              <a:latin typeface="Arial"/>
              <a:ea typeface="Arial"/>
              <a:cs typeface="Arial"/>
              <a:sym typeface="Arial"/>
            </a:endParaRPr>
          </a:p>
          <a:p>
            <a:endParaRPr lang="fr-FR" sz="800" b="1" dirty="0"/>
          </a:p>
          <a:p>
            <a:pPr marL="115069" indent="0">
              <a:buNone/>
            </a:pPr>
            <a:endParaRPr lang="fr-FR" b="1" dirty="0"/>
          </a:p>
        </p:txBody>
      </p:sp>
      <p:sp>
        <p:nvSpPr>
          <p:cNvPr id="4" name="Espace réservé du numéro de diapositive 3"/>
          <p:cNvSpPr>
            <a:spLocks noGrp="1"/>
          </p:cNvSpPr>
          <p:nvPr>
            <p:ph type="sldNum" sz="quarter" idx="10"/>
          </p:nvPr>
        </p:nvSpPr>
        <p:spPr/>
        <p:txBody>
          <a:bodyPr lIns="66279" tIns="33140" rIns="66279" bIns="33140"/>
          <a:lstStyle/>
          <a:p>
            <a:fld id="{CE563EA7-A024-41BE-BFA5-2D2CC21575F9}" type="slidenum">
              <a:rPr lang="fr-FR" smtClean="0"/>
              <a:pPr/>
              <a:t>45</a:t>
            </a:fld>
            <a:endParaRPr lang="fr-FR"/>
          </a:p>
        </p:txBody>
      </p:sp>
    </p:spTree>
    <p:extLst>
      <p:ext uri="{BB962C8B-B14F-4D97-AF65-F5344CB8AC3E}">
        <p14:creationId xmlns:p14="http://schemas.microsoft.com/office/powerpoint/2010/main" val="2694441953"/>
      </p:ext>
    </p:extLst>
  </p:cSld>
  <p:clrMapOvr>
    <a:masterClrMapping/>
  </p:clrMapOvr>
</p:notes>
</file>

<file path=ppt/notesSlides/notesSlide4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a:xfrm>
            <a:off x="2665413" y="498475"/>
            <a:ext cx="4448175" cy="2503488"/>
          </a:xfrm>
        </p:spPr>
      </p:sp>
      <p:sp>
        <p:nvSpPr>
          <p:cNvPr id="3" name="Espace réservé des notes 2"/>
          <p:cNvSpPr>
            <a:spLocks noGrp="1"/>
          </p:cNvSpPr>
          <p:nvPr>
            <p:ph type="body" idx="1"/>
          </p:nvPr>
        </p:nvSpPr>
        <p:spPr/>
        <p:txBody>
          <a:bodyPr/>
          <a:lstStyle/>
          <a:p>
            <a:pPr marL="158750" indent="0" rtl="0" eaLnBrk="1" fontAlgn="ctr" latinLnBrk="0" hangingPunct="1">
              <a:buNone/>
            </a:pPr>
            <a:r>
              <a:rPr lang="fr-FR" sz="800" b="1" i="0" u="none" strike="noStrike" cap="none" dirty="0">
                <a:solidFill>
                  <a:srgbClr val="000000"/>
                </a:solidFill>
                <a:effectLst/>
                <a:latin typeface="Arial"/>
                <a:ea typeface="Arial"/>
                <a:cs typeface="Arial"/>
                <a:sym typeface="Arial"/>
              </a:rPr>
              <a:t>ELASTINE JOUR CREME</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Rides</a:t>
            </a:r>
            <a:r>
              <a:rPr lang="fr-FR" sz="800" b="0" i="0" u="none" strike="noStrike" cap="none" baseline="0" dirty="0">
                <a:solidFill>
                  <a:srgbClr val="000000"/>
                </a:solidFill>
                <a:effectLst/>
                <a:latin typeface="Arial"/>
                <a:ea typeface="Arial"/>
                <a:cs typeface="Arial"/>
                <a:sym typeface="Arial"/>
              </a:rPr>
              <a:t> superficielles</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ANTI-RIDES LISSANT</a:t>
            </a: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Régénère, lisse rides et ridules, Protège et hydrate, Apporte souplesse et vitalité</a:t>
            </a:r>
          </a:p>
          <a:p>
            <a:pPr marL="158750" indent="0" rtl="0" eaLnBrk="1" fontAlgn="ctr" latinLnBrk="0" hangingPunct="1">
              <a:buNone/>
            </a:pPr>
            <a:endParaRPr lang="fr-FR" sz="800" b="0" i="0" u="none" strike="noStrike" cap="none" dirty="0">
              <a:solidFill>
                <a:srgbClr val="000000"/>
              </a:solidFill>
              <a:effectLst/>
              <a:latin typeface="Arial"/>
              <a:ea typeface="Arial"/>
              <a:cs typeface="Arial"/>
              <a:sym typeface="Arial"/>
            </a:endParaRPr>
          </a:p>
          <a:p>
            <a:pPr marL="158750" indent="0" rtl="0" eaLnBrk="1" fontAlgn="auto" latinLnBrk="0" hangingPunct="1">
              <a:buNone/>
            </a:pPr>
            <a:r>
              <a:rPr lang="fr-FR" sz="800" b="0" i="0" u="none" strike="noStrike" cap="none" dirty="0">
                <a:solidFill>
                  <a:srgbClr val="000000"/>
                </a:solidFill>
                <a:effectLst/>
                <a:latin typeface="Arial"/>
                <a:ea typeface="Arial"/>
                <a:cs typeface="Arial"/>
                <a:sym typeface="Arial"/>
              </a:rPr>
              <a:t>Peptides d’élastine, peptides de lait</a:t>
            </a:r>
            <a:r>
              <a:rPr lang="fr-FR" sz="800" b="0" i="0" u="none" strike="noStrike" cap="none" baseline="0" dirty="0">
                <a:solidFill>
                  <a:srgbClr val="000000"/>
                </a:solidFill>
                <a:effectLst/>
                <a:latin typeface="Arial"/>
                <a:ea typeface="Arial"/>
                <a:cs typeface="Arial"/>
                <a:sym typeface="Arial"/>
              </a:rPr>
              <a:t>: </a:t>
            </a:r>
            <a:r>
              <a:rPr lang="fr-FR" sz="800" b="1" i="0" u="none" strike="noStrike" cap="none" baseline="0" dirty="0">
                <a:solidFill>
                  <a:srgbClr val="000000"/>
                </a:solidFill>
                <a:effectLst/>
                <a:latin typeface="Arial"/>
                <a:ea typeface="Arial"/>
                <a:cs typeface="Arial"/>
                <a:sym typeface="Arial"/>
              </a:rPr>
              <a:t>anti-rides lissant</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Beurre de karité: </a:t>
            </a:r>
            <a:r>
              <a:rPr lang="fr-FR" sz="800" b="1" i="0" u="none" strike="noStrike" cap="none" dirty="0">
                <a:solidFill>
                  <a:srgbClr val="000000"/>
                </a:solidFill>
                <a:effectLst/>
                <a:latin typeface="Arial"/>
                <a:ea typeface="Arial"/>
                <a:cs typeface="Arial"/>
                <a:sym typeface="Arial"/>
              </a:rPr>
              <a:t>réparateur protecteur</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baseline="0" dirty="0">
                <a:solidFill>
                  <a:srgbClr val="000000"/>
                </a:solidFill>
                <a:effectLst/>
                <a:latin typeface="Arial"/>
                <a:ea typeface="Arial"/>
                <a:cs typeface="Arial"/>
                <a:sym typeface="Arial"/>
              </a:rPr>
              <a:t>Sérine, hydroxyproline: </a:t>
            </a:r>
            <a:r>
              <a:rPr lang="fr-FR" sz="800" b="1" i="0" u="none" strike="noStrike" cap="none" baseline="0" dirty="0">
                <a:solidFill>
                  <a:srgbClr val="000000"/>
                </a:solidFill>
                <a:effectLst/>
                <a:latin typeface="Arial"/>
                <a:ea typeface="Arial"/>
                <a:cs typeface="Arial"/>
                <a:sym typeface="Arial"/>
              </a:rPr>
              <a:t>hydratant, reconstituant</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err="1">
                <a:solidFill>
                  <a:srgbClr val="000000"/>
                </a:solidFill>
                <a:effectLst/>
                <a:latin typeface="Arial"/>
                <a:ea typeface="Arial"/>
                <a:cs typeface="Arial"/>
                <a:sym typeface="Arial"/>
              </a:rPr>
              <a:t>Viamines</a:t>
            </a:r>
            <a:r>
              <a:rPr lang="fr-FR" sz="800" b="0" i="0" u="none" strike="noStrike" cap="none" dirty="0">
                <a:solidFill>
                  <a:srgbClr val="000000"/>
                </a:solidFill>
                <a:effectLst/>
                <a:latin typeface="Arial"/>
                <a:ea typeface="Arial"/>
                <a:cs typeface="Arial"/>
                <a:sym typeface="Arial"/>
              </a:rPr>
              <a:t> C et E: </a:t>
            </a:r>
            <a:r>
              <a:rPr lang="fr-FR" sz="800" b="1" i="0" u="none" strike="noStrike" cap="none" dirty="0">
                <a:solidFill>
                  <a:srgbClr val="000000"/>
                </a:solidFill>
                <a:effectLst/>
                <a:latin typeface="Arial"/>
                <a:ea typeface="Arial"/>
                <a:cs typeface="Arial"/>
                <a:sym typeface="Arial"/>
              </a:rPr>
              <a:t>anti-oxydant</a:t>
            </a:r>
            <a:endParaRPr lang="fr-FR" sz="800" b="0" i="0" u="none" strike="noStrike" cap="none" dirty="0">
              <a:solidFill>
                <a:srgbClr val="000000"/>
              </a:solidFill>
              <a:effectLst/>
              <a:latin typeface="Arial"/>
              <a:ea typeface="Arial"/>
              <a:cs typeface="Arial"/>
              <a:sym typeface="Arial"/>
            </a:endParaRPr>
          </a:p>
          <a:p>
            <a:pPr marL="158750" indent="0" rtl="0" eaLnBrk="1" fontAlgn="auto" latinLnBrk="0" hangingPunct="1">
              <a:buNone/>
            </a:pPr>
            <a:r>
              <a:rPr lang="fr-FR" sz="800" b="0" i="0" u="none" strike="noStrike" cap="none" baseline="0" dirty="0">
                <a:solidFill>
                  <a:srgbClr val="000000"/>
                </a:solidFill>
                <a:effectLst/>
                <a:latin typeface="Arial"/>
                <a:ea typeface="Arial"/>
                <a:cs typeface="Arial"/>
                <a:sym typeface="Arial"/>
              </a:rPr>
              <a:t>Vitamine A: </a:t>
            </a:r>
            <a:r>
              <a:rPr lang="fr-FR" sz="800" b="1" i="0" u="none" strike="noStrike" cap="none" baseline="0" dirty="0">
                <a:solidFill>
                  <a:srgbClr val="000000"/>
                </a:solidFill>
                <a:effectLst/>
                <a:latin typeface="Arial"/>
                <a:ea typeface="Arial"/>
                <a:cs typeface="Arial"/>
                <a:sym typeface="Arial"/>
              </a:rPr>
              <a:t>régénérant</a:t>
            </a:r>
          </a:p>
          <a:p>
            <a:pPr marL="158750" indent="0" rtl="0" eaLnBrk="1" fontAlgn="auto" latinLnBrk="0" hangingPunct="1">
              <a:buNone/>
            </a:pP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Matin </a:t>
            </a: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En massage associé avec ampoule </a:t>
            </a:r>
            <a:r>
              <a:rPr lang="fr-FR" sz="800" b="0" i="0" u="none" strike="noStrike" cap="none" dirty="0" err="1">
                <a:solidFill>
                  <a:srgbClr val="000000"/>
                </a:solidFill>
                <a:effectLst/>
                <a:latin typeface="Arial"/>
                <a:ea typeface="Arial"/>
                <a:cs typeface="Arial"/>
                <a:sym typeface="Arial"/>
              </a:rPr>
              <a:t>Mesonium</a:t>
            </a:r>
            <a:r>
              <a:rPr lang="fr-FR" sz="800" b="0" i="0" u="none" strike="noStrike" cap="none" dirty="0">
                <a:solidFill>
                  <a:srgbClr val="000000"/>
                </a:solidFill>
                <a:effectLst/>
                <a:latin typeface="Arial"/>
                <a:ea typeface="Arial"/>
                <a:cs typeface="Arial"/>
                <a:sym typeface="Arial"/>
              </a:rPr>
              <a:t> 1</a:t>
            </a:r>
          </a:p>
          <a:p>
            <a:pPr marL="158750" indent="0" rtl="0" eaLnBrk="1" fontAlgn="auto" latinLnBrk="0" hangingPunct="1">
              <a:buNone/>
            </a:pPr>
            <a:r>
              <a:rPr lang="fr-FR" sz="800" b="0" i="0" u="none" strike="noStrike" cap="none" baseline="0" dirty="0">
                <a:solidFill>
                  <a:srgbClr val="000000"/>
                </a:solidFill>
                <a:effectLst/>
                <a:latin typeface="Arial"/>
                <a:ea typeface="Arial"/>
                <a:cs typeface="Arial"/>
                <a:sym typeface="Arial"/>
              </a:rPr>
              <a:t>EXISTE EN CABINE</a:t>
            </a:r>
            <a:endParaRPr lang="fr-FR" sz="800" b="0" i="0" u="none" strike="noStrike" cap="none" dirty="0">
              <a:solidFill>
                <a:srgbClr val="000000"/>
              </a:solidFill>
              <a:effectLst/>
              <a:latin typeface="Arial"/>
              <a:ea typeface="Arial"/>
              <a:cs typeface="Arial"/>
              <a:sym typeface="Arial"/>
            </a:endParaRPr>
          </a:p>
          <a:p>
            <a:pPr marL="158750" indent="0" rtl="0" eaLnBrk="1" fontAlgn="auto" latinLnBrk="0" hangingPunct="1">
              <a:buNone/>
            </a:pPr>
            <a:r>
              <a:rPr lang="fr-FR" sz="800" b="0" i="0" u="none" strike="noStrike" cap="none" baseline="0" dirty="0">
                <a:solidFill>
                  <a:srgbClr val="000000"/>
                </a:solidFill>
                <a:effectLst/>
                <a:latin typeface="Arial"/>
                <a:ea typeface="Arial"/>
                <a:cs typeface="Arial"/>
                <a:sym typeface="Arial"/>
              </a:rPr>
              <a:t>Riche en 19 acides aminés essentiels</a:t>
            </a:r>
            <a:endParaRPr lang="fr-FR" sz="800" b="0" i="0" u="none" strike="noStrike" cap="none" dirty="0">
              <a:solidFill>
                <a:srgbClr val="000000"/>
              </a:solidFill>
              <a:effectLst/>
              <a:latin typeface="Arial"/>
              <a:ea typeface="Arial"/>
              <a:cs typeface="Arial"/>
              <a:sym typeface="Arial"/>
            </a:endParaRPr>
          </a:p>
          <a:p>
            <a:pPr marL="158750" indent="0" rtl="0" eaLnBrk="1" fontAlgn="auto" latinLnBrk="0" hangingPunct="1">
              <a:buNone/>
            </a:pPr>
            <a:r>
              <a:rPr lang="fr-FR" sz="800" b="0" i="0" u="none" strike="noStrike" cap="none" baseline="0" dirty="0" err="1">
                <a:solidFill>
                  <a:srgbClr val="000000"/>
                </a:solidFill>
                <a:effectLst/>
                <a:latin typeface="Arial"/>
                <a:ea typeface="Arial"/>
                <a:cs typeface="Arial"/>
                <a:sym typeface="Arial"/>
              </a:rPr>
              <a:t>Zero</a:t>
            </a:r>
            <a:r>
              <a:rPr lang="fr-FR" sz="800" b="0" i="0" u="none" strike="noStrike" cap="none" baseline="0" dirty="0">
                <a:solidFill>
                  <a:srgbClr val="000000"/>
                </a:solidFill>
                <a:effectLst/>
                <a:latin typeface="Arial"/>
                <a:ea typeface="Arial"/>
                <a:cs typeface="Arial"/>
                <a:sym typeface="Arial"/>
              </a:rPr>
              <a:t> huiles essentielles</a:t>
            </a:r>
            <a:endParaRPr lang="fr-FR" sz="800" b="0" i="0" u="none" strike="noStrike" cap="none" dirty="0">
              <a:solidFill>
                <a:srgbClr val="000000"/>
              </a:solidFill>
              <a:effectLst/>
              <a:latin typeface="Arial"/>
              <a:ea typeface="Arial"/>
              <a:cs typeface="Arial"/>
              <a:sym typeface="Arial"/>
            </a:endParaRPr>
          </a:p>
          <a:p>
            <a:endParaRPr lang="fr-FR" sz="800" b="1" dirty="0"/>
          </a:p>
          <a:p>
            <a:pPr marL="158750" indent="0" rtl="0" eaLnBrk="1" fontAlgn="ctr" latinLnBrk="0" hangingPunct="1">
              <a:buNone/>
            </a:pPr>
            <a:r>
              <a:rPr lang="fr-FR" sz="800" b="1" i="0" u="none" strike="noStrike" cap="none" dirty="0">
                <a:solidFill>
                  <a:srgbClr val="000000"/>
                </a:solidFill>
                <a:effectLst/>
                <a:latin typeface="Arial"/>
                <a:ea typeface="Arial"/>
                <a:cs typeface="Arial"/>
                <a:sym typeface="Arial"/>
              </a:rPr>
              <a:t>ELASTINE NUIT CREME</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Rides</a:t>
            </a:r>
            <a:r>
              <a:rPr lang="fr-FR" sz="800" b="0" i="0" u="none" strike="noStrike" cap="none" baseline="0" dirty="0">
                <a:solidFill>
                  <a:srgbClr val="000000"/>
                </a:solidFill>
                <a:effectLst/>
                <a:latin typeface="Arial"/>
                <a:ea typeface="Arial"/>
                <a:cs typeface="Arial"/>
                <a:sym typeface="Arial"/>
              </a:rPr>
              <a:t> superficielles</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ANTI-RIDES LISSANT</a:t>
            </a: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Régénère, hydrate et nourrit, Lisse rides et ridules, Adoucit</a:t>
            </a:r>
            <a:r>
              <a:rPr lang="fr-FR" sz="800" b="0" i="0" u="none" strike="noStrike" cap="none" baseline="0" dirty="0">
                <a:solidFill>
                  <a:srgbClr val="000000"/>
                </a:solidFill>
                <a:effectLst/>
                <a:latin typeface="Arial"/>
                <a:ea typeface="Arial"/>
                <a:cs typeface="Arial"/>
                <a:sym typeface="Arial"/>
              </a:rPr>
              <a:t> la peau, </a:t>
            </a:r>
            <a:r>
              <a:rPr lang="fr-FR" sz="800" b="0" i="0" u="none" strike="noStrike" cap="none" dirty="0">
                <a:solidFill>
                  <a:srgbClr val="000000"/>
                </a:solidFill>
                <a:effectLst/>
                <a:latin typeface="Arial"/>
                <a:ea typeface="Arial"/>
                <a:cs typeface="Arial"/>
                <a:sym typeface="Arial"/>
              </a:rPr>
              <a:t>Apporte confort et douceur</a:t>
            </a:r>
          </a:p>
          <a:p>
            <a:pPr marL="158750" indent="0" rtl="0" eaLnBrk="1" fontAlgn="ctr" latinLnBrk="0" hangingPunct="1">
              <a:buNone/>
            </a:pPr>
            <a:endParaRPr lang="fr-FR" sz="800" b="0" i="0" u="none" strike="noStrike" cap="none" dirty="0">
              <a:solidFill>
                <a:srgbClr val="000000"/>
              </a:solidFill>
              <a:effectLst/>
              <a:latin typeface="Arial"/>
              <a:ea typeface="Arial"/>
              <a:cs typeface="Arial"/>
              <a:sym typeface="Arial"/>
            </a:endParaRPr>
          </a:p>
          <a:p>
            <a:pPr marL="158750" indent="0" rtl="0" eaLnBrk="1" fontAlgn="auto" latinLnBrk="0" hangingPunct="1">
              <a:buNone/>
            </a:pPr>
            <a:r>
              <a:rPr lang="fr-FR" sz="800" b="0" i="0" u="none" strike="noStrike" cap="none" dirty="0">
                <a:solidFill>
                  <a:srgbClr val="000000"/>
                </a:solidFill>
                <a:effectLst/>
                <a:latin typeface="Arial"/>
                <a:ea typeface="Arial"/>
                <a:cs typeface="Arial"/>
                <a:sym typeface="Arial"/>
              </a:rPr>
              <a:t>Peptides d’élastine, peptides de lait</a:t>
            </a:r>
            <a:r>
              <a:rPr lang="fr-FR" sz="800" b="0" i="0" u="none" strike="noStrike" cap="none" baseline="0" dirty="0">
                <a:solidFill>
                  <a:srgbClr val="000000"/>
                </a:solidFill>
                <a:effectLst/>
                <a:latin typeface="Arial"/>
                <a:ea typeface="Arial"/>
                <a:cs typeface="Arial"/>
                <a:sym typeface="Arial"/>
              </a:rPr>
              <a:t>: </a:t>
            </a:r>
            <a:r>
              <a:rPr lang="fr-FR" sz="800" b="1" i="0" u="none" strike="noStrike" cap="none" baseline="0" dirty="0">
                <a:solidFill>
                  <a:srgbClr val="000000"/>
                </a:solidFill>
                <a:effectLst/>
                <a:latin typeface="Arial"/>
                <a:ea typeface="Arial"/>
                <a:cs typeface="Arial"/>
                <a:sym typeface="Arial"/>
              </a:rPr>
              <a:t>anti-rides lissant</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Beurre de karité: </a:t>
            </a:r>
            <a:r>
              <a:rPr lang="fr-FR" sz="800" b="1" i="0" u="none" strike="noStrike" cap="none" dirty="0">
                <a:solidFill>
                  <a:srgbClr val="000000"/>
                </a:solidFill>
                <a:effectLst/>
                <a:latin typeface="Arial"/>
                <a:ea typeface="Arial"/>
                <a:cs typeface="Arial"/>
                <a:sym typeface="Arial"/>
              </a:rPr>
              <a:t>réparateur protecteur</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baseline="0" dirty="0">
                <a:solidFill>
                  <a:srgbClr val="000000"/>
                </a:solidFill>
                <a:effectLst/>
                <a:latin typeface="Arial"/>
                <a:ea typeface="Arial"/>
                <a:cs typeface="Arial"/>
                <a:sym typeface="Arial"/>
              </a:rPr>
              <a:t>Peptides de soja: </a:t>
            </a:r>
            <a:r>
              <a:rPr lang="fr-FR" sz="800" b="1" i="0" u="none" strike="noStrike" cap="none" baseline="0" dirty="0" err="1">
                <a:solidFill>
                  <a:srgbClr val="000000"/>
                </a:solidFill>
                <a:effectLst/>
                <a:latin typeface="Arial"/>
                <a:ea typeface="Arial"/>
                <a:cs typeface="Arial"/>
                <a:sym typeface="Arial"/>
              </a:rPr>
              <a:t>restrucutrant</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err="1">
                <a:solidFill>
                  <a:srgbClr val="000000"/>
                </a:solidFill>
                <a:effectLst/>
                <a:latin typeface="Arial"/>
                <a:ea typeface="Arial"/>
                <a:cs typeface="Arial"/>
                <a:sym typeface="Arial"/>
              </a:rPr>
              <a:t>Viamines</a:t>
            </a:r>
            <a:r>
              <a:rPr lang="fr-FR" sz="800" b="0" i="0" u="none" strike="noStrike" cap="none" dirty="0">
                <a:solidFill>
                  <a:srgbClr val="000000"/>
                </a:solidFill>
                <a:effectLst/>
                <a:latin typeface="Arial"/>
                <a:ea typeface="Arial"/>
                <a:cs typeface="Arial"/>
                <a:sym typeface="Arial"/>
              </a:rPr>
              <a:t> C : </a:t>
            </a:r>
            <a:r>
              <a:rPr lang="fr-FR" sz="800" b="1" i="0" u="none" strike="noStrike" cap="none" dirty="0">
                <a:solidFill>
                  <a:srgbClr val="000000"/>
                </a:solidFill>
                <a:effectLst/>
                <a:latin typeface="Arial"/>
                <a:ea typeface="Arial"/>
                <a:cs typeface="Arial"/>
                <a:sym typeface="Arial"/>
              </a:rPr>
              <a:t>anti-oxydant</a:t>
            </a:r>
            <a:endParaRPr lang="fr-FR" sz="800" b="0" i="0" u="none" strike="noStrike" cap="none" dirty="0">
              <a:solidFill>
                <a:srgbClr val="000000"/>
              </a:solidFill>
              <a:effectLst/>
              <a:latin typeface="Arial"/>
              <a:ea typeface="Arial"/>
              <a:cs typeface="Arial"/>
              <a:sym typeface="Arial"/>
            </a:endParaRPr>
          </a:p>
          <a:p>
            <a:pPr marL="158750" indent="0" rtl="0" eaLnBrk="1" fontAlgn="auto" latinLnBrk="0" hangingPunct="1">
              <a:buNone/>
            </a:pPr>
            <a:r>
              <a:rPr lang="fr-FR" sz="800" b="0" i="0" u="none" strike="noStrike" cap="none" baseline="0" dirty="0">
                <a:solidFill>
                  <a:srgbClr val="000000"/>
                </a:solidFill>
                <a:effectLst/>
                <a:latin typeface="Arial"/>
                <a:ea typeface="Arial"/>
                <a:cs typeface="Arial"/>
                <a:sym typeface="Arial"/>
              </a:rPr>
              <a:t>Huile de germes de blé: </a:t>
            </a:r>
            <a:r>
              <a:rPr lang="fr-FR" sz="800" b="1" i="0" u="none" strike="noStrike" cap="none" baseline="0" dirty="0">
                <a:solidFill>
                  <a:srgbClr val="000000"/>
                </a:solidFill>
                <a:effectLst/>
                <a:latin typeface="Arial"/>
                <a:ea typeface="Arial"/>
                <a:cs typeface="Arial"/>
                <a:sym typeface="Arial"/>
              </a:rPr>
              <a:t>régénérant</a:t>
            </a:r>
          </a:p>
          <a:p>
            <a:pPr marL="158750" indent="0" rtl="0" eaLnBrk="1" fontAlgn="auto" latinLnBrk="0" hangingPunct="1">
              <a:buNone/>
            </a:pP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Soir</a:t>
            </a:r>
          </a:p>
          <a:p>
            <a:pPr marL="158750" indent="0" rtl="0" eaLnBrk="1" fontAlgn="auto" latinLnBrk="0" hangingPunct="1">
              <a:buNone/>
            </a:pPr>
            <a:r>
              <a:rPr lang="fr-FR" sz="800" b="0" i="0" u="none" strike="noStrike" cap="none" baseline="0" dirty="0">
                <a:solidFill>
                  <a:srgbClr val="000000"/>
                </a:solidFill>
                <a:effectLst/>
                <a:latin typeface="Arial"/>
                <a:ea typeface="Arial"/>
                <a:cs typeface="Arial"/>
                <a:sym typeface="Arial"/>
              </a:rPr>
              <a:t>Riche en 19 acides aminés essentiels</a:t>
            </a:r>
            <a:endParaRPr lang="fr-FR" sz="800" b="0" i="0" u="none" strike="noStrike" cap="none" dirty="0">
              <a:solidFill>
                <a:srgbClr val="000000"/>
              </a:solidFill>
              <a:effectLst/>
              <a:latin typeface="Arial"/>
              <a:ea typeface="Arial"/>
              <a:cs typeface="Arial"/>
              <a:sym typeface="Arial"/>
            </a:endParaRPr>
          </a:p>
          <a:p>
            <a:pPr marL="158750" indent="0" rtl="0" eaLnBrk="1" fontAlgn="auto" latinLnBrk="0" hangingPunct="1">
              <a:buNone/>
            </a:pPr>
            <a:r>
              <a:rPr lang="fr-FR" sz="800" b="0" i="0" u="none" strike="noStrike" cap="none" baseline="0" dirty="0" err="1">
                <a:solidFill>
                  <a:srgbClr val="000000"/>
                </a:solidFill>
                <a:effectLst/>
                <a:latin typeface="Arial"/>
                <a:ea typeface="Arial"/>
                <a:cs typeface="Arial"/>
                <a:sym typeface="Arial"/>
              </a:rPr>
              <a:t>Zero</a:t>
            </a:r>
            <a:r>
              <a:rPr lang="fr-FR" sz="800" b="0" i="0" u="none" strike="noStrike" cap="none" baseline="0" dirty="0">
                <a:solidFill>
                  <a:srgbClr val="000000"/>
                </a:solidFill>
                <a:effectLst/>
                <a:latin typeface="Arial"/>
                <a:ea typeface="Arial"/>
                <a:cs typeface="Arial"/>
                <a:sym typeface="Arial"/>
              </a:rPr>
              <a:t> huiles essentielles</a:t>
            </a:r>
          </a:p>
          <a:p>
            <a:pPr marL="158750" indent="0" rtl="0" eaLnBrk="1" fontAlgn="auto" latinLnBrk="0" hangingPunct="1">
              <a:buNone/>
            </a:pPr>
            <a:endParaRPr lang="fr-FR" sz="800" b="0" i="0" u="none" strike="noStrike" cap="none" baseline="0" dirty="0">
              <a:solidFill>
                <a:srgbClr val="000000"/>
              </a:solidFill>
              <a:effectLst/>
              <a:latin typeface="Arial"/>
              <a:ea typeface="Arial"/>
              <a:cs typeface="Arial"/>
              <a:sym typeface="Arial"/>
            </a:endParaRPr>
          </a:p>
          <a:p>
            <a:pPr marL="158750" indent="0" rtl="0" eaLnBrk="1" fontAlgn="ctr" latinLnBrk="0" hangingPunct="1">
              <a:buNone/>
            </a:pPr>
            <a:r>
              <a:rPr lang="fr-FR" sz="800" b="1" i="0" u="none" strike="noStrike" cap="none" dirty="0">
                <a:solidFill>
                  <a:srgbClr val="000000"/>
                </a:solidFill>
                <a:effectLst/>
                <a:latin typeface="Arial"/>
                <a:ea typeface="Arial"/>
                <a:cs typeface="Arial"/>
                <a:sym typeface="Arial"/>
              </a:rPr>
              <a:t>TIME RESIST CREME JOUR France: winner for best </a:t>
            </a:r>
            <a:r>
              <a:rPr lang="fr-FR" sz="800" b="1" i="0" u="none" strike="noStrike" cap="none" dirty="0" err="1">
                <a:solidFill>
                  <a:srgbClr val="000000"/>
                </a:solidFill>
                <a:effectLst/>
                <a:latin typeface="Arial"/>
                <a:ea typeface="Arial"/>
                <a:cs typeface="Arial"/>
                <a:sym typeface="Arial"/>
              </a:rPr>
              <a:t>skincare</a:t>
            </a:r>
            <a:r>
              <a:rPr lang="fr-FR" sz="800" b="1" i="0" u="none" strike="noStrike" cap="none" dirty="0">
                <a:solidFill>
                  <a:srgbClr val="000000"/>
                </a:solidFill>
                <a:effectLst/>
                <a:latin typeface="Arial"/>
                <a:ea typeface="Arial"/>
                <a:cs typeface="Arial"/>
                <a:sym typeface="Arial"/>
              </a:rPr>
              <a:t> packaging design 2017 Belgique : beauty </a:t>
            </a:r>
            <a:r>
              <a:rPr lang="fr-FR" sz="800" b="1" i="0" u="none" strike="noStrike" cap="none" dirty="0" err="1">
                <a:solidFill>
                  <a:srgbClr val="000000"/>
                </a:solidFill>
                <a:effectLst/>
                <a:latin typeface="Arial"/>
                <a:ea typeface="Arial"/>
                <a:cs typeface="Arial"/>
                <a:sym typeface="Arial"/>
              </a:rPr>
              <a:t>award</a:t>
            </a:r>
            <a:r>
              <a:rPr lang="fr-FR" sz="800" b="1" i="0" u="none" strike="noStrike" cap="none" dirty="0">
                <a:solidFill>
                  <a:srgbClr val="000000"/>
                </a:solidFill>
                <a:effectLst/>
                <a:latin typeface="Arial"/>
                <a:ea typeface="Arial"/>
                <a:cs typeface="Arial"/>
                <a:sym typeface="Arial"/>
              </a:rPr>
              <a:t> 2018 for innovation</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Toutes</a:t>
            </a:r>
            <a:r>
              <a:rPr lang="fr-FR" sz="800" b="0" i="0" u="none" strike="noStrike" cap="none" baseline="0" dirty="0">
                <a:solidFill>
                  <a:srgbClr val="000000"/>
                </a:solidFill>
                <a:effectLst/>
                <a:latin typeface="Arial"/>
                <a:ea typeface="Arial"/>
                <a:cs typeface="Arial"/>
                <a:sym typeface="Arial"/>
              </a:rPr>
              <a:t> peaux matures</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ACTIVATEUR</a:t>
            </a:r>
            <a:r>
              <a:rPr lang="fr-FR" sz="800" b="0" i="0" u="none" strike="noStrike" cap="none" baseline="0" dirty="0">
                <a:solidFill>
                  <a:srgbClr val="000000"/>
                </a:solidFill>
                <a:effectLst/>
                <a:latin typeface="Arial"/>
                <a:ea typeface="Arial"/>
                <a:cs typeface="Arial"/>
                <a:sym typeface="Arial"/>
              </a:rPr>
              <a:t> JEUNESSE COMBLEUR DE RIDES</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baseline="0" dirty="0">
                <a:solidFill>
                  <a:srgbClr val="000000"/>
                </a:solidFill>
                <a:effectLst/>
                <a:latin typeface="Arial"/>
                <a:ea typeface="Arial"/>
                <a:cs typeface="Arial"/>
                <a:sym typeface="Arial"/>
              </a:rPr>
              <a:t>Préserve les cellules souches dermiques, Lutte contre l’</a:t>
            </a:r>
            <a:r>
              <a:rPr lang="fr-FR" sz="800" b="0" i="0" u="none" strike="noStrike" cap="none" baseline="0" dirty="0" err="1">
                <a:solidFill>
                  <a:srgbClr val="000000"/>
                </a:solidFill>
                <a:effectLst/>
                <a:latin typeface="Arial"/>
                <a:ea typeface="Arial"/>
                <a:cs typeface="Arial"/>
                <a:sym typeface="Arial"/>
              </a:rPr>
              <a:t>inflamm’aging</a:t>
            </a:r>
            <a:r>
              <a:rPr lang="fr-FR" sz="800" b="0" i="0" u="none" strike="noStrike" cap="none" baseline="0" dirty="0">
                <a:solidFill>
                  <a:srgbClr val="000000"/>
                </a:solidFill>
                <a:effectLst/>
                <a:latin typeface="Arial"/>
                <a:ea typeface="Arial"/>
                <a:cs typeface="Arial"/>
                <a:sym typeface="Arial"/>
              </a:rPr>
              <a:t>, Prévient et corrige les signes de l’âge, Comble les rides</a:t>
            </a:r>
          </a:p>
          <a:p>
            <a:pPr marL="158750" indent="0" rtl="0" eaLnBrk="1" fontAlgn="ctr" latinLnBrk="0" hangingPunct="1">
              <a:buNone/>
            </a:pP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baseline="0" dirty="0" err="1">
                <a:solidFill>
                  <a:srgbClr val="000000"/>
                </a:solidFill>
                <a:effectLst/>
                <a:latin typeface="Arial"/>
                <a:ea typeface="Arial"/>
                <a:cs typeface="Arial"/>
                <a:sym typeface="Arial"/>
              </a:rPr>
              <a:t>Saponaria</a:t>
            </a:r>
            <a:r>
              <a:rPr lang="fr-FR" sz="800" b="0" i="0" u="none" strike="noStrike" cap="none" baseline="0" dirty="0">
                <a:solidFill>
                  <a:srgbClr val="000000"/>
                </a:solidFill>
                <a:effectLst/>
                <a:latin typeface="Arial"/>
                <a:ea typeface="Arial"/>
                <a:cs typeface="Arial"/>
                <a:sym typeface="Arial"/>
              </a:rPr>
              <a:t> </a:t>
            </a:r>
            <a:r>
              <a:rPr lang="fr-FR" sz="800" b="0" i="0" u="none" strike="noStrike" cap="none" baseline="0" dirty="0" err="1">
                <a:solidFill>
                  <a:srgbClr val="000000"/>
                </a:solidFill>
                <a:effectLst/>
                <a:latin typeface="Arial"/>
                <a:ea typeface="Arial"/>
                <a:cs typeface="Arial"/>
                <a:sym typeface="Arial"/>
              </a:rPr>
              <a:t>pumila</a:t>
            </a:r>
            <a:r>
              <a:rPr lang="fr-FR" sz="800" b="0" i="0" u="none" strike="noStrike" cap="none" baseline="0" dirty="0">
                <a:solidFill>
                  <a:srgbClr val="000000"/>
                </a:solidFill>
                <a:effectLst/>
                <a:latin typeface="Arial"/>
                <a:ea typeface="Arial"/>
                <a:cs typeface="Arial"/>
                <a:sym typeface="Arial"/>
              </a:rPr>
              <a:t>, </a:t>
            </a:r>
            <a:r>
              <a:rPr lang="fr-FR" sz="800" b="0" i="0" u="none" strike="noStrike" cap="none" baseline="0" dirty="0" err="1">
                <a:solidFill>
                  <a:srgbClr val="000000"/>
                </a:solidFill>
                <a:effectLst/>
                <a:latin typeface="Arial"/>
                <a:ea typeface="Arial"/>
                <a:cs typeface="Arial"/>
                <a:sym typeface="Arial"/>
              </a:rPr>
              <a:t>lipoaminoacide</a:t>
            </a:r>
            <a:r>
              <a:rPr lang="fr-FR" sz="800" b="0" i="0" u="none" strike="noStrike" cap="none" baseline="0" dirty="0">
                <a:solidFill>
                  <a:srgbClr val="000000"/>
                </a:solidFill>
                <a:effectLst/>
                <a:latin typeface="Arial"/>
                <a:ea typeface="Arial"/>
                <a:cs typeface="Arial"/>
                <a:sym typeface="Arial"/>
              </a:rPr>
              <a:t>, extrait de wakamé: </a:t>
            </a:r>
            <a:r>
              <a:rPr lang="fr-FR" sz="800" b="1" i="0" u="none" strike="noStrike" cap="none" baseline="0" dirty="0">
                <a:solidFill>
                  <a:srgbClr val="000000"/>
                </a:solidFill>
                <a:effectLst/>
                <a:latin typeface="Arial"/>
                <a:ea typeface="Arial"/>
                <a:cs typeface="Arial"/>
                <a:sym typeface="Arial"/>
              </a:rPr>
              <a:t>activateur jeunesse, redensifiant</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baseline="0" dirty="0">
                <a:solidFill>
                  <a:srgbClr val="000000"/>
                </a:solidFill>
                <a:effectLst/>
                <a:latin typeface="Arial"/>
                <a:ea typeface="Arial"/>
                <a:cs typeface="Arial"/>
                <a:sym typeface="Arial"/>
              </a:rPr>
              <a:t>Huile de pépins de raisin, beurre de karité: </a:t>
            </a:r>
            <a:r>
              <a:rPr lang="fr-FR" sz="800" b="1" i="0" u="none" strike="noStrike" cap="none" baseline="0" dirty="0">
                <a:solidFill>
                  <a:srgbClr val="000000"/>
                </a:solidFill>
                <a:effectLst/>
                <a:latin typeface="Arial"/>
                <a:ea typeface="Arial"/>
                <a:cs typeface="Arial"/>
                <a:sym typeface="Arial"/>
              </a:rPr>
              <a:t>hydratant nourrissant</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baseline="0" dirty="0" err="1">
                <a:solidFill>
                  <a:srgbClr val="000000"/>
                </a:solidFill>
                <a:effectLst/>
                <a:latin typeface="Arial"/>
                <a:ea typeface="Arial"/>
                <a:cs typeface="Arial"/>
                <a:sym typeface="Arial"/>
              </a:rPr>
              <a:t>Shères</a:t>
            </a:r>
            <a:r>
              <a:rPr lang="fr-FR" sz="800" b="0" i="0" u="none" strike="noStrike" cap="none" baseline="0" dirty="0">
                <a:solidFill>
                  <a:srgbClr val="000000"/>
                </a:solidFill>
                <a:effectLst/>
                <a:latin typeface="Arial"/>
                <a:ea typeface="Arial"/>
                <a:cs typeface="Arial"/>
                <a:sym typeface="Arial"/>
              </a:rPr>
              <a:t> de comblements (AH bas </a:t>
            </a:r>
            <a:r>
              <a:rPr lang="fr-FR" sz="800" b="0" i="0" u="none" strike="noStrike" cap="none" baseline="0" dirty="0" err="1">
                <a:solidFill>
                  <a:srgbClr val="000000"/>
                </a:solidFill>
                <a:effectLst/>
                <a:latin typeface="Arial"/>
                <a:ea typeface="Arial"/>
                <a:cs typeface="Arial"/>
                <a:sym typeface="Arial"/>
              </a:rPr>
              <a:t>poids+konjac</a:t>
            </a:r>
            <a:r>
              <a:rPr lang="fr-FR" sz="800" b="0" i="0" u="none" strike="noStrike" cap="none" baseline="0" dirty="0">
                <a:solidFill>
                  <a:srgbClr val="000000"/>
                </a:solidFill>
                <a:effectLst/>
                <a:latin typeface="Arial"/>
                <a:ea typeface="Arial"/>
                <a:cs typeface="Arial"/>
                <a:sym typeface="Arial"/>
              </a:rPr>
              <a:t>), </a:t>
            </a:r>
            <a:r>
              <a:rPr lang="fr-FR" sz="800" b="0" i="0" u="none" strike="noStrike" cap="none" baseline="0" dirty="0" err="1">
                <a:solidFill>
                  <a:srgbClr val="000000"/>
                </a:solidFill>
                <a:effectLst/>
                <a:latin typeface="Arial"/>
                <a:ea typeface="Arial"/>
                <a:cs typeface="Arial"/>
                <a:sym typeface="Arial"/>
              </a:rPr>
              <a:t>polyoses</a:t>
            </a:r>
            <a:r>
              <a:rPr lang="fr-FR" sz="800" b="0" i="0" u="none" strike="noStrike" cap="none" baseline="0" dirty="0">
                <a:solidFill>
                  <a:srgbClr val="000000"/>
                </a:solidFill>
                <a:effectLst/>
                <a:latin typeface="Arial"/>
                <a:ea typeface="Arial"/>
                <a:cs typeface="Arial"/>
                <a:sym typeface="Arial"/>
              </a:rPr>
              <a:t> d’avoine, AH haut poids moléculaire : </a:t>
            </a:r>
            <a:r>
              <a:rPr lang="fr-FR" sz="800" b="1" i="0" u="none" strike="noStrike" cap="none" baseline="0" dirty="0" err="1">
                <a:solidFill>
                  <a:srgbClr val="000000"/>
                </a:solidFill>
                <a:effectLst/>
                <a:latin typeface="Arial"/>
                <a:ea typeface="Arial"/>
                <a:cs typeface="Arial"/>
                <a:sym typeface="Arial"/>
              </a:rPr>
              <a:t>combleur</a:t>
            </a:r>
            <a:r>
              <a:rPr lang="fr-FR" sz="800" b="1" i="0" u="none" strike="noStrike" cap="none" baseline="0" dirty="0">
                <a:solidFill>
                  <a:srgbClr val="000000"/>
                </a:solidFill>
                <a:effectLst/>
                <a:latin typeface="Arial"/>
                <a:ea typeface="Arial"/>
                <a:cs typeface="Arial"/>
                <a:sym typeface="Arial"/>
              </a:rPr>
              <a:t> de rides</a:t>
            </a:r>
          </a:p>
          <a:p>
            <a:pPr marL="158750" indent="0" rtl="0" eaLnBrk="1" fontAlgn="ctr" latinLnBrk="0" hangingPunct="1">
              <a:buNone/>
            </a:pP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Matin</a:t>
            </a: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En</a:t>
            </a:r>
            <a:r>
              <a:rPr lang="fr-FR" sz="800" b="0" i="0" u="none" strike="noStrike" cap="none" baseline="0" dirty="0">
                <a:solidFill>
                  <a:srgbClr val="000000"/>
                </a:solidFill>
                <a:effectLst/>
                <a:latin typeface="Arial"/>
                <a:ea typeface="Arial"/>
                <a:cs typeface="Arial"/>
                <a:sym typeface="Arial"/>
              </a:rPr>
              <a:t> massage associé avec </a:t>
            </a:r>
            <a:r>
              <a:rPr lang="fr-FR" sz="800" b="0" i="0" u="none" strike="noStrike" cap="none" baseline="0" dirty="0" err="1">
                <a:solidFill>
                  <a:srgbClr val="000000"/>
                </a:solidFill>
                <a:effectLst/>
                <a:latin typeface="Arial"/>
                <a:ea typeface="Arial"/>
                <a:cs typeface="Arial"/>
                <a:sym typeface="Arial"/>
              </a:rPr>
              <a:t>Mesonium</a:t>
            </a:r>
            <a:r>
              <a:rPr lang="fr-FR" sz="800" b="0" i="0" u="none" strike="noStrike" cap="none" baseline="0" dirty="0">
                <a:solidFill>
                  <a:srgbClr val="000000"/>
                </a:solidFill>
                <a:effectLst/>
                <a:latin typeface="Arial"/>
                <a:ea typeface="Arial"/>
                <a:cs typeface="Arial"/>
                <a:sym typeface="Arial"/>
              </a:rPr>
              <a:t> 1</a:t>
            </a:r>
            <a:endParaRPr lang="fr-FR" sz="800" b="0" i="0" u="none" strike="noStrike" cap="none" dirty="0">
              <a:solidFill>
                <a:srgbClr val="000000"/>
              </a:solidFill>
              <a:effectLst/>
              <a:latin typeface="Arial"/>
              <a:ea typeface="Arial"/>
              <a:cs typeface="Arial"/>
              <a:sym typeface="Arial"/>
            </a:endParaRPr>
          </a:p>
          <a:p>
            <a:pPr marL="158750" indent="0" rtl="0" eaLnBrk="1" fontAlgn="auto" latinLnBrk="0" hangingPunct="1">
              <a:buNone/>
            </a:pPr>
            <a:r>
              <a:rPr lang="fr-FR" sz="800" b="0" i="0" u="none" strike="noStrike" cap="none" baseline="0" dirty="0">
                <a:solidFill>
                  <a:srgbClr val="000000"/>
                </a:solidFill>
                <a:effectLst/>
                <a:latin typeface="Arial"/>
                <a:ea typeface="Arial"/>
                <a:cs typeface="Arial"/>
                <a:sym typeface="Arial"/>
              </a:rPr>
              <a:t>EXISTE EN CABINE</a:t>
            </a:r>
            <a:endParaRPr lang="fr-FR" sz="800" b="0" i="0" u="none" strike="noStrike" cap="none" dirty="0">
              <a:solidFill>
                <a:srgbClr val="000000"/>
              </a:solidFill>
              <a:effectLst/>
              <a:latin typeface="Arial"/>
              <a:ea typeface="Arial"/>
              <a:cs typeface="Arial"/>
              <a:sym typeface="Arial"/>
            </a:endParaRPr>
          </a:p>
          <a:p>
            <a:pPr marL="158750" indent="0" rtl="0" eaLnBrk="1" fontAlgn="auto" latinLnBrk="0" hangingPunct="1">
              <a:buNone/>
            </a:pP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1" i="0" u="none" strike="noStrike" cap="none" dirty="0">
                <a:solidFill>
                  <a:srgbClr val="000000"/>
                </a:solidFill>
                <a:effectLst/>
                <a:latin typeface="Arial"/>
                <a:ea typeface="Arial"/>
                <a:cs typeface="Arial"/>
                <a:sym typeface="Arial"/>
              </a:rPr>
              <a:t>TIME RESIST CREME NUIT</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Toutes</a:t>
            </a:r>
            <a:r>
              <a:rPr lang="fr-FR" sz="800" b="0" i="0" u="none" strike="noStrike" cap="none" baseline="0" dirty="0">
                <a:solidFill>
                  <a:srgbClr val="000000"/>
                </a:solidFill>
                <a:effectLst/>
                <a:latin typeface="Arial"/>
                <a:ea typeface="Arial"/>
                <a:cs typeface="Arial"/>
                <a:sym typeface="Arial"/>
              </a:rPr>
              <a:t> peaux matures</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ACTIVATEUR</a:t>
            </a:r>
            <a:r>
              <a:rPr lang="fr-FR" sz="800" b="0" i="0" u="none" strike="noStrike" cap="none" baseline="0" dirty="0">
                <a:solidFill>
                  <a:srgbClr val="000000"/>
                </a:solidFill>
                <a:effectLst/>
                <a:latin typeface="Arial"/>
                <a:ea typeface="Arial"/>
                <a:cs typeface="Arial"/>
                <a:sym typeface="Arial"/>
              </a:rPr>
              <a:t> JEUNESSE </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baseline="0" dirty="0">
                <a:solidFill>
                  <a:srgbClr val="000000"/>
                </a:solidFill>
                <a:effectLst/>
                <a:latin typeface="Arial"/>
                <a:ea typeface="Arial"/>
                <a:cs typeface="Arial"/>
                <a:sym typeface="Arial"/>
              </a:rPr>
              <a:t>ANTI-FATIGUE LISSANT</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baseline="0" dirty="0">
                <a:solidFill>
                  <a:srgbClr val="000000"/>
                </a:solidFill>
                <a:effectLst/>
                <a:latin typeface="Arial"/>
                <a:ea typeface="Arial"/>
                <a:cs typeface="Arial"/>
                <a:sym typeface="Arial"/>
              </a:rPr>
              <a:t>Préserve les cellules souches dermiques, Lutte contre l’</a:t>
            </a:r>
            <a:r>
              <a:rPr lang="fr-FR" sz="800" b="0" i="0" u="none" strike="noStrike" cap="none" baseline="0" dirty="0" err="1">
                <a:solidFill>
                  <a:srgbClr val="000000"/>
                </a:solidFill>
                <a:effectLst/>
                <a:latin typeface="Arial"/>
                <a:ea typeface="Arial"/>
                <a:cs typeface="Arial"/>
                <a:sym typeface="Arial"/>
              </a:rPr>
              <a:t>inflamm’aging</a:t>
            </a:r>
            <a:r>
              <a:rPr lang="fr-FR" sz="800" b="0" i="0" u="none" strike="noStrike" cap="none" baseline="0" dirty="0">
                <a:solidFill>
                  <a:srgbClr val="000000"/>
                </a:solidFill>
                <a:effectLst/>
                <a:latin typeface="Arial"/>
                <a:ea typeface="Arial"/>
                <a:cs typeface="Arial"/>
                <a:sym typeface="Arial"/>
              </a:rPr>
              <a:t>, Prévient et corrige les signes de l’âge, Anti-fatigue lissant</a:t>
            </a:r>
          </a:p>
          <a:p>
            <a:pPr marL="158750" indent="0" rtl="0" eaLnBrk="1" fontAlgn="ctr" latinLnBrk="0" hangingPunct="1">
              <a:buNone/>
            </a:pP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baseline="0" dirty="0" err="1">
                <a:solidFill>
                  <a:srgbClr val="000000"/>
                </a:solidFill>
                <a:effectLst/>
                <a:latin typeface="Arial"/>
                <a:ea typeface="Arial"/>
                <a:cs typeface="Arial"/>
                <a:sym typeface="Arial"/>
              </a:rPr>
              <a:t>Saponaria</a:t>
            </a:r>
            <a:r>
              <a:rPr lang="fr-FR" sz="800" b="0" i="0" u="none" strike="noStrike" cap="none" baseline="0" dirty="0">
                <a:solidFill>
                  <a:srgbClr val="000000"/>
                </a:solidFill>
                <a:effectLst/>
                <a:latin typeface="Arial"/>
                <a:ea typeface="Arial"/>
                <a:cs typeface="Arial"/>
                <a:sym typeface="Arial"/>
              </a:rPr>
              <a:t> </a:t>
            </a:r>
            <a:r>
              <a:rPr lang="fr-FR" sz="800" b="0" i="0" u="none" strike="noStrike" cap="none" baseline="0" dirty="0" err="1">
                <a:solidFill>
                  <a:srgbClr val="000000"/>
                </a:solidFill>
                <a:effectLst/>
                <a:latin typeface="Arial"/>
                <a:ea typeface="Arial"/>
                <a:cs typeface="Arial"/>
                <a:sym typeface="Arial"/>
              </a:rPr>
              <a:t>pumila</a:t>
            </a:r>
            <a:r>
              <a:rPr lang="fr-FR" sz="800" b="0" i="0" u="none" strike="noStrike" cap="none" baseline="0" dirty="0">
                <a:solidFill>
                  <a:srgbClr val="000000"/>
                </a:solidFill>
                <a:effectLst/>
                <a:latin typeface="Arial"/>
                <a:ea typeface="Arial"/>
                <a:cs typeface="Arial"/>
                <a:sym typeface="Arial"/>
              </a:rPr>
              <a:t>, </a:t>
            </a:r>
            <a:r>
              <a:rPr lang="fr-FR" sz="800" b="0" i="0" u="none" strike="noStrike" cap="none" baseline="0" dirty="0" err="1">
                <a:solidFill>
                  <a:srgbClr val="000000"/>
                </a:solidFill>
                <a:effectLst/>
                <a:latin typeface="Arial"/>
                <a:ea typeface="Arial"/>
                <a:cs typeface="Arial"/>
                <a:sym typeface="Arial"/>
              </a:rPr>
              <a:t>lipoaminoacide</a:t>
            </a:r>
            <a:r>
              <a:rPr lang="fr-FR" sz="800" b="0" i="0" u="none" strike="noStrike" cap="none" baseline="0" dirty="0">
                <a:solidFill>
                  <a:srgbClr val="000000"/>
                </a:solidFill>
                <a:effectLst/>
                <a:latin typeface="Arial"/>
                <a:ea typeface="Arial"/>
                <a:cs typeface="Arial"/>
                <a:sym typeface="Arial"/>
              </a:rPr>
              <a:t>, extrait de wakamé: </a:t>
            </a:r>
            <a:r>
              <a:rPr lang="fr-FR" sz="800" b="1" i="0" u="none" strike="noStrike" cap="none" baseline="0" dirty="0">
                <a:solidFill>
                  <a:srgbClr val="000000"/>
                </a:solidFill>
                <a:effectLst/>
                <a:latin typeface="Arial"/>
                <a:ea typeface="Arial"/>
                <a:cs typeface="Arial"/>
                <a:sym typeface="Arial"/>
              </a:rPr>
              <a:t>activateur jeunesse, redensifiant</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baseline="0" dirty="0">
                <a:solidFill>
                  <a:srgbClr val="000000"/>
                </a:solidFill>
                <a:effectLst/>
                <a:latin typeface="Arial"/>
                <a:ea typeface="Arial"/>
                <a:cs typeface="Arial"/>
                <a:sym typeface="Arial"/>
              </a:rPr>
              <a:t>Huile de pépins de raisin, beurre de karité: </a:t>
            </a:r>
            <a:r>
              <a:rPr lang="fr-FR" sz="800" b="1" i="0" u="none" strike="noStrike" cap="none" baseline="0" dirty="0">
                <a:solidFill>
                  <a:srgbClr val="000000"/>
                </a:solidFill>
                <a:effectLst/>
                <a:latin typeface="Arial"/>
                <a:ea typeface="Arial"/>
                <a:cs typeface="Arial"/>
                <a:sym typeface="Arial"/>
              </a:rPr>
              <a:t>hydratant nourrissant</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baseline="0" dirty="0">
                <a:solidFill>
                  <a:srgbClr val="000000"/>
                </a:solidFill>
                <a:effectLst/>
                <a:latin typeface="Arial"/>
                <a:ea typeface="Arial"/>
                <a:cs typeface="Arial"/>
                <a:sym typeface="Arial"/>
              </a:rPr>
              <a:t>Extrait d’</a:t>
            </a:r>
            <a:r>
              <a:rPr lang="fr-FR" sz="800" b="0" i="0" u="none" strike="noStrike" cap="none" baseline="0" dirty="0" err="1">
                <a:solidFill>
                  <a:srgbClr val="000000"/>
                </a:solidFill>
                <a:effectLst/>
                <a:latin typeface="Arial"/>
                <a:ea typeface="Arial"/>
                <a:cs typeface="Arial"/>
                <a:sym typeface="Arial"/>
              </a:rPr>
              <a:t>euglena</a:t>
            </a:r>
            <a:r>
              <a:rPr lang="fr-FR" sz="800" b="0" i="0" u="none" strike="noStrike" cap="none" baseline="0" dirty="0">
                <a:solidFill>
                  <a:srgbClr val="000000"/>
                </a:solidFill>
                <a:effectLst/>
                <a:latin typeface="Arial"/>
                <a:ea typeface="Arial"/>
                <a:cs typeface="Arial"/>
                <a:sym typeface="Arial"/>
              </a:rPr>
              <a:t> gracilis, huile d’inca </a:t>
            </a:r>
            <a:r>
              <a:rPr lang="fr-FR" sz="800" b="0" i="0" u="none" strike="noStrike" cap="none" baseline="0" dirty="0" err="1">
                <a:solidFill>
                  <a:srgbClr val="000000"/>
                </a:solidFill>
                <a:effectLst/>
                <a:latin typeface="Arial"/>
                <a:ea typeface="Arial"/>
                <a:cs typeface="Arial"/>
                <a:sym typeface="Arial"/>
              </a:rPr>
              <a:t>inchi</a:t>
            </a:r>
            <a:r>
              <a:rPr lang="fr-FR" sz="800" b="0" i="0" u="none" strike="noStrike" cap="none" baseline="0" dirty="0">
                <a:solidFill>
                  <a:srgbClr val="000000"/>
                </a:solidFill>
                <a:effectLst/>
                <a:latin typeface="Arial"/>
                <a:ea typeface="Arial"/>
                <a:cs typeface="Arial"/>
                <a:sym typeface="Arial"/>
              </a:rPr>
              <a:t>, extrait d’arbre à soie: </a:t>
            </a:r>
            <a:r>
              <a:rPr lang="fr-FR" sz="800" b="1" i="0" u="none" strike="noStrike" cap="none" baseline="0" dirty="0">
                <a:solidFill>
                  <a:srgbClr val="000000"/>
                </a:solidFill>
                <a:effectLst/>
                <a:latin typeface="Arial"/>
                <a:ea typeface="Arial"/>
                <a:cs typeface="Arial"/>
                <a:sym typeface="Arial"/>
              </a:rPr>
              <a:t>anti-fatigue lissant</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Soir</a:t>
            </a:r>
          </a:p>
          <a:p>
            <a:pPr marL="158750" indent="0" rtl="0" eaLnBrk="1" fontAlgn="ctr" latinLnBrk="0" hangingPunct="1">
              <a:buNone/>
            </a:pP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1" i="0" u="none" strike="noStrike" cap="none" dirty="0">
                <a:solidFill>
                  <a:srgbClr val="000000"/>
                </a:solidFill>
                <a:effectLst/>
                <a:latin typeface="Arial"/>
                <a:ea typeface="Arial"/>
                <a:cs typeface="Arial"/>
                <a:sym typeface="Arial"/>
              </a:rPr>
              <a:t>PHYTO 52 CREME</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Toutes</a:t>
            </a:r>
            <a:r>
              <a:rPr lang="fr-FR" sz="800" b="0" i="0" u="none" strike="noStrike" cap="none" baseline="0" dirty="0">
                <a:solidFill>
                  <a:srgbClr val="000000"/>
                </a:solidFill>
                <a:effectLst/>
                <a:latin typeface="Arial"/>
                <a:ea typeface="Arial"/>
                <a:cs typeface="Arial"/>
                <a:sym typeface="Arial"/>
              </a:rPr>
              <a:t> peaux</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RAFFERMISSANTE VIVIFIANTE</a:t>
            </a: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Raffermissante, Astringente, Antiseptique, Eclaircissante, </a:t>
            </a:r>
            <a:r>
              <a:rPr lang="fr-FR" sz="800" b="0" i="0" u="none" strike="noStrike" cap="none" dirty="0" err="1">
                <a:solidFill>
                  <a:srgbClr val="000000"/>
                </a:solidFill>
                <a:effectLst/>
                <a:latin typeface="Arial"/>
                <a:ea typeface="Arial"/>
                <a:cs typeface="Arial"/>
                <a:sym typeface="Arial"/>
              </a:rPr>
              <a:t>Liposolvante</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9%</a:t>
            </a:r>
            <a:r>
              <a:rPr lang="fr-FR" sz="800" b="0" i="0" u="none" strike="noStrike" cap="none" baseline="0" dirty="0">
                <a:solidFill>
                  <a:srgbClr val="000000"/>
                </a:solidFill>
                <a:effectLst/>
                <a:latin typeface="Arial"/>
                <a:ea typeface="Arial"/>
                <a:cs typeface="Arial"/>
                <a:sym typeface="Arial"/>
              </a:rPr>
              <a:t> de romarin </a:t>
            </a:r>
            <a:r>
              <a:rPr lang="fr-FR" sz="800" b="0" i="0" u="none" strike="noStrike" cap="none" dirty="0">
                <a:solidFill>
                  <a:srgbClr val="000000"/>
                </a:solidFill>
                <a:effectLst/>
                <a:latin typeface="Arial"/>
                <a:ea typeface="Arial"/>
                <a:cs typeface="Arial"/>
                <a:sym typeface="Arial"/>
              </a:rPr>
              <a:t>+ quintessence YK</a:t>
            </a:r>
            <a:r>
              <a:rPr lang="fr-FR" sz="800" b="0" i="0" u="none" strike="noStrike" cap="none" baseline="0" dirty="0">
                <a:solidFill>
                  <a:srgbClr val="000000"/>
                </a:solidFill>
                <a:effectLst/>
                <a:latin typeface="Arial"/>
                <a:ea typeface="Arial"/>
                <a:cs typeface="Arial"/>
                <a:sym typeface="Arial"/>
              </a:rPr>
              <a:t>: </a:t>
            </a:r>
            <a:r>
              <a:rPr lang="fr-FR" sz="800" b="1" i="0" u="none" strike="noStrike" cap="none" baseline="0" dirty="0">
                <a:solidFill>
                  <a:srgbClr val="000000"/>
                </a:solidFill>
                <a:effectLst/>
                <a:latin typeface="Arial"/>
                <a:ea typeface="Arial"/>
                <a:cs typeface="Arial"/>
                <a:sym typeface="Arial"/>
              </a:rPr>
              <a:t>raffermissant vivifiant</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Peptides</a:t>
            </a:r>
            <a:r>
              <a:rPr lang="fr-FR" sz="800" b="0" i="0" u="none" strike="noStrike" cap="none" baseline="0" dirty="0">
                <a:solidFill>
                  <a:srgbClr val="000000"/>
                </a:solidFill>
                <a:effectLst/>
                <a:latin typeface="Arial"/>
                <a:ea typeface="Arial"/>
                <a:cs typeface="Arial"/>
                <a:sym typeface="Arial"/>
              </a:rPr>
              <a:t> de bourgeons de hêtre</a:t>
            </a:r>
            <a:r>
              <a:rPr lang="fr-FR" sz="800" b="0" i="0" u="none" strike="noStrike" cap="none" dirty="0">
                <a:solidFill>
                  <a:srgbClr val="000000"/>
                </a:solidFill>
                <a:effectLst/>
                <a:latin typeface="Arial"/>
                <a:ea typeface="Arial"/>
                <a:cs typeface="Arial"/>
                <a:sym typeface="Arial"/>
              </a:rPr>
              <a:t>: </a:t>
            </a:r>
            <a:r>
              <a:rPr lang="fr-FR" sz="800" b="1" i="0" u="none" strike="noStrike" cap="none" dirty="0">
                <a:solidFill>
                  <a:srgbClr val="000000"/>
                </a:solidFill>
                <a:effectLst/>
                <a:latin typeface="Arial"/>
                <a:ea typeface="Arial"/>
                <a:cs typeface="Arial"/>
                <a:sym typeface="Arial"/>
              </a:rPr>
              <a:t>restructurant lissant</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Huile de noisette: n</a:t>
            </a:r>
            <a:r>
              <a:rPr lang="fr-FR" sz="800" b="1" i="0" u="none" strike="noStrike" cap="none" dirty="0">
                <a:solidFill>
                  <a:srgbClr val="000000"/>
                </a:solidFill>
                <a:effectLst/>
                <a:latin typeface="Arial"/>
                <a:ea typeface="Arial"/>
                <a:cs typeface="Arial"/>
                <a:sym typeface="Arial"/>
              </a:rPr>
              <a:t>ourrissant </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baseline="0" dirty="0">
                <a:solidFill>
                  <a:srgbClr val="000000"/>
                </a:solidFill>
                <a:effectLst/>
                <a:latin typeface="Arial"/>
                <a:ea typeface="Arial"/>
                <a:cs typeface="Arial"/>
                <a:sym typeface="Arial"/>
              </a:rPr>
              <a:t>Aloe </a:t>
            </a:r>
            <a:r>
              <a:rPr lang="fr-FR" sz="800" b="0" i="0" u="none" strike="noStrike" cap="none" baseline="0" dirty="0" err="1">
                <a:solidFill>
                  <a:srgbClr val="000000"/>
                </a:solidFill>
                <a:effectLst/>
                <a:latin typeface="Arial"/>
                <a:ea typeface="Arial"/>
                <a:cs typeface="Arial"/>
                <a:sym typeface="Arial"/>
              </a:rPr>
              <a:t>vera</a:t>
            </a:r>
            <a:r>
              <a:rPr lang="fr-FR" sz="800" b="0" i="0" u="none" strike="noStrike" cap="none" baseline="0" dirty="0">
                <a:solidFill>
                  <a:srgbClr val="000000"/>
                </a:solidFill>
                <a:effectLst/>
                <a:latin typeface="Arial"/>
                <a:ea typeface="Arial"/>
                <a:cs typeface="Arial"/>
                <a:sym typeface="Arial"/>
              </a:rPr>
              <a:t>: </a:t>
            </a:r>
            <a:r>
              <a:rPr lang="fr-FR" sz="800" b="1" i="0" u="none" strike="noStrike" cap="none" baseline="0" dirty="0">
                <a:solidFill>
                  <a:srgbClr val="000000"/>
                </a:solidFill>
                <a:effectLst/>
                <a:latin typeface="Arial"/>
                <a:ea typeface="Arial"/>
                <a:cs typeface="Arial"/>
                <a:sym typeface="Arial"/>
              </a:rPr>
              <a:t>hydratant</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Vitamine E: </a:t>
            </a:r>
            <a:r>
              <a:rPr lang="fr-FR" sz="800" b="1" i="0" u="none" strike="noStrike" cap="none" dirty="0">
                <a:solidFill>
                  <a:srgbClr val="000000"/>
                </a:solidFill>
                <a:effectLst/>
                <a:latin typeface="Arial"/>
                <a:ea typeface="Arial"/>
                <a:cs typeface="Arial"/>
                <a:sym typeface="Arial"/>
              </a:rPr>
              <a:t>anti-oxydant</a:t>
            </a:r>
          </a:p>
          <a:p>
            <a:pPr marL="158750" indent="0" rtl="0" eaLnBrk="1" fontAlgn="ctr" latinLnBrk="0" hangingPunct="1">
              <a:buNone/>
            </a:pPr>
            <a:endParaRPr lang="fr-FR" sz="800" b="0" i="0" u="none" strike="noStrike" cap="none" dirty="0">
              <a:solidFill>
                <a:srgbClr val="000000"/>
              </a:solidFill>
              <a:effectLst/>
              <a:latin typeface="Arial"/>
              <a:ea typeface="Arial"/>
              <a:cs typeface="Arial"/>
              <a:sym typeface="Arial"/>
            </a:endParaRPr>
          </a:p>
          <a:p>
            <a:pPr marL="158750" indent="0" rtl="0" eaLnBrk="1" fontAlgn="auto" latinLnBrk="0" hangingPunct="1">
              <a:buNone/>
            </a:pPr>
            <a:r>
              <a:rPr lang="fr-FR" sz="800" b="0" i="0" u="none" strike="noStrike" cap="none" dirty="0">
                <a:solidFill>
                  <a:srgbClr val="000000"/>
                </a:solidFill>
                <a:effectLst/>
                <a:latin typeface="Arial"/>
                <a:ea typeface="Arial"/>
                <a:cs typeface="Arial"/>
                <a:sym typeface="Arial"/>
              </a:rPr>
              <a:t>Soir</a:t>
            </a: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En cabine, conclusion signature YK</a:t>
            </a:r>
          </a:p>
          <a:p>
            <a:pPr marL="158750" indent="0" rtl="0" eaLnBrk="1" fontAlgn="auto" latinLnBrk="0" hangingPunct="1">
              <a:buNone/>
            </a:pPr>
            <a:r>
              <a:rPr lang="fr-FR" sz="800" b="0" i="0" u="none" strike="noStrike" cap="none" baseline="0" dirty="0">
                <a:solidFill>
                  <a:srgbClr val="000000"/>
                </a:solidFill>
                <a:effectLst/>
                <a:latin typeface="Arial"/>
                <a:ea typeface="Arial"/>
                <a:cs typeface="Arial"/>
                <a:sym typeface="Arial"/>
              </a:rPr>
              <a:t>EXISTE EN CABINE</a:t>
            </a:r>
            <a:endParaRPr lang="fr-FR" sz="800" b="0" i="0" u="none" strike="noStrike" cap="none" dirty="0">
              <a:solidFill>
                <a:srgbClr val="000000"/>
              </a:solidFill>
              <a:effectLst/>
              <a:latin typeface="Arial"/>
              <a:ea typeface="Arial"/>
              <a:cs typeface="Arial"/>
              <a:sym typeface="Arial"/>
            </a:endParaRPr>
          </a:p>
          <a:p>
            <a:pPr marL="158750" indent="0" rtl="0" eaLnBrk="1" fontAlgn="auto" latinLnBrk="0" hangingPunct="1">
              <a:buNone/>
            </a:pPr>
            <a:r>
              <a:rPr lang="fr-FR" sz="800" b="0" i="0" u="none" strike="noStrike" cap="none" baseline="0" dirty="0">
                <a:solidFill>
                  <a:srgbClr val="000000"/>
                </a:solidFill>
                <a:effectLst/>
                <a:latin typeface="Arial"/>
                <a:ea typeface="Arial"/>
                <a:cs typeface="Arial"/>
                <a:sym typeface="Arial"/>
              </a:rPr>
              <a:t>Peut s’appliquer localement sur les grains de </a:t>
            </a:r>
            <a:r>
              <a:rPr lang="fr-FR" sz="800" b="0" i="0" u="none" strike="noStrike" cap="none" baseline="0" dirty="0" err="1">
                <a:solidFill>
                  <a:srgbClr val="000000"/>
                </a:solidFill>
                <a:effectLst/>
                <a:latin typeface="Arial"/>
                <a:ea typeface="Arial"/>
                <a:cs typeface="Arial"/>
                <a:sym typeface="Arial"/>
              </a:rPr>
              <a:t>milium</a:t>
            </a:r>
            <a:r>
              <a:rPr lang="fr-FR" sz="800" b="0" i="0" u="none" strike="noStrike" cap="none" baseline="0" dirty="0">
                <a:solidFill>
                  <a:srgbClr val="000000"/>
                </a:solidFill>
                <a:effectLst/>
                <a:latin typeface="Arial"/>
                <a:ea typeface="Arial"/>
                <a:cs typeface="Arial"/>
                <a:sym typeface="Arial"/>
              </a:rPr>
              <a:t>, microkyste, tache pigmentaire, pore dilaté</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endParaRPr lang="fr-FR" sz="800" b="0" i="0" u="none" strike="noStrike" cap="none" dirty="0">
              <a:solidFill>
                <a:srgbClr val="000000"/>
              </a:solidFill>
              <a:effectLst/>
              <a:latin typeface="Arial"/>
              <a:ea typeface="Arial"/>
              <a:cs typeface="Arial"/>
              <a:sym typeface="Arial"/>
            </a:endParaRPr>
          </a:p>
          <a:p>
            <a:pPr marL="158750" indent="0" rtl="0" eaLnBrk="1" fontAlgn="auto" latinLnBrk="0" hangingPunct="1">
              <a:buNone/>
            </a:pPr>
            <a:endParaRPr lang="fr-FR" sz="800" b="0" i="0" u="none" strike="noStrike" cap="none" dirty="0">
              <a:solidFill>
                <a:srgbClr val="000000"/>
              </a:solidFill>
              <a:effectLst/>
              <a:latin typeface="Arial"/>
              <a:ea typeface="Arial"/>
              <a:cs typeface="Arial"/>
              <a:sym typeface="Arial"/>
            </a:endParaRPr>
          </a:p>
          <a:p>
            <a:pPr marL="115069" indent="0">
              <a:buNone/>
            </a:pPr>
            <a:endParaRPr lang="fr-FR" b="1" dirty="0"/>
          </a:p>
        </p:txBody>
      </p:sp>
      <p:sp>
        <p:nvSpPr>
          <p:cNvPr id="4" name="Espace réservé du numéro de diapositive 3"/>
          <p:cNvSpPr>
            <a:spLocks noGrp="1"/>
          </p:cNvSpPr>
          <p:nvPr>
            <p:ph type="sldNum" sz="quarter" idx="10"/>
          </p:nvPr>
        </p:nvSpPr>
        <p:spPr/>
        <p:txBody>
          <a:bodyPr lIns="66279" tIns="33140" rIns="66279" bIns="33140"/>
          <a:lstStyle/>
          <a:p>
            <a:pPr algn="r" defTabSz="662797">
              <a:buClrTx/>
              <a:defRPr/>
            </a:pPr>
            <a:fld id="{CE563EA7-A024-41BE-BFA5-2D2CC21575F9}" type="slidenum">
              <a:rPr lang="fr-FR" sz="900" kern="1200">
                <a:solidFill>
                  <a:prstClr val="black"/>
                </a:solidFill>
                <a:latin typeface="Calibri" panose="020F0502020204030204"/>
                <a:ea typeface="+mn-ea"/>
                <a:cs typeface="+mn-cs"/>
              </a:rPr>
              <a:pPr algn="r" defTabSz="662797">
                <a:buClrTx/>
                <a:defRPr/>
              </a:pPr>
              <a:t>46</a:t>
            </a:fld>
            <a:endParaRPr lang="fr-FR" sz="900" kern="1200">
              <a:solidFill>
                <a:prstClr val="black"/>
              </a:solidFill>
              <a:latin typeface="Calibri" panose="020F0502020204030204"/>
              <a:ea typeface="+mn-ea"/>
              <a:cs typeface="+mn-cs"/>
            </a:endParaRPr>
          </a:p>
        </p:txBody>
      </p:sp>
    </p:spTree>
    <p:extLst>
      <p:ext uri="{BB962C8B-B14F-4D97-AF65-F5344CB8AC3E}">
        <p14:creationId xmlns:p14="http://schemas.microsoft.com/office/powerpoint/2010/main" val="711256524"/>
      </p:ext>
    </p:extLst>
  </p:cSld>
  <p:clrMapOvr>
    <a:masterClrMapping/>
  </p:clrMapOvr>
</p:notes>
</file>

<file path=ppt/notesSlides/notesSlide4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pPr marL="158750" indent="0" rtl="0" eaLnBrk="1" fontAlgn="ctr" latinLnBrk="0" hangingPunct="1">
              <a:buNone/>
            </a:pPr>
            <a:r>
              <a:rPr lang="fr-FR" sz="800" b="1" i="0" u="none" strike="noStrike" cap="none" dirty="0">
                <a:solidFill>
                  <a:srgbClr val="000000"/>
                </a:solidFill>
                <a:effectLst/>
                <a:latin typeface="Arial"/>
                <a:ea typeface="Arial"/>
                <a:cs typeface="Arial"/>
                <a:sym typeface="Arial"/>
              </a:rPr>
              <a:t>EXCELLENCE CODE MASQUE</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Peaux matures</a:t>
            </a: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MASQUE GLOBALE JEUNESSE ECLAT &amp; LIFT</a:t>
            </a: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Lift</a:t>
            </a:r>
            <a:r>
              <a:rPr lang="fr-FR" sz="800" b="0" i="0" u="none" strike="noStrike" cap="none" baseline="0" dirty="0">
                <a:solidFill>
                  <a:srgbClr val="000000"/>
                </a:solidFill>
                <a:effectLst/>
                <a:latin typeface="Arial"/>
                <a:ea typeface="Arial"/>
                <a:cs typeface="Arial"/>
                <a:sym typeface="Arial"/>
              </a:rPr>
              <a:t> immédiat, Anti rides, Coup d’éclat, Hydratant</a:t>
            </a:r>
          </a:p>
          <a:p>
            <a:pPr marL="158750" indent="0" rtl="0" eaLnBrk="1" fontAlgn="ctr" latinLnBrk="0" hangingPunct="1">
              <a:buNone/>
            </a:pP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Souchet</a:t>
            </a:r>
            <a:r>
              <a:rPr lang="fr-FR" sz="800" b="0" i="0" u="none" strike="noStrike" cap="none" baseline="0" dirty="0">
                <a:solidFill>
                  <a:srgbClr val="000000"/>
                </a:solidFill>
                <a:effectLst/>
                <a:latin typeface="Arial"/>
                <a:ea typeface="Arial"/>
                <a:cs typeface="Arial"/>
                <a:sym typeface="Arial"/>
              </a:rPr>
              <a:t> sultan, protéines d’amandes douces: </a:t>
            </a:r>
            <a:r>
              <a:rPr lang="fr-FR" sz="800" b="1" i="0" u="none" strike="noStrike" cap="none" baseline="0" dirty="0">
                <a:solidFill>
                  <a:srgbClr val="000000"/>
                </a:solidFill>
                <a:effectLst/>
                <a:latin typeface="Arial"/>
                <a:ea typeface="Arial"/>
                <a:cs typeface="Arial"/>
                <a:sym typeface="Arial"/>
              </a:rPr>
              <a:t>raffermit</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baseline="0" dirty="0">
                <a:solidFill>
                  <a:srgbClr val="000000"/>
                </a:solidFill>
                <a:effectLst/>
                <a:latin typeface="Arial"/>
                <a:ea typeface="Arial"/>
                <a:cs typeface="Arial"/>
                <a:sym typeface="Arial"/>
              </a:rPr>
              <a:t>AHA, collagène marin: </a:t>
            </a:r>
            <a:r>
              <a:rPr lang="fr-FR" sz="800" b="1" i="0" u="none" strike="noStrike" cap="none" baseline="0" dirty="0">
                <a:solidFill>
                  <a:srgbClr val="000000"/>
                </a:solidFill>
                <a:effectLst/>
                <a:latin typeface="Arial"/>
                <a:ea typeface="Arial"/>
                <a:cs typeface="Arial"/>
                <a:sym typeface="Arial"/>
              </a:rPr>
              <a:t>lisse, exfolie</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AH</a:t>
            </a:r>
            <a:r>
              <a:rPr lang="fr-FR" sz="800" b="0" i="0" u="none" strike="noStrike" cap="none" baseline="0" dirty="0">
                <a:solidFill>
                  <a:srgbClr val="000000"/>
                </a:solidFill>
                <a:effectLst/>
                <a:latin typeface="Arial"/>
                <a:ea typeface="Arial"/>
                <a:cs typeface="Arial"/>
                <a:sym typeface="Arial"/>
              </a:rPr>
              <a:t> haut poids moléculaire, vitamines PP et B5: </a:t>
            </a:r>
            <a:r>
              <a:rPr lang="fr-FR" sz="800" b="1" i="0" u="none" strike="noStrike" cap="none" baseline="0" dirty="0">
                <a:solidFill>
                  <a:srgbClr val="000000"/>
                </a:solidFill>
                <a:effectLst/>
                <a:latin typeface="Arial"/>
                <a:ea typeface="Arial"/>
                <a:cs typeface="Arial"/>
                <a:sym typeface="Arial"/>
              </a:rPr>
              <a:t>hydrate et répare</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baseline="0" dirty="0">
                <a:solidFill>
                  <a:srgbClr val="000000"/>
                </a:solidFill>
                <a:effectLst/>
                <a:latin typeface="Arial"/>
                <a:ea typeface="Arial"/>
                <a:cs typeface="Arial"/>
                <a:sym typeface="Arial"/>
              </a:rPr>
              <a:t>Algue rouge: </a:t>
            </a:r>
            <a:r>
              <a:rPr lang="fr-FR" sz="800" b="1" i="0" u="none" strike="noStrike" cap="none" baseline="0" dirty="0">
                <a:solidFill>
                  <a:srgbClr val="000000"/>
                </a:solidFill>
                <a:effectLst/>
                <a:latin typeface="Arial"/>
                <a:ea typeface="Arial"/>
                <a:cs typeface="Arial"/>
                <a:sym typeface="Arial"/>
              </a:rPr>
              <a:t>unifie le teint</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baseline="0" dirty="0">
                <a:solidFill>
                  <a:srgbClr val="000000"/>
                </a:solidFill>
                <a:effectLst/>
                <a:latin typeface="Arial"/>
                <a:ea typeface="Arial"/>
                <a:cs typeface="Arial"/>
                <a:sym typeface="Arial"/>
              </a:rPr>
              <a:t>Vitamines A, C, E: </a:t>
            </a:r>
            <a:r>
              <a:rPr lang="fr-FR" sz="800" b="1" i="0" u="none" strike="noStrike" cap="none" baseline="0" dirty="0">
                <a:solidFill>
                  <a:srgbClr val="000000"/>
                </a:solidFill>
                <a:effectLst/>
                <a:latin typeface="Arial"/>
                <a:ea typeface="Arial"/>
                <a:cs typeface="Arial"/>
                <a:sym typeface="Arial"/>
              </a:rPr>
              <a:t>anti-oxydant/ régénérant</a:t>
            </a:r>
          </a:p>
          <a:p>
            <a:pPr marL="158750" indent="0" rtl="0" eaLnBrk="1" fontAlgn="ctr" latinLnBrk="0" hangingPunct="1">
              <a:buNone/>
            </a:pP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Masque seul couche épaisse: 15 min de pose</a:t>
            </a: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Ne se rince pas</a:t>
            </a: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2 brevets</a:t>
            </a:r>
          </a:p>
          <a:p>
            <a:pPr marL="115069" indent="0" fontAlgn="ctr">
              <a:buNone/>
            </a:pPr>
            <a:endParaRPr lang="fr-FR" sz="800" b="1" dirty="0"/>
          </a:p>
          <a:p>
            <a:pPr marL="158750" indent="0" rtl="0" eaLnBrk="1" fontAlgn="ctr" latinLnBrk="0" hangingPunct="1">
              <a:buNone/>
            </a:pPr>
            <a:r>
              <a:rPr lang="fr-FR" sz="800" b="1" i="0" u="none" strike="noStrike" cap="none" dirty="0">
                <a:solidFill>
                  <a:srgbClr val="000000"/>
                </a:solidFill>
                <a:effectLst/>
                <a:latin typeface="Arial"/>
                <a:ea typeface="Arial"/>
                <a:cs typeface="Arial"/>
                <a:sym typeface="Arial"/>
              </a:rPr>
              <a:t>EXCELLENCE CODE CREME</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Peaux matures</a:t>
            </a: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CREME</a:t>
            </a:r>
            <a:r>
              <a:rPr lang="fr-FR" sz="800" b="0" i="0" u="none" strike="noStrike" cap="none" baseline="0" dirty="0">
                <a:solidFill>
                  <a:srgbClr val="000000"/>
                </a:solidFill>
                <a:effectLst/>
                <a:latin typeface="Arial"/>
                <a:ea typeface="Arial"/>
                <a:cs typeface="Arial"/>
                <a:sym typeface="Arial"/>
              </a:rPr>
              <a:t> GLOBAL JEUNESSE</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Réduit</a:t>
            </a:r>
            <a:r>
              <a:rPr lang="fr-FR" sz="800" b="0" i="0" u="none" strike="noStrike" cap="none" baseline="0" dirty="0">
                <a:solidFill>
                  <a:srgbClr val="000000"/>
                </a:solidFill>
                <a:effectLst/>
                <a:latin typeface="Arial"/>
                <a:ea typeface="Arial"/>
                <a:cs typeface="Arial"/>
                <a:sym typeface="Arial"/>
              </a:rPr>
              <a:t> la profondeur des rides, raffermie, diminue les taches pigmentaires, apporte éclat confort et nutrition</a:t>
            </a:r>
          </a:p>
          <a:p>
            <a:pPr marL="158750" indent="0" rtl="0" eaLnBrk="1" fontAlgn="ctr" latinLnBrk="0" hangingPunct="1">
              <a:buNone/>
            </a:pP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Herbe d’immortalité, ciste</a:t>
            </a:r>
            <a:r>
              <a:rPr lang="fr-FR" sz="800" b="0" i="0" u="none" strike="noStrike" cap="none" baseline="0" dirty="0">
                <a:solidFill>
                  <a:srgbClr val="000000"/>
                </a:solidFill>
                <a:effectLst/>
                <a:latin typeface="Arial"/>
                <a:ea typeface="Arial"/>
                <a:cs typeface="Arial"/>
                <a:sym typeface="Arial"/>
              </a:rPr>
              <a:t>: </a:t>
            </a:r>
            <a:r>
              <a:rPr lang="fr-FR" sz="800" b="1" i="0" u="none" strike="noStrike" cap="none" baseline="0" dirty="0">
                <a:solidFill>
                  <a:srgbClr val="000000"/>
                </a:solidFill>
                <a:effectLst/>
                <a:latin typeface="Arial"/>
                <a:ea typeface="Arial"/>
                <a:cs typeface="Arial"/>
                <a:sym typeface="Arial"/>
              </a:rPr>
              <a:t>régénérant restructurant</a:t>
            </a:r>
            <a:endParaRPr lang="fr-FR" sz="800" b="0" i="0" u="none" strike="noStrike" cap="none" dirty="0">
              <a:solidFill>
                <a:srgbClr val="000000"/>
              </a:solidFill>
              <a:effectLst/>
              <a:latin typeface="Arial"/>
              <a:ea typeface="Arial"/>
              <a:cs typeface="Arial"/>
              <a:sym typeface="Arial"/>
            </a:endParaRPr>
          </a:p>
          <a:p>
            <a:pPr marL="158750" indent="0" rtl="0" eaLnBrk="1" fontAlgn="auto" latinLnBrk="0" hangingPunct="1">
              <a:buNone/>
            </a:pPr>
            <a:r>
              <a:rPr lang="fr-FR" sz="800" b="0" i="0" u="none" strike="noStrike" cap="none" dirty="0">
                <a:solidFill>
                  <a:srgbClr val="000000"/>
                </a:solidFill>
                <a:effectLst/>
                <a:latin typeface="Arial"/>
                <a:ea typeface="Arial"/>
                <a:cs typeface="Arial"/>
                <a:sym typeface="Arial"/>
              </a:rPr>
              <a:t>Co-enzyme Q10, vitamine E: </a:t>
            </a:r>
            <a:r>
              <a:rPr lang="fr-FR" sz="800" b="1" i="0" u="none" strike="noStrike" cap="none" dirty="0">
                <a:solidFill>
                  <a:srgbClr val="000000"/>
                </a:solidFill>
                <a:effectLst/>
                <a:latin typeface="Arial"/>
                <a:ea typeface="Arial"/>
                <a:cs typeface="Arial"/>
                <a:sym typeface="Arial"/>
              </a:rPr>
              <a:t>anti-oxydant</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Huiles d’avocat et de </a:t>
            </a:r>
            <a:r>
              <a:rPr lang="fr-FR" sz="800" b="0" i="0" u="none" strike="noStrike" cap="none" dirty="0" err="1">
                <a:solidFill>
                  <a:srgbClr val="000000"/>
                </a:solidFill>
                <a:effectLst/>
                <a:latin typeface="Arial"/>
                <a:ea typeface="Arial"/>
                <a:cs typeface="Arial"/>
                <a:sym typeface="Arial"/>
              </a:rPr>
              <a:t>ppins</a:t>
            </a:r>
            <a:r>
              <a:rPr lang="fr-FR" sz="800" b="0" i="0" u="none" strike="noStrike" cap="none" dirty="0">
                <a:solidFill>
                  <a:srgbClr val="000000"/>
                </a:solidFill>
                <a:effectLst/>
                <a:latin typeface="Arial"/>
                <a:ea typeface="Arial"/>
                <a:cs typeface="Arial"/>
                <a:sym typeface="Arial"/>
              </a:rPr>
              <a:t> de raisin, beurre de karité,</a:t>
            </a:r>
            <a:r>
              <a:rPr lang="fr-FR" sz="800" b="0" i="0" u="none" strike="noStrike" cap="none" baseline="0" dirty="0">
                <a:solidFill>
                  <a:srgbClr val="000000"/>
                </a:solidFill>
                <a:effectLst/>
                <a:latin typeface="Arial"/>
                <a:ea typeface="Arial"/>
                <a:cs typeface="Arial"/>
                <a:sym typeface="Arial"/>
              </a:rPr>
              <a:t> AH</a:t>
            </a:r>
            <a:r>
              <a:rPr lang="fr-FR" sz="800" b="0" i="0" u="none" strike="noStrike" cap="none" dirty="0">
                <a:solidFill>
                  <a:srgbClr val="000000"/>
                </a:solidFill>
                <a:effectLst/>
                <a:latin typeface="Arial"/>
                <a:ea typeface="Arial"/>
                <a:cs typeface="Arial"/>
                <a:sym typeface="Arial"/>
              </a:rPr>
              <a:t>: </a:t>
            </a:r>
            <a:r>
              <a:rPr lang="fr-FR" sz="800" b="1" i="0" u="none" strike="noStrike" cap="none" dirty="0">
                <a:solidFill>
                  <a:srgbClr val="000000"/>
                </a:solidFill>
                <a:effectLst/>
                <a:latin typeface="Arial"/>
                <a:ea typeface="Arial"/>
                <a:cs typeface="Arial"/>
                <a:sym typeface="Arial"/>
              </a:rPr>
              <a:t>nutrition, résistance, hydratation</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Chardons</a:t>
            </a:r>
            <a:r>
              <a:rPr lang="fr-FR" sz="800" b="0" i="0" u="none" strike="noStrike" cap="none" baseline="0" dirty="0">
                <a:solidFill>
                  <a:srgbClr val="000000"/>
                </a:solidFill>
                <a:effectLst/>
                <a:latin typeface="Arial"/>
                <a:ea typeface="Arial"/>
                <a:cs typeface="Arial"/>
                <a:sym typeface="Arial"/>
              </a:rPr>
              <a:t> à f</a:t>
            </a:r>
            <a:r>
              <a:rPr lang="fr-FR" sz="800" b="0" i="0" u="none" strike="noStrike" cap="none" dirty="0">
                <a:solidFill>
                  <a:srgbClr val="000000"/>
                </a:solidFill>
                <a:effectLst/>
                <a:latin typeface="Arial"/>
                <a:ea typeface="Arial"/>
                <a:cs typeface="Arial"/>
                <a:sym typeface="Arial"/>
              </a:rPr>
              <a:t>euilles d’acanthe, vitamine A: </a:t>
            </a:r>
            <a:r>
              <a:rPr lang="fr-FR" sz="800" b="1" i="0" u="none" strike="noStrike" cap="none" dirty="0" err="1">
                <a:solidFill>
                  <a:srgbClr val="000000"/>
                </a:solidFill>
                <a:effectLst/>
                <a:latin typeface="Arial"/>
                <a:ea typeface="Arial"/>
                <a:cs typeface="Arial"/>
                <a:sym typeface="Arial"/>
              </a:rPr>
              <a:t>dermoprotectrice</a:t>
            </a:r>
            <a:r>
              <a:rPr lang="fr-FR" sz="800" b="1" i="0" u="none" strike="noStrike" cap="none" dirty="0">
                <a:solidFill>
                  <a:srgbClr val="000000"/>
                </a:solidFill>
                <a:effectLst/>
                <a:latin typeface="Arial"/>
                <a:ea typeface="Arial"/>
                <a:cs typeface="Arial"/>
                <a:sym typeface="Arial"/>
              </a:rPr>
              <a:t> réparatrice</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baseline="0" dirty="0">
                <a:solidFill>
                  <a:srgbClr val="000000"/>
                </a:solidFill>
                <a:effectLst/>
                <a:latin typeface="Arial"/>
                <a:ea typeface="Arial"/>
                <a:cs typeface="Arial"/>
                <a:sym typeface="Arial"/>
              </a:rPr>
              <a:t>Complexe silicium-acide aminé: </a:t>
            </a:r>
            <a:r>
              <a:rPr lang="fr-FR" sz="800" b="1" i="0" u="none" strike="noStrike" cap="none" baseline="0" dirty="0">
                <a:solidFill>
                  <a:srgbClr val="000000"/>
                </a:solidFill>
                <a:effectLst/>
                <a:latin typeface="Arial"/>
                <a:ea typeface="Arial"/>
                <a:cs typeface="Arial"/>
                <a:sym typeface="Arial"/>
              </a:rPr>
              <a:t>anti-glycation</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Extraits de levures et de souchet sultan: </a:t>
            </a:r>
            <a:r>
              <a:rPr lang="fr-FR" sz="800" b="1" i="0" u="none" strike="noStrike" cap="none" dirty="0">
                <a:solidFill>
                  <a:srgbClr val="000000"/>
                </a:solidFill>
                <a:effectLst/>
                <a:latin typeface="Arial"/>
                <a:ea typeface="Arial"/>
                <a:cs typeface="Arial"/>
                <a:sym typeface="Arial"/>
              </a:rPr>
              <a:t>fermeté</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Complexe</a:t>
            </a:r>
            <a:r>
              <a:rPr lang="fr-FR" sz="800" b="0" i="0" u="none" strike="noStrike" cap="none" baseline="0" dirty="0">
                <a:solidFill>
                  <a:srgbClr val="000000"/>
                </a:solidFill>
                <a:effectLst/>
                <a:latin typeface="Arial"/>
                <a:ea typeface="Arial"/>
                <a:cs typeface="Arial"/>
                <a:sym typeface="Arial"/>
              </a:rPr>
              <a:t> silice de bambou, extrait de pois: </a:t>
            </a:r>
            <a:r>
              <a:rPr lang="fr-FR" sz="800" b="1" i="0" u="none" strike="noStrike" cap="none" baseline="0" dirty="0">
                <a:solidFill>
                  <a:srgbClr val="000000"/>
                </a:solidFill>
                <a:effectLst/>
                <a:latin typeface="Arial"/>
                <a:ea typeface="Arial"/>
                <a:cs typeface="Arial"/>
                <a:sym typeface="Arial"/>
              </a:rPr>
              <a:t>anti-rides lissant</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baseline="0" dirty="0">
                <a:solidFill>
                  <a:srgbClr val="000000"/>
                </a:solidFill>
                <a:effectLst/>
                <a:latin typeface="Arial"/>
                <a:ea typeface="Arial"/>
                <a:cs typeface="Arial"/>
                <a:sym typeface="Arial"/>
              </a:rPr>
              <a:t>Extrait d’algue rouge: </a:t>
            </a:r>
            <a:r>
              <a:rPr lang="fr-FR" sz="800" b="1" i="0" u="none" strike="noStrike" cap="none" baseline="0" dirty="0">
                <a:solidFill>
                  <a:srgbClr val="000000"/>
                </a:solidFill>
                <a:effectLst/>
                <a:latin typeface="Arial"/>
                <a:ea typeface="Arial"/>
                <a:cs typeface="Arial"/>
                <a:sym typeface="Arial"/>
              </a:rPr>
              <a:t>clarté du teint</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baseline="0" dirty="0">
                <a:solidFill>
                  <a:srgbClr val="000000"/>
                </a:solidFill>
                <a:effectLst/>
                <a:latin typeface="Arial"/>
                <a:ea typeface="Arial"/>
                <a:cs typeface="Arial"/>
                <a:sym typeface="Arial"/>
              </a:rPr>
              <a:t>Sceau de </a:t>
            </a:r>
            <a:r>
              <a:rPr lang="fr-FR" sz="800" b="0" i="0" u="none" strike="noStrike" cap="none" baseline="0" dirty="0" err="1">
                <a:solidFill>
                  <a:srgbClr val="000000"/>
                </a:solidFill>
                <a:effectLst/>
                <a:latin typeface="Arial"/>
                <a:ea typeface="Arial"/>
                <a:cs typeface="Arial"/>
                <a:sym typeface="Arial"/>
              </a:rPr>
              <a:t>salomon</a:t>
            </a:r>
            <a:r>
              <a:rPr lang="fr-FR" sz="800" b="0" i="0" u="none" strike="noStrike" cap="none" baseline="0" dirty="0">
                <a:solidFill>
                  <a:srgbClr val="000000"/>
                </a:solidFill>
                <a:effectLst/>
                <a:latin typeface="Arial"/>
                <a:ea typeface="Arial"/>
                <a:cs typeface="Arial"/>
                <a:sym typeface="Arial"/>
              </a:rPr>
              <a:t>, arnica et cyprès: </a:t>
            </a:r>
            <a:r>
              <a:rPr lang="fr-FR" sz="800" b="1" i="0" u="none" strike="noStrike" cap="none" baseline="0" dirty="0">
                <a:solidFill>
                  <a:srgbClr val="000000"/>
                </a:solidFill>
                <a:effectLst/>
                <a:latin typeface="Arial"/>
                <a:ea typeface="Arial"/>
                <a:cs typeface="Arial"/>
                <a:sym typeface="Arial"/>
              </a:rPr>
              <a:t>effet bonne mine</a:t>
            </a:r>
            <a:endParaRPr lang="fr-FR" sz="800" b="0" i="0" u="none" strike="noStrike" cap="none" dirty="0">
              <a:solidFill>
                <a:srgbClr val="000000"/>
              </a:solidFill>
              <a:effectLst/>
              <a:latin typeface="Arial"/>
              <a:ea typeface="Arial"/>
              <a:cs typeface="Arial"/>
              <a:sym typeface="Arial"/>
            </a:endParaRPr>
          </a:p>
          <a:p>
            <a:pPr marL="158750" indent="0" rtl="0" eaLnBrk="1" fontAlgn="ctr" latinLnBrk="0" hangingPunct="1">
              <a:buNone/>
            </a:pPr>
            <a:r>
              <a:rPr lang="fr-FR" sz="800" b="0" i="0" u="none" strike="noStrike" cap="none" baseline="0" dirty="0">
                <a:solidFill>
                  <a:srgbClr val="000000"/>
                </a:solidFill>
                <a:effectLst/>
                <a:latin typeface="Arial"/>
                <a:ea typeface="Arial"/>
                <a:cs typeface="Arial"/>
                <a:sym typeface="Arial"/>
              </a:rPr>
              <a:t>Quintessence YK (retravaillée): </a:t>
            </a:r>
            <a:r>
              <a:rPr lang="fr-FR" sz="800" b="1" i="0" u="none" strike="noStrike" cap="none" baseline="0" dirty="0">
                <a:solidFill>
                  <a:srgbClr val="000000"/>
                </a:solidFill>
                <a:effectLst/>
                <a:latin typeface="Arial"/>
                <a:ea typeface="Arial"/>
                <a:cs typeface="Arial"/>
                <a:sym typeface="Arial"/>
              </a:rPr>
              <a:t>vitalisant </a:t>
            </a:r>
            <a:r>
              <a:rPr lang="fr-FR" sz="800" b="1" i="0" u="none" strike="noStrike" cap="none" baseline="0" dirty="0" err="1">
                <a:solidFill>
                  <a:srgbClr val="000000"/>
                </a:solidFill>
                <a:effectLst/>
                <a:latin typeface="Arial"/>
                <a:ea typeface="Arial"/>
                <a:cs typeface="Arial"/>
                <a:sym typeface="Arial"/>
              </a:rPr>
              <a:t>ressourcant</a:t>
            </a:r>
            <a:endParaRPr lang="fr-FR" sz="800" b="1" i="0" u="none" strike="noStrike" cap="none" baseline="0" dirty="0">
              <a:solidFill>
                <a:srgbClr val="000000"/>
              </a:solidFill>
              <a:effectLst/>
              <a:latin typeface="Arial"/>
              <a:ea typeface="Arial"/>
              <a:cs typeface="Arial"/>
              <a:sym typeface="Arial"/>
            </a:endParaRPr>
          </a:p>
          <a:p>
            <a:pPr marL="158750" indent="0" rtl="0" eaLnBrk="1" fontAlgn="ctr" latinLnBrk="0" hangingPunct="1">
              <a:buNone/>
            </a:pPr>
            <a:endParaRPr lang="fr-FR" sz="800" b="0" i="0" u="none" strike="noStrike" cap="none" dirty="0">
              <a:solidFill>
                <a:srgbClr val="000000"/>
              </a:solidFill>
              <a:effectLst/>
              <a:latin typeface="Arial"/>
              <a:ea typeface="Arial"/>
              <a:cs typeface="Arial"/>
              <a:sym typeface="Arial"/>
            </a:endParaRPr>
          </a:p>
          <a:p>
            <a:pPr marL="158750" indent="0" rtl="0" eaLnBrk="1" fontAlgn="auto" latinLnBrk="0" hangingPunct="1">
              <a:buNone/>
            </a:pPr>
            <a:r>
              <a:rPr lang="fr-FR" sz="800" b="0" i="0" u="none" strike="noStrike" cap="none" dirty="0">
                <a:solidFill>
                  <a:srgbClr val="000000"/>
                </a:solidFill>
                <a:effectLst/>
                <a:latin typeface="Arial"/>
                <a:ea typeface="Arial"/>
                <a:cs typeface="Arial"/>
                <a:sym typeface="Arial"/>
              </a:rPr>
              <a:t>Matin et soir</a:t>
            </a:r>
          </a:p>
          <a:p>
            <a:pPr marL="158750" indent="0" rtl="0" eaLnBrk="1" fontAlgn="ctr" latinLnBrk="0" hangingPunct="1">
              <a:buNone/>
            </a:pPr>
            <a:r>
              <a:rPr lang="fr-FR" sz="800" b="0" i="0" u="none" strike="noStrike" cap="none" dirty="0">
                <a:solidFill>
                  <a:srgbClr val="000000"/>
                </a:solidFill>
                <a:effectLst/>
                <a:latin typeface="Arial"/>
                <a:ea typeface="Arial"/>
                <a:cs typeface="Arial"/>
                <a:sym typeface="Arial"/>
              </a:rPr>
              <a:t>En massage</a:t>
            </a:r>
          </a:p>
          <a:p>
            <a:pPr marL="158750" indent="0" rtl="0" eaLnBrk="1" fontAlgn="auto" latinLnBrk="0" hangingPunct="1">
              <a:buNone/>
            </a:pPr>
            <a:r>
              <a:rPr lang="fr-FR" sz="800" b="0" i="0" u="none" strike="noStrike" cap="none" baseline="0" dirty="0">
                <a:solidFill>
                  <a:srgbClr val="000000"/>
                </a:solidFill>
                <a:effectLst/>
                <a:latin typeface="Arial"/>
                <a:ea typeface="Arial"/>
                <a:cs typeface="Arial"/>
                <a:sym typeface="Arial"/>
              </a:rPr>
              <a:t>EXISTE EN CABINE</a:t>
            </a:r>
            <a:endParaRPr lang="fr-FR" sz="800" b="0" i="0" u="none" strike="noStrike" cap="none" dirty="0">
              <a:solidFill>
                <a:srgbClr val="000000"/>
              </a:solidFill>
              <a:effectLst/>
              <a:latin typeface="Arial"/>
              <a:ea typeface="Arial"/>
              <a:cs typeface="Arial"/>
              <a:sym typeface="Arial"/>
            </a:endParaRPr>
          </a:p>
          <a:p>
            <a:pPr marL="158750" indent="0" rtl="0" eaLnBrk="1" fontAlgn="auto" latinLnBrk="0" hangingPunct="1">
              <a:buNone/>
            </a:pPr>
            <a:r>
              <a:rPr lang="fr-FR" sz="800" b="0" i="0" u="none" strike="noStrike" cap="none" baseline="0" dirty="0">
                <a:solidFill>
                  <a:srgbClr val="000000"/>
                </a:solidFill>
                <a:effectLst/>
                <a:latin typeface="Arial"/>
                <a:ea typeface="Arial"/>
                <a:cs typeface="Arial"/>
                <a:sym typeface="Arial"/>
              </a:rPr>
              <a:t>4 brevets</a:t>
            </a:r>
            <a:endParaRPr lang="fr-FR" sz="800" b="0" i="0" u="none" strike="noStrike" cap="none" dirty="0">
              <a:solidFill>
                <a:srgbClr val="000000"/>
              </a:solidFill>
              <a:effectLst/>
              <a:latin typeface="Arial"/>
              <a:ea typeface="Arial"/>
              <a:cs typeface="Arial"/>
              <a:sym typeface="Arial"/>
            </a:endParaRPr>
          </a:p>
          <a:p>
            <a:endParaRPr lang="fr-FR" b="1" dirty="0"/>
          </a:p>
        </p:txBody>
      </p:sp>
      <p:sp>
        <p:nvSpPr>
          <p:cNvPr id="4" name="Espace réservé du numéro de diapositive 3"/>
          <p:cNvSpPr>
            <a:spLocks noGrp="1"/>
          </p:cNvSpPr>
          <p:nvPr>
            <p:ph type="sldNum" sz="quarter" idx="10"/>
          </p:nvPr>
        </p:nvSpPr>
        <p:spPr/>
        <p:txBody>
          <a:bodyPr lIns="66279" tIns="33140" rIns="66279" bIns="33140"/>
          <a:lstStyle/>
          <a:p>
            <a:pPr algn="r" defTabSz="662797">
              <a:buClrTx/>
              <a:defRPr/>
            </a:pPr>
            <a:fld id="{CE563EA7-A024-41BE-BFA5-2D2CC21575F9}" type="slidenum">
              <a:rPr lang="fr-FR" sz="900" kern="1200">
                <a:solidFill>
                  <a:prstClr val="black"/>
                </a:solidFill>
                <a:latin typeface="Calibri" panose="020F0502020204030204"/>
                <a:ea typeface="+mn-ea"/>
                <a:cs typeface="+mn-cs"/>
              </a:rPr>
              <a:pPr algn="r" defTabSz="662797">
                <a:buClrTx/>
                <a:defRPr/>
              </a:pPr>
              <a:t>47</a:t>
            </a:fld>
            <a:endParaRPr lang="fr-FR" sz="900" kern="1200">
              <a:solidFill>
                <a:prstClr val="black"/>
              </a:solidFill>
              <a:latin typeface="Calibri" panose="020F0502020204030204"/>
              <a:ea typeface="+mn-ea"/>
              <a:cs typeface="+mn-cs"/>
            </a:endParaRPr>
          </a:p>
        </p:txBody>
      </p:sp>
    </p:spTree>
    <p:extLst>
      <p:ext uri="{BB962C8B-B14F-4D97-AF65-F5344CB8AC3E}">
        <p14:creationId xmlns:p14="http://schemas.microsoft.com/office/powerpoint/2010/main" val="1623238886"/>
      </p:ext>
    </p:extLst>
  </p:cSld>
  <p:clrMapOvr>
    <a:masterClrMapping/>
  </p:clrMapOvr>
</p:notes>
</file>

<file path=ppt/notesSlides/notesSlide4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r>
              <a:rPr lang="fr-FR" sz="1200" b="1" i="0" kern="1200" baseline="0" dirty="0">
                <a:solidFill>
                  <a:schemeClr val="tx1"/>
                </a:solidFill>
                <a:effectLst/>
                <a:latin typeface="+mn-lt"/>
                <a:ea typeface="+mn-ea"/>
                <a:cs typeface="+mn-cs"/>
              </a:rPr>
              <a:t>SPF 50</a:t>
            </a:r>
          </a:p>
          <a:p>
            <a:endParaRPr lang="fr-FR" sz="1200" i="0" kern="1200" baseline="0" dirty="0">
              <a:solidFill>
                <a:schemeClr val="tx1"/>
              </a:solidFill>
              <a:effectLst/>
              <a:latin typeface="+mn-lt"/>
              <a:ea typeface="+mn-ea"/>
              <a:cs typeface="+mn-cs"/>
            </a:endParaRPr>
          </a:p>
          <a:p>
            <a:r>
              <a:rPr lang="fr-FR" sz="1200" i="0" u="sng" kern="1200" dirty="0">
                <a:solidFill>
                  <a:schemeClr val="tx1"/>
                </a:solidFill>
                <a:effectLst/>
                <a:latin typeface="+mn-lt"/>
                <a:ea typeface="+mn-ea"/>
                <a:cs typeface="+mn-cs"/>
              </a:rPr>
              <a:t>Descriptif</a:t>
            </a:r>
          </a:p>
          <a:p>
            <a:r>
              <a:rPr lang="fr-FR" sz="1200" b="0" i="0" kern="1200" dirty="0">
                <a:solidFill>
                  <a:schemeClr val="tx1"/>
                </a:solidFill>
                <a:effectLst/>
                <a:latin typeface="+mn-lt"/>
                <a:ea typeface="+mn-ea"/>
                <a:cs typeface="+mn-cs"/>
              </a:rPr>
              <a:t>SPF50 offre à la peau une haute protection contre les UVB et les UVA pour un bronzage naturel, lumineux et durable qui préserve la jeunesse de la peau. Enrichie en polyphénols de 3 thés et en vitamines E et B5, cette crème prévient le vieillissement cutané et les taches pigmentaires liées au soleil. Elle contient l'hydratation de l'épiderme et ne contient ni parfum, ni huiles essentielles, ni nano particules.</a:t>
            </a:r>
          </a:p>
          <a:p>
            <a:br>
              <a:rPr lang="fr-FR" sz="1200" b="0" i="0" kern="1200" dirty="0">
                <a:solidFill>
                  <a:schemeClr val="tx1"/>
                </a:solidFill>
                <a:effectLst/>
                <a:latin typeface="+mn-lt"/>
                <a:ea typeface="+mn-ea"/>
                <a:cs typeface="+mn-cs"/>
              </a:rPr>
            </a:br>
            <a:r>
              <a:rPr lang="fr-FR" sz="1200" i="0" u="sng" kern="1200" dirty="0">
                <a:solidFill>
                  <a:schemeClr val="tx1"/>
                </a:solidFill>
                <a:effectLst/>
                <a:latin typeface="+mn-lt"/>
                <a:ea typeface="+mn-ea"/>
                <a:cs typeface="+mn-cs"/>
              </a:rPr>
              <a:t>Promesse</a:t>
            </a:r>
          </a:p>
          <a:p>
            <a:r>
              <a:rPr lang="fr-FR" sz="1200" i="0" dirty="0">
                <a:solidFill>
                  <a:prstClr val="black"/>
                </a:solidFill>
                <a:latin typeface="Century Gothic" panose="020B0502020202020204" pitchFamily="34" charset="0"/>
              </a:rPr>
              <a:t>Crème solaire haute protection – visage et zones sensibles</a:t>
            </a:r>
          </a:p>
          <a:p>
            <a:endParaRPr lang="fr-FR" sz="1200" i="0" u="sng" kern="1200" dirty="0">
              <a:solidFill>
                <a:schemeClr val="tx1"/>
              </a:solidFill>
              <a:effectLst/>
              <a:latin typeface="+mn-lt"/>
              <a:ea typeface="+mn-ea"/>
              <a:cs typeface="+mn-cs"/>
            </a:endParaRPr>
          </a:p>
          <a:p>
            <a:r>
              <a:rPr lang="fr-FR" sz="1200" i="0" u="sng" kern="1200" dirty="0">
                <a:solidFill>
                  <a:schemeClr val="tx1"/>
                </a:solidFill>
                <a:effectLst/>
                <a:latin typeface="+mn-lt"/>
                <a:ea typeface="+mn-ea"/>
                <a:cs typeface="+mn-cs"/>
              </a:rPr>
              <a:t>Pour qui </a:t>
            </a:r>
            <a:r>
              <a:rPr lang="fr-FR" sz="1200" i="0" u="sng" kern="1200" baseline="0" dirty="0">
                <a:solidFill>
                  <a:schemeClr val="tx1"/>
                </a:solidFill>
                <a:effectLst/>
                <a:latin typeface="+mn-lt"/>
                <a:ea typeface="+mn-ea"/>
                <a:cs typeface="+mn-cs"/>
              </a:rPr>
              <a:t>?</a:t>
            </a:r>
          </a:p>
          <a:p>
            <a:r>
              <a:rPr lang="fr-FR" sz="1200" i="0" u="none" kern="1200" baseline="0" dirty="0">
                <a:solidFill>
                  <a:schemeClr val="tx1"/>
                </a:solidFill>
                <a:effectLst/>
                <a:latin typeface="+mn-lt"/>
                <a:ea typeface="+mn-ea"/>
                <a:cs typeface="+mn-cs"/>
              </a:rPr>
              <a:t>Toutes peaux</a:t>
            </a:r>
          </a:p>
          <a:p>
            <a:endParaRPr lang="fr-FR" sz="1200" i="0" u="sng" kern="1200" baseline="0" dirty="0">
              <a:solidFill>
                <a:schemeClr val="tx1"/>
              </a:solidFill>
              <a:effectLst/>
              <a:latin typeface="+mn-lt"/>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200" b="0" i="0" u="sng"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Ingrédients</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 Polyphénols des 3 thés : anti-oxydant</a:t>
            </a:r>
          </a:p>
          <a:p>
            <a:pPr marL="171450" marR="0" lvl="0" indent="-171450" algn="l" defTabSz="914400" rtl="0" eaLnBrk="1" fontAlgn="auto" latinLnBrk="0" hangingPunct="1">
              <a:lnSpc>
                <a:spcPct val="100000"/>
              </a:lnSpc>
              <a:spcBef>
                <a:spcPts val="0"/>
              </a:spcBef>
              <a:spcAft>
                <a:spcPts val="0"/>
              </a:spcAft>
              <a:buClrTx/>
              <a:buSzTx/>
              <a:buFontTx/>
              <a:buChar char="-"/>
              <a:tabLst/>
              <a:defRPr/>
            </a:pPr>
            <a:r>
              <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Vitamine E : anti-oxydant</a:t>
            </a:r>
          </a:p>
          <a:p>
            <a:pPr marL="171450" marR="0" lvl="0" indent="-171450" algn="l" defTabSz="914400" rtl="0" eaLnBrk="1" fontAlgn="auto" latinLnBrk="0" hangingPunct="1">
              <a:lnSpc>
                <a:spcPct val="100000"/>
              </a:lnSpc>
              <a:spcBef>
                <a:spcPts val="0"/>
              </a:spcBef>
              <a:spcAft>
                <a:spcPts val="0"/>
              </a:spcAft>
              <a:buClrTx/>
              <a:buSzTx/>
              <a:buFontTx/>
              <a:buChar char="-"/>
              <a:tabLst/>
              <a:defRPr/>
            </a:pPr>
            <a:r>
              <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Huile de noyau d’abricot vierge bio : </a:t>
            </a:r>
            <a:r>
              <a:rPr kumimoji="0" lang="fr-FR" sz="1200" b="0" i="0" u="none" strike="noStrike" kern="1200" cap="none" spc="0" normalizeH="0" baseline="0" noProof="0" dirty="0" err="1">
                <a:ln>
                  <a:noFill/>
                </a:ln>
                <a:solidFill>
                  <a:prstClr val="black"/>
                </a:solidFill>
                <a:effectLst/>
                <a:uLnTx/>
                <a:uFillTx/>
                <a:latin typeface="Century Gothic" panose="020B0502020202020204" pitchFamily="34" charset="0"/>
                <a:ea typeface="+mn-ea"/>
                <a:cs typeface="+mn-cs"/>
              </a:rPr>
              <a:t>régénerant</a:t>
            </a:r>
            <a:endPar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endParaRPr>
          </a:p>
          <a:p>
            <a:pPr marL="171450" marR="0" lvl="0" indent="-171450" algn="l" defTabSz="914400" rtl="0" eaLnBrk="1" fontAlgn="auto" latinLnBrk="0" hangingPunct="1">
              <a:lnSpc>
                <a:spcPct val="100000"/>
              </a:lnSpc>
              <a:spcBef>
                <a:spcPts val="0"/>
              </a:spcBef>
              <a:spcAft>
                <a:spcPts val="0"/>
              </a:spcAft>
              <a:buClrTx/>
              <a:buSzTx/>
              <a:buFontTx/>
              <a:buChar char="-"/>
              <a:tabLst/>
              <a:defRPr/>
            </a:pPr>
            <a:r>
              <a:rPr kumimoji="0" lang="fr-FR" sz="1200" b="0" i="0" u="none" strike="noStrike" kern="1200" cap="none" spc="0" normalizeH="0" baseline="0" noProof="0" dirty="0" err="1">
                <a:ln>
                  <a:noFill/>
                </a:ln>
                <a:solidFill>
                  <a:prstClr val="black"/>
                </a:solidFill>
                <a:effectLst/>
                <a:uLnTx/>
                <a:uFillTx/>
                <a:latin typeface="Century Gothic" panose="020B0502020202020204" pitchFamily="34" charset="0"/>
                <a:ea typeface="+mn-ea"/>
                <a:cs typeface="+mn-cs"/>
              </a:rPr>
              <a:t>Bisabolol</a:t>
            </a:r>
            <a:r>
              <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 : apaisant</a:t>
            </a: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fr-FR" sz="1200" b="0" i="0" u="sng" strike="noStrike" kern="1200" cap="none" spc="0" normalizeH="0" baseline="0" noProof="0" dirty="0">
              <a:ln>
                <a:noFill/>
              </a:ln>
              <a:solidFill>
                <a:prstClr val="black"/>
              </a:solidFill>
              <a:effectLst/>
              <a:uLnTx/>
              <a:uFillTx/>
              <a:latin typeface="Century Gothic" panose="020B0502020202020204" pitchFamily="34" charset="0"/>
              <a:ea typeface="+mn-ea"/>
              <a:cs typeface="+mn-cs"/>
            </a:endParaRPr>
          </a:p>
          <a:p>
            <a:r>
              <a:rPr lang="fr-FR" sz="1200" i="0" u="sng" kern="1200" dirty="0">
                <a:solidFill>
                  <a:schemeClr val="tx1"/>
                </a:solidFill>
                <a:effectLst/>
                <a:latin typeface="+mn-lt"/>
                <a:ea typeface="+mn-ea"/>
                <a:cs typeface="+mn-cs"/>
              </a:rPr>
              <a:t>Utilisation à domicile </a:t>
            </a:r>
          </a:p>
          <a:p>
            <a:r>
              <a:rPr lang="fr-FR" sz="1200" b="0" i="0" kern="1200" dirty="0">
                <a:solidFill>
                  <a:schemeClr val="tx1"/>
                </a:solidFill>
                <a:effectLst/>
                <a:latin typeface="+mn-lt"/>
                <a:ea typeface="+mn-ea"/>
                <a:cs typeface="+mn-cs"/>
              </a:rPr>
              <a:t>Appliquez la crème avant une exposition au soleil. Renouvelez l'application au minimum toutes les 2 heures et après le bain, une forte sudation ou s'être essuyé. Evitez de vous exposer aux heures les plus chaudes de la journée. Ne restez pas trop longtemps au soleil, protégez-vous avec un chapeau, un t-shirt et des lunettes de soleil. N'exposez pas les bébés et les jeunes enfants directement au soleil. La surexposition au soleil est une menace sérieuse pour la santé. La peau du visage est toujours plus fragile, épargnez-lui une trop forte exposition au soleil ! </a:t>
            </a:r>
            <a:endParaRPr lang="fr-FR" sz="1200" i="0" u="sng" kern="1200" dirty="0">
              <a:solidFill>
                <a:schemeClr val="tx1"/>
              </a:solidFill>
              <a:effectLst/>
              <a:latin typeface="+mn-lt"/>
              <a:ea typeface="+mn-ea"/>
              <a:cs typeface="+mn-cs"/>
            </a:endParaRPr>
          </a:p>
          <a:p>
            <a:endParaRPr lang="fr-FR" sz="1200" b="0" i="0" u="sng" strike="noStrike" kern="1200" dirty="0">
              <a:solidFill>
                <a:schemeClr val="tx1"/>
              </a:solidFill>
              <a:effectLst/>
              <a:latin typeface="+mn-lt"/>
              <a:ea typeface="+mn-ea"/>
              <a:cs typeface="+mn-cs"/>
            </a:endParaRPr>
          </a:p>
          <a:p>
            <a:r>
              <a:rPr lang="fr-FR" sz="1200" b="0" i="0" u="sng" strike="noStrike" kern="1200" dirty="0">
                <a:solidFill>
                  <a:schemeClr val="tx1"/>
                </a:solidFill>
                <a:effectLst/>
                <a:latin typeface="+mn-lt"/>
                <a:ea typeface="+mn-ea"/>
                <a:cs typeface="+mn-cs"/>
              </a:rPr>
              <a:t>Tips</a:t>
            </a:r>
            <a:r>
              <a:rPr lang="fr-FR" sz="1200" b="0" i="0" u="none" strike="noStrike" kern="1200" baseline="0" dirty="0">
                <a:solidFill>
                  <a:schemeClr val="tx1"/>
                </a:solidFill>
                <a:effectLst/>
                <a:latin typeface="+mn-lt"/>
                <a:ea typeface="+mn-ea"/>
                <a:cs typeface="+mn-cs"/>
              </a:rPr>
              <a:t> </a:t>
            </a:r>
          </a:p>
          <a:p>
            <a:r>
              <a:rPr lang="fr-FR" sz="1200" b="0" i="0" kern="1200" dirty="0">
                <a:solidFill>
                  <a:schemeClr val="tx1"/>
                </a:solidFill>
                <a:effectLst/>
                <a:latin typeface="+mn-lt"/>
                <a:ea typeface="+mn-ea"/>
                <a:cs typeface="+mn-cs"/>
              </a:rPr>
              <a:t>S'il fait chaud, rafraîchissez-vous régulièrement avec une pulvérisation de Lotion </a:t>
            </a:r>
            <a:r>
              <a:rPr lang="fr-FR" sz="1200" b="0" i="0" kern="1200" dirty="0" err="1">
                <a:solidFill>
                  <a:schemeClr val="tx1"/>
                </a:solidFill>
                <a:effectLst/>
                <a:latin typeface="+mn-lt"/>
                <a:ea typeface="+mn-ea"/>
                <a:cs typeface="+mn-cs"/>
              </a:rPr>
              <a:t>Yon</a:t>
            </a:r>
            <a:r>
              <a:rPr lang="fr-FR" sz="1200" b="0" i="0" kern="1200" dirty="0">
                <a:solidFill>
                  <a:schemeClr val="tx1"/>
                </a:solidFill>
                <a:effectLst/>
                <a:latin typeface="+mn-lt"/>
                <a:ea typeface="+mn-ea"/>
                <a:cs typeface="+mn-cs"/>
              </a:rPr>
              <a:t>-Ka.</a:t>
            </a:r>
          </a:p>
          <a:p>
            <a:endParaRPr lang="fr-FR" sz="1200" b="0" i="0" u="none" strike="noStrike" kern="1200" baseline="0" dirty="0">
              <a:solidFill>
                <a:schemeClr val="tx1"/>
              </a:solidFill>
              <a:effectLst/>
              <a:latin typeface="+mn-lt"/>
              <a:ea typeface="+mn-ea"/>
              <a:cs typeface="+mn-cs"/>
            </a:endParaRPr>
          </a:p>
          <a:p>
            <a:r>
              <a:rPr lang="fr-FR" sz="1200" b="0" i="0" u="sng" kern="1200" dirty="0">
                <a:solidFill>
                  <a:schemeClr val="tx1"/>
                </a:solidFill>
                <a:effectLst/>
                <a:latin typeface="+mn-lt"/>
                <a:ea typeface="+mn-ea"/>
                <a:cs typeface="+mn-cs"/>
              </a:rPr>
              <a:t>Les + produits</a:t>
            </a:r>
          </a:p>
          <a:p>
            <a:pPr marL="171450" indent="-171450">
              <a:buFontTx/>
              <a:buChar char="-"/>
            </a:pPr>
            <a:r>
              <a:rPr lang="fr-FR" sz="1200" b="0" i="0" kern="1200" dirty="0">
                <a:solidFill>
                  <a:schemeClr val="tx1"/>
                </a:solidFill>
                <a:effectLst/>
                <a:latin typeface="+mn-lt"/>
                <a:ea typeface="+mn-ea"/>
                <a:cs typeface="+mn-cs"/>
              </a:rPr>
              <a:t>Contient des polyphénols de thés, des vitamines E et B5</a:t>
            </a:r>
          </a:p>
          <a:p>
            <a:pPr marL="171450" indent="-171450">
              <a:buFontTx/>
              <a:buChar char="-"/>
            </a:pPr>
            <a:r>
              <a:rPr lang="fr-FR" sz="1200" b="0" i="0" kern="1200" dirty="0">
                <a:solidFill>
                  <a:schemeClr val="tx1"/>
                </a:solidFill>
                <a:effectLst/>
                <a:latin typeface="+mn-lt"/>
                <a:ea typeface="+mn-ea"/>
                <a:cs typeface="+mn-cs"/>
              </a:rPr>
              <a:t>Protège du vieillissement et prévient les taches pigmentaires liées au soleil</a:t>
            </a:r>
          </a:p>
          <a:p>
            <a:pPr marL="171450" indent="-171450">
              <a:buFontTx/>
              <a:buChar char="-"/>
            </a:pPr>
            <a:r>
              <a:rPr lang="fr-FR" sz="1200" b="0" i="0" kern="1200" dirty="0">
                <a:solidFill>
                  <a:schemeClr val="tx1"/>
                </a:solidFill>
                <a:effectLst/>
                <a:latin typeface="+mn-lt"/>
                <a:ea typeface="+mn-ea"/>
                <a:cs typeface="+mn-cs"/>
              </a:rPr>
              <a:t>La peau est protégée des rayons UVA et UVB</a:t>
            </a:r>
          </a:p>
          <a:p>
            <a:pPr marL="171450" indent="-171450">
              <a:buFontTx/>
              <a:buChar char="-"/>
            </a:pPr>
            <a:r>
              <a:rPr lang="fr-FR" sz="1200" b="0" i="0" kern="1200" dirty="0">
                <a:solidFill>
                  <a:schemeClr val="tx1"/>
                </a:solidFill>
                <a:effectLst/>
                <a:latin typeface="+mn-lt"/>
                <a:ea typeface="+mn-ea"/>
                <a:cs typeface="+mn-cs"/>
              </a:rPr>
              <a:t>Action </a:t>
            </a:r>
            <a:r>
              <a:rPr lang="fr-FR" sz="1200" b="0" i="0" kern="1200" dirty="0" err="1">
                <a:solidFill>
                  <a:schemeClr val="tx1"/>
                </a:solidFill>
                <a:effectLst/>
                <a:latin typeface="+mn-lt"/>
                <a:ea typeface="+mn-ea"/>
                <a:cs typeface="+mn-cs"/>
              </a:rPr>
              <a:t>anti-oxydante</a:t>
            </a:r>
            <a:endParaRPr lang="fr-FR" sz="1200" b="0" i="0" kern="1200" dirty="0">
              <a:solidFill>
                <a:schemeClr val="tx1"/>
              </a:solidFill>
              <a:effectLst/>
              <a:latin typeface="+mn-lt"/>
              <a:ea typeface="+mn-ea"/>
              <a:cs typeface="+mn-cs"/>
            </a:endParaRPr>
          </a:p>
          <a:p>
            <a:pPr marL="0" indent="0">
              <a:buFontTx/>
              <a:buNone/>
            </a:pPr>
            <a:endParaRPr lang="fr-FR" sz="1200" b="0" i="0" kern="1200" dirty="0">
              <a:solidFill>
                <a:schemeClr val="tx1"/>
              </a:solidFill>
              <a:effectLst/>
              <a:latin typeface="+mn-lt"/>
              <a:ea typeface="+mn-ea"/>
              <a:cs typeface="+mn-cs"/>
            </a:endParaRPr>
          </a:p>
          <a:p>
            <a:r>
              <a:rPr lang="fr-FR" sz="1200" b="1" i="0" kern="1200" baseline="0" dirty="0">
                <a:solidFill>
                  <a:schemeClr val="tx1"/>
                </a:solidFill>
                <a:effectLst/>
                <a:latin typeface="+mn-lt"/>
                <a:ea typeface="+mn-ea"/>
                <a:cs typeface="+mn-cs"/>
              </a:rPr>
              <a:t>LAIT AUTO-BRONZANT</a:t>
            </a:r>
          </a:p>
          <a:p>
            <a:endParaRPr lang="fr-FR" sz="1200" i="0" kern="1200" baseline="0" dirty="0">
              <a:solidFill>
                <a:schemeClr val="tx1"/>
              </a:solidFill>
              <a:effectLst/>
              <a:latin typeface="+mn-lt"/>
              <a:ea typeface="+mn-ea"/>
              <a:cs typeface="+mn-cs"/>
            </a:endParaRPr>
          </a:p>
          <a:p>
            <a:r>
              <a:rPr lang="fr-FR" sz="1200" i="0" u="sng" kern="1200" dirty="0">
                <a:solidFill>
                  <a:schemeClr val="tx1"/>
                </a:solidFill>
                <a:effectLst/>
                <a:latin typeface="+mn-lt"/>
                <a:ea typeface="+mn-ea"/>
                <a:cs typeface="+mn-cs"/>
              </a:rPr>
              <a:t>Descriptif</a:t>
            </a:r>
          </a:p>
          <a:p>
            <a:r>
              <a:rPr lang="fr-FR" sz="1200" b="0" i="0" kern="1200" dirty="0">
                <a:solidFill>
                  <a:schemeClr val="tx1"/>
                </a:solidFill>
                <a:effectLst/>
                <a:latin typeface="+mn-lt"/>
                <a:ea typeface="+mn-ea"/>
                <a:cs typeface="+mn-cs"/>
              </a:rPr>
              <a:t>Ce lait double action, auto-bronzant et hydratant, permet d’obtenir un joli hâle en 3 à 4 heures, sans s’exposer au soleil. Il s'utilise sur le visage et le corps et donne à la peau un hâle naturel, uniforme et doré qui dure jusqu’à 4 jours. Facile à appliquer, il ne laisse pas de film gras. Attention ! il ne protège pas des rayons du soleil et ne peut en aucun cas remplacer une crème solaire protectrice avec SPF.</a:t>
            </a:r>
            <a:endParaRPr lang="fr-FR" sz="1200" i="0" u="sng" kern="1200" dirty="0">
              <a:solidFill>
                <a:schemeClr val="tx1"/>
              </a:solidFill>
              <a:effectLst/>
              <a:latin typeface="+mn-lt"/>
              <a:ea typeface="+mn-ea"/>
              <a:cs typeface="+mn-cs"/>
            </a:endParaRPr>
          </a:p>
          <a:p>
            <a:endParaRPr lang="fr-FR" sz="1200" i="0" u="sng" kern="1200" dirty="0">
              <a:solidFill>
                <a:schemeClr val="tx1"/>
              </a:solidFill>
              <a:effectLst/>
              <a:latin typeface="+mn-lt"/>
              <a:ea typeface="+mn-ea"/>
              <a:cs typeface="+mn-cs"/>
            </a:endParaRPr>
          </a:p>
          <a:p>
            <a:r>
              <a:rPr lang="fr-FR" sz="1200" i="0" u="sng" kern="1200" dirty="0">
                <a:solidFill>
                  <a:schemeClr val="tx1"/>
                </a:solidFill>
                <a:effectLst/>
                <a:latin typeface="+mn-lt"/>
                <a:ea typeface="+mn-ea"/>
                <a:cs typeface="+mn-cs"/>
              </a:rPr>
              <a:t>Promesse</a:t>
            </a:r>
          </a:p>
          <a:p>
            <a:pPr marL="0" marR="0" indent="0" algn="l" defTabSz="914400" rtl="0" eaLnBrk="1" fontAlgn="auto" latinLnBrk="0" hangingPunct="1">
              <a:lnSpc>
                <a:spcPct val="100000"/>
              </a:lnSpc>
              <a:spcBef>
                <a:spcPts val="0"/>
              </a:spcBef>
              <a:spcAft>
                <a:spcPts val="0"/>
              </a:spcAft>
              <a:buClrTx/>
              <a:buSzTx/>
              <a:buFontTx/>
              <a:buNone/>
              <a:tabLst/>
              <a:defRPr/>
            </a:pPr>
            <a:r>
              <a:rPr lang="fr-FR" sz="1200" i="0" dirty="0">
                <a:solidFill>
                  <a:prstClr val="black"/>
                </a:solidFill>
                <a:latin typeface="Century Gothic" panose="020B0502020202020204" pitchFamily="34" charset="0"/>
              </a:rPr>
              <a:t>Lait auto-bronzant hydratant et nourrissant pour un hâle naturel</a:t>
            </a:r>
          </a:p>
          <a:p>
            <a:endParaRPr lang="fr-FR" sz="1200" i="0" u="sng" kern="1200" dirty="0">
              <a:solidFill>
                <a:schemeClr val="tx1"/>
              </a:solidFill>
              <a:effectLst/>
              <a:latin typeface="+mn-lt"/>
              <a:ea typeface="+mn-ea"/>
              <a:cs typeface="+mn-cs"/>
            </a:endParaRPr>
          </a:p>
          <a:p>
            <a:r>
              <a:rPr lang="fr-FR" sz="1200" i="0" u="sng" kern="1200" dirty="0">
                <a:solidFill>
                  <a:schemeClr val="tx1"/>
                </a:solidFill>
                <a:effectLst/>
                <a:latin typeface="+mn-lt"/>
                <a:ea typeface="+mn-ea"/>
                <a:cs typeface="+mn-cs"/>
              </a:rPr>
              <a:t>Pour qui </a:t>
            </a:r>
            <a:r>
              <a:rPr lang="fr-FR" sz="1200" i="0" u="sng" kern="1200" baseline="0" dirty="0">
                <a:solidFill>
                  <a:schemeClr val="tx1"/>
                </a:solidFill>
                <a:effectLst/>
                <a:latin typeface="+mn-lt"/>
                <a:ea typeface="+mn-ea"/>
                <a:cs typeface="+mn-cs"/>
              </a:rPr>
              <a:t>?</a:t>
            </a:r>
          </a:p>
          <a:p>
            <a:r>
              <a:rPr lang="fr-FR" sz="1200" i="0" u="none" kern="1200" baseline="0" dirty="0">
                <a:solidFill>
                  <a:schemeClr val="tx1"/>
                </a:solidFill>
                <a:effectLst/>
                <a:latin typeface="+mn-lt"/>
                <a:ea typeface="+mn-ea"/>
                <a:cs typeface="+mn-cs"/>
              </a:rPr>
              <a:t>Toutes peaux</a:t>
            </a:r>
          </a:p>
          <a:p>
            <a:endParaRPr lang="fr-FR" sz="1200" i="0" u="none" kern="1200" baseline="0" dirty="0">
              <a:solidFill>
                <a:schemeClr val="tx1"/>
              </a:solidFill>
              <a:effectLst/>
              <a:latin typeface="+mn-lt"/>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200" b="0" i="0" u="sng"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Ingrédients</a:t>
            </a:r>
          </a:p>
          <a:p>
            <a:pPr marL="171450" marR="0" lvl="0" indent="-171450" algn="l" defTabSz="914400" rtl="0" eaLnBrk="1" fontAlgn="auto" latinLnBrk="0" hangingPunct="1">
              <a:lnSpc>
                <a:spcPct val="100000"/>
              </a:lnSpc>
              <a:spcBef>
                <a:spcPts val="0"/>
              </a:spcBef>
              <a:spcAft>
                <a:spcPts val="0"/>
              </a:spcAft>
              <a:buClrTx/>
              <a:buSzTx/>
              <a:buFontTx/>
              <a:buChar char="-"/>
              <a:tabLst/>
              <a:defRPr/>
            </a:pPr>
            <a:r>
              <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ADH : autobronzant</a:t>
            </a:r>
          </a:p>
          <a:p>
            <a:pPr marL="171450" marR="0" lvl="0" indent="-171450" algn="l" defTabSz="914400" rtl="0" eaLnBrk="1" fontAlgn="auto" latinLnBrk="0" hangingPunct="1">
              <a:lnSpc>
                <a:spcPct val="100000"/>
              </a:lnSpc>
              <a:spcBef>
                <a:spcPts val="0"/>
              </a:spcBef>
              <a:spcAft>
                <a:spcPts val="0"/>
              </a:spcAft>
              <a:buClrTx/>
              <a:buSzTx/>
              <a:buFontTx/>
              <a:buChar char="-"/>
              <a:tabLst/>
              <a:defRPr/>
            </a:pPr>
            <a:r>
              <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Glycérine végétale : hydratant</a:t>
            </a:r>
          </a:p>
          <a:p>
            <a:pPr marL="171450" marR="0" lvl="0" indent="-171450" algn="l" defTabSz="914400" rtl="0" eaLnBrk="1" fontAlgn="auto" latinLnBrk="0" hangingPunct="1">
              <a:lnSpc>
                <a:spcPct val="100000"/>
              </a:lnSpc>
              <a:spcBef>
                <a:spcPts val="0"/>
              </a:spcBef>
              <a:spcAft>
                <a:spcPts val="0"/>
              </a:spcAft>
              <a:buClrTx/>
              <a:buSzTx/>
              <a:buFontTx/>
              <a:buChar char="-"/>
              <a:tabLst/>
              <a:defRPr/>
            </a:pPr>
            <a:r>
              <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Beurre de karité : nourrissant</a:t>
            </a:r>
          </a:p>
          <a:p>
            <a:pPr marL="171450" marR="0" lvl="0" indent="-171450" algn="l" defTabSz="914400" rtl="0" eaLnBrk="1" fontAlgn="auto" latinLnBrk="0" hangingPunct="1">
              <a:lnSpc>
                <a:spcPct val="100000"/>
              </a:lnSpc>
              <a:spcBef>
                <a:spcPts val="0"/>
              </a:spcBef>
              <a:spcAft>
                <a:spcPts val="0"/>
              </a:spcAft>
              <a:buClrTx/>
              <a:buSzTx/>
              <a:buFontTx/>
              <a:buChar char="-"/>
              <a:tabLst/>
              <a:defRPr/>
            </a:pPr>
            <a:r>
              <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Huile de riz : anti-oxydant</a:t>
            </a:r>
          </a:p>
          <a:p>
            <a:endParaRPr lang="fr-FR" sz="1200" i="0" u="sng" kern="1200" dirty="0">
              <a:solidFill>
                <a:schemeClr val="tx1"/>
              </a:solidFill>
              <a:effectLst/>
              <a:latin typeface="+mn-lt"/>
              <a:ea typeface="+mn-ea"/>
              <a:cs typeface="+mn-cs"/>
            </a:endParaRPr>
          </a:p>
          <a:p>
            <a:r>
              <a:rPr lang="fr-FR" sz="1200" i="0" u="sng" kern="1200" dirty="0">
                <a:solidFill>
                  <a:schemeClr val="tx1"/>
                </a:solidFill>
                <a:effectLst/>
                <a:latin typeface="+mn-lt"/>
                <a:ea typeface="+mn-ea"/>
                <a:cs typeface="+mn-cs"/>
              </a:rPr>
              <a:t>Utilisation à domicile </a:t>
            </a:r>
          </a:p>
          <a:p>
            <a:r>
              <a:rPr lang="fr-FR" sz="1200" b="0" i="0" u="none" strike="noStrike" kern="1200" dirty="0">
                <a:solidFill>
                  <a:schemeClr val="tx1"/>
                </a:solidFill>
                <a:effectLst/>
                <a:latin typeface="+mn-lt"/>
                <a:ea typeface="+mn-ea"/>
                <a:cs typeface="+mn-cs"/>
              </a:rPr>
              <a:t>Pour une coloration uniforme, avant d'appliquez le Lait Auto-Bronzant, procédez à un gommage Visage et un gommage corps. Insistez sur les coudes et les genoux. Bien hydrater votre peau quelques jours à l'avance. Appliquez le Lait Auto-Bronzant uniformément. - sur le visage : évitez les sourcils et tout excès de produit sur le creux du menton, les ailes du nez et la racine des cheveux, - sur le corps : commencez par les jambes et remontez vers le haut du corps. Limitez la quantité de produit sur les coudes et les genoux. Attendre 5 min avant de s'habiller. Important : se laver les mains avec de l'eau et du savon après utilisation</a:t>
            </a:r>
            <a:r>
              <a:rPr lang="fr-FR" sz="1200" b="0" i="1" u="none" strike="noStrike" kern="1200" dirty="0">
                <a:solidFill>
                  <a:schemeClr val="tx1"/>
                </a:solidFill>
                <a:effectLst/>
                <a:latin typeface="+mn-lt"/>
                <a:ea typeface="+mn-ea"/>
                <a:cs typeface="+mn-cs"/>
              </a:rPr>
              <a:t>. </a:t>
            </a:r>
            <a:r>
              <a:rPr lang="fr-FR" sz="1200" b="0" i="0" u="none" strike="noStrike" kern="1200" dirty="0">
                <a:solidFill>
                  <a:schemeClr val="tx1"/>
                </a:solidFill>
                <a:effectLst/>
                <a:latin typeface="+mn-lt"/>
                <a:ea typeface="+mn-ea"/>
                <a:cs typeface="+mn-cs"/>
              </a:rPr>
              <a:t>Le</a:t>
            </a:r>
            <a:r>
              <a:rPr lang="fr-FR" sz="1200" b="1" i="0" u="none" strike="noStrike" kern="1200" dirty="0">
                <a:solidFill>
                  <a:schemeClr val="tx1"/>
                </a:solidFill>
                <a:effectLst/>
                <a:latin typeface="+mn-lt"/>
                <a:ea typeface="+mn-ea"/>
                <a:cs typeface="+mn-cs"/>
              </a:rPr>
              <a:t> </a:t>
            </a:r>
            <a:r>
              <a:rPr lang="fr-FR" sz="1200" b="0" i="0" u="none" strike="noStrike" kern="1200" dirty="0">
                <a:solidFill>
                  <a:schemeClr val="tx1"/>
                </a:solidFill>
                <a:effectLst/>
                <a:latin typeface="+mn-lt"/>
                <a:ea typeface="+mn-ea"/>
                <a:cs typeface="+mn-cs"/>
              </a:rPr>
              <a:t>Lait Auto-Bronzant ne protège pas du soleil. Lors d'une exposition au soleil, pensez à appliquer la crème solaire SPF 50.</a:t>
            </a:r>
            <a:endParaRPr lang="fr-FR" sz="1200" i="0" u="sng" kern="1200" dirty="0">
              <a:solidFill>
                <a:schemeClr val="tx1"/>
              </a:solidFill>
              <a:effectLst/>
              <a:latin typeface="+mn-lt"/>
              <a:ea typeface="+mn-ea"/>
              <a:cs typeface="+mn-cs"/>
            </a:endParaRPr>
          </a:p>
          <a:p>
            <a:endParaRPr lang="fr-FR" sz="1200" b="0" i="0" u="sng" kern="1200" dirty="0">
              <a:solidFill>
                <a:schemeClr val="tx1"/>
              </a:solidFill>
              <a:effectLst/>
              <a:latin typeface="+mn-lt"/>
              <a:ea typeface="+mn-ea"/>
              <a:cs typeface="+mn-cs"/>
            </a:endParaRPr>
          </a:p>
          <a:p>
            <a:r>
              <a:rPr lang="fr-FR" sz="1200" b="0" i="0" u="sng" kern="1200" dirty="0">
                <a:solidFill>
                  <a:schemeClr val="tx1"/>
                </a:solidFill>
                <a:effectLst/>
                <a:latin typeface="+mn-lt"/>
                <a:ea typeface="+mn-ea"/>
                <a:cs typeface="+mn-cs"/>
              </a:rPr>
              <a:t>Les + produits</a:t>
            </a:r>
          </a:p>
          <a:p>
            <a:pPr marL="171450" indent="-171450">
              <a:buFontTx/>
              <a:buChar char="-"/>
            </a:pPr>
            <a:r>
              <a:rPr lang="fr-FR" sz="1200" b="0" i="0" u="none" strike="noStrike" kern="1200" dirty="0">
                <a:solidFill>
                  <a:schemeClr val="tx1"/>
                </a:solidFill>
                <a:effectLst/>
                <a:latin typeface="+mn-lt"/>
                <a:ea typeface="+mn-ea"/>
                <a:cs typeface="+mn-cs"/>
              </a:rPr>
              <a:t>Contient du beurre de karité, de la vitamine E et de la DHA </a:t>
            </a:r>
          </a:p>
          <a:p>
            <a:pPr marL="171450" indent="-171450">
              <a:buFontTx/>
              <a:buChar char="-"/>
            </a:pPr>
            <a:r>
              <a:rPr lang="fr-FR" sz="1200" b="0" i="0" u="none" strike="noStrike" kern="1200" dirty="0">
                <a:solidFill>
                  <a:schemeClr val="tx1"/>
                </a:solidFill>
                <a:effectLst/>
                <a:latin typeface="+mn-lt"/>
                <a:ea typeface="+mn-ea"/>
                <a:cs typeface="+mn-cs"/>
              </a:rPr>
              <a:t>Apporte un joli hâle sur le visage et le corps sans s'exposer au soleil </a:t>
            </a:r>
          </a:p>
          <a:p>
            <a:pPr marL="171450" indent="-171450">
              <a:buFontTx/>
              <a:buChar char="-"/>
            </a:pPr>
            <a:r>
              <a:rPr lang="fr-FR" sz="1200" b="0" i="0" u="none" strike="noStrike" kern="1200" dirty="0">
                <a:solidFill>
                  <a:schemeClr val="tx1"/>
                </a:solidFill>
                <a:effectLst/>
                <a:latin typeface="+mn-lt"/>
                <a:ea typeface="+mn-ea"/>
                <a:cs typeface="+mn-cs"/>
              </a:rPr>
              <a:t>La peau est douce et sublimée </a:t>
            </a:r>
          </a:p>
          <a:p>
            <a:pPr marL="171450" indent="-171450">
              <a:buFontTx/>
              <a:buChar char="-"/>
            </a:pPr>
            <a:r>
              <a:rPr lang="fr-FR" sz="1200" b="0" i="0" u="none" strike="noStrike" kern="1200" dirty="0">
                <a:solidFill>
                  <a:schemeClr val="tx1"/>
                </a:solidFill>
                <a:effectLst/>
                <a:latin typeface="+mn-lt"/>
                <a:ea typeface="+mn-ea"/>
                <a:cs typeface="+mn-cs"/>
              </a:rPr>
              <a:t>Effet bonne mine toute l'année</a:t>
            </a:r>
            <a:endParaRPr lang="fr-FR" sz="1200" i="0" u="none" kern="1200" baseline="0" dirty="0">
              <a:solidFill>
                <a:schemeClr val="tx1"/>
              </a:solidFill>
              <a:effectLst/>
              <a:latin typeface="+mn-lt"/>
              <a:ea typeface="+mn-ea"/>
              <a:cs typeface="+mn-cs"/>
            </a:endParaRPr>
          </a:p>
          <a:p>
            <a:pPr marL="0" indent="0">
              <a:buFontTx/>
              <a:buNone/>
            </a:pPr>
            <a:endParaRPr lang="fr-FR" sz="1200" b="0" i="0" kern="1200" dirty="0">
              <a:solidFill>
                <a:schemeClr val="tx1"/>
              </a:solidFill>
              <a:effectLst/>
              <a:latin typeface="+mn-lt"/>
              <a:ea typeface="+mn-ea"/>
              <a:cs typeface="+mn-cs"/>
            </a:endParaRPr>
          </a:p>
          <a:p>
            <a:r>
              <a:rPr lang="fr-FR" sz="1200" b="1" i="0" kern="1200" baseline="0" dirty="0">
                <a:solidFill>
                  <a:schemeClr val="tx1"/>
                </a:solidFill>
                <a:effectLst/>
                <a:latin typeface="+mn-lt"/>
                <a:ea typeface="+mn-ea"/>
                <a:cs typeface="+mn-cs"/>
              </a:rPr>
              <a:t>LAIT APRES-SOLEIL</a:t>
            </a:r>
          </a:p>
          <a:p>
            <a:endParaRPr lang="fr-FR" sz="1200" i="0" kern="1200" baseline="0" dirty="0">
              <a:solidFill>
                <a:schemeClr val="tx1"/>
              </a:solidFill>
              <a:effectLst/>
              <a:latin typeface="+mn-lt"/>
              <a:ea typeface="+mn-ea"/>
              <a:cs typeface="+mn-cs"/>
            </a:endParaRPr>
          </a:p>
          <a:p>
            <a:r>
              <a:rPr lang="fr-FR" sz="1200" i="0" u="sng" kern="1200" dirty="0">
                <a:solidFill>
                  <a:schemeClr val="tx1"/>
                </a:solidFill>
                <a:effectLst/>
                <a:latin typeface="+mn-lt"/>
                <a:ea typeface="+mn-ea"/>
                <a:cs typeface="+mn-cs"/>
              </a:rPr>
              <a:t>Descriptif</a:t>
            </a:r>
          </a:p>
          <a:p>
            <a:r>
              <a:rPr lang="fr-FR" sz="1200" b="0" i="0" kern="1200" dirty="0">
                <a:solidFill>
                  <a:schemeClr val="tx1"/>
                </a:solidFill>
                <a:effectLst/>
                <a:latin typeface="+mn-lt"/>
                <a:ea typeface="+mn-ea"/>
                <a:cs typeface="+mn-cs"/>
              </a:rPr>
              <a:t>Ce Lait Après Soleil apaisant et hydratant doit ses actions à l'allantoïne, à la vitamine B5 et à ses 12 extraits de plantes parmi lesquels la camomille, le calendula et le concombre. Il calme l'échauffement de la peau après exposition au soleil, participe à sa régénération grâce à l'apport de vitamine A et prolonge durablement le bronzage du visage et du corps. Vite absorbé, il laisse la peau souple, fraîche et satinée et offre une sensation immédiate de confort et de fraîcheur.</a:t>
            </a:r>
            <a:endParaRPr lang="fr-FR" sz="1200" i="0" u="sng" kern="1200" dirty="0">
              <a:solidFill>
                <a:schemeClr val="tx1"/>
              </a:solidFill>
              <a:effectLst/>
              <a:latin typeface="+mn-lt"/>
              <a:ea typeface="+mn-ea"/>
              <a:cs typeface="+mn-cs"/>
            </a:endParaRPr>
          </a:p>
          <a:p>
            <a:endParaRPr lang="fr-FR" sz="1200" i="0" u="sng" kern="1200" dirty="0">
              <a:solidFill>
                <a:schemeClr val="tx1"/>
              </a:solidFill>
              <a:effectLst/>
              <a:latin typeface="+mn-lt"/>
              <a:ea typeface="+mn-ea"/>
              <a:cs typeface="+mn-cs"/>
            </a:endParaRPr>
          </a:p>
          <a:p>
            <a:r>
              <a:rPr lang="fr-FR" sz="1200" i="0" u="sng" kern="1200" dirty="0">
                <a:solidFill>
                  <a:schemeClr val="tx1"/>
                </a:solidFill>
                <a:effectLst/>
                <a:latin typeface="+mn-lt"/>
                <a:ea typeface="+mn-ea"/>
                <a:cs typeface="+mn-cs"/>
              </a:rPr>
              <a:t>Promesse</a:t>
            </a:r>
          </a:p>
          <a:p>
            <a:pPr marL="0" marR="0" indent="0" algn="l" defTabSz="914400" rtl="0" eaLnBrk="1" fontAlgn="auto" latinLnBrk="0" hangingPunct="1">
              <a:lnSpc>
                <a:spcPct val="100000"/>
              </a:lnSpc>
              <a:spcBef>
                <a:spcPts val="0"/>
              </a:spcBef>
              <a:spcAft>
                <a:spcPts val="0"/>
              </a:spcAft>
              <a:buClrTx/>
              <a:buSzTx/>
              <a:buFontTx/>
              <a:buNone/>
              <a:tabLst/>
              <a:defRPr/>
            </a:pPr>
            <a:r>
              <a:rPr lang="fr-FR" sz="1200" i="0" dirty="0">
                <a:solidFill>
                  <a:prstClr val="black"/>
                </a:solidFill>
                <a:latin typeface="Century Gothic" panose="020B0502020202020204" pitchFamily="34" charset="0"/>
              </a:rPr>
              <a:t>Lait après-soleil apaisant et hydratant </a:t>
            </a:r>
          </a:p>
          <a:p>
            <a:endParaRPr lang="fr-FR" sz="1200" i="0" u="sng" kern="1200" dirty="0">
              <a:solidFill>
                <a:schemeClr val="tx1"/>
              </a:solidFill>
              <a:effectLst/>
              <a:latin typeface="+mn-lt"/>
              <a:ea typeface="+mn-ea"/>
              <a:cs typeface="+mn-cs"/>
            </a:endParaRPr>
          </a:p>
          <a:p>
            <a:r>
              <a:rPr lang="fr-FR" sz="1200" i="0" u="sng" kern="1200" dirty="0">
                <a:solidFill>
                  <a:schemeClr val="tx1"/>
                </a:solidFill>
                <a:effectLst/>
                <a:latin typeface="+mn-lt"/>
                <a:ea typeface="+mn-ea"/>
                <a:cs typeface="+mn-cs"/>
              </a:rPr>
              <a:t>Pour qui </a:t>
            </a:r>
            <a:r>
              <a:rPr lang="fr-FR" sz="1200" i="0" u="sng" kern="1200" baseline="0" dirty="0">
                <a:solidFill>
                  <a:schemeClr val="tx1"/>
                </a:solidFill>
                <a:effectLst/>
                <a:latin typeface="+mn-lt"/>
                <a:ea typeface="+mn-ea"/>
                <a:cs typeface="+mn-cs"/>
              </a:rPr>
              <a:t>?</a:t>
            </a:r>
          </a:p>
          <a:p>
            <a:pPr marL="0" marR="0" indent="0" algn="l" defTabSz="914400" rtl="0" eaLnBrk="1" fontAlgn="auto" latinLnBrk="0" hangingPunct="1">
              <a:lnSpc>
                <a:spcPct val="100000"/>
              </a:lnSpc>
              <a:spcBef>
                <a:spcPts val="0"/>
              </a:spcBef>
              <a:spcAft>
                <a:spcPts val="0"/>
              </a:spcAft>
              <a:buClrTx/>
              <a:buSzTx/>
              <a:buFontTx/>
              <a:buNone/>
              <a:tabLst/>
              <a:defRPr/>
            </a:pPr>
            <a:r>
              <a:rPr lang="fr-FR" sz="1200" i="0" u="none" kern="1200" baseline="0" dirty="0">
                <a:solidFill>
                  <a:schemeClr val="tx1"/>
                </a:solidFill>
                <a:effectLst/>
                <a:latin typeface="+mn-lt"/>
                <a:ea typeface="+mn-ea"/>
                <a:cs typeface="+mn-cs"/>
              </a:rPr>
              <a:t>Toutes peaux</a:t>
            </a: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fr-FR" sz="1200" b="0" i="0" u="sng" strike="noStrike" kern="1200" cap="none" spc="0" normalizeH="0" baseline="0" noProof="0" dirty="0">
              <a:ln>
                <a:noFill/>
              </a:ln>
              <a:solidFill>
                <a:prstClr val="black"/>
              </a:solidFill>
              <a:effectLst/>
              <a:uLnTx/>
              <a:uFillTx/>
              <a:latin typeface="Century Gothic" panose="020B0502020202020204" pitchFamily="34" charset="0"/>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200" b="0" i="0" u="sng"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Ingrédients</a:t>
            </a:r>
          </a:p>
          <a:p>
            <a:pPr marL="171450" marR="0" lvl="0" indent="-171450" algn="l" defTabSz="914400" rtl="0" eaLnBrk="1" fontAlgn="auto" latinLnBrk="0" hangingPunct="1">
              <a:lnSpc>
                <a:spcPct val="100000"/>
              </a:lnSpc>
              <a:spcBef>
                <a:spcPts val="0"/>
              </a:spcBef>
              <a:spcAft>
                <a:spcPts val="0"/>
              </a:spcAft>
              <a:buClrTx/>
              <a:buSzTx/>
              <a:buFontTx/>
              <a:buChar char="-"/>
              <a:tabLst/>
              <a:defRPr/>
            </a:pPr>
            <a:r>
              <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Calendula bio : apaisant</a:t>
            </a:r>
          </a:p>
          <a:p>
            <a:pPr marL="171450" marR="0" lvl="0" indent="-171450" algn="l" defTabSz="914400" rtl="0" eaLnBrk="1" fontAlgn="auto" latinLnBrk="0" hangingPunct="1">
              <a:lnSpc>
                <a:spcPct val="100000"/>
              </a:lnSpc>
              <a:spcBef>
                <a:spcPts val="0"/>
              </a:spcBef>
              <a:spcAft>
                <a:spcPts val="0"/>
              </a:spcAft>
              <a:buClrTx/>
              <a:buSzTx/>
              <a:buFontTx/>
              <a:buChar char="-"/>
              <a:tabLst/>
              <a:defRPr/>
            </a:pPr>
            <a:r>
              <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Camomille : apaisant</a:t>
            </a:r>
          </a:p>
          <a:p>
            <a:pPr marL="171450" marR="0" lvl="0" indent="-171450" algn="l" defTabSz="914400" rtl="0" eaLnBrk="1" fontAlgn="auto" latinLnBrk="0" hangingPunct="1">
              <a:lnSpc>
                <a:spcPct val="100000"/>
              </a:lnSpc>
              <a:spcBef>
                <a:spcPts val="0"/>
              </a:spcBef>
              <a:spcAft>
                <a:spcPts val="0"/>
              </a:spcAft>
              <a:buClrTx/>
              <a:buSzTx/>
              <a:buFontTx/>
              <a:buChar char="-"/>
              <a:tabLst/>
              <a:defRPr/>
            </a:pPr>
            <a:r>
              <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Concombre : hydratant</a:t>
            </a:r>
          </a:p>
          <a:p>
            <a:pPr marL="171450" marR="0" lvl="0" indent="-171450" algn="l" defTabSz="914400" rtl="0" eaLnBrk="1" fontAlgn="auto" latinLnBrk="0" hangingPunct="1">
              <a:lnSpc>
                <a:spcPct val="100000"/>
              </a:lnSpc>
              <a:spcBef>
                <a:spcPts val="0"/>
              </a:spcBef>
              <a:spcAft>
                <a:spcPts val="0"/>
              </a:spcAft>
              <a:buClrTx/>
              <a:buSzTx/>
              <a:buFontTx/>
              <a:buChar char="-"/>
              <a:tabLst/>
              <a:defRPr/>
            </a:pPr>
            <a:r>
              <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Vitamine A : régénérant</a:t>
            </a:r>
          </a:p>
          <a:p>
            <a:endParaRPr lang="fr-FR" sz="1200" i="0" u="sng" kern="1200" dirty="0">
              <a:solidFill>
                <a:schemeClr val="tx1"/>
              </a:solidFill>
              <a:effectLst/>
              <a:latin typeface="+mn-lt"/>
              <a:ea typeface="+mn-ea"/>
              <a:cs typeface="+mn-cs"/>
            </a:endParaRPr>
          </a:p>
          <a:p>
            <a:r>
              <a:rPr lang="fr-FR" sz="1200" i="0" u="sng" kern="1200" dirty="0">
                <a:solidFill>
                  <a:schemeClr val="tx1"/>
                </a:solidFill>
                <a:effectLst/>
                <a:latin typeface="+mn-lt"/>
                <a:ea typeface="+mn-ea"/>
                <a:cs typeface="+mn-cs"/>
              </a:rPr>
              <a:t>Utilisation à domicile </a:t>
            </a:r>
          </a:p>
          <a:p>
            <a:pPr marL="0" marR="0" indent="0" algn="l" defTabSz="914400" rtl="0" eaLnBrk="1" fontAlgn="auto" latinLnBrk="0" hangingPunct="1">
              <a:lnSpc>
                <a:spcPct val="100000"/>
              </a:lnSpc>
              <a:spcBef>
                <a:spcPts val="0"/>
              </a:spcBef>
              <a:spcAft>
                <a:spcPts val="0"/>
              </a:spcAft>
              <a:buClrTx/>
              <a:buSzTx/>
              <a:buFontTx/>
              <a:buNone/>
              <a:tabLst/>
              <a:defRPr/>
            </a:pPr>
            <a:r>
              <a:rPr lang="fr-FR" sz="1200" b="0" i="0" u="none" strike="noStrike" kern="1200" dirty="0">
                <a:solidFill>
                  <a:schemeClr val="tx1"/>
                </a:solidFill>
                <a:effectLst/>
                <a:latin typeface="+mn-lt"/>
                <a:ea typeface="+mn-ea"/>
                <a:cs typeface="+mn-cs"/>
              </a:rPr>
              <a:t>Appliquez le Lait Après Soleil</a:t>
            </a:r>
            <a:r>
              <a:rPr lang="fr-FR" sz="1200" b="1" i="0" u="none" strike="noStrike" kern="1200" dirty="0">
                <a:solidFill>
                  <a:schemeClr val="tx1"/>
                </a:solidFill>
                <a:effectLst/>
                <a:latin typeface="+mn-lt"/>
                <a:ea typeface="+mn-ea"/>
                <a:cs typeface="+mn-cs"/>
              </a:rPr>
              <a:t> </a:t>
            </a:r>
            <a:r>
              <a:rPr lang="fr-FR" sz="1200" b="0" i="0" u="none" strike="noStrike" kern="1200" dirty="0">
                <a:solidFill>
                  <a:schemeClr val="tx1"/>
                </a:solidFill>
                <a:effectLst/>
                <a:latin typeface="+mn-lt"/>
                <a:ea typeface="+mn-ea"/>
                <a:cs typeface="+mn-cs"/>
              </a:rPr>
              <a:t>après une exposition au soleil, pour hydrater, nourrir et apaiser votre peau.</a:t>
            </a:r>
          </a:p>
          <a:p>
            <a:pPr marL="0" marR="0" indent="0" algn="l" defTabSz="914400" rtl="0" eaLnBrk="1" fontAlgn="auto" latinLnBrk="0" hangingPunct="1">
              <a:lnSpc>
                <a:spcPct val="100000"/>
              </a:lnSpc>
              <a:spcBef>
                <a:spcPts val="0"/>
              </a:spcBef>
              <a:spcAft>
                <a:spcPts val="0"/>
              </a:spcAft>
              <a:buClrTx/>
              <a:buSzTx/>
              <a:buFontTx/>
              <a:buNone/>
              <a:tabLst/>
              <a:defRPr/>
            </a:pPr>
            <a:endParaRPr lang="fr-FR" sz="1200" b="0" i="0" u="none" strike="noStrike" kern="1200" dirty="0">
              <a:solidFill>
                <a:schemeClr val="tx1"/>
              </a:solidFill>
              <a:effectLst/>
              <a:latin typeface="+mn-lt"/>
              <a:ea typeface="+mn-ea"/>
              <a:cs typeface="+mn-cs"/>
            </a:endParaRPr>
          </a:p>
          <a:p>
            <a:r>
              <a:rPr lang="fr-FR" sz="1200" b="0" i="0" u="sng" kern="1200" dirty="0">
                <a:solidFill>
                  <a:schemeClr val="tx1"/>
                </a:solidFill>
                <a:effectLst/>
                <a:latin typeface="+mn-lt"/>
                <a:ea typeface="+mn-ea"/>
                <a:cs typeface="+mn-cs"/>
              </a:rPr>
              <a:t>Tips </a:t>
            </a:r>
          </a:p>
          <a:p>
            <a:r>
              <a:rPr lang="fr-FR" sz="1200" b="0" i="0" u="none" strike="noStrike" kern="1200" dirty="0">
                <a:solidFill>
                  <a:schemeClr val="tx1"/>
                </a:solidFill>
                <a:effectLst/>
                <a:latin typeface="+mn-lt"/>
                <a:ea typeface="+mn-ea"/>
                <a:cs typeface="+mn-cs"/>
              </a:rPr>
              <a:t>Vous renforcerez l'action hydratante et nutritive en associant : - pour votre soin visage, le Lait Après-Soleil et le booster Nutri +, - pour votre soin corps, le Lait Après Soleil et l'Huile Délicieuse Corps</a:t>
            </a:r>
            <a:endParaRPr lang="fr-FR" sz="1200" b="0" i="0" u="sng" kern="1200" dirty="0">
              <a:solidFill>
                <a:schemeClr val="tx1"/>
              </a:solidFill>
              <a:effectLst/>
              <a:latin typeface="+mn-lt"/>
              <a:ea typeface="+mn-ea"/>
              <a:cs typeface="+mn-cs"/>
            </a:endParaRPr>
          </a:p>
          <a:p>
            <a:endParaRPr lang="fr-FR" sz="1200" b="0" i="0" u="sng" kern="1200" dirty="0">
              <a:solidFill>
                <a:schemeClr val="tx1"/>
              </a:solidFill>
              <a:effectLst/>
              <a:latin typeface="+mn-lt"/>
              <a:ea typeface="+mn-ea"/>
              <a:cs typeface="+mn-cs"/>
            </a:endParaRPr>
          </a:p>
          <a:p>
            <a:r>
              <a:rPr lang="fr-FR" sz="1200" b="0" i="0" u="sng" kern="1200" dirty="0">
                <a:solidFill>
                  <a:schemeClr val="tx1"/>
                </a:solidFill>
                <a:effectLst/>
                <a:latin typeface="+mn-lt"/>
                <a:ea typeface="+mn-ea"/>
                <a:cs typeface="+mn-cs"/>
              </a:rPr>
              <a:t>Les + produits</a:t>
            </a:r>
          </a:p>
          <a:p>
            <a:pPr marL="171450" indent="-171450">
              <a:buFontTx/>
              <a:buChar char="-"/>
            </a:pPr>
            <a:r>
              <a:rPr lang="fr-FR" sz="1200" b="0" i="0" u="none" strike="noStrike" kern="1200" dirty="0">
                <a:solidFill>
                  <a:schemeClr val="tx1"/>
                </a:solidFill>
                <a:effectLst/>
                <a:latin typeface="+mn-lt"/>
                <a:ea typeface="+mn-ea"/>
                <a:cs typeface="+mn-cs"/>
              </a:rPr>
              <a:t>Contient 12 extraits de plantes dont la camomille et le calendula </a:t>
            </a:r>
          </a:p>
          <a:p>
            <a:pPr marL="171450" indent="-171450">
              <a:buFontTx/>
              <a:buChar char="-"/>
            </a:pPr>
            <a:r>
              <a:rPr lang="fr-FR" sz="1200" b="0" i="0" u="none" strike="noStrike" kern="1200" dirty="0">
                <a:solidFill>
                  <a:schemeClr val="tx1"/>
                </a:solidFill>
                <a:effectLst/>
                <a:latin typeface="+mn-lt"/>
                <a:ea typeface="+mn-ea"/>
                <a:cs typeface="+mn-cs"/>
              </a:rPr>
              <a:t>Hydrate et apaise </a:t>
            </a:r>
          </a:p>
          <a:p>
            <a:pPr marL="171450" indent="-171450">
              <a:buFontTx/>
              <a:buChar char="-"/>
            </a:pPr>
            <a:r>
              <a:rPr lang="fr-FR" sz="1200" b="0" i="0" u="none" strike="noStrike" kern="1200" dirty="0">
                <a:solidFill>
                  <a:schemeClr val="tx1"/>
                </a:solidFill>
                <a:effectLst/>
                <a:latin typeface="+mn-lt"/>
                <a:ea typeface="+mn-ea"/>
                <a:cs typeface="+mn-cs"/>
              </a:rPr>
              <a:t>La peau est souple, fraîche et satinée </a:t>
            </a:r>
          </a:p>
          <a:p>
            <a:pPr marL="171450" indent="-171450">
              <a:buFontTx/>
              <a:buChar char="-"/>
            </a:pPr>
            <a:r>
              <a:rPr lang="fr-FR" sz="1200" b="0" i="0" u="none" strike="noStrike" kern="1200" dirty="0">
                <a:solidFill>
                  <a:schemeClr val="tx1"/>
                </a:solidFill>
                <a:effectLst/>
                <a:latin typeface="+mn-lt"/>
                <a:ea typeface="+mn-ea"/>
                <a:cs typeface="+mn-cs"/>
              </a:rPr>
              <a:t>Idéal pour toute la famille</a:t>
            </a:r>
            <a:endParaRPr lang="fr-FR" sz="1200" b="0" i="0" u="sng" kern="1200" dirty="0">
              <a:solidFill>
                <a:schemeClr val="tx1"/>
              </a:solidFill>
              <a:effectLst/>
              <a:latin typeface="+mn-lt"/>
              <a:ea typeface="+mn-ea"/>
              <a:cs typeface="+mn-cs"/>
            </a:endParaRPr>
          </a:p>
          <a:p>
            <a:endParaRPr lang="fr-FR" sz="1200" b="1" i="0" u="sng" kern="1200" dirty="0">
              <a:solidFill>
                <a:schemeClr val="tx1"/>
              </a:solidFill>
              <a:effectLst/>
              <a:latin typeface="+mn-lt"/>
              <a:ea typeface="+mn-ea"/>
              <a:cs typeface="+mn-cs"/>
            </a:endParaRPr>
          </a:p>
          <a:p>
            <a:r>
              <a:rPr lang="fr-FR" sz="1200" b="1" i="0" kern="1200" baseline="0" dirty="0">
                <a:solidFill>
                  <a:schemeClr val="tx1"/>
                </a:solidFill>
                <a:effectLst/>
                <a:latin typeface="+mn-lt"/>
                <a:ea typeface="+mn-ea"/>
                <a:cs typeface="+mn-cs"/>
              </a:rPr>
              <a:t>PROLONGATEUR DE BRONZAGE</a:t>
            </a:r>
          </a:p>
          <a:p>
            <a:endParaRPr lang="fr-FR" sz="1200" i="0" kern="1200" baseline="0" dirty="0">
              <a:solidFill>
                <a:schemeClr val="tx1"/>
              </a:solidFill>
              <a:effectLst/>
              <a:latin typeface="+mn-lt"/>
              <a:ea typeface="+mn-ea"/>
              <a:cs typeface="+mn-cs"/>
            </a:endParaRPr>
          </a:p>
          <a:p>
            <a:r>
              <a:rPr lang="fr-FR" sz="1200" i="0" u="sng" kern="1200" dirty="0">
                <a:solidFill>
                  <a:schemeClr val="tx1"/>
                </a:solidFill>
                <a:effectLst/>
                <a:latin typeface="+mn-lt"/>
                <a:ea typeface="+mn-ea"/>
                <a:cs typeface="+mn-cs"/>
              </a:rPr>
              <a:t>Descriptif</a:t>
            </a:r>
          </a:p>
          <a:p>
            <a:r>
              <a:rPr lang="fr-FR" sz="1200" b="0" i="0" kern="1200" dirty="0" err="1">
                <a:solidFill>
                  <a:schemeClr val="tx1"/>
                </a:solidFill>
                <a:effectLst/>
                <a:latin typeface="+mn-lt"/>
                <a:ea typeface="+mn-ea"/>
                <a:cs typeface="+mn-cs"/>
              </a:rPr>
              <a:t>Sublimateur</a:t>
            </a:r>
            <a:r>
              <a:rPr lang="fr-FR" sz="1200" b="0" i="0" kern="1200" dirty="0">
                <a:solidFill>
                  <a:schemeClr val="tx1"/>
                </a:solidFill>
                <a:effectLst/>
                <a:latin typeface="+mn-lt"/>
                <a:ea typeface="+mn-ea"/>
                <a:cs typeface="+mn-cs"/>
              </a:rPr>
              <a:t> de hâle, réconfortant et réparateur, ce lait visage et corps prolonge le bronzage sans s'exposer plus longuement au soleil. Un hâle progressif apparaît et devient maximal au bout de 5 jours. Les polyphénols de 3 thés, des vitamines E, A et B5 enrichissent sa formule afin qu'elle soit la plus hydratante, apaisante et régénérante possible. Enfin pour une peau sublimée, on apprécie les paillettes irisées et dorées de ce Prolongateur de Bronzage qui viennent habiller la peau d'un bel effet raffiné !</a:t>
            </a:r>
          </a:p>
          <a:p>
            <a:endParaRPr lang="fr-FR" sz="1200" i="0" u="sng" kern="1200" dirty="0">
              <a:solidFill>
                <a:schemeClr val="tx1"/>
              </a:solidFill>
              <a:effectLst/>
              <a:latin typeface="+mn-lt"/>
              <a:ea typeface="+mn-ea"/>
              <a:cs typeface="+mn-cs"/>
            </a:endParaRPr>
          </a:p>
          <a:p>
            <a:r>
              <a:rPr lang="fr-FR" sz="1200" i="0" u="sng" kern="1200" dirty="0">
                <a:solidFill>
                  <a:schemeClr val="tx1"/>
                </a:solidFill>
                <a:effectLst/>
                <a:latin typeface="+mn-lt"/>
                <a:ea typeface="+mn-ea"/>
                <a:cs typeface="+mn-cs"/>
              </a:rPr>
              <a:t>Promesse</a:t>
            </a:r>
          </a:p>
          <a:p>
            <a:pPr marL="0" marR="0" indent="0" algn="l" defTabSz="914400" rtl="0" eaLnBrk="1" fontAlgn="auto" latinLnBrk="0" hangingPunct="1">
              <a:lnSpc>
                <a:spcPct val="100000"/>
              </a:lnSpc>
              <a:spcBef>
                <a:spcPts val="0"/>
              </a:spcBef>
              <a:spcAft>
                <a:spcPts val="0"/>
              </a:spcAft>
              <a:buClrTx/>
              <a:buSzTx/>
              <a:buFontTx/>
              <a:buNone/>
              <a:tabLst/>
              <a:defRPr/>
            </a:pPr>
            <a:r>
              <a:rPr lang="fr-FR" sz="1200" i="0" dirty="0">
                <a:solidFill>
                  <a:prstClr val="black"/>
                </a:solidFill>
                <a:latin typeface="Century Gothic" panose="020B0502020202020204" pitchFamily="34" charset="0"/>
              </a:rPr>
              <a:t>Lait réconfortant – hâle progressif</a:t>
            </a:r>
          </a:p>
          <a:p>
            <a:pPr marL="0" marR="0" indent="0" algn="l" defTabSz="914400" rtl="0" eaLnBrk="1" fontAlgn="auto" latinLnBrk="0" hangingPunct="1">
              <a:lnSpc>
                <a:spcPct val="100000"/>
              </a:lnSpc>
              <a:spcBef>
                <a:spcPts val="0"/>
              </a:spcBef>
              <a:spcAft>
                <a:spcPts val="0"/>
              </a:spcAft>
              <a:buClrTx/>
              <a:buSzTx/>
              <a:buFontTx/>
              <a:buNone/>
              <a:tabLst/>
              <a:defRPr/>
            </a:pPr>
            <a:endParaRPr lang="fr-FR" sz="1200" i="0" dirty="0">
              <a:solidFill>
                <a:prstClr val="black"/>
              </a:solidFill>
              <a:latin typeface="Century Gothic" panose="020B0502020202020204" pitchFamily="34" charset="0"/>
            </a:endParaRPr>
          </a:p>
          <a:p>
            <a:r>
              <a:rPr lang="fr-FR" sz="1200" i="0" u="sng" kern="1200" dirty="0">
                <a:solidFill>
                  <a:schemeClr val="tx1"/>
                </a:solidFill>
                <a:effectLst/>
                <a:latin typeface="+mn-lt"/>
                <a:ea typeface="+mn-ea"/>
                <a:cs typeface="+mn-cs"/>
              </a:rPr>
              <a:t>Pour qui </a:t>
            </a:r>
            <a:r>
              <a:rPr lang="fr-FR" sz="1200" i="0" u="sng" kern="1200" baseline="0" dirty="0">
                <a:solidFill>
                  <a:schemeClr val="tx1"/>
                </a:solidFill>
                <a:effectLst/>
                <a:latin typeface="+mn-lt"/>
                <a:ea typeface="+mn-ea"/>
                <a:cs typeface="+mn-cs"/>
              </a:rPr>
              <a:t>?</a:t>
            </a:r>
          </a:p>
          <a:p>
            <a:pPr marL="0" marR="0" indent="0" algn="l" defTabSz="914400" rtl="0" eaLnBrk="1" fontAlgn="auto" latinLnBrk="0" hangingPunct="1">
              <a:lnSpc>
                <a:spcPct val="100000"/>
              </a:lnSpc>
              <a:spcBef>
                <a:spcPts val="0"/>
              </a:spcBef>
              <a:spcAft>
                <a:spcPts val="0"/>
              </a:spcAft>
              <a:buClrTx/>
              <a:buSzTx/>
              <a:buFontTx/>
              <a:buNone/>
              <a:tabLst/>
              <a:defRPr/>
            </a:pPr>
            <a:r>
              <a:rPr lang="fr-FR" sz="1200" i="0" u="none" kern="1200" baseline="0" dirty="0">
                <a:solidFill>
                  <a:schemeClr val="tx1"/>
                </a:solidFill>
                <a:effectLst/>
                <a:latin typeface="+mn-lt"/>
                <a:ea typeface="+mn-ea"/>
                <a:cs typeface="+mn-cs"/>
              </a:rPr>
              <a:t>Toutes peaux</a:t>
            </a:r>
          </a:p>
          <a:p>
            <a:endParaRPr lang="fr-FR" sz="1200" i="0" u="sng" kern="1200" baseline="0" dirty="0">
              <a:solidFill>
                <a:schemeClr val="tx1"/>
              </a:solidFill>
              <a:effectLst/>
              <a:latin typeface="+mn-lt"/>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200" b="0" i="0" u="sng"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Ingrédients</a:t>
            </a:r>
          </a:p>
          <a:p>
            <a:pPr marL="171450" marR="0" lvl="0" indent="-171450" algn="l" defTabSz="914400" rtl="0" eaLnBrk="1" fontAlgn="auto" latinLnBrk="0" hangingPunct="1">
              <a:lnSpc>
                <a:spcPct val="100000"/>
              </a:lnSpc>
              <a:spcBef>
                <a:spcPts val="0"/>
              </a:spcBef>
              <a:spcAft>
                <a:spcPts val="0"/>
              </a:spcAft>
              <a:buClrTx/>
              <a:buSzTx/>
              <a:buFontTx/>
              <a:buChar char="-"/>
              <a:tabLst/>
              <a:defRPr/>
            </a:pPr>
            <a:r>
              <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Polyphénols de 3 </a:t>
            </a:r>
            <a:r>
              <a:rPr kumimoji="0" lang="fr-FR" sz="1200" b="0" i="0" u="none" strike="noStrike" kern="1200" cap="none" spc="0" normalizeH="0" baseline="0" noProof="0" dirty="0" err="1">
                <a:ln>
                  <a:noFill/>
                </a:ln>
                <a:solidFill>
                  <a:prstClr val="black"/>
                </a:solidFill>
                <a:effectLst/>
                <a:uLnTx/>
                <a:uFillTx/>
                <a:latin typeface="Century Gothic" panose="020B0502020202020204" pitchFamily="34" charset="0"/>
                <a:ea typeface="+mn-ea"/>
                <a:cs typeface="+mn-cs"/>
              </a:rPr>
              <a:t>thes</a:t>
            </a:r>
            <a:r>
              <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 : anti-oxydant</a:t>
            </a:r>
          </a:p>
          <a:p>
            <a:pPr marL="171450" marR="0" lvl="0" indent="-171450" algn="l" defTabSz="914400" rtl="0" eaLnBrk="1" fontAlgn="auto" latinLnBrk="0" hangingPunct="1">
              <a:lnSpc>
                <a:spcPct val="100000"/>
              </a:lnSpc>
              <a:spcBef>
                <a:spcPts val="0"/>
              </a:spcBef>
              <a:spcAft>
                <a:spcPts val="0"/>
              </a:spcAft>
              <a:buClrTx/>
              <a:buSzTx/>
              <a:buFontTx/>
              <a:buChar char="-"/>
              <a:tabLst/>
              <a:defRPr/>
            </a:pPr>
            <a:r>
              <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Vitamine E et A : anti-oxydant</a:t>
            </a:r>
          </a:p>
          <a:p>
            <a:pPr marL="171450" marR="0" lvl="0" indent="-171450" algn="l" defTabSz="914400" rtl="0" eaLnBrk="1" fontAlgn="auto" latinLnBrk="0" hangingPunct="1">
              <a:lnSpc>
                <a:spcPct val="100000"/>
              </a:lnSpc>
              <a:spcBef>
                <a:spcPts val="0"/>
              </a:spcBef>
              <a:spcAft>
                <a:spcPts val="0"/>
              </a:spcAft>
              <a:buClrTx/>
              <a:buSzTx/>
              <a:buFontTx/>
              <a:buChar char="-"/>
              <a:tabLst/>
              <a:defRPr/>
            </a:pPr>
            <a:r>
              <a:rPr kumimoji="0" lang="fr-FR" sz="1200" b="0" i="0" u="none" strike="noStrike" kern="1200" cap="none" spc="0" normalizeH="0" baseline="0" noProof="0" dirty="0" err="1">
                <a:ln>
                  <a:noFill/>
                </a:ln>
                <a:solidFill>
                  <a:prstClr val="black"/>
                </a:solidFill>
                <a:effectLst/>
                <a:uLnTx/>
                <a:uFillTx/>
                <a:latin typeface="Century Gothic" panose="020B0502020202020204" pitchFamily="34" charset="0"/>
                <a:ea typeface="+mn-ea"/>
                <a:cs typeface="+mn-cs"/>
              </a:rPr>
              <a:t>Imperata</a:t>
            </a:r>
            <a:r>
              <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 </a:t>
            </a:r>
            <a:r>
              <a:rPr kumimoji="0" lang="fr-FR" sz="1200" b="0" i="0" u="none" strike="noStrike" kern="1200" cap="none" spc="0" normalizeH="0" baseline="0" noProof="0" dirty="0" err="1">
                <a:ln>
                  <a:noFill/>
                </a:ln>
                <a:solidFill>
                  <a:prstClr val="black"/>
                </a:solidFill>
                <a:effectLst/>
                <a:uLnTx/>
                <a:uFillTx/>
                <a:latin typeface="Century Gothic" panose="020B0502020202020204" pitchFamily="34" charset="0"/>
                <a:ea typeface="+mn-ea"/>
                <a:cs typeface="+mn-cs"/>
              </a:rPr>
              <a:t>cylindrica</a:t>
            </a:r>
            <a:r>
              <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 : hydratant </a:t>
            </a:r>
          </a:p>
          <a:p>
            <a:pPr marL="171450" marR="0" lvl="0" indent="-171450" algn="l" defTabSz="914400" rtl="0" eaLnBrk="1" fontAlgn="auto" latinLnBrk="0" hangingPunct="1">
              <a:lnSpc>
                <a:spcPct val="100000"/>
              </a:lnSpc>
              <a:spcBef>
                <a:spcPts val="0"/>
              </a:spcBef>
              <a:spcAft>
                <a:spcPts val="0"/>
              </a:spcAft>
              <a:buClrTx/>
              <a:buSzTx/>
              <a:buFontTx/>
              <a:buChar char="-"/>
              <a:tabLst/>
              <a:defRPr/>
            </a:pPr>
            <a:r>
              <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Huile de pépins de raisin : réparateur, nourrissant</a:t>
            </a: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fr-FR" sz="1200" b="0" i="0" u="sng" strike="noStrike" kern="1200" cap="none" spc="0" normalizeH="0" baseline="0" noProof="0" dirty="0">
              <a:ln>
                <a:noFill/>
              </a:ln>
              <a:solidFill>
                <a:prstClr val="black"/>
              </a:solidFill>
              <a:effectLst/>
              <a:uLnTx/>
              <a:uFillTx/>
              <a:latin typeface="Century Gothic" panose="020B0502020202020204" pitchFamily="34" charset="0"/>
              <a:ea typeface="+mn-ea"/>
              <a:cs typeface="+mn-cs"/>
            </a:endParaRPr>
          </a:p>
          <a:p>
            <a:r>
              <a:rPr lang="fr-FR" sz="1200" i="0" u="sng" kern="1200" dirty="0">
                <a:solidFill>
                  <a:schemeClr val="tx1"/>
                </a:solidFill>
                <a:effectLst/>
                <a:latin typeface="+mn-lt"/>
                <a:ea typeface="+mn-ea"/>
                <a:cs typeface="+mn-cs"/>
              </a:rPr>
              <a:t>Utilisation à domicile </a:t>
            </a:r>
          </a:p>
          <a:p>
            <a:r>
              <a:rPr lang="fr-FR" sz="1200" b="0" i="0" u="none" strike="noStrike" kern="1200" dirty="0">
                <a:solidFill>
                  <a:schemeClr val="tx1"/>
                </a:solidFill>
                <a:effectLst/>
                <a:latin typeface="+mn-lt"/>
                <a:ea typeface="+mn-ea"/>
                <a:cs typeface="+mn-cs"/>
              </a:rPr>
              <a:t>Pour une coloration uniforme de la peau, faites précéder l'application du Prolongateur de bronzage d'un gommage visage avec le Gommage </a:t>
            </a:r>
            <a:r>
              <a:rPr lang="fr-FR" sz="1200" b="0" i="0" u="none" strike="noStrike" kern="1200" dirty="0" err="1">
                <a:solidFill>
                  <a:schemeClr val="tx1"/>
                </a:solidFill>
                <a:effectLst/>
                <a:latin typeface="+mn-lt"/>
                <a:ea typeface="+mn-ea"/>
                <a:cs typeface="+mn-cs"/>
              </a:rPr>
              <a:t>Yon</a:t>
            </a:r>
            <a:r>
              <a:rPr lang="fr-FR" sz="1200" b="0" i="0" u="none" strike="noStrike" kern="1200" dirty="0">
                <a:solidFill>
                  <a:schemeClr val="tx1"/>
                </a:solidFill>
                <a:effectLst/>
                <a:latin typeface="+mn-lt"/>
                <a:ea typeface="+mn-ea"/>
                <a:cs typeface="+mn-cs"/>
              </a:rPr>
              <a:t>-Ka. Pour le corps, choisir le Gommage Détox ou le Gommage aux sucres Vitalité. Insistez sur les zones rugueuses, coudes et genoux. Veillez également à ce que votre peau soit préalablement parfaitement hydratée. Faites pénétrer le produit par effleurages. Remarques : le prolongateur s'utilise : - comme un auto-bronzant progressif ou - comme prolongateur de hâle lorsque le bronzage est installé. Le hâle sera à son maximum après 5 jours d'application quotidienne. Important : se laver les mains avec de l'eau et du savon après l'application. Le Prolongateur de Bronzage ne protège pas du soleil ! Lors d'une exposition au soleil, pensez à appliquer la crème solaire SPF 50.</a:t>
            </a:r>
          </a:p>
          <a:p>
            <a:endParaRPr lang="fr-FR" sz="1200" b="0" i="0" u="none" strike="noStrike" kern="1200" dirty="0">
              <a:solidFill>
                <a:schemeClr val="tx1"/>
              </a:solidFill>
              <a:effectLst/>
              <a:latin typeface="+mn-lt"/>
              <a:ea typeface="+mn-ea"/>
              <a:cs typeface="+mn-cs"/>
            </a:endParaRPr>
          </a:p>
          <a:p>
            <a:r>
              <a:rPr lang="fr-FR" sz="1200" b="0" i="0" u="sng" kern="1200" dirty="0">
                <a:solidFill>
                  <a:schemeClr val="tx1"/>
                </a:solidFill>
                <a:effectLst/>
                <a:latin typeface="+mn-lt"/>
                <a:ea typeface="+mn-ea"/>
                <a:cs typeface="+mn-cs"/>
              </a:rPr>
              <a:t>Les + produits</a:t>
            </a:r>
          </a:p>
          <a:p>
            <a:pPr marL="171450" indent="-171450">
              <a:buFontTx/>
              <a:buChar char="-"/>
            </a:pPr>
            <a:r>
              <a:rPr lang="fr-FR" sz="1200" b="0" i="0" u="none" strike="noStrike" kern="1200" dirty="0">
                <a:solidFill>
                  <a:schemeClr val="tx1"/>
                </a:solidFill>
                <a:effectLst/>
                <a:latin typeface="+mn-lt"/>
                <a:ea typeface="+mn-ea"/>
                <a:cs typeface="+mn-cs"/>
              </a:rPr>
              <a:t>Contient 91 % d’ingrédients d’origine naturelle </a:t>
            </a:r>
          </a:p>
          <a:p>
            <a:pPr marL="171450" indent="-171450">
              <a:buFontTx/>
              <a:buChar char="-"/>
            </a:pPr>
            <a:r>
              <a:rPr lang="fr-FR" sz="1200" b="0" i="0" u="none" strike="noStrike" kern="1200" dirty="0">
                <a:solidFill>
                  <a:schemeClr val="tx1"/>
                </a:solidFill>
                <a:effectLst/>
                <a:latin typeface="+mn-lt"/>
                <a:ea typeface="+mn-ea"/>
                <a:cs typeface="+mn-cs"/>
              </a:rPr>
              <a:t>Hydrate et apaise </a:t>
            </a:r>
          </a:p>
          <a:p>
            <a:pPr marL="171450" indent="-171450">
              <a:buFontTx/>
              <a:buChar char="-"/>
            </a:pPr>
            <a:r>
              <a:rPr lang="fr-FR" sz="1200" b="0" i="0" u="none" strike="noStrike" kern="1200" dirty="0">
                <a:solidFill>
                  <a:schemeClr val="tx1"/>
                </a:solidFill>
                <a:effectLst/>
                <a:latin typeface="+mn-lt"/>
                <a:ea typeface="+mn-ea"/>
                <a:cs typeface="+mn-cs"/>
              </a:rPr>
              <a:t>Laisse un joli hâle doré et irisé sur la peau </a:t>
            </a:r>
          </a:p>
          <a:p>
            <a:pPr marL="171450" indent="-171450">
              <a:buFontTx/>
              <a:buChar char="-"/>
            </a:pPr>
            <a:r>
              <a:rPr lang="fr-FR" sz="1200" b="0" i="0" u="none" strike="noStrike" kern="1200" dirty="0">
                <a:solidFill>
                  <a:schemeClr val="tx1"/>
                </a:solidFill>
                <a:effectLst/>
                <a:latin typeface="+mn-lt"/>
                <a:ea typeface="+mn-ea"/>
                <a:cs typeface="+mn-cs"/>
              </a:rPr>
              <a:t>Prolonge le bronzage</a:t>
            </a:r>
            <a:endParaRPr lang="fr-FR" sz="1200" b="0" i="0" u="sng" kern="1200" dirty="0">
              <a:solidFill>
                <a:schemeClr val="tx1"/>
              </a:solidFill>
              <a:effectLst/>
              <a:latin typeface="+mn-lt"/>
              <a:ea typeface="+mn-ea"/>
              <a:cs typeface="+mn-cs"/>
            </a:endParaRPr>
          </a:p>
          <a:p>
            <a:endParaRPr lang="fr-FR" sz="1200" b="0" i="0" u="sng" kern="1200" dirty="0">
              <a:solidFill>
                <a:schemeClr val="tx1"/>
              </a:solidFill>
              <a:effectLst/>
              <a:latin typeface="+mn-lt"/>
              <a:ea typeface="+mn-ea"/>
              <a:cs typeface="+mn-cs"/>
            </a:endParaRPr>
          </a:p>
          <a:p>
            <a:pPr marL="0" marR="0" indent="0" algn="l" defTabSz="914400" rtl="0" eaLnBrk="1" fontAlgn="auto" latinLnBrk="0" hangingPunct="1">
              <a:lnSpc>
                <a:spcPct val="100000"/>
              </a:lnSpc>
              <a:spcBef>
                <a:spcPts val="0"/>
              </a:spcBef>
              <a:spcAft>
                <a:spcPts val="0"/>
              </a:spcAft>
              <a:buClrTx/>
              <a:buSzTx/>
              <a:buFontTx/>
              <a:buNone/>
              <a:tabLst/>
              <a:defRPr/>
            </a:pPr>
            <a:endParaRPr lang="fr-FR" sz="1200" i="0" dirty="0">
              <a:solidFill>
                <a:prstClr val="black"/>
              </a:solidFill>
              <a:latin typeface="Century Gothic" panose="020B0502020202020204" pitchFamily="34" charset="0"/>
            </a:endParaRPr>
          </a:p>
          <a:p>
            <a:pPr marL="0" marR="0" indent="0" algn="l" defTabSz="914400" rtl="0" eaLnBrk="1" fontAlgn="auto" latinLnBrk="0" hangingPunct="1">
              <a:lnSpc>
                <a:spcPct val="100000"/>
              </a:lnSpc>
              <a:spcBef>
                <a:spcPts val="0"/>
              </a:spcBef>
              <a:spcAft>
                <a:spcPts val="0"/>
              </a:spcAft>
              <a:buClrTx/>
              <a:buSzTx/>
              <a:buFontTx/>
              <a:buNone/>
              <a:tabLst/>
              <a:defRPr/>
            </a:pPr>
            <a:endParaRPr lang="fr-FR" sz="1200" b="0" i="0" u="sng" kern="1200" dirty="0">
              <a:solidFill>
                <a:schemeClr val="tx1"/>
              </a:solidFill>
              <a:effectLst/>
              <a:latin typeface="+mn-lt"/>
              <a:ea typeface="+mn-ea"/>
              <a:cs typeface="+mn-cs"/>
            </a:endParaRPr>
          </a:p>
          <a:p>
            <a:pPr lvl="0"/>
            <a:endParaRPr lang="fr-FR" dirty="0"/>
          </a:p>
        </p:txBody>
      </p:sp>
      <p:sp>
        <p:nvSpPr>
          <p:cNvPr id="4" name="Espace réservé du numéro de diapositive 3"/>
          <p:cNvSpPr>
            <a:spLocks noGrp="1"/>
          </p:cNvSpPr>
          <p:nvPr>
            <p:ph type="sldNum" sz="quarter" idx="5"/>
          </p:nvPr>
        </p:nvSpPr>
        <p:spPr/>
        <p:txBody>
          <a:bodyPr/>
          <a:lstStyle/>
          <a:p>
            <a:fld id="{CE563EA7-A024-41BE-BFA5-2D2CC21575F9}" type="slidenum">
              <a:rPr lang="fr-FR" smtClean="0"/>
              <a:pPr/>
              <a:t>48</a:t>
            </a:fld>
            <a:endParaRPr lang="fr-FR"/>
          </a:p>
        </p:txBody>
      </p:sp>
    </p:spTree>
    <p:extLst>
      <p:ext uri="{BB962C8B-B14F-4D97-AF65-F5344CB8AC3E}">
        <p14:creationId xmlns:p14="http://schemas.microsoft.com/office/powerpoint/2010/main" val="126332325"/>
      </p:ext>
    </p:extLst>
  </p:cSld>
  <p:clrMapOvr>
    <a:masterClrMapping/>
  </p:clrMapOvr>
</p:notes>
</file>

<file path=ppt/notesSlides/notesSlide4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r>
              <a:rPr lang="fr-FR" sz="1200" b="1" kern="1200" dirty="0">
                <a:solidFill>
                  <a:schemeClr val="tx1"/>
                </a:solidFill>
                <a:effectLst/>
                <a:latin typeface="+mn-lt"/>
                <a:ea typeface="+mn-ea"/>
                <a:cs typeface="+mn-cs"/>
              </a:rPr>
              <a:t>Huile essentielle de Mandarine</a:t>
            </a:r>
            <a:endParaRPr lang="fr-FR" sz="1200" kern="1200" dirty="0">
              <a:solidFill>
                <a:schemeClr val="tx1"/>
              </a:solidFill>
              <a:effectLst/>
              <a:latin typeface="+mn-lt"/>
              <a:ea typeface="+mn-ea"/>
              <a:cs typeface="+mn-cs"/>
            </a:endParaRPr>
          </a:p>
          <a:p>
            <a:r>
              <a:rPr lang="fr-FR" sz="1200" kern="1200" dirty="0">
                <a:solidFill>
                  <a:schemeClr val="tx1"/>
                </a:solidFill>
                <a:effectLst/>
                <a:latin typeface="+mn-lt"/>
                <a:ea typeface="+mn-ea"/>
                <a:cs typeface="+mn-cs"/>
              </a:rPr>
              <a:t>Le mandarinier offre une huile essentielle anti-stress majeure. Elle est reconnue comme : </a:t>
            </a:r>
          </a:p>
          <a:p>
            <a:pPr lvl="0"/>
            <a:r>
              <a:rPr lang="fr-FR" sz="1200" kern="1200" dirty="0">
                <a:solidFill>
                  <a:schemeClr val="tx1"/>
                </a:solidFill>
                <a:effectLst/>
                <a:latin typeface="+mn-lt"/>
                <a:ea typeface="+mn-ea"/>
                <a:cs typeface="+mn-cs"/>
              </a:rPr>
              <a:t>	Anti-stress, redonne de l’énergie</a:t>
            </a:r>
          </a:p>
          <a:p>
            <a:r>
              <a:rPr lang="fr-FR" sz="1200" kern="1200" dirty="0">
                <a:solidFill>
                  <a:schemeClr val="tx1"/>
                </a:solidFill>
                <a:effectLst/>
                <a:latin typeface="+mn-lt"/>
                <a:ea typeface="+mn-ea"/>
                <a:cs typeface="+mn-cs"/>
              </a:rPr>
              <a:t> </a:t>
            </a:r>
          </a:p>
          <a:p>
            <a:r>
              <a:rPr lang="fr-FR" sz="1200" kern="1200" dirty="0">
                <a:solidFill>
                  <a:schemeClr val="tx1"/>
                </a:solidFill>
                <a:effectLst/>
                <a:latin typeface="+mn-lt"/>
                <a:ea typeface="+mn-ea"/>
                <a:cs typeface="+mn-cs"/>
              </a:rPr>
              <a:t> </a:t>
            </a:r>
          </a:p>
          <a:p>
            <a:r>
              <a:rPr lang="fr-FR" sz="1200" b="1" kern="1200" dirty="0">
                <a:solidFill>
                  <a:schemeClr val="tx1"/>
                </a:solidFill>
                <a:effectLst/>
                <a:latin typeface="+mn-lt"/>
                <a:ea typeface="+mn-ea"/>
                <a:cs typeface="+mn-cs"/>
              </a:rPr>
              <a:t>Huile essentielle d’Orange douce </a:t>
            </a:r>
            <a:endParaRPr lang="fr-FR" sz="1200" kern="1200" dirty="0">
              <a:solidFill>
                <a:schemeClr val="tx1"/>
              </a:solidFill>
              <a:effectLst/>
              <a:latin typeface="+mn-lt"/>
              <a:ea typeface="+mn-ea"/>
              <a:cs typeface="+mn-cs"/>
            </a:endParaRPr>
          </a:p>
          <a:p>
            <a:r>
              <a:rPr lang="fr-FR" sz="1200" kern="1200" dirty="0">
                <a:solidFill>
                  <a:schemeClr val="tx1"/>
                </a:solidFill>
                <a:effectLst/>
                <a:latin typeface="+mn-lt"/>
                <a:ea typeface="+mn-ea"/>
                <a:cs typeface="+mn-cs"/>
              </a:rPr>
              <a:t>	</a:t>
            </a:r>
            <a:r>
              <a:rPr lang="fr-FR" sz="1200" kern="1200" dirty="0" err="1">
                <a:solidFill>
                  <a:schemeClr val="tx1"/>
                </a:solidFill>
                <a:effectLst/>
                <a:latin typeface="+mn-lt"/>
                <a:ea typeface="+mn-ea"/>
                <a:cs typeface="+mn-cs"/>
              </a:rPr>
              <a:t>Positivante</a:t>
            </a:r>
            <a:r>
              <a:rPr lang="fr-FR" sz="1200" kern="1200" dirty="0">
                <a:solidFill>
                  <a:schemeClr val="tx1"/>
                </a:solidFill>
                <a:effectLst/>
                <a:latin typeface="+mn-lt"/>
                <a:ea typeface="+mn-ea"/>
                <a:cs typeface="+mn-cs"/>
              </a:rPr>
              <a:t> et </a:t>
            </a:r>
            <a:r>
              <a:rPr lang="fr-FR" sz="1200" kern="1200" dirty="0" err="1">
                <a:solidFill>
                  <a:schemeClr val="tx1"/>
                </a:solidFill>
                <a:effectLst/>
                <a:latin typeface="+mn-lt"/>
                <a:ea typeface="+mn-ea"/>
                <a:cs typeface="+mn-cs"/>
              </a:rPr>
              <a:t>rééquilibrante</a:t>
            </a:r>
            <a:r>
              <a:rPr lang="fr-FR" sz="1200" kern="1200" dirty="0">
                <a:solidFill>
                  <a:schemeClr val="tx1"/>
                </a:solidFill>
                <a:effectLst/>
                <a:latin typeface="+mn-lt"/>
                <a:ea typeface="+mn-ea"/>
                <a:cs typeface="+mn-cs"/>
              </a:rPr>
              <a:t>, cette huile essentielle d'orange douce calme les tensions et diffuse bonne humeur et optimisme. Elle est reconnue comme : </a:t>
            </a:r>
          </a:p>
          <a:p>
            <a:pPr lvl="0"/>
            <a:r>
              <a:rPr lang="fr-FR" sz="1200" kern="1200" dirty="0">
                <a:solidFill>
                  <a:schemeClr val="tx1"/>
                </a:solidFill>
                <a:effectLst/>
                <a:latin typeface="+mn-lt"/>
                <a:ea typeface="+mn-ea"/>
                <a:cs typeface="+mn-cs"/>
              </a:rPr>
              <a:t>	Décontractante</a:t>
            </a:r>
          </a:p>
          <a:p>
            <a:endParaRPr lang="fr-FR" sz="1200" i="0" kern="1200" dirty="0">
              <a:solidFill>
                <a:schemeClr val="tx1"/>
              </a:solidFill>
              <a:effectLst/>
              <a:latin typeface="+mn-lt"/>
              <a:ea typeface="+mn-ea"/>
              <a:cs typeface="+mn-cs"/>
            </a:endParaRPr>
          </a:p>
          <a:p>
            <a:r>
              <a:rPr lang="fr-FR" sz="1200" b="1" i="0" kern="1200" dirty="0">
                <a:solidFill>
                  <a:schemeClr val="tx1"/>
                </a:solidFill>
                <a:effectLst/>
                <a:latin typeface="+mn-lt"/>
                <a:ea typeface="+mn-ea"/>
                <a:cs typeface="+mn-cs"/>
              </a:rPr>
              <a:t>CREME MAINS</a:t>
            </a:r>
            <a:endParaRPr lang="fr-FR" sz="1200" b="1" i="0" kern="1200" baseline="0" dirty="0">
              <a:solidFill>
                <a:schemeClr val="tx1"/>
              </a:solidFill>
              <a:effectLst/>
              <a:latin typeface="+mn-lt"/>
              <a:ea typeface="+mn-ea"/>
              <a:cs typeface="+mn-cs"/>
            </a:endParaRPr>
          </a:p>
          <a:p>
            <a:endParaRPr lang="fr-FR" sz="1200" b="0" i="0" kern="1200" baseline="0" dirty="0">
              <a:solidFill>
                <a:schemeClr val="tx1"/>
              </a:solidFill>
              <a:effectLst/>
              <a:latin typeface="+mn-lt"/>
              <a:ea typeface="+mn-ea"/>
              <a:cs typeface="+mn-cs"/>
            </a:endParaRPr>
          </a:p>
          <a:p>
            <a:r>
              <a:rPr lang="fr-FR" b="0" dirty="0"/>
              <a:t>DESCRIPTIF </a:t>
            </a:r>
          </a:p>
          <a:p>
            <a:r>
              <a:rPr lang="fr-FR" sz="1200" i="0" kern="1200" dirty="0">
                <a:solidFill>
                  <a:schemeClr val="tx1"/>
                </a:solidFill>
                <a:effectLst/>
                <a:latin typeface="+mn-lt"/>
                <a:ea typeface="+mn-ea"/>
                <a:cs typeface="+mn-cs"/>
              </a:rPr>
              <a:t>Cette Crème Mains 3 en 1, aux essences de mandarine et d'orange douce, nourrit, hydrate et répare intensément les mains très sèches et agressées. </a:t>
            </a:r>
            <a:br>
              <a:rPr lang="fr-FR" sz="1200" i="0" kern="1200" dirty="0">
                <a:solidFill>
                  <a:schemeClr val="tx1"/>
                </a:solidFill>
                <a:effectLst/>
                <a:latin typeface="+mn-lt"/>
                <a:ea typeface="+mn-ea"/>
                <a:cs typeface="+mn-cs"/>
              </a:rPr>
            </a:br>
            <a:r>
              <a:rPr lang="fr-FR" sz="1200" i="0" kern="1200" dirty="0">
                <a:solidFill>
                  <a:schemeClr val="tx1"/>
                </a:solidFill>
                <a:effectLst/>
                <a:latin typeface="+mn-lt"/>
                <a:ea typeface="+mn-ea"/>
                <a:cs typeface="+mn-cs"/>
              </a:rPr>
              <a:t>Multivitaminée, riche en beurre de karité et en glycérine végétale, elle préserve le capital jeunesse des mains et des ongles et les enveloppe d'une agréable senteur d'agrumes 100% naturelle aux notes tonifiantes et revitalisantes. </a:t>
            </a:r>
            <a:br>
              <a:rPr lang="fr-FR" sz="1200" i="0" kern="1200" dirty="0">
                <a:solidFill>
                  <a:schemeClr val="tx1"/>
                </a:solidFill>
                <a:effectLst/>
                <a:latin typeface="+mn-lt"/>
                <a:ea typeface="+mn-ea"/>
                <a:cs typeface="+mn-cs"/>
              </a:rPr>
            </a:br>
            <a:br>
              <a:rPr lang="fr-FR" sz="1200" i="0" kern="1200" dirty="0">
                <a:solidFill>
                  <a:schemeClr val="tx1"/>
                </a:solidFill>
                <a:effectLst/>
                <a:latin typeface="+mn-lt"/>
                <a:ea typeface="+mn-ea"/>
                <a:cs typeface="+mn-cs"/>
              </a:rPr>
            </a:br>
            <a:endParaRPr lang="fr-FR" sz="1200" i="0" kern="1200" dirty="0">
              <a:solidFill>
                <a:schemeClr val="tx1"/>
              </a:solidFill>
              <a:effectLst/>
              <a:latin typeface="+mn-lt"/>
              <a:ea typeface="+mn-ea"/>
              <a:cs typeface="+mn-cs"/>
            </a:endParaRPr>
          </a:p>
          <a:p>
            <a:r>
              <a:rPr lang="fr-FR" sz="1200" i="0" kern="1200" dirty="0">
                <a:solidFill>
                  <a:schemeClr val="tx1"/>
                </a:solidFill>
                <a:effectLst/>
                <a:latin typeface="+mn-lt"/>
                <a:ea typeface="+mn-ea"/>
                <a:cs typeface="+mn-cs"/>
              </a:rPr>
              <a:t>PROMESSE</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Crème mains réparatrice et ultra-réconfortante</a:t>
            </a:r>
          </a:p>
          <a:p>
            <a:endParaRPr lang="fr-FR" sz="1200" i="0" kern="1200" dirty="0">
              <a:solidFill>
                <a:schemeClr val="tx1"/>
              </a:solidFill>
              <a:effectLst/>
              <a:latin typeface="+mn-lt"/>
              <a:ea typeface="+mn-ea"/>
              <a:cs typeface="+mn-cs"/>
            </a:endParaRPr>
          </a:p>
          <a:p>
            <a:r>
              <a:rPr lang="fr-FR" sz="1200" i="0" kern="1200" dirty="0">
                <a:solidFill>
                  <a:schemeClr val="tx1"/>
                </a:solidFill>
                <a:effectLst/>
                <a:latin typeface="+mn-lt"/>
                <a:ea typeface="+mn-ea"/>
                <a:cs typeface="+mn-cs"/>
              </a:rPr>
              <a:t>POUR</a:t>
            </a:r>
            <a:r>
              <a:rPr lang="fr-FR" sz="1200" i="0" kern="1200" baseline="0" dirty="0">
                <a:solidFill>
                  <a:schemeClr val="tx1"/>
                </a:solidFill>
                <a:effectLst/>
                <a:latin typeface="+mn-lt"/>
                <a:ea typeface="+mn-ea"/>
                <a:cs typeface="+mn-cs"/>
              </a:rPr>
              <a:t> QUI ?</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Tous types de peaux</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 J’aime les senteurs citronnées »</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 </a:t>
            </a:r>
            <a:r>
              <a:rPr kumimoji="0" lang="en-US"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Je me lave très </a:t>
            </a:r>
            <a:r>
              <a:rPr kumimoji="0" lang="en-US" sz="1200" b="0" i="0" u="none" strike="noStrike" kern="1200" cap="none" spc="0" normalizeH="0" baseline="0" noProof="0" dirty="0" err="1">
                <a:ln>
                  <a:noFill/>
                </a:ln>
                <a:solidFill>
                  <a:prstClr val="black"/>
                </a:solidFill>
                <a:effectLst/>
                <a:uLnTx/>
                <a:uFillTx/>
                <a:latin typeface="Century Gothic" panose="020B0502020202020204" pitchFamily="34" charset="0"/>
                <a:ea typeface="+mn-ea"/>
                <a:cs typeface="+mn-cs"/>
              </a:rPr>
              <a:t>souvent</a:t>
            </a:r>
            <a:r>
              <a:rPr kumimoji="0" lang="en-US"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 les mains et </a:t>
            </a:r>
            <a:r>
              <a:rPr kumimoji="0" lang="en-US" sz="1200" b="0" i="0" u="none" strike="noStrike" kern="1200" cap="none" spc="0" normalizeH="0" baseline="0" noProof="0" dirty="0" err="1">
                <a:ln>
                  <a:noFill/>
                </a:ln>
                <a:solidFill>
                  <a:prstClr val="black"/>
                </a:solidFill>
                <a:effectLst/>
                <a:uLnTx/>
                <a:uFillTx/>
                <a:latin typeface="Century Gothic" panose="020B0502020202020204" pitchFamily="34" charset="0"/>
                <a:ea typeface="+mn-ea"/>
                <a:cs typeface="+mn-cs"/>
              </a:rPr>
              <a:t>elles</a:t>
            </a:r>
            <a:r>
              <a:rPr kumimoji="0" lang="en-US"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 </a:t>
            </a:r>
            <a:r>
              <a:rPr kumimoji="0" lang="en-US" sz="1200" b="0" i="0" u="none" strike="noStrike" kern="1200" cap="none" spc="0" normalizeH="0" baseline="0" noProof="0" dirty="0" err="1">
                <a:ln>
                  <a:noFill/>
                </a:ln>
                <a:solidFill>
                  <a:prstClr val="black"/>
                </a:solidFill>
                <a:effectLst/>
                <a:uLnTx/>
                <a:uFillTx/>
                <a:latin typeface="Century Gothic" panose="020B0502020202020204" pitchFamily="34" charset="0"/>
                <a:ea typeface="+mn-ea"/>
                <a:cs typeface="+mn-cs"/>
              </a:rPr>
              <a:t>sont</a:t>
            </a:r>
            <a:r>
              <a:rPr kumimoji="0" lang="en-US"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 </a:t>
            </a:r>
            <a:r>
              <a:rPr kumimoji="0" lang="en-US" sz="1200" b="0" i="0" u="none" strike="noStrike" kern="1200" cap="none" spc="0" normalizeH="0" baseline="0" noProof="0" dirty="0" err="1">
                <a:ln>
                  <a:noFill/>
                </a:ln>
                <a:solidFill>
                  <a:prstClr val="black"/>
                </a:solidFill>
                <a:effectLst/>
                <a:uLnTx/>
                <a:uFillTx/>
                <a:latin typeface="Century Gothic" panose="020B0502020202020204" pitchFamily="34" charset="0"/>
                <a:ea typeface="+mn-ea"/>
                <a:cs typeface="+mn-cs"/>
              </a:rPr>
              <a:t>complètement</a:t>
            </a:r>
            <a:r>
              <a:rPr kumimoji="0" lang="en-US"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 </a:t>
            </a:r>
            <a:r>
              <a:rPr kumimoji="0" lang="en-US" sz="1200" b="0" i="0" u="none" strike="noStrike" kern="1200" cap="none" spc="0" normalizeH="0" baseline="0" noProof="0" dirty="0" err="1">
                <a:ln>
                  <a:noFill/>
                </a:ln>
                <a:solidFill>
                  <a:prstClr val="black"/>
                </a:solidFill>
                <a:effectLst/>
                <a:uLnTx/>
                <a:uFillTx/>
                <a:latin typeface="Century Gothic" panose="020B0502020202020204" pitchFamily="34" charset="0"/>
                <a:ea typeface="+mn-ea"/>
                <a:cs typeface="+mn-cs"/>
              </a:rPr>
              <a:t>dénutries</a:t>
            </a:r>
            <a:r>
              <a:rPr kumimoji="0" lang="en-US"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 </a:t>
            </a:r>
            <a:r>
              <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a:t>
            </a: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INGREDIENTS </a:t>
            </a:r>
          </a:p>
          <a:p>
            <a:pPr marL="171450" marR="0" lvl="0" indent="-171450" algn="l" defTabSz="914400" rtl="0" eaLnBrk="1" fontAlgn="auto" latinLnBrk="0" hangingPunct="1">
              <a:lnSpc>
                <a:spcPct val="100000"/>
              </a:lnSpc>
              <a:spcBef>
                <a:spcPts val="0"/>
              </a:spcBef>
              <a:spcAft>
                <a:spcPts val="0"/>
              </a:spcAft>
              <a:buClrTx/>
              <a:buSzTx/>
              <a:buFontTx/>
              <a:buChar char="-"/>
              <a:tabLst/>
              <a:defRPr/>
            </a:pPr>
            <a:r>
              <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Beurre de karité = réparateur</a:t>
            </a:r>
          </a:p>
          <a:p>
            <a:pPr marL="171450" marR="0" lvl="0" indent="-171450" algn="l" defTabSz="914400" rtl="0" eaLnBrk="1" fontAlgn="auto" latinLnBrk="0" hangingPunct="1">
              <a:lnSpc>
                <a:spcPct val="100000"/>
              </a:lnSpc>
              <a:spcBef>
                <a:spcPts val="0"/>
              </a:spcBef>
              <a:spcAft>
                <a:spcPts val="0"/>
              </a:spcAft>
              <a:buClrTx/>
              <a:buSzTx/>
              <a:buFontTx/>
              <a:buChar char="-"/>
              <a:tabLst/>
              <a:defRPr/>
            </a:pPr>
            <a:r>
              <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Huile de pépins de raisins = nourrissant</a:t>
            </a:r>
          </a:p>
          <a:p>
            <a:pPr marL="171450" marR="0" lvl="0" indent="-171450" algn="l" defTabSz="914400" rtl="0" eaLnBrk="1" fontAlgn="auto" latinLnBrk="0" hangingPunct="1">
              <a:lnSpc>
                <a:spcPct val="100000"/>
              </a:lnSpc>
              <a:spcBef>
                <a:spcPts val="0"/>
              </a:spcBef>
              <a:spcAft>
                <a:spcPts val="0"/>
              </a:spcAft>
              <a:buClrTx/>
              <a:buSzTx/>
              <a:buFontTx/>
              <a:buChar char="-"/>
              <a:tabLst/>
              <a:defRPr/>
            </a:pPr>
            <a:r>
              <a:rPr kumimoji="0" lang="fr-FR" sz="1200" b="0" i="0" u="none" strike="noStrike" kern="1200" cap="none" spc="0" normalizeH="0" baseline="0" noProof="0" dirty="0" err="1">
                <a:ln>
                  <a:noFill/>
                </a:ln>
                <a:solidFill>
                  <a:prstClr val="black"/>
                </a:solidFill>
                <a:effectLst/>
                <a:uLnTx/>
                <a:uFillTx/>
                <a:latin typeface="Century Gothic" panose="020B0502020202020204" pitchFamily="34" charset="0"/>
                <a:ea typeface="+mn-ea"/>
                <a:cs typeface="+mn-cs"/>
              </a:rPr>
              <a:t>Bisabolol</a:t>
            </a:r>
            <a:r>
              <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 = réconfortant, apaisant</a:t>
            </a:r>
          </a:p>
          <a:p>
            <a:pPr marL="171450" marR="0" lvl="0" indent="-171450" algn="l" defTabSz="914400" rtl="0" eaLnBrk="1" fontAlgn="auto" latinLnBrk="0" hangingPunct="1">
              <a:lnSpc>
                <a:spcPct val="100000"/>
              </a:lnSpc>
              <a:spcBef>
                <a:spcPts val="0"/>
              </a:spcBef>
              <a:spcAft>
                <a:spcPts val="0"/>
              </a:spcAft>
              <a:buClrTx/>
              <a:buSzTx/>
              <a:buFontTx/>
              <a:buChar char="-"/>
              <a:tabLst/>
              <a:defRPr/>
            </a:pPr>
            <a:r>
              <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Vitamine A, C, E = </a:t>
            </a:r>
            <a:r>
              <a:rPr kumimoji="0" lang="fr-FR" sz="1200" b="0" i="0" u="none" strike="noStrike" kern="1200" cap="none" spc="0" normalizeH="0" baseline="0" noProof="0" dirty="0" err="1">
                <a:ln>
                  <a:noFill/>
                </a:ln>
                <a:solidFill>
                  <a:prstClr val="black"/>
                </a:solidFill>
                <a:effectLst/>
                <a:uLnTx/>
                <a:uFillTx/>
                <a:latin typeface="Century Gothic" panose="020B0502020202020204" pitchFamily="34" charset="0"/>
                <a:ea typeface="+mn-ea"/>
                <a:cs typeface="+mn-cs"/>
              </a:rPr>
              <a:t>Anti-oxydante</a:t>
            </a:r>
            <a:endPar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EFFICACITE (</a:t>
            </a:r>
            <a:r>
              <a:rPr lang="fr-FR" b="0" dirty="0"/>
              <a:t>test</a:t>
            </a:r>
            <a:r>
              <a:rPr lang="fr-FR" b="0" baseline="0" dirty="0"/>
              <a:t> d’usage sous contrôle dermato - </a:t>
            </a:r>
            <a:r>
              <a:rPr lang="fr-FR" b="0" dirty="0"/>
              <a:t>auto-évaluation sur 19 femmes âgées de 18 à</a:t>
            </a:r>
            <a:r>
              <a:rPr lang="fr-FR" b="0" baseline="0" dirty="0"/>
              <a:t> 42 ans – 1 application pendant 28 jours)</a:t>
            </a:r>
            <a:endPar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endParaRPr>
          </a:p>
          <a:p>
            <a:pPr marL="171450" marR="0" lvl="0" indent="-171450" algn="l" defTabSz="914400" rtl="0" eaLnBrk="1" fontAlgn="auto" latinLnBrk="0" hangingPunct="1">
              <a:lnSpc>
                <a:spcPct val="100000"/>
              </a:lnSpc>
              <a:spcBef>
                <a:spcPts val="0"/>
              </a:spcBef>
              <a:spcAft>
                <a:spcPts val="0"/>
              </a:spcAft>
              <a:buClrTx/>
              <a:buSzTx/>
              <a:buFontTx/>
              <a:buChar char="-"/>
              <a:tabLst/>
              <a:defRPr/>
            </a:pPr>
            <a:r>
              <a:rPr lang="fr-FR" sz="1200" i="0" kern="1200" dirty="0">
                <a:solidFill>
                  <a:schemeClr val="tx1"/>
                </a:solidFill>
                <a:effectLst/>
                <a:latin typeface="+mn-lt"/>
                <a:ea typeface="+mn-ea"/>
                <a:cs typeface="+mn-cs"/>
              </a:rPr>
              <a:t>Peau réparée </a:t>
            </a:r>
            <a:r>
              <a:rPr lang="fr-FR" sz="1200" i="0" kern="1200" baseline="0" dirty="0">
                <a:solidFill>
                  <a:schemeClr val="tx1"/>
                </a:solidFill>
                <a:effectLst/>
                <a:latin typeface="+mn-lt"/>
                <a:ea typeface="+mn-ea"/>
                <a:cs typeface="+mn-cs"/>
              </a:rPr>
              <a:t>: 79%</a:t>
            </a:r>
          </a:p>
          <a:p>
            <a:pPr marL="171450" marR="0" lvl="0" indent="-171450" algn="l" defTabSz="914400" rtl="0" eaLnBrk="1" fontAlgn="auto" latinLnBrk="0" hangingPunct="1">
              <a:lnSpc>
                <a:spcPct val="100000"/>
              </a:lnSpc>
              <a:spcBef>
                <a:spcPts val="0"/>
              </a:spcBef>
              <a:spcAft>
                <a:spcPts val="0"/>
              </a:spcAft>
              <a:buClrTx/>
              <a:buSzTx/>
              <a:buFontTx/>
              <a:buChar char="-"/>
              <a:tabLst/>
              <a:defRPr/>
            </a:pPr>
            <a:r>
              <a:rPr lang="fr-FR" sz="1200" i="0" kern="1200" baseline="0" dirty="0">
                <a:solidFill>
                  <a:schemeClr val="tx1"/>
                </a:solidFill>
                <a:effectLst/>
                <a:latin typeface="+mn-lt"/>
                <a:ea typeface="+mn-ea"/>
                <a:cs typeface="+mn-cs"/>
              </a:rPr>
              <a:t>Peau nourrie : 89%</a:t>
            </a:r>
          </a:p>
          <a:p>
            <a:pPr marL="0" marR="0" lvl="0" indent="0" algn="l" defTabSz="914400" rtl="0" eaLnBrk="1" fontAlgn="auto" latinLnBrk="0" hangingPunct="1">
              <a:lnSpc>
                <a:spcPct val="100000"/>
              </a:lnSpc>
              <a:spcBef>
                <a:spcPts val="0"/>
              </a:spcBef>
              <a:spcAft>
                <a:spcPts val="0"/>
              </a:spcAft>
              <a:buClrTx/>
              <a:buSzTx/>
              <a:buFontTx/>
              <a:buNone/>
              <a:tabLst/>
              <a:defRPr/>
            </a:pPr>
            <a:endParaRPr lang="fr-FR" sz="1200" i="0" kern="1200" dirty="0">
              <a:solidFill>
                <a:schemeClr val="tx1"/>
              </a:solidFill>
              <a:effectLst/>
              <a:latin typeface="+mn-lt"/>
              <a:ea typeface="+mn-ea"/>
              <a:cs typeface="+mn-cs"/>
            </a:endParaRPr>
          </a:p>
          <a:p>
            <a:r>
              <a:rPr lang="fr-FR" sz="1200" i="0" kern="1200" dirty="0">
                <a:solidFill>
                  <a:schemeClr val="tx1"/>
                </a:solidFill>
                <a:effectLst/>
                <a:latin typeface="+mn-lt"/>
                <a:ea typeface="+mn-ea"/>
                <a:cs typeface="+mn-cs"/>
              </a:rPr>
              <a:t>UTILISATION A</a:t>
            </a:r>
            <a:r>
              <a:rPr lang="fr-FR" sz="1200" i="0" kern="1200" baseline="0" dirty="0">
                <a:solidFill>
                  <a:schemeClr val="tx1"/>
                </a:solidFill>
                <a:effectLst/>
                <a:latin typeface="+mn-lt"/>
                <a:ea typeface="+mn-ea"/>
                <a:cs typeface="+mn-cs"/>
              </a:rPr>
              <a:t> DOMICILE</a:t>
            </a:r>
            <a:endParaRPr lang="fr-FR" sz="1200" i="0" kern="1200" dirty="0">
              <a:solidFill>
                <a:schemeClr val="tx1"/>
              </a:solidFill>
              <a:effectLst/>
              <a:latin typeface="+mn-lt"/>
              <a:ea typeface="+mn-ea"/>
              <a:cs typeface="+mn-cs"/>
            </a:endParaRPr>
          </a:p>
          <a:p>
            <a:r>
              <a:rPr lang="fr-FR" sz="1200" i="0" kern="1200" dirty="0">
                <a:solidFill>
                  <a:schemeClr val="tx1"/>
                </a:solidFill>
                <a:effectLst/>
                <a:latin typeface="+mn-lt"/>
                <a:ea typeface="+mn-ea"/>
                <a:cs typeface="+mn-cs"/>
              </a:rPr>
              <a:t>A tout moment de la journée, appliquer la crème sur des mains propres et sèches.</a:t>
            </a:r>
          </a:p>
          <a:p>
            <a:pPr marL="0" marR="0" indent="0" algn="l" defTabSz="914400" rtl="0" eaLnBrk="1" fontAlgn="auto" latinLnBrk="0" hangingPunct="1">
              <a:lnSpc>
                <a:spcPct val="100000"/>
              </a:lnSpc>
              <a:spcBef>
                <a:spcPts val="0"/>
              </a:spcBef>
              <a:spcAft>
                <a:spcPts val="0"/>
              </a:spcAft>
              <a:buClrTx/>
              <a:buSzTx/>
              <a:buFontTx/>
              <a:buNone/>
              <a:tabLst/>
              <a:defRPr/>
            </a:pPr>
            <a:endParaRPr lang="fr-FR" sz="1200" i="0" kern="1200" dirty="0">
              <a:solidFill>
                <a:schemeClr val="tx1"/>
              </a:solidFill>
              <a:effectLst/>
              <a:latin typeface="+mn-lt"/>
              <a:ea typeface="+mn-ea"/>
              <a:cs typeface="+mn-cs"/>
            </a:endParaRPr>
          </a:p>
          <a:p>
            <a:pPr marL="0" marR="0" indent="0" algn="l" defTabSz="914400" rtl="0" eaLnBrk="1" fontAlgn="auto" latinLnBrk="0" hangingPunct="1">
              <a:lnSpc>
                <a:spcPct val="100000"/>
              </a:lnSpc>
              <a:spcBef>
                <a:spcPts val="0"/>
              </a:spcBef>
              <a:spcAft>
                <a:spcPts val="0"/>
              </a:spcAft>
              <a:buClrTx/>
              <a:buSzTx/>
              <a:buFontTx/>
              <a:buNone/>
              <a:tabLst/>
              <a:defRPr/>
            </a:pPr>
            <a:r>
              <a:rPr lang="fr-FR" sz="1200" i="0" kern="1200" dirty="0">
                <a:solidFill>
                  <a:schemeClr val="tx1"/>
                </a:solidFill>
                <a:effectLst/>
                <a:latin typeface="+mn-lt"/>
                <a:ea typeface="+mn-ea"/>
                <a:cs typeface="+mn-cs"/>
              </a:rPr>
              <a:t>UTILISATION EN SALLE DE SOIN</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*Massage des mains</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*Masque pour les mains et les pieds dans le cas de manucure ou pédicure</a:t>
            </a:r>
          </a:p>
          <a:p>
            <a:endParaRPr lang="fr-FR" sz="1200" b="0" i="0" kern="1200" dirty="0">
              <a:solidFill>
                <a:schemeClr val="tx1"/>
              </a:solidFill>
              <a:effectLst/>
              <a:latin typeface="+mn-lt"/>
              <a:ea typeface="+mn-ea"/>
              <a:cs typeface="+mn-cs"/>
            </a:endParaRPr>
          </a:p>
          <a:p>
            <a:r>
              <a:rPr lang="fr-FR" sz="1200" b="0" i="0" kern="1200" dirty="0">
                <a:solidFill>
                  <a:schemeClr val="tx1"/>
                </a:solidFill>
                <a:effectLst/>
                <a:latin typeface="+mn-lt"/>
                <a:ea typeface="+mn-ea"/>
                <a:cs typeface="+mn-cs"/>
              </a:rPr>
              <a:t>LES + PRODUIT</a:t>
            </a:r>
            <a:r>
              <a:rPr lang="fr-FR" sz="1200" b="0" i="0" kern="1200" baseline="0" dirty="0">
                <a:solidFill>
                  <a:schemeClr val="tx1"/>
                </a:solidFill>
                <a:effectLst/>
                <a:latin typeface="+mn-lt"/>
                <a:ea typeface="+mn-ea"/>
                <a:cs typeface="+mn-cs"/>
              </a:rPr>
              <a:t> </a:t>
            </a:r>
          </a:p>
          <a:p>
            <a:pPr marL="0" indent="0">
              <a:buFontTx/>
              <a:buNone/>
            </a:pPr>
            <a:r>
              <a:rPr lang="fr-FR" sz="1200" i="0" kern="1200" dirty="0">
                <a:solidFill>
                  <a:schemeClr val="tx1"/>
                </a:solidFill>
                <a:effectLst/>
                <a:latin typeface="+mn-lt"/>
                <a:ea typeface="+mn-ea"/>
                <a:cs typeface="+mn-cs"/>
              </a:rPr>
              <a:t>- Contient 97% d'ingrédients d'origine naturelle </a:t>
            </a:r>
            <a:br>
              <a:rPr lang="fr-FR" sz="1200" i="0" kern="1200" dirty="0">
                <a:solidFill>
                  <a:schemeClr val="tx1"/>
                </a:solidFill>
                <a:effectLst/>
                <a:latin typeface="+mn-lt"/>
                <a:ea typeface="+mn-ea"/>
                <a:cs typeface="+mn-cs"/>
              </a:rPr>
            </a:br>
            <a:r>
              <a:rPr lang="fr-FR" sz="1200" i="0" kern="1200" dirty="0">
                <a:solidFill>
                  <a:schemeClr val="tx1"/>
                </a:solidFill>
                <a:effectLst/>
                <a:latin typeface="+mn-lt"/>
                <a:ea typeface="+mn-ea"/>
                <a:cs typeface="+mn-cs"/>
              </a:rPr>
              <a:t>- Nourrit et répare grâce au beurre de karité et à l’huile de pépins de raisin</a:t>
            </a:r>
            <a:br>
              <a:rPr lang="fr-FR" sz="1200" i="0" kern="1200" dirty="0">
                <a:solidFill>
                  <a:schemeClr val="tx1"/>
                </a:solidFill>
                <a:effectLst/>
                <a:latin typeface="+mn-lt"/>
                <a:ea typeface="+mn-ea"/>
                <a:cs typeface="+mn-cs"/>
              </a:rPr>
            </a:br>
            <a:r>
              <a:rPr lang="fr-FR" sz="1200" i="0" kern="1200" dirty="0">
                <a:solidFill>
                  <a:schemeClr val="tx1"/>
                </a:solidFill>
                <a:effectLst/>
                <a:latin typeface="+mn-lt"/>
                <a:ea typeface="+mn-ea"/>
                <a:cs typeface="+mn-cs"/>
              </a:rPr>
              <a:t>- Laisse la peau hydratée, douce et satinée</a:t>
            </a:r>
            <a:br>
              <a:rPr lang="fr-FR" sz="1200" i="0" kern="1200" dirty="0">
                <a:solidFill>
                  <a:schemeClr val="tx1"/>
                </a:solidFill>
                <a:effectLst/>
                <a:latin typeface="+mn-lt"/>
                <a:ea typeface="+mn-ea"/>
                <a:cs typeface="+mn-cs"/>
              </a:rPr>
            </a:br>
            <a:r>
              <a:rPr lang="fr-FR" sz="1200" i="0" kern="1200" dirty="0">
                <a:solidFill>
                  <a:schemeClr val="tx1"/>
                </a:solidFill>
                <a:effectLst/>
                <a:latin typeface="+mn-lt"/>
                <a:ea typeface="+mn-ea"/>
                <a:cs typeface="+mn-cs"/>
              </a:rPr>
              <a:t>- Préserve la jeunesse des mains </a:t>
            </a:r>
            <a:br>
              <a:rPr lang="fr-FR" sz="1200" i="0" kern="1200" dirty="0">
                <a:solidFill>
                  <a:schemeClr val="tx1"/>
                </a:solidFill>
                <a:effectLst/>
                <a:latin typeface="+mn-lt"/>
                <a:ea typeface="+mn-ea"/>
                <a:cs typeface="+mn-cs"/>
              </a:rPr>
            </a:br>
            <a:endParaRPr lang="fr-FR" sz="1200" i="0" kern="1200" dirty="0">
              <a:solidFill>
                <a:schemeClr val="tx1"/>
              </a:solidFill>
              <a:effectLst/>
              <a:latin typeface="+mn-lt"/>
              <a:ea typeface="+mn-ea"/>
              <a:cs typeface="+mn-cs"/>
            </a:endParaRPr>
          </a:p>
          <a:p>
            <a:pPr marL="0" indent="0">
              <a:buFontTx/>
              <a:buNone/>
            </a:pPr>
            <a:r>
              <a:rPr lang="fr-FR" b="0" dirty="0"/>
              <a:t>TIPS </a:t>
            </a:r>
          </a:p>
          <a:p>
            <a:r>
              <a:rPr lang="fr-FR" sz="1200" i="0" kern="1200" dirty="0">
                <a:solidFill>
                  <a:schemeClr val="tx1"/>
                </a:solidFill>
                <a:effectLst/>
                <a:latin typeface="+mn-lt"/>
                <a:ea typeface="+mn-ea"/>
                <a:cs typeface="+mn-cs"/>
              </a:rPr>
              <a:t>- Pour des mains très abîmées, renouveler l'application, le soir, en couche épaisse. Porter des gants en coton toute la nuit pour favoriser la réparation de l'épiderme et retrouver des mains toutes douces, le matin, au réveil.</a:t>
            </a:r>
            <a:br>
              <a:rPr lang="fr-FR" sz="1200" i="0" kern="1200" dirty="0">
                <a:solidFill>
                  <a:schemeClr val="tx1"/>
                </a:solidFill>
                <a:effectLst/>
                <a:latin typeface="+mn-lt"/>
                <a:ea typeface="+mn-ea"/>
                <a:cs typeface="+mn-cs"/>
              </a:rPr>
            </a:br>
            <a:r>
              <a:rPr lang="fr-FR" sz="1200" i="0" kern="1200" dirty="0">
                <a:solidFill>
                  <a:schemeClr val="tx1"/>
                </a:solidFill>
                <a:effectLst/>
                <a:latin typeface="+mn-lt"/>
                <a:ea typeface="+mn-ea"/>
                <a:cs typeface="+mn-cs"/>
              </a:rPr>
              <a:t>- Peut aussi s'appliquer sur les pieds, pour assouplir et adoucir les zones sèches et rugueuses et nourrir la peau.</a:t>
            </a:r>
            <a:br>
              <a:rPr lang="fr-FR" sz="1200" i="0" kern="1200" dirty="0">
                <a:solidFill>
                  <a:schemeClr val="tx1"/>
                </a:solidFill>
                <a:effectLst/>
                <a:latin typeface="+mn-lt"/>
                <a:ea typeface="+mn-ea"/>
                <a:cs typeface="+mn-cs"/>
              </a:rPr>
            </a:br>
            <a:endParaRPr lang="fr-FR" sz="1200" i="0" kern="1200" dirty="0">
              <a:solidFill>
                <a:schemeClr val="tx1"/>
              </a:solidFill>
              <a:effectLst/>
              <a:latin typeface="+mn-lt"/>
              <a:ea typeface="+mn-ea"/>
              <a:cs typeface="+mn-cs"/>
            </a:endParaRPr>
          </a:p>
          <a:p>
            <a:r>
              <a:rPr lang="fr-FR" sz="1200" b="1" i="0" kern="1200" dirty="0">
                <a:solidFill>
                  <a:schemeClr val="tx1"/>
                </a:solidFill>
                <a:effectLst/>
                <a:latin typeface="+mn-lt"/>
                <a:ea typeface="+mn-ea"/>
                <a:cs typeface="+mn-cs"/>
              </a:rPr>
              <a:t>GOMMAGE AUX SUCRES</a:t>
            </a:r>
            <a:endParaRPr lang="fr-FR" sz="1200" b="1" i="0" kern="1200" baseline="0" dirty="0">
              <a:solidFill>
                <a:schemeClr val="tx1"/>
              </a:solidFill>
              <a:effectLst/>
              <a:latin typeface="+mn-lt"/>
              <a:ea typeface="+mn-ea"/>
              <a:cs typeface="+mn-cs"/>
            </a:endParaRPr>
          </a:p>
          <a:p>
            <a:endParaRPr lang="fr-FR" sz="1200" b="0" i="0" kern="1200" baseline="0" dirty="0">
              <a:solidFill>
                <a:schemeClr val="tx1"/>
              </a:solidFill>
              <a:effectLst/>
              <a:latin typeface="+mn-lt"/>
              <a:ea typeface="+mn-ea"/>
              <a:cs typeface="+mn-cs"/>
            </a:endParaRPr>
          </a:p>
          <a:p>
            <a:r>
              <a:rPr lang="fr-FR" b="0" dirty="0"/>
              <a:t>DESCRIPTIF </a:t>
            </a:r>
          </a:p>
          <a:p>
            <a:r>
              <a:rPr lang="fr-FR" sz="1200" i="0" kern="1200" dirty="0">
                <a:solidFill>
                  <a:schemeClr val="tx1"/>
                </a:solidFill>
                <a:effectLst/>
                <a:latin typeface="+mn-lt"/>
                <a:ea typeface="+mn-ea"/>
                <a:cs typeface="+mn-cs"/>
              </a:rPr>
              <a:t>Ce Gommage Corps Vitalité aux 2 sucres et aux essences de mandarine et d’orange douce, exfolie et nourrit la peau. Sa texture ultra-gourmande se transforme en lait au contact de l'eau; son parfum naturel et fruité vous enveloppe de notes énergisantes et revitalisantes.</a:t>
            </a:r>
            <a:br>
              <a:rPr lang="fr-FR" sz="1200" i="0" kern="1200" dirty="0">
                <a:solidFill>
                  <a:schemeClr val="tx1"/>
                </a:solidFill>
                <a:effectLst/>
                <a:latin typeface="+mn-lt"/>
                <a:ea typeface="+mn-ea"/>
                <a:cs typeface="+mn-cs"/>
              </a:rPr>
            </a:br>
            <a:r>
              <a:rPr lang="fr-FR" sz="1200" i="0" kern="1200" dirty="0">
                <a:solidFill>
                  <a:schemeClr val="tx1"/>
                </a:solidFill>
                <a:effectLst/>
                <a:latin typeface="+mn-lt"/>
                <a:ea typeface="+mn-ea"/>
                <a:cs typeface="+mn-cs"/>
              </a:rPr>
              <a:t>Débarrassée des cellules mortes et des rugosités, votre peau devient lisse et douce.</a:t>
            </a:r>
          </a:p>
          <a:p>
            <a:endParaRPr lang="fr-FR" sz="1200" i="0" kern="1200" dirty="0">
              <a:solidFill>
                <a:schemeClr val="tx1"/>
              </a:solidFill>
              <a:effectLst/>
              <a:latin typeface="+mn-lt"/>
              <a:ea typeface="+mn-ea"/>
              <a:cs typeface="+mn-cs"/>
            </a:endParaRPr>
          </a:p>
          <a:p>
            <a:r>
              <a:rPr lang="fr-FR" sz="1200" i="0" kern="1200" dirty="0">
                <a:solidFill>
                  <a:schemeClr val="tx1"/>
                </a:solidFill>
                <a:effectLst/>
                <a:latin typeface="+mn-lt"/>
                <a:ea typeface="+mn-ea"/>
                <a:cs typeface="+mn-cs"/>
              </a:rPr>
              <a:t>PROMESSE</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Gommage corps nourrissant </a:t>
            </a:r>
            <a:r>
              <a:rPr kumimoji="0" lang="fr-FR" sz="1200" b="0" i="0" u="none" strike="noStrike" kern="1200" cap="none" spc="0" normalizeH="0" baseline="0" noProof="0" dirty="0">
                <a:ln>
                  <a:noFill/>
                </a:ln>
                <a:solidFill>
                  <a:srgbClr val="5B9BD5">
                    <a:lumMod val="50000"/>
                  </a:srgbClr>
                </a:solidFill>
                <a:effectLst/>
                <a:uLnTx/>
                <a:uFillTx/>
                <a:latin typeface="Century Gothic" panose="020B0502020202020204" pitchFamily="34" charset="0"/>
                <a:ea typeface="+mn-ea"/>
                <a:cs typeface="+mn-cs"/>
              </a:rPr>
              <a:t>– </a:t>
            </a:r>
            <a:r>
              <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un gommage à croquer qui redonne du peps</a:t>
            </a:r>
            <a:endParaRPr kumimoji="0" lang="fr-FR" sz="1200" b="0" i="0" u="none" strike="noStrike" kern="1200" cap="none" spc="0" normalizeH="0" baseline="0" noProof="0" dirty="0">
              <a:ln>
                <a:noFill/>
              </a:ln>
              <a:solidFill>
                <a:srgbClr val="5B9BD5">
                  <a:lumMod val="50000"/>
                </a:srgbClr>
              </a:solidFill>
              <a:effectLst/>
              <a:uLnTx/>
              <a:uFillTx/>
              <a:latin typeface="Century Gothic" panose="020B0502020202020204" pitchFamily="34" charset="0"/>
              <a:ea typeface="+mn-ea"/>
              <a:cs typeface="+mn-cs"/>
            </a:endParaRPr>
          </a:p>
          <a:p>
            <a:endParaRPr lang="fr-FR" sz="1200" i="0" kern="1200" dirty="0">
              <a:solidFill>
                <a:schemeClr val="tx1"/>
              </a:solidFill>
              <a:effectLst/>
              <a:latin typeface="+mn-lt"/>
              <a:ea typeface="+mn-ea"/>
              <a:cs typeface="+mn-cs"/>
            </a:endParaRPr>
          </a:p>
          <a:p>
            <a:r>
              <a:rPr lang="fr-FR" sz="1200" i="0" kern="1200" dirty="0">
                <a:solidFill>
                  <a:schemeClr val="tx1"/>
                </a:solidFill>
                <a:effectLst/>
                <a:latin typeface="+mn-lt"/>
                <a:ea typeface="+mn-ea"/>
                <a:cs typeface="+mn-cs"/>
              </a:rPr>
              <a:t>POUR</a:t>
            </a:r>
            <a:r>
              <a:rPr lang="fr-FR" sz="1200" i="0" kern="1200" baseline="0" dirty="0">
                <a:solidFill>
                  <a:schemeClr val="tx1"/>
                </a:solidFill>
                <a:effectLst/>
                <a:latin typeface="+mn-lt"/>
                <a:ea typeface="+mn-ea"/>
                <a:cs typeface="+mn-cs"/>
              </a:rPr>
              <a:t> QUI ?</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Tous types de peaux</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 J’aime les senteurs fruitées et acidulées »</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 </a:t>
            </a:r>
            <a:r>
              <a:rPr kumimoji="0" lang="en-US" sz="1200" b="0" i="0" u="none" strike="noStrike" kern="1200" cap="none" spc="0" normalizeH="0" baseline="0" noProof="0" dirty="0" err="1">
                <a:ln>
                  <a:noFill/>
                </a:ln>
                <a:solidFill>
                  <a:prstClr val="black"/>
                </a:solidFill>
                <a:effectLst/>
                <a:uLnTx/>
                <a:uFillTx/>
                <a:latin typeface="Century Gothic" panose="020B0502020202020204" pitchFamily="34" charset="0"/>
                <a:ea typeface="+mn-ea"/>
                <a:cs typeface="+mn-cs"/>
              </a:rPr>
              <a:t>J’aime</a:t>
            </a:r>
            <a:r>
              <a:rPr kumimoji="0" lang="en-US"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 les </a:t>
            </a:r>
            <a:r>
              <a:rPr kumimoji="0" lang="en-US" sz="1200" b="0" i="0" u="none" strike="noStrike" kern="1200" cap="none" spc="0" normalizeH="0" baseline="0" noProof="0" dirty="0" err="1">
                <a:ln>
                  <a:noFill/>
                </a:ln>
                <a:solidFill>
                  <a:prstClr val="black"/>
                </a:solidFill>
                <a:effectLst/>
                <a:uLnTx/>
                <a:uFillTx/>
                <a:latin typeface="Century Gothic" panose="020B0502020202020204" pitchFamily="34" charset="0"/>
                <a:ea typeface="+mn-ea"/>
                <a:cs typeface="+mn-cs"/>
              </a:rPr>
              <a:t>gommages</a:t>
            </a:r>
            <a:r>
              <a:rPr kumimoji="0" lang="en-US"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 à grains et ma </a:t>
            </a:r>
            <a:r>
              <a:rPr kumimoji="0" lang="en-US" sz="1200" b="0" i="0" u="none" strike="noStrike" kern="1200" cap="none" spc="0" normalizeH="0" baseline="0" noProof="0" dirty="0" err="1">
                <a:ln>
                  <a:noFill/>
                </a:ln>
                <a:solidFill>
                  <a:prstClr val="black"/>
                </a:solidFill>
                <a:effectLst/>
                <a:uLnTx/>
                <a:uFillTx/>
                <a:latin typeface="Century Gothic" panose="020B0502020202020204" pitchFamily="34" charset="0"/>
                <a:ea typeface="+mn-ea"/>
                <a:cs typeface="+mn-cs"/>
              </a:rPr>
              <a:t>peau</a:t>
            </a:r>
            <a:r>
              <a:rPr kumimoji="0" lang="en-US"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 </a:t>
            </a:r>
            <a:r>
              <a:rPr kumimoji="0" lang="en-US" sz="1200" b="0" i="0" u="none" strike="noStrike" kern="1200" cap="none" spc="0" normalizeH="0" baseline="0" noProof="0" dirty="0" err="1">
                <a:ln>
                  <a:noFill/>
                </a:ln>
                <a:solidFill>
                  <a:prstClr val="black"/>
                </a:solidFill>
                <a:effectLst/>
                <a:uLnTx/>
                <a:uFillTx/>
                <a:latin typeface="Century Gothic" panose="020B0502020202020204" pitchFamily="34" charset="0"/>
                <a:ea typeface="+mn-ea"/>
                <a:cs typeface="+mn-cs"/>
              </a:rPr>
              <a:t>est</a:t>
            </a:r>
            <a:r>
              <a:rPr kumimoji="0" lang="en-US"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 </a:t>
            </a:r>
            <a:r>
              <a:rPr kumimoji="0" lang="en-US" sz="1200" b="0" i="0" u="none" strike="noStrike" kern="1200" cap="none" spc="0" normalizeH="0" baseline="0" noProof="0" dirty="0" err="1">
                <a:ln>
                  <a:noFill/>
                </a:ln>
                <a:solidFill>
                  <a:prstClr val="black"/>
                </a:solidFill>
                <a:effectLst/>
                <a:uLnTx/>
                <a:uFillTx/>
                <a:latin typeface="Century Gothic" panose="020B0502020202020204" pitchFamily="34" charset="0"/>
                <a:ea typeface="+mn-ea"/>
                <a:cs typeface="+mn-cs"/>
              </a:rPr>
              <a:t>sèche</a:t>
            </a:r>
            <a:r>
              <a:rPr kumimoji="0" lang="en-US"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 </a:t>
            </a:r>
            <a:r>
              <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a:t>
            </a: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INGREDIENTS </a:t>
            </a:r>
          </a:p>
          <a:p>
            <a:pPr marL="171450" marR="0" lvl="0" indent="-171450" algn="l" defTabSz="914400" rtl="0" eaLnBrk="1" fontAlgn="auto" latinLnBrk="0" hangingPunct="1">
              <a:lnSpc>
                <a:spcPct val="100000"/>
              </a:lnSpc>
              <a:spcBef>
                <a:spcPts val="0"/>
              </a:spcBef>
              <a:spcAft>
                <a:spcPts val="0"/>
              </a:spcAft>
              <a:buClrTx/>
              <a:buSzTx/>
              <a:buFontTx/>
              <a:buChar char="-"/>
              <a:tabLst/>
              <a:defRPr/>
            </a:pPr>
            <a:r>
              <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Sucre de canne bio et sucre blanc = exfoliant</a:t>
            </a:r>
          </a:p>
          <a:p>
            <a:pPr marL="171450" marR="0" lvl="0" indent="-171450" algn="l" defTabSz="914400" rtl="0" eaLnBrk="1" fontAlgn="auto" latinLnBrk="0" hangingPunct="1">
              <a:lnSpc>
                <a:spcPct val="100000"/>
              </a:lnSpc>
              <a:spcBef>
                <a:spcPts val="0"/>
              </a:spcBef>
              <a:spcAft>
                <a:spcPts val="0"/>
              </a:spcAft>
              <a:buClrTx/>
              <a:buSzTx/>
              <a:buFontTx/>
              <a:buChar char="-"/>
              <a:tabLst/>
              <a:defRPr/>
            </a:pPr>
            <a:r>
              <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Huile de tournesol bio = nourrissant</a:t>
            </a:r>
          </a:p>
          <a:p>
            <a:pPr marL="171450" marR="0" lvl="0" indent="-171450" algn="l" defTabSz="914400" rtl="0" eaLnBrk="1" fontAlgn="auto" latinLnBrk="0" hangingPunct="1">
              <a:lnSpc>
                <a:spcPct val="100000"/>
              </a:lnSpc>
              <a:spcBef>
                <a:spcPts val="0"/>
              </a:spcBef>
              <a:spcAft>
                <a:spcPts val="0"/>
              </a:spcAft>
              <a:buClrTx/>
              <a:buSzTx/>
              <a:buFontTx/>
              <a:buChar char="-"/>
              <a:tabLst/>
              <a:defRPr/>
            </a:pPr>
            <a:endPar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EFFICACITE (</a:t>
            </a:r>
            <a:r>
              <a:rPr lang="fr-FR" b="0" dirty="0"/>
              <a:t>test</a:t>
            </a:r>
            <a:r>
              <a:rPr lang="fr-FR" b="0" baseline="0" dirty="0"/>
              <a:t> d’usage sous contrôle dermato - </a:t>
            </a:r>
            <a:r>
              <a:rPr lang="fr-FR" b="0" dirty="0"/>
              <a:t>auto-évaluation sur 19 femmes âgées de 20 à</a:t>
            </a:r>
            <a:r>
              <a:rPr lang="fr-FR" b="0" baseline="0" dirty="0"/>
              <a:t> 67 ans – 2 à 3 fois/semaine pendant 27 jours)</a:t>
            </a:r>
            <a:endPar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endParaRPr>
          </a:p>
          <a:p>
            <a:pPr marL="171450" marR="0" lvl="0" indent="-171450" algn="l" defTabSz="914400" rtl="0" eaLnBrk="1" fontAlgn="auto" latinLnBrk="0" hangingPunct="1">
              <a:lnSpc>
                <a:spcPct val="100000"/>
              </a:lnSpc>
              <a:spcBef>
                <a:spcPts val="0"/>
              </a:spcBef>
              <a:spcAft>
                <a:spcPts val="0"/>
              </a:spcAft>
              <a:buClrTx/>
              <a:buSzTx/>
              <a:buFontTx/>
              <a:buChar char="-"/>
              <a:tabLst/>
              <a:defRPr/>
            </a:pPr>
            <a:r>
              <a:rPr lang="fr-FR" sz="1200" i="0" kern="1200" dirty="0">
                <a:solidFill>
                  <a:schemeClr val="tx1"/>
                </a:solidFill>
                <a:effectLst/>
                <a:latin typeface="+mn-lt"/>
                <a:ea typeface="+mn-ea"/>
                <a:cs typeface="+mn-cs"/>
              </a:rPr>
              <a:t>Peau douce </a:t>
            </a:r>
            <a:r>
              <a:rPr lang="fr-FR" sz="1200" i="0" kern="1200" baseline="0" dirty="0">
                <a:solidFill>
                  <a:schemeClr val="tx1"/>
                </a:solidFill>
                <a:effectLst/>
                <a:latin typeface="+mn-lt"/>
                <a:ea typeface="+mn-ea"/>
                <a:cs typeface="+mn-cs"/>
              </a:rPr>
              <a:t>: 95%</a:t>
            </a:r>
          </a:p>
          <a:p>
            <a:pPr marL="171450" marR="0" lvl="0" indent="-171450" algn="l" defTabSz="914400" rtl="0" eaLnBrk="1" fontAlgn="auto" latinLnBrk="0" hangingPunct="1">
              <a:lnSpc>
                <a:spcPct val="100000"/>
              </a:lnSpc>
              <a:spcBef>
                <a:spcPts val="0"/>
              </a:spcBef>
              <a:spcAft>
                <a:spcPts val="0"/>
              </a:spcAft>
              <a:buClrTx/>
              <a:buSzTx/>
              <a:buFontTx/>
              <a:buChar char="-"/>
              <a:tabLst/>
              <a:defRPr/>
            </a:pPr>
            <a:r>
              <a:rPr lang="fr-FR" sz="1200" i="0" kern="1200" baseline="0" dirty="0">
                <a:solidFill>
                  <a:schemeClr val="tx1"/>
                </a:solidFill>
                <a:effectLst/>
                <a:latin typeface="+mn-lt"/>
                <a:ea typeface="+mn-ea"/>
                <a:cs typeface="+mn-cs"/>
              </a:rPr>
              <a:t>Peau plus belle : 95%</a:t>
            </a:r>
          </a:p>
          <a:p>
            <a:pPr marL="0" marR="0" lvl="0" indent="0" algn="l" defTabSz="914400" rtl="0" eaLnBrk="1" fontAlgn="auto" latinLnBrk="0" hangingPunct="1">
              <a:lnSpc>
                <a:spcPct val="100000"/>
              </a:lnSpc>
              <a:spcBef>
                <a:spcPts val="0"/>
              </a:spcBef>
              <a:spcAft>
                <a:spcPts val="0"/>
              </a:spcAft>
              <a:buClrTx/>
              <a:buSzTx/>
              <a:buFontTx/>
              <a:buNone/>
              <a:tabLst/>
              <a:defRPr/>
            </a:pPr>
            <a:endParaRPr lang="fr-FR" sz="1200" i="0" kern="1200" dirty="0">
              <a:solidFill>
                <a:schemeClr val="tx1"/>
              </a:solidFill>
              <a:effectLst/>
              <a:latin typeface="+mn-lt"/>
              <a:ea typeface="+mn-ea"/>
              <a:cs typeface="+mn-cs"/>
            </a:endParaRPr>
          </a:p>
          <a:p>
            <a:r>
              <a:rPr lang="fr-FR" sz="1200" i="0" kern="1200" dirty="0">
                <a:solidFill>
                  <a:schemeClr val="tx1"/>
                </a:solidFill>
                <a:effectLst/>
                <a:latin typeface="+mn-lt"/>
                <a:ea typeface="+mn-ea"/>
                <a:cs typeface="+mn-cs"/>
              </a:rPr>
              <a:t>UTILISATION A</a:t>
            </a:r>
            <a:r>
              <a:rPr lang="fr-FR" sz="1200" i="0" kern="1200" baseline="0" dirty="0">
                <a:solidFill>
                  <a:schemeClr val="tx1"/>
                </a:solidFill>
                <a:effectLst/>
                <a:latin typeface="+mn-lt"/>
                <a:ea typeface="+mn-ea"/>
                <a:cs typeface="+mn-cs"/>
              </a:rPr>
              <a:t> DOMICILE</a:t>
            </a:r>
            <a:endParaRPr lang="fr-FR" sz="1200" i="0" kern="1200" dirty="0">
              <a:solidFill>
                <a:schemeClr val="tx1"/>
              </a:solidFill>
              <a:effectLst/>
              <a:latin typeface="+mn-lt"/>
              <a:ea typeface="+mn-ea"/>
              <a:cs typeface="+mn-cs"/>
            </a:endParaRPr>
          </a:p>
          <a:p>
            <a:r>
              <a:rPr lang="fr-FR" sz="1200" i="0" kern="1200" dirty="0">
                <a:solidFill>
                  <a:schemeClr val="tx1"/>
                </a:solidFill>
                <a:effectLst/>
                <a:latin typeface="+mn-lt"/>
                <a:ea typeface="+mn-ea"/>
                <a:cs typeface="+mn-cs"/>
              </a:rPr>
              <a:t>1 à 2 fois par semaine, appliquer le gommage sur peau humide, masser puis rincer à l'eau tiède.</a:t>
            </a:r>
          </a:p>
          <a:p>
            <a:r>
              <a:rPr lang="fr-FR" sz="1200" b="0" i="0" kern="1200" dirty="0">
                <a:solidFill>
                  <a:schemeClr val="tx1"/>
                </a:solidFill>
                <a:effectLst/>
                <a:latin typeface="+mn-lt"/>
                <a:ea typeface="+mn-ea"/>
                <a:cs typeface="+mn-cs"/>
              </a:rPr>
              <a:t>Remarque : le Gommage Vitalité s'applique sur peau sèche sur les zones rugueuses telles que talons, genoux et coudes, pour plus d'efficacité.</a:t>
            </a:r>
          </a:p>
          <a:p>
            <a:endParaRPr lang="fr-FR" sz="1200" b="0" i="0" kern="1200" baseline="0" dirty="0">
              <a:solidFill>
                <a:schemeClr val="tx1"/>
              </a:solidFill>
              <a:effectLst/>
              <a:latin typeface="+mn-lt"/>
              <a:ea typeface="+mn-ea"/>
              <a:cs typeface="+mn-cs"/>
            </a:endParaRPr>
          </a:p>
          <a:p>
            <a:r>
              <a:rPr lang="fr-FR" sz="1200" b="0" i="0" kern="1200" baseline="0" dirty="0">
                <a:solidFill>
                  <a:schemeClr val="tx1"/>
                </a:solidFill>
                <a:effectLst/>
                <a:latin typeface="+mn-lt"/>
                <a:ea typeface="+mn-ea"/>
                <a:cs typeface="+mn-cs"/>
              </a:rPr>
              <a:t>UTILISATION EN SALLE DE SOIN</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 Appliquer et masser le </a:t>
            </a:r>
            <a:r>
              <a:rPr kumimoji="0" lang="en-US"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GOMMAGE AUX SUCRES </a:t>
            </a:r>
            <a:r>
              <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sur une zone</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 Rajouter de l’eau et masser le gommage selon le protocole</a:t>
            </a:r>
            <a:endParaRPr lang="fr-FR" sz="1200" b="0" i="0" kern="1200" dirty="0">
              <a:solidFill>
                <a:schemeClr val="tx1"/>
              </a:solidFill>
              <a:effectLst/>
              <a:latin typeface="+mn-lt"/>
              <a:ea typeface="+mn-ea"/>
              <a:cs typeface="+mn-cs"/>
            </a:endParaRPr>
          </a:p>
          <a:p>
            <a:endParaRPr lang="fr-FR" sz="1200" b="0" i="0" kern="1200" dirty="0">
              <a:solidFill>
                <a:schemeClr val="tx1"/>
              </a:solidFill>
              <a:effectLst/>
              <a:latin typeface="+mn-lt"/>
              <a:ea typeface="+mn-ea"/>
              <a:cs typeface="+mn-cs"/>
            </a:endParaRPr>
          </a:p>
          <a:p>
            <a:r>
              <a:rPr lang="fr-FR" sz="1200" b="0" i="0" kern="1200" dirty="0">
                <a:solidFill>
                  <a:schemeClr val="tx1"/>
                </a:solidFill>
                <a:effectLst/>
                <a:latin typeface="+mn-lt"/>
                <a:ea typeface="+mn-ea"/>
                <a:cs typeface="+mn-cs"/>
              </a:rPr>
              <a:t>LES + PRODUIT</a:t>
            </a:r>
            <a:r>
              <a:rPr lang="fr-FR" sz="1200" b="0" i="0" kern="1200" baseline="0" dirty="0">
                <a:solidFill>
                  <a:schemeClr val="tx1"/>
                </a:solidFill>
                <a:effectLst/>
                <a:latin typeface="+mn-lt"/>
                <a:ea typeface="+mn-ea"/>
                <a:cs typeface="+mn-cs"/>
              </a:rPr>
              <a:t> </a:t>
            </a:r>
          </a:p>
          <a:p>
            <a:pPr marL="0" indent="0">
              <a:buFontTx/>
              <a:buNone/>
            </a:pPr>
            <a:r>
              <a:rPr lang="fr-FR" sz="1200" i="0" kern="1200" dirty="0">
                <a:solidFill>
                  <a:schemeClr val="tx1"/>
                </a:solidFill>
                <a:effectLst/>
                <a:latin typeface="+mn-lt"/>
                <a:ea typeface="+mn-ea"/>
                <a:cs typeface="+mn-cs"/>
              </a:rPr>
              <a:t>- Senteur gourmande de mandarine et d’orange douce</a:t>
            </a:r>
            <a:br>
              <a:rPr lang="fr-FR" sz="1200" i="0" kern="1200" dirty="0">
                <a:solidFill>
                  <a:schemeClr val="tx1"/>
                </a:solidFill>
                <a:effectLst/>
                <a:latin typeface="+mn-lt"/>
                <a:ea typeface="+mn-ea"/>
                <a:cs typeface="+mn-cs"/>
              </a:rPr>
            </a:br>
            <a:r>
              <a:rPr lang="fr-FR" sz="1200" i="0" kern="1200" dirty="0">
                <a:solidFill>
                  <a:schemeClr val="tx1"/>
                </a:solidFill>
                <a:effectLst/>
                <a:latin typeface="+mn-lt"/>
                <a:ea typeface="+mn-ea"/>
                <a:cs typeface="+mn-cs"/>
              </a:rPr>
              <a:t>- Double action exfoliante et nourrissante</a:t>
            </a:r>
            <a:br>
              <a:rPr lang="fr-FR" sz="1200" i="0" kern="1200" dirty="0">
                <a:solidFill>
                  <a:schemeClr val="tx1"/>
                </a:solidFill>
                <a:effectLst/>
                <a:latin typeface="+mn-lt"/>
                <a:ea typeface="+mn-ea"/>
                <a:cs typeface="+mn-cs"/>
              </a:rPr>
            </a:br>
            <a:r>
              <a:rPr lang="fr-FR" sz="1200" i="0" kern="1200" dirty="0">
                <a:solidFill>
                  <a:schemeClr val="tx1"/>
                </a:solidFill>
                <a:effectLst/>
                <a:latin typeface="+mn-lt"/>
                <a:ea typeface="+mn-ea"/>
                <a:cs typeface="+mn-cs"/>
              </a:rPr>
              <a:t>- La peau est nette, douce et lisse</a:t>
            </a:r>
            <a:br>
              <a:rPr lang="fr-FR" sz="1200" i="0" kern="1200" dirty="0">
                <a:solidFill>
                  <a:schemeClr val="tx1"/>
                </a:solidFill>
                <a:effectLst/>
                <a:latin typeface="+mn-lt"/>
                <a:ea typeface="+mn-ea"/>
                <a:cs typeface="+mn-cs"/>
              </a:rPr>
            </a:br>
            <a:r>
              <a:rPr lang="fr-FR" sz="1200" i="0" kern="1200" dirty="0">
                <a:solidFill>
                  <a:schemeClr val="tx1"/>
                </a:solidFill>
                <a:effectLst/>
                <a:latin typeface="+mn-lt"/>
                <a:ea typeface="+mn-ea"/>
                <a:cs typeface="+mn-cs"/>
              </a:rPr>
              <a:t>- Texture à transformation </a:t>
            </a:r>
            <a:br>
              <a:rPr lang="fr-FR" sz="1200" i="0" kern="1200" dirty="0">
                <a:solidFill>
                  <a:schemeClr val="tx1"/>
                </a:solidFill>
                <a:effectLst/>
                <a:latin typeface="+mn-lt"/>
                <a:ea typeface="+mn-ea"/>
                <a:cs typeface="+mn-cs"/>
              </a:rPr>
            </a:br>
            <a:br>
              <a:rPr lang="fr-FR" sz="1200" i="0" kern="1200" dirty="0">
                <a:solidFill>
                  <a:schemeClr val="tx1"/>
                </a:solidFill>
                <a:effectLst/>
                <a:latin typeface="+mn-lt"/>
                <a:ea typeface="+mn-ea"/>
                <a:cs typeface="+mn-cs"/>
              </a:rPr>
            </a:br>
            <a:r>
              <a:rPr lang="fr-FR" b="0" dirty="0"/>
              <a:t>TIPS </a:t>
            </a:r>
          </a:p>
          <a:p>
            <a:r>
              <a:rPr lang="fr-FR" sz="1200" b="0" i="0" kern="1200" dirty="0">
                <a:solidFill>
                  <a:schemeClr val="tx1"/>
                </a:solidFill>
                <a:effectLst/>
                <a:latin typeface="+mn-lt"/>
                <a:ea typeface="+mn-ea"/>
                <a:cs typeface="+mn-cs"/>
              </a:rPr>
              <a:t>Après le Gommage aux Sucres Vitalité, penser à bien hydrater la peau avec le Lait Hydratant Vitalité.</a:t>
            </a:r>
          </a:p>
          <a:p>
            <a:endParaRPr lang="fr-FR" sz="1200" i="0" kern="1200" dirty="0">
              <a:solidFill>
                <a:schemeClr val="tx1"/>
              </a:solidFill>
              <a:effectLst/>
              <a:latin typeface="+mn-lt"/>
              <a:ea typeface="+mn-ea"/>
              <a:cs typeface="+mn-cs"/>
            </a:endParaRPr>
          </a:p>
          <a:p>
            <a:r>
              <a:rPr lang="fr-FR" sz="1200" b="1" i="0" kern="1200" dirty="0">
                <a:solidFill>
                  <a:schemeClr val="tx1"/>
                </a:solidFill>
                <a:effectLst/>
                <a:latin typeface="+mn-lt"/>
                <a:ea typeface="+mn-ea"/>
                <a:cs typeface="+mn-cs"/>
              </a:rPr>
              <a:t>LAIT HYDRATANT</a:t>
            </a:r>
            <a:endParaRPr lang="fr-FR" sz="1200" b="1" i="0" kern="1200" baseline="0" dirty="0">
              <a:solidFill>
                <a:schemeClr val="tx1"/>
              </a:solidFill>
              <a:effectLst/>
              <a:latin typeface="+mn-lt"/>
              <a:ea typeface="+mn-ea"/>
              <a:cs typeface="+mn-cs"/>
            </a:endParaRPr>
          </a:p>
          <a:p>
            <a:endParaRPr lang="fr-FR" sz="1200" b="0" i="0" kern="1200" baseline="0" dirty="0">
              <a:solidFill>
                <a:schemeClr val="tx1"/>
              </a:solidFill>
              <a:effectLst/>
              <a:latin typeface="+mn-lt"/>
              <a:ea typeface="+mn-ea"/>
              <a:cs typeface="+mn-cs"/>
            </a:endParaRPr>
          </a:p>
          <a:p>
            <a:r>
              <a:rPr lang="fr-FR" b="0" dirty="0"/>
              <a:t>DESCRIPTIF </a:t>
            </a:r>
          </a:p>
          <a:p>
            <a:r>
              <a:rPr lang="fr-FR" sz="1200" i="0" kern="1200" dirty="0">
                <a:solidFill>
                  <a:schemeClr val="tx1"/>
                </a:solidFill>
                <a:effectLst/>
                <a:latin typeface="+mn-lt"/>
                <a:ea typeface="+mn-ea"/>
                <a:cs typeface="+mn-cs"/>
              </a:rPr>
              <a:t>Ce lait corps triple action, aux essences de mandarine, d'orange douce et à l'huile d'amande douce, hydrate, adoucit et revitalise la peau. </a:t>
            </a:r>
            <a:br>
              <a:rPr lang="fr-FR" sz="1200" i="0" kern="1200" dirty="0">
                <a:solidFill>
                  <a:schemeClr val="tx1"/>
                </a:solidFill>
                <a:effectLst/>
                <a:latin typeface="+mn-lt"/>
                <a:ea typeface="+mn-ea"/>
                <a:cs typeface="+mn-cs"/>
              </a:rPr>
            </a:br>
            <a:r>
              <a:rPr lang="fr-FR" sz="1200" i="0" kern="1200" dirty="0">
                <a:solidFill>
                  <a:schemeClr val="tx1"/>
                </a:solidFill>
                <a:effectLst/>
                <a:latin typeface="+mn-lt"/>
                <a:ea typeface="+mn-ea"/>
                <a:cs typeface="+mn-cs"/>
              </a:rPr>
              <a:t>Sa texture fraîche et légère apporte un confort immédiat. Le Lait hydratant Vitalité, pénètre rapidement sans effet gras et permet de s'habiller immédiatement après l'application.</a:t>
            </a:r>
            <a:br>
              <a:rPr lang="fr-FR" sz="1200" i="0" kern="1200" dirty="0">
                <a:solidFill>
                  <a:schemeClr val="tx1"/>
                </a:solidFill>
                <a:effectLst/>
                <a:latin typeface="+mn-lt"/>
                <a:ea typeface="+mn-ea"/>
                <a:cs typeface="+mn-cs"/>
              </a:rPr>
            </a:br>
            <a:r>
              <a:rPr lang="fr-FR" sz="1200" i="0" kern="1200" dirty="0">
                <a:solidFill>
                  <a:schemeClr val="tx1"/>
                </a:solidFill>
                <a:effectLst/>
                <a:latin typeface="+mn-lt"/>
                <a:ea typeface="+mn-ea"/>
                <a:cs typeface="+mn-cs"/>
              </a:rPr>
              <a:t>Sa douce senteur d'agrumes 100% naturelle, laisse la peau délicatement parfumée.</a:t>
            </a:r>
          </a:p>
          <a:p>
            <a:endParaRPr lang="fr-FR" sz="1200" i="0" kern="1200" dirty="0">
              <a:solidFill>
                <a:schemeClr val="tx1"/>
              </a:solidFill>
              <a:effectLst/>
              <a:latin typeface="+mn-lt"/>
              <a:ea typeface="+mn-ea"/>
              <a:cs typeface="+mn-cs"/>
            </a:endParaRPr>
          </a:p>
          <a:p>
            <a:r>
              <a:rPr lang="fr-FR" sz="1200" i="0" kern="1200" dirty="0">
                <a:solidFill>
                  <a:schemeClr val="tx1"/>
                </a:solidFill>
                <a:effectLst/>
                <a:latin typeface="+mn-lt"/>
                <a:ea typeface="+mn-ea"/>
                <a:cs typeface="+mn-cs"/>
              </a:rPr>
              <a:t>PROMESSE</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Lait hydratant et revitalisant</a:t>
            </a:r>
          </a:p>
          <a:p>
            <a:endParaRPr lang="fr-FR" sz="1200" i="0" kern="1200" dirty="0">
              <a:solidFill>
                <a:schemeClr val="tx1"/>
              </a:solidFill>
              <a:effectLst/>
              <a:latin typeface="+mn-lt"/>
              <a:ea typeface="+mn-ea"/>
              <a:cs typeface="+mn-cs"/>
            </a:endParaRPr>
          </a:p>
          <a:p>
            <a:r>
              <a:rPr lang="fr-FR" sz="1200" i="0" kern="1200" dirty="0">
                <a:solidFill>
                  <a:schemeClr val="tx1"/>
                </a:solidFill>
                <a:effectLst/>
                <a:latin typeface="+mn-lt"/>
                <a:ea typeface="+mn-ea"/>
                <a:cs typeface="+mn-cs"/>
              </a:rPr>
              <a:t>POUR</a:t>
            </a:r>
            <a:r>
              <a:rPr lang="fr-FR" sz="1200" i="0" kern="1200" baseline="0" dirty="0">
                <a:solidFill>
                  <a:schemeClr val="tx1"/>
                </a:solidFill>
                <a:effectLst/>
                <a:latin typeface="+mn-lt"/>
                <a:ea typeface="+mn-ea"/>
                <a:cs typeface="+mn-cs"/>
              </a:rPr>
              <a:t> QUI ?</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Idéal peaux déshydratées</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 J’aime les senteurs fruitées et acidulées »</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 Ma peau est déshydratée et je n’aime que les textures fluides »</a:t>
            </a: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INGREDIENTS </a:t>
            </a:r>
          </a:p>
          <a:p>
            <a:pPr marL="171450" marR="0" lvl="0" indent="-171450" algn="l" defTabSz="914400" rtl="0" eaLnBrk="1" fontAlgn="auto" latinLnBrk="0" hangingPunct="1">
              <a:lnSpc>
                <a:spcPct val="100000"/>
              </a:lnSpc>
              <a:spcBef>
                <a:spcPts val="0"/>
              </a:spcBef>
              <a:spcAft>
                <a:spcPts val="0"/>
              </a:spcAft>
              <a:buClrTx/>
              <a:buSzTx/>
              <a:buFontTx/>
              <a:buChar char="-"/>
              <a:tabLst/>
              <a:defRPr/>
            </a:pPr>
            <a:r>
              <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Glycérine végétale = hydratant</a:t>
            </a:r>
          </a:p>
          <a:p>
            <a:pPr marL="171450" marR="0" lvl="0" indent="-171450" algn="l" defTabSz="914400" rtl="0" eaLnBrk="1" fontAlgn="auto" latinLnBrk="0" hangingPunct="1">
              <a:lnSpc>
                <a:spcPct val="100000"/>
              </a:lnSpc>
              <a:spcBef>
                <a:spcPts val="0"/>
              </a:spcBef>
              <a:spcAft>
                <a:spcPts val="0"/>
              </a:spcAft>
              <a:buClrTx/>
              <a:buSzTx/>
              <a:buFontTx/>
              <a:buChar char="-"/>
              <a:tabLst/>
              <a:defRPr/>
            </a:pPr>
            <a:r>
              <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Huile d’amande douce bio = réparateur</a:t>
            </a:r>
          </a:p>
          <a:p>
            <a:pPr marL="171450" marR="0" lvl="0" indent="-171450" algn="l" defTabSz="914400" rtl="0" eaLnBrk="1" fontAlgn="auto" latinLnBrk="0" hangingPunct="1">
              <a:lnSpc>
                <a:spcPct val="100000"/>
              </a:lnSpc>
              <a:spcBef>
                <a:spcPts val="0"/>
              </a:spcBef>
              <a:spcAft>
                <a:spcPts val="0"/>
              </a:spcAft>
              <a:buClrTx/>
              <a:buSzTx/>
              <a:buFontTx/>
              <a:buChar char="-"/>
              <a:tabLst/>
              <a:defRPr/>
            </a:pPr>
            <a:r>
              <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Ginseng bio = énergisant</a:t>
            </a:r>
          </a:p>
          <a:p>
            <a:pPr marL="171450" marR="0" lvl="0" indent="-171450" algn="l" defTabSz="914400" rtl="0" eaLnBrk="1" fontAlgn="auto" latinLnBrk="0" hangingPunct="1">
              <a:lnSpc>
                <a:spcPct val="100000"/>
              </a:lnSpc>
              <a:spcBef>
                <a:spcPts val="0"/>
              </a:spcBef>
              <a:spcAft>
                <a:spcPts val="0"/>
              </a:spcAft>
              <a:buClrTx/>
              <a:buSzTx/>
              <a:buFontTx/>
              <a:buChar char="-"/>
              <a:tabLst/>
              <a:defRPr/>
            </a:pPr>
            <a:endPar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rPr>
              <a:t>EFFICACITE (</a:t>
            </a:r>
            <a:r>
              <a:rPr lang="fr-FR" b="0" dirty="0"/>
              <a:t>test</a:t>
            </a:r>
            <a:r>
              <a:rPr lang="fr-FR" b="0" baseline="0" dirty="0"/>
              <a:t> d’usage sous contrôle dermato - </a:t>
            </a:r>
            <a:r>
              <a:rPr lang="fr-FR" b="0" dirty="0"/>
              <a:t>auto-évaluation sur 20 femmes</a:t>
            </a:r>
            <a:r>
              <a:rPr lang="fr-FR" b="0" baseline="0" dirty="0"/>
              <a:t> – 1 à 2 applications/jour pendant 28 jours)</a:t>
            </a:r>
            <a:endParaRPr kumimoji="0" lang="fr-FR" sz="1200" b="0" i="0" u="none" strike="noStrike" kern="1200" cap="none" spc="0" normalizeH="0" baseline="0" noProof="0" dirty="0">
              <a:ln>
                <a:noFill/>
              </a:ln>
              <a:solidFill>
                <a:prstClr val="black"/>
              </a:solidFill>
              <a:effectLst/>
              <a:uLnTx/>
              <a:uFillTx/>
              <a:latin typeface="Century Gothic" panose="020B0502020202020204" pitchFamily="34" charset="0"/>
              <a:ea typeface="+mn-ea"/>
              <a:cs typeface="+mn-cs"/>
            </a:endParaRPr>
          </a:p>
          <a:p>
            <a:pPr marL="171450" marR="0" lvl="0" indent="-171450" algn="l" defTabSz="914400" rtl="0" eaLnBrk="1" fontAlgn="auto" latinLnBrk="0" hangingPunct="1">
              <a:lnSpc>
                <a:spcPct val="100000"/>
              </a:lnSpc>
              <a:spcBef>
                <a:spcPts val="0"/>
              </a:spcBef>
              <a:spcAft>
                <a:spcPts val="0"/>
              </a:spcAft>
              <a:buClrTx/>
              <a:buSzTx/>
              <a:buFontTx/>
              <a:buChar char="-"/>
              <a:tabLst/>
              <a:defRPr/>
            </a:pPr>
            <a:r>
              <a:rPr lang="fr-FR" sz="1200" i="0" kern="1200" dirty="0">
                <a:solidFill>
                  <a:schemeClr val="tx1"/>
                </a:solidFill>
                <a:effectLst/>
                <a:latin typeface="+mn-lt"/>
                <a:ea typeface="+mn-ea"/>
                <a:cs typeface="+mn-cs"/>
              </a:rPr>
              <a:t>Peau hydratée </a:t>
            </a:r>
            <a:r>
              <a:rPr lang="fr-FR" sz="1200" i="0" kern="1200" baseline="0" dirty="0">
                <a:solidFill>
                  <a:schemeClr val="tx1"/>
                </a:solidFill>
                <a:effectLst/>
                <a:latin typeface="+mn-lt"/>
                <a:ea typeface="+mn-ea"/>
                <a:cs typeface="+mn-cs"/>
              </a:rPr>
              <a:t>: 100%</a:t>
            </a:r>
          </a:p>
          <a:p>
            <a:pPr marL="171450" marR="0" lvl="0" indent="-171450" algn="l" defTabSz="914400" rtl="0" eaLnBrk="1" fontAlgn="auto" latinLnBrk="0" hangingPunct="1">
              <a:lnSpc>
                <a:spcPct val="100000"/>
              </a:lnSpc>
              <a:spcBef>
                <a:spcPts val="0"/>
              </a:spcBef>
              <a:spcAft>
                <a:spcPts val="0"/>
              </a:spcAft>
              <a:buClrTx/>
              <a:buSzTx/>
              <a:buFontTx/>
              <a:buChar char="-"/>
              <a:tabLst/>
              <a:defRPr/>
            </a:pPr>
            <a:r>
              <a:rPr lang="fr-FR" sz="1200" i="0" kern="1200" baseline="0" dirty="0">
                <a:solidFill>
                  <a:schemeClr val="tx1"/>
                </a:solidFill>
                <a:effectLst/>
                <a:latin typeface="+mn-lt"/>
                <a:ea typeface="+mn-ea"/>
                <a:cs typeface="+mn-cs"/>
              </a:rPr>
              <a:t>Peau revitalisée : 100%</a:t>
            </a:r>
          </a:p>
          <a:p>
            <a:pPr marL="0" marR="0" lvl="0" indent="0" algn="l" defTabSz="914400" rtl="0" eaLnBrk="1" fontAlgn="auto" latinLnBrk="0" hangingPunct="1">
              <a:lnSpc>
                <a:spcPct val="100000"/>
              </a:lnSpc>
              <a:spcBef>
                <a:spcPts val="0"/>
              </a:spcBef>
              <a:spcAft>
                <a:spcPts val="0"/>
              </a:spcAft>
              <a:buClrTx/>
              <a:buSzTx/>
              <a:buFontTx/>
              <a:buNone/>
              <a:tabLst/>
              <a:defRPr/>
            </a:pPr>
            <a:endParaRPr lang="fr-FR" sz="1200" i="0" kern="1200" dirty="0">
              <a:solidFill>
                <a:schemeClr val="tx1"/>
              </a:solidFill>
              <a:effectLst/>
              <a:latin typeface="+mn-lt"/>
              <a:ea typeface="+mn-ea"/>
              <a:cs typeface="+mn-cs"/>
            </a:endParaRPr>
          </a:p>
          <a:p>
            <a:r>
              <a:rPr lang="fr-FR" sz="1200" i="0" kern="1200" dirty="0">
                <a:solidFill>
                  <a:schemeClr val="tx1"/>
                </a:solidFill>
                <a:effectLst/>
                <a:latin typeface="+mn-lt"/>
                <a:ea typeface="+mn-ea"/>
                <a:cs typeface="+mn-cs"/>
              </a:rPr>
              <a:t>UTILISATION A</a:t>
            </a:r>
            <a:r>
              <a:rPr lang="fr-FR" sz="1200" i="0" kern="1200" baseline="0" dirty="0">
                <a:solidFill>
                  <a:schemeClr val="tx1"/>
                </a:solidFill>
                <a:effectLst/>
                <a:latin typeface="+mn-lt"/>
                <a:ea typeface="+mn-ea"/>
                <a:cs typeface="+mn-cs"/>
              </a:rPr>
              <a:t> DOMICILE</a:t>
            </a:r>
            <a:endParaRPr lang="fr-FR" sz="1200" i="0" kern="1200" dirty="0">
              <a:solidFill>
                <a:schemeClr val="tx1"/>
              </a:solidFill>
              <a:effectLst/>
              <a:latin typeface="+mn-lt"/>
              <a:ea typeface="+mn-ea"/>
              <a:cs typeface="+mn-cs"/>
            </a:endParaRPr>
          </a:p>
          <a:p>
            <a:r>
              <a:rPr lang="fr-FR" sz="1200" i="0" kern="1200" dirty="0">
                <a:solidFill>
                  <a:schemeClr val="tx1"/>
                </a:solidFill>
                <a:effectLst/>
                <a:latin typeface="+mn-lt"/>
                <a:ea typeface="+mn-ea"/>
                <a:cs typeface="+mn-cs"/>
              </a:rPr>
              <a:t>Matin et/ou soir, après la douche ou le bain et s’être bien essuyée, appliquer le lait en couche fine sur l'ensemble du </a:t>
            </a:r>
            <a:r>
              <a:rPr lang="fr-FR" sz="1200" b="0" i="0" kern="1200" dirty="0">
                <a:solidFill>
                  <a:schemeClr val="tx1"/>
                </a:solidFill>
                <a:effectLst/>
                <a:latin typeface="+mn-lt"/>
                <a:ea typeface="+mn-ea"/>
                <a:cs typeface="+mn-cs"/>
              </a:rPr>
              <a:t>corps. </a:t>
            </a:r>
          </a:p>
          <a:p>
            <a:endParaRPr lang="fr-FR" sz="1200" i="0" kern="1200" dirty="0">
              <a:solidFill>
                <a:schemeClr val="tx1"/>
              </a:solidFill>
              <a:effectLst/>
              <a:latin typeface="+mn-lt"/>
              <a:ea typeface="+mn-ea"/>
              <a:cs typeface="+mn-cs"/>
            </a:endParaRPr>
          </a:p>
          <a:p>
            <a:r>
              <a:rPr lang="fr-FR" sz="1200" b="0" i="0" kern="1200" dirty="0">
                <a:solidFill>
                  <a:schemeClr val="tx1"/>
                </a:solidFill>
                <a:effectLst/>
                <a:latin typeface="+mn-lt"/>
                <a:ea typeface="+mn-ea"/>
                <a:cs typeface="+mn-cs"/>
              </a:rPr>
              <a:t>LES + PRODUIT</a:t>
            </a:r>
            <a:r>
              <a:rPr lang="fr-FR" sz="1200" b="0" i="0" kern="1200" baseline="0" dirty="0">
                <a:solidFill>
                  <a:schemeClr val="tx1"/>
                </a:solidFill>
                <a:effectLst/>
                <a:latin typeface="+mn-lt"/>
                <a:ea typeface="+mn-ea"/>
                <a:cs typeface="+mn-cs"/>
              </a:rPr>
              <a:t> </a:t>
            </a:r>
          </a:p>
          <a:p>
            <a:pPr marL="0" indent="0">
              <a:buFontTx/>
              <a:buNone/>
            </a:pPr>
            <a:r>
              <a:rPr lang="fr-FR" sz="1200" i="0" kern="1200" dirty="0">
                <a:solidFill>
                  <a:schemeClr val="tx1"/>
                </a:solidFill>
                <a:effectLst/>
                <a:latin typeface="+mn-lt"/>
                <a:ea typeface="+mn-ea"/>
                <a:cs typeface="+mn-cs"/>
              </a:rPr>
              <a:t>- Contient 96 % d’ingrédients d’origine naturelle </a:t>
            </a:r>
            <a:br>
              <a:rPr lang="fr-FR" sz="1200" i="0" kern="1200" dirty="0">
                <a:solidFill>
                  <a:schemeClr val="tx1"/>
                </a:solidFill>
                <a:effectLst/>
                <a:latin typeface="+mn-lt"/>
                <a:ea typeface="+mn-ea"/>
                <a:cs typeface="+mn-cs"/>
              </a:rPr>
            </a:br>
            <a:r>
              <a:rPr lang="fr-FR" sz="1200" i="0" kern="1200" dirty="0">
                <a:solidFill>
                  <a:schemeClr val="tx1"/>
                </a:solidFill>
                <a:effectLst/>
                <a:latin typeface="+mn-lt"/>
                <a:ea typeface="+mn-ea"/>
                <a:cs typeface="+mn-cs"/>
              </a:rPr>
              <a:t>- Hydrate et adoucit </a:t>
            </a:r>
            <a:br>
              <a:rPr lang="fr-FR" sz="1200" i="0" kern="1200" dirty="0">
                <a:solidFill>
                  <a:schemeClr val="tx1"/>
                </a:solidFill>
                <a:effectLst/>
                <a:latin typeface="+mn-lt"/>
                <a:ea typeface="+mn-ea"/>
                <a:cs typeface="+mn-cs"/>
              </a:rPr>
            </a:br>
            <a:r>
              <a:rPr lang="fr-FR" sz="1200" i="0" kern="1200" dirty="0">
                <a:solidFill>
                  <a:schemeClr val="tx1"/>
                </a:solidFill>
                <a:effectLst/>
                <a:latin typeface="+mn-lt"/>
                <a:ea typeface="+mn-ea"/>
                <a:cs typeface="+mn-cs"/>
              </a:rPr>
              <a:t>- La peau est immédiatement réconfortée</a:t>
            </a:r>
            <a:br>
              <a:rPr lang="fr-FR" sz="1200" i="0" kern="1200" dirty="0">
                <a:solidFill>
                  <a:schemeClr val="tx1"/>
                </a:solidFill>
                <a:effectLst/>
                <a:latin typeface="+mn-lt"/>
                <a:ea typeface="+mn-ea"/>
                <a:cs typeface="+mn-cs"/>
              </a:rPr>
            </a:br>
            <a:r>
              <a:rPr lang="fr-FR" sz="1200" i="0" kern="1200" dirty="0">
                <a:solidFill>
                  <a:schemeClr val="tx1"/>
                </a:solidFill>
                <a:effectLst/>
                <a:latin typeface="+mn-lt"/>
                <a:ea typeface="+mn-ea"/>
                <a:cs typeface="+mn-cs"/>
              </a:rPr>
              <a:t>- Pénètre rapidement sans laisser de film gras (idéal pour les</a:t>
            </a:r>
            <a:r>
              <a:rPr lang="fr-FR" sz="1200" i="0" kern="1200" baseline="0" dirty="0">
                <a:solidFill>
                  <a:schemeClr val="tx1"/>
                </a:solidFill>
                <a:effectLst/>
                <a:latin typeface="+mn-lt"/>
                <a:ea typeface="+mn-ea"/>
                <a:cs typeface="+mn-cs"/>
              </a:rPr>
              <a:t> personnes pressées ou qui ne mettent pas de produit corps car elles trouvent que c’est gras)</a:t>
            </a:r>
            <a:br>
              <a:rPr lang="fr-FR" sz="1200" i="0" kern="1200" dirty="0">
                <a:solidFill>
                  <a:schemeClr val="tx1"/>
                </a:solidFill>
                <a:effectLst/>
                <a:latin typeface="+mn-lt"/>
                <a:ea typeface="+mn-ea"/>
                <a:cs typeface="+mn-cs"/>
              </a:rPr>
            </a:br>
            <a:endParaRPr lang="fr-FR" sz="1200" i="0" kern="1200" dirty="0">
              <a:solidFill>
                <a:schemeClr val="tx1"/>
              </a:solidFill>
              <a:effectLst/>
              <a:latin typeface="+mn-lt"/>
              <a:ea typeface="+mn-ea"/>
              <a:cs typeface="+mn-cs"/>
            </a:endParaRPr>
          </a:p>
          <a:p>
            <a:pPr marL="0" indent="0">
              <a:buFontTx/>
              <a:buNone/>
            </a:pPr>
            <a:r>
              <a:rPr lang="fr-FR" b="0" dirty="0"/>
              <a:t>TIPS </a:t>
            </a:r>
          </a:p>
          <a:p>
            <a:r>
              <a:rPr lang="fr-FR" sz="1200" b="0" i="0" kern="1200" dirty="0">
                <a:solidFill>
                  <a:schemeClr val="tx1"/>
                </a:solidFill>
                <a:effectLst/>
                <a:latin typeface="+mn-lt"/>
                <a:ea typeface="+mn-ea"/>
                <a:cs typeface="+mn-cs"/>
              </a:rPr>
              <a:t>Pour une peau encore plus veloutée, gommer le corps 1 à 2 fois par semaine avec le Gommage aux sucres Vitalité.</a:t>
            </a:r>
            <a:br>
              <a:rPr lang="fr-FR" sz="1200" i="0" kern="1200" dirty="0">
                <a:solidFill>
                  <a:schemeClr val="tx1"/>
                </a:solidFill>
                <a:effectLst/>
                <a:latin typeface="+mn-lt"/>
                <a:ea typeface="+mn-ea"/>
                <a:cs typeface="+mn-cs"/>
              </a:rPr>
            </a:br>
            <a:endParaRPr lang="fr-FR" sz="1200" b="0" i="0" kern="1200" baseline="0" dirty="0">
              <a:solidFill>
                <a:schemeClr val="tx1"/>
              </a:solidFill>
              <a:effectLst/>
              <a:latin typeface="+mn-lt"/>
              <a:ea typeface="+mn-ea"/>
              <a:cs typeface="+mn-cs"/>
            </a:endParaRPr>
          </a:p>
          <a:p>
            <a:br>
              <a:rPr lang="fr-FR" sz="1200" i="0" kern="1200" dirty="0">
                <a:solidFill>
                  <a:schemeClr val="tx1"/>
                </a:solidFill>
                <a:effectLst/>
                <a:latin typeface="+mn-lt"/>
                <a:ea typeface="+mn-ea"/>
                <a:cs typeface="+mn-cs"/>
              </a:rPr>
            </a:br>
            <a:endParaRPr lang="fr-FR" b="1" dirty="0"/>
          </a:p>
        </p:txBody>
      </p:sp>
      <p:sp>
        <p:nvSpPr>
          <p:cNvPr id="4" name="Espace réservé du numéro de diapositive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CE563EA7-A024-41BE-BFA5-2D2CC21575F9}" type="slidenum">
              <a:rPr kumimoji="0" lang="fr-FR"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49</a:t>
            </a:fld>
            <a:endParaRPr kumimoji="0" lang="fr-FR"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93888582"/>
      </p:ext>
    </p:extLst>
  </p:cSld>
  <p:clrMapOvr>
    <a:masterClrMapping/>
  </p:clrMapOvr>
</p:notes>
</file>

<file path=ppt/notesSlides/notesSlide4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pPr marL="158750" indent="0">
              <a:buNone/>
            </a:pPr>
            <a:r>
              <a:rPr lang="fr-FR" b="1" dirty="0"/>
              <a:t>Ne pas appliquer sur les yeux et lèvres</a:t>
            </a:r>
          </a:p>
          <a:p>
            <a:pPr marL="158750" indent="0">
              <a:buNone/>
            </a:pPr>
            <a:r>
              <a:rPr lang="fr-FR" b="1" dirty="0"/>
              <a:t>Positionner un coton humide sur les yeux</a:t>
            </a:r>
          </a:p>
          <a:p>
            <a:pPr marL="158750" indent="0">
              <a:buNone/>
            </a:pPr>
            <a:endParaRPr lang="fr-FR" b="1" dirty="0"/>
          </a:p>
          <a:p>
            <a:pPr marL="158750" indent="0">
              <a:buNone/>
            </a:pPr>
            <a:endParaRPr lang="fr-FR" b="1" dirty="0"/>
          </a:p>
          <a:p>
            <a:pPr marL="158750" indent="0">
              <a:buNone/>
            </a:pPr>
            <a:endParaRPr lang="fr-FR" b="1" dirty="0"/>
          </a:p>
          <a:p>
            <a:pPr marL="158750" indent="0">
              <a:buNone/>
            </a:pPr>
            <a:r>
              <a:rPr lang="fr-FR" b="1" dirty="0"/>
              <a:t>Les</a:t>
            </a:r>
            <a:r>
              <a:rPr lang="fr-FR" b="1" baseline="0" dirty="0"/>
              <a:t> acides de fruits, un peu d’histoire</a:t>
            </a:r>
          </a:p>
          <a:p>
            <a:pPr marL="0" indent="0">
              <a:buFontTx/>
              <a:buNone/>
            </a:pPr>
            <a:r>
              <a:rPr lang="fr-FR" b="0" baseline="0" dirty="0"/>
              <a:t>Antiquité : l’acide lactique était utilisé par Cléopâtre pour ses bains de lait caillé</a:t>
            </a:r>
          </a:p>
          <a:p>
            <a:pPr marL="0" indent="0">
              <a:buFontTx/>
              <a:buNone/>
            </a:pPr>
            <a:r>
              <a:rPr lang="fr-FR" b="0" baseline="0" dirty="0"/>
              <a:t>Renaissance : l’acide tartrique était utilisé via des traitements à base de vins vieillis</a:t>
            </a:r>
          </a:p>
          <a:p>
            <a:pPr marL="0" indent="0">
              <a:buFontTx/>
              <a:buNone/>
            </a:pPr>
            <a:endParaRPr lang="fr-FR" b="0" baseline="0" dirty="0"/>
          </a:p>
          <a:p>
            <a:pPr marL="0" indent="0">
              <a:buNone/>
            </a:pPr>
            <a:r>
              <a:rPr lang="fr-FR" b="1" baseline="0" dirty="0"/>
              <a:t>Qu’est ce que les acides de fruits ?</a:t>
            </a:r>
          </a:p>
          <a:p>
            <a:pPr marL="158750" indent="0">
              <a:buNone/>
            </a:pPr>
            <a:r>
              <a:rPr lang="fr-FR" b="0" baseline="0" dirty="0"/>
              <a:t>*appelé acides a-hydroxylés, ils sont issus de fruits, de lait, de végétaux ou synthèse</a:t>
            </a:r>
          </a:p>
          <a:p>
            <a:pPr marL="158750" indent="0">
              <a:buNone/>
            </a:pPr>
            <a:r>
              <a:rPr lang="fr-FR" b="0" baseline="0" dirty="0"/>
              <a:t>*rôles :  aide à stimuler le renouvellement cellulaire, évite la PIE (perte insensible en eau) en améliorant la fonction barrière de la peau et humectant</a:t>
            </a:r>
          </a:p>
          <a:p>
            <a:pPr marL="158750" indent="0">
              <a:buNone/>
            </a:pPr>
            <a:r>
              <a:rPr lang="fr-FR" b="0" baseline="0" dirty="0"/>
              <a:t>*renouvellement cellulaire= migration des kératinocytes vers l’épiderme, ils s’aplatissent au fur et à mesure, perdent leur noyau et disparaissent naturellement au bout de 28 jours</a:t>
            </a:r>
          </a:p>
          <a:p>
            <a:pPr marL="158750" indent="0">
              <a:buNone/>
            </a:pPr>
            <a:endParaRPr lang="fr-FR" b="1" baseline="0" dirty="0"/>
          </a:p>
          <a:p>
            <a:pPr marL="158750" indent="0">
              <a:buNone/>
            </a:pPr>
            <a:r>
              <a:rPr lang="fr-FR" b="1" baseline="0" dirty="0"/>
              <a:t>Les différents acides de fruits </a:t>
            </a:r>
          </a:p>
          <a:p>
            <a:pPr marL="158750" indent="0">
              <a:buNone/>
            </a:pPr>
            <a:r>
              <a:rPr lang="fr-FR" b="0" baseline="0" dirty="0"/>
              <a:t>3 catégories :</a:t>
            </a:r>
          </a:p>
          <a:p>
            <a:pPr marL="0" indent="0">
              <a:buFontTx/>
              <a:buNone/>
            </a:pPr>
            <a:r>
              <a:rPr lang="fr-FR" b="0" baseline="0" dirty="0"/>
              <a:t>AHA = alpha hydroxy </a:t>
            </a:r>
            <a:r>
              <a:rPr lang="fr-FR" b="0" baseline="0" dirty="0" err="1"/>
              <a:t>acid</a:t>
            </a:r>
            <a:r>
              <a:rPr lang="fr-FR" b="0" baseline="0" dirty="0"/>
              <a:t> (acide glycolique, acide malique, acide citrique, acide tartrique, acide pyruvique, acide lactique, acide </a:t>
            </a:r>
            <a:r>
              <a:rPr lang="fr-FR" b="0" baseline="0" dirty="0" err="1"/>
              <a:t>mandélique</a:t>
            </a:r>
            <a:r>
              <a:rPr lang="fr-FR" b="0" baseline="0" dirty="0"/>
              <a:t>) = hydrosoluble, propriétés kératolytiques, hygroscopique, </a:t>
            </a:r>
            <a:r>
              <a:rPr lang="fr-FR" b="0" baseline="0" dirty="0" err="1"/>
              <a:t>anti-age</a:t>
            </a:r>
            <a:endParaRPr lang="fr-FR" b="0" baseline="0" dirty="0"/>
          </a:p>
          <a:p>
            <a:pPr marL="0" marR="0" indent="0" algn="l" defTabSz="914400" rtl="0" eaLnBrk="1" fontAlgn="auto" latinLnBrk="0" hangingPunct="1">
              <a:lnSpc>
                <a:spcPct val="100000"/>
              </a:lnSpc>
              <a:spcBef>
                <a:spcPts val="0"/>
              </a:spcBef>
              <a:spcAft>
                <a:spcPts val="0"/>
              </a:spcAft>
              <a:buClrTx/>
              <a:buSzTx/>
              <a:buFontTx/>
              <a:buNone/>
              <a:tabLst/>
              <a:defRPr/>
            </a:pPr>
            <a:r>
              <a:rPr lang="fr-FR" b="0" baseline="0" dirty="0"/>
              <a:t>BHA = beta hydroxy </a:t>
            </a:r>
            <a:r>
              <a:rPr lang="fr-FR" b="0" baseline="0" dirty="0" err="1"/>
              <a:t>acid</a:t>
            </a:r>
            <a:r>
              <a:rPr lang="fr-FR" b="0" baseline="0" dirty="0"/>
              <a:t> (acide salicylique) = liposoluble, même propriétés que les AHA + agit à l’intérieur des pores</a:t>
            </a:r>
          </a:p>
          <a:p>
            <a:pPr marL="0" marR="0" indent="0" algn="l" defTabSz="914400" rtl="0" eaLnBrk="1" fontAlgn="auto" latinLnBrk="0" hangingPunct="1">
              <a:lnSpc>
                <a:spcPct val="100000"/>
              </a:lnSpc>
              <a:spcBef>
                <a:spcPts val="0"/>
              </a:spcBef>
              <a:spcAft>
                <a:spcPts val="0"/>
              </a:spcAft>
              <a:buClrTx/>
              <a:buSzTx/>
              <a:buFontTx/>
              <a:buNone/>
              <a:tabLst/>
              <a:defRPr/>
            </a:pPr>
            <a:r>
              <a:rPr lang="fr-FR" b="0" baseline="0" dirty="0"/>
              <a:t>PHA = poly hydroxy </a:t>
            </a:r>
            <a:r>
              <a:rPr lang="fr-FR" b="0" baseline="0" dirty="0" err="1"/>
              <a:t>acid</a:t>
            </a:r>
            <a:r>
              <a:rPr lang="fr-FR" b="0" baseline="0" dirty="0"/>
              <a:t> (acide </a:t>
            </a:r>
            <a:r>
              <a:rPr lang="fr-FR" b="0" baseline="0" dirty="0" err="1"/>
              <a:t>lactobionique</a:t>
            </a:r>
            <a:r>
              <a:rPr lang="fr-FR" b="0" baseline="0" dirty="0"/>
              <a:t>, acide galactose, acide gluconique) = plus doux, agit à la surface cutanée car haut poids moléculaire</a:t>
            </a:r>
          </a:p>
          <a:p>
            <a:pPr marL="0" indent="0">
              <a:buFontTx/>
              <a:buNone/>
            </a:pPr>
            <a:endParaRPr lang="fr-FR" b="1" baseline="0" dirty="0"/>
          </a:p>
          <a:p>
            <a:pPr marL="158750" indent="0">
              <a:buNone/>
            </a:pPr>
            <a:endParaRPr lang="fr-FR" b="1" baseline="0" dirty="0"/>
          </a:p>
          <a:p>
            <a:pPr marL="158750" indent="0">
              <a:buNone/>
              <a:defRPr/>
            </a:pPr>
            <a:r>
              <a:rPr lang="fr-FR" sz="1400" b="1" dirty="0"/>
              <a:t>AHA</a:t>
            </a:r>
          </a:p>
          <a:p>
            <a:pPr marL="158750" indent="0">
              <a:buNone/>
              <a:defRPr/>
            </a:pPr>
            <a:r>
              <a:rPr lang="fr-FR" sz="1400" b="0" dirty="0"/>
              <a:t>Acide glycolique = le</a:t>
            </a:r>
            <a:r>
              <a:rPr lang="fr-FR" sz="1400" b="0" baseline="0" dirty="0"/>
              <a:t> plus petit acide de fruits (bas poids moléculaire) dc meilleur pénétration, meilleur efficacité</a:t>
            </a:r>
            <a:endParaRPr lang="fr-FR" sz="1400" b="0" dirty="0"/>
          </a:p>
          <a:p>
            <a:pPr marL="158750" indent="0">
              <a:buNone/>
              <a:defRPr/>
            </a:pPr>
            <a:r>
              <a:rPr lang="fr-FR" sz="1400" b="0" dirty="0"/>
              <a:t>*issu de</a:t>
            </a:r>
            <a:r>
              <a:rPr lang="fr-FR" sz="1400" b="0" baseline="0" dirty="0"/>
              <a:t> la canne à sucre ou ananas</a:t>
            </a:r>
          </a:p>
          <a:p>
            <a:pPr marL="158750" indent="0">
              <a:buNone/>
              <a:defRPr/>
            </a:pPr>
            <a:r>
              <a:rPr lang="fr-FR" sz="1400" b="0" baseline="0" dirty="0"/>
              <a:t>*propriétés kératolytiques, hygroscopiques, </a:t>
            </a:r>
            <a:r>
              <a:rPr lang="fr-FR" sz="1400" b="0" baseline="0" dirty="0" err="1"/>
              <a:t>anti-age</a:t>
            </a:r>
            <a:r>
              <a:rPr lang="fr-FR" sz="1400" b="0" baseline="0" dirty="0"/>
              <a:t> (agit sur la prod des </a:t>
            </a:r>
            <a:r>
              <a:rPr lang="fr-FR" sz="1400" b="0" baseline="0" dirty="0" err="1"/>
              <a:t>GAGs</a:t>
            </a:r>
            <a:r>
              <a:rPr lang="fr-FR" sz="1400" b="0" baseline="0" dirty="0"/>
              <a:t> et stimule prod collagène et élastine), désincruste les pores</a:t>
            </a:r>
            <a:endParaRPr lang="fr-FR" sz="1400" b="0" dirty="0"/>
          </a:p>
          <a:p>
            <a:pPr marL="158750" indent="0">
              <a:buNone/>
              <a:defRPr/>
            </a:pPr>
            <a:endParaRPr lang="fr-FR" sz="1400" dirty="0"/>
          </a:p>
          <a:p>
            <a:pPr marL="158750" indent="0">
              <a:buNone/>
              <a:defRPr/>
            </a:pPr>
            <a:r>
              <a:rPr lang="fr-FR" sz="1400" dirty="0"/>
              <a:t>Acide malique </a:t>
            </a:r>
          </a:p>
          <a:p>
            <a:pPr marL="158750" indent="0">
              <a:buNone/>
              <a:defRPr/>
            </a:pPr>
            <a:r>
              <a:rPr lang="fr-FR" sz="1400" dirty="0"/>
              <a:t>*issu des pommes, poires et  raisins</a:t>
            </a:r>
          </a:p>
          <a:p>
            <a:pPr marL="158750" indent="0">
              <a:buNone/>
              <a:defRPr/>
            </a:pPr>
            <a:r>
              <a:rPr lang="fr-FR" sz="1400" dirty="0"/>
              <a:t>*propriétés</a:t>
            </a:r>
            <a:r>
              <a:rPr lang="fr-FR" sz="1400" baseline="0" dirty="0"/>
              <a:t> hydratantes, </a:t>
            </a:r>
            <a:r>
              <a:rPr lang="fr-FR" sz="1400" baseline="0" dirty="0" err="1"/>
              <a:t>anti-age</a:t>
            </a:r>
            <a:r>
              <a:rPr lang="fr-FR" sz="1400" baseline="0" dirty="0"/>
              <a:t>, </a:t>
            </a:r>
            <a:r>
              <a:rPr lang="fr-FR" sz="1400" baseline="0" dirty="0" err="1"/>
              <a:t>rééquilibrantes</a:t>
            </a:r>
            <a:endParaRPr lang="fr-FR" sz="1400" baseline="0" dirty="0"/>
          </a:p>
          <a:p>
            <a:pPr marL="158750" indent="0">
              <a:buNone/>
              <a:defRPr/>
            </a:pPr>
            <a:endParaRPr lang="fr-FR" sz="1400" baseline="0" dirty="0"/>
          </a:p>
          <a:p>
            <a:pPr marL="158750" indent="0">
              <a:buNone/>
              <a:defRPr/>
            </a:pPr>
            <a:r>
              <a:rPr lang="fr-FR" sz="1400" baseline="0" dirty="0"/>
              <a:t>Acide citrique</a:t>
            </a:r>
          </a:p>
          <a:p>
            <a:pPr marL="158750" indent="0">
              <a:buNone/>
              <a:defRPr/>
            </a:pPr>
            <a:r>
              <a:rPr lang="fr-FR" sz="1400" baseline="0" dirty="0"/>
              <a:t>*issu des agrumes principalement orange et citron</a:t>
            </a:r>
          </a:p>
          <a:p>
            <a:pPr marL="158750" indent="0">
              <a:buNone/>
              <a:defRPr/>
            </a:pPr>
            <a:r>
              <a:rPr lang="fr-FR" sz="1400" baseline="0" dirty="0"/>
              <a:t>*propriétés éclaircissantes et astringentes</a:t>
            </a:r>
          </a:p>
          <a:p>
            <a:pPr marL="158750" indent="0">
              <a:buNone/>
              <a:defRPr/>
            </a:pPr>
            <a:endParaRPr lang="fr-FR" sz="1400" baseline="0" dirty="0"/>
          </a:p>
          <a:p>
            <a:pPr marL="0" marR="0" indent="0" algn="l" defTabSz="914400" rtl="0" eaLnBrk="1" fontAlgn="auto" latinLnBrk="0" hangingPunct="1">
              <a:lnSpc>
                <a:spcPct val="100000"/>
              </a:lnSpc>
              <a:spcBef>
                <a:spcPts val="0"/>
              </a:spcBef>
              <a:spcAft>
                <a:spcPts val="0"/>
              </a:spcAft>
              <a:buClrTx/>
              <a:buSzTx/>
              <a:buNone/>
              <a:tabLst/>
              <a:defRPr/>
            </a:pPr>
            <a:r>
              <a:rPr lang="fr-FR" sz="1400" baseline="0" dirty="0"/>
              <a:t>Acide tartrique </a:t>
            </a:r>
          </a:p>
          <a:p>
            <a:pPr marL="0" marR="0" indent="0" algn="l" defTabSz="914400" rtl="0" eaLnBrk="1" fontAlgn="auto" latinLnBrk="0" hangingPunct="1">
              <a:lnSpc>
                <a:spcPct val="100000"/>
              </a:lnSpc>
              <a:spcBef>
                <a:spcPts val="0"/>
              </a:spcBef>
              <a:spcAft>
                <a:spcPts val="0"/>
              </a:spcAft>
              <a:buClrTx/>
              <a:buSzTx/>
              <a:buNone/>
              <a:tabLst/>
              <a:defRPr/>
            </a:pPr>
            <a:r>
              <a:rPr lang="fr-FR" sz="1400" baseline="0" dirty="0"/>
              <a:t>*issu du raisin et d’agrumes</a:t>
            </a:r>
          </a:p>
          <a:p>
            <a:pPr marL="0" marR="0" indent="0" algn="l" defTabSz="914400" rtl="0" eaLnBrk="1" fontAlgn="auto" latinLnBrk="0" hangingPunct="1">
              <a:lnSpc>
                <a:spcPct val="100000"/>
              </a:lnSpc>
              <a:spcBef>
                <a:spcPts val="0"/>
              </a:spcBef>
              <a:spcAft>
                <a:spcPts val="0"/>
              </a:spcAft>
              <a:buClrTx/>
              <a:buSzTx/>
              <a:buNone/>
              <a:tabLst/>
              <a:defRPr/>
            </a:pPr>
            <a:r>
              <a:rPr lang="fr-FR" sz="1400" baseline="0" dirty="0"/>
              <a:t>*propriétés </a:t>
            </a:r>
            <a:r>
              <a:rPr lang="fr-FR" sz="1400" baseline="0" dirty="0" err="1"/>
              <a:t>anti-oxydantes</a:t>
            </a:r>
            <a:r>
              <a:rPr lang="fr-FR" sz="1400" baseline="0" dirty="0"/>
              <a:t> et anti-inflammatoires</a:t>
            </a:r>
            <a:endParaRPr lang="fr-FR" sz="1400" dirty="0"/>
          </a:p>
          <a:p>
            <a:pPr marL="158750" indent="0">
              <a:buNone/>
              <a:defRPr/>
            </a:pPr>
            <a:endParaRPr lang="fr-FR" sz="1400" dirty="0"/>
          </a:p>
          <a:p>
            <a:pPr marL="158750" indent="0">
              <a:buNone/>
              <a:defRPr/>
            </a:pPr>
            <a:endParaRPr lang="fr-FR" sz="1400" dirty="0"/>
          </a:p>
          <a:p>
            <a:pPr marL="158750" indent="0">
              <a:buNone/>
              <a:defRPr/>
            </a:pPr>
            <a:r>
              <a:rPr lang="fr-FR" sz="1400" dirty="0"/>
              <a:t>Acide pyruvique </a:t>
            </a:r>
          </a:p>
          <a:p>
            <a:pPr marL="158750" indent="0">
              <a:buNone/>
              <a:defRPr/>
            </a:pPr>
            <a:r>
              <a:rPr lang="fr-FR" sz="1400" dirty="0"/>
              <a:t>*obtenu par distillation de l‘acide tartrique</a:t>
            </a:r>
          </a:p>
          <a:p>
            <a:pPr marL="158750" indent="0">
              <a:buNone/>
              <a:defRPr/>
            </a:pPr>
            <a:endParaRPr lang="fr-FR" sz="1400" dirty="0"/>
          </a:p>
          <a:p>
            <a:pPr marL="158750" indent="0">
              <a:buNone/>
              <a:defRPr/>
            </a:pPr>
            <a:r>
              <a:rPr lang="fr-FR" sz="1400" dirty="0"/>
              <a:t>Acide lactique = doux</a:t>
            </a:r>
          </a:p>
          <a:p>
            <a:pPr marL="158750" indent="0">
              <a:buNone/>
              <a:defRPr/>
            </a:pPr>
            <a:r>
              <a:rPr lang="fr-FR" sz="1400" dirty="0"/>
              <a:t>*issu</a:t>
            </a:r>
            <a:r>
              <a:rPr lang="fr-FR" sz="1400" baseline="0" dirty="0"/>
              <a:t> </a:t>
            </a:r>
            <a:r>
              <a:rPr lang="fr-FR" sz="1400" dirty="0"/>
              <a:t>de la fermentation du lait,</a:t>
            </a:r>
            <a:r>
              <a:rPr lang="fr-FR" sz="1400" baseline="0" dirty="0"/>
              <a:t> de fruits (myrtille, fruit de la passion) érable</a:t>
            </a:r>
          </a:p>
          <a:p>
            <a:pPr marL="158750" indent="0">
              <a:buNone/>
              <a:defRPr/>
            </a:pPr>
            <a:r>
              <a:rPr lang="fr-FR" sz="1400" baseline="0" dirty="0"/>
              <a:t>*propriétés hygroscopiques – idéal peaux sensibles</a:t>
            </a:r>
            <a:endParaRPr lang="fr-FR" sz="1400" dirty="0"/>
          </a:p>
          <a:p>
            <a:pPr marL="158750" indent="0">
              <a:buNone/>
              <a:defRPr/>
            </a:pPr>
            <a:endParaRPr lang="fr-FR" sz="1400" dirty="0"/>
          </a:p>
          <a:p>
            <a:pPr marL="158750" indent="0">
              <a:buNone/>
              <a:defRPr/>
            </a:pPr>
            <a:r>
              <a:rPr lang="fr-FR" sz="1400" dirty="0"/>
              <a:t>Acide </a:t>
            </a:r>
            <a:r>
              <a:rPr lang="fr-FR" sz="1400" dirty="0" err="1"/>
              <a:t>mandélique</a:t>
            </a:r>
            <a:r>
              <a:rPr lang="fr-FR" sz="1400" dirty="0"/>
              <a:t> = doux, haut poids moléculaire</a:t>
            </a:r>
            <a:r>
              <a:rPr lang="fr-FR" sz="1400" baseline="0" dirty="0"/>
              <a:t> dc faible capacité d’absorption</a:t>
            </a:r>
            <a:endParaRPr lang="fr-FR" sz="1400" dirty="0"/>
          </a:p>
          <a:p>
            <a:pPr marL="158750" indent="0">
              <a:buNone/>
              <a:defRPr/>
            </a:pPr>
            <a:r>
              <a:rPr lang="fr-FR" sz="1400" dirty="0"/>
              <a:t>*issu de l’amande </a:t>
            </a:r>
          </a:p>
          <a:p>
            <a:pPr marL="158750" indent="0">
              <a:buNone/>
              <a:defRPr/>
            </a:pPr>
            <a:r>
              <a:rPr lang="fr-FR" sz="1400" dirty="0"/>
              <a:t>*</a:t>
            </a:r>
            <a:r>
              <a:rPr lang="fr-FR" sz="1400" dirty="0" err="1"/>
              <a:t>propritétés</a:t>
            </a:r>
            <a:r>
              <a:rPr lang="fr-FR" sz="1400" baseline="0" dirty="0"/>
              <a:t> uniformité du teint</a:t>
            </a:r>
          </a:p>
          <a:p>
            <a:pPr marL="158750" indent="0">
              <a:buNone/>
              <a:defRPr/>
            </a:pPr>
            <a:endParaRPr lang="fr-FR" sz="1400" dirty="0"/>
          </a:p>
          <a:p>
            <a:pPr marL="158750" indent="0">
              <a:buNone/>
              <a:defRPr/>
            </a:pPr>
            <a:endParaRPr lang="fr-FR" sz="1400" b="1" dirty="0"/>
          </a:p>
          <a:p>
            <a:pPr marL="158750" indent="0">
              <a:buNone/>
              <a:defRPr/>
            </a:pPr>
            <a:r>
              <a:rPr lang="fr-FR" sz="1400" b="1" dirty="0"/>
              <a:t>BHA</a:t>
            </a:r>
            <a:endParaRPr lang="fr-FR" sz="1400" dirty="0"/>
          </a:p>
          <a:p>
            <a:pPr marL="158750" indent="0">
              <a:buNone/>
              <a:defRPr/>
            </a:pPr>
            <a:r>
              <a:rPr lang="fr-FR" sz="1400" dirty="0"/>
              <a:t>Acide salicylique</a:t>
            </a:r>
          </a:p>
          <a:p>
            <a:pPr marL="158750" indent="0">
              <a:buNone/>
              <a:defRPr/>
            </a:pPr>
            <a:r>
              <a:rPr lang="fr-FR" sz="1400" dirty="0"/>
              <a:t>*issu du saule blanc</a:t>
            </a:r>
            <a:r>
              <a:rPr lang="fr-FR" sz="1400" baseline="0" dirty="0"/>
              <a:t> et de la reine de près ou synthèse</a:t>
            </a:r>
          </a:p>
          <a:p>
            <a:pPr marL="158750" indent="0">
              <a:buNone/>
              <a:defRPr/>
            </a:pPr>
            <a:r>
              <a:rPr lang="fr-FR" sz="1400" baseline="0" dirty="0"/>
              <a:t>*idéal peaux mixtes à grasses et tendance acnéique</a:t>
            </a:r>
          </a:p>
          <a:p>
            <a:pPr marL="158750" indent="0">
              <a:buNone/>
              <a:defRPr/>
            </a:pPr>
            <a:r>
              <a:rPr lang="fr-FR" sz="1400" dirty="0"/>
              <a:t> </a:t>
            </a:r>
            <a:endParaRPr lang="fr-FR" dirty="0"/>
          </a:p>
          <a:p>
            <a:pPr marL="158750" indent="0">
              <a:buNone/>
            </a:pPr>
            <a:r>
              <a:rPr lang="fr-FR" b="1" dirty="0"/>
              <a:t>ACTIVE</a:t>
            </a:r>
            <a:r>
              <a:rPr lang="fr-FR" b="1" baseline="0" dirty="0"/>
              <a:t> MICRO-PEEL</a:t>
            </a:r>
          </a:p>
          <a:p>
            <a:pPr marL="158750" indent="0">
              <a:buNone/>
            </a:pPr>
            <a:r>
              <a:rPr lang="fr-FR" dirty="0"/>
              <a:t>20,82% AHA/BHA</a:t>
            </a:r>
            <a:r>
              <a:rPr lang="fr-FR" baseline="0" dirty="0"/>
              <a:t> </a:t>
            </a:r>
            <a:r>
              <a:rPr lang="fr-FR" dirty="0"/>
              <a:t>avec 10%</a:t>
            </a:r>
            <a:r>
              <a:rPr lang="fr-FR" baseline="0" dirty="0"/>
              <a:t> acide lactique + acide lactique, </a:t>
            </a:r>
            <a:r>
              <a:rPr lang="fr-FR" baseline="0" dirty="0" err="1"/>
              <a:t>mandélique</a:t>
            </a:r>
            <a:r>
              <a:rPr lang="fr-FR" baseline="0" dirty="0"/>
              <a:t>, salicylique, ascorbique + vinaigre de cidre (purifiant)</a:t>
            </a:r>
            <a:endParaRPr lang="fr-FR" dirty="0"/>
          </a:p>
          <a:p>
            <a:pPr marL="158750" indent="0">
              <a:buNone/>
            </a:pPr>
            <a:endParaRPr lang="fr-FR" b="1" baseline="0" dirty="0"/>
          </a:p>
          <a:p>
            <a:pPr marL="158750" indent="0">
              <a:buNone/>
            </a:pPr>
            <a:endParaRPr lang="fr-FR" b="1" baseline="0" dirty="0"/>
          </a:p>
          <a:p>
            <a:pPr marL="158750" indent="0">
              <a:buNone/>
            </a:pPr>
            <a:r>
              <a:rPr lang="fr-FR" b="1" baseline="0" dirty="0"/>
              <a:t>ALPHA-EXFOLIATEUR</a:t>
            </a:r>
          </a:p>
          <a:p>
            <a:pPr marL="158750" indent="0">
              <a:buNone/>
            </a:pPr>
            <a:r>
              <a:rPr lang="fr-FR" dirty="0"/>
              <a:t>30% AHA/BHA (20% acide lactique</a:t>
            </a:r>
            <a:r>
              <a:rPr lang="fr-FR" baseline="0" dirty="0"/>
              <a:t> + 3% acide glycolique+ citrique + salicylique +tartrique) </a:t>
            </a:r>
            <a:endParaRPr lang="fr-FR" sz="1400" dirty="0"/>
          </a:p>
          <a:p>
            <a:pPr marL="158750" indent="0">
              <a:buNone/>
            </a:pPr>
            <a:endParaRPr lang="fr-FR" b="1" baseline="0" dirty="0"/>
          </a:p>
          <a:p>
            <a:pPr marL="158750" indent="0">
              <a:buNone/>
            </a:pPr>
            <a:endParaRPr lang="fr-FR" b="1" baseline="0" dirty="0"/>
          </a:p>
          <a:p>
            <a:pPr marL="158750" indent="0">
              <a:buNone/>
            </a:pPr>
            <a:r>
              <a:rPr lang="fr-FR" b="1" baseline="0" dirty="0"/>
              <a:t>PEELING LUMIERE</a:t>
            </a:r>
          </a:p>
          <a:p>
            <a:pPr marL="158750" indent="0">
              <a:buNone/>
            </a:pPr>
            <a:r>
              <a:rPr lang="fr-FR" b="0" baseline="0" dirty="0"/>
              <a:t>30% acide glycolique + </a:t>
            </a:r>
            <a:r>
              <a:rPr lang="fr-FR" baseline="0" dirty="0"/>
              <a:t>salicylique + ascorbique</a:t>
            </a:r>
            <a:r>
              <a:rPr lang="fr-FR" b="0" baseline="0" dirty="0"/>
              <a:t> + algue brune, vit C </a:t>
            </a:r>
            <a:r>
              <a:rPr lang="fr-FR" b="0" baseline="0" dirty="0" err="1"/>
              <a:t>chronostable</a:t>
            </a:r>
            <a:endParaRPr lang="fr-FR" b="0" baseline="0" dirty="0"/>
          </a:p>
          <a:p>
            <a:endParaRPr lang="fr-FR" sz="1200" b="0" i="0" kern="1200" dirty="0">
              <a:solidFill>
                <a:schemeClr val="tx1"/>
              </a:solidFill>
              <a:effectLst/>
              <a:latin typeface="+mn-lt"/>
              <a:ea typeface="+mn-ea"/>
              <a:cs typeface="+mn-cs"/>
            </a:endParaRPr>
          </a:p>
        </p:txBody>
      </p:sp>
      <p:sp>
        <p:nvSpPr>
          <p:cNvPr id="4" name="Espace réservé du numéro de diapositive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BDC39CD1-3524-46B3-A33D-3A96A6148A9B}" type="slidenum">
              <a:rPr kumimoji="0" lang="fr-FR"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50</a:t>
            </a:fld>
            <a:endParaRPr kumimoji="0" lang="fr-FR"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610848269"/>
      </p:ext>
    </p:extLst>
  </p:cSld>
  <p:clrMapOvr>
    <a:masterClrMapping/>
  </p:clrMapOvr>
</p:notes>
</file>

<file path=ppt/notesSlides/notesSlide5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endParaRPr lang="fr-FR" dirty="0"/>
          </a:p>
        </p:txBody>
      </p:sp>
      <p:sp>
        <p:nvSpPr>
          <p:cNvPr id="4" name="Espace réservé du numéro de diapositive 3"/>
          <p:cNvSpPr>
            <a:spLocks noGrp="1"/>
          </p:cNvSpPr>
          <p:nvPr>
            <p:ph type="sldNum" sz="quarter" idx="5"/>
          </p:nvPr>
        </p:nvSpPr>
        <p:spPr/>
        <p:txBody>
          <a:bodyPr/>
          <a:lstStyle/>
          <a:p>
            <a:fld id="{CE563EA7-A024-41BE-BFA5-2D2CC21575F9}" type="slidenum">
              <a:rPr lang="fr-FR" smtClean="0"/>
              <a:pPr/>
              <a:t>51</a:t>
            </a:fld>
            <a:endParaRPr lang="fr-FR"/>
          </a:p>
        </p:txBody>
      </p:sp>
    </p:spTree>
    <p:extLst>
      <p:ext uri="{BB962C8B-B14F-4D97-AF65-F5344CB8AC3E}">
        <p14:creationId xmlns:p14="http://schemas.microsoft.com/office/powerpoint/2010/main" val="2750328906"/>
      </p:ext>
    </p:extLst>
  </p:cSld>
  <p:clrMapOvr>
    <a:masterClrMapping/>
  </p:clrMapOvr>
</p:notes>
</file>

<file path=ppt/notesSlides/notesSlide5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479"/>
        <p:cNvGrpSpPr/>
        <p:nvPr/>
      </p:nvGrpSpPr>
      <p:grpSpPr>
        <a:xfrm>
          <a:off x="0" y="0"/>
          <a:ext cx="0" cy="0"/>
          <a:chOff x="0" y="0"/>
          <a:chExt cx="0" cy="0"/>
        </a:xfrm>
      </p:grpSpPr>
      <p:sp>
        <p:nvSpPr>
          <p:cNvPr id="480" name="Google Shape;480;g8be6f3f7cc_2_666:notes"/>
          <p:cNvSpPr>
            <a:spLocks noGrp="1" noRot="1" noChangeAspect="1"/>
          </p:cNvSpPr>
          <p:nvPr>
            <p:ph type="sldImg" idx="2"/>
          </p:nvPr>
        </p:nvSpPr>
        <p:spPr>
          <a:xfrm>
            <a:off x="-325438" y="784225"/>
            <a:ext cx="6977063" cy="3925888"/>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481" name="Google Shape;481;g8be6f3f7cc_2_666:notes"/>
          <p:cNvSpPr txBox="1">
            <a:spLocks noGrp="1"/>
          </p:cNvSpPr>
          <p:nvPr>
            <p:ph type="body" idx="1"/>
          </p:nvPr>
        </p:nvSpPr>
        <p:spPr>
          <a:xfrm>
            <a:off x="632517" y="4970162"/>
            <a:ext cx="5060131" cy="4708572"/>
          </a:xfrm>
          <a:prstGeom prst="rect">
            <a:avLst/>
          </a:prstGeom>
          <a:noFill/>
          <a:ln>
            <a:noFill/>
          </a:ln>
        </p:spPr>
        <p:txBody>
          <a:bodyPr spcFirstLastPara="1" wrap="square" lIns="84542" tIns="84542" rIns="84542" bIns="84542" anchor="t" anchorCtr="0">
            <a:noAutofit/>
          </a:bodyPr>
          <a:lstStyle/>
          <a:p>
            <a:pPr>
              <a:buClr>
                <a:schemeClr val="dk1"/>
              </a:buClr>
              <a:buSzPts val="1100"/>
            </a:pPr>
            <a:endParaRPr dirty="0">
              <a:solidFill>
                <a:schemeClr val="dk1"/>
              </a:solidFill>
            </a:endParaRPr>
          </a:p>
        </p:txBody>
      </p:sp>
    </p:spTree>
    <p:extLst>
      <p:ext uri="{BB962C8B-B14F-4D97-AF65-F5344CB8AC3E}">
        <p14:creationId xmlns:p14="http://schemas.microsoft.com/office/powerpoint/2010/main" val="751692495"/>
      </p:ext>
    </p:extLst>
  </p:cSld>
  <p:clrMapOvr>
    <a:masterClrMapping/>
  </p:clrMapOvr>
</p:notes>
</file>

<file path=ppt/slideLayouts/_rels/slideLayout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image" Target="../media/image3.emf"/><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emf"/><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5.png"/><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4.png"/><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PAGE DE GARDE FR">
    <p:spTree>
      <p:nvGrpSpPr>
        <p:cNvPr id="1" name=""/>
        <p:cNvGrpSpPr/>
        <p:nvPr/>
      </p:nvGrpSpPr>
      <p:grpSpPr>
        <a:xfrm>
          <a:off x="0" y="0"/>
          <a:ext cx="0" cy="0"/>
          <a:chOff x="0" y="0"/>
          <a:chExt cx="0" cy="0"/>
        </a:xfrm>
      </p:grpSpPr>
      <p:pic>
        <p:nvPicPr>
          <p:cNvPr id="4" name="Image 3"/>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4241356" y="1375108"/>
            <a:ext cx="3510071" cy="3027728"/>
          </a:xfrm>
          <a:prstGeom prst="rect">
            <a:avLst/>
          </a:prstGeom>
        </p:spPr>
      </p:pic>
      <p:sp>
        <p:nvSpPr>
          <p:cNvPr id="2" name="ZoneTexte 1"/>
          <p:cNvSpPr txBox="1"/>
          <p:nvPr userDrawn="1"/>
        </p:nvSpPr>
        <p:spPr>
          <a:xfrm>
            <a:off x="3666477" y="5543038"/>
            <a:ext cx="4980373" cy="830997"/>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fr-FR" sz="2400" b="0" i="0" u="none" strike="noStrike" kern="1200" cap="none" spc="0" normalizeH="0" baseline="0" noProof="0" dirty="0">
                <a:ln>
                  <a:noFill/>
                </a:ln>
                <a:solidFill>
                  <a:srgbClr val="3E3E3E"/>
                </a:solidFill>
                <a:effectLst/>
                <a:uLnTx/>
                <a:uFillTx/>
                <a:latin typeface="KyivType Sans2" panose="00000500000000000000" pitchFamily="50" charset="0"/>
                <a:ea typeface="+mn-ea"/>
                <a:cs typeface="+mn-cs"/>
              </a:rPr>
              <a:t>L’Expérience du Soin </a:t>
            </a:r>
          </a:p>
          <a:p>
            <a:pPr marL="0" marR="0" lvl="0" indent="0" algn="ctr" defTabSz="914400" rtl="0" eaLnBrk="1" fontAlgn="auto" latinLnBrk="0" hangingPunct="1">
              <a:lnSpc>
                <a:spcPct val="100000"/>
              </a:lnSpc>
              <a:spcBef>
                <a:spcPts val="0"/>
              </a:spcBef>
              <a:spcAft>
                <a:spcPts val="0"/>
              </a:spcAft>
              <a:buClrTx/>
              <a:buSzTx/>
              <a:buFontTx/>
              <a:buNone/>
              <a:tabLst/>
              <a:defRPr/>
            </a:pPr>
            <a:r>
              <a:rPr kumimoji="0" lang="fr-FR" sz="2400" b="0" i="0" u="none" strike="noStrike" kern="1200" cap="none" spc="0" normalizeH="0" baseline="0" noProof="0" dirty="0">
                <a:ln>
                  <a:noFill/>
                </a:ln>
                <a:solidFill>
                  <a:srgbClr val="3E3E3E"/>
                </a:solidFill>
                <a:effectLst/>
                <a:uLnTx/>
                <a:uFillTx/>
                <a:latin typeface="KyivType Sans2" panose="00000500000000000000" pitchFamily="50" charset="0"/>
                <a:ea typeface="+mn-ea"/>
                <a:cs typeface="+mn-cs"/>
              </a:rPr>
              <a:t>Phyto-Aromatique</a:t>
            </a:r>
          </a:p>
        </p:txBody>
      </p:sp>
      <p:pic>
        <p:nvPicPr>
          <p:cNvPr id="6" name="Image 5">
            <a:extLst>
              <a:ext uri="{FF2B5EF4-FFF2-40B4-BE49-F238E27FC236}">
                <a16:creationId xmlns:a16="http://schemas.microsoft.com/office/drawing/2014/main" id="{CBD009FD-3078-431D-6565-E25D32C39D04}"/>
              </a:ext>
            </a:extLst>
          </p:cNvPr>
          <p:cNvPicPr>
            <a:picLocks noChangeAspect="1"/>
          </p:cNvPicPr>
          <p:nvPr userDrawn="1"/>
        </p:nvPicPr>
        <p:blipFill rotWithShape="1">
          <a:blip r:embed="rId3"/>
          <a:srcRect l="1653" t="1878" r="897" b="2009"/>
          <a:stretch/>
        </p:blipFill>
        <p:spPr>
          <a:xfrm>
            <a:off x="1" y="1"/>
            <a:ext cx="12192000" cy="6828486"/>
          </a:xfrm>
          <a:prstGeom prst="rect">
            <a:avLst/>
          </a:prstGeom>
        </p:spPr>
      </p:pic>
      <p:sp>
        <p:nvSpPr>
          <p:cNvPr id="7" name="Rectangle 6">
            <a:extLst>
              <a:ext uri="{FF2B5EF4-FFF2-40B4-BE49-F238E27FC236}">
                <a16:creationId xmlns:a16="http://schemas.microsoft.com/office/drawing/2014/main" id="{15A7902F-0949-C8A5-1205-8C962FDB6473}"/>
              </a:ext>
            </a:extLst>
          </p:cNvPr>
          <p:cNvSpPr/>
          <p:nvPr userDrawn="1"/>
        </p:nvSpPr>
        <p:spPr>
          <a:xfrm>
            <a:off x="0" y="0"/>
            <a:ext cx="12192000" cy="6858000"/>
          </a:xfrm>
          <a:prstGeom prst="rect">
            <a:avLst/>
          </a:prstGeom>
          <a:noFill/>
          <a:ln w="76200">
            <a:solidFill>
              <a:srgbClr val="F78F2A"/>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Tree>
    <p:extLst>
      <p:ext uri="{BB962C8B-B14F-4D97-AF65-F5344CB8AC3E}">
        <p14:creationId xmlns:p14="http://schemas.microsoft.com/office/powerpoint/2010/main" val="968615520"/>
      </p:ext>
    </p:extLst>
  </p:cSld>
  <p:clrMapOvr>
    <a:masterClrMapping/>
  </p:clrMapOvr>
  <p:extLst>
    <p:ext uri="{DCECCB84-F9BA-43D5-87BE-67443E8EF086}">
      <p15:sldGuideLst xmlns:p15="http://schemas.microsoft.com/office/powerpoint/2012/main">
        <p15:guide id="1" orient="horz" pos="2160" userDrawn="1">
          <p15:clr>
            <a:srgbClr val="FBAE40"/>
          </p15:clr>
        </p15:guide>
        <p15:guide id="2" pos="3840" userDrawn="1">
          <p15:clr>
            <a:srgbClr val="FBAE40"/>
          </p15:clr>
        </p15:guide>
      </p15:sldGuideLst>
    </p:ext>
  </p:extLst>
</p:sldLayout>
</file>

<file path=ppt/slideLayouts/slideLayout2.xml><?xml version="1.0" encoding="utf-8"?>
<p:sldLayout xmlns:a="http://schemas.openxmlformats.org/drawingml/2006/main" xmlns:r="http://schemas.openxmlformats.org/officeDocument/2006/relationships" xmlns:p="http://schemas.openxmlformats.org/presentationml/2006/main" preserve="1" userDrawn="1">
  <p:cSld name="1_PAGE DE GARDE FR">
    <p:spTree>
      <p:nvGrpSpPr>
        <p:cNvPr id="1" name=""/>
        <p:cNvGrpSpPr/>
        <p:nvPr/>
      </p:nvGrpSpPr>
      <p:grpSpPr>
        <a:xfrm>
          <a:off x="0" y="0"/>
          <a:ext cx="0" cy="0"/>
          <a:chOff x="0" y="0"/>
          <a:chExt cx="0" cy="0"/>
        </a:xfrm>
      </p:grpSpPr>
      <p:pic>
        <p:nvPicPr>
          <p:cNvPr id="4" name="Image 3"/>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4241356" y="1375108"/>
            <a:ext cx="3510071" cy="3027728"/>
          </a:xfrm>
          <a:prstGeom prst="rect">
            <a:avLst/>
          </a:prstGeom>
        </p:spPr>
      </p:pic>
      <p:sp>
        <p:nvSpPr>
          <p:cNvPr id="2" name="ZoneTexte 1"/>
          <p:cNvSpPr txBox="1"/>
          <p:nvPr userDrawn="1"/>
        </p:nvSpPr>
        <p:spPr>
          <a:xfrm>
            <a:off x="3666477" y="5543038"/>
            <a:ext cx="4980373" cy="830997"/>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fr-FR" sz="2400" b="0" i="0" u="none" strike="noStrike" kern="1200" cap="none" spc="0" normalizeH="0" baseline="0" noProof="0" dirty="0">
                <a:ln>
                  <a:noFill/>
                </a:ln>
                <a:solidFill>
                  <a:srgbClr val="3E3E3E"/>
                </a:solidFill>
                <a:effectLst/>
                <a:uLnTx/>
                <a:uFillTx/>
                <a:latin typeface="KyivType Sans2" panose="00000500000000000000" pitchFamily="50" charset="0"/>
                <a:ea typeface="+mn-ea"/>
                <a:cs typeface="+mn-cs"/>
              </a:rPr>
              <a:t>L’Expérience du Soin </a:t>
            </a:r>
          </a:p>
          <a:p>
            <a:pPr marL="0" marR="0" lvl="0" indent="0" algn="ctr" defTabSz="914400" rtl="0" eaLnBrk="1" fontAlgn="auto" latinLnBrk="0" hangingPunct="1">
              <a:lnSpc>
                <a:spcPct val="100000"/>
              </a:lnSpc>
              <a:spcBef>
                <a:spcPts val="0"/>
              </a:spcBef>
              <a:spcAft>
                <a:spcPts val="0"/>
              </a:spcAft>
              <a:buClrTx/>
              <a:buSzTx/>
              <a:buFontTx/>
              <a:buNone/>
              <a:tabLst/>
              <a:defRPr/>
            </a:pPr>
            <a:r>
              <a:rPr kumimoji="0" lang="fr-FR" sz="2400" b="0" i="0" u="none" strike="noStrike" kern="1200" cap="none" spc="0" normalizeH="0" baseline="0" noProof="0" dirty="0">
                <a:ln>
                  <a:noFill/>
                </a:ln>
                <a:solidFill>
                  <a:srgbClr val="3E3E3E"/>
                </a:solidFill>
                <a:effectLst/>
                <a:uLnTx/>
                <a:uFillTx/>
                <a:latin typeface="KyivType Sans2" panose="00000500000000000000" pitchFamily="50" charset="0"/>
                <a:ea typeface="+mn-ea"/>
                <a:cs typeface="+mn-cs"/>
              </a:rPr>
              <a:t>Phyto-Aromatique</a:t>
            </a:r>
          </a:p>
        </p:txBody>
      </p:sp>
    </p:spTree>
    <p:extLst>
      <p:ext uri="{BB962C8B-B14F-4D97-AF65-F5344CB8AC3E}">
        <p14:creationId xmlns:p14="http://schemas.microsoft.com/office/powerpoint/2010/main" val="1994868701"/>
      </p:ext>
    </p:extLst>
  </p:cSld>
  <p:clrMapOvr>
    <a:masterClrMapping/>
  </p:clrMapOvr>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3.xml><?xml version="1.0" encoding="utf-8"?>
<p:sldLayout xmlns:a="http://schemas.openxmlformats.org/drawingml/2006/main" xmlns:r="http://schemas.openxmlformats.org/officeDocument/2006/relationships" xmlns:p="http://schemas.openxmlformats.org/presentationml/2006/main" preserve="1" userDrawn="1">
  <p:cSld name="PAGE DE GARDE EN">
    <p:spTree>
      <p:nvGrpSpPr>
        <p:cNvPr id="1" name=""/>
        <p:cNvGrpSpPr/>
        <p:nvPr/>
      </p:nvGrpSpPr>
      <p:grpSpPr>
        <a:xfrm>
          <a:off x="0" y="0"/>
          <a:ext cx="0" cy="0"/>
          <a:chOff x="0" y="0"/>
          <a:chExt cx="0" cy="0"/>
        </a:xfrm>
      </p:grpSpPr>
      <p:pic>
        <p:nvPicPr>
          <p:cNvPr id="4" name="Image 3"/>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4241356" y="1375108"/>
            <a:ext cx="3510071" cy="3027728"/>
          </a:xfrm>
          <a:prstGeom prst="rect">
            <a:avLst/>
          </a:prstGeom>
        </p:spPr>
      </p:pic>
      <p:sp>
        <p:nvSpPr>
          <p:cNvPr id="2" name="ZoneTexte 1"/>
          <p:cNvSpPr txBox="1"/>
          <p:nvPr userDrawn="1"/>
        </p:nvSpPr>
        <p:spPr>
          <a:xfrm>
            <a:off x="3666477" y="5543038"/>
            <a:ext cx="4980373" cy="830997"/>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fr-FR" sz="2400" b="0" i="0" u="none" strike="noStrike" kern="1200" cap="none" spc="0" normalizeH="0" baseline="0" noProof="0" dirty="0">
                <a:ln>
                  <a:noFill/>
                </a:ln>
                <a:solidFill>
                  <a:srgbClr val="3E3E3E"/>
                </a:solidFill>
                <a:effectLst/>
                <a:uLnTx/>
                <a:uFillTx/>
                <a:latin typeface="KyivType Sans2" panose="00000500000000000000" pitchFamily="50" charset="0"/>
                <a:ea typeface="+mn-ea"/>
                <a:cs typeface="+mn-cs"/>
              </a:rPr>
              <a:t>The </a:t>
            </a:r>
            <a:r>
              <a:rPr kumimoji="0" lang="fr-FR" sz="2400" b="0" i="0" u="none" strike="noStrike" kern="1200" cap="none" spc="0" normalizeH="0" baseline="0" noProof="0" dirty="0" err="1">
                <a:ln>
                  <a:noFill/>
                </a:ln>
                <a:solidFill>
                  <a:srgbClr val="3E3E3E"/>
                </a:solidFill>
                <a:effectLst/>
                <a:uLnTx/>
                <a:uFillTx/>
                <a:latin typeface="KyivType Sans2" panose="00000500000000000000" pitchFamily="50" charset="0"/>
                <a:ea typeface="+mn-ea"/>
                <a:cs typeface="+mn-cs"/>
              </a:rPr>
              <a:t>Experience</a:t>
            </a:r>
            <a:r>
              <a:rPr kumimoji="0" lang="fr-FR" sz="2400" b="0" i="0" u="none" strike="noStrike" kern="1200" cap="none" spc="0" normalizeH="0" baseline="0" noProof="0" dirty="0">
                <a:ln>
                  <a:noFill/>
                </a:ln>
                <a:solidFill>
                  <a:srgbClr val="3E3E3E"/>
                </a:solidFill>
                <a:effectLst/>
                <a:uLnTx/>
                <a:uFillTx/>
                <a:latin typeface="KyivType Sans2" panose="00000500000000000000" pitchFamily="50" charset="0"/>
                <a:ea typeface="+mn-ea"/>
                <a:cs typeface="+mn-cs"/>
              </a:rPr>
              <a:t> of</a:t>
            </a:r>
          </a:p>
          <a:p>
            <a:pPr marL="0" marR="0" lvl="0" indent="0" algn="ctr" defTabSz="914400" rtl="0" eaLnBrk="1" fontAlgn="auto" latinLnBrk="0" hangingPunct="1">
              <a:lnSpc>
                <a:spcPct val="100000"/>
              </a:lnSpc>
              <a:spcBef>
                <a:spcPts val="0"/>
              </a:spcBef>
              <a:spcAft>
                <a:spcPts val="0"/>
              </a:spcAft>
              <a:buClrTx/>
              <a:buSzTx/>
              <a:buFontTx/>
              <a:buNone/>
              <a:tabLst/>
              <a:defRPr/>
            </a:pPr>
            <a:r>
              <a:rPr kumimoji="0" lang="fr-FR" sz="2400" b="0" i="0" u="none" strike="noStrike" kern="1200" cap="none" spc="0" normalizeH="0" baseline="0" noProof="0" dirty="0">
                <a:ln>
                  <a:noFill/>
                </a:ln>
                <a:solidFill>
                  <a:srgbClr val="3E3E3E"/>
                </a:solidFill>
                <a:effectLst/>
                <a:uLnTx/>
                <a:uFillTx/>
                <a:latin typeface="KyivType Sans2" panose="00000500000000000000" pitchFamily="50" charset="0"/>
                <a:ea typeface="+mn-ea"/>
                <a:cs typeface="+mn-cs"/>
              </a:rPr>
              <a:t>Phyto-</a:t>
            </a:r>
            <a:r>
              <a:rPr kumimoji="0" lang="fr-FR" sz="2400" b="0" i="0" u="none" strike="noStrike" kern="1200" cap="none" spc="0" normalizeH="0" baseline="0" noProof="0" dirty="0" err="1">
                <a:ln>
                  <a:noFill/>
                </a:ln>
                <a:solidFill>
                  <a:srgbClr val="3E3E3E"/>
                </a:solidFill>
                <a:effectLst/>
                <a:uLnTx/>
                <a:uFillTx/>
                <a:latin typeface="KyivType Sans2" panose="00000500000000000000" pitchFamily="50" charset="0"/>
                <a:ea typeface="+mn-ea"/>
                <a:cs typeface="+mn-cs"/>
              </a:rPr>
              <a:t>Aromatic</a:t>
            </a:r>
            <a:r>
              <a:rPr kumimoji="0" lang="fr-FR" sz="2400" b="0" i="0" u="none" strike="noStrike" kern="1200" cap="none" spc="0" normalizeH="0" baseline="0" noProof="0" dirty="0">
                <a:ln>
                  <a:noFill/>
                </a:ln>
                <a:solidFill>
                  <a:srgbClr val="3E3E3E"/>
                </a:solidFill>
                <a:effectLst/>
                <a:uLnTx/>
                <a:uFillTx/>
                <a:latin typeface="KyivType Sans2" panose="00000500000000000000" pitchFamily="50" charset="0"/>
                <a:ea typeface="+mn-ea"/>
                <a:cs typeface="+mn-cs"/>
              </a:rPr>
              <a:t> </a:t>
            </a:r>
            <a:r>
              <a:rPr kumimoji="0" lang="fr-FR" sz="2400" b="0" i="0" u="none" strike="noStrike" kern="1200" cap="none" spc="0" normalizeH="0" baseline="0" noProof="0" dirty="0" err="1">
                <a:ln>
                  <a:noFill/>
                </a:ln>
                <a:solidFill>
                  <a:srgbClr val="3E3E3E"/>
                </a:solidFill>
                <a:effectLst/>
                <a:uLnTx/>
                <a:uFillTx/>
                <a:latin typeface="KyivType Sans2" panose="00000500000000000000" pitchFamily="50" charset="0"/>
                <a:ea typeface="+mn-ea"/>
                <a:cs typeface="+mn-cs"/>
              </a:rPr>
              <a:t>Skincare</a:t>
            </a:r>
            <a:endParaRPr kumimoji="0" lang="fr-FR" sz="2400" b="0" i="0" u="none" strike="noStrike" kern="1200" cap="none" spc="0" normalizeH="0" baseline="0" noProof="0" dirty="0">
              <a:ln>
                <a:noFill/>
              </a:ln>
              <a:solidFill>
                <a:srgbClr val="3E3E3E"/>
              </a:solidFill>
              <a:effectLst/>
              <a:uLnTx/>
              <a:uFillTx/>
              <a:latin typeface="KyivType Sans2" panose="00000500000000000000" pitchFamily="50" charset="0"/>
              <a:ea typeface="+mn-ea"/>
              <a:cs typeface="+mn-cs"/>
            </a:endParaRPr>
          </a:p>
        </p:txBody>
      </p:sp>
      <p:sp>
        <p:nvSpPr>
          <p:cNvPr id="3" name="Rectangle 2">
            <a:extLst>
              <a:ext uri="{FF2B5EF4-FFF2-40B4-BE49-F238E27FC236}">
                <a16:creationId xmlns:a16="http://schemas.microsoft.com/office/drawing/2014/main" id="{B8E397EF-27F1-BC92-BC42-A855C6808931}"/>
              </a:ext>
            </a:extLst>
          </p:cNvPr>
          <p:cNvSpPr/>
          <p:nvPr userDrawn="1"/>
        </p:nvSpPr>
        <p:spPr>
          <a:xfrm>
            <a:off x="0" y="0"/>
            <a:ext cx="12192000" cy="6858000"/>
          </a:xfrm>
          <a:prstGeom prst="rect">
            <a:avLst/>
          </a:prstGeom>
          <a:noFill/>
          <a:ln w="76200">
            <a:solidFill>
              <a:srgbClr val="F78F2A"/>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Tree>
    <p:extLst>
      <p:ext uri="{BB962C8B-B14F-4D97-AF65-F5344CB8AC3E}">
        <p14:creationId xmlns:p14="http://schemas.microsoft.com/office/powerpoint/2010/main" val="3363536744"/>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preserve="1" userDrawn="1">
  <p:cSld name="Titre">
    <p:spTree>
      <p:nvGrpSpPr>
        <p:cNvPr id="1" name=""/>
        <p:cNvGrpSpPr/>
        <p:nvPr/>
      </p:nvGrpSpPr>
      <p:grpSpPr>
        <a:xfrm>
          <a:off x="0" y="0"/>
          <a:ext cx="0" cy="0"/>
          <a:chOff x="0" y="0"/>
          <a:chExt cx="0" cy="0"/>
        </a:xfrm>
      </p:grpSpPr>
      <p:pic>
        <p:nvPicPr>
          <p:cNvPr id="6" name="Image 5">
            <a:extLst>
              <a:ext uri="{FF2B5EF4-FFF2-40B4-BE49-F238E27FC236}">
                <a16:creationId xmlns:a16="http://schemas.microsoft.com/office/drawing/2014/main" id="{D676A384-B16D-043B-8AB6-6829CBD24E9E}"/>
              </a:ext>
            </a:extLst>
          </p:cNvPr>
          <p:cNvPicPr>
            <a:picLocks noChangeAspect="1"/>
          </p:cNvPicPr>
          <p:nvPr userDrawn="1"/>
        </p:nvPicPr>
        <p:blipFill>
          <a:blip r:embed="rId2"/>
          <a:stretch>
            <a:fillRect/>
          </a:stretch>
        </p:blipFill>
        <p:spPr>
          <a:xfrm>
            <a:off x="9312965" y="0"/>
            <a:ext cx="2879035" cy="5844440"/>
          </a:xfrm>
          <a:prstGeom prst="rect">
            <a:avLst/>
          </a:prstGeom>
        </p:spPr>
      </p:pic>
      <p:pic>
        <p:nvPicPr>
          <p:cNvPr id="3" name="Image 2"/>
          <p:cNvPicPr>
            <a:picLocks noChangeAspect="1"/>
          </p:cNvPicPr>
          <p:nvPr userDrawn="1"/>
        </p:nvPicPr>
        <p:blipFill>
          <a:blip r:embed="rId3" cstate="print">
            <a:extLst>
              <a:ext uri="{28A0092B-C50C-407E-A947-70E740481C1C}">
                <a14:useLocalDpi xmlns:a14="http://schemas.microsoft.com/office/drawing/2010/main" val="0"/>
              </a:ext>
            </a:extLst>
          </a:blip>
          <a:stretch>
            <a:fillRect/>
          </a:stretch>
        </p:blipFill>
        <p:spPr>
          <a:xfrm>
            <a:off x="4814641" y="867784"/>
            <a:ext cx="2341530" cy="2019764"/>
          </a:xfrm>
          <a:prstGeom prst="rect">
            <a:avLst/>
          </a:prstGeom>
        </p:spPr>
      </p:pic>
      <p:sp>
        <p:nvSpPr>
          <p:cNvPr id="4" name="Rectangle 3">
            <a:extLst>
              <a:ext uri="{FF2B5EF4-FFF2-40B4-BE49-F238E27FC236}">
                <a16:creationId xmlns:a16="http://schemas.microsoft.com/office/drawing/2014/main" id="{23A35FBE-3901-F2E6-708B-56139D5200D9}"/>
              </a:ext>
            </a:extLst>
          </p:cNvPr>
          <p:cNvSpPr/>
          <p:nvPr userDrawn="1"/>
        </p:nvSpPr>
        <p:spPr>
          <a:xfrm>
            <a:off x="0" y="0"/>
            <a:ext cx="12192000" cy="6858000"/>
          </a:xfrm>
          <a:prstGeom prst="rect">
            <a:avLst/>
          </a:prstGeom>
          <a:noFill/>
          <a:ln w="76200">
            <a:solidFill>
              <a:srgbClr val="F78F2A"/>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Tree>
    <p:extLst>
      <p:ext uri="{BB962C8B-B14F-4D97-AF65-F5344CB8AC3E}">
        <p14:creationId xmlns:p14="http://schemas.microsoft.com/office/powerpoint/2010/main" val="2282426184"/>
      </p:ext>
    </p:extLst>
  </p:cSld>
  <p:clrMapOvr>
    <a:masterClrMapping/>
  </p:clrMapOvr>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5.xml><?xml version="1.0" encoding="utf-8"?>
<p:sldLayout xmlns:a="http://schemas.openxmlformats.org/drawingml/2006/main" xmlns:r="http://schemas.openxmlformats.org/officeDocument/2006/relationships" xmlns:p="http://schemas.openxmlformats.org/presentationml/2006/main" preserve="1" userDrawn="1">
  <p:cSld name="3_Titre">
    <p:spTree>
      <p:nvGrpSpPr>
        <p:cNvPr id="1" name=""/>
        <p:cNvGrpSpPr/>
        <p:nvPr/>
      </p:nvGrpSpPr>
      <p:grpSpPr>
        <a:xfrm>
          <a:off x="0" y="0"/>
          <a:ext cx="0" cy="0"/>
          <a:chOff x="0" y="0"/>
          <a:chExt cx="0" cy="0"/>
        </a:xfrm>
      </p:grpSpPr>
      <p:pic>
        <p:nvPicPr>
          <p:cNvPr id="3" name="Image 2"/>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4814641" y="867784"/>
            <a:ext cx="2341530" cy="2019764"/>
          </a:xfrm>
          <a:prstGeom prst="rect">
            <a:avLst/>
          </a:prstGeom>
        </p:spPr>
      </p:pic>
      <p:sp>
        <p:nvSpPr>
          <p:cNvPr id="4" name="Rectangle 3">
            <a:extLst>
              <a:ext uri="{FF2B5EF4-FFF2-40B4-BE49-F238E27FC236}">
                <a16:creationId xmlns:a16="http://schemas.microsoft.com/office/drawing/2014/main" id="{23A35FBE-3901-F2E6-708B-56139D5200D9}"/>
              </a:ext>
            </a:extLst>
          </p:cNvPr>
          <p:cNvSpPr/>
          <p:nvPr userDrawn="1"/>
        </p:nvSpPr>
        <p:spPr>
          <a:xfrm>
            <a:off x="0" y="0"/>
            <a:ext cx="12192000" cy="6858000"/>
          </a:xfrm>
          <a:prstGeom prst="rect">
            <a:avLst/>
          </a:prstGeom>
          <a:noFill/>
          <a:ln w="76200">
            <a:solidFill>
              <a:srgbClr val="F78F2A"/>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Tree>
    <p:extLst>
      <p:ext uri="{BB962C8B-B14F-4D97-AF65-F5344CB8AC3E}">
        <p14:creationId xmlns:p14="http://schemas.microsoft.com/office/powerpoint/2010/main" val="3093775800"/>
      </p:ext>
    </p:extLst>
  </p:cSld>
  <p:clrMapOvr>
    <a:masterClrMapping/>
  </p:clrMapOvr>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6.xml><?xml version="1.0" encoding="utf-8"?>
<p:sldLayout xmlns:a="http://schemas.openxmlformats.org/drawingml/2006/main" xmlns:r="http://schemas.openxmlformats.org/officeDocument/2006/relationships" xmlns:p="http://schemas.openxmlformats.org/presentationml/2006/main" preserve="1" userDrawn="1">
  <p:cSld name="2_PAGE DE GARDE FR">
    <p:spTree>
      <p:nvGrpSpPr>
        <p:cNvPr id="1" name=""/>
        <p:cNvGrpSpPr/>
        <p:nvPr/>
      </p:nvGrpSpPr>
      <p:grpSpPr>
        <a:xfrm>
          <a:off x="0" y="0"/>
          <a:ext cx="0" cy="0"/>
          <a:chOff x="0" y="0"/>
          <a:chExt cx="0" cy="0"/>
        </a:xfrm>
      </p:grpSpPr>
      <p:pic>
        <p:nvPicPr>
          <p:cNvPr id="5" name="Image 4">
            <a:extLst>
              <a:ext uri="{FF2B5EF4-FFF2-40B4-BE49-F238E27FC236}">
                <a16:creationId xmlns:a16="http://schemas.microsoft.com/office/drawing/2014/main" id="{B1CAD4DF-5F07-EB7D-A305-9A335F139C1E}"/>
              </a:ext>
            </a:extLst>
          </p:cNvPr>
          <p:cNvPicPr>
            <a:picLocks noChangeAspect="1"/>
          </p:cNvPicPr>
          <p:nvPr userDrawn="1"/>
        </p:nvPicPr>
        <p:blipFill rotWithShape="1">
          <a:blip r:embed="rId2"/>
          <a:srcRect l="1653" t="1878" r="897" b="2009"/>
          <a:stretch/>
        </p:blipFill>
        <p:spPr>
          <a:xfrm>
            <a:off x="1" y="1"/>
            <a:ext cx="12192000" cy="6828486"/>
          </a:xfrm>
          <a:prstGeom prst="rect">
            <a:avLst/>
          </a:prstGeom>
        </p:spPr>
      </p:pic>
      <p:sp>
        <p:nvSpPr>
          <p:cNvPr id="3" name="Titre 1">
            <a:extLst>
              <a:ext uri="{FF2B5EF4-FFF2-40B4-BE49-F238E27FC236}">
                <a16:creationId xmlns:a16="http://schemas.microsoft.com/office/drawing/2014/main" id="{1339B587-C72E-0CB9-46E2-106A496BEB21}"/>
              </a:ext>
            </a:extLst>
          </p:cNvPr>
          <p:cNvSpPr>
            <a:spLocks noGrp="1"/>
          </p:cNvSpPr>
          <p:nvPr>
            <p:ph type="title"/>
          </p:nvPr>
        </p:nvSpPr>
        <p:spPr>
          <a:xfrm>
            <a:off x="4403034" y="2782957"/>
            <a:ext cx="7268817" cy="2158095"/>
          </a:xfrm>
          <a:prstGeom prst="rect">
            <a:avLst/>
          </a:prstGeom>
        </p:spPr>
        <p:txBody>
          <a:bodyPr/>
          <a:lstStyle/>
          <a:p>
            <a:r>
              <a:rPr lang="fr-FR" dirty="0"/>
              <a:t>Modifiez le style du titre</a:t>
            </a:r>
          </a:p>
        </p:txBody>
      </p:sp>
      <p:sp>
        <p:nvSpPr>
          <p:cNvPr id="6" name="Rectangle 5">
            <a:extLst>
              <a:ext uri="{FF2B5EF4-FFF2-40B4-BE49-F238E27FC236}">
                <a16:creationId xmlns:a16="http://schemas.microsoft.com/office/drawing/2014/main" id="{35AD3080-A42E-3881-5C5C-359A5A0AC1CE}"/>
              </a:ext>
            </a:extLst>
          </p:cNvPr>
          <p:cNvSpPr/>
          <p:nvPr userDrawn="1"/>
        </p:nvSpPr>
        <p:spPr>
          <a:xfrm>
            <a:off x="0" y="0"/>
            <a:ext cx="12192000" cy="6858000"/>
          </a:xfrm>
          <a:prstGeom prst="rect">
            <a:avLst/>
          </a:prstGeom>
          <a:noFill/>
          <a:ln w="76200">
            <a:solidFill>
              <a:srgbClr val="F78F2A"/>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Tree>
    <p:extLst>
      <p:ext uri="{BB962C8B-B14F-4D97-AF65-F5344CB8AC3E}">
        <p14:creationId xmlns:p14="http://schemas.microsoft.com/office/powerpoint/2010/main" val="455193091"/>
      </p:ext>
    </p:extLst>
  </p:cSld>
  <p:clrMapOvr>
    <a:masterClrMapping/>
  </p:clrMapOvr>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7.xml><?xml version="1.0" encoding="utf-8"?>
<p:sldLayout xmlns:a="http://schemas.openxmlformats.org/drawingml/2006/main" xmlns:r="http://schemas.openxmlformats.org/officeDocument/2006/relationships" xmlns:p="http://schemas.openxmlformats.org/presentationml/2006/main" preserve="1" userDrawn="1">
  <p:cSld name="3_PAGE DE GARDE FR">
    <p:spTree>
      <p:nvGrpSpPr>
        <p:cNvPr id="1" name=""/>
        <p:cNvGrpSpPr/>
        <p:nvPr/>
      </p:nvGrpSpPr>
      <p:grpSpPr>
        <a:xfrm>
          <a:off x="0" y="0"/>
          <a:ext cx="0" cy="0"/>
          <a:chOff x="0" y="0"/>
          <a:chExt cx="0" cy="0"/>
        </a:xfrm>
      </p:grpSpPr>
      <p:pic>
        <p:nvPicPr>
          <p:cNvPr id="5" name="Image 4">
            <a:extLst>
              <a:ext uri="{FF2B5EF4-FFF2-40B4-BE49-F238E27FC236}">
                <a16:creationId xmlns:a16="http://schemas.microsoft.com/office/drawing/2014/main" id="{B1CAD4DF-5F07-EB7D-A305-9A335F139C1E}"/>
              </a:ext>
            </a:extLst>
          </p:cNvPr>
          <p:cNvPicPr>
            <a:picLocks noChangeAspect="1"/>
          </p:cNvPicPr>
          <p:nvPr userDrawn="1"/>
        </p:nvPicPr>
        <p:blipFill rotWithShape="1">
          <a:blip r:embed="rId2"/>
          <a:srcRect l="88325" t="1878" r="897" b="82174"/>
          <a:stretch/>
        </p:blipFill>
        <p:spPr>
          <a:xfrm>
            <a:off x="10843591" y="1"/>
            <a:ext cx="1348410" cy="1133060"/>
          </a:xfrm>
          <a:prstGeom prst="rect">
            <a:avLst/>
          </a:prstGeom>
        </p:spPr>
      </p:pic>
      <p:sp>
        <p:nvSpPr>
          <p:cNvPr id="3" name="Titre 1">
            <a:extLst>
              <a:ext uri="{FF2B5EF4-FFF2-40B4-BE49-F238E27FC236}">
                <a16:creationId xmlns:a16="http://schemas.microsoft.com/office/drawing/2014/main" id="{1339B587-C72E-0CB9-46E2-106A496BEB21}"/>
              </a:ext>
            </a:extLst>
          </p:cNvPr>
          <p:cNvSpPr>
            <a:spLocks noGrp="1"/>
          </p:cNvSpPr>
          <p:nvPr>
            <p:ph type="title"/>
          </p:nvPr>
        </p:nvSpPr>
        <p:spPr>
          <a:xfrm>
            <a:off x="4403034" y="2782957"/>
            <a:ext cx="7268817" cy="2158095"/>
          </a:xfrm>
          <a:prstGeom prst="rect">
            <a:avLst/>
          </a:prstGeom>
        </p:spPr>
        <p:txBody>
          <a:bodyPr/>
          <a:lstStyle/>
          <a:p>
            <a:r>
              <a:rPr lang="fr-FR" dirty="0"/>
              <a:t>Modifiez le style du titre</a:t>
            </a:r>
          </a:p>
        </p:txBody>
      </p:sp>
      <p:sp>
        <p:nvSpPr>
          <p:cNvPr id="6" name="Rectangle 5">
            <a:extLst>
              <a:ext uri="{FF2B5EF4-FFF2-40B4-BE49-F238E27FC236}">
                <a16:creationId xmlns:a16="http://schemas.microsoft.com/office/drawing/2014/main" id="{35AD3080-A42E-3881-5C5C-359A5A0AC1CE}"/>
              </a:ext>
            </a:extLst>
          </p:cNvPr>
          <p:cNvSpPr/>
          <p:nvPr userDrawn="1"/>
        </p:nvSpPr>
        <p:spPr>
          <a:xfrm>
            <a:off x="0" y="0"/>
            <a:ext cx="12192000" cy="6858000"/>
          </a:xfrm>
          <a:prstGeom prst="rect">
            <a:avLst/>
          </a:prstGeom>
          <a:noFill/>
          <a:ln w="76200">
            <a:solidFill>
              <a:srgbClr val="F78F2A"/>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Tree>
    <p:extLst>
      <p:ext uri="{BB962C8B-B14F-4D97-AF65-F5344CB8AC3E}">
        <p14:creationId xmlns:p14="http://schemas.microsoft.com/office/powerpoint/2010/main" val="3117815155"/>
      </p:ext>
    </p:extLst>
  </p:cSld>
  <p:clrMapOvr>
    <a:masterClrMapping/>
  </p:clrMapOvr>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8.xml><?xml version="1.0" encoding="utf-8"?>
<p:sldLayout xmlns:a="http://schemas.openxmlformats.org/drawingml/2006/main" xmlns:r="http://schemas.openxmlformats.org/officeDocument/2006/relationships" xmlns:p="http://schemas.openxmlformats.org/presentationml/2006/main" preserve="1" userDrawn="1">
  <p:cSld name="Titre court + Texte">
    <p:spTree>
      <p:nvGrpSpPr>
        <p:cNvPr id="1" name=""/>
        <p:cNvGrpSpPr/>
        <p:nvPr/>
      </p:nvGrpSpPr>
      <p:grpSpPr>
        <a:xfrm>
          <a:off x="0" y="0"/>
          <a:ext cx="0" cy="0"/>
          <a:chOff x="0" y="0"/>
          <a:chExt cx="0" cy="0"/>
        </a:xfrm>
      </p:grpSpPr>
      <p:sp>
        <p:nvSpPr>
          <p:cNvPr id="3" name="Espace réservé du texte 2"/>
          <p:cNvSpPr>
            <a:spLocks noGrp="1"/>
          </p:cNvSpPr>
          <p:nvPr>
            <p:ph type="body" sz="quarter" idx="10"/>
          </p:nvPr>
        </p:nvSpPr>
        <p:spPr>
          <a:xfrm>
            <a:off x="838200" y="1270450"/>
            <a:ext cx="10515600" cy="4879498"/>
          </a:xfrm>
          <a:prstGeom prst="rect">
            <a:avLst/>
          </a:prstGeom>
        </p:spPr>
        <p:txBody>
          <a:bodyPr/>
          <a:lstStyle>
            <a:lvl1pPr>
              <a:defRPr sz="2400"/>
            </a:lvl1pPr>
            <a:lvl2pPr>
              <a:defRPr sz="2000"/>
            </a:lvl2pPr>
            <a:lvl3pPr>
              <a:defRPr sz="1800"/>
            </a:lvl3pPr>
            <a:lvl4pPr>
              <a:defRPr sz="1600"/>
            </a:lvl4pPr>
            <a:lvl5pPr>
              <a:defRPr sz="1600"/>
            </a:lvl5pPr>
          </a:lstStyle>
          <a:p>
            <a:pPr lvl="0"/>
            <a:r>
              <a:rPr lang="fr-FR" dirty="0"/>
              <a:t>Modifier les styles du texte du masque</a:t>
            </a:r>
          </a:p>
          <a:p>
            <a:pPr lvl="1"/>
            <a:r>
              <a:rPr lang="fr-FR" dirty="0"/>
              <a:t>Deuxième niveau</a:t>
            </a:r>
          </a:p>
          <a:p>
            <a:pPr lvl="2"/>
            <a:r>
              <a:rPr lang="fr-FR" dirty="0"/>
              <a:t>Troisième niveau</a:t>
            </a:r>
          </a:p>
          <a:p>
            <a:pPr lvl="3"/>
            <a:r>
              <a:rPr lang="fr-FR" dirty="0"/>
              <a:t>Quatrième niveau</a:t>
            </a:r>
          </a:p>
          <a:p>
            <a:pPr lvl="4"/>
            <a:r>
              <a:rPr lang="fr-FR" dirty="0"/>
              <a:t>Cinquième niveau</a:t>
            </a:r>
          </a:p>
        </p:txBody>
      </p:sp>
      <p:sp>
        <p:nvSpPr>
          <p:cNvPr id="4" name="Titre 3"/>
          <p:cNvSpPr>
            <a:spLocks noGrp="1"/>
          </p:cNvSpPr>
          <p:nvPr>
            <p:ph type="title"/>
          </p:nvPr>
        </p:nvSpPr>
        <p:spPr>
          <a:xfrm>
            <a:off x="838200" y="254369"/>
            <a:ext cx="10515600" cy="792036"/>
          </a:xfrm>
          <a:prstGeom prst="rect">
            <a:avLst/>
          </a:prstGeom>
        </p:spPr>
        <p:txBody>
          <a:bodyPr/>
          <a:lstStyle/>
          <a:p>
            <a:r>
              <a:rPr lang="fr-FR"/>
              <a:t>Modifiez le style du titre</a:t>
            </a:r>
          </a:p>
        </p:txBody>
      </p:sp>
      <p:pic>
        <p:nvPicPr>
          <p:cNvPr id="5" name="Image 4"/>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5836011" y="6284980"/>
            <a:ext cx="519977" cy="448523"/>
          </a:xfrm>
          <a:prstGeom prst="rect">
            <a:avLst/>
          </a:prstGeom>
        </p:spPr>
      </p:pic>
    </p:spTree>
    <p:extLst>
      <p:ext uri="{BB962C8B-B14F-4D97-AF65-F5344CB8AC3E}">
        <p14:creationId xmlns:p14="http://schemas.microsoft.com/office/powerpoint/2010/main" val="814067012"/>
      </p:ext>
    </p:extLst>
  </p:cSld>
  <p:clrMapOvr>
    <a:masterClrMapping/>
  </p:clrMapOvr>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9.xml><?xml version="1.0" encoding="utf-8"?>
<p:sldLayout xmlns:a="http://schemas.openxmlformats.org/drawingml/2006/main" xmlns:r="http://schemas.openxmlformats.org/officeDocument/2006/relationships" xmlns:p="http://schemas.openxmlformats.org/presentationml/2006/main" preserve="1" userDrawn="1">
  <p:cSld name="3_Titre court + Texte">
    <p:spTree>
      <p:nvGrpSpPr>
        <p:cNvPr id="1" name=""/>
        <p:cNvGrpSpPr/>
        <p:nvPr/>
      </p:nvGrpSpPr>
      <p:grpSpPr>
        <a:xfrm>
          <a:off x="0" y="0"/>
          <a:ext cx="0" cy="0"/>
          <a:chOff x="0" y="0"/>
          <a:chExt cx="0" cy="0"/>
        </a:xfrm>
      </p:grpSpPr>
      <p:pic>
        <p:nvPicPr>
          <p:cNvPr id="2" name="Image 1">
            <a:extLst>
              <a:ext uri="{FF2B5EF4-FFF2-40B4-BE49-F238E27FC236}">
                <a16:creationId xmlns:a16="http://schemas.microsoft.com/office/drawing/2014/main" id="{6AB0DDA5-15A7-0C6E-5812-F1C8A2457BE9}"/>
              </a:ext>
            </a:extLst>
          </p:cNvPr>
          <p:cNvPicPr>
            <a:picLocks noChangeAspect="1"/>
          </p:cNvPicPr>
          <p:nvPr userDrawn="1"/>
        </p:nvPicPr>
        <p:blipFill>
          <a:blip r:embed="rId2"/>
          <a:stretch>
            <a:fillRect/>
          </a:stretch>
        </p:blipFill>
        <p:spPr>
          <a:xfrm>
            <a:off x="9263270" y="49695"/>
            <a:ext cx="2879035" cy="5844440"/>
          </a:xfrm>
          <a:prstGeom prst="rect">
            <a:avLst/>
          </a:prstGeom>
        </p:spPr>
      </p:pic>
      <p:sp>
        <p:nvSpPr>
          <p:cNvPr id="3" name="Espace réservé du texte 2"/>
          <p:cNvSpPr>
            <a:spLocks noGrp="1"/>
          </p:cNvSpPr>
          <p:nvPr>
            <p:ph type="body" sz="quarter" idx="10"/>
          </p:nvPr>
        </p:nvSpPr>
        <p:spPr>
          <a:xfrm>
            <a:off x="838200" y="1270450"/>
            <a:ext cx="10515600" cy="4879498"/>
          </a:xfrm>
          <a:prstGeom prst="rect">
            <a:avLst/>
          </a:prstGeom>
        </p:spPr>
        <p:txBody>
          <a:bodyPr/>
          <a:lstStyle>
            <a:lvl1pPr>
              <a:defRPr sz="2400"/>
            </a:lvl1pPr>
            <a:lvl2pPr>
              <a:defRPr sz="2000"/>
            </a:lvl2pPr>
            <a:lvl3pPr>
              <a:defRPr sz="1800"/>
            </a:lvl3pPr>
            <a:lvl4pPr>
              <a:defRPr sz="1600"/>
            </a:lvl4pPr>
            <a:lvl5pPr>
              <a:defRPr sz="1600"/>
            </a:lvl5pPr>
          </a:lstStyle>
          <a:p>
            <a:pPr lvl="0"/>
            <a:r>
              <a:rPr lang="fr-FR" dirty="0"/>
              <a:t>Modifier les styles du texte du masque</a:t>
            </a:r>
          </a:p>
          <a:p>
            <a:pPr lvl="1"/>
            <a:r>
              <a:rPr lang="fr-FR" dirty="0"/>
              <a:t>Deuxième niveau</a:t>
            </a:r>
          </a:p>
          <a:p>
            <a:pPr lvl="2"/>
            <a:r>
              <a:rPr lang="fr-FR" dirty="0"/>
              <a:t>Troisième niveau</a:t>
            </a:r>
          </a:p>
          <a:p>
            <a:pPr lvl="3"/>
            <a:r>
              <a:rPr lang="fr-FR" dirty="0"/>
              <a:t>Quatrième niveau</a:t>
            </a:r>
          </a:p>
          <a:p>
            <a:pPr lvl="4"/>
            <a:r>
              <a:rPr lang="fr-FR" dirty="0"/>
              <a:t>Cinquième niveau</a:t>
            </a:r>
          </a:p>
        </p:txBody>
      </p:sp>
      <p:sp>
        <p:nvSpPr>
          <p:cNvPr id="4" name="Titre 3"/>
          <p:cNvSpPr>
            <a:spLocks noGrp="1"/>
          </p:cNvSpPr>
          <p:nvPr>
            <p:ph type="title"/>
          </p:nvPr>
        </p:nvSpPr>
        <p:spPr>
          <a:xfrm>
            <a:off x="838200" y="254369"/>
            <a:ext cx="10515600" cy="792036"/>
          </a:xfrm>
          <a:prstGeom prst="rect">
            <a:avLst/>
          </a:prstGeom>
        </p:spPr>
        <p:txBody>
          <a:bodyPr/>
          <a:lstStyle/>
          <a:p>
            <a:r>
              <a:rPr lang="fr-FR"/>
              <a:t>Modifiez le style du titre</a:t>
            </a:r>
          </a:p>
        </p:txBody>
      </p:sp>
      <p:pic>
        <p:nvPicPr>
          <p:cNvPr id="5" name="Image 4"/>
          <p:cNvPicPr>
            <a:picLocks noChangeAspect="1"/>
          </p:cNvPicPr>
          <p:nvPr userDrawn="1"/>
        </p:nvPicPr>
        <p:blipFill>
          <a:blip r:embed="rId3" cstate="print">
            <a:extLst>
              <a:ext uri="{28A0092B-C50C-407E-A947-70E740481C1C}">
                <a14:useLocalDpi xmlns:a14="http://schemas.microsoft.com/office/drawing/2010/main" val="0"/>
              </a:ext>
            </a:extLst>
          </a:blip>
          <a:stretch>
            <a:fillRect/>
          </a:stretch>
        </p:blipFill>
        <p:spPr>
          <a:xfrm>
            <a:off x="5836011" y="6284980"/>
            <a:ext cx="519977" cy="448523"/>
          </a:xfrm>
          <a:prstGeom prst="rect">
            <a:avLst/>
          </a:prstGeom>
        </p:spPr>
      </p:pic>
    </p:spTree>
    <p:extLst>
      <p:ext uri="{BB962C8B-B14F-4D97-AF65-F5344CB8AC3E}">
        <p14:creationId xmlns:p14="http://schemas.microsoft.com/office/powerpoint/2010/main" val="3928981584"/>
      </p:ext>
    </p:extLst>
  </p:cSld>
  <p:clrMapOvr>
    <a:masterClrMapping/>
  </p:clrMapOvr>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userDrawn="1">
  <p:cSld name="Titre + Texte + image gauche">
    <p:spTree>
      <p:nvGrpSpPr>
        <p:cNvPr id="1" name=""/>
        <p:cNvGrpSpPr/>
        <p:nvPr/>
      </p:nvGrpSpPr>
      <p:grpSpPr>
        <a:xfrm>
          <a:off x="0" y="0"/>
          <a:ext cx="0" cy="0"/>
          <a:chOff x="0" y="0"/>
          <a:chExt cx="0" cy="0"/>
        </a:xfrm>
      </p:grpSpPr>
      <p:pic>
        <p:nvPicPr>
          <p:cNvPr id="7" name="Image 6">
            <a:extLst>
              <a:ext uri="{FF2B5EF4-FFF2-40B4-BE49-F238E27FC236}">
                <a16:creationId xmlns:a16="http://schemas.microsoft.com/office/drawing/2014/main" id="{85AD3A53-9584-0275-0458-0BA6F95BAE5B}"/>
              </a:ext>
            </a:extLst>
          </p:cNvPr>
          <p:cNvPicPr>
            <a:picLocks noChangeAspect="1"/>
          </p:cNvPicPr>
          <p:nvPr userDrawn="1"/>
        </p:nvPicPr>
        <p:blipFill>
          <a:blip r:embed="rId2"/>
          <a:stretch>
            <a:fillRect/>
          </a:stretch>
        </p:blipFill>
        <p:spPr>
          <a:xfrm>
            <a:off x="0" y="-4510"/>
            <a:ext cx="12191999" cy="6867020"/>
          </a:xfrm>
          <a:prstGeom prst="rect">
            <a:avLst/>
          </a:prstGeom>
        </p:spPr>
      </p:pic>
      <p:sp>
        <p:nvSpPr>
          <p:cNvPr id="3" name="Espace réservé du texte 2"/>
          <p:cNvSpPr>
            <a:spLocks noGrp="1"/>
          </p:cNvSpPr>
          <p:nvPr>
            <p:ph type="body" sz="quarter" idx="10"/>
          </p:nvPr>
        </p:nvSpPr>
        <p:spPr>
          <a:xfrm>
            <a:off x="4588184" y="1286634"/>
            <a:ext cx="6765616" cy="4863314"/>
          </a:xfrm>
          <a:prstGeom prst="rect">
            <a:avLst/>
          </a:prstGeom>
        </p:spPr>
        <p:txBody>
          <a:bodyPr/>
          <a:lstStyle>
            <a:lvl1pPr>
              <a:defRPr sz="2400"/>
            </a:lvl1pPr>
            <a:lvl2pPr>
              <a:defRPr sz="2000"/>
            </a:lvl2pPr>
            <a:lvl3pPr>
              <a:defRPr sz="1800"/>
            </a:lvl3pPr>
            <a:lvl4pPr>
              <a:defRPr sz="1600"/>
            </a:lvl4pPr>
            <a:lvl5pPr>
              <a:defRPr sz="1600"/>
            </a:lvl5pPr>
          </a:lstStyle>
          <a:p>
            <a:pPr lvl="0"/>
            <a:r>
              <a:rPr lang="fr-FR" dirty="0"/>
              <a:t>Modifier les styles du texte du masque</a:t>
            </a:r>
          </a:p>
          <a:p>
            <a:pPr lvl="1"/>
            <a:r>
              <a:rPr lang="fr-FR" dirty="0"/>
              <a:t>Deuxième niveau</a:t>
            </a:r>
          </a:p>
          <a:p>
            <a:pPr lvl="2"/>
            <a:r>
              <a:rPr lang="fr-FR" dirty="0"/>
              <a:t>Troisième niveau</a:t>
            </a:r>
          </a:p>
          <a:p>
            <a:pPr lvl="3"/>
            <a:r>
              <a:rPr lang="fr-FR" dirty="0"/>
              <a:t>Quatrième niveau</a:t>
            </a:r>
          </a:p>
          <a:p>
            <a:pPr lvl="4"/>
            <a:r>
              <a:rPr lang="fr-FR" dirty="0"/>
              <a:t>Cinquième niveau</a:t>
            </a:r>
          </a:p>
        </p:txBody>
      </p:sp>
      <p:sp>
        <p:nvSpPr>
          <p:cNvPr id="4" name="Titre 3"/>
          <p:cNvSpPr>
            <a:spLocks noGrp="1"/>
          </p:cNvSpPr>
          <p:nvPr>
            <p:ph type="title"/>
          </p:nvPr>
        </p:nvSpPr>
        <p:spPr>
          <a:xfrm>
            <a:off x="838200" y="272278"/>
            <a:ext cx="10515600" cy="792036"/>
          </a:xfrm>
          <a:prstGeom prst="rect">
            <a:avLst/>
          </a:prstGeom>
        </p:spPr>
        <p:txBody>
          <a:bodyPr/>
          <a:lstStyle/>
          <a:p>
            <a:r>
              <a:rPr lang="fr-FR"/>
              <a:t>Modifiez le style du titre</a:t>
            </a:r>
          </a:p>
        </p:txBody>
      </p:sp>
      <p:pic>
        <p:nvPicPr>
          <p:cNvPr id="5" name="Image 4"/>
          <p:cNvPicPr>
            <a:picLocks noChangeAspect="1"/>
          </p:cNvPicPr>
          <p:nvPr userDrawn="1"/>
        </p:nvPicPr>
        <p:blipFill>
          <a:blip r:embed="rId3" cstate="print">
            <a:extLst>
              <a:ext uri="{28A0092B-C50C-407E-A947-70E740481C1C}">
                <a14:useLocalDpi xmlns:a14="http://schemas.microsoft.com/office/drawing/2010/main" val="0"/>
              </a:ext>
            </a:extLst>
          </a:blip>
          <a:stretch>
            <a:fillRect/>
          </a:stretch>
        </p:blipFill>
        <p:spPr>
          <a:xfrm>
            <a:off x="5836011" y="6284980"/>
            <a:ext cx="519977" cy="448523"/>
          </a:xfrm>
          <a:prstGeom prst="rect">
            <a:avLst/>
          </a:prstGeom>
        </p:spPr>
      </p:pic>
      <p:sp>
        <p:nvSpPr>
          <p:cNvPr id="6" name="Espace réservé pour une image  5"/>
          <p:cNvSpPr>
            <a:spLocks noGrp="1"/>
          </p:cNvSpPr>
          <p:nvPr>
            <p:ph type="pic" sz="quarter" idx="11"/>
          </p:nvPr>
        </p:nvSpPr>
        <p:spPr>
          <a:xfrm>
            <a:off x="838200" y="1286634"/>
            <a:ext cx="3458671" cy="4863313"/>
          </a:xfrm>
          <a:prstGeom prst="rect">
            <a:avLst/>
          </a:prstGeom>
        </p:spPr>
        <p:txBody>
          <a:bodyPr/>
          <a:lstStyle/>
          <a:p>
            <a:endParaRPr lang="fr-FR"/>
          </a:p>
        </p:txBody>
      </p:sp>
    </p:spTree>
    <p:extLst>
      <p:ext uri="{BB962C8B-B14F-4D97-AF65-F5344CB8AC3E}">
        <p14:creationId xmlns:p14="http://schemas.microsoft.com/office/powerpoint/2010/main" val="213835823"/>
      </p:ext>
    </p:extLst>
  </p:cSld>
  <p:clrMapOvr>
    <a:masterClrMapping/>
  </p:clrMapOvr>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userDrawn="1">
  <p:cSld name="Titre + Texte + image droite">
    <p:spTree>
      <p:nvGrpSpPr>
        <p:cNvPr id="1" name=""/>
        <p:cNvGrpSpPr/>
        <p:nvPr/>
      </p:nvGrpSpPr>
      <p:grpSpPr>
        <a:xfrm>
          <a:off x="0" y="0"/>
          <a:ext cx="0" cy="0"/>
          <a:chOff x="0" y="0"/>
          <a:chExt cx="0" cy="0"/>
        </a:xfrm>
      </p:grpSpPr>
      <p:pic>
        <p:nvPicPr>
          <p:cNvPr id="5" name="Image 4"/>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5836011" y="6284980"/>
            <a:ext cx="519977" cy="448523"/>
          </a:xfrm>
          <a:prstGeom prst="rect">
            <a:avLst/>
          </a:prstGeom>
        </p:spPr>
      </p:pic>
      <p:sp>
        <p:nvSpPr>
          <p:cNvPr id="8" name="Espace réservé du texte 2"/>
          <p:cNvSpPr>
            <a:spLocks noGrp="1"/>
          </p:cNvSpPr>
          <p:nvPr>
            <p:ph type="body" sz="quarter" idx="10"/>
          </p:nvPr>
        </p:nvSpPr>
        <p:spPr>
          <a:xfrm>
            <a:off x="838200" y="1278543"/>
            <a:ext cx="6765616" cy="4928048"/>
          </a:xfrm>
          <a:prstGeom prst="rect">
            <a:avLst/>
          </a:prstGeom>
        </p:spPr>
        <p:txBody>
          <a:bodyPr/>
          <a:lstStyle>
            <a:lvl1pPr>
              <a:defRPr sz="2400"/>
            </a:lvl1pPr>
            <a:lvl2pPr>
              <a:defRPr sz="2000"/>
            </a:lvl2pPr>
            <a:lvl3pPr>
              <a:defRPr sz="1800"/>
            </a:lvl3pPr>
            <a:lvl4pPr>
              <a:defRPr sz="1600"/>
            </a:lvl4pPr>
            <a:lvl5pPr>
              <a:defRPr sz="1600"/>
            </a:lvl5pPr>
          </a:lstStyle>
          <a:p>
            <a:pPr lvl="0"/>
            <a:r>
              <a:rPr lang="fr-FR" dirty="0"/>
              <a:t>Modifier les styles du texte du masque</a:t>
            </a:r>
          </a:p>
          <a:p>
            <a:pPr lvl="1"/>
            <a:r>
              <a:rPr lang="fr-FR" dirty="0"/>
              <a:t>Deuxième niveau</a:t>
            </a:r>
          </a:p>
          <a:p>
            <a:pPr lvl="2"/>
            <a:r>
              <a:rPr lang="fr-FR" dirty="0"/>
              <a:t>Troisième niveau</a:t>
            </a:r>
          </a:p>
          <a:p>
            <a:pPr lvl="3"/>
            <a:r>
              <a:rPr lang="fr-FR" dirty="0"/>
              <a:t>Quatrième niveau</a:t>
            </a:r>
          </a:p>
          <a:p>
            <a:pPr lvl="4"/>
            <a:r>
              <a:rPr lang="fr-FR" dirty="0"/>
              <a:t>Cinquième niveau</a:t>
            </a:r>
          </a:p>
        </p:txBody>
      </p:sp>
      <p:sp>
        <p:nvSpPr>
          <p:cNvPr id="9" name="Titre 3"/>
          <p:cNvSpPr>
            <a:spLocks noGrp="1"/>
          </p:cNvSpPr>
          <p:nvPr>
            <p:ph type="title"/>
          </p:nvPr>
        </p:nvSpPr>
        <p:spPr>
          <a:xfrm>
            <a:off x="838200" y="268022"/>
            <a:ext cx="10515600" cy="792036"/>
          </a:xfrm>
          <a:prstGeom prst="rect">
            <a:avLst/>
          </a:prstGeom>
        </p:spPr>
        <p:txBody>
          <a:bodyPr/>
          <a:lstStyle/>
          <a:p>
            <a:r>
              <a:rPr lang="fr-FR"/>
              <a:t>Modifiez le style du titre</a:t>
            </a:r>
          </a:p>
        </p:txBody>
      </p:sp>
      <p:sp>
        <p:nvSpPr>
          <p:cNvPr id="10" name="Espace réservé pour une image  5"/>
          <p:cNvSpPr>
            <a:spLocks noGrp="1"/>
          </p:cNvSpPr>
          <p:nvPr>
            <p:ph type="pic" sz="quarter" idx="11"/>
          </p:nvPr>
        </p:nvSpPr>
        <p:spPr>
          <a:xfrm>
            <a:off x="7895129" y="1278543"/>
            <a:ext cx="3458671" cy="4928048"/>
          </a:xfrm>
          <a:prstGeom prst="rect">
            <a:avLst/>
          </a:prstGeom>
        </p:spPr>
        <p:txBody>
          <a:bodyPr/>
          <a:lstStyle/>
          <a:p>
            <a:endParaRPr lang="fr-FR"/>
          </a:p>
        </p:txBody>
      </p:sp>
      <p:sp>
        <p:nvSpPr>
          <p:cNvPr id="2" name="Rectangle 1">
            <a:extLst>
              <a:ext uri="{FF2B5EF4-FFF2-40B4-BE49-F238E27FC236}">
                <a16:creationId xmlns:a16="http://schemas.microsoft.com/office/drawing/2014/main" id="{1BE6720A-E907-6358-061A-EFCCADD8458C}"/>
              </a:ext>
            </a:extLst>
          </p:cNvPr>
          <p:cNvSpPr/>
          <p:nvPr userDrawn="1"/>
        </p:nvSpPr>
        <p:spPr>
          <a:xfrm>
            <a:off x="0" y="0"/>
            <a:ext cx="12192000" cy="6858000"/>
          </a:xfrm>
          <a:prstGeom prst="rect">
            <a:avLst/>
          </a:prstGeom>
          <a:noFill/>
          <a:ln w="76200">
            <a:solidFill>
              <a:srgbClr val="F78F2A"/>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pic>
        <p:nvPicPr>
          <p:cNvPr id="3" name="Image 2">
            <a:extLst>
              <a:ext uri="{FF2B5EF4-FFF2-40B4-BE49-F238E27FC236}">
                <a16:creationId xmlns:a16="http://schemas.microsoft.com/office/drawing/2014/main" id="{6E9B4290-80F2-435C-ECBD-F0CDD271DA76}"/>
              </a:ext>
            </a:extLst>
          </p:cNvPr>
          <p:cNvPicPr>
            <a:picLocks noChangeAspect="1"/>
          </p:cNvPicPr>
          <p:nvPr userDrawn="1"/>
        </p:nvPicPr>
        <p:blipFill rotWithShape="1">
          <a:blip r:embed="rId3"/>
          <a:srcRect l="88325" t="1878" r="897" b="82174"/>
          <a:stretch/>
        </p:blipFill>
        <p:spPr>
          <a:xfrm>
            <a:off x="10679595" y="60604"/>
            <a:ext cx="1348410" cy="1133060"/>
          </a:xfrm>
          <a:prstGeom prst="rect">
            <a:avLst/>
          </a:prstGeom>
        </p:spPr>
      </p:pic>
    </p:spTree>
    <p:extLst>
      <p:ext uri="{BB962C8B-B14F-4D97-AF65-F5344CB8AC3E}">
        <p14:creationId xmlns:p14="http://schemas.microsoft.com/office/powerpoint/2010/main" val="1935342061"/>
      </p:ext>
    </p:extLst>
  </p:cSld>
  <p:clrMapOvr>
    <a:masterClrMapping/>
  </p:clrMapOvr>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12.xml><?xml version="1.0" encoding="utf-8"?>
<p:sldLayout xmlns:a="http://schemas.openxmlformats.org/drawingml/2006/main" xmlns:r="http://schemas.openxmlformats.org/officeDocument/2006/relationships" xmlns:p="http://schemas.openxmlformats.org/presentationml/2006/main" userDrawn="1">
  <p:cSld name="Title and Content">
    <p:spTree>
      <p:nvGrpSpPr>
        <p:cNvPr id="1" name=""/>
        <p:cNvGrpSpPr/>
        <p:nvPr/>
      </p:nvGrpSpPr>
      <p:grpSpPr>
        <a:xfrm>
          <a:off x="0" y="0"/>
          <a:ext cx="0" cy="0"/>
          <a:chOff x="0" y="0"/>
          <a:chExt cx="0" cy="0"/>
        </a:xfrm>
      </p:grpSpPr>
      <p:sp>
        <p:nvSpPr>
          <p:cNvPr id="7" name="Rectangle 6">
            <a:extLst>
              <a:ext uri="{FF2B5EF4-FFF2-40B4-BE49-F238E27FC236}">
                <a16:creationId xmlns:a16="http://schemas.microsoft.com/office/drawing/2014/main" id="{8A936638-D454-332E-2C2A-02F391830B92}"/>
              </a:ext>
            </a:extLst>
          </p:cNvPr>
          <p:cNvSpPr/>
          <p:nvPr userDrawn="1"/>
        </p:nvSpPr>
        <p:spPr>
          <a:xfrm>
            <a:off x="0" y="0"/>
            <a:ext cx="12192000" cy="6858000"/>
          </a:xfrm>
          <a:prstGeom prst="rect">
            <a:avLst/>
          </a:prstGeom>
          <a:noFill/>
          <a:ln w="76200">
            <a:solidFill>
              <a:srgbClr val="F78F2A"/>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Tree>
    <p:extLst>
      <p:ext uri="{BB962C8B-B14F-4D97-AF65-F5344CB8AC3E}">
        <p14:creationId xmlns:p14="http://schemas.microsoft.com/office/powerpoint/2010/main" val="1709381443"/>
      </p:ext>
    </p:extLst>
  </p:cSld>
  <p:clrMapOvr>
    <a:masterClrMapping/>
  </p:clrMapOvr>
  <p:extLst>
    <p:ext uri="{DCECCB84-F9BA-43D5-87BE-67443E8EF086}">
      <p15:sldGuideLst xmlns:p15="http://schemas.microsoft.com/office/powerpoint/2012/main"/>
    </p:ext>
  </p:extLst>
</p:sldLayout>
</file>

<file path=ppt/slideLayouts/slideLayout13.xml><?xml version="1.0" encoding="utf-8"?>
<p:sldLayout xmlns:a="http://schemas.openxmlformats.org/drawingml/2006/main" xmlns:r="http://schemas.openxmlformats.org/officeDocument/2006/relationships" xmlns:p="http://schemas.openxmlformats.org/presentationml/2006/main" type="obj">
  <p:cSld name="Blank">
    <p:spTree>
      <p:nvGrpSpPr>
        <p:cNvPr id="1" name=""/>
        <p:cNvGrpSpPr/>
        <p:nvPr/>
      </p:nvGrpSpPr>
      <p:grpSpPr>
        <a:xfrm>
          <a:off x="0" y="0"/>
          <a:ext cx="0" cy="0"/>
          <a:chOff x="0" y="0"/>
          <a:chExt cx="0" cy="0"/>
        </a:xfrm>
      </p:grpSpPr>
    </p:spTree>
    <p:extLst>
      <p:ext uri="{BB962C8B-B14F-4D97-AF65-F5344CB8AC3E}">
        <p14:creationId xmlns:p14="http://schemas.microsoft.com/office/powerpoint/2010/main" val="658576840"/>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userDrawn="1">
  <p:cSld name="Diapositive de titre">
    <p:spTree>
      <p:nvGrpSpPr>
        <p:cNvPr id="1" name=""/>
        <p:cNvGrpSpPr/>
        <p:nvPr/>
      </p:nvGrpSpPr>
      <p:grpSpPr>
        <a:xfrm>
          <a:off x="0" y="0"/>
          <a:ext cx="0" cy="0"/>
          <a:chOff x="0" y="0"/>
          <a:chExt cx="0" cy="0"/>
        </a:xfrm>
      </p:grpSpPr>
    </p:spTree>
    <p:extLst>
      <p:ext uri="{BB962C8B-B14F-4D97-AF65-F5344CB8AC3E}">
        <p14:creationId xmlns:p14="http://schemas.microsoft.com/office/powerpoint/2010/main" val="4272106765"/>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userDrawn="1">
  <p:cSld name="1_Titre court + Texte">
    <p:spTree>
      <p:nvGrpSpPr>
        <p:cNvPr id="1" name=""/>
        <p:cNvGrpSpPr/>
        <p:nvPr/>
      </p:nvGrpSpPr>
      <p:grpSpPr>
        <a:xfrm>
          <a:off x="0" y="0"/>
          <a:ext cx="0" cy="0"/>
          <a:chOff x="0" y="0"/>
          <a:chExt cx="0" cy="0"/>
        </a:xfrm>
      </p:grpSpPr>
      <p:pic>
        <p:nvPicPr>
          <p:cNvPr id="5" name="Image 4"/>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5836011" y="6284980"/>
            <a:ext cx="519977" cy="448523"/>
          </a:xfrm>
          <a:prstGeom prst="rect">
            <a:avLst/>
          </a:prstGeom>
        </p:spPr>
      </p:pic>
    </p:spTree>
    <p:extLst>
      <p:ext uri="{BB962C8B-B14F-4D97-AF65-F5344CB8AC3E}">
        <p14:creationId xmlns:p14="http://schemas.microsoft.com/office/powerpoint/2010/main" val="2723088064"/>
      </p:ext>
    </p:extLst>
  </p:cSld>
  <p:clrMapOvr>
    <a:masterClrMapping/>
  </p:clrMapOvr>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16.xml><?xml version="1.0" encoding="utf-8"?>
<p:sldLayout xmlns:a="http://schemas.openxmlformats.org/drawingml/2006/main" xmlns:r="http://schemas.openxmlformats.org/officeDocument/2006/relationships" xmlns:p="http://schemas.openxmlformats.org/presentationml/2006/main" userDrawn="1">
  <p:cSld name="2_Titre">
    <p:spTree>
      <p:nvGrpSpPr>
        <p:cNvPr id="1" name=""/>
        <p:cNvGrpSpPr/>
        <p:nvPr/>
      </p:nvGrpSpPr>
      <p:grpSpPr>
        <a:xfrm>
          <a:off x="0" y="0"/>
          <a:ext cx="0" cy="0"/>
          <a:chOff x="0" y="0"/>
          <a:chExt cx="0" cy="0"/>
        </a:xfrm>
      </p:grpSpPr>
    </p:spTree>
    <p:extLst>
      <p:ext uri="{BB962C8B-B14F-4D97-AF65-F5344CB8AC3E}">
        <p14:creationId xmlns:p14="http://schemas.microsoft.com/office/powerpoint/2010/main" val="709531527"/>
      </p:ext>
    </p:extLst>
  </p:cSld>
  <p:clrMapOvr>
    <a:masterClrMapping/>
  </p:clrMapOvr>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17.xml><?xml version="1.0" encoding="utf-8"?>
<p:sldLayout xmlns:a="http://schemas.openxmlformats.org/drawingml/2006/main" xmlns:r="http://schemas.openxmlformats.org/officeDocument/2006/relationships" xmlns:p="http://schemas.openxmlformats.org/presentationml/2006/main" userDrawn="1">
  <p:cSld name="2_Titre court + Texte">
    <p:spTree>
      <p:nvGrpSpPr>
        <p:cNvPr id="1" name=""/>
        <p:cNvGrpSpPr/>
        <p:nvPr/>
      </p:nvGrpSpPr>
      <p:grpSpPr>
        <a:xfrm>
          <a:off x="0" y="0"/>
          <a:ext cx="0" cy="0"/>
          <a:chOff x="0" y="0"/>
          <a:chExt cx="0" cy="0"/>
        </a:xfrm>
      </p:grpSpPr>
    </p:spTree>
    <p:extLst>
      <p:ext uri="{BB962C8B-B14F-4D97-AF65-F5344CB8AC3E}">
        <p14:creationId xmlns:p14="http://schemas.microsoft.com/office/powerpoint/2010/main" val="2461477451"/>
      </p:ext>
    </p:extLst>
  </p:cSld>
  <p:clrMapOvr>
    <a:masterClrMapping/>
  </p:clrMapOvr>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18.xml><?xml version="1.0" encoding="utf-8"?>
<p:sldLayout xmlns:a="http://schemas.openxmlformats.org/drawingml/2006/main" xmlns:r="http://schemas.openxmlformats.org/officeDocument/2006/relationships" xmlns:p="http://schemas.openxmlformats.org/presentationml/2006/main" userDrawn="1">
  <p:cSld name="2_Disposition personnalisée">
    <p:spTree>
      <p:nvGrpSpPr>
        <p:cNvPr id="1" name=""/>
        <p:cNvGrpSpPr/>
        <p:nvPr/>
      </p:nvGrpSpPr>
      <p:grpSpPr>
        <a:xfrm>
          <a:off x="0" y="0"/>
          <a:ext cx="0" cy="0"/>
          <a:chOff x="0" y="0"/>
          <a:chExt cx="0" cy="0"/>
        </a:xfrm>
      </p:grpSpPr>
    </p:spTree>
    <p:extLst>
      <p:ext uri="{BB962C8B-B14F-4D97-AF65-F5344CB8AC3E}">
        <p14:creationId xmlns:p14="http://schemas.microsoft.com/office/powerpoint/2010/main" val="1276908799"/>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blank">
  <p:cSld name="Vide">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pPr defTabSz="812786">
              <a:defRPr/>
            </a:pPr>
            <a:fld id="{CB0885C1-B749-400D-97E2-9E79C8E59452}" type="datetimeFigureOut">
              <a:rPr lang="fr-FR" sz="1066" smtClean="0">
                <a:solidFill>
                  <a:prstClr val="black">
                    <a:tint val="75000"/>
                  </a:prstClr>
                </a:solidFill>
                <a:latin typeface="Calibri" panose="020F0502020204030204"/>
              </a:rPr>
              <a:pPr defTabSz="812786">
                <a:defRPr/>
              </a:pPr>
              <a:t>16/01/2023</a:t>
            </a:fld>
            <a:endParaRPr lang="fr-FR" sz="1066">
              <a:solidFill>
                <a:prstClr val="black">
                  <a:tint val="75000"/>
                </a:prstClr>
              </a:solidFill>
              <a:latin typeface="Calibri" panose="020F0502020204030204"/>
            </a:endParaRPr>
          </a:p>
        </p:txBody>
      </p:sp>
      <p:sp>
        <p:nvSpPr>
          <p:cNvPr id="3" name="Footer Placeholder 2"/>
          <p:cNvSpPr>
            <a:spLocks noGrp="1"/>
          </p:cNvSpPr>
          <p:nvPr>
            <p:ph type="ftr" sz="quarter" idx="11"/>
          </p:nvPr>
        </p:nvSpPr>
        <p:spPr/>
        <p:txBody>
          <a:bodyPr/>
          <a:lstStyle/>
          <a:p>
            <a:pPr defTabSz="812786">
              <a:defRPr/>
            </a:pPr>
            <a:endParaRPr lang="fr-FR" sz="1066">
              <a:solidFill>
                <a:prstClr val="black">
                  <a:tint val="75000"/>
                </a:prstClr>
              </a:solidFill>
              <a:latin typeface="Calibri" panose="020F0502020204030204"/>
            </a:endParaRPr>
          </a:p>
        </p:txBody>
      </p:sp>
      <p:sp>
        <p:nvSpPr>
          <p:cNvPr id="4" name="Slide Number Placeholder 3"/>
          <p:cNvSpPr>
            <a:spLocks noGrp="1"/>
          </p:cNvSpPr>
          <p:nvPr>
            <p:ph type="sldNum" sz="quarter" idx="12"/>
          </p:nvPr>
        </p:nvSpPr>
        <p:spPr/>
        <p:txBody>
          <a:bodyPr/>
          <a:lstStyle/>
          <a:p>
            <a:pPr defTabSz="812786">
              <a:defRPr/>
            </a:pPr>
            <a:fld id="{FFD94827-43AC-42EA-9627-2ED22D646184}" type="slidenum">
              <a:rPr lang="fr-FR" sz="1066" smtClean="0">
                <a:solidFill>
                  <a:prstClr val="black">
                    <a:tint val="75000"/>
                  </a:prstClr>
                </a:solidFill>
                <a:latin typeface="Calibri" panose="020F0502020204030204"/>
              </a:rPr>
              <a:pPr defTabSz="812786">
                <a:defRPr/>
              </a:pPr>
              <a:t>‹N°›</a:t>
            </a:fld>
            <a:endParaRPr lang="fr-FR" sz="1066">
              <a:solidFill>
                <a:prstClr val="black">
                  <a:tint val="75000"/>
                </a:prstClr>
              </a:solidFill>
              <a:latin typeface="Calibri" panose="020F0502020204030204"/>
            </a:endParaRPr>
          </a:p>
        </p:txBody>
      </p:sp>
    </p:spTree>
    <p:extLst>
      <p:ext uri="{BB962C8B-B14F-4D97-AF65-F5344CB8AC3E}">
        <p14:creationId xmlns:p14="http://schemas.microsoft.com/office/powerpoint/2010/main" val="750034607"/>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title">
  <p:cSld name="2_Diapositive de titre">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id="{1DB8C377-8DCA-84A7-3917-8FC540BDFF4F}"/>
              </a:ext>
            </a:extLst>
          </p:cNvPr>
          <p:cNvSpPr>
            <a:spLocks noGrp="1"/>
          </p:cNvSpPr>
          <p:nvPr>
            <p:ph type="ctrTitle"/>
          </p:nvPr>
        </p:nvSpPr>
        <p:spPr>
          <a:xfrm>
            <a:off x="1524000" y="1122363"/>
            <a:ext cx="9144000" cy="2387600"/>
          </a:xfrm>
        </p:spPr>
        <p:txBody>
          <a:bodyPr anchor="b"/>
          <a:lstStyle>
            <a:lvl1pPr algn="ctr">
              <a:defRPr sz="6000"/>
            </a:lvl1pPr>
          </a:lstStyle>
          <a:p>
            <a:r>
              <a:rPr lang="fr-FR"/>
              <a:t>Modifiez le style du titre</a:t>
            </a:r>
          </a:p>
        </p:txBody>
      </p:sp>
      <p:sp>
        <p:nvSpPr>
          <p:cNvPr id="3" name="Sous-titre 2">
            <a:extLst>
              <a:ext uri="{FF2B5EF4-FFF2-40B4-BE49-F238E27FC236}">
                <a16:creationId xmlns:a16="http://schemas.microsoft.com/office/drawing/2014/main" id="{AED57F2D-1162-AFE4-D0C5-BE249266EAD7}"/>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fr-FR"/>
              <a:t>Modifiez le style des sous-titres du masque</a:t>
            </a:r>
          </a:p>
        </p:txBody>
      </p:sp>
      <p:sp>
        <p:nvSpPr>
          <p:cNvPr id="4" name="Espace réservé de la date 3">
            <a:extLst>
              <a:ext uri="{FF2B5EF4-FFF2-40B4-BE49-F238E27FC236}">
                <a16:creationId xmlns:a16="http://schemas.microsoft.com/office/drawing/2014/main" id="{9AF61CEA-578C-2D4B-C5FF-B2DDE6FAC4A6}"/>
              </a:ext>
            </a:extLst>
          </p:cNvPr>
          <p:cNvSpPr>
            <a:spLocks noGrp="1"/>
          </p:cNvSpPr>
          <p:nvPr>
            <p:ph type="dt" sz="half" idx="10"/>
          </p:nvPr>
        </p:nvSpPr>
        <p:spPr/>
        <p:txBody>
          <a:bodyPr/>
          <a:lstStyle/>
          <a:p>
            <a:fld id="{AC0A71F1-2B87-4F43-8737-003C6194C0D8}" type="datetimeFigureOut">
              <a:rPr lang="fr-FR" smtClean="0"/>
              <a:t>16/01/2023</a:t>
            </a:fld>
            <a:endParaRPr lang="fr-FR"/>
          </a:p>
        </p:txBody>
      </p:sp>
      <p:sp>
        <p:nvSpPr>
          <p:cNvPr id="5" name="Espace réservé du pied de page 4">
            <a:extLst>
              <a:ext uri="{FF2B5EF4-FFF2-40B4-BE49-F238E27FC236}">
                <a16:creationId xmlns:a16="http://schemas.microsoft.com/office/drawing/2014/main" id="{6A5212CF-7056-E6C3-451E-1659C6E8CF69}"/>
              </a:ext>
            </a:extLst>
          </p:cNvPr>
          <p:cNvSpPr>
            <a:spLocks noGrp="1"/>
          </p:cNvSpPr>
          <p:nvPr>
            <p:ph type="ftr" sz="quarter" idx="11"/>
          </p:nvPr>
        </p:nvSpPr>
        <p:spPr/>
        <p:txBody>
          <a:bodyPr/>
          <a:lstStyle/>
          <a:p>
            <a:endParaRPr lang="fr-FR"/>
          </a:p>
        </p:txBody>
      </p:sp>
      <p:sp>
        <p:nvSpPr>
          <p:cNvPr id="6" name="Espace réservé du numéro de diapositive 5">
            <a:extLst>
              <a:ext uri="{FF2B5EF4-FFF2-40B4-BE49-F238E27FC236}">
                <a16:creationId xmlns:a16="http://schemas.microsoft.com/office/drawing/2014/main" id="{EB6C416F-370C-9C4D-FE1D-600DC6C45035}"/>
              </a:ext>
            </a:extLst>
          </p:cNvPr>
          <p:cNvSpPr>
            <a:spLocks noGrp="1"/>
          </p:cNvSpPr>
          <p:nvPr>
            <p:ph type="sldNum" sz="quarter" idx="12"/>
          </p:nvPr>
        </p:nvSpPr>
        <p:spPr/>
        <p:txBody>
          <a:bodyPr/>
          <a:lstStyle/>
          <a:p>
            <a:fld id="{185B71DD-53CE-4D3E-BD88-985059F8E195}" type="slidenum">
              <a:rPr lang="fr-FR" smtClean="0"/>
              <a:t>‹N°›</a:t>
            </a:fld>
            <a:endParaRPr lang="fr-FR"/>
          </a:p>
        </p:txBody>
      </p:sp>
    </p:spTree>
    <p:extLst>
      <p:ext uri="{BB962C8B-B14F-4D97-AF65-F5344CB8AC3E}">
        <p14:creationId xmlns:p14="http://schemas.microsoft.com/office/powerpoint/2010/main" val="2703292248"/>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slideLayout" Target="../slideLayouts/slideLayout18.xml"/><Relationship Id="rId3" Type="http://schemas.openxmlformats.org/officeDocument/2006/relationships/slideLayout" Target="../slideLayouts/slideLayout3.xml"/><Relationship Id="rId21" Type="http://schemas.openxmlformats.org/officeDocument/2006/relationships/theme" Target="../theme/theme1.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 Type="http://schemas.openxmlformats.org/officeDocument/2006/relationships/slideLayout" Target="../slideLayouts/slideLayout2.xml"/><Relationship Id="rId16" Type="http://schemas.openxmlformats.org/officeDocument/2006/relationships/slideLayout" Target="../slideLayouts/slideLayout16.xml"/><Relationship Id="rId20" Type="http://schemas.openxmlformats.org/officeDocument/2006/relationships/slideLayout" Target="../slideLayouts/slideLayout20.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19" Type="http://schemas.openxmlformats.org/officeDocument/2006/relationships/slideLayout" Target="../slideLayouts/slideLayout19.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3" name="Rectangle 2">
            <a:extLst>
              <a:ext uri="{FF2B5EF4-FFF2-40B4-BE49-F238E27FC236}">
                <a16:creationId xmlns:a16="http://schemas.microsoft.com/office/drawing/2014/main" id="{EFC3C3C2-0BF7-30AF-395F-0F52AD355177}"/>
              </a:ext>
            </a:extLst>
          </p:cNvPr>
          <p:cNvSpPr/>
          <p:nvPr userDrawn="1"/>
        </p:nvSpPr>
        <p:spPr>
          <a:xfrm>
            <a:off x="0" y="0"/>
            <a:ext cx="12192000" cy="6858000"/>
          </a:xfrm>
          <a:prstGeom prst="rect">
            <a:avLst/>
          </a:prstGeom>
          <a:noFill/>
          <a:ln w="76200">
            <a:solidFill>
              <a:srgbClr val="F78F2A"/>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Tree>
    <p:extLst>
      <p:ext uri="{BB962C8B-B14F-4D97-AF65-F5344CB8AC3E}">
        <p14:creationId xmlns:p14="http://schemas.microsoft.com/office/powerpoint/2010/main" val="191085075"/>
      </p:ext>
    </p:extLst>
  </p:cSld>
  <p:clrMap bg1="lt1" tx1="dk1" bg2="lt2" tx2="dk2" accent1="accent1" accent2="accent2" accent3="accent3" accent4="accent4" accent5="accent5" accent6="accent6" hlink="hlink" folHlink="folHlink"/>
  <p:sldLayoutIdLst>
    <p:sldLayoutId id="2147483682" r:id="rId1"/>
    <p:sldLayoutId id="2147483773" r:id="rId2"/>
    <p:sldLayoutId id="2147483683" r:id="rId3"/>
    <p:sldLayoutId id="2147483684" r:id="rId4"/>
    <p:sldLayoutId id="2147483776" r:id="rId5"/>
    <p:sldLayoutId id="2147483774" r:id="rId6"/>
    <p:sldLayoutId id="2147483777" r:id="rId7"/>
    <p:sldLayoutId id="2147483685" r:id="rId8"/>
    <p:sldLayoutId id="2147483775" r:id="rId9"/>
    <p:sldLayoutId id="2147483686" r:id="rId10"/>
    <p:sldLayoutId id="2147483687" r:id="rId11"/>
    <p:sldLayoutId id="2147483767" r:id="rId12"/>
    <p:sldLayoutId id="2147483769" r:id="rId13"/>
    <p:sldLayoutId id="2147483771" r:id="rId14"/>
    <p:sldLayoutId id="2147483750" r:id="rId15"/>
    <p:sldLayoutId id="2147483759" r:id="rId16"/>
    <p:sldLayoutId id="2147483762" r:id="rId17"/>
    <p:sldLayoutId id="2147483763" r:id="rId18"/>
    <p:sldLayoutId id="2147483795" r:id="rId19"/>
    <p:sldLayoutId id="2147483796" r:id="rId20"/>
  </p:sldLayoutIdLst>
  <p:txStyles>
    <p:titleStyle>
      <a:lvl1pPr algn="ctr" defTabSz="914400" rtl="0" eaLnBrk="1" latinLnBrk="0" hangingPunct="1">
        <a:lnSpc>
          <a:spcPct val="90000"/>
        </a:lnSpc>
        <a:spcBef>
          <a:spcPct val="0"/>
        </a:spcBef>
        <a:buNone/>
        <a:defRPr sz="4800" kern="1200">
          <a:solidFill>
            <a:srgbClr val="3E3E3E"/>
          </a:solidFill>
          <a:latin typeface="KyivType Sans2" panose="00000500000000000000" pitchFamily="50" charset="0"/>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extLst>
    <p:ext uri="{27BBF7A9-308A-43DC-89C8-2F10F3537804}">
      <p15:sldGuideLst xmlns:p15="http://schemas.microsoft.com/office/powerpoint/2012/main">
        <p15:guide id="1" orient="horz" pos="2160" userDrawn="1">
          <p15:clr>
            <a:srgbClr val="F26B43"/>
          </p15:clr>
        </p15:guide>
        <p15:guide id="2" pos="3840" userDrawn="1">
          <p15:clr>
            <a:srgbClr val="F26B43"/>
          </p15:clr>
        </p15:guide>
      </p15:sldGuideLst>
    </p:ext>
  </p:extLst>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2.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notesSlide" Target="../notesSlides/notesSlide2.xml"/><Relationship Id="rId1" Type="http://schemas.openxmlformats.org/officeDocument/2006/relationships/slideLayout" Target="../slideLayouts/slideLayout8.xml"/></Relationships>
</file>

<file path=ppt/slides/_rels/slide3.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3.xml"/><Relationship Id="rId1" Type="http://schemas.openxmlformats.org/officeDocument/2006/relationships/slideLayout" Target="../slideLayouts/slideLayout7.xml"/></Relationships>
</file>

<file path=ppt/slides/_rels/slide4.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4.xml"/><Relationship Id="rId1" Type="http://schemas.openxmlformats.org/officeDocument/2006/relationships/slideLayout" Target="../slideLayouts/slideLayout7.xml"/></Relationships>
</file>

<file path=ppt/slides/_rels/slide5.xml.rels><?xml version="1.0" encoding="UTF-8" standalone="yes"?>
<Relationships xmlns="http://schemas.openxmlformats.org/package/2006/relationships"><Relationship Id="rId3" Type="http://schemas.openxmlformats.org/officeDocument/2006/relationships/image" Target="../media/image8.jpeg"/><Relationship Id="rId2" Type="http://schemas.openxmlformats.org/officeDocument/2006/relationships/notesSlide" Target="../notesSlides/notesSlide5.xml"/><Relationship Id="rId1" Type="http://schemas.openxmlformats.org/officeDocument/2006/relationships/slideLayout" Target="../slideLayouts/slideLayout12.xml"/></Relationships>
</file>

<file path=ppt/slides/_rels/slide6.xml.rels><?xml version="1.0" encoding="UTF-8" standalone="yes"?>
<Relationships xmlns="http://schemas.openxmlformats.org/package/2006/relationships"><Relationship Id="rId3" Type="http://schemas.openxmlformats.org/officeDocument/2006/relationships/image" Target="../media/image8.jpeg"/><Relationship Id="rId2" Type="http://schemas.openxmlformats.org/officeDocument/2006/relationships/notesSlide" Target="../notesSlides/notesSlide6.xml"/><Relationship Id="rId1" Type="http://schemas.openxmlformats.org/officeDocument/2006/relationships/slideLayout" Target="../slideLayouts/slideLayout12.xml"/><Relationship Id="rId4" Type="http://schemas.openxmlformats.org/officeDocument/2006/relationships/image" Target="../media/image9.png"/></Relationships>
</file>

<file path=ppt/slides/_rels/slide7.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notesSlide" Target="../notesSlides/notesSlide7.xml"/><Relationship Id="rId1" Type="http://schemas.openxmlformats.org/officeDocument/2006/relationships/slideLayout" Target="../slideLayouts/slideLayout12.xml"/><Relationship Id="rId4" Type="http://schemas.microsoft.com/office/2007/relationships/hdphoto" Target="../media/hdphoto1.wdp"/></Relationships>
</file>

<file path=ppt/slides/_rels/slide8.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12.xml"/></Relationships>
</file>

<file path=ppt/slides/_rels/slide9.xml.rels><?xml version="1.0" encoding="UTF-8" standalone="yes"?>
<Relationships xmlns="http://schemas.openxmlformats.org/package/2006/relationships"><Relationship Id="rId3" Type="http://schemas.openxmlformats.org/officeDocument/2006/relationships/image" Target="../media/image10.png"/><Relationship Id="rId7" Type="http://schemas.microsoft.com/office/2007/relationships/hdphoto" Target="../media/hdphoto2.wdp"/><Relationship Id="rId2" Type="http://schemas.openxmlformats.org/officeDocument/2006/relationships/notesSlide" Target="../notesSlides/notesSlide9.xml"/><Relationship Id="rId1" Type="http://schemas.openxmlformats.org/officeDocument/2006/relationships/slideLayout" Target="../slideLayouts/slideLayout12.xml"/><Relationship Id="rId6" Type="http://schemas.openxmlformats.org/officeDocument/2006/relationships/image" Target="../media/image12.png"/><Relationship Id="rId5" Type="http://schemas.openxmlformats.org/officeDocument/2006/relationships/image" Target="../media/image11.png"/><Relationship Id="rId4" Type="http://schemas.microsoft.com/office/2007/relationships/hdphoto" Target="../media/hdphoto1.wdp"/></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8.xml"/></Relationships>
</file>

<file path=ppt/slides/_rels/slide11.xml.rels><?xml version="1.0" encoding="UTF-8" standalone="yes"?>
<Relationships xmlns="http://schemas.openxmlformats.org/package/2006/relationships"><Relationship Id="rId8" Type="http://schemas.openxmlformats.org/officeDocument/2006/relationships/image" Target="../media/image18.png"/><Relationship Id="rId3" Type="http://schemas.openxmlformats.org/officeDocument/2006/relationships/image" Target="../media/image13.png"/><Relationship Id="rId7" Type="http://schemas.openxmlformats.org/officeDocument/2006/relationships/image" Target="../media/image17.png"/><Relationship Id="rId12" Type="http://schemas.openxmlformats.org/officeDocument/2006/relationships/image" Target="../media/image21.png"/><Relationship Id="rId2" Type="http://schemas.openxmlformats.org/officeDocument/2006/relationships/notesSlide" Target="../notesSlides/notesSlide11.xml"/><Relationship Id="rId1" Type="http://schemas.openxmlformats.org/officeDocument/2006/relationships/slideLayout" Target="../slideLayouts/slideLayout15.xml"/><Relationship Id="rId6" Type="http://schemas.openxmlformats.org/officeDocument/2006/relationships/image" Target="../media/image16.png"/><Relationship Id="rId11" Type="http://schemas.microsoft.com/office/2007/relationships/hdphoto" Target="../media/hdphoto3.wdp"/><Relationship Id="rId5" Type="http://schemas.openxmlformats.org/officeDocument/2006/relationships/image" Target="../media/image15.png"/><Relationship Id="rId10" Type="http://schemas.openxmlformats.org/officeDocument/2006/relationships/image" Target="../media/image20.png"/><Relationship Id="rId4" Type="http://schemas.openxmlformats.org/officeDocument/2006/relationships/image" Target="../media/image14.png"/><Relationship Id="rId9" Type="http://schemas.openxmlformats.org/officeDocument/2006/relationships/image" Target="../media/image19.png"/></Relationships>
</file>

<file path=ppt/slides/_rels/slide12.xml.rels><?xml version="1.0" encoding="UTF-8" standalone="yes"?>
<Relationships xmlns="http://schemas.openxmlformats.org/package/2006/relationships"><Relationship Id="rId8" Type="http://schemas.openxmlformats.org/officeDocument/2006/relationships/image" Target="../media/image10.png"/><Relationship Id="rId3" Type="http://schemas.openxmlformats.org/officeDocument/2006/relationships/image" Target="../media/image22.jpeg"/><Relationship Id="rId7" Type="http://schemas.openxmlformats.org/officeDocument/2006/relationships/image" Target="../media/image25.jpeg"/><Relationship Id="rId2" Type="http://schemas.openxmlformats.org/officeDocument/2006/relationships/notesSlide" Target="../notesSlides/notesSlide12.xml"/><Relationship Id="rId1" Type="http://schemas.openxmlformats.org/officeDocument/2006/relationships/slideLayout" Target="../slideLayouts/slideLayout20.xml"/><Relationship Id="rId6" Type="http://schemas.microsoft.com/office/2007/relationships/hdphoto" Target="../media/hdphoto4.wdp"/><Relationship Id="rId5" Type="http://schemas.openxmlformats.org/officeDocument/2006/relationships/image" Target="../media/image24.png"/><Relationship Id="rId4" Type="http://schemas.openxmlformats.org/officeDocument/2006/relationships/image" Target="../media/image23.jpeg"/><Relationship Id="rId9" Type="http://schemas.microsoft.com/office/2007/relationships/hdphoto" Target="../media/hdphoto1.wdp"/></Relationships>
</file>

<file path=ppt/slides/_rels/slide13.xml.rels><?xml version="1.0" encoding="UTF-8" standalone="yes"?>
<Relationships xmlns="http://schemas.openxmlformats.org/package/2006/relationships"><Relationship Id="rId3" Type="http://schemas.openxmlformats.org/officeDocument/2006/relationships/image" Target="../media/image26.emf"/><Relationship Id="rId2" Type="http://schemas.openxmlformats.org/officeDocument/2006/relationships/notesSlide" Target="../notesSlides/notesSlide13.xml"/><Relationship Id="rId1" Type="http://schemas.openxmlformats.org/officeDocument/2006/relationships/slideLayout" Target="../slideLayouts/slideLayout14.xml"/><Relationship Id="rId5" Type="http://schemas.openxmlformats.org/officeDocument/2006/relationships/image" Target="../media/image28.emf"/><Relationship Id="rId4" Type="http://schemas.openxmlformats.org/officeDocument/2006/relationships/image" Target="../media/image27.emf"/></Relationships>
</file>

<file path=ppt/slides/_rels/slide14.xml.rels><?xml version="1.0" encoding="UTF-8" standalone="yes"?>
<Relationships xmlns="http://schemas.openxmlformats.org/package/2006/relationships"><Relationship Id="rId3" Type="http://schemas.openxmlformats.org/officeDocument/2006/relationships/image" Target="../media/image29.png"/><Relationship Id="rId2" Type="http://schemas.openxmlformats.org/officeDocument/2006/relationships/notesSlide" Target="../notesSlides/notesSlide14.xml"/><Relationship Id="rId1" Type="http://schemas.openxmlformats.org/officeDocument/2006/relationships/slideLayout" Target="../slideLayouts/slideLayout12.xml"/><Relationship Id="rId4" Type="http://schemas.microsoft.com/office/2007/relationships/hdphoto" Target="../media/hdphoto5.wdp"/></Relationships>
</file>

<file path=ppt/slides/_rels/slide15.xml.rels><?xml version="1.0" encoding="UTF-8" standalone="yes"?>
<Relationships xmlns="http://schemas.openxmlformats.org/package/2006/relationships"><Relationship Id="rId8" Type="http://schemas.openxmlformats.org/officeDocument/2006/relationships/image" Target="../media/image35.png"/><Relationship Id="rId3" Type="http://schemas.openxmlformats.org/officeDocument/2006/relationships/image" Target="../media/image30.png"/><Relationship Id="rId7" Type="http://schemas.openxmlformats.org/officeDocument/2006/relationships/image" Target="../media/image34.png"/><Relationship Id="rId2" Type="http://schemas.openxmlformats.org/officeDocument/2006/relationships/notesSlide" Target="../notesSlides/notesSlide15.xml"/><Relationship Id="rId1" Type="http://schemas.openxmlformats.org/officeDocument/2006/relationships/slideLayout" Target="../slideLayouts/slideLayout12.xml"/><Relationship Id="rId6" Type="http://schemas.openxmlformats.org/officeDocument/2006/relationships/image" Target="../media/image33.png"/><Relationship Id="rId5" Type="http://schemas.openxmlformats.org/officeDocument/2006/relationships/image" Target="../media/image32.png"/><Relationship Id="rId4" Type="http://schemas.openxmlformats.org/officeDocument/2006/relationships/image" Target="../media/image31.png"/><Relationship Id="rId9" Type="http://schemas.openxmlformats.org/officeDocument/2006/relationships/image" Target="../media/image36.png"/></Relationships>
</file>

<file path=ppt/slides/_rels/slide16.xml.rels><?xml version="1.0" encoding="UTF-8" standalone="yes"?>
<Relationships xmlns="http://schemas.openxmlformats.org/package/2006/relationships"><Relationship Id="rId3" Type="http://schemas.openxmlformats.org/officeDocument/2006/relationships/image" Target="../media/image37.jpeg"/><Relationship Id="rId2" Type="http://schemas.openxmlformats.org/officeDocument/2006/relationships/notesSlide" Target="../notesSlides/notesSlide16.xml"/><Relationship Id="rId1" Type="http://schemas.openxmlformats.org/officeDocument/2006/relationships/slideLayout" Target="../slideLayouts/slideLayout13.xml"/><Relationship Id="rId4" Type="http://schemas.openxmlformats.org/officeDocument/2006/relationships/image" Target="../media/image38.png"/></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18.xml.rels><?xml version="1.0" encoding="UTF-8" standalone="yes"?>
<Relationships xmlns="http://schemas.openxmlformats.org/package/2006/relationships"><Relationship Id="rId2" Type="http://schemas.openxmlformats.org/officeDocument/2006/relationships/notesSlide" Target="../notesSlides/notesSlide17.xml"/><Relationship Id="rId1" Type="http://schemas.openxmlformats.org/officeDocument/2006/relationships/slideLayout" Target="../slideLayouts/slideLayout6.xml"/></Relationships>
</file>

<file path=ppt/slides/_rels/slide19.xml.rels><?xml version="1.0" encoding="UTF-8" standalone="yes"?>
<Relationships xmlns="http://schemas.openxmlformats.org/package/2006/relationships"><Relationship Id="rId18" Type="http://schemas.openxmlformats.org/officeDocument/2006/relationships/customXml" Target="../ink/ink3.xml"/><Relationship Id="rId26" Type="http://schemas.openxmlformats.org/officeDocument/2006/relationships/customXml" Target="../ink/ink7.xml"/><Relationship Id="rId3" Type="http://schemas.openxmlformats.org/officeDocument/2006/relationships/image" Target="../media/image39.jpeg"/><Relationship Id="rId21" Type="http://schemas.openxmlformats.org/officeDocument/2006/relationships/customXml" Target="../ink/ink5.xml"/><Relationship Id="rId34" Type="http://schemas.microsoft.com/office/2007/relationships/hdphoto" Target="../media/hdphoto6.wdp"/><Relationship Id="rId7" Type="http://schemas.openxmlformats.org/officeDocument/2006/relationships/customXml" Target="../ink/ink2.xml"/><Relationship Id="rId17" Type="http://schemas.openxmlformats.org/officeDocument/2006/relationships/image" Target="../media/image240.png"/><Relationship Id="rId25" Type="http://schemas.openxmlformats.org/officeDocument/2006/relationships/image" Target="../media/image460.png"/><Relationship Id="rId33" Type="http://schemas.openxmlformats.org/officeDocument/2006/relationships/image" Target="../media/image41.png"/><Relationship Id="rId2" Type="http://schemas.openxmlformats.org/officeDocument/2006/relationships/notesSlide" Target="../notesSlides/notesSlide18.xml"/><Relationship Id="rId20" Type="http://schemas.openxmlformats.org/officeDocument/2006/relationships/image" Target="../media/image450.png"/><Relationship Id="rId29" Type="http://schemas.openxmlformats.org/officeDocument/2006/relationships/image" Target="../media/image480.png"/><Relationship Id="rId1" Type="http://schemas.openxmlformats.org/officeDocument/2006/relationships/slideLayout" Target="../slideLayouts/slideLayout12.xml"/><Relationship Id="rId6" Type="http://schemas.openxmlformats.org/officeDocument/2006/relationships/image" Target="../media/image440.png"/><Relationship Id="rId24" Type="http://schemas.openxmlformats.org/officeDocument/2006/relationships/customXml" Target="../ink/ink6.xml"/><Relationship Id="rId32" Type="http://schemas.openxmlformats.org/officeDocument/2006/relationships/image" Target="../media/image40.png"/><Relationship Id="rId23" Type="http://schemas.openxmlformats.org/officeDocument/2006/relationships/image" Target="../media/image260.png"/><Relationship Id="rId28" Type="http://schemas.openxmlformats.org/officeDocument/2006/relationships/customXml" Target="../ink/ink8.xml"/><Relationship Id="rId19" Type="http://schemas.openxmlformats.org/officeDocument/2006/relationships/customXml" Target="../ink/ink4.xml"/><Relationship Id="rId31" Type="http://schemas.openxmlformats.org/officeDocument/2006/relationships/image" Target="../media/image490.png"/><Relationship Id="rId4" Type="http://schemas.openxmlformats.org/officeDocument/2006/relationships/customXml" Target="../ink/ink1.xml"/><Relationship Id="rId27" Type="http://schemas.openxmlformats.org/officeDocument/2006/relationships/image" Target="../media/image470.png"/><Relationship Id="rId30" Type="http://schemas.openxmlformats.org/officeDocument/2006/relationships/customXml" Target="../ink/ink9.xml"/></Relationships>
</file>

<file path=ppt/slides/_rels/slide20.xml.rels><?xml version="1.0" encoding="UTF-8" standalone="yes"?>
<Relationships xmlns="http://schemas.openxmlformats.org/package/2006/relationships"><Relationship Id="rId8" Type="http://schemas.openxmlformats.org/officeDocument/2006/relationships/image" Target="../media/image47.jpg"/><Relationship Id="rId3" Type="http://schemas.openxmlformats.org/officeDocument/2006/relationships/image" Target="../media/image42.png"/><Relationship Id="rId7" Type="http://schemas.openxmlformats.org/officeDocument/2006/relationships/image" Target="../media/image46.jpg"/><Relationship Id="rId2" Type="http://schemas.openxmlformats.org/officeDocument/2006/relationships/notesSlide" Target="../notesSlides/notesSlide19.xml"/><Relationship Id="rId1" Type="http://schemas.openxmlformats.org/officeDocument/2006/relationships/slideLayout" Target="../slideLayouts/slideLayout12.xml"/><Relationship Id="rId6" Type="http://schemas.openxmlformats.org/officeDocument/2006/relationships/image" Target="../media/image45.png"/><Relationship Id="rId5" Type="http://schemas.openxmlformats.org/officeDocument/2006/relationships/image" Target="../media/image44.png"/><Relationship Id="rId4" Type="http://schemas.openxmlformats.org/officeDocument/2006/relationships/image" Target="../media/image43.png"/><Relationship Id="rId9" Type="http://schemas.openxmlformats.org/officeDocument/2006/relationships/image" Target="../media/image48.jpg"/></Relationships>
</file>

<file path=ppt/slides/_rels/slide21.xml.rels><?xml version="1.0" encoding="UTF-8" standalone="yes"?>
<Relationships xmlns="http://schemas.openxmlformats.org/package/2006/relationships"><Relationship Id="rId3" Type="http://schemas.openxmlformats.org/officeDocument/2006/relationships/image" Target="../media/image49.jpg"/><Relationship Id="rId2" Type="http://schemas.openxmlformats.org/officeDocument/2006/relationships/notesSlide" Target="../notesSlides/notesSlide20.xml"/><Relationship Id="rId1" Type="http://schemas.openxmlformats.org/officeDocument/2006/relationships/slideLayout" Target="../slideLayouts/slideLayout12.xml"/><Relationship Id="rId5" Type="http://schemas.openxmlformats.org/officeDocument/2006/relationships/image" Target="../media/image44.png"/><Relationship Id="rId4" Type="http://schemas.openxmlformats.org/officeDocument/2006/relationships/image" Target="../media/image43.png"/></Relationships>
</file>

<file path=ppt/slides/_rels/slide22.xml.rels><?xml version="1.0" encoding="UTF-8" standalone="yes"?>
<Relationships xmlns="http://schemas.openxmlformats.org/package/2006/relationships"><Relationship Id="rId3" Type="http://schemas.openxmlformats.org/officeDocument/2006/relationships/image" Target="../media/image50.jpg"/><Relationship Id="rId2" Type="http://schemas.openxmlformats.org/officeDocument/2006/relationships/notesSlide" Target="../notesSlides/notesSlide21.xml"/><Relationship Id="rId1" Type="http://schemas.openxmlformats.org/officeDocument/2006/relationships/slideLayout" Target="../slideLayouts/slideLayout12.xml"/></Relationships>
</file>

<file path=ppt/slides/_rels/slide23.xml.rels><?xml version="1.0" encoding="UTF-8" standalone="yes"?>
<Relationships xmlns="http://schemas.openxmlformats.org/package/2006/relationships"><Relationship Id="rId3" Type="http://schemas.openxmlformats.org/officeDocument/2006/relationships/image" Target="../media/image51.jpg"/><Relationship Id="rId2" Type="http://schemas.openxmlformats.org/officeDocument/2006/relationships/notesSlide" Target="../notesSlides/notesSlide22.xml"/><Relationship Id="rId1" Type="http://schemas.openxmlformats.org/officeDocument/2006/relationships/slideLayout" Target="../slideLayouts/slideLayout12.xml"/><Relationship Id="rId4" Type="http://schemas.openxmlformats.org/officeDocument/2006/relationships/image" Target="../media/image52.jpg"/></Relationships>
</file>

<file path=ppt/slides/_rels/slide24.xml.rels><?xml version="1.0" encoding="UTF-8" standalone="yes"?>
<Relationships xmlns="http://schemas.openxmlformats.org/package/2006/relationships"><Relationship Id="rId3" Type="http://schemas.openxmlformats.org/officeDocument/2006/relationships/image" Target="../media/image47.jpg"/><Relationship Id="rId2" Type="http://schemas.openxmlformats.org/officeDocument/2006/relationships/notesSlide" Target="../notesSlides/notesSlide23.xml"/><Relationship Id="rId1" Type="http://schemas.openxmlformats.org/officeDocument/2006/relationships/slideLayout" Target="../slideLayouts/slideLayout12.xml"/><Relationship Id="rId6" Type="http://schemas.openxmlformats.org/officeDocument/2006/relationships/image" Target="../media/image46.jpg"/><Relationship Id="rId5" Type="http://schemas.openxmlformats.org/officeDocument/2006/relationships/image" Target="../media/image45.png"/><Relationship Id="rId4" Type="http://schemas.openxmlformats.org/officeDocument/2006/relationships/image" Target="../media/image48.jpg"/></Relationships>
</file>

<file path=ppt/slides/_rels/slide25.xml.rels><?xml version="1.0" encoding="UTF-8" standalone="yes"?>
<Relationships xmlns="http://schemas.openxmlformats.org/package/2006/relationships"><Relationship Id="rId3" Type="http://schemas.openxmlformats.org/officeDocument/2006/relationships/image" Target="../media/image53.png"/><Relationship Id="rId2" Type="http://schemas.openxmlformats.org/officeDocument/2006/relationships/notesSlide" Target="../notesSlides/notesSlide24.xml"/><Relationship Id="rId1" Type="http://schemas.openxmlformats.org/officeDocument/2006/relationships/slideLayout" Target="../slideLayouts/slideLayout9.xml"/><Relationship Id="rId4" Type="http://schemas.openxmlformats.org/officeDocument/2006/relationships/image" Target="../media/image54.png"/></Relationships>
</file>

<file path=ppt/slides/_rels/slide26.xml.rels><?xml version="1.0" encoding="UTF-8" standalone="yes"?>
<Relationships xmlns="http://schemas.openxmlformats.org/package/2006/relationships"><Relationship Id="rId8" Type="http://schemas.openxmlformats.org/officeDocument/2006/relationships/image" Target="../media/image53.png"/><Relationship Id="rId3" Type="http://schemas.openxmlformats.org/officeDocument/2006/relationships/slideLayout" Target="../slideLayouts/slideLayout12.xml"/><Relationship Id="rId7" Type="http://schemas.openxmlformats.org/officeDocument/2006/relationships/image" Target="../media/image57.png"/><Relationship Id="rId2" Type="http://schemas.openxmlformats.org/officeDocument/2006/relationships/video" Target="../media/media1.mp4"/><Relationship Id="rId1" Type="http://schemas.microsoft.com/office/2007/relationships/media" Target="../media/media1.mp4"/><Relationship Id="rId6" Type="http://schemas.openxmlformats.org/officeDocument/2006/relationships/image" Target="../media/image56.jpeg"/><Relationship Id="rId5" Type="http://schemas.openxmlformats.org/officeDocument/2006/relationships/image" Target="../media/image55.png"/><Relationship Id="rId4" Type="http://schemas.openxmlformats.org/officeDocument/2006/relationships/notesSlide" Target="../notesSlides/notesSlide25.xml"/></Relationships>
</file>

<file path=ppt/slides/_rels/slide27.xml.rels><?xml version="1.0" encoding="UTF-8" standalone="yes"?>
<Relationships xmlns="http://schemas.openxmlformats.org/package/2006/relationships"><Relationship Id="rId3" Type="http://schemas.openxmlformats.org/officeDocument/2006/relationships/image" Target="../media/image58.emf"/><Relationship Id="rId2" Type="http://schemas.openxmlformats.org/officeDocument/2006/relationships/notesSlide" Target="../notesSlides/notesSlide26.xml"/><Relationship Id="rId1" Type="http://schemas.openxmlformats.org/officeDocument/2006/relationships/slideLayout" Target="../slideLayouts/slideLayout12.xml"/></Relationships>
</file>

<file path=ppt/slides/_rels/slide28.xml.rels><?xml version="1.0" encoding="UTF-8" standalone="yes"?>
<Relationships xmlns="http://schemas.openxmlformats.org/package/2006/relationships"><Relationship Id="rId3" Type="http://schemas.openxmlformats.org/officeDocument/2006/relationships/image" Target="../media/image59.jpg"/><Relationship Id="rId2" Type="http://schemas.openxmlformats.org/officeDocument/2006/relationships/notesSlide" Target="../notesSlides/notesSlide27.xml"/><Relationship Id="rId1" Type="http://schemas.openxmlformats.org/officeDocument/2006/relationships/slideLayout" Target="../slideLayouts/slideLayout12.xml"/><Relationship Id="rId5" Type="http://schemas.openxmlformats.org/officeDocument/2006/relationships/image" Target="../media/image61.png"/><Relationship Id="rId4" Type="http://schemas.openxmlformats.org/officeDocument/2006/relationships/image" Target="../media/image60.png"/></Relationships>
</file>

<file path=ppt/slides/_rels/slide29.xml.rels><?xml version="1.0" encoding="UTF-8" standalone="yes"?>
<Relationships xmlns="http://schemas.openxmlformats.org/package/2006/relationships"><Relationship Id="rId3" Type="http://schemas.openxmlformats.org/officeDocument/2006/relationships/image" Target="../media/image62.png"/><Relationship Id="rId2" Type="http://schemas.openxmlformats.org/officeDocument/2006/relationships/notesSlide" Target="../notesSlides/notesSlide28.xml"/><Relationship Id="rId1" Type="http://schemas.openxmlformats.org/officeDocument/2006/relationships/slideLayout" Target="../slideLayouts/slideLayout12.xml"/></Relationships>
</file>

<file path=ppt/slides/_rels/slide30.xml.rels><?xml version="1.0" encoding="UTF-8" standalone="yes"?>
<Relationships xmlns="http://schemas.openxmlformats.org/package/2006/relationships"><Relationship Id="rId2" Type="http://schemas.openxmlformats.org/officeDocument/2006/relationships/notesSlide" Target="../notesSlides/notesSlide29.xml"/><Relationship Id="rId1" Type="http://schemas.openxmlformats.org/officeDocument/2006/relationships/slideLayout" Target="../slideLayouts/slideLayout9.xml"/></Relationships>
</file>

<file path=ppt/slides/_rels/slide31.xml.rels><?xml version="1.0" encoding="UTF-8" standalone="yes"?>
<Relationships xmlns="http://schemas.openxmlformats.org/package/2006/relationships"><Relationship Id="rId3" Type="http://schemas.openxmlformats.org/officeDocument/2006/relationships/image" Target="../media/image63.png"/><Relationship Id="rId2" Type="http://schemas.openxmlformats.org/officeDocument/2006/relationships/notesSlide" Target="../notesSlides/notesSlide30.xml"/><Relationship Id="rId1" Type="http://schemas.openxmlformats.org/officeDocument/2006/relationships/slideLayout" Target="../slideLayouts/slideLayout9.xml"/></Relationships>
</file>

<file path=ppt/slides/_rels/slide32.xml.rels><?xml version="1.0" encoding="UTF-8" standalone="yes"?>
<Relationships xmlns="http://schemas.openxmlformats.org/package/2006/relationships"><Relationship Id="rId8" Type="http://schemas.openxmlformats.org/officeDocument/2006/relationships/image" Target="../media/image68.png"/><Relationship Id="rId3" Type="http://schemas.openxmlformats.org/officeDocument/2006/relationships/image" Target="../media/image64.png"/><Relationship Id="rId7" Type="http://schemas.openxmlformats.org/officeDocument/2006/relationships/image" Target="../media/image67.png"/><Relationship Id="rId2" Type="http://schemas.openxmlformats.org/officeDocument/2006/relationships/notesSlide" Target="../notesSlides/notesSlide31.xml"/><Relationship Id="rId1" Type="http://schemas.openxmlformats.org/officeDocument/2006/relationships/slideLayout" Target="../slideLayouts/slideLayout13.xml"/><Relationship Id="rId6" Type="http://schemas.openxmlformats.org/officeDocument/2006/relationships/image" Target="../media/image63.png"/><Relationship Id="rId11" Type="http://schemas.openxmlformats.org/officeDocument/2006/relationships/image" Target="../media/image71.png"/><Relationship Id="rId5" Type="http://schemas.openxmlformats.org/officeDocument/2006/relationships/image" Target="../media/image66.png"/><Relationship Id="rId10" Type="http://schemas.openxmlformats.org/officeDocument/2006/relationships/image" Target="../media/image70.png"/><Relationship Id="rId4" Type="http://schemas.openxmlformats.org/officeDocument/2006/relationships/image" Target="../media/image65.png"/><Relationship Id="rId9" Type="http://schemas.openxmlformats.org/officeDocument/2006/relationships/image" Target="../media/image69.png"/></Relationships>
</file>

<file path=ppt/slides/_rels/slide33.xml.rels><?xml version="1.0" encoding="UTF-8" standalone="yes"?>
<Relationships xmlns="http://schemas.openxmlformats.org/package/2006/relationships"><Relationship Id="rId3" Type="http://schemas.openxmlformats.org/officeDocument/2006/relationships/image" Target="../media/image72.jpg"/><Relationship Id="rId2" Type="http://schemas.openxmlformats.org/officeDocument/2006/relationships/notesSlide" Target="../notesSlides/notesSlide32.xml"/><Relationship Id="rId1" Type="http://schemas.openxmlformats.org/officeDocument/2006/relationships/slideLayout" Target="../slideLayouts/slideLayout9.xml"/></Relationships>
</file>

<file path=ppt/slides/_rels/slide34.xml.rels><?xml version="1.0" encoding="UTF-8" standalone="yes"?>
<Relationships xmlns="http://schemas.openxmlformats.org/package/2006/relationships"><Relationship Id="rId3" Type="http://schemas.openxmlformats.org/officeDocument/2006/relationships/image" Target="../media/image73.jpg"/><Relationship Id="rId2" Type="http://schemas.openxmlformats.org/officeDocument/2006/relationships/notesSlide" Target="../notesSlides/notesSlide33.xml"/><Relationship Id="rId1" Type="http://schemas.openxmlformats.org/officeDocument/2006/relationships/slideLayout" Target="../slideLayouts/slideLayout12.xml"/></Relationships>
</file>

<file path=ppt/slides/_rels/slide35.xml.rels><?xml version="1.0" encoding="UTF-8" standalone="yes"?>
<Relationships xmlns="http://schemas.openxmlformats.org/package/2006/relationships"><Relationship Id="rId3" Type="http://schemas.openxmlformats.org/officeDocument/2006/relationships/image" Target="../media/image74.png"/><Relationship Id="rId2" Type="http://schemas.openxmlformats.org/officeDocument/2006/relationships/notesSlide" Target="../notesSlides/notesSlide34.xml"/><Relationship Id="rId1" Type="http://schemas.openxmlformats.org/officeDocument/2006/relationships/slideLayout" Target="../slideLayouts/slideLayout12.xml"/></Relationships>
</file>

<file path=ppt/slides/_rels/slide36.xml.rels><?xml version="1.0" encoding="UTF-8" standalone="yes"?>
<Relationships xmlns="http://schemas.openxmlformats.org/package/2006/relationships"><Relationship Id="rId3" Type="http://schemas.openxmlformats.org/officeDocument/2006/relationships/image" Target="../media/image75.png"/><Relationship Id="rId2" Type="http://schemas.openxmlformats.org/officeDocument/2006/relationships/notesSlide" Target="../notesSlides/notesSlide35.xml"/><Relationship Id="rId1" Type="http://schemas.openxmlformats.org/officeDocument/2006/relationships/slideLayout" Target="../slideLayouts/slideLayout14.xml"/><Relationship Id="rId5" Type="http://schemas.openxmlformats.org/officeDocument/2006/relationships/image" Target="../media/image77.png"/><Relationship Id="rId4" Type="http://schemas.openxmlformats.org/officeDocument/2006/relationships/image" Target="../media/image76.png"/></Relationships>
</file>

<file path=ppt/slides/_rels/slide37.xml.rels><?xml version="1.0" encoding="UTF-8" standalone="yes"?>
<Relationships xmlns="http://schemas.openxmlformats.org/package/2006/relationships"><Relationship Id="rId3" Type="http://schemas.openxmlformats.org/officeDocument/2006/relationships/image" Target="../media/image59.jpg"/><Relationship Id="rId2" Type="http://schemas.openxmlformats.org/officeDocument/2006/relationships/notesSlide" Target="../notesSlides/notesSlide36.xml"/><Relationship Id="rId1" Type="http://schemas.openxmlformats.org/officeDocument/2006/relationships/slideLayout" Target="../slideLayouts/slideLayout14.xml"/><Relationship Id="rId6" Type="http://schemas.openxmlformats.org/officeDocument/2006/relationships/image" Target="../media/image77.png"/><Relationship Id="rId5" Type="http://schemas.openxmlformats.org/officeDocument/2006/relationships/image" Target="../media/image78.png"/><Relationship Id="rId4" Type="http://schemas.openxmlformats.org/officeDocument/2006/relationships/image" Target="../media/image64.png"/></Relationships>
</file>

<file path=ppt/slides/_rels/slide38.xml.rels><?xml version="1.0" encoding="UTF-8" standalone="yes"?>
<Relationships xmlns="http://schemas.openxmlformats.org/package/2006/relationships"><Relationship Id="rId8" Type="http://schemas.openxmlformats.org/officeDocument/2006/relationships/image" Target="../media/image84.png"/><Relationship Id="rId3" Type="http://schemas.openxmlformats.org/officeDocument/2006/relationships/image" Target="../media/image79.png"/><Relationship Id="rId7" Type="http://schemas.openxmlformats.org/officeDocument/2006/relationships/image" Target="../media/image83.png"/><Relationship Id="rId2" Type="http://schemas.openxmlformats.org/officeDocument/2006/relationships/notesSlide" Target="../notesSlides/notesSlide37.xml"/><Relationship Id="rId1" Type="http://schemas.openxmlformats.org/officeDocument/2006/relationships/slideLayout" Target="../slideLayouts/slideLayout14.xml"/><Relationship Id="rId6" Type="http://schemas.openxmlformats.org/officeDocument/2006/relationships/image" Target="../media/image82.png"/><Relationship Id="rId11" Type="http://schemas.openxmlformats.org/officeDocument/2006/relationships/image" Target="../media/image87.png"/><Relationship Id="rId5" Type="http://schemas.openxmlformats.org/officeDocument/2006/relationships/image" Target="../media/image81.png"/><Relationship Id="rId10" Type="http://schemas.openxmlformats.org/officeDocument/2006/relationships/image" Target="../media/image86.png"/><Relationship Id="rId4" Type="http://schemas.openxmlformats.org/officeDocument/2006/relationships/image" Target="../media/image80.png"/><Relationship Id="rId9" Type="http://schemas.openxmlformats.org/officeDocument/2006/relationships/image" Target="../media/image85.png"/></Relationships>
</file>

<file path=ppt/slides/_rels/slide39.xml.rels><?xml version="1.0" encoding="UTF-8" standalone="yes"?>
<Relationships xmlns="http://schemas.openxmlformats.org/package/2006/relationships"><Relationship Id="rId3" Type="http://schemas.openxmlformats.org/officeDocument/2006/relationships/image" Target="../media/image8.jpeg"/><Relationship Id="rId2" Type="http://schemas.openxmlformats.org/officeDocument/2006/relationships/notesSlide" Target="../notesSlides/notesSlide38.xml"/><Relationship Id="rId1" Type="http://schemas.openxmlformats.org/officeDocument/2006/relationships/slideLayout" Target="../slideLayouts/slideLayout14.xml"/><Relationship Id="rId4" Type="http://schemas.openxmlformats.org/officeDocument/2006/relationships/image" Target="../media/image1.png"/></Relationships>
</file>

<file path=ppt/slides/_rels/slide40.xml.rels><?xml version="1.0" encoding="UTF-8" standalone="yes"?>
<Relationships xmlns="http://schemas.openxmlformats.org/package/2006/relationships"><Relationship Id="rId13" Type="http://schemas.microsoft.com/office/2007/relationships/hdphoto" Target="../media/hdphoto10.wdp"/><Relationship Id="rId18" Type="http://schemas.openxmlformats.org/officeDocument/2006/relationships/image" Target="../media/image97.png"/><Relationship Id="rId26" Type="http://schemas.openxmlformats.org/officeDocument/2006/relationships/image" Target="../media/image101.png"/><Relationship Id="rId21" Type="http://schemas.microsoft.com/office/2007/relationships/hdphoto" Target="../media/hdphoto14.wdp"/><Relationship Id="rId34" Type="http://schemas.openxmlformats.org/officeDocument/2006/relationships/image" Target="../media/image105.png"/><Relationship Id="rId7" Type="http://schemas.openxmlformats.org/officeDocument/2006/relationships/image" Target="../media/image91.png"/><Relationship Id="rId12" Type="http://schemas.openxmlformats.org/officeDocument/2006/relationships/image" Target="../media/image94.png"/><Relationship Id="rId17" Type="http://schemas.microsoft.com/office/2007/relationships/hdphoto" Target="../media/hdphoto12.wdp"/><Relationship Id="rId25" Type="http://schemas.microsoft.com/office/2007/relationships/hdphoto" Target="../media/hdphoto16.wdp"/><Relationship Id="rId33" Type="http://schemas.microsoft.com/office/2007/relationships/hdphoto" Target="../media/hdphoto20.wdp"/><Relationship Id="rId2" Type="http://schemas.openxmlformats.org/officeDocument/2006/relationships/notesSlide" Target="../notesSlides/notesSlide39.xml"/><Relationship Id="rId16" Type="http://schemas.openxmlformats.org/officeDocument/2006/relationships/image" Target="../media/image96.png"/><Relationship Id="rId20" Type="http://schemas.openxmlformats.org/officeDocument/2006/relationships/image" Target="../media/image98.png"/><Relationship Id="rId29" Type="http://schemas.microsoft.com/office/2007/relationships/hdphoto" Target="../media/hdphoto18.wdp"/><Relationship Id="rId1" Type="http://schemas.openxmlformats.org/officeDocument/2006/relationships/slideLayout" Target="../slideLayouts/slideLayout14.xml"/><Relationship Id="rId6" Type="http://schemas.microsoft.com/office/2007/relationships/hdphoto" Target="../media/hdphoto7.wdp"/><Relationship Id="rId11" Type="http://schemas.microsoft.com/office/2007/relationships/hdphoto" Target="../media/hdphoto9.wdp"/><Relationship Id="rId24" Type="http://schemas.openxmlformats.org/officeDocument/2006/relationships/image" Target="../media/image100.png"/><Relationship Id="rId32" Type="http://schemas.openxmlformats.org/officeDocument/2006/relationships/image" Target="../media/image104.png"/><Relationship Id="rId37" Type="http://schemas.microsoft.com/office/2007/relationships/hdphoto" Target="../media/hdphoto22.wdp"/><Relationship Id="rId5" Type="http://schemas.openxmlformats.org/officeDocument/2006/relationships/image" Target="../media/image90.png"/><Relationship Id="rId15" Type="http://schemas.microsoft.com/office/2007/relationships/hdphoto" Target="../media/hdphoto11.wdp"/><Relationship Id="rId23" Type="http://schemas.microsoft.com/office/2007/relationships/hdphoto" Target="../media/hdphoto15.wdp"/><Relationship Id="rId28" Type="http://schemas.openxmlformats.org/officeDocument/2006/relationships/image" Target="../media/image102.png"/><Relationship Id="rId36" Type="http://schemas.openxmlformats.org/officeDocument/2006/relationships/image" Target="../media/image106.png"/><Relationship Id="rId10" Type="http://schemas.openxmlformats.org/officeDocument/2006/relationships/image" Target="../media/image93.png"/><Relationship Id="rId19" Type="http://schemas.microsoft.com/office/2007/relationships/hdphoto" Target="../media/hdphoto13.wdp"/><Relationship Id="rId31" Type="http://schemas.microsoft.com/office/2007/relationships/hdphoto" Target="../media/hdphoto19.wdp"/><Relationship Id="rId4" Type="http://schemas.openxmlformats.org/officeDocument/2006/relationships/image" Target="../media/image89.png"/><Relationship Id="rId9" Type="http://schemas.openxmlformats.org/officeDocument/2006/relationships/image" Target="../media/image92.png"/><Relationship Id="rId14" Type="http://schemas.openxmlformats.org/officeDocument/2006/relationships/image" Target="../media/image95.png"/><Relationship Id="rId22" Type="http://schemas.openxmlformats.org/officeDocument/2006/relationships/image" Target="../media/image99.png"/><Relationship Id="rId27" Type="http://schemas.microsoft.com/office/2007/relationships/hdphoto" Target="../media/hdphoto17.wdp"/><Relationship Id="rId30" Type="http://schemas.openxmlformats.org/officeDocument/2006/relationships/image" Target="../media/image103.png"/><Relationship Id="rId35" Type="http://schemas.microsoft.com/office/2007/relationships/hdphoto" Target="../media/hdphoto21.wdp"/><Relationship Id="rId8" Type="http://schemas.microsoft.com/office/2007/relationships/hdphoto" Target="../media/hdphoto8.wdp"/><Relationship Id="rId3" Type="http://schemas.openxmlformats.org/officeDocument/2006/relationships/image" Target="../media/image88.png"/></Relationships>
</file>

<file path=ppt/slides/_rels/slide41.xml.rels><?xml version="1.0" encoding="UTF-8" standalone="yes"?>
<Relationships xmlns="http://schemas.openxmlformats.org/package/2006/relationships"><Relationship Id="rId8" Type="http://schemas.openxmlformats.org/officeDocument/2006/relationships/image" Target="../media/image111.jpeg"/><Relationship Id="rId3" Type="http://schemas.openxmlformats.org/officeDocument/2006/relationships/image" Target="../media/image107.png"/><Relationship Id="rId7" Type="http://schemas.openxmlformats.org/officeDocument/2006/relationships/image" Target="../media/image110.jpeg"/><Relationship Id="rId12" Type="http://schemas.openxmlformats.org/officeDocument/2006/relationships/image" Target="../media/image115.jpeg"/><Relationship Id="rId2" Type="http://schemas.openxmlformats.org/officeDocument/2006/relationships/notesSlide" Target="../notesSlides/notesSlide40.xml"/><Relationship Id="rId1" Type="http://schemas.openxmlformats.org/officeDocument/2006/relationships/slideLayout" Target="../slideLayouts/slideLayout19.xml"/><Relationship Id="rId6" Type="http://schemas.openxmlformats.org/officeDocument/2006/relationships/image" Target="../media/image109.jpeg"/><Relationship Id="rId11" Type="http://schemas.openxmlformats.org/officeDocument/2006/relationships/image" Target="../media/image114.jpeg"/><Relationship Id="rId5" Type="http://schemas.openxmlformats.org/officeDocument/2006/relationships/image" Target="../media/image108.jpeg"/><Relationship Id="rId10" Type="http://schemas.openxmlformats.org/officeDocument/2006/relationships/image" Target="../media/image113.jpeg"/><Relationship Id="rId4" Type="http://schemas.microsoft.com/office/2007/relationships/hdphoto" Target="../media/hdphoto23.wdp"/><Relationship Id="rId9" Type="http://schemas.openxmlformats.org/officeDocument/2006/relationships/image" Target="../media/image112.jpeg"/></Relationships>
</file>

<file path=ppt/slides/_rels/slide42.xml.rels><?xml version="1.0" encoding="UTF-8" standalone="yes"?>
<Relationships xmlns="http://schemas.openxmlformats.org/package/2006/relationships"><Relationship Id="rId8" Type="http://schemas.openxmlformats.org/officeDocument/2006/relationships/image" Target="../media/image121.jpeg"/><Relationship Id="rId3" Type="http://schemas.openxmlformats.org/officeDocument/2006/relationships/image" Target="../media/image116.jpeg"/><Relationship Id="rId7" Type="http://schemas.openxmlformats.org/officeDocument/2006/relationships/image" Target="../media/image120.jpeg"/><Relationship Id="rId2" Type="http://schemas.openxmlformats.org/officeDocument/2006/relationships/notesSlide" Target="../notesSlides/notesSlide41.xml"/><Relationship Id="rId1" Type="http://schemas.openxmlformats.org/officeDocument/2006/relationships/slideLayout" Target="../slideLayouts/slideLayout19.xml"/><Relationship Id="rId6" Type="http://schemas.openxmlformats.org/officeDocument/2006/relationships/image" Target="../media/image119.jpeg"/><Relationship Id="rId11" Type="http://schemas.microsoft.com/office/2007/relationships/hdphoto" Target="../media/hdphoto23.wdp"/><Relationship Id="rId5" Type="http://schemas.openxmlformats.org/officeDocument/2006/relationships/image" Target="../media/image118.jpeg"/><Relationship Id="rId10" Type="http://schemas.openxmlformats.org/officeDocument/2006/relationships/image" Target="../media/image107.png"/><Relationship Id="rId4" Type="http://schemas.openxmlformats.org/officeDocument/2006/relationships/image" Target="../media/image117.jpeg"/><Relationship Id="rId9" Type="http://schemas.openxmlformats.org/officeDocument/2006/relationships/image" Target="../media/image122.jpeg"/></Relationships>
</file>

<file path=ppt/slides/_rels/slide43.xml.rels><?xml version="1.0" encoding="UTF-8" standalone="yes"?>
<Relationships xmlns="http://schemas.openxmlformats.org/package/2006/relationships"><Relationship Id="rId3" Type="http://schemas.openxmlformats.org/officeDocument/2006/relationships/image" Target="../media/image123.jpeg"/><Relationship Id="rId2" Type="http://schemas.openxmlformats.org/officeDocument/2006/relationships/notesSlide" Target="../notesSlides/notesSlide42.xml"/><Relationship Id="rId1" Type="http://schemas.openxmlformats.org/officeDocument/2006/relationships/slideLayout" Target="../slideLayouts/slideLayout19.xml"/><Relationship Id="rId4" Type="http://schemas.openxmlformats.org/officeDocument/2006/relationships/image" Target="../media/image124.jpeg"/></Relationships>
</file>

<file path=ppt/slides/_rels/slide44.xml.rels><?xml version="1.0" encoding="UTF-8" standalone="yes"?>
<Relationships xmlns="http://schemas.openxmlformats.org/package/2006/relationships"><Relationship Id="rId8" Type="http://schemas.openxmlformats.org/officeDocument/2006/relationships/image" Target="../media/image129.jpeg"/><Relationship Id="rId3" Type="http://schemas.openxmlformats.org/officeDocument/2006/relationships/image" Target="../media/image107.png"/><Relationship Id="rId7" Type="http://schemas.openxmlformats.org/officeDocument/2006/relationships/image" Target="../media/image128.jpeg"/><Relationship Id="rId2" Type="http://schemas.openxmlformats.org/officeDocument/2006/relationships/notesSlide" Target="../notesSlides/notesSlide43.xml"/><Relationship Id="rId1" Type="http://schemas.openxmlformats.org/officeDocument/2006/relationships/slideLayout" Target="../slideLayouts/slideLayout19.xml"/><Relationship Id="rId6" Type="http://schemas.openxmlformats.org/officeDocument/2006/relationships/image" Target="../media/image127.jpeg"/><Relationship Id="rId11" Type="http://schemas.openxmlformats.org/officeDocument/2006/relationships/image" Target="../media/image132.jpeg"/><Relationship Id="rId5" Type="http://schemas.openxmlformats.org/officeDocument/2006/relationships/image" Target="../media/image126.jpeg"/><Relationship Id="rId10" Type="http://schemas.openxmlformats.org/officeDocument/2006/relationships/image" Target="../media/image131.jpeg"/><Relationship Id="rId4" Type="http://schemas.openxmlformats.org/officeDocument/2006/relationships/image" Target="../media/image125.jpeg"/><Relationship Id="rId9" Type="http://schemas.openxmlformats.org/officeDocument/2006/relationships/image" Target="../media/image130.jpeg"/></Relationships>
</file>

<file path=ppt/slides/_rels/slide45.xml.rels><?xml version="1.0" encoding="UTF-8" standalone="yes"?>
<Relationships xmlns="http://schemas.openxmlformats.org/package/2006/relationships"><Relationship Id="rId8" Type="http://schemas.openxmlformats.org/officeDocument/2006/relationships/image" Target="../media/image137.jpeg"/><Relationship Id="rId13" Type="http://schemas.openxmlformats.org/officeDocument/2006/relationships/image" Target="../media/image142.png"/><Relationship Id="rId3" Type="http://schemas.openxmlformats.org/officeDocument/2006/relationships/image" Target="../media/image107.png"/><Relationship Id="rId7" Type="http://schemas.openxmlformats.org/officeDocument/2006/relationships/image" Target="../media/image136.jpeg"/><Relationship Id="rId12" Type="http://schemas.openxmlformats.org/officeDocument/2006/relationships/image" Target="../media/image141.png"/><Relationship Id="rId2" Type="http://schemas.openxmlformats.org/officeDocument/2006/relationships/notesSlide" Target="../notesSlides/notesSlide44.xml"/><Relationship Id="rId1" Type="http://schemas.openxmlformats.org/officeDocument/2006/relationships/slideLayout" Target="../slideLayouts/slideLayout19.xml"/><Relationship Id="rId6" Type="http://schemas.openxmlformats.org/officeDocument/2006/relationships/image" Target="../media/image135.jpeg"/><Relationship Id="rId11" Type="http://schemas.openxmlformats.org/officeDocument/2006/relationships/image" Target="../media/image140.png"/><Relationship Id="rId5" Type="http://schemas.openxmlformats.org/officeDocument/2006/relationships/image" Target="../media/image134.jpeg"/><Relationship Id="rId15" Type="http://schemas.openxmlformats.org/officeDocument/2006/relationships/image" Target="../media/image144.jpeg"/><Relationship Id="rId10" Type="http://schemas.openxmlformats.org/officeDocument/2006/relationships/image" Target="../media/image139.png"/><Relationship Id="rId4" Type="http://schemas.openxmlformats.org/officeDocument/2006/relationships/image" Target="../media/image133.jpeg"/><Relationship Id="rId9" Type="http://schemas.openxmlformats.org/officeDocument/2006/relationships/image" Target="../media/image138.jpeg"/><Relationship Id="rId14" Type="http://schemas.openxmlformats.org/officeDocument/2006/relationships/image" Target="../media/image143.png"/></Relationships>
</file>

<file path=ppt/slides/_rels/slide46.xml.rels><?xml version="1.0" encoding="UTF-8" standalone="yes"?>
<Relationships xmlns="http://schemas.openxmlformats.org/package/2006/relationships"><Relationship Id="rId8" Type="http://schemas.openxmlformats.org/officeDocument/2006/relationships/image" Target="../media/image115.jpeg"/><Relationship Id="rId3" Type="http://schemas.openxmlformats.org/officeDocument/2006/relationships/image" Target="../media/image145.jpeg"/><Relationship Id="rId7" Type="http://schemas.openxmlformats.org/officeDocument/2006/relationships/image" Target="../media/image147.jpeg"/><Relationship Id="rId2" Type="http://schemas.openxmlformats.org/officeDocument/2006/relationships/notesSlide" Target="../notesSlides/notesSlide45.xml"/><Relationship Id="rId1" Type="http://schemas.openxmlformats.org/officeDocument/2006/relationships/slideLayout" Target="../slideLayouts/slideLayout19.xml"/><Relationship Id="rId6" Type="http://schemas.microsoft.com/office/2007/relationships/hdphoto" Target="../media/hdphoto23.wdp"/><Relationship Id="rId11" Type="http://schemas.openxmlformats.org/officeDocument/2006/relationships/image" Target="../media/image150.png"/><Relationship Id="rId5" Type="http://schemas.openxmlformats.org/officeDocument/2006/relationships/image" Target="../media/image107.png"/><Relationship Id="rId10" Type="http://schemas.openxmlformats.org/officeDocument/2006/relationships/image" Target="../media/image149.jpeg"/><Relationship Id="rId4" Type="http://schemas.openxmlformats.org/officeDocument/2006/relationships/image" Target="../media/image146.jpeg"/><Relationship Id="rId9" Type="http://schemas.openxmlformats.org/officeDocument/2006/relationships/image" Target="../media/image148.png"/></Relationships>
</file>

<file path=ppt/slides/_rels/slide47.xml.rels><?xml version="1.0" encoding="UTF-8" standalone="yes"?>
<Relationships xmlns="http://schemas.openxmlformats.org/package/2006/relationships"><Relationship Id="rId8" Type="http://schemas.openxmlformats.org/officeDocument/2006/relationships/image" Target="../media/image154.jpeg"/><Relationship Id="rId3" Type="http://schemas.openxmlformats.org/officeDocument/2006/relationships/image" Target="../media/image107.png"/><Relationship Id="rId7" Type="http://schemas.microsoft.com/office/2007/relationships/hdphoto" Target="../media/hdphoto23.wdp"/><Relationship Id="rId2" Type="http://schemas.openxmlformats.org/officeDocument/2006/relationships/notesSlide" Target="../notesSlides/notesSlide46.xml"/><Relationship Id="rId1" Type="http://schemas.openxmlformats.org/officeDocument/2006/relationships/slideLayout" Target="../slideLayouts/slideLayout19.xml"/><Relationship Id="rId6" Type="http://schemas.openxmlformats.org/officeDocument/2006/relationships/image" Target="../media/image153.jpeg"/><Relationship Id="rId11" Type="http://schemas.openxmlformats.org/officeDocument/2006/relationships/image" Target="../media/image157.jpeg"/><Relationship Id="rId5" Type="http://schemas.openxmlformats.org/officeDocument/2006/relationships/image" Target="../media/image152.jpeg"/><Relationship Id="rId10" Type="http://schemas.openxmlformats.org/officeDocument/2006/relationships/image" Target="../media/image156.jpeg"/><Relationship Id="rId4" Type="http://schemas.openxmlformats.org/officeDocument/2006/relationships/image" Target="../media/image151.jpeg"/><Relationship Id="rId9" Type="http://schemas.openxmlformats.org/officeDocument/2006/relationships/image" Target="../media/image155.jpeg"/></Relationships>
</file>

<file path=ppt/slides/_rels/slide48.xml.rels><?xml version="1.0" encoding="UTF-8" standalone="yes"?>
<Relationships xmlns="http://schemas.openxmlformats.org/package/2006/relationships"><Relationship Id="rId8" Type="http://schemas.openxmlformats.org/officeDocument/2006/relationships/image" Target="../media/image163.png"/><Relationship Id="rId3" Type="http://schemas.openxmlformats.org/officeDocument/2006/relationships/image" Target="../media/image158.png"/><Relationship Id="rId7" Type="http://schemas.openxmlformats.org/officeDocument/2006/relationships/image" Target="../media/image162.png"/><Relationship Id="rId2" Type="http://schemas.openxmlformats.org/officeDocument/2006/relationships/notesSlide" Target="../notesSlides/notesSlide47.xml"/><Relationship Id="rId1" Type="http://schemas.openxmlformats.org/officeDocument/2006/relationships/slideLayout" Target="../slideLayouts/slideLayout8.xml"/><Relationship Id="rId6" Type="http://schemas.openxmlformats.org/officeDocument/2006/relationships/image" Target="../media/image161.png"/><Relationship Id="rId5" Type="http://schemas.openxmlformats.org/officeDocument/2006/relationships/image" Target="../media/image160.png"/><Relationship Id="rId10" Type="http://schemas.openxmlformats.org/officeDocument/2006/relationships/image" Target="../media/image165.png"/><Relationship Id="rId4" Type="http://schemas.openxmlformats.org/officeDocument/2006/relationships/image" Target="../media/image159.png"/><Relationship Id="rId9" Type="http://schemas.openxmlformats.org/officeDocument/2006/relationships/image" Target="../media/image164.png"/></Relationships>
</file>

<file path=ppt/slides/_rels/slide49.xml.rels><?xml version="1.0" encoding="UTF-8" standalone="yes"?>
<Relationships xmlns="http://schemas.openxmlformats.org/package/2006/relationships"><Relationship Id="rId8" Type="http://schemas.openxmlformats.org/officeDocument/2006/relationships/image" Target="../media/image170.jpeg"/><Relationship Id="rId3" Type="http://schemas.openxmlformats.org/officeDocument/2006/relationships/image" Target="../media/image166.jpeg"/><Relationship Id="rId7" Type="http://schemas.openxmlformats.org/officeDocument/2006/relationships/image" Target="../media/image169.jpeg"/><Relationship Id="rId12" Type="http://schemas.openxmlformats.org/officeDocument/2006/relationships/image" Target="../media/image174.jpeg"/><Relationship Id="rId2" Type="http://schemas.openxmlformats.org/officeDocument/2006/relationships/notesSlide" Target="../notesSlides/notesSlide48.xml"/><Relationship Id="rId1" Type="http://schemas.openxmlformats.org/officeDocument/2006/relationships/slideLayout" Target="../slideLayouts/slideLayout19.xml"/><Relationship Id="rId6" Type="http://schemas.openxmlformats.org/officeDocument/2006/relationships/image" Target="../media/image168.jpeg"/><Relationship Id="rId11" Type="http://schemas.openxmlformats.org/officeDocument/2006/relationships/image" Target="../media/image173.jpeg"/><Relationship Id="rId5" Type="http://schemas.openxmlformats.org/officeDocument/2006/relationships/image" Target="../media/image167.jpeg"/><Relationship Id="rId10" Type="http://schemas.openxmlformats.org/officeDocument/2006/relationships/image" Target="../media/image172.jpeg"/><Relationship Id="rId4" Type="http://schemas.openxmlformats.org/officeDocument/2006/relationships/image" Target="../media/image107.png"/><Relationship Id="rId9" Type="http://schemas.openxmlformats.org/officeDocument/2006/relationships/image" Target="../media/image171.jpeg"/></Relationships>
</file>

<file path=ppt/slides/_rels/slide50.xml.rels><?xml version="1.0" encoding="UTF-8" standalone="yes"?>
<Relationships xmlns="http://schemas.openxmlformats.org/package/2006/relationships"><Relationship Id="rId8" Type="http://schemas.openxmlformats.org/officeDocument/2006/relationships/image" Target="../media/image180.png"/><Relationship Id="rId13" Type="http://schemas.openxmlformats.org/officeDocument/2006/relationships/image" Target="../media/image185.png"/><Relationship Id="rId3" Type="http://schemas.openxmlformats.org/officeDocument/2006/relationships/image" Target="../media/image175.png"/><Relationship Id="rId7" Type="http://schemas.openxmlformats.org/officeDocument/2006/relationships/image" Target="../media/image179.png"/><Relationship Id="rId12" Type="http://schemas.openxmlformats.org/officeDocument/2006/relationships/image" Target="../media/image184.png"/><Relationship Id="rId2" Type="http://schemas.openxmlformats.org/officeDocument/2006/relationships/notesSlide" Target="../notesSlides/notesSlide49.xml"/><Relationship Id="rId1" Type="http://schemas.openxmlformats.org/officeDocument/2006/relationships/slideLayout" Target="../slideLayouts/slideLayout8.xml"/><Relationship Id="rId6" Type="http://schemas.openxmlformats.org/officeDocument/2006/relationships/image" Target="../media/image178.png"/><Relationship Id="rId11" Type="http://schemas.openxmlformats.org/officeDocument/2006/relationships/image" Target="../media/image183.png"/><Relationship Id="rId5" Type="http://schemas.openxmlformats.org/officeDocument/2006/relationships/image" Target="../media/image177.png"/><Relationship Id="rId15" Type="http://schemas.openxmlformats.org/officeDocument/2006/relationships/image" Target="../media/image187.png"/><Relationship Id="rId10" Type="http://schemas.openxmlformats.org/officeDocument/2006/relationships/image" Target="../media/image182.png"/><Relationship Id="rId4" Type="http://schemas.openxmlformats.org/officeDocument/2006/relationships/image" Target="../media/image176.png"/><Relationship Id="rId9" Type="http://schemas.openxmlformats.org/officeDocument/2006/relationships/image" Target="../media/image181.png"/><Relationship Id="rId14" Type="http://schemas.openxmlformats.org/officeDocument/2006/relationships/image" Target="../media/image186.png"/></Relationships>
</file>

<file path=ppt/slides/_rels/slide51.xml.rels><?xml version="1.0" encoding="UTF-8" standalone="yes"?>
<Relationships xmlns="http://schemas.openxmlformats.org/package/2006/relationships"><Relationship Id="rId3" Type="http://schemas.openxmlformats.org/officeDocument/2006/relationships/image" Target="../media/image6.png"/><Relationship Id="rId7" Type="http://schemas.openxmlformats.org/officeDocument/2006/relationships/image" Target="../media/image70.png"/><Relationship Id="rId2" Type="http://schemas.openxmlformats.org/officeDocument/2006/relationships/notesSlide" Target="../notesSlides/notesSlide50.xml"/><Relationship Id="rId1" Type="http://schemas.openxmlformats.org/officeDocument/2006/relationships/slideLayout" Target="../slideLayouts/slideLayout8.xml"/><Relationship Id="rId6" Type="http://schemas.openxmlformats.org/officeDocument/2006/relationships/image" Target="../media/image189.png"/><Relationship Id="rId5" Type="http://schemas.openxmlformats.org/officeDocument/2006/relationships/image" Target="../media/image188.jpeg"/><Relationship Id="rId4" Type="http://schemas.openxmlformats.org/officeDocument/2006/relationships/image" Target="../media/image176.png"/></Relationships>
</file>

<file path=ppt/slides/_rels/slide52.xml.rels><?xml version="1.0" encoding="UTF-8" standalone="yes"?>
<Relationships xmlns="http://schemas.openxmlformats.org/package/2006/relationships"><Relationship Id="rId2" Type="http://schemas.openxmlformats.org/officeDocument/2006/relationships/notesSlide" Target="../notesSlides/notesSlide51.xml"/><Relationship Id="rId1" Type="http://schemas.openxmlformats.org/officeDocument/2006/relationships/slideLayout" Target="../slideLayouts/slideLayout6.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Tree>
    <p:extLst>
      <p:ext uri="{BB962C8B-B14F-4D97-AF65-F5344CB8AC3E}">
        <p14:creationId xmlns:p14="http://schemas.microsoft.com/office/powerpoint/2010/main" val="1835644658"/>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Image 4">
            <a:extLst>
              <a:ext uri="{FF2B5EF4-FFF2-40B4-BE49-F238E27FC236}">
                <a16:creationId xmlns:a16="http://schemas.microsoft.com/office/drawing/2014/main" id="{D6F656F9-AED1-B903-7FFC-62A9D3C84C4F}"/>
              </a:ext>
            </a:extLst>
          </p:cNvPr>
          <p:cNvPicPr>
            <a:picLocks noChangeAspect="1"/>
          </p:cNvPicPr>
          <p:nvPr/>
        </p:nvPicPr>
        <p:blipFill rotWithShape="1">
          <a:blip r:embed="rId3">
            <a:alphaModFix amt="49000"/>
          </a:blip>
          <a:srcRect r="4809"/>
          <a:stretch/>
        </p:blipFill>
        <p:spPr>
          <a:xfrm>
            <a:off x="7196843" y="51197"/>
            <a:ext cx="5045113" cy="6858000"/>
          </a:xfrm>
          <a:prstGeom prst="rect">
            <a:avLst/>
          </a:prstGeom>
          <a:effectLst>
            <a:softEdge rad="393700"/>
          </a:effectLst>
        </p:spPr>
      </p:pic>
      <p:sp>
        <p:nvSpPr>
          <p:cNvPr id="19" name="Espace réservé du titre 1">
            <a:extLst>
              <a:ext uri="{FF2B5EF4-FFF2-40B4-BE49-F238E27FC236}">
                <a16:creationId xmlns:a16="http://schemas.microsoft.com/office/drawing/2014/main" id="{7F5F44E1-AE2E-0441-0DF8-799B658EBD70}"/>
              </a:ext>
            </a:extLst>
          </p:cNvPr>
          <p:cNvSpPr txBox="1">
            <a:spLocks/>
          </p:cNvSpPr>
          <p:nvPr/>
        </p:nvSpPr>
        <p:spPr>
          <a:xfrm>
            <a:off x="838200" y="169025"/>
            <a:ext cx="10515600" cy="1325563"/>
          </a:xfrm>
          <a:prstGeom prst="rect">
            <a:avLst/>
          </a:prstGeom>
        </p:spPr>
        <p:txBody>
          <a:bodyPr vert="horz" lIns="91440" tIns="45720" rIns="91440" bIns="45720" rtlCol="0" anchor="ctr">
            <a:normAutofit/>
          </a:bodyPr>
          <a:lstStyle>
            <a:lvl1pPr algn="ctr" defTabSz="914400" rtl="0" eaLnBrk="1" latinLnBrk="0" hangingPunct="1">
              <a:lnSpc>
                <a:spcPct val="90000"/>
              </a:lnSpc>
              <a:spcBef>
                <a:spcPct val="0"/>
              </a:spcBef>
              <a:buNone/>
              <a:defRPr sz="4800" kern="1200">
                <a:solidFill>
                  <a:srgbClr val="3E3E3E"/>
                </a:solidFill>
                <a:latin typeface="KyivType Sans2" panose="00000500000000000000" pitchFamily="50" charset="0"/>
                <a:ea typeface="+mj-ea"/>
                <a:cs typeface="+mj-cs"/>
              </a:defRPr>
            </a:lvl1pPr>
          </a:lstStyle>
          <a:p>
            <a:r>
              <a:rPr lang="fr-FR" dirty="0"/>
              <a:t>Programme </a:t>
            </a:r>
          </a:p>
        </p:txBody>
      </p:sp>
      <p:sp>
        <p:nvSpPr>
          <p:cNvPr id="20" name="ZoneTexte 19">
            <a:extLst>
              <a:ext uri="{FF2B5EF4-FFF2-40B4-BE49-F238E27FC236}">
                <a16:creationId xmlns:a16="http://schemas.microsoft.com/office/drawing/2014/main" id="{F2C2C2F7-37A9-CC5C-3F95-C391D0AADB1C}"/>
              </a:ext>
            </a:extLst>
          </p:cNvPr>
          <p:cNvSpPr txBox="1"/>
          <p:nvPr/>
        </p:nvSpPr>
        <p:spPr>
          <a:xfrm>
            <a:off x="240912" y="2165683"/>
            <a:ext cx="11738898" cy="369332"/>
          </a:xfrm>
          <a:prstGeom prst="rect">
            <a:avLst/>
          </a:prstGeom>
          <a:noFill/>
          <a:ln>
            <a:solidFill>
              <a:srgbClr val="F78F2A"/>
            </a:solidFill>
          </a:ln>
        </p:spPr>
        <p:txBody>
          <a:bodyPr wrap="square" rtlCol="0">
            <a:spAutoFit/>
          </a:bodyPr>
          <a:lstStyle/>
          <a:p>
            <a:pPr lvl="1" algn="ctr"/>
            <a:r>
              <a:rPr lang="fr-FR" dirty="0"/>
              <a:t>Révision des Sérums C20 &amp; C25</a:t>
            </a:r>
            <a:endParaRPr lang="fr-FR" sz="1600" dirty="0">
              <a:latin typeface="Roboto Light" panose="02000000000000000000" pitchFamily="2" charset="0"/>
              <a:ea typeface="Roboto Light" panose="02000000000000000000" pitchFamily="2" charset="0"/>
            </a:endParaRPr>
          </a:p>
        </p:txBody>
      </p:sp>
      <p:sp>
        <p:nvSpPr>
          <p:cNvPr id="21" name="ZoneTexte 20">
            <a:extLst>
              <a:ext uri="{FF2B5EF4-FFF2-40B4-BE49-F238E27FC236}">
                <a16:creationId xmlns:a16="http://schemas.microsoft.com/office/drawing/2014/main" id="{CD6DCD85-289F-5F06-1252-E70A80C478BF}"/>
              </a:ext>
            </a:extLst>
          </p:cNvPr>
          <p:cNvSpPr txBox="1"/>
          <p:nvPr/>
        </p:nvSpPr>
        <p:spPr>
          <a:xfrm>
            <a:off x="240912" y="3294024"/>
            <a:ext cx="11738898" cy="372346"/>
          </a:xfrm>
          <a:prstGeom prst="rect">
            <a:avLst/>
          </a:prstGeom>
          <a:noFill/>
          <a:ln>
            <a:solidFill>
              <a:srgbClr val="F78F2A"/>
            </a:solidFill>
          </a:ln>
        </p:spPr>
        <p:txBody>
          <a:bodyPr wrap="square" rtlCol="0">
            <a:spAutoFit/>
          </a:bodyPr>
          <a:lstStyle/>
          <a:p>
            <a:pPr algn="ctr">
              <a:lnSpc>
                <a:spcPct val="107000"/>
              </a:lnSpc>
              <a:spcAft>
                <a:spcPts val="800"/>
              </a:spcAft>
            </a:pPr>
            <a:r>
              <a:rPr lang="fr-FR" sz="1600" dirty="0">
                <a:latin typeface="Roboto Light" panose="02000000000000000000" pitchFamily="2" charset="0"/>
                <a:ea typeface="Roboto Light" panose="02000000000000000000" pitchFamily="2" charset="0"/>
              </a:rPr>
              <a:t> </a:t>
            </a:r>
            <a:r>
              <a:rPr lang="fr-FR" dirty="0"/>
              <a:t>Les produits </a:t>
            </a:r>
            <a:r>
              <a:rPr lang="fr-FR" dirty="0" err="1"/>
              <a:t>Yon</a:t>
            </a:r>
            <a:r>
              <a:rPr lang="fr-FR" dirty="0"/>
              <a:t>-Ka avec de la Vitamine C dans leur formule</a:t>
            </a:r>
            <a:endParaRPr lang="fr-FR" sz="1600" dirty="0">
              <a:effectLst/>
              <a:latin typeface="Roboto Light" panose="02000000000000000000" pitchFamily="2" charset="0"/>
              <a:ea typeface="Roboto Light" panose="02000000000000000000" pitchFamily="2" charset="0"/>
              <a:cs typeface="Times New Roman" panose="02020603050405020304" pitchFamily="18" charset="0"/>
            </a:endParaRPr>
          </a:p>
        </p:txBody>
      </p:sp>
      <p:sp>
        <p:nvSpPr>
          <p:cNvPr id="24" name="ZoneTexte 23">
            <a:extLst>
              <a:ext uri="{FF2B5EF4-FFF2-40B4-BE49-F238E27FC236}">
                <a16:creationId xmlns:a16="http://schemas.microsoft.com/office/drawing/2014/main" id="{D05F36F8-B4A5-AA54-CD1C-58A0F4CF630F}"/>
              </a:ext>
            </a:extLst>
          </p:cNvPr>
          <p:cNvSpPr txBox="1"/>
          <p:nvPr/>
        </p:nvSpPr>
        <p:spPr>
          <a:xfrm>
            <a:off x="240912" y="4475165"/>
            <a:ext cx="11738898" cy="372346"/>
          </a:xfrm>
          <a:prstGeom prst="rect">
            <a:avLst/>
          </a:prstGeom>
          <a:noFill/>
          <a:ln>
            <a:solidFill>
              <a:srgbClr val="F78F2A"/>
            </a:solidFill>
          </a:ln>
        </p:spPr>
        <p:txBody>
          <a:bodyPr wrap="square" rtlCol="0">
            <a:spAutoFit/>
          </a:bodyPr>
          <a:lstStyle/>
          <a:p>
            <a:pPr algn="ctr">
              <a:lnSpc>
                <a:spcPct val="107000"/>
              </a:lnSpc>
              <a:spcAft>
                <a:spcPts val="800"/>
              </a:spcAft>
            </a:pPr>
            <a:r>
              <a:rPr lang="fr-FR" dirty="0"/>
              <a:t>Démonstration de la nouvelle méthode d’application du Peeling Lumière</a:t>
            </a:r>
            <a:endParaRPr lang="fr-FR" sz="1600" dirty="0">
              <a:effectLst/>
              <a:latin typeface="Roboto Light" panose="02000000000000000000" pitchFamily="2" charset="0"/>
              <a:ea typeface="Roboto Light" panose="02000000000000000000" pitchFamily="2" charset="0"/>
              <a:cs typeface="Times New Roman" panose="02020603050405020304" pitchFamily="18" charset="0"/>
            </a:endParaRPr>
          </a:p>
        </p:txBody>
      </p:sp>
      <p:sp>
        <p:nvSpPr>
          <p:cNvPr id="25" name="ZoneTexte 24">
            <a:extLst>
              <a:ext uri="{FF2B5EF4-FFF2-40B4-BE49-F238E27FC236}">
                <a16:creationId xmlns:a16="http://schemas.microsoft.com/office/drawing/2014/main" id="{7E071D26-0D88-0FDF-62C9-D7D58AEA8260}"/>
              </a:ext>
            </a:extLst>
          </p:cNvPr>
          <p:cNvSpPr txBox="1"/>
          <p:nvPr/>
        </p:nvSpPr>
        <p:spPr>
          <a:xfrm>
            <a:off x="474340" y="1960632"/>
            <a:ext cx="2036848" cy="338554"/>
          </a:xfrm>
          <a:prstGeom prst="rect">
            <a:avLst/>
          </a:prstGeom>
          <a:solidFill>
            <a:schemeClr val="accent2">
              <a:lumMod val="20000"/>
              <a:lumOff val="80000"/>
            </a:schemeClr>
          </a:solidFill>
          <a:ln>
            <a:noFill/>
          </a:ln>
        </p:spPr>
        <p:txBody>
          <a:bodyPr wrap="square" rtlCol="0">
            <a:spAutoFit/>
          </a:bodyPr>
          <a:lstStyle/>
          <a:p>
            <a:pPr algn="ctr"/>
            <a:r>
              <a:rPr lang="fr-FR" sz="1600" dirty="0">
                <a:latin typeface="Roboto Light" panose="02000000000000000000" pitchFamily="2" charset="0"/>
                <a:ea typeface="Roboto Light" panose="02000000000000000000" pitchFamily="2" charset="0"/>
              </a:rPr>
              <a:t>Sérums C20 &amp; C25</a:t>
            </a:r>
          </a:p>
        </p:txBody>
      </p:sp>
      <p:sp>
        <p:nvSpPr>
          <p:cNvPr id="26" name="ZoneTexte 25">
            <a:extLst>
              <a:ext uri="{FF2B5EF4-FFF2-40B4-BE49-F238E27FC236}">
                <a16:creationId xmlns:a16="http://schemas.microsoft.com/office/drawing/2014/main" id="{A7F4BE20-4747-A2D2-5B6D-0645DE8665EC}"/>
              </a:ext>
            </a:extLst>
          </p:cNvPr>
          <p:cNvSpPr txBox="1"/>
          <p:nvPr/>
        </p:nvSpPr>
        <p:spPr>
          <a:xfrm>
            <a:off x="503058" y="3104707"/>
            <a:ext cx="2131654" cy="338554"/>
          </a:xfrm>
          <a:prstGeom prst="rect">
            <a:avLst/>
          </a:prstGeom>
          <a:solidFill>
            <a:schemeClr val="accent2">
              <a:lumMod val="20000"/>
              <a:lumOff val="80000"/>
            </a:schemeClr>
          </a:solidFill>
          <a:ln>
            <a:noFill/>
          </a:ln>
        </p:spPr>
        <p:txBody>
          <a:bodyPr wrap="square" rtlCol="0">
            <a:spAutoFit/>
          </a:bodyPr>
          <a:lstStyle/>
          <a:p>
            <a:pPr algn="ctr"/>
            <a:r>
              <a:rPr lang="fr-FR" sz="1600" dirty="0">
                <a:latin typeface="Roboto Light" panose="02000000000000000000" pitchFamily="2" charset="0"/>
                <a:ea typeface="Roboto Light" panose="02000000000000000000" pitchFamily="2" charset="0"/>
              </a:rPr>
              <a:t>Vitamine C &amp; </a:t>
            </a:r>
            <a:r>
              <a:rPr lang="fr-FR" sz="1600" dirty="0" err="1">
                <a:latin typeface="Roboto Light" panose="02000000000000000000" pitchFamily="2" charset="0"/>
                <a:ea typeface="Roboto Light" panose="02000000000000000000" pitchFamily="2" charset="0"/>
              </a:rPr>
              <a:t>Yon</a:t>
            </a:r>
            <a:r>
              <a:rPr lang="fr-FR" sz="1600" dirty="0">
                <a:latin typeface="Roboto Light" panose="02000000000000000000" pitchFamily="2" charset="0"/>
                <a:ea typeface="Roboto Light" panose="02000000000000000000" pitchFamily="2" charset="0"/>
              </a:rPr>
              <a:t>-Ka</a:t>
            </a:r>
          </a:p>
        </p:txBody>
      </p:sp>
      <p:sp>
        <p:nvSpPr>
          <p:cNvPr id="28" name="ZoneTexte 27">
            <a:extLst>
              <a:ext uri="{FF2B5EF4-FFF2-40B4-BE49-F238E27FC236}">
                <a16:creationId xmlns:a16="http://schemas.microsoft.com/office/drawing/2014/main" id="{75BAB629-9661-4375-6272-25571109647E}"/>
              </a:ext>
            </a:extLst>
          </p:cNvPr>
          <p:cNvSpPr txBox="1"/>
          <p:nvPr/>
        </p:nvSpPr>
        <p:spPr>
          <a:xfrm>
            <a:off x="503058" y="4275284"/>
            <a:ext cx="2008129" cy="338554"/>
          </a:xfrm>
          <a:prstGeom prst="rect">
            <a:avLst/>
          </a:prstGeom>
          <a:solidFill>
            <a:schemeClr val="accent2">
              <a:lumMod val="20000"/>
              <a:lumOff val="80000"/>
            </a:schemeClr>
          </a:solidFill>
          <a:ln>
            <a:noFill/>
          </a:ln>
        </p:spPr>
        <p:txBody>
          <a:bodyPr wrap="square" rtlCol="0">
            <a:spAutoFit/>
          </a:bodyPr>
          <a:lstStyle/>
          <a:p>
            <a:pPr algn="ctr"/>
            <a:r>
              <a:rPr lang="fr-FR" sz="1600" dirty="0">
                <a:latin typeface="Roboto Light" panose="02000000000000000000" pitchFamily="2" charset="0"/>
                <a:ea typeface="Roboto Light" panose="02000000000000000000" pitchFamily="2" charset="0"/>
              </a:rPr>
              <a:t>Peeling Lumière</a:t>
            </a:r>
          </a:p>
        </p:txBody>
      </p:sp>
    </p:spTree>
    <p:extLst>
      <p:ext uri="{BB962C8B-B14F-4D97-AF65-F5344CB8AC3E}">
        <p14:creationId xmlns:p14="http://schemas.microsoft.com/office/powerpoint/2010/main" val="70643839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20"/>
                                        </p:tgtEl>
                                        <p:attrNameLst>
                                          <p:attrName>style.visibility</p:attrName>
                                        </p:attrNameLst>
                                      </p:cBhvr>
                                      <p:to>
                                        <p:strVal val="visible"/>
                                      </p:to>
                                    </p:set>
                                    <p:animEffect transition="in" filter="fade">
                                      <p:cBhvr>
                                        <p:cTn id="7" dur="500"/>
                                        <p:tgtEl>
                                          <p:spTgt spid="20"/>
                                        </p:tgtEl>
                                      </p:cBhvr>
                                    </p:animEffect>
                                  </p:childTnLst>
                                </p:cTn>
                              </p:par>
                              <p:par>
                                <p:cTn id="8" presetID="10" presetClass="entr" presetSubtype="0" fill="hold" grpId="0" nodeType="withEffect">
                                  <p:stCondLst>
                                    <p:cond delay="0"/>
                                  </p:stCondLst>
                                  <p:childTnLst>
                                    <p:set>
                                      <p:cBhvr>
                                        <p:cTn id="9" dur="1" fill="hold">
                                          <p:stCondLst>
                                            <p:cond delay="0"/>
                                          </p:stCondLst>
                                        </p:cTn>
                                        <p:tgtEl>
                                          <p:spTgt spid="25"/>
                                        </p:tgtEl>
                                        <p:attrNameLst>
                                          <p:attrName>style.visibility</p:attrName>
                                        </p:attrNameLst>
                                      </p:cBhvr>
                                      <p:to>
                                        <p:strVal val="visible"/>
                                      </p:to>
                                    </p:set>
                                    <p:animEffect transition="in" filter="fade">
                                      <p:cBhvr>
                                        <p:cTn id="10" dur="500"/>
                                        <p:tgtEl>
                                          <p:spTgt spid="25"/>
                                        </p:tgtEl>
                                      </p:cBhvr>
                                    </p:animEffect>
                                  </p:childTnLst>
                                </p:cTn>
                              </p:par>
                            </p:childTnLst>
                          </p:cTn>
                        </p:par>
                      </p:childTnLst>
                    </p:cTn>
                  </p:par>
                  <p:par>
                    <p:cTn id="11" fill="hold">
                      <p:stCondLst>
                        <p:cond delay="indefinite"/>
                      </p:stCondLst>
                      <p:childTnLst>
                        <p:par>
                          <p:cTn id="12" fill="hold">
                            <p:stCondLst>
                              <p:cond delay="0"/>
                            </p:stCondLst>
                            <p:childTnLst>
                              <p:par>
                                <p:cTn id="13" presetID="10" presetClass="entr" presetSubtype="0" fill="hold" grpId="0" nodeType="clickEffect">
                                  <p:stCondLst>
                                    <p:cond delay="0"/>
                                  </p:stCondLst>
                                  <p:childTnLst>
                                    <p:set>
                                      <p:cBhvr>
                                        <p:cTn id="14" dur="1" fill="hold">
                                          <p:stCondLst>
                                            <p:cond delay="0"/>
                                          </p:stCondLst>
                                        </p:cTn>
                                        <p:tgtEl>
                                          <p:spTgt spid="21"/>
                                        </p:tgtEl>
                                        <p:attrNameLst>
                                          <p:attrName>style.visibility</p:attrName>
                                        </p:attrNameLst>
                                      </p:cBhvr>
                                      <p:to>
                                        <p:strVal val="visible"/>
                                      </p:to>
                                    </p:set>
                                    <p:animEffect transition="in" filter="fade">
                                      <p:cBhvr>
                                        <p:cTn id="15" dur="500"/>
                                        <p:tgtEl>
                                          <p:spTgt spid="21"/>
                                        </p:tgtEl>
                                      </p:cBhvr>
                                    </p:animEffect>
                                  </p:childTnLst>
                                </p:cTn>
                              </p:par>
                              <p:par>
                                <p:cTn id="16" presetID="10" presetClass="entr" presetSubtype="0" fill="hold" grpId="0" nodeType="withEffect">
                                  <p:stCondLst>
                                    <p:cond delay="0"/>
                                  </p:stCondLst>
                                  <p:childTnLst>
                                    <p:set>
                                      <p:cBhvr>
                                        <p:cTn id="17" dur="1" fill="hold">
                                          <p:stCondLst>
                                            <p:cond delay="0"/>
                                          </p:stCondLst>
                                        </p:cTn>
                                        <p:tgtEl>
                                          <p:spTgt spid="26"/>
                                        </p:tgtEl>
                                        <p:attrNameLst>
                                          <p:attrName>style.visibility</p:attrName>
                                        </p:attrNameLst>
                                      </p:cBhvr>
                                      <p:to>
                                        <p:strVal val="visible"/>
                                      </p:to>
                                    </p:set>
                                    <p:animEffect transition="in" filter="fade">
                                      <p:cBhvr>
                                        <p:cTn id="18" dur="500"/>
                                        <p:tgtEl>
                                          <p:spTgt spid="26"/>
                                        </p:tgtEl>
                                      </p:cBhvr>
                                    </p:animEffect>
                                  </p:childTnLst>
                                </p:cTn>
                              </p:par>
                            </p:childTnLst>
                          </p:cTn>
                        </p:par>
                      </p:childTnLst>
                    </p:cTn>
                  </p:par>
                  <p:par>
                    <p:cTn id="19" fill="hold">
                      <p:stCondLst>
                        <p:cond delay="indefinite"/>
                      </p:stCondLst>
                      <p:childTnLst>
                        <p:par>
                          <p:cTn id="20" fill="hold">
                            <p:stCondLst>
                              <p:cond delay="0"/>
                            </p:stCondLst>
                            <p:childTnLst>
                              <p:par>
                                <p:cTn id="21" presetID="10" presetClass="entr" presetSubtype="0" fill="hold" grpId="0" nodeType="clickEffect">
                                  <p:stCondLst>
                                    <p:cond delay="0"/>
                                  </p:stCondLst>
                                  <p:childTnLst>
                                    <p:set>
                                      <p:cBhvr>
                                        <p:cTn id="22" dur="1" fill="hold">
                                          <p:stCondLst>
                                            <p:cond delay="0"/>
                                          </p:stCondLst>
                                        </p:cTn>
                                        <p:tgtEl>
                                          <p:spTgt spid="24"/>
                                        </p:tgtEl>
                                        <p:attrNameLst>
                                          <p:attrName>style.visibility</p:attrName>
                                        </p:attrNameLst>
                                      </p:cBhvr>
                                      <p:to>
                                        <p:strVal val="visible"/>
                                      </p:to>
                                    </p:set>
                                    <p:animEffect transition="in" filter="fade">
                                      <p:cBhvr>
                                        <p:cTn id="23" dur="500"/>
                                        <p:tgtEl>
                                          <p:spTgt spid="24"/>
                                        </p:tgtEl>
                                      </p:cBhvr>
                                    </p:animEffect>
                                  </p:childTnLst>
                                </p:cTn>
                              </p:par>
                              <p:par>
                                <p:cTn id="24" presetID="10" presetClass="entr" presetSubtype="0" fill="hold" grpId="0" nodeType="withEffect">
                                  <p:stCondLst>
                                    <p:cond delay="0"/>
                                  </p:stCondLst>
                                  <p:childTnLst>
                                    <p:set>
                                      <p:cBhvr>
                                        <p:cTn id="25" dur="1" fill="hold">
                                          <p:stCondLst>
                                            <p:cond delay="0"/>
                                          </p:stCondLst>
                                        </p:cTn>
                                        <p:tgtEl>
                                          <p:spTgt spid="28"/>
                                        </p:tgtEl>
                                        <p:attrNameLst>
                                          <p:attrName>style.visibility</p:attrName>
                                        </p:attrNameLst>
                                      </p:cBhvr>
                                      <p:to>
                                        <p:strVal val="visible"/>
                                      </p:to>
                                    </p:set>
                                    <p:animEffect transition="in" filter="fade">
                                      <p:cBhvr>
                                        <p:cTn id="26" dur="500"/>
                                        <p:tgtEl>
                                          <p:spTgt spid="2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0" grpId="0" animBg="1"/>
      <p:bldP spid="21" grpId="0" animBg="1"/>
      <p:bldP spid="24" grpId="0" animBg="1"/>
      <p:bldP spid="25" grpId="0" animBg="1"/>
      <p:bldP spid="26" grpId="0" animBg="1"/>
      <p:bldP spid="28" grpId="0" animBg="1"/>
    </p:bld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Image 2">
            <a:extLst>
              <a:ext uri="{FF2B5EF4-FFF2-40B4-BE49-F238E27FC236}">
                <a16:creationId xmlns:a16="http://schemas.microsoft.com/office/drawing/2014/main" id="{8421AE95-A1DB-CBAB-EC31-1375D48209B6}"/>
              </a:ext>
            </a:extLst>
          </p:cNvPr>
          <p:cNvPicPr>
            <a:picLocks noChangeAspect="1"/>
          </p:cNvPicPr>
          <p:nvPr/>
        </p:nvPicPr>
        <p:blipFill rotWithShape="1">
          <a:blip r:embed="rId3"/>
          <a:srcRect t="1652"/>
          <a:stretch/>
        </p:blipFill>
        <p:spPr>
          <a:xfrm rot="16200000">
            <a:off x="666979" y="-197688"/>
            <a:ext cx="4065430" cy="5350990"/>
          </a:xfrm>
          <a:prstGeom prst="rect">
            <a:avLst/>
          </a:prstGeom>
        </p:spPr>
      </p:pic>
      <p:sp>
        <p:nvSpPr>
          <p:cNvPr id="2" name="Titre 1">
            <a:extLst>
              <a:ext uri="{FF2B5EF4-FFF2-40B4-BE49-F238E27FC236}">
                <a16:creationId xmlns:a16="http://schemas.microsoft.com/office/drawing/2014/main" id="{00EE3607-32FD-6C5B-9B0A-B5AE8C387256}"/>
              </a:ext>
            </a:extLst>
          </p:cNvPr>
          <p:cNvSpPr>
            <a:spLocks noGrp="1"/>
          </p:cNvSpPr>
          <p:nvPr>
            <p:ph type="title"/>
          </p:nvPr>
        </p:nvSpPr>
        <p:spPr>
          <a:xfrm>
            <a:off x="4804477" y="2782957"/>
            <a:ext cx="7268817" cy="2158095"/>
          </a:xfrm>
        </p:spPr>
        <p:txBody>
          <a:bodyPr/>
          <a:lstStyle/>
          <a:p>
            <a:r>
              <a:rPr lang="fr-FR" dirty="0"/>
              <a:t>Quand on vous dit </a:t>
            </a:r>
            <a:r>
              <a:rPr lang="fr-FR" dirty="0">
                <a:solidFill>
                  <a:schemeClr val="accent2"/>
                </a:solidFill>
              </a:rPr>
              <a:t>Vitamine C</a:t>
            </a:r>
            <a:r>
              <a:rPr lang="fr-FR" dirty="0"/>
              <a:t>,                    vous pensez à quoi ?</a:t>
            </a:r>
          </a:p>
        </p:txBody>
      </p:sp>
    </p:spTree>
    <p:extLst>
      <p:ext uri="{BB962C8B-B14F-4D97-AF65-F5344CB8AC3E}">
        <p14:creationId xmlns:p14="http://schemas.microsoft.com/office/powerpoint/2010/main" val="491113483"/>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 name="Image 9">
            <a:extLst>
              <a:ext uri="{FF2B5EF4-FFF2-40B4-BE49-F238E27FC236}">
                <a16:creationId xmlns:a16="http://schemas.microsoft.com/office/drawing/2014/main" id="{61D8D540-B107-2FD8-D752-6A68A06816A0}"/>
              </a:ext>
            </a:extLst>
          </p:cNvPr>
          <p:cNvPicPr>
            <a:picLocks noChangeAspect="1"/>
          </p:cNvPicPr>
          <p:nvPr/>
        </p:nvPicPr>
        <p:blipFill rotWithShape="1">
          <a:blip r:embed="rId3"/>
          <a:srcRect t="1652"/>
          <a:stretch/>
        </p:blipFill>
        <p:spPr>
          <a:xfrm rot="16200000">
            <a:off x="666979" y="-197688"/>
            <a:ext cx="4065430" cy="5350990"/>
          </a:xfrm>
          <a:prstGeom prst="rect">
            <a:avLst/>
          </a:prstGeom>
        </p:spPr>
      </p:pic>
      <p:sp>
        <p:nvSpPr>
          <p:cNvPr id="2" name="Titre 1"/>
          <p:cNvSpPr>
            <a:spLocks noGrp="1"/>
          </p:cNvSpPr>
          <p:nvPr>
            <p:ph type="title"/>
          </p:nvPr>
        </p:nvSpPr>
        <p:spPr>
          <a:prstGeom prst="rect">
            <a:avLst/>
          </a:prstGeom>
        </p:spPr>
        <p:txBody>
          <a:bodyPr/>
          <a:lstStyle/>
          <a:p>
            <a:r>
              <a:rPr lang="fr-FR" sz="4000" dirty="0">
                <a:solidFill>
                  <a:schemeClr val="accent2"/>
                </a:solidFill>
              </a:rPr>
              <a:t>Vitamine</a:t>
            </a:r>
            <a:endParaRPr lang="fr-FR" sz="4000" dirty="0"/>
          </a:p>
        </p:txBody>
      </p:sp>
      <p:sp>
        <p:nvSpPr>
          <p:cNvPr id="9" name="Titre 1">
            <a:extLst>
              <a:ext uri="{FF2B5EF4-FFF2-40B4-BE49-F238E27FC236}">
                <a16:creationId xmlns:a16="http://schemas.microsoft.com/office/drawing/2014/main" id="{7C03FFFC-FC87-9825-939F-1E26FCAA1318}"/>
              </a:ext>
            </a:extLst>
          </p:cNvPr>
          <p:cNvSpPr txBox="1">
            <a:spLocks/>
          </p:cNvSpPr>
          <p:nvPr/>
        </p:nvSpPr>
        <p:spPr>
          <a:xfrm>
            <a:off x="3111357" y="4218572"/>
            <a:ext cx="4071824" cy="742308"/>
          </a:xfrm>
          <a:prstGeom prst="rect">
            <a:avLst/>
          </a:prstGeom>
        </p:spPr>
        <p:txBody>
          <a:bodyPr/>
          <a:lstStyle>
            <a:lvl1pPr algn="ctr" defTabSz="914400" rtl="0" eaLnBrk="1" latinLnBrk="0" hangingPunct="1">
              <a:lnSpc>
                <a:spcPct val="90000"/>
              </a:lnSpc>
              <a:spcBef>
                <a:spcPct val="0"/>
              </a:spcBef>
              <a:buNone/>
              <a:defRPr sz="4800" kern="1200">
                <a:solidFill>
                  <a:srgbClr val="3E3E3E"/>
                </a:solidFill>
                <a:latin typeface="KyivType Sans2" panose="00000500000000000000" pitchFamily="50" charset="0"/>
                <a:ea typeface="+mj-ea"/>
                <a:cs typeface="+mj-cs"/>
              </a:defRPr>
            </a:lvl1pPr>
          </a:lstStyle>
          <a:p>
            <a:r>
              <a:rPr lang="fr-FR" sz="4000" dirty="0" err="1">
                <a:solidFill>
                  <a:schemeClr val="accent2"/>
                </a:solidFill>
              </a:rPr>
              <a:t>Pep’s</a:t>
            </a:r>
            <a:endParaRPr lang="fr-FR" sz="4000" dirty="0"/>
          </a:p>
        </p:txBody>
      </p:sp>
      <p:sp>
        <p:nvSpPr>
          <p:cNvPr id="11" name="Titre 1">
            <a:extLst>
              <a:ext uri="{FF2B5EF4-FFF2-40B4-BE49-F238E27FC236}">
                <a16:creationId xmlns:a16="http://schemas.microsoft.com/office/drawing/2014/main" id="{DB086E99-F627-604A-B107-E4C0CD8DE8D8}"/>
              </a:ext>
            </a:extLst>
          </p:cNvPr>
          <p:cNvSpPr txBox="1">
            <a:spLocks/>
          </p:cNvSpPr>
          <p:nvPr/>
        </p:nvSpPr>
        <p:spPr>
          <a:xfrm>
            <a:off x="7589875" y="1629737"/>
            <a:ext cx="4071824" cy="742308"/>
          </a:xfrm>
          <a:prstGeom prst="rect">
            <a:avLst/>
          </a:prstGeom>
        </p:spPr>
        <p:txBody>
          <a:bodyPr/>
          <a:lstStyle>
            <a:lvl1pPr algn="ctr" defTabSz="914400" rtl="0" eaLnBrk="1" latinLnBrk="0" hangingPunct="1">
              <a:lnSpc>
                <a:spcPct val="90000"/>
              </a:lnSpc>
              <a:spcBef>
                <a:spcPct val="0"/>
              </a:spcBef>
              <a:buNone/>
              <a:defRPr sz="4800" kern="1200">
                <a:solidFill>
                  <a:srgbClr val="3E3E3E"/>
                </a:solidFill>
                <a:latin typeface="KyivType Sans2" panose="00000500000000000000" pitchFamily="50" charset="0"/>
                <a:ea typeface="+mj-ea"/>
                <a:cs typeface="+mj-cs"/>
              </a:defRPr>
            </a:lvl1pPr>
          </a:lstStyle>
          <a:p>
            <a:r>
              <a:rPr lang="fr-FR" sz="4000" dirty="0">
                <a:solidFill>
                  <a:schemeClr val="accent2"/>
                </a:solidFill>
              </a:rPr>
              <a:t>Tendance</a:t>
            </a:r>
            <a:endParaRPr lang="fr-FR" sz="4000" dirty="0"/>
          </a:p>
        </p:txBody>
      </p:sp>
      <p:sp>
        <p:nvSpPr>
          <p:cNvPr id="13" name="Titre 1">
            <a:extLst>
              <a:ext uri="{FF2B5EF4-FFF2-40B4-BE49-F238E27FC236}">
                <a16:creationId xmlns:a16="http://schemas.microsoft.com/office/drawing/2014/main" id="{ACB33BDD-C664-809E-9FE1-5ECA15BA0428}"/>
              </a:ext>
            </a:extLst>
          </p:cNvPr>
          <p:cNvSpPr txBox="1">
            <a:spLocks/>
          </p:cNvSpPr>
          <p:nvPr/>
        </p:nvSpPr>
        <p:spPr>
          <a:xfrm>
            <a:off x="7782674" y="3947595"/>
            <a:ext cx="4071824" cy="742308"/>
          </a:xfrm>
          <a:prstGeom prst="rect">
            <a:avLst/>
          </a:prstGeom>
        </p:spPr>
        <p:txBody>
          <a:bodyPr/>
          <a:lstStyle>
            <a:lvl1pPr algn="ctr" defTabSz="914400" rtl="0" eaLnBrk="1" latinLnBrk="0" hangingPunct="1">
              <a:lnSpc>
                <a:spcPct val="90000"/>
              </a:lnSpc>
              <a:spcBef>
                <a:spcPct val="0"/>
              </a:spcBef>
              <a:buNone/>
              <a:defRPr sz="4800" kern="1200">
                <a:solidFill>
                  <a:srgbClr val="3E3E3E"/>
                </a:solidFill>
                <a:latin typeface="KyivType Sans2" panose="00000500000000000000" pitchFamily="50" charset="0"/>
                <a:ea typeface="+mj-ea"/>
                <a:cs typeface="+mj-cs"/>
              </a:defRPr>
            </a:lvl1pPr>
          </a:lstStyle>
          <a:p>
            <a:r>
              <a:rPr lang="fr-FR" sz="4000" dirty="0">
                <a:solidFill>
                  <a:schemeClr val="accent2"/>
                </a:solidFill>
              </a:rPr>
              <a:t>Orange</a:t>
            </a:r>
            <a:endParaRPr lang="fr-FR" sz="4000" dirty="0"/>
          </a:p>
        </p:txBody>
      </p:sp>
      <p:sp>
        <p:nvSpPr>
          <p:cNvPr id="15" name="Titre 1">
            <a:extLst>
              <a:ext uri="{FF2B5EF4-FFF2-40B4-BE49-F238E27FC236}">
                <a16:creationId xmlns:a16="http://schemas.microsoft.com/office/drawing/2014/main" id="{D6D18F7A-643A-6D65-C319-07B34BC27FEE}"/>
              </a:ext>
            </a:extLst>
          </p:cNvPr>
          <p:cNvSpPr txBox="1">
            <a:spLocks/>
          </p:cNvSpPr>
          <p:nvPr/>
        </p:nvSpPr>
        <p:spPr>
          <a:xfrm>
            <a:off x="530301" y="5219878"/>
            <a:ext cx="4071824" cy="742308"/>
          </a:xfrm>
          <a:prstGeom prst="rect">
            <a:avLst/>
          </a:prstGeom>
        </p:spPr>
        <p:txBody>
          <a:bodyPr/>
          <a:lstStyle>
            <a:lvl1pPr algn="ctr" defTabSz="914400" rtl="0" eaLnBrk="1" latinLnBrk="0" hangingPunct="1">
              <a:lnSpc>
                <a:spcPct val="90000"/>
              </a:lnSpc>
              <a:spcBef>
                <a:spcPct val="0"/>
              </a:spcBef>
              <a:buNone/>
              <a:defRPr sz="4800" kern="1200">
                <a:solidFill>
                  <a:srgbClr val="3E3E3E"/>
                </a:solidFill>
                <a:latin typeface="KyivType Sans2" panose="00000500000000000000" pitchFamily="50" charset="0"/>
                <a:ea typeface="+mj-ea"/>
                <a:cs typeface="+mj-cs"/>
              </a:defRPr>
            </a:lvl1pPr>
          </a:lstStyle>
          <a:p>
            <a:r>
              <a:rPr lang="fr-FR" sz="4000" dirty="0">
                <a:solidFill>
                  <a:schemeClr val="accent2"/>
                </a:solidFill>
              </a:rPr>
              <a:t>Efficace</a:t>
            </a:r>
            <a:endParaRPr lang="fr-FR" sz="4000" dirty="0"/>
          </a:p>
        </p:txBody>
      </p:sp>
      <p:sp>
        <p:nvSpPr>
          <p:cNvPr id="17" name="Titre 1">
            <a:extLst>
              <a:ext uri="{FF2B5EF4-FFF2-40B4-BE49-F238E27FC236}">
                <a16:creationId xmlns:a16="http://schemas.microsoft.com/office/drawing/2014/main" id="{CA08EBE1-E81A-7D0B-EC64-060C3AF3A902}"/>
              </a:ext>
            </a:extLst>
          </p:cNvPr>
          <p:cNvSpPr txBox="1">
            <a:spLocks/>
          </p:cNvSpPr>
          <p:nvPr/>
        </p:nvSpPr>
        <p:spPr>
          <a:xfrm>
            <a:off x="3433197" y="391398"/>
            <a:ext cx="4071824" cy="742308"/>
          </a:xfrm>
          <a:prstGeom prst="rect">
            <a:avLst/>
          </a:prstGeom>
        </p:spPr>
        <p:txBody>
          <a:bodyPr/>
          <a:lstStyle>
            <a:lvl1pPr algn="ctr" defTabSz="914400" rtl="0" eaLnBrk="1" latinLnBrk="0" hangingPunct="1">
              <a:lnSpc>
                <a:spcPct val="90000"/>
              </a:lnSpc>
              <a:spcBef>
                <a:spcPct val="0"/>
              </a:spcBef>
              <a:buNone/>
              <a:defRPr sz="4800" kern="1200">
                <a:solidFill>
                  <a:srgbClr val="3E3E3E"/>
                </a:solidFill>
                <a:latin typeface="KyivType Sans2" panose="00000500000000000000" pitchFamily="50" charset="0"/>
                <a:ea typeface="+mj-ea"/>
                <a:cs typeface="+mj-cs"/>
              </a:defRPr>
            </a:lvl1pPr>
          </a:lstStyle>
          <a:p>
            <a:r>
              <a:rPr lang="fr-FR" sz="4000" dirty="0">
                <a:solidFill>
                  <a:schemeClr val="accent2"/>
                </a:solidFill>
              </a:rPr>
              <a:t>Energie</a:t>
            </a:r>
            <a:endParaRPr lang="fr-FR" sz="4000" dirty="0"/>
          </a:p>
        </p:txBody>
      </p:sp>
    </p:spTree>
    <p:extLst>
      <p:ext uri="{BB962C8B-B14F-4D97-AF65-F5344CB8AC3E}">
        <p14:creationId xmlns:p14="http://schemas.microsoft.com/office/powerpoint/2010/main" val="134036038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11"/>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9"/>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15"/>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13"/>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1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9" grpId="0"/>
      <p:bldP spid="11" grpId="0"/>
      <p:bldP spid="13" grpId="0"/>
      <p:bldP spid="15" grpId="0"/>
      <p:bldP spid="17" grpId="0"/>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Image 5" descr="Une image contenant intérieur, différent, divers, plusieurs&#10;&#10;Description générée automatiquement">
            <a:extLst>
              <a:ext uri="{FF2B5EF4-FFF2-40B4-BE49-F238E27FC236}">
                <a16:creationId xmlns:a16="http://schemas.microsoft.com/office/drawing/2014/main" id="{AC6FF018-797E-27C4-0E84-EEFA6CBB86F1}"/>
              </a:ext>
            </a:extLst>
          </p:cNvPr>
          <p:cNvPicPr>
            <a:picLocks noChangeAspect="1"/>
          </p:cNvPicPr>
          <p:nvPr/>
        </p:nvPicPr>
        <p:blipFill rotWithShape="1">
          <a:blip r:embed="rId3" cstate="print">
            <a:alphaModFix amt="35000"/>
            <a:extLst>
              <a:ext uri="{28A0092B-C50C-407E-A947-70E740481C1C}">
                <a14:useLocalDpi xmlns:a14="http://schemas.microsoft.com/office/drawing/2010/main" val="0"/>
              </a:ext>
            </a:extLst>
          </a:blip>
          <a:srcRect l="3812" r="16129"/>
          <a:stretch/>
        </p:blipFill>
        <p:spPr>
          <a:xfrm>
            <a:off x="6827681" y="49428"/>
            <a:ext cx="5302533" cy="6623222"/>
          </a:xfrm>
          <a:prstGeom prst="rect">
            <a:avLst/>
          </a:prstGeom>
        </p:spPr>
      </p:pic>
      <p:sp>
        <p:nvSpPr>
          <p:cNvPr id="2" name="object 2"/>
          <p:cNvSpPr txBox="1">
            <a:spLocks noGrp="1"/>
          </p:cNvSpPr>
          <p:nvPr>
            <p:ph type="title" idx="4294967295"/>
          </p:nvPr>
        </p:nvSpPr>
        <p:spPr>
          <a:xfrm>
            <a:off x="1212570" y="455933"/>
            <a:ext cx="4729677" cy="952394"/>
          </a:xfrm>
          <a:prstGeom prst="rect">
            <a:avLst/>
          </a:prstGeom>
        </p:spPr>
        <p:txBody>
          <a:bodyPr vert="horz" wrap="square" lIns="0" tIns="12665" rIns="0" bIns="0" rtlCol="0">
            <a:spAutoFit/>
          </a:bodyPr>
          <a:lstStyle/>
          <a:p>
            <a:pPr marL="12664">
              <a:spcBef>
                <a:spcPts val="100"/>
              </a:spcBef>
              <a:tabLst>
                <a:tab pos="1132201" algn="l"/>
              </a:tabLst>
            </a:pPr>
            <a:r>
              <a:rPr sz="6083" spc="-25" dirty="0">
                <a:solidFill>
                  <a:srgbClr val="F68F28"/>
                </a:solidFill>
                <a:latin typeface="KyivType Sans"/>
                <a:cs typeface="KyivType Sans"/>
              </a:rPr>
              <a:t>La</a:t>
            </a:r>
            <a:r>
              <a:rPr sz="6083" dirty="0">
                <a:solidFill>
                  <a:srgbClr val="F68F28"/>
                </a:solidFill>
                <a:latin typeface="KyivType Sans"/>
                <a:cs typeface="KyivType Sans"/>
              </a:rPr>
              <a:t>	</a:t>
            </a:r>
            <a:r>
              <a:rPr sz="6083" spc="-10" dirty="0">
                <a:solidFill>
                  <a:srgbClr val="F68F28"/>
                </a:solidFill>
                <a:latin typeface="KyivType Sans"/>
                <a:cs typeface="KyivType Sans"/>
              </a:rPr>
              <a:t>Vitamine</a:t>
            </a:r>
            <a:endParaRPr sz="6083" dirty="0">
              <a:latin typeface="KyivType Sans"/>
              <a:cs typeface="KyivType Sans"/>
            </a:endParaRPr>
          </a:p>
        </p:txBody>
      </p:sp>
      <p:sp>
        <p:nvSpPr>
          <p:cNvPr id="3" name="object 3"/>
          <p:cNvSpPr txBox="1">
            <a:spLocks noGrp="1"/>
          </p:cNvSpPr>
          <p:nvPr>
            <p:ph type="body" idx="4294967295"/>
          </p:nvPr>
        </p:nvSpPr>
        <p:spPr>
          <a:xfrm>
            <a:off x="455155" y="1886202"/>
            <a:ext cx="6372526" cy="4562367"/>
          </a:xfrm>
          <a:prstGeom prst="rect">
            <a:avLst/>
          </a:prstGeom>
        </p:spPr>
        <p:txBody>
          <a:bodyPr vert="horz" wrap="square" lIns="0" tIns="12665" rIns="0" bIns="0" rtlCol="0">
            <a:spAutoFit/>
          </a:bodyPr>
          <a:lstStyle/>
          <a:p>
            <a:pPr marL="0" indent="0">
              <a:spcBef>
                <a:spcPts val="100"/>
              </a:spcBef>
              <a:buNone/>
            </a:pPr>
            <a:r>
              <a:rPr b="1" dirty="0"/>
              <a:t>2ème</a:t>
            </a:r>
            <a:r>
              <a:rPr b="1" spc="-10" dirty="0"/>
              <a:t> </a:t>
            </a:r>
            <a:r>
              <a:rPr b="1" dirty="0"/>
              <a:t>actif</a:t>
            </a:r>
            <a:r>
              <a:rPr b="1" spc="-5" dirty="0"/>
              <a:t> </a:t>
            </a:r>
            <a:r>
              <a:rPr dirty="0"/>
              <a:t>le</a:t>
            </a:r>
            <a:r>
              <a:rPr spc="-5" dirty="0"/>
              <a:t> </a:t>
            </a:r>
            <a:r>
              <a:rPr dirty="0"/>
              <a:t>plus</a:t>
            </a:r>
            <a:r>
              <a:rPr spc="-5" dirty="0"/>
              <a:t> </a:t>
            </a:r>
            <a:r>
              <a:rPr spc="-10" dirty="0"/>
              <a:t>recherché</a:t>
            </a:r>
          </a:p>
          <a:p>
            <a:pPr marL="0" indent="0">
              <a:buNone/>
            </a:pPr>
            <a:r>
              <a:rPr dirty="0"/>
              <a:t>Ultra</a:t>
            </a:r>
            <a:r>
              <a:rPr spc="-50" dirty="0"/>
              <a:t> </a:t>
            </a:r>
            <a:r>
              <a:rPr spc="-10" dirty="0"/>
              <a:t>efficacité</a:t>
            </a:r>
            <a:r>
              <a:rPr spc="-45" dirty="0"/>
              <a:t> </a:t>
            </a:r>
            <a:r>
              <a:rPr dirty="0"/>
              <a:t>connue</a:t>
            </a:r>
            <a:r>
              <a:rPr spc="-45" dirty="0"/>
              <a:t> </a:t>
            </a:r>
            <a:r>
              <a:rPr dirty="0"/>
              <a:t>et</a:t>
            </a:r>
            <a:r>
              <a:rPr spc="-50" dirty="0"/>
              <a:t> </a:t>
            </a:r>
            <a:r>
              <a:rPr spc="-10" dirty="0"/>
              <a:t>reconnue</a:t>
            </a:r>
          </a:p>
          <a:p>
            <a:pPr>
              <a:spcBef>
                <a:spcPts val="55"/>
              </a:spcBef>
            </a:pPr>
            <a:endParaRPr sz="2343" dirty="0"/>
          </a:p>
          <a:p>
            <a:pPr marL="0" indent="0">
              <a:spcBef>
                <a:spcPts val="5"/>
              </a:spcBef>
              <a:buNone/>
            </a:pPr>
            <a:r>
              <a:rPr spc="-10" dirty="0">
                <a:solidFill>
                  <a:srgbClr val="F78F2A"/>
                </a:solidFill>
              </a:rPr>
              <a:t>MAIS...</a:t>
            </a:r>
          </a:p>
          <a:p>
            <a:pPr>
              <a:spcBef>
                <a:spcPts val="55"/>
              </a:spcBef>
            </a:pPr>
            <a:endParaRPr sz="2343" dirty="0"/>
          </a:p>
          <a:p>
            <a:pPr marL="0" marR="1999082" indent="0">
              <a:spcBef>
                <a:spcPts val="5"/>
              </a:spcBef>
              <a:buNone/>
            </a:pPr>
            <a:r>
              <a:rPr dirty="0"/>
              <a:t>Instable</a:t>
            </a:r>
            <a:r>
              <a:rPr spc="-15" dirty="0"/>
              <a:t> </a:t>
            </a:r>
            <a:r>
              <a:rPr dirty="0"/>
              <a:t>(lumière</a:t>
            </a:r>
            <a:r>
              <a:rPr spc="-10" dirty="0"/>
              <a:t> </a:t>
            </a:r>
            <a:r>
              <a:rPr dirty="0"/>
              <a:t>/</a:t>
            </a:r>
            <a:r>
              <a:rPr spc="-10" dirty="0"/>
              <a:t> chaleur) </a:t>
            </a:r>
            <a:r>
              <a:rPr dirty="0"/>
              <a:t>Mauvaise</a:t>
            </a:r>
            <a:r>
              <a:rPr spc="-70" dirty="0"/>
              <a:t> </a:t>
            </a:r>
            <a:r>
              <a:rPr dirty="0" err="1"/>
              <a:t>tolérance</a:t>
            </a:r>
            <a:r>
              <a:rPr spc="-65" dirty="0"/>
              <a:t> </a:t>
            </a:r>
            <a:r>
              <a:rPr spc="-10" dirty="0" err="1"/>
              <a:t>cutanée</a:t>
            </a:r>
            <a:endParaRPr lang="fr-FR" spc="-10" dirty="0"/>
          </a:p>
          <a:p>
            <a:pPr marL="0" marR="1999082" indent="0">
              <a:spcBef>
                <a:spcPts val="5"/>
              </a:spcBef>
              <a:buNone/>
            </a:pPr>
            <a:endParaRPr spc="-10" dirty="0"/>
          </a:p>
          <a:p>
            <a:pPr marL="0" marR="5066" indent="0">
              <a:buNone/>
            </a:pPr>
            <a:r>
              <a:rPr dirty="0"/>
              <a:t>Hautes</a:t>
            </a:r>
            <a:r>
              <a:rPr spc="-45" dirty="0"/>
              <a:t> </a:t>
            </a:r>
            <a:r>
              <a:rPr dirty="0"/>
              <a:t>concentrations</a:t>
            </a:r>
            <a:r>
              <a:rPr spc="-45" dirty="0"/>
              <a:t> </a:t>
            </a:r>
            <a:r>
              <a:rPr spc="-10" dirty="0"/>
              <a:t>difficiles</a:t>
            </a:r>
            <a:r>
              <a:rPr spc="-40" dirty="0"/>
              <a:t> </a:t>
            </a:r>
            <a:r>
              <a:rPr dirty="0"/>
              <a:t>à</a:t>
            </a:r>
            <a:r>
              <a:rPr spc="-45" dirty="0"/>
              <a:t> </a:t>
            </a:r>
            <a:r>
              <a:rPr spc="-10" dirty="0" err="1"/>
              <a:t>atteindre</a:t>
            </a:r>
            <a:r>
              <a:rPr spc="-10" dirty="0"/>
              <a:t> </a:t>
            </a:r>
            <a:endParaRPr lang="fr-FR" spc="-10" dirty="0"/>
          </a:p>
          <a:p>
            <a:pPr marL="0" marR="5066" indent="0">
              <a:buNone/>
            </a:pPr>
            <a:r>
              <a:rPr dirty="0" err="1"/>
              <a:t>Actif</a:t>
            </a:r>
            <a:r>
              <a:rPr spc="-30" dirty="0"/>
              <a:t> </a:t>
            </a:r>
            <a:r>
              <a:rPr dirty="0"/>
              <a:t>majoritairement</a:t>
            </a:r>
            <a:r>
              <a:rPr spc="-20" dirty="0"/>
              <a:t> </a:t>
            </a:r>
            <a:r>
              <a:rPr dirty="0"/>
              <a:t>de</a:t>
            </a:r>
            <a:r>
              <a:rPr spc="-15" dirty="0"/>
              <a:t> </a:t>
            </a:r>
            <a:r>
              <a:rPr spc="-10" dirty="0"/>
              <a:t>synthèse</a:t>
            </a:r>
          </a:p>
        </p:txBody>
      </p:sp>
      <p:sp>
        <p:nvSpPr>
          <p:cNvPr id="4" name="object 4"/>
          <p:cNvSpPr/>
          <p:nvPr/>
        </p:nvSpPr>
        <p:spPr>
          <a:xfrm>
            <a:off x="6901417" y="425041"/>
            <a:ext cx="4835428" cy="5767559"/>
          </a:xfrm>
          <a:custGeom>
            <a:avLst/>
            <a:gdLst/>
            <a:ahLst/>
            <a:cxnLst/>
            <a:rect l="l" t="t" r="r" b="b"/>
            <a:pathLst>
              <a:path w="4848859" h="5783580">
                <a:moveTo>
                  <a:pt x="2783357" y="0"/>
                </a:moveTo>
                <a:lnTo>
                  <a:pt x="2733390" y="370"/>
                </a:lnTo>
                <a:lnTo>
                  <a:pt x="2683735" y="1479"/>
                </a:lnTo>
                <a:lnTo>
                  <a:pt x="2634395" y="3321"/>
                </a:lnTo>
                <a:lnTo>
                  <a:pt x="2585374" y="5893"/>
                </a:lnTo>
                <a:lnTo>
                  <a:pt x="2536677" y="9190"/>
                </a:lnTo>
                <a:lnTo>
                  <a:pt x="2488307" y="13208"/>
                </a:lnTo>
                <a:lnTo>
                  <a:pt x="2440270" y="17943"/>
                </a:lnTo>
                <a:lnTo>
                  <a:pt x="2392568" y="23391"/>
                </a:lnTo>
                <a:lnTo>
                  <a:pt x="2345207" y="29546"/>
                </a:lnTo>
                <a:lnTo>
                  <a:pt x="2298190" y="36405"/>
                </a:lnTo>
                <a:lnTo>
                  <a:pt x="2251522" y="43964"/>
                </a:lnTo>
                <a:lnTo>
                  <a:pt x="2205207" y="52217"/>
                </a:lnTo>
                <a:lnTo>
                  <a:pt x="2159248" y="61162"/>
                </a:lnTo>
                <a:lnTo>
                  <a:pt x="2113651" y="70793"/>
                </a:lnTo>
                <a:lnTo>
                  <a:pt x="2068419" y="81107"/>
                </a:lnTo>
                <a:lnTo>
                  <a:pt x="2023557" y="92098"/>
                </a:lnTo>
                <a:lnTo>
                  <a:pt x="1979068" y="103764"/>
                </a:lnTo>
                <a:lnTo>
                  <a:pt x="1934957" y="116099"/>
                </a:lnTo>
                <a:lnTo>
                  <a:pt x="1891228" y="129099"/>
                </a:lnTo>
                <a:lnTo>
                  <a:pt x="1847885" y="142759"/>
                </a:lnTo>
                <a:lnTo>
                  <a:pt x="1804933" y="157077"/>
                </a:lnTo>
                <a:lnTo>
                  <a:pt x="1762375" y="172046"/>
                </a:lnTo>
                <a:lnTo>
                  <a:pt x="1720216" y="187664"/>
                </a:lnTo>
                <a:lnTo>
                  <a:pt x="1678459" y="203925"/>
                </a:lnTo>
                <a:lnTo>
                  <a:pt x="1637110" y="220826"/>
                </a:lnTo>
                <a:lnTo>
                  <a:pt x="1596172" y="238362"/>
                </a:lnTo>
                <a:lnTo>
                  <a:pt x="1555649" y="256528"/>
                </a:lnTo>
                <a:lnTo>
                  <a:pt x="1515546" y="275321"/>
                </a:lnTo>
                <a:lnTo>
                  <a:pt x="1475867" y="294737"/>
                </a:lnTo>
                <a:lnTo>
                  <a:pt x="1436616" y="314770"/>
                </a:lnTo>
                <a:lnTo>
                  <a:pt x="1397797" y="335417"/>
                </a:lnTo>
                <a:lnTo>
                  <a:pt x="1359414" y="356673"/>
                </a:lnTo>
                <a:lnTo>
                  <a:pt x="1321471" y="378534"/>
                </a:lnTo>
                <a:lnTo>
                  <a:pt x="1283973" y="400996"/>
                </a:lnTo>
                <a:lnTo>
                  <a:pt x="1246924" y="424055"/>
                </a:lnTo>
                <a:lnTo>
                  <a:pt x="1210328" y="447705"/>
                </a:lnTo>
                <a:lnTo>
                  <a:pt x="1174190" y="471944"/>
                </a:lnTo>
                <a:lnTo>
                  <a:pt x="1138512" y="496766"/>
                </a:lnTo>
                <a:lnTo>
                  <a:pt x="1103300" y="522167"/>
                </a:lnTo>
                <a:lnTo>
                  <a:pt x="1068558" y="548143"/>
                </a:lnTo>
                <a:lnTo>
                  <a:pt x="1034289" y="574691"/>
                </a:lnTo>
                <a:lnTo>
                  <a:pt x="1000499" y="601804"/>
                </a:lnTo>
                <a:lnTo>
                  <a:pt x="967191" y="629480"/>
                </a:lnTo>
                <a:lnTo>
                  <a:pt x="934369" y="657713"/>
                </a:lnTo>
                <a:lnTo>
                  <a:pt x="902037" y="686500"/>
                </a:lnTo>
                <a:lnTo>
                  <a:pt x="870201" y="715836"/>
                </a:lnTo>
                <a:lnTo>
                  <a:pt x="838863" y="745717"/>
                </a:lnTo>
                <a:lnTo>
                  <a:pt x="808029" y="776139"/>
                </a:lnTo>
                <a:lnTo>
                  <a:pt x="777701" y="807097"/>
                </a:lnTo>
                <a:lnTo>
                  <a:pt x="747886" y="838587"/>
                </a:lnTo>
                <a:lnTo>
                  <a:pt x="718585" y="870605"/>
                </a:lnTo>
                <a:lnTo>
                  <a:pt x="689805" y="903147"/>
                </a:lnTo>
                <a:lnTo>
                  <a:pt x="661548" y="936208"/>
                </a:lnTo>
                <a:lnTo>
                  <a:pt x="633820" y="969783"/>
                </a:lnTo>
                <a:lnTo>
                  <a:pt x="606624" y="1003869"/>
                </a:lnTo>
                <a:lnTo>
                  <a:pt x="579964" y="1038462"/>
                </a:lnTo>
                <a:lnTo>
                  <a:pt x="553845" y="1073556"/>
                </a:lnTo>
                <a:lnTo>
                  <a:pt x="528271" y="1109148"/>
                </a:lnTo>
                <a:lnTo>
                  <a:pt x="503246" y="1145234"/>
                </a:lnTo>
                <a:lnTo>
                  <a:pt x="478774" y="1181809"/>
                </a:lnTo>
                <a:lnTo>
                  <a:pt x="454860" y="1218868"/>
                </a:lnTo>
                <a:lnTo>
                  <a:pt x="431507" y="1256409"/>
                </a:lnTo>
                <a:lnTo>
                  <a:pt x="408720" y="1294425"/>
                </a:lnTo>
                <a:lnTo>
                  <a:pt x="386502" y="1332913"/>
                </a:lnTo>
                <a:lnTo>
                  <a:pt x="364859" y="1371869"/>
                </a:lnTo>
                <a:lnTo>
                  <a:pt x="343794" y="1411289"/>
                </a:lnTo>
                <a:lnTo>
                  <a:pt x="323311" y="1451167"/>
                </a:lnTo>
                <a:lnTo>
                  <a:pt x="303415" y="1491501"/>
                </a:lnTo>
                <a:lnTo>
                  <a:pt x="284109" y="1532285"/>
                </a:lnTo>
                <a:lnTo>
                  <a:pt x="265399" y="1573515"/>
                </a:lnTo>
                <a:lnTo>
                  <a:pt x="247288" y="1615187"/>
                </a:lnTo>
                <a:lnTo>
                  <a:pt x="229780" y="1657296"/>
                </a:lnTo>
                <a:lnTo>
                  <a:pt x="212879" y="1699839"/>
                </a:lnTo>
                <a:lnTo>
                  <a:pt x="196590" y="1742811"/>
                </a:lnTo>
                <a:lnTo>
                  <a:pt x="180917" y="1786208"/>
                </a:lnTo>
                <a:lnTo>
                  <a:pt x="165864" y="1830025"/>
                </a:lnTo>
                <a:lnTo>
                  <a:pt x="151435" y="1874258"/>
                </a:lnTo>
                <a:lnTo>
                  <a:pt x="137634" y="1918903"/>
                </a:lnTo>
                <a:lnTo>
                  <a:pt x="124466" y="1963956"/>
                </a:lnTo>
                <a:lnTo>
                  <a:pt x="111934" y="2009412"/>
                </a:lnTo>
                <a:lnTo>
                  <a:pt x="100044" y="2055267"/>
                </a:lnTo>
                <a:lnTo>
                  <a:pt x="88798" y="2101517"/>
                </a:lnTo>
                <a:lnTo>
                  <a:pt x="78202" y="2148157"/>
                </a:lnTo>
                <a:lnTo>
                  <a:pt x="68259" y="2195183"/>
                </a:lnTo>
                <a:lnTo>
                  <a:pt x="58973" y="2242591"/>
                </a:lnTo>
                <a:lnTo>
                  <a:pt x="50350" y="2290377"/>
                </a:lnTo>
                <a:lnTo>
                  <a:pt x="42392" y="2338536"/>
                </a:lnTo>
                <a:lnTo>
                  <a:pt x="35104" y="2387063"/>
                </a:lnTo>
                <a:lnTo>
                  <a:pt x="28490" y="2435956"/>
                </a:lnTo>
                <a:lnTo>
                  <a:pt x="22555" y="2485209"/>
                </a:lnTo>
                <a:lnTo>
                  <a:pt x="17303" y="2534817"/>
                </a:lnTo>
                <a:lnTo>
                  <a:pt x="12737" y="2584778"/>
                </a:lnTo>
                <a:lnTo>
                  <a:pt x="8863" y="2635086"/>
                </a:lnTo>
                <a:lnTo>
                  <a:pt x="5683" y="2685737"/>
                </a:lnTo>
                <a:lnTo>
                  <a:pt x="3203" y="2736727"/>
                </a:lnTo>
                <a:lnTo>
                  <a:pt x="1426" y="2788052"/>
                </a:lnTo>
                <a:lnTo>
                  <a:pt x="357" y="2839707"/>
                </a:lnTo>
                <a:lnTo>
                  <a:pt x="0" y="2891688"/>
                </a:lnTo>
                <a:lnTo>
                  <a:pt x="357" y="2943669"/>
                </a:lnTo>
                <a:lnTo>
                  <a:pt x="1426" y="2995324"/>
                </a:lnTo>
                <a:lnTo>
                  <a:pt x="3203" y="3046649"/>
                </a:lnTo>
                <a:lnTo>
                  <a:pt x="5683" y="3097639"/>
                </a:lnTo>
                <a:lnTo>
                  <a:pt x="8863" y="3148290"/>
                </a:lnTo>
                <a:lnTo>
                  <a:pt x="12737" y="3198598"/>
                </a:lnTo>
                <a:lnTo>
                  <a:pt x="17303" y="3248559"/>
                </a:lnTo>
                <a:lnTo>
                  <a:pt x="22555" y="3298167"/>
                </a:lnTo>
                <a:lnTo>
                  <a:pt x="28490" y="3347420"/>
                </a:lnTo>
                <a:lnTo>
                  <a:pt x="35104" y="3396313"/>
                </a:lnTo>
                <a:lnTo>
                  <a:pt x="42392" y="3444841"/>
                </a:lnTo>
                <a:lnTo>
                  <a:pt x="50350" y="3492999"/>
                </a:lnTo>
                <a:lnTo>
                  <a:pt x="58973" y="3540785"/>
                </a:lnTo>
                <a:lnTo>
                  <a:pt x="68259" y="3588193"/>
                </a:lnTo>
                <a:lnTo>
                  <a:pt x="78202" y="3635220"/>
                </a:lnTo>
                <a:lnTo>
                  <a:pt x="88798" y="3681860"/>
                </a:lnTo>
                <a:lnTo>
                  <a:pt x="100044" y="3728110"/>
                </a:lnTo>
                <a:lnTo>
                  <a:pt x="111934" y="3773965"/>
                </a:lnTo>
                <a:lnTo>
                  <a:pt x="124466" y="3819421"/>
                </a:lnTo>
                <a:lnTo>
                  <a:pt x="137634" y="3864474"/>
                </a:lnTo>
                <a:lnTo>
                  <a:pt x="151435" y="3909119"/>
                </a:lnTo>
                <a:lnTo>
                  <a:pt x="165864" y="3953352"/>
                </a:lnTo>
                <a:lnTo>
                  <a:pt x="180917" y="3997170"/>
                </a:lnTo>
                <a:lnTo>
                  <a:pt x="196590" y="4040567"/>
                </a:lnTo>
                <a:lnTo>
                  <a:pt x="212879" y="4083539"/>
                </a:lnTo>
                <a:lnTo>
                  <a:pt x="229780" y="4126082"/>
                </a:lnTo>
                <a:lnTo>
                  <a:pt x="247288" y="4168192"/>
                </a:lnTo>
                <a:lnTo>
                  <a:pt x="265399" y="4209864"/>
                </a:lnTo>
                <a:lnTo>
                  <a:pt x="284109" y="4251094"/>
                </a:lnTo>
                <a:lnTo>
                  <a:pt x="303415" y="4291878"/>
                </a:lnTo>
                <a:lnTo>
                  <a:pt x="323311" y="4332211"/>
                </a:lnTo>
                <a:lnTo>
                  <a:pt x="343794" y="4372090"/>
                </a:lnTo>
                <a:lnTo>
                  <a:pt x="364859" y="4411510"/>
                </a:lnTo>
                <a:lnTo>
                  <a:pt x="386502" y="4450466"/>
                </a:lnTo>
                <a:lnTo>
                  <a:pt x="408720" y="4488954"/>
                </a:lnTo>
                <a:lnTo>
                  <a:pt x="431507" y="4526971"/>
                </a:lnTo>
                <a:lnTo>
                  <a:pt x="454860" y="4564511"/>
                </a:lnTo>
                <a:lnTo>
                  <a:pt x="478774" y="4601571"/>
                </a:lnTo>
                <a:lnTo>
                  <a:pt x="503246" y="4638146"/>
                </a:lnTo>
                <a:lnTo>
                  <a:pt x="528271" y="4674232"/>
                </a:lnTo>
                <a:lnTo>
                  <a:pt x="553845" y="4709824"/>
                </a:lnTo>
                <a:lnTo>
                  <a:pt x="579964" y="4744919"/>
                </a:lnTo>
                <a:lnTo>
                  <a:pt x="606624" y="4779512"/>
                </a:lnTo>
                <a:lnTo>
                  <a:pt x="633820" y="4813598"/>
                </a:lnTo>
                <a:lnTo>
                  <a:pt x="661548" y="4847174"/>
                </a:lnTo>
                <a:lnTo>
                  <a:pt x="689805" y="4880235"/>
                </a:lnTo>
                <a:lnTo>
                  <a:pt x="718585" y="4912776"/>
                </a:lnTo>
                <a:lnTo>
                  <a:pt x="747886" y="4944795"/>
                </a:lnTo>
                <a:lnTo>
                  <a:pt x="777701" y="4976285"/>
                </a:lnTo>
                <a:lnTo>
                  <a:pt x="808029" y="5007243"/>
                </a:lnTo>
                <a:lnTo>
                  <a:pt x="838863" y="5037665"/>
                </a:lnTo>
                <a:lnTo>
                  <a:pt x="870201" y="5067547"/>
                </a:lnTo>
                <a:lnTo>
                  <a:pt x="902037" y="5096883"/>
                </a:lnTo>
                <a:lnTo>
                  <a:pt x="934369" y="5125670"/>
                </a:lnTo>
                <a:lnTo>
                  <a:pt x="967191" y="5153904"/>
                </a:lnTo>
                <a:lnTo>
                  <a:pt x="1000499" y="5181580"/>
                </a:lnTo>
                <a:lnTo>
                  <a:pt x="1034289" y="5208693"/>
                </a:lnTo>
                <a:lnTo>
                  <a:pt x="1068558" y="5235240"/>
                </a:lnTo>
                <a:lnTo>
                  <a:pt x="1103300" y="5261217"/>
                </a:lnTo>
                <a:lnTo>
                  <a:pt x="1138512" y="5286619"/>
                </a:lnTo>
                <a:lnTo>
                  <a:pt x="1174190" y="5311441"/>
                </a:lnTo>
                <a:lnTo>
                  <a:pt x="1210328" y="5335679"/>
                </a:lnTo>
                <a:lnTo>
                  <a:pt x="1246924" y="5359330"/>
                </a:lnTo>
                <a:lnTo>
                  <a:pt x="1283973" y="5382389"/>
                </a:lnTo>
                <a:lnTo>
                  <a:pt x="1321471" y="5404851"/>
                </a:lnTo>
                <a:lnTo>
                  <a:pt x="1359414" y="5426712"/>
                </a:lnTo>
                <a:lnTo>
                  <a:pt x="1397797" y="5447969"/>
                </a:lnTo>
                <a:lnTo>
                  <a:pt x="1436616" y="5468616"/>
                </a:lnTo>
                <a:lnTo>
                  <a:pt x="1475867" y="5488649"/>
                </a:lnTo>
                <a:lnTo>
                  <a:pt x="1515546" y="5508065"/>
                </a:lnTo>
                <a:lnTo>
                  <a:pt x="1555649" y="5526858"/>
                </a:lnTo>
                <a:lnTo>
                  <a:pt x="1596172" y="5545025"/>
                </a:lnTo>
                <a:lnTo>
                  <a:pt x="1637110" y="5562561"/>
                </a:lnTo>
                <a:lnTo>
                  <a:pt x="1678459" y="5579461"/>
                </a:lnTo>
                <a:lnTo>
                  <a:pt x="1720216" y="5595723"/>
                </a:lnTo>
                <a:lnTo>
                  <a:pt x="1762375" y="5611341"/>
                </a:lnTo>
                <a:lnTo>
                  <a:pt x="1804933" y="5626310"/>
                </a:lnTo>
                <a:lnTo>
                  <a:pt x="1847885" y="5640628"/>
                </a:lnTo>
                <a:lnTo>
                  <a:pt x="1891228" y="5654289"/>
                </a:lnTo>
                <a:lnTo>
                  <a:pt x="1934957" y="5667289"/>
                </a:lnTo>
                <a:lnTo>
                  <a:pt x="1979068" y="5679624"/>
                </a:lnTo>
                <a:lnTo>
                  <a:pt x="2023557" y="5691289"/>
                </a:lnTo>
                <a:lnTo>
                  <a:pt x="2068419" y="5702281"/>
                </a:lnTo>
                <a:lnTo>
                  <a:pt x="2113651" y="5712595"/>
                </a:lnTo>
                <a:lnTo>
                  <a:pt x="2159248" y="5722226"/>
                </a:lnTo>
                <a:lnTo>
                  <a:pt x="2205207" y="5731171"/>
                </a:lnTo>
                <a:lnTo>
                  <a:pt x="2251522" y="5739425"/>
                </a:lnTo>
                <a:lnTo>
                  <a:pt x="2298190" y="5746983"/>
                </a:lnTo>
                <a:lnTo>
                  <a:pt x="2345207" y="5753842"/>
                </a:lnTo>
                <a:lnTo>
                  <a:pt x="2392568" y="5759998"/>
                </a:lnTo>
                <a:lnTo>
                  <a:pt x="2440270" y="5765445"/>
                </a:lnTo>
                <a:lnTo>
                  <a:pt x="2488307" y="5770180"/>
                </a:lnTo>
                <a:lnTo>
                  <a:pt x="2536677" y="5774198"/>
                </a:lnTo>
                <a:lnTo>
                  <a:pt x="2585374" y="5777495"/>
                </a:lnTo>
                <a:lnTo>
                  <a:pt x="2634395" y="5780067"/>
                </a:lnTo>
                <a:lnTo>
                  <a:pt x="2683735" y="5781910"/>
                </a:lnTo>
                <a:lnTo>
                  <a:pt x="2733390" y="5783019"/>
                </a:lnTo>
                <a:lnTo>
                  <a:pt x="2783357" y="5783389"/>
                </a:lnTo>
                <a:lnTo>
                  <a:pt x="2837443" y="5782911"/>
                </a:lnTo>
                <a:lnTo>
                  <a:pt x="2891171" y="5781481"/>
                </a:lnTo>
                <a:lnTo>
                  <a:pt x="2944535" y="5779105"/>
                </a:lnTo>
                <a:lnTo>
                  <a:pt x="2997526" y="5775792"/>
                </a:lnTo>
                <a:lnTo>
                  <a:pt x="3050138" y="5771547"/>
                </a:lnTo>
                <a:lnTo>
                  <a:pt x="3102362" y="5766377"/>
                </a:lnTo>
                <a:lnTo>
                  <a:pt x="3154192" y="5760289"/>
                </a:lnTo>
                <a:lnTo>
                  <a:pt x="3205621" y="5753289"/>
                </a:lnTo>
                <a:lnTo>
                  <a:pt x="3256640" y="5745385"/>
                </a:lnTo>
                <a:lnTo>
                  <a:pt x="3307243" y="5736584"/>
                </a:lnTo>
                <a:lnTo>
                  <a:pt x="3357421" y="5726892"/>
                </a:lnTo>
                <a:lnTo>
                  <a:pt x="3407169" y="5716315"/>
                </a:lnTo>
                <a:lnTo>
                  <a:pt x="3456478" y="5704861"/>
                </a:lnTo>
                <a:lnTo>
                  <a:pt x="3505342" y="5692536"/>
                </a:lnTo>
                <a:lnTo>
                  <a:pt x="3553751" y="5679348"/>
                </a:lnTo>
                <a:lnTo>
                  <a:pt x="3601701" y="5665303"/>
                </a:lnTo>
                <a:lnTo>
                  <a:pt x="3649182" y="5650407"/>
                </a:lnTo>
                <a:lnTo>
                  <a:pt x="3696188" y="5634668"/>
                </a:lnTo>
                <a:lnTo>
                  <a:pt x="3742711" y="5618092"/>
                </a:lnTo>
                <a:lnTo>
                  <a:pt x="3788744" y="5600686"/>
                </a:lnTo>
                <a:lnTo>
                  <a:pt x="3834279" y="5582456"/>
                </a:lnTo>
                <a:lnTo>
                  <a:pt x="3879310" y="5563411"/>
                </a:lnTo>
                <a:lnTo>
                  <a:pt x="3923828" y="5543556"/>
                </a:lnTo>
                <a:lnTo>
                  <a:pt x="3967827" y="5522898"/>
                </a:lnTo>
                <a:lnTo>
                  <a:pt x="4011299" y="5501444"/>
                </a:lnTo>
                <a:lnTo>
                  <a:pt x="4054237" y="5479200"/>
                </a:lnTo>
                <a:lnTo>
                  <a:pt x="4096633" y="5456174"/>
                </a:lnTo>
                <a:lnTo>
                  <a:pt x="4138480" y="5432373"/>
                </a:lnTo>
                <a:lnTo>
                  <a:pt x="4179770" y="5407802"/>
                </a:lnTo>
                <a:lnTo>
                  <a:pt x="4220497" y="5382469"/>
                </a:lnTo>
                <a:lnTo>
                  <a:pt x="4260653" y="5356381"/>
                </a:lnTo>
                <a:lnTo>
                  <a:pt x="4300230" y="5329544"/>
                </a:lnTo>
                <a:lnTo>
                  <a:pt x="4339221" y="5301965"/>
                </a:lnTo>
                <a:lnTo>
                  <a:pt x="4377619" y="5273651"/>
                </a:lnTo>
                <a:lnTo>
                  <a:pt x="4415417" y="5244609"/>
                </a:lnTo>
                <a:lnTo>
                  <a:pt x="4452607" y="5214845"/>
                </a:lnTo>
                <a:lnTo>
                  <a:pt x="4489181" y="5184366"/>
                </a:lnTo>
                <a:lnTo>
                  <a:pt x="4525133" y="5153179"/>
                </a:lnTo>
                <a:lnTo>
                  <a:pt x="4560454" y="5121292"/>
                </a:lnTo>
                <a:lnTo>
                  <a:pt x="4595139" y="5088709"/>
                </a:lnTo>
                <a:lnTo>
                  <a:pt x="4629178" y="5055439"/>
                </a:lnTo>
                <a:lnTo>
                  <a:pt x="4662566" y="5021488"/>
                </a:lnTo>
                <a:lnTo>
                  <a:pt x="4695293" y="4986863"/>
                </a:lnTo>
                <a:lnTo>
                  <a:pt x="4727355" y="4951571"/>
                </a:lnTo>
                <a:lnTo>
                  <a:pt x="4758741" y="4915618"/>
                </a:lnTo>
                <a:lnTo>
                  <a:pt x="4789447" y="4879011"/>
                </a:lnTo>
                <a:lnTo>
                  <a:pt x="4819463" y="4841757"/>
                </a:lnTo>
                <a:lnTo>
                  <a:pt x="4848783" y="4803863"/>
                </a:lnTo>
                <a:lnTo>
                  <a:pt x="4464113" y="4586084"/>
                </a:lnTo>
                <a:lnTo>
                  <a:pt x="4433701" y="4622844"/>
                </a:lnTo>
                <a:lnTo>
                  <a:pt x="4402480" y="4658775"/>
                </a:lnTo>
                <a:lnTo>
                  <a:pt x="4370458" y="4693867"/>
                </a:lnTo>
                <a:lnTo>
                  <a:pt x="4337646" y="4728108"/>
                </a:lnTo>
                <a:lnTo>
                  <a:pt x="4304053" y="4761490"/>
                </a:lnTo>
                <a:lnTo>
                  <a:pt x="4269691" y="4794002"/>
                </a:lnTo>
                <a:lnTo>
                  <a:pt x="4234568" y="4825635"/>
                </a:lnTo>
                <a:lnTo>
                  <a:pt x="4198696" y="4856377"/>
                </a:lnTo>
                <a:lnTo>
                  <a:pt x="4162083" y="4886220"/>
                </a:lnTo>
                <a:lnTo>
                  <a:pt x="4124739" y="4915154"/>
                </a:lnTo>
                <a:lnTo>
                  <a:pt x="4086676" y="4943168"/>
                </a:lnTo>
                <a:lnTo>
                  <a:pt x="4047902" y="4970252"/>
                </a:lnTo>
                <a:lnTo>
                  <a:pt x="4008428" y="4996396"/>
                </a:lnTo>
                <a:lnTo>
                  <a:pt x="3968263" y="5021590"/>
                </a:lnTo>
                <a:lnTo>
                  <a:pt x="3927418" y="5045825"/>
                </a:lnTo>
                <a:lnTo>
                  <a:pt x="3885903" y="5069091"/>
                </a:lnTo>
                <a:lnTo>
                  <a:pt x="3843728" y="5091376"/>
                </a:lnTo>
                <a:lnTo>
                  <a:pt x="3800902" y="5112672"/>
                </a:lnTo>
                <a:lnTo>
                  <a:pt x="3757435" y="5132969"/>
                </a:lnTo>
                <a:lnTo>
                  <a:pt x="3713339" y="5152255"/>
                </a:lnTo>
                <a:lnTo>
                  <a:pt x="3668622" y="5170522"/>
                </a:lnTo>
                <a:lnTo>
                  <a:pt x="3623294" y="5187760"/>
                </a:lnTo>
                <a:lnTo>
                  <a:pt x="3577366" y="5203958"/>
                </a:lnTo>
                <a:lnTo>
                  <a:pt x="3530848" y="5219106"/>
                </a:lnTo>
                <a:lnTo>
                  <a:pt x="3483749" y="5233194"/>
                </a:lnTo>
                <a:lnTo>
                  <a:pt x="3436079" y="5246213"/>
                </a:lnTo>
                <a:lnTo>
                  <a:pt x="3387849" y="5258152"/>
                </a:lnTo>
                <a:lnTo>
                  <a:pt x="3339069" y="5269002"/>
                </a:lnTo>
                <a:lnTo>
                  <a:pt x="3289748" y="5278752"/>
                </a:lnTo>
                <a:lnTo>
                  <a:pt x="3239896" y="5287392"/>
                </a:lnTo>
                <a:lnTo>
                  <a:pt x="3189524" y="5294913"/>
                </a:lnTo>
                <a:lnTo>
                  <a:pt x="3138641" y="5301304"/>
                </a:lnTo>
                <a:lnTo>
                  <a:pt x="3087258" y="5306555"/>
                </a:lnTo>
                <a:lnTo>
                  <a:pt x="3035384" y="5310657"/>
                </a:lnTo>
                <a:lnTo>
                  <a:pt x="2983029" y="5313600"/>
                </a:lnTo>
                <a:lnTo>
                  <a:pt x="2930204" y="5315372"/>
                </a:lnTo>
                <a:lnTo>
                  <a:pt x="2876918" y="5315966"/>
                </a:lnTo>
                <a:lnTo>
                  <a:pt x="2829438" y="5315502"/>
                </a:lnTo>
                <a:lnTo>
                  <a:pt x="2782315" y="5314117"/>
                </a:lnTo>
                <a:lnTo>
                  <a:pt x="2735555" y="5311816"/>
                </a:lnTo>
                <a:lnTo>
                  <a:pt x="2689164" y="5308607"/>
                </a:lnTo>
                <a:lnTo>
                  <a:pt x="2643149" y="5304494"/>
                </a:lnTo>
                <a:lnTo>
                  <a:pt x="2597515" y="5299485"/>
                </a:lnTo>
                <a:lnTo>
                  <a:pt x="2552269" y="5293586"/>
                </a:lnTo>
                <a:lnTo>
                  <a:pt x="2507416" y="5286803"/>
                </a:lnTo>
                <a:lnTo>
                  <a:pt x="2462963" y="5279143"/>
                </a:lnTo>
                <a:lnTo>
                  <a:pt x="2418916" y="5270612"/>
                </a:lnTo>
                <a:lnTo>
                  <a:pt x="2375282" y="5261218"/>
                </a:lnTo>
                <a:lnTo>
                  <a:pt x="2332065" y="5250965"/>
                </a:lnTo>
                <a:lnTo>
                  <a:pt x="2289273" y="5239860"/>
                </a:lnTo>
                <a:lnTo>
                  <a:pt x="2246911" y="5227911"/>
                </a:lnTo>
                <a:lnTo>
                  <a:pt x="2204986" y="5215122"/>
                </a:lnTo>
                <a:lnTo>
                  <a:pt x="2163503" y="5201502"/>
                </a:lnTo>
                <a:lnTo>
                  <a:pt x="2122469" y="5187055"/>
                </a:lnTo>
                <a:lnTo>
                  <a:pt x="2081890" y="5171789"/>
                </a:lnTo>
                <a:lnTo>
                  <a:pt x="2041772" y="5155710"/>
                </a:lnTo>
                <a:lnTo>
                  <a:pt x="2002122" y="5138824"/>
                </a:lnTo>
                <a:lnTo>
                  <a:pt x="1962944" y="5121138"/>
                </a:lnTo>
                <a:lnTo>
                  <a:pt x="1924246" y="5102658"/>
                </a:lnTo>
                <a:lnTo>
                  <a:pt x="1886034" y="5083390"/>
                </a:lnTo>
                <a:lnTo>
                  <a:pt x="1848313" y="5063342"/>
                </a:lnTo>
                <a:lnTo>
                  <a:pt x="1811090" y="5042519"/>
                </a:lnTo>
                <a:lnTo>
                  <a:pt x="1774370" y="5020927"/>
                </a:lnTo>
                <a:lnTo>
                  <a:pt x="1738161" y="4998574"/>
                </a:lnTo>
                <a:lnTo>
                  <a:pt x="1702468" y="4975465"/>
                </a:lnTo>
                <a:lnTo>
                  <a:pt x="1667297" y="4951607"/>
                </a:lnTo>
                <a:lnTo>
                  <a:pt x="1632655" y="4927006"/>
                </a:lnTo>
                <a:lnTo>
                  <a:pt x="1598547" y="4901670"/>
                </a:lnTo>
                <a:lnTo>
                  <a:pt x="1564979" y="4875603"/>
                </a:lnTo>
                <a:lnTo>
                  <a:pt x="1531959" y="4848813"/>
                </a:lnTo>
                <a:lnTo>
                  <a:pt x="1499491" y="4821306"/>
                </a:lnTo>
                <a:lnTo>
                  <a:pt x="1467582" y="4793088"/>
                </a:lnTo>
                <a:lnTo>
                  <a:pt x="1436238" y="4764167"/>
                </a:lnTo>
                <a:lnTo>
                  <a:pt x="1405466" y="4734547"/>
                </a:lnTo>
                <a:lnTo>
                  <a:pt x="1375271" y="4704236"/>
                </a:lnTo>
                <a:lnTo>
                  <a:pt x="1345659" y="4673240"/>
                </a:lnTo>
                <a:lnTo>
                  <a:pt x="1316637" y="4641565"/>
                </a:lnTo>
                <a:lnTo>
                  <a:pt x="1288211" y="4609219"/>
                </a:lnTo>
                <a:lnTo>
                  <a:pt x="1260386" y="4576206"/>
                </a:lnTo>
                <a:lnTo>
                  <a:pt x="1233170" y="4542534"/>
                </a:lnTo>
                <a:lnTo>
                  <a:pt x="1206567" y="4508209"/>
                </a:lnTo>
                <a:lnTo>
                  <a:pt x="1180585" y="4473238"/>
                </a:lnTo>
                <a:lnTo>
                  <a:pt x="1155229" y="4437626"/>
                </a:lnTo>
                <a:lnTo>
                  <a:pt x="1130505" y="4401381"/>
                </a:lnTo>
                <a:lnTo>
                  <a:pt x="1106420" y="4364509"/>
                </a:lnTo>
                <a:lnTo>
                  <a:pt x="1082980" y="4327015"/>
                </a:lnTo>
                <a:lnTo>
                  <a:pt x="1060190" y="4288907"/>
                </a:lnTo>
                <a:lnTo>
                  <a:pt x="1038057" y="4250191"/>
                </a:lnTo>
                <a:lnTo>
                  <a:pt x="1016588" y="4210873"/>
                </a:lnTo>
                <a:lnTo>
                  <a:pt x="995787" y="4170960"/>
                </a:lnTo>
                <a:lnTo>
                  <a:pt x="975662" y="4130458"/>
                </a:lnTo>
                <a:lnTo>
                  <a:pt x="956218" y="4089373"/>
                </a:lnTo>
                <a:lnTo>
                  <a:pt x="937462" y="4047712"/>
                </a:lnTo>
                <a:lnTo>
                  <a:pt x="919399" y="4005482"/>
                </a:lnTo>
                <a:lnTo>
                  <a:pt x="902037" y="3962689"/>
                </a:lnTo>
                <a:lnTo>
                  <a:pt x="885380" y="3919338"/>
                </a:lnTo>
                <a:lnTo>
                  <a:pt x="869435" y="3875437"/>
                </a:lnTo>
                <a:lnTo>
                  <a:pt x="854208" y="3830992"/>
                </a:lnTo>
                <a:lnTo>
                  <a:pt x="839705" y="3786010"/>
                </a:lnTo>
                <a:lnTo>
                  <a:pt x="825933" y="3740496"/>
                </a:lnTo>
                <a:lnTo>
                  <a:pt x="812898" y="3694457"/>
                </a:lnTo>
                <a:lnTo>
                  <a:pt x="800604" y="3647900"/>
                </a:lnTo>
                <a:lnTo>
                  <a:pt x="789060" y="3600831"/>
                </a:lnTo>
                <a:lnTo>
                  <a:pt x="778271" y="3553256"/>
                </a:lnTo>
                <a:lnTo>
                  <a:pt x="768242" y="3505182"/>
                </a:lnTo>
                <a:lnTo>
                  <a:pt x="758981" y="3456615"/>
                </a:lnTo>
                <a:lnTo>
                  <a:pt x="750493" y="3407562"/>
                </a:lnTo>
                <a:lnTo>
                  <a:pt x="742784" y="3358029"/>
                </a:lnTo>
                <a:lnTo>
                  <a:pt x="735860" y="3308022"/>
                </a:lnTo>
                <a:lnTo>
                  <a:pt x="729729" y="3257548"/>
                </a:lnTo>
                <a:lnTo>
                  <a:pt x="724395" y="3206614"/>
                </a:lnTo>
                <a:lnTo>
                  <a:pt x="719864" y="3155225"/>
                </a:lnTo>
                <a:lnTo>
                  <a:pt x="716144" y="3103388"/>
                </a:lnTo>
                <a:lnTo>
                  <a:pt x="713240" y="3051109"/>
                </a:lnTo>
                <a:lnTo>
                  <a:pt x="711158" y="2998395"/>
                </a:lnTo>
                <a:lnTo>
                  <a:pt x="709904" y="2945253"/>
                </a:lnTo>
                <a:lnTo>
                  <a:pt x="709485" y="2891688"/>
                </a:lnTo>
                <a:lnTo>
                  <a:pt x="709901" y="2837834"/>
                </a:lnTo>
                <a:lnTo>
                  <a:pt x="711144" y="2784416"/>
                </a:lnTo>
                <a:lnTo>
                  <a:pt x="713208" y="2731442"/>
                </a:lnTo>
                <a:lnTo>
                  <a:pt x="716089" y="2678917"/>
                </a:lnTo>
                <a:lnTo>
                  <a:pt x="719779" y="2626847"/>
                </a:lnTo>
                <a:lnTo>
                  <a:pt x="724273" y="2575239"/>
                </a:lnTo>
                <a:lnTo>
                  <a:pt x="729565" y="2524098"/>
                </a:lnTo>
                <a:lnTo>
                  <a:pt x="735650" y="2473431"/>
                </a:lnTo>
                <a:lnTo>
                  <a:pt x="742521" y="2423244"/>
                </a:lnTo>
                <a:lnTo>
                  <a:pt x="750173" y="2373542"/>
                </a:lnTo>
                <a:lnTo>
                  <a:pt x="758599" y="2324333"/>
                </a:lnTo>
                <a:lnTo>
                  <a:pt x="767795" y="2275622"/>
                </a:lnTo>
                <a:lnTo>
                  <a:pt x="777753" y="2227415"/>
                </a:lnTo>
                <a:lnTo>
                  <a:pt x="788469" y="2179719"/>
                </a:lnTo>
                <a:lnTo>
                  <a:pt x="799936" y="2132539"/>
                </a:lnTo>
                <a:lnTo>
                  <a:pt x="812149" y="2085882"/>
                </a:lnTo>
                <a:lnTo>
                  <a:pt x="825101" y="2039753"/>
                </a:lnTo>
                <a:lnTo>
                  <a:pt x="838788" y="1994160"/>
                </a:lnTo>
                <a:lnTo>
                  <a:pt x="853202" y="1949108"/>
                </a:lnTo>
                <a:lnTo>
                  <a:pt x="868338" y="1904603"/>
                </a:lnTo>
                <a:lnTo>
                  <a:pt x="884191" y="1860651"/>
                </a:lnTo>
                <a:lnTo>
                  <a:pt x="900754" y="1817259"/>
                </a:lnTo>
                <a:lnTo>
                  <a:pt x="918022" y="1774432"/>
                </a:lnTo>
                <a:lnTo>
                  <a:pt x="935988" y="1732177"/>
                </a:lnTo>
                <a:lnTo>
                  <a:pt x="954648" y="1690500"/>
                </a:lnTo>
                <a:lnTo>
                  <a:pt x="973994" y="1649406"/>
                </a:lnTo>
                <a:lnTo>
                  <a:pt x="994022" y="1608903"/>
                </a:lnTo>
                <a:lnTo>
                  <a:pt x="1014725" y="1568996"/>
                </a:lnTo>
                <a:lnTo>
                  <a:pt x="1036098" y="1529692"/>
                </a:lnTo>
                <a:lnTo>
                  <a:pt x="1058134" y="1490996"/>
                </a:lnTo>
                <a:lnTo>
                  <a:pt x="1080828" y="1452914"/>
                </a:lnTo>
                <a:lnTo>
                  <a:pt x="1104174" y="1415454"/>
                </a:lnTo>
                <a:lnTo>
                  <a:pt x="1128166" y="1378620"/>
                </a:lnTo>
                <a:lnTo>
                  <a:pt x="1152799" y="1342419"/>
                </a:lnTo>
                <a:lnTo>
                  <a:pt x="1178066" y="1306857"/>
                </a:lnTo>
                <a:lnTo>
                  <a:pt x="1203962" y="1271941"/>
                </a:lnTo>
                <a:lnTo>
                  <a:pt x="1230480" y="1237676"/>
                </a:lnTo>
                <a:lnTo>
                  <a:pt x="1257615" y="1204068"/>
                </a:lnTo>
                <a:lnTo>
                  <a:pt x="1285361" y="1171124"/>
                </a:lnTo>
                <a:lnTo>
                  <a:pt x="1313713" y="1138850"/>
                </a:lnTo>
                <a:lnTo>
                  <a:pt x="1342664" y="1107251"/>
                </a:lnTo>
                <a:lnTo>
                  <a:pt x="1372208" y="1076335"/>
                </a:lnTo>
                <a:lnTo>
                  <a:pt x="1402340" y="1046107"/>
                </a:lnTo>
                <a:lnTo>
                  <a:pt x="1433054" y="1016573"/>
                </a:lnTo>
                <a:lnTo>
                  <a:pt x="1464344" y="987739"/>
                </a:lnTo>
                <a:lnTo>
                  <a:pt x="1496204" y="959612"/>
                </a:lnTo>
                <a:lnTo>
                  <a:pt x="1528628" y="932198"/>
                </a:lnTo>
                <a:lnTo>
                  <a:pt x="1561611" y="905502"/>
                </a:lnTo>
                <a:lnTo>
                  <a:pt x="1595146" y="879532"/>
                </a:lnTo>
                <a:lnTo>
                  <a:pt x="1629228" y="854292"/>
                </a:lnTo>
                <a:lnTo>
                  <a:pt x="1663851" y="829789"/>
                </a:lnTo>
                <a:lnTo>
                  <a:pt x="1699009" y="806030"/>
                </a:lnTo>
                <a:lnTo>
                  <a:pt x="1734696" y="783020"/>
                </a:lnTo>
                <a:lnTo>
                  <a:pt x="1770906" y="760766"/>
                </a:lnTo>
                <a:lnTo>
                  <a:pt x="1807634" y="739273"/>
                </a:lnTo>
                <a:lnTo>
                  <a:pt x="1844874" y="718549"/>
                </a:lnTo>
                <a:lnTo>
                  <a:pt x="1882619" y="698598"/>
                </a:lnTo>
                <a:lnTo>
                  <a:pt x="1920865" y="679427"/>
                </a:lnTo>
                <a:lnTo>
                  <a:pt x="1959604" y="661042"/>
                </a:lnTo>
                <a:lnTo>
                  <a:pt x="1998832" y="643450"/>
                </a:lnTo>
                <a:lnTo>
                  <a:pt x="2038542" y="626656"/>
                </a:lnTo>
                <a:lnTo>
                  <a:pt x="2078729" y="610666"/>
                </a:lnTo>
                <a:lnTo>
                  <a:pt x="2119386" y="595488"/>
                </a:lnTo>
                <a:lnTo>
                  <a:pt x="2160509" y="581126"/>
                </a:lnTo>
                <a:lnTo>
                  <a:pt x="2202090" y="567587"/>
                </a:lnTo>
                <a:lnTo>
                  <a:pt x="2244124" y="554877"/>
                </a:lnTo>
                <a:lnTo>
                  <a:pt x="2286606" y="543002"/>
                </a:lnTo>
                <a:lnTo>
                  <a:pt x="2329530" y="531969"/>
                </a:lnTo>
                <a:lnTo>
                  <a:pt x="2372889" y="521783"/>
                </a:lnTo>
                <a:lnTo>
                  <a:pt x="2416678" y="512451"/>
                </a:lnTo>
                <a:lnTo>
                  <a:pt x="2460890" y="503978"/>
                </a:lnTo>
                <a:lnTo>
                  <a:pt x="2505521" y="496372"/>
                </a:lnTo>
                <a:lnTo>
                  <a:pt x="2550564" y="489637"/>
                </a:lnTo>
                <a:lnTo>
                  <a:pt x="2596014" y="483780"/>
                </a:lnTo>
                <a:lnTo>
                  <a:pt x="2641864" y="478808"/>
                </a:lnTo>
                <a:lnTo>
                  <a:pt x="2688109" y="474726"/>
                </a:lnTo>
                <a:lnTo>
                  <a:pt x="2734742" y="471540"/>
                </a:lnTo>
                <a:lnTo>
                  <a:pt x="2781759" y="469257"/>
                </a:lnTo>
                <a:lnTo>
                  <a:pt x="2829153" y="467882"/>
                </a:lnTo>
                <a:lnTo>
                  <a:pt x="2876918" y="467423"/>
                </a:lnTo>
                <a:lnTo>
                  <a:pt x="2930678" y="468027"/>
                </a:lnTo>
                <a:lnTo>
                  <a:pt x="2983969" y="469832"/>
                </a:lnTo>
                <a:lnTo>
                  <a:pt x="3036781" y="472827"/>
                </a:lnTo>
                <a:lnTo>
                  <a:pt x="3089102" y="477003"/>
                </a:lnTo>
                <a:lnTo>
                  <a:pt x="3140923" y="482348"/>
                </a:lnTo>
                <a:lnTo>
                  <a:pt x="3192234" y="488851"/>
                </a:lnTo>
                <a:lnTo>
                  <a:pt x="3243023" y="496503"/>
                </a:lnTo>
                <a:lnTo>
                  <a:pt x="3293282" y="505293"/>
                </a:lnTo>
                <a:lnTo>
                  <a:pt x="3343000" y="515211"/>
                </a:lnTo>
                <a:lnTo>
                  <a:pt x="3392167" y="526245"/>
                </a:lnTo>
                <a:lnTo>
                  <a:pt x="3440772" y="538385"/>
                </a:lnTo>
                <a:lnTo>
                  <a:pt x="3488805" y="551621"/>
                </a:lnTo>
                <a:lnTo>
                  <a:pt x="3536256" y="565943"/>
                </a:lnTo>
                <a:lnTo>
                  <a:pt x="3583115" y="581339"/>
                </a:lnTo>
                <a:lnTo>
                  <a:pt x="3629371" y="597799"/>
                </a:lnTo>
                <a:lnTo>
                  <a:pt x="3675014" y="615313"/>
                </a:lnTo>
                <a:lnTo>
                  <a:pt x="3720035" y="633871"/>
                </a:lnTo>
                <a:lnTo>
                  <a:pt x="3764422" y="653461"/>
                </a:lnTo>
                <a:lnTo>
                  <a:pt x="3808166" y="674073"/>
                </a:lnTo>
                <a:lnTo>
                  <a:pt x="3851257" y="695696"/>
                </a:lnTo>
                <a:lnTo>
                  <a:pt x="3893683" y="718321"/>
                </a:lnTo>
                <a:lnTo>
                  <a:pt x="3935436" y="741937"/>
                </a:lnTo>
                <a:lnTo>
                  <a:pt x="3976504" y="766532"/>
                </a:lnTo>
                <a:lnTo>
                  <a:pt x="4016877" y="792097"/>
                </a:lnTo>
                <a:lnTo>
                  <a:pt x="4056546" y="818621"/>
                </a:lnTo>
                <a:lnTo>
                  <a:pt x="4095500" y="846094"/>
                </a:lnTo>
                <a:lnTo>
                  <a:pt x="4133728" y="874504"/>
                </a:lnTo>
                <a:lnTo>
                  <a:pt x="4171222" y="903842"/>
                </a:lnTo>
                <a:lnTo>
                  <a:pt x="4207969" y="934097"/>
                </a:lnTo>
                <a:lnTo>
                  <a:pt x="4243960" y="965259"/>
                </a:lnTo>
                <a:lnTo>
                  <a:pt x="4279186" y="997316"/>
                </a:lnTo>
                <a:lnTo>
                  <a:pt x="4313635" y="1030259"/>
                </a:lnTo>
                <a:lnTo>
                  <a:pt x="4347297" y="1064076"/>
                </a:lnTo>
                <a:lnTo>
                  <a:pt x="4380163" y="1098758"/>
                </a:lnTo>
                <a:lnTo>
                  <a:pt x="4412222" y="1134294"/>
                </a:lnTo>
                <a:lnTo>
                  <a:pt x="4443463" y="1170673"/>
                </a:lnTo>
                <a:lnTo>
                  <a:pt x="4839995" y="962494"/>
                </a:lnTo>
                <a:lnTo>
                  <a:pt x="4810652" y="925175"/>
                </a:lnTo>
                <a:lnTo>
                  <a:pt x="4780625" y="888491"/>
                </a:lnTo>
                <a:lnTo>
                  <a:pt x="4749918" y="852450"/>
                </a:lnTo>
                <a:lnTo>
                  <a:pt x="4718541" y="817059"/>
                </a:lnTo>
                <a:lnTo>
                  <a:pt x="4686500" y="782323"/>
                </a:lnTo>
                <a:lnTo>
                  <a:pt x="4653803" y="748248"/>
                </a:lnTo>
                <a:lnTo>
                  <a:pt x="4620456" y="714843"/>
                </a:lnTo>
                <a:lnTo>
                  <a:pt x="4586467" y="682112"/>
                </a:lnTo>
                <a:lnTo>
                  <a:pt x="4551843" y="650062"/>
                </a:lnTo>
                <a:lnTo>
                  <a:pt x="4516591" y="618700"/>
                </a:lnTo>
                <a:lnTo>
                  <a:pt x="4480719" y="588031"/>
                </a:lnTo>
                <a:lnTo>
                  <a:pt x="4444234" y="558064"/>
                </a:lnTo>
                <a:lnTo>
                  <a:pt x="4407143" y="528803"/>
                </a:lnTo>
                <a:lnTo>
                  <a:pt x="4369453" y="500256"/>
                </a:lnTo>
                <a:lnTo>
                  <a:pt x="4331172" y="472429"/>
                </a:lnTo>
                <a:lnTo>
                  <a:pt x="4292306" y="445327"/>
                </a:lnTo>
                <a:lnTo>
                  <a:pt x="4252863" y="418959"/>
                </a:lnTo>
                <a:lnTo>
                  <a:pt x="4212851" y="393329"/>
                </a:lnTo>
                <a:lnTo>
                  <a:pt x="4172275" y="368445"/>
                </a:lnTo>
                <a:lnTo>
                  <a:pt x="4131145" y="344313"/>
                </a:lnTo>
                <a:lnTo>
                  <a:pt x="4089466" y="320940"/>
                </a:lnTo>
                <a:lnTo>
                  <a:pt x="4047247" y="298331"/>
                </a:lnTo>
                <a:lnTo>
                  <a:pt x="4004493" y="276493"/>
                </a:lnTo>
                <a:lnTo>
                  <a:pt x="3961214" y="255433"/>
                </a:lnTo>
                <a:lnTo>
                  <a:pt x="3917415" y="235157"/>
                </a:lnTo>
                <a:lnTo>
                  <a:pt x="3873104" y="215672"/>
                </a:lnTo>
                <a:lnTo>
                  <a:pt x="3828288" y="196983"/>
                </a:lnTo>
                <a:lnTo>
                  <a:pt x="3782975" y="179098"/>
                </a:lnTo>
                <a:lnTo>
                  <a:pt x="3737171" y="162023"/>
                </a:lnTo>
                <a:lnTo>
                  <a:pt x="3690884" y="145763"/>
                </a:lnTo>
                <a:lnTo>
                  <a:pt x="3644122" y="130327"/>
                </a:lnTo>
                <a:lnTo>
                  <a:pt x="3596891" y="115720"/>
                </a:lnTo>
                <a:lnTo>
                  <a:pt x="3549198" y="101948"/>
                </a:lnTo>
                <a:lnTo>
                  <a:pt x="3501051" y="89018"/>
                </a:lnTo>
                <a:lnTo>
                  <a:pt x="3452458" y="76936"/>
                </a:lnTo>
                <a:lnTo>
                  <a:pt x="3403424" y="65709"/>
                </a:lnTo>
                <a:lnTo>
                  <a:pt x="3353958" y="55343"/>
                </a:lnTo>
                <a:lnTo>
                  <a:pt x="3304067" y="45845"/>
                </a:lnTo>
                <a:lnTo>
                  <a:pt x="3253758" y="37221"/>
                </a:lnTo>
                <a:lnTo>
                  <a:pt x="3203038" y="29478"/>
                </a:lnTo>
                <a:lnTo>
                  <a:pt x="3151915" y="22621"/>
                </a:lnTo>
                <a:lnTo>
                  <a:pt x="3100395" y="16658"/>
                </a:lnTo>
                <a:lnTo>
                  <a:pt x="3048486" y="11595"/>
                </a:lnTo>
                <a:lnTo>
                  <a:pt x="2996195" y="7438"/>
                </a:lnTo>
                <a:lnTo>
                  <a:pt x="2943529" y="4193"/>
                </a:lnTo>
                <a:lnTo>
                  <a:pt x="2890496" y="1868"/>
                </a:lnTo>
                <a:lnTo>
                  <a:pt x="2837103" y="468"/>
                </a:lnTo>
                <a:lnTo>
                  <a:pt x="2783357" y="0"/>
                </a:lnTo>
                <a:close/>
              </a:path>
            </a:pathLst>
          </a:custGeom>
          <a:solidFill>
            <a:srgbClr val="F78F2A"/>
          </a:solidFill>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spTree>
    <p:extLst>
      <p:ext uri="{BB962C8B-B14F-4D97-AF65-F5344CB8AC3E}">
        <p14:creationId xmlns:p14="http://schemas.microsoft.com/office/powerpoint/2010/main" val="2965558799"/>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Image 5" descr="Une image contenant intérieur, différent, divers, plusieurs&#10;&#10;Description générée automatiquement">
            <a:extLst>
              <a:ext uri="{FF2B5EF4-FFF2-40B4-BE49-F238E27FC236}">
                <a16:creationId xmlns:a16="http://schemas.microsoft.com/office/drawing/2014/main" id="{AC6FF018-797E-27C4-0E84-EEFA6CBB86F1}"/>
              </a:ext>
            </a:extLst>
          </p:cNvPr>
          <p:cNvPicPr>
            <a:picLocks noChangeAspect="1"/>
          </p:cNvPicPr>
          <p:nvPr/>
        </p:nvPicPr>
        <p:blipFill rotWithShape="1">
          <a:blip r:embed="rId3" cstate="print">
            <a:alphaModFix amt="35000"/>
            <a:extLst>
              <a:ext uri="{28A0092B-C50C-407E-A947-70E740481C1C}">
                <a14:useLocalDpi xmlns:a14="http://schemas.microsoft.com/office/drawing/2010/main" val="0"/>
              </a:ext>
            </a:extLst>
          </a:blip>
          <a:srcRect l="3812" r="16129"/>
          <a:stretch/>
        </p:blipFill>
        <p:spPr>
          <a:xfrm>
            <a:off x="6827681" y="49428"/>
            <a:ext cx="5302533" cy="6623222"/>
          </a:xfrm>
          <a:prstGeom prst="rect">
            <a:avLst/>
          </a:prstGeom>
        </p:spPr>
      </p:pic>
      <p:sp>
        <p:nvSpPr>
          <p:cNvPr id="2" name="object 2"/>
          <p:cNvSpPr txBox="1">
            <a:spLocks noGrp="1"/>
          </p:cNvSpPr>
          <p:nvPr>
            <p:ph type="title" idx="4294967295"/>
          </p:nvPr>
        </p:nvSpPr>
        <p:spPr>
          <a:xfrm>
            <a:off x="1212570" y="455933"/>
            <a:ext cx="4729677" cy="952394"/>
          </a:xfrm>
          <a:prstGeom prst="rect">
            <a:avLst/>
          </a:prstGeom>
        </p:spPr>
        <p:txBody>
          <a:bodyPr vert="horz" wrap="square" lIns="0" tIns="12665" rIns="0" bIns="0" rtlCol="0">
            <a:spAutoFit/>
          </a:bodyPr>
          <a:lstStyle/>
          <a:p>
            <a:pPr marL="12664">
              <a:spcBef>
                <a:spcPts val="100"/>
              </a:spcBef>
              <a:tabLst>
                <a:tab pos="1132201" algn="l"/>
              </a:tabLst>
            </a:pPr>
            <a:r>
              <a:rPr sz="6083" spc="-25" dirty="0">
                <a:solidFill>
                  <a:srgbClr val="F68F28"/>
                </a:solidFill>
                <a:latin typeface="KyivType Sans"/>
                <a:cs typeface="KyivType Sans"/>
              </a:rPr>
              <a:t>La</a:t>
            </a:r>
            <a:r>
              <a:rPr sz="6083" dirty="0">
                <a:solidFill>
                  <a:srgbClr val="F68F28"/>
                </a:solidFill>
                <a:latin typeface="KyivType Sans"/>
                <a:cs typeface="KyivType Sans"/>
              </a:rPr>
              <a:t>	</a:t>
            </a:r>
            <a:r>
              <a:rPr sz="6083" spc="-10" dirty="0">
                <a:solidFill>
                  <a:srgbClr val="F68F28"/>
                </a:solidFill>
                <a:latin typeface="KyivType Sans"/>
                <a:cs typeface="KyivType Sans"/>
              </a:rPr>
              <a:t>Vitamine</a:t>
            </a:r>
            <a:endParaRPr sz="6083" dirty="0">
              <a:latin typeface="KyivType Sans"/>
              <a:cs typeface="KyivType Sans"/>
            </a:endParaRPr>
          </a:p>
        </p:txBody>
      </p:sp>
      <p:sp>
        <p:nvSpPr>
          <p:cNvPr id="3" name="object 3"/>
          <p:cNvSpPr txBox="1">
            <a:spLocks noGrp="1"/>
          </p:cNvSpPr>
          <p:nvPr>
            <p:ph type="body" idx="4294967295"/>
          </p:nvPr>
        </p:nvSpPr>
        <p:spPr>
          <a:xfrm>
            <a:off x="1212570" y="1619431"/>
            <a:ext cx="6372526" cy="1312632"/>
          </a:xfrm>
          <a:prstGeom prst="rect">
            <a:avLst/>
          </a:prstGeom>
        </p:spPr>
        <p:txBody>
          <a:bodyPr vert="horz" wrap="square" lIns="0" tIns="12665" rIns="0" bIns="0" rtlCol="0">
            <a:spAutoFit/>
          </a:bodyPr>
          <a:lstStyle/>
          <a:p>
            <a:pPr marL="0" indent="0">
              <a:spcBef>
                <a:spcPts val="100"/>
              </a:spcBef>
              <a:buNone/>
            </a:pPr>
            <a:r>
              <a:rPr lang="fr-FR" b="1" dirty="0">
                <a:solidFill>
                  <a:srgbClr val="333638"/>
                </a:solidFill>
              </a:rPr>
              <a:t>nouvelle génération </a:t>
            </a:r>
          </a:p>
          <a:p>
            <a:pPr marL="0" indent="0">
              <a:spcBef>
                <a:spcPts val="100"/>
              </a:spcBef>
              <a:buNone/>
            </a:pPr>
            <a:r>
              <a:rPr lang="fr-FR" b="1" dirty="0" err="1">
                <a:solidFill>
                  <a:srgbClr val="333638"/>
                </a:solidFill>
              </a:rPr>
              <a:t>Tetraisopalmitate</a:t>
            </a:r>
            <a:r>
              <a:rPr lang="fr-FR" b="1" dirty="0">
                <a:solidFill>
                  <a:srgbClr val="333638"/>
                </a:solidFill>
              </a:rPr>
              <a:t> d’</a:t>
            </a:r>
            <a:r>
              <a:rPr lang="fr-FR" b="1" dirty="0" err="1">
                <a:solidFill>
                  <a:srgbClr val="333638"/>
                </a:solidFill>
              </a:rPr>
              <a:t>ascorbyle</a:t>
            </a:r>
            <a:r>
              <a:rPr lang="fr-FR" b="1" dirty="0">
                <a:solidFill>
                  <a:srgbClr val="333638"/>
                </a:solidFill>
              </a:rPr>
              <a:t> </a:t>
            </a:r>
          </a:p>
          <a:p>
            <a:pPr marL="0" indent="0">
              <a:spcBef>
                <a:spcPts val="100"/>
              </a:spcBef>
              <a:buNone/>
            </a:pPr>
            <a:r>
              <a:rPr lang="fr-FR" sz="3600" b="1" dirty="0">
                <a:solidFill>
                  <a:srgbClr val="F78F2A"/>
                </a:solidFill>
              </a:rPr>
              <a:t>100% </a:t>
            </a:r>
            <a:r>
              <a:rPr lang="fr-FR" b="1" dirty="0">
                <a:solidFill>
                  <a:srgbClr val="333638"/>
                </a:solidFill>
              </a:rPr>
              <a:t>d’origine naturelle </a:t>
            </a:r>
          </a:p>
        </p:txBody>
      </p:sp>
      <p:sp>
        <p:nvSpPr>
          <p:cNvPr id="4" name="object 4"/>
          <p:cNvSpPr/>
          <p:nvPr/>
        </p:nvSpPr>
        <p:spPr>
          <a:xfrm>
            <a:off x="6901417" y="425041"/>
            <a:ext cx="4835428" cy="5767559"/>
          </a:xfrm>
          <a:custGeom>
            <a:avLst/>
            <a:gdLst/>
            <a:ahLst/>
            <a:cxnLst/>
            <a:rect l="l" t="t" r="r" b="b"/>
            <a:pathLst>
              <a:path w="4848859" h="5783580">
                <a:moveTo>
                  <a:pt x="2783357" y="0"/>
                </a:moveTo>
                <a:lnTo>
                  <a:pt x="2733390" y="370"/>
                </a:lnTo>
                <a:lnTo>
                  <a:pt x="2683735" y="1479"/>
                </a:lnTo>
                <a:lnTo>
                  <a:pt x="2634395" y="3321"/>
                </a:lnTo>
                <a:lnTo>
                  <a:pt x="2585374" y="5893"/>
                </a:lnTo>
                <a:lnTo>
                  <a:pt x="2536677" y="9190"/>
                </a:lnTo>
                <a:lnTo>
                  <a:pt x="2488307" y="13208"/>
                </a:lnTo>
                <a:lnTo>
                  <a:pt x="2440270" y="17943"/>
                </a:lnTo>
                <a:lnTo>
                  <a:pt x="2392568" y="23391"/>
                </a:lnTo>
                <a:lnTo>
                  <a:pt x="2345207" y="29546"/>
                </a:lnTo>
                <a:lnTo>
                  <a:pt x="2298190" y="36405"/>
                </a:lnTo>
                <a:lnTo>
                  <a:pt x="2251522" y="43964"/>
                </a:lnTo>
                <a:lnTo>
                  <a:pt x="2205207" y="52217"/>
                </a:lnTo>
                <a:lnTo>
                  <a:pt x="2159248" y="61162"/>
                </a:lnTo>
                <a:lnTo>
                  <a:pt x="2113651" y="70793"/>
                </a:lnTo>
                <a:lnTo>
                  <a:pt x="2068419" y="81107"/>
                </a:lnTo>
                <a:lnTo>
                  <a:pt x="2023557" y="92098"/>
                </a:lnTo>
                <a:lnTo>
                  <a:pt x="1979068" y="103764"/>
                </a:lnTo>
                <a:lnTo>
                  <a:pt x="1934957" y="116099"/>
                </a:lnTo>
                <a:lnTo>
                  <a:pt x="1891228" y="129099"/>
                </a:lnTo>
                <a:lnTo>
                  <a:pt x="1847885" y="142759"/>
                </a:lnTo>
                <a:lnTo>
                  <a:pt x="1804933" y="157077"/>
                </a:lnTo>
                <a:lnTo>
                  <a:pt x="1762375" y="172046"/>
                </a:lnTo>
                <a:lnTo>
                  <a:pt x="1720216" y="187664"/>
                </a:lnTo>
                <a:lnTo>
                  <a:pt x="1678459" y="203925"/>
                </a:lnTo>
                <a:lnTo>
                  <a:pt x="1637110" y="220826"/>
                </a:lnTo>
                <a:lnTo>
                  <a:pt x="1596172" y="238362"/>
                </a:lnTo>
                <a:lnTo>
                  <a:pt x="1555649" y="256528"/>
                </a:lnTo>
                <a:lnTo>
                  <a:pt x="1515546" y="275321"/>
                </a:lnTo>
                <a:lnTo>
                  <a:pt x="1475867" y="294737"/>
                </a:lnTo>
                <a:lnTo>
                  <a:pt x="1436616" y="314770"/>
                </a:lnTo>
                <a:lnTo>
                  <a:pt x="1397797" y="335417"/>
                </a:lnTo>
                <a:lnTo>
                  <a:pt x="1359414" y="356673"/>
                </a:lnTo>
                <a:lnTo>
                  <a:pt x="1321471" y="378534"/>
                </a:lnTo>
                <a:lnTo>
                  <a:pt x="1283973" y="400996"/>
                </a:lnTo>
                <a:lnTo>
                  <a:pt x="1246924" y="424055"/>
                </a:lnTo>
                <a:lnTo>
                  <a:pt x="1210328" y="447705"/>
                </a:lnTo>
                <a:lnTo>
                  <a:pt x="1174190" y="471944"/>
                </a:lnTo>
                <a:lnTo>
                  <a:pt x="1138512" y="496766"/>
                </a:lnTo>
                <a:lnTo>
                  <a:pt x="1103300" y="522167"/>
                </a:lnTo>
                <a:lnTo>
                  <a:pt x="1068558" y="548143"/>
                </a:lnTo>
                <a:lnTo>
                  <a:pt x="1034289" y="574691"/>
                </a:lnTo>
                <a:lnTo>
                  <a:pt x="1000499" y="601804"/>
                </a:lnTo>
                <a:lnTo>
                  <a:pt x="967191" y="629480"/>
                </a:lnTo>
                <a:lnTo>
                  <a:pt x="934369" y="657713"/>
                </a:lnTo>
                <a:lnTo>
                  <a:pt x="902037" y="686500"/>
                </a:lnTo>
                <a:lnTo>
                  <a:pt x="870201" y="715836"/>
                </a:lnTo>
                <a:lnTo>
                  <a:pt x="838863" y="745717"/>
                </a:lnTo>
                <a:lnTo>
                  <a:pt x="808029" y="776139"/>
                </a:lnTo>
                <a:lnTo>
                  <a:pt x="777701" y="807097"/>
                </a:lnTo>
                <a:lnTo>
                  <a:pt x="747886" y="838587"/>
                </a:lnTo>
                <a:lnTo>
                  <a:pt x="718585" y="870605"/>
                </a:lnTo>
                <a:lnTo>
                  <a:pt x="689805" y="903147"/>
                </a:lnTo>
                <a:lnTo>
                  <a:pt x="661548" y="936208"/>
                </a:lnTo>
                <a:lnTo>
                  <a:pt x="633820" y="969783"/>
                </a:lnTo>
                <a:lnTo>
                  <a:pt x="606624" y="1003869"/>
                </a:lnTo>
                <a:lnTo>
                  <a:pt x="579964" y="1038462"/>
                </a:lnTo>
                <a:lnTo>
                  <a:pt x="553845" y="1073556"/>
                </a:lnTo>
                <a:lnTo>
                  <a:pt x="528271" y="1109148"/>
                </a:lnTo>
                <a:lnTo>
                  <a:pt x="503246" y="1145234"/>
                </a:lnTo>
                <a:lnTo>
                  <a:pt x="478774" y="1181809"/>
                </a:lnTo>
                <a:lnTo>
                  <a:pt x="454860" y="1218868"/>
                </a:lnTo>
                <a:lnTo>
                  <a:pt x="431507" y="1256409"/>
                </a:lnTo>
                <a:lnTo>
                  <a:pt x="408720" y="1294425"/>
                </a:lnTo>
                <a:lnTo>
                  <a:pt x="386502" y="1332913"/>
                </a:lnTo>
                <a:lnTo>
                  <a:pt x="364859" y="1371869"/>
                </a:lnTo>
                <a:lnTo>
                  <a:pt x="343794" y="1411289"/>
                </a:lnTo>
                <a:lnTo>
                  <a:pt x="323311" y="1451167"/>
                </a:lnTo>
                <a:lnTo>
                  <a:pt x="303415" y="1491501"/>
                </a:lnTo>
                <a:lnTo>
                  <a:pt x="284109" y="1532285"/>
                </a:lnTo>
                <a:lnTo>
                  <a:pt x="265399" y="1573515"/>
                </a:lnTo>
                <a:lnTo>
                  <a:pt x="247288" y="1615187"/>
                </a:lnTo>
                <a:lnTo>
                  <a:pt x="229780" y="1657296"/>
                </a:lnTo>
                <a:lnTo>
                  <a:pt x="212879" y="1699839"/>
                </a:lnTo>
                <a:lnTo>
                  <a:pt x="196590" y="1742811"/>
                </a:lnTo>
                <a:lnTo>
                  <a:pt x="180917" y="1786208"/>
                </a:lnTo>
                <a:lnTo>
                  <a:pt x="165864" y="1830025"/>
                </a:lnTo>
                <a:lnTo>
                  <a:pt x="151435" y="1874258"/>
                </a:lnTo>
                <a:lnTo>
                  <a:pt x="137634" y="1918903"/>
                </a:lnTo>
                <a:lnTo>
                  <a:pt x="124466" y="1963956"/>
                </a:lnTo>
                <a:lnTo>
                  <a:pt x="111934" y="2009412"/>
                </a:lnTo>
                <a:lnTo>
                  <a:pt x="100044" y="2055267"/>
                </a:lnTo>
                <a:lnTo>
                  <a:pt x="88798" y="2101517"/>
                </a:lnTo>
                <a:lnTo>
                  <a:pt x="78202" y="2148157"/>
                </a:lnTo>
                <a:lnTo>
                  <a:pt x="68259" y="2195183"/>
                </a:lnTo>
                <a:lnTo>
                  <a:pt x="58973" y="2242591"/>
                </a:lnTo>
                <a:lnTo>
                  <a:pt x="50350" y="2290377"/>
                </a:lnTo>
                <a:lnTo>
                  <a:pt x="42392" y="2338536"/>
                </a:lnTo>
                <a:lnTo>
                  <a:pt x="35104" y="2387063"/>
                </a:lnTo>
                <a:lnTo>
                  <a:pt x="28490" y="2435956"/>
                </a:lnTo>
                <a:lnTo>
                  <a:pt x="22555" y="2485209"/>
                </a:lnTo>
                <a:lnTo>
                  <a:pt x="17303" y="2534817"/>
                </a:lnTo>
                <a:lnTo>
                  <a:pt x="12737" y="2584778"/>
                </a:lnTo>
                <a:lnTo>
                  <a:pt x="8863" y="2635086"/>
                </a:lnTo>
                <a:lnTo>
                  <a:pt x="5683" y="2685737"/>
                </a:lnTo>
                <a:lnTo>
                  <a:pt x="3203" y="2736727"/>
                </a:lnTo>
                <a:lnTo>
                  <a:pt x="1426" y="2788052"/>
                </a:lnTo>
                <a:lnTo>
                  <a:pt x="357" y="2839707"/>
                </a:lnTo>
                <a:lnTo>
                  <a:pt x="0" y="2891688"/>
                </a:lnTo>
                <a:lnTo>
                  <a:pt x="357" y="2943669"/>
                </a:lnTo>
                <a:lnTo>
                  <a:pt x="1426" y="2995324"/>
                </a:lnTo>
                <a:lnTo>
                  <a:pt x="3203" y="3046649"/>
                </a:lnTo>
                <a:lnTo>
                  <a:pt x="5683" y="3097639"/>
                </a:lnTo>
                <a:lnTo>
                  <a:pt x="8863" y="3148290"/>
                </a:lnTo>
                <a:lnTo>
                  <a:pt x="12737" y="3198598"/>
                </a:lnTo>
                <a:lnTo>
                  <a:pt x="17303" y="3248559"/>
                </a:lnTo>
                <a:lnTo>
                  <a:pt x="22555" y="3298167"/>
                </a:lnTo>
                <a:lnTo>
                  <a:pt x="28490" y="3347420"/>
                </a:lnTo>
                <a:lnTo>
                  <a:pt x="35104" y="3396313"/>
                </a:lnTo>
                <a:lnTo>
                  <a:pt x="42392" y="3444841"/>
                </a:lnTo>
                <a:lnTo>
                  <a:pt x="50350" y="3492999"/>
                </a:lnTo>
                <a:lnTo>
                  <a:pt x="58973" y="3540785"/>
                </a:lnTo>
                <a:lnTo>
                  <a:pt x="68259" y="3588193"/>
                </a:lnTo>
                <a:lnTo>
                  <a:pt x="78202" y="3635220"/>
                </a:lnTo>
                <a:lnTo>
                  <a:pt x="88798" y="3681860"/>
                </a:lnTo>
                <a:lnTo>
                  <a:pt x="100044" y="3728110"/>
                </a:lnTo>
                <a:lnTo>
                  <a:pt x="111934" y="3773965"/>
                </a:lnTo>
                <a:lnTo>
                  <a:pt x="124466" y="3819421"/>
                </a:lnTo>
                <a:lnTo>
                  <a:pt x="137634" y="3864474"/>
                </a:lnTo>
                <a:lnTo>
                  <a:pt x="151435" y="3909119"/>
                </a:lnTo>
                <a:lnTo>
                  <a:pt x="165864" y="3953352"/>
                </a:lnTo>
                <a:lnTo>
                  <a:pt x="180917" y="3997170"/>
                </a:lnTo>
                <a:lnTo>
                  <a:pt x="196590" y="4040567"/>
                </a:lnTo>
                <a:lnTo>
                  <a:pt x="212879" y="4083539"/>
                </a:lnTo>
                <a:lnTo>
                  <a:pt x="229780" y="4126082"/>
                </a:lnTo>
                <a:lnTo>
                  <a:pt x="247288" y="4168192"/>
                </a:lnTo>
                <a:lnTo>
                  <a:pt x="265399" y="4209864"/>
                </a:lnTo>
                <a:lnTo>
                  <a:pt x="284109" y="4251094"/>
                </a:lnTo>
                <a:lnTo>
                  <a:pt x="303415" y="4291878"/>
                </a:lnTo>
                <a:lnTo>
                  <a:pt x="323311" y="4332211"/>
                </a:lnTo>
                <a:lnTo>
                  <a:pt x="343794" y="4372090"/>
                </a:lnTo>
                <a:lnTo>
                  <a:pt x="364859" y="4411510"/>
                </a:lnTo>
                <a:lnTo>
                  <a:pt x="386502" y="4450466"/>
                </a:lnTo>
                <a:lnTo>
                  <a:pt x="408720" y="4488954"/>
                </a:lnTo>
                <a:lnTo>
                  <a:pt x="431507" y="4526971"/>
                </a:lnTo>
                <a:lnTo>
                  <a:pt x="454860" y="4564511"/>
                </a:lnTo>
                <a:lnTo>
                  <a:pt x="478774" y="4601571"/>
                </a:lnTo>
                <a:lnTo>
                  <a:pt x="503246" y="4638146"/>
                </a:lnTo>
                <a:lnTo>
                  <a:pt x="528271" y="4674232"/>
                </a:lnTo>
                <a:lnTo>
                  <a:pt x="553845" y="4709824"/>
                </a:lnTo>
                <a:lnTo>
                  <a:pt x="579964" y="4744919"/>
                </a:lnTo>
                <a:lnTo>
                  <a:pt x="606624" y="4779512"/>
                </a:lnTo>
                <a:lnTo>
                  <a:pt x="633820" y="4813598"/>
                </a:lnTo>
                <a:lnTo>
                  <a:pt x="661548" y="4847174"/>
                </a:lnTo>
                <a:lnTo>
                  <a:pt x="689805" y="4880235"/>
                </a:lnTo>
                <a:lnTo>
                  <a:pt x="718585" y="4912776"/>
                </a:lnTo>
                <a:lnTo>
                  <a:pt x="747886" y="4944795"/>
                </a:lnTo>
                <a:lnTo>
                  <a:pt x="777701" y="4976285"/>
                </a:lnTo>
                <a:lnTo>
                  <a:pt x="808029" y="5007243"/>
                </a:lnTo>
                <a:lnTo>
                  <a:pt x="838863" y="5037665"/>
                </a:lnTo>
                <a:lnTo>
                  <a:pt x="870201" y="5067547"/>
                </a:lnTo>
                <a:lnTo>
                  <a:pt x="902037" y="5096883"/>
                </a:lnTo>
                <a:lnTo>
                  <a:pt x="934369" y="5125670"/>
                </a:lnTo>
                <a:lnTo>
                  <a:pt x="967191" y="5153904"/>
                </a:lnTo>
                <a:lnTo>
                  <a:pt x="1000499" y="5181580"/>
                </a:lnTo>
                <a:lnTo>
                  <a:pt x="1034289" y="5208693"/>
                </a:lnTo>
                <a:lnTo>
                  <a:pt x="1068558" y="5235240"/>
                </a:lnTo>
                <a:lnTo>
                  <a:pt x="1103300" y="5261217"/>
                </a:lnTo>
                <a:lnTo>
                  <a:pt x="1138512" y="5286619"/>
                </a:lnTo>
                <a:lnTo>
                  <a:pt x="1174190" y="5311441"/>
                </a:lnTo>
                <a:lnTo>
                  <a:pt x="1210328" y="5335679"/>
                </a:lnTo>
                <a:lnTo>
                  <a:pt x="1246924" y="5359330"/>
                </a:lnTo>
                <a:lnTo>
                  <a:pt x="1283973" y="5382389"/>
                </a:lnTo>
                <a:lnTo>
                  <a:pt x="1321471" y="5404851"/>
                </a:lnTo>
                <a:lnTo>
                  <a:pt x="1359414" y="5426712"/>
                </a:lnTo>
                <a:lnTo>
                  <a:pt x="1397797" y="5447969"/>
                </a:lnTo>
                <a:lnTo>
                  <a:pt x="1436616" y="5468616"/>
                </a:lnTo>
                <a:lnTo>
                  <a:pt x="1475867" y="5488649"/>
                </a:lnTo>
                <a:lnTo>
                  <a:pt x="1515546" y="5508065"/>
                </a:lnTo>
                <a:lnTo>
                  <a:pt x="1555649" y="5526858"/>
                </a:lnTo>
                <a:lnTo>
                  <a:pt x="1596172" y="5545025"/>
                </a:lnTo>
                <a:lnTo>
                  <a:pt x="1637110" y="5562561"/>
                </a:lnTo>
                <a:lnTo>
                  <a:pt x="1678459" y="5579461"/>
                </a:lnTo>
                <a:lnTo>
                  <a:pt x="1720216" y="5595723"/>
                </a:lnTo>
                <a:lnTo>
                  <a:pt x="1762375" y="5611341"/>
                </a:lnTo>
                <a:lnTo>
                  <a:pt x="1804933" y="5626310"/>
                </a:lnTo>
                <a:lnTo>
                  <a:pt x="1847885" y="5640628"/>
                </a:lnTo>
                <a:lnTo>
                  <a:pt x="1891228" y="5654289"/>
                </a:lnTo>
                <a:lnTo>
                  <a:pt x="1934957" y="5667289"/>
                </a:lnTo>
                <a:lnTo>
                  <a:pt x="1979068" y="5679624"/>
                </a:lnTo>
                <a:lnTo>
                  <a:pt x="2023557" y="5691289"/>
                </a:lnTo>
                <a:lnTo>
                  <a:pt x="2068419" y="5702281"/>
                </a:lnTo>
                <a:lnTo>
                  <a:pt x="2113651" y="5712595"/>
                </a:lnTo>
                <a:lnTo>
                  <a:pt x="2159248" y="5722226"/>
                </a:lnTo>
                <a:lnTo>
                  <a:pt x="2205207" y="5731171"/>
                </a:lnTo>
                <a:lnTo>
                  <a:pt x="2251522" y="5739425"/>
                </a:lnTo>
                <a:lnTo>
                  <a:pt x="2298190" y="5746983"/>
                </a:lnTo>
                <a:lnTo>
                  <a:pt x="2345207" y="5753842"/>
                </a:lnTo>
                <a:lnTo>
                  <a:pt x="2392568" y="5759998"/>
                </a:lnTo>
                <a:lnTo>
                  <a:pt x="2440270" y="5765445"/>
                </a:lnTo>
                <a:lnTo>
                  <a:pt x="2488307" y="5770180"/>
                </a:lnTo>
                <a:lnTo>
                  <a:pt x="2536677" y="5774198"/>
                </a:lnTo>
                <a:lnTo>
                  <a:pt x="2585374" y="5777495"/>
                </a:lnTo>
                <a:lnTo>
                  <a:pt x="2634395" y="5780067"/>
                </a:lnTo>
                <a:lnTo>
                  <a:pt x="2683735" y="5781910"/>
                </a:lnTo>
                <a:lnTo>
                  <a:pt x="2733390" y="5783019"/>
                </a:lnTo>
                <a:lnTo>
                  <a:pt x="2783357" y="5783389"/>
                </a:lnTo>
                <a:lnTo>
                  <a:pt x="2837443" y="5782911"/>
                </a:lnTo>
                <a:lnTo>
                  <a:pt x="2891171" y="5781481"/>
                </a:lnTo>
                <a:lnTo>
                  <a:pt x="2944535" y="5779105"/>
                </a:lnTo>
                <a:lnTo>
                  <a:pt x="2997526" y="5775792"/>
                </a:lnTo>
                <a:lnTo>
                  <a:pt x="3050138" y="5771547"/>
                </a:lnTo>
                <a:lnTo>
                  <a:pt x="3102362" y="5766377"/>
                </a:lnTo>
                <a:lnTo>
                  <a:pt x="3154192" y="5760289"/>
                </a:lnTo>
                <a:lnTo>
                  <a:pt x="3205621" y="5753289"/>
                </a:lnTo>
                <a:lnTo>
                  <a:pt x="3256640" y="5745385"/>
                </a:lnTo>
                <a:lnTo>
                  <a:pt x="3307243" y="5736584"/>
                </a:lnTo>
                <a:lnTo>
                  <a:pt x="3357421" y="5726892"/>
                </a:lnTo>
                <a:lnTo>
                  <a:pt x="3407169" y="5716315"/>
                </a:lnTo>
                <a:lnTo>
                  <a:pt x="3456478" y="5704861"/>
                </a:lnTo>
                <a:lnTo>
                  <a:pt x="3505342" y="5692536"/>
                </a:lnTo>
                <a:lnTo>
                  <a:pt x="3553751" y="5679348"/>
                </a:lnTo>
                <a:lnTo>
                  <a:pt x="3601701" y="5665303"/>
                </a:lnTo>
                <a:lnTo>
                  <a:pt x="3649182" y="5650407"/>
                </a:lnTo>
                <a:lnTo>
                  <a:pt x="3696188" y="5634668"/>
                </a:lnTo>
                <a:lnTo>
                  <a:pt x="3742711" y="5618092"/>
                </a:lnTo>
                <a:lnTo>
                  <a:pt x="3788744" y="5600686"/>
                </a:lnTo>
                <a:lnTo>
                  <a:pt x="3834279" y="5582456"/>
                </a:lnTo>
                <a:lnTo>
                  <a:pt x="3879310" y="5563411"/>
                </a:lnTo>
                <a:lnTo>
                  <a:pt x="3923828" y="5543556"/>
                </a:lnTo>
                <a:lnTo>
                  <a:pt x="3967827" y="5522898"/>
                </a:lnTo>
                <a:lnTo>
                  <a:pt x="4011299" y="5501444"/>
                </a:lnTo>
                <a:lnTo>
                  <a:pt x="4054237" y="5479200"/>
                </a:lnTo>
                <a:lnTo>
                  <a:pt x="4096633" y="5456174"/>
                </a:lnTo>
                <a:lnTo>
                  <a:pt x="4138480" y="5432373"/>
                </a:lnTo>
                <a:lnTo>
                  <a:pt x="4179770" y="5407802"/>
                </a:lnTo>
                <a:lnTo>
                  <a:pt x="4220497" y="5382469"/>
                </a:lnTo>
                <a:lnTo>
                  <a:pt x="4260653" y="5356381"/>
                </a:lnTo>
                <a:lnTo>
                  <a:pt x="4300230" y="5329544"/>
                </a:lnTo>
                <a:lnTo>
                  <a:pt x="4339221" y="5301965"/>
                </a:lnTo>
                <a:lnTo>
                  <a:pt x="4377619" y="5273651"/>
                </a:lnTo>
                <a:lnTo>
                  <a:pt x="4415417" y="5244609"/>
                </a:lnTo>
                <a:lnTo>
                  <a:pt x="4452607" y="5214845"/>
                </a:lnTo>
                <a:lnTo>
                  <a:pt x="4489181" y="5184366"/>
                </a:lnTo>
                <a:lnTo>
                  <a:pt x="4525133" y="5153179"/>
                </a:lnTo>
                <a:lnTo>
                  <a:pt x="4560454" y="5121292"/>
                </a:lnTo>
                <a:lnTo>
                  <a:pt x="4595139" y="5088709"/>
                </a:lnTo>
                <a:lnTo>
                  <a:pt x="4629178" y="5055439"/>
                </a:lnTo>
                <a:lnTo>
                  <a:pt x="4662566" y="5021488"/>
                </a:lnTo>
                <a:lnTo>
                  <a:pt x="4695293" y="4986863"/>
                </a:lnTo>
                <a:lnTo>
                  <a:pt x="4727355" y="4951571"/>
                </a:lnTo>
                <a:lnTo>
                  <a:pt x="4758741" y="4915618"/>
                </a:lnTo>
                <a:lnTo>
                  <a:pt x="4789447" y="4879011"/>
                </a:lnTo>
                <a:lnTo>
                  <a:pt x="4819463" y="4841757"/>
                </a:lnTo>
                <a:lnTo>
                  <a:pt x="4848783" y="4803863"/>
                </a:lnTo>
                <a:lnTo>
                  <a:pt x="4464113" y="4586084"/>
                </a:lnTo>
                <a:lnTo>
                  <a:pt x="4433701" y="4622844"/>
                </a:lnTo>
                <a:lnTo>
                  <a:pt x="4402480" y="4658775"/>
                </a:lnTo>
                <a:lnTo>
                  <a:pt x="4370458" y="4693867"/>
                </a:lnTo>
                <a:lnTo>
                  <a:pt x="4337646" y="4728108"/>
                </a:lnTo>
                <a:lnTo>
                  <a:pt x="4304053" y="4761490"/>
                </a:lnTo>
                <a:lnTo>
                  <a:pt x="4269691" y="4794002"/>
                </a:lnTo>
                <a:lnTo>
                  <a:pt x="4234568" y="4825635"/>
                </a:lnTo>
                <a:lnTo>
                  <a:pt x="4198696" y="4856377"/>
                </a:lnTo>
                <a:lnTo>
                  <a:pt x="4162083" y="4886220"/>
                </a:lnTo>
                <a:lnTo>
                  <a:pt x="4124739" y="4915154"/>
                </a:lnTo>
                <a:lnTo>
                  <a:pt x="4086676" y="4943168"/>
                </a:lnTo>
                <a:lnTo>
                  <a:pt x="4047902" y="4970252"/>
                </a:lnTo>
                <a:lnTo>
                  <a:pt x="4008428" y="4996396"/>
                </a:lnTo>
                <a:lnTo>
                  <a:pt x="3968263" y="5021590"/>
                </a:lnTo>
                <a:lnTo>
                  <a:pt x="3927418" y="5045825"/>
                </a:lnTo>
                <a:lnTo>
                  <a:pt x="3885903" y="5069091"/>
                </a:lnTo>
                <a:lnTo>
                  <a:pt x="3843728" y="5091376"/>
                </a:lnTo>
                <a:lnTo>
                  <a:pt x="3800902" y="5112672"/>
                </a:lnTo>
                <a:lnTo>
                  <a:pt x="3757435" y="5132969"/>
                </a:lnTo>
                <a:lnTo>
                  <a:pt x="3713339" y="5152255"/>
                </a:lnTo>
                <a:lnTo>
                  <a:pt x="3668622" y="5170522"/>
                </a:lnTo>
                <a:lnTo>
                  <a:pt x="3623294" y="5187760"/>
                </a:lnTo>
                <a:lnTo>
                  <a:pt x="3577366" y="5203958"/>
                </a:lnTo>
                <a:lnTo>
                  <a:pt x="3530848" y="5219106"/>
                </a:lnTo>
                <a:lnTo>
                  <a:pt x="3483749" y="5233194"/>
                </a:lnTo>
                <a:lnTo>
                  <a:pt x="3436079" y="5246213"/>
                </a:lnTo>
                <a:lnTo>
                  <a:pt x="3387849" y="5258152"/>
                </a:lnTo>
                <a:lnTo>
                  <a:pt x="3339069" y="5269002"/>
                </a:lnTo>
                <a:lnTo>
                  <a:pt x="3289748" y="5278752"/>
                </a:lnTo>
                <a:lnTo>
                  <a:pt x="3239896" y="5287392"/>
                </a:lnTo>
                <a:lnTo>
                  <a:pt x="3189524" y="5294913"/>
                </a:lnTo>
                <a:lnTo>
                  <a:pt x="3138641" y="5301304"/>
                </a:lnTo>
                <a:lnTo>
                  <a:pt x="3087258" y="5306555"/>
                </a:lnTo>
                <a:lnTo>
                  <a:pt x="3035384" y="5310657"/>
                </a:lnTo>
                <a:lnTo>
                  <a:pt x="2983029" y="5313600"/>
                </a:lnTo>
                <a:lnTo>
                  <a:pt x="2930204" y="5315372"/>
                </a:lnTo>
                <a:lnTo>
                  <a:pt x="2876918" y="5315966"/>
                </a:lnTo>
                <a:lnTo>
                  <a:pt x="2829438" y="5315502"/>
                </a:lnTo>
                <a:lnTo>
                  <a:pt x="2782315" y="5314117"/>
                </a:lnTo>
                <a:lnTo>
                  <a:pt x="2735555" y="5311816"/>
                </a:lnTo>
                <a:lnTo>
                  <a:pt x="2689164" y="5308607"/>
                </a:lnTo>
                <a:lnTo>
                  <a:pt x="2643149" y="5304494"/>
                </a:lnTo>
                <a:lnTo>
                  <a:pt x="2597515" y="5299485"/>
                </a:lnTo>
                <a:lnTo>
                  <a:pt x="2552269" y="5293586"/>
                </a:lnTo>
                <a:lnTo>
                  <a:pt x="2507416" y="5286803"/>
                </a:lnTo>
                <a:lnTo>
                  <a:pt x="2462963" y="5279143"/>
                </a:lnTo>
                <a:lnTo>
                  <a:pt x="2418916" y="5270612"/>
                </a:lnTo>
                <a:lnTo>
                  <a:pt x="2375282" y="5261218"/>
                </a:lnTo>
                <a:lnTo>
                  <a:pt x="2332065" y="5250965"/>
                </a:lnTo>
                <a:lnTo>
                  <a:pt x="2289273" y="5239860"/>
                </a:lnTo>
                <a:lnTo>
                  <a:pt x="2246911" y="5227911"/>
                </a:lnTo>
                <a:lnTo>
                  <a:pt x="2204986" y="5215122"/>
                </a:lnTo>
                <a:lnTo>
                  <a:pt x="2163503" y="5201502"/>
                </a:lnTo>
                <a:lnTo>
                  <a:pt x="2122469" y="5187055"/>
                </a:lnTo>
                <a:lnTo>
                  <a:pt x="2081890" y="5171789"/>
                </a:lnTo>
                <a:lnTo>
                  <a:pt x="2041772" y="5155710"/>
                </a:lnTo>
                <a:lnTo>
                  <a:pt x="2002122" y="5138824"/>
                </a:lnTo>
                <a:lnTo>
                  <a:pt x="1962944" y="5121138"/>
                </a:lnTo>
                <a:lnTo>
                  <a:pt x="1924246" y="5102658"/>
                </a:lnTo>
                <a:lnTo>
                  <a:pt x="1886034" y="5083390"/>
                </a:lnTo>
                <a:lnTo>
                  <a:pt x="1848313" y="5063342"/>
                </a:lnTo>
                <a:lnTo>
                  <a:pt x="1811090" y="5042519"/>
                </a:lnTo>
                <a:lnTo>
                  <a:pt x="1774370" y="5020927"/>
                </a:lnTo>
                <a:lnTo>
                  <a:pt x="1738161" y="4998574"/>
                </a:lnTo>
                <a:lnTo>
                  <a:pt x="1702468" y="4975465"/>
                </a:lnTo>
                <a:lnTo>
                  <a:pt x="1667297" y="4951607"/>
                </a:lnTo>
                <a:lnTo>
                  <a:pt x="1632655" y="4927006"/>
                </a:lnTo>
                <a:lnTo>
                  <a:pt x="1598547" y="4901670"/>
                </a:lnTo>
                <a:lnTo>
                  <a:pt x="1564979" y="4875603"/>
                </a:lnTo>
                <a:lnTo>
                  <a:pt x="1531959" y="4848813"/>
                </a:lnTo>
                <a:lnTo>
                  <a:pt x="1499491" y="4821306"/>
                </a:lnTo>
                <a:lnTo>
                  <a:pt x="1467582" y="4793088"/>
                </a:lnTo>
                <a:lnTo>
                  <a:pt x="1436238" y="4764167"/>
                </a:lnTo>
                <a:lnTo>
                  <a:pt x="1405466" y="4734547"/>
                </a:lnTo>
                <a:lnTo>
                  <a:pt x="1375271" y="4704236"/>
                </a:lnTo>
                <a:lnTo>
                  <a:pt x="1345659" y="4673240"/>
                </a:lnTo>
                <a:lnTo>
                  <a:pt x="1316637" y="4641565"/>
                </a:lnTo>
                <a:lnTo>
                  <a:pt x="1288211" y="4609219"/>
                </a:lnTo>
                <a:lnTo>
                  <a:pt x="1260386" y="4576206"/>
                </a:lnTo>
                <a:lnTo>
                  <a:pt x="1233170" y="4542534"/>
                </a:lnTo>
                <a:lnTo>
                  <a:pt x="1206567" y="4508209"/>
                </a:lnTo>
                <a:lnTo>
                  <a:pt x="1180585" y="4473238"/>
                </a:lnTo>
                <a:lnTo>
                  <a:pt x="1155229" y="4437626"/>
                </a:lnTo>
                <a:lnTo>
                  <a:pt x="1130505" y="4401381"/>
                </a:lnTo>
                <a:lnTo>
                  <a:pt x="1106420" y="4364509"/>
                </a:lnTo>
                <a:lnTo>
                  <a:pt x="1082980" y="4327015"/>
                </a:lnTo>
                <a:lnTo>
                  <a:pt x="1060190" y="4288907"/>
                </a:lnTo>
                <a:lnTo>
                  <a:pt x="1038057" y="4250191"/>
                </a:lnTo>
                <a:lnTo>
                  <a:pt x="1016588" y="4210873"/>
                </a:lnTo>
                <a:lnTo>
                  <a:pt x="995787" y="4170960"/>
                </a:lnTo>
                <a:lnTo>
                  <a:pt x="975662" y="4130458"/>
                </a:lnTo>
                <a:lnTo>
                  <a:pt x="956218" y="4089373"/>
                </a:lnTo>
                <a:lnTo>
                  <a:pt x="937462" y="4047712"/>
                </a:lnTo>
                <a:lnTo>
                  <a:pt x="919399" y="4005482"/>
                </a:lnTo>
                <a:lnTo>
                  <a:pt x="902037" y="3962689"/>
                </a:lnTo>
                <a:lnTo>
                  <a:pt x="885380" y="3919338"/>
                </a:lnTo>
                <a:lnTo>
                  <a:pt x="869435" y="3875437"/>
                </a:lnTo>
                <a:lnTo>
                  <a:pt x="854208" y="3830992"/>
                </a:lnTo>
                <a:lnTo>
                  <a:pt x="839705" y="3786010"/>
                </a:lnTo>
                <a:lnTo>
                  <a:pt x="825933" y="3740496"/>
                </a:lnTo>
                <a:lnTo>
                  <a:pt x="812898" y="3694457"/>
                </a:lnTo>
                <a:lnTo>
                  <a:pt x="800604" y="3647900"/>
                </a:lnTo>
                <a:lnTo>
                  <a:pt x="789060" y="3600831"/>
                </a:lnTo>
                <a:lnTo>
                  <a:pt x="778271" y="3553256"/>
                </a:lnTo>
                <a:lnTo>
                  <a:pt x="768242" y="3505182"/>
                </a:lnTo>
                <a:lnTo>
                  <a:pt x="758981" y="3456615"/>
                </a:lnTo>
                <a:lnTo>
                  <a:pt x="750493" y="3407562"/>
                </a:lnTo>
                <a:lnTo>
                  <a:pt x="742784" y="3358029"/>
                </a:lnTo>
                <a:lnTo>
                  <a:pt x="735860" y="3308022"/>
                </a:lnTo>
                <a:lnTo>
                  <a:pt x="729729" y="3257548"/>
                </a:lnTo>
                <a:lnTo>
                  <a:pt x="724395" y="3206614"/>
                </a:lnTo>
                <a:lnTo>
                  <a:pt x="719864" y="3155225"/>
                </a:lnTo>
                <a:lnTo>
                  <a:pt x="716144" y="3103388"/>
                </a:lnTo>
                <a:lnTo>
                  <a:pt x="713240" y="3051109"/>
                </a:lnTo>
                <a:lnTo>
                  <a:pt x="711158" y="2998395"/>
                </a:lnTo>
                <a:lnTo>
                  <a:pt x="709904" y="2945253"/>
                </a:lnTo>
                <a:lnTo>
                  <a:pt x="709485" y="2891688"/>
                </a:lnTo>
                <a:lnTo>
                  <a:pt x="709901" y="2837834"/>
                </a:lnTo>
                <a:lnTo>
                  <a:pt x="711144" y="2784416"/>
                </a:lnTo>
                <a:lnTo>
                  <a:pt x="713208" y="2731442"/>
                </a:lnTo>
                <a:lnTo>
                  <a:pt x="716089" y="2678917"/>
                </a:lnTo>
                <a:lnTo>
                  <a:pt x="719779" y="2626847"/>
                </a:lnTo>
                <a:lnTo>
                  <a:pt x="724273" y="2575239"/>
                </a:lnTo>
                <a:lnTo>
                  <a:pt x="729565" y="2524098"/>
                </a:lnTo>
                <a:lnTo>
                  <a:pt x="735650" y="2473431"/>
                </a:lnTo>
                <a:lnTo>
                  <a:pt x="742521" y="2423244"/>
                </a:lnTo>
                <a:lnTo>
                  <a:pt x="750173" y="2373542"/>
                </a:lnTo>
                <a:lnTo>
                  <a:pt x="758599" y="2324333"/>
                </a:lnTo>
                <a:lnTo>
                  <a:pt x="767795" y="2275622"/>
                </a:lnTo>
                <a:lnTo>
                  <a:pt x="777753" y="2227415"/>
                </a:lnTo>
                <a:lnTo>
                  <a:pt x="788469" y="2179719"/>
                </a:lnTo>
                <a:lnTo>
                  <a:pt x="799936" y="2132539"/>
                </a:lnTo>
                <a:lnTo>
                  <a:pt x="812149" y="2085882"/>
                </a:lnTo>
                <a:lnTo>
                  <a:pt x="825101" y="2039753"/>
                </a:lnTo>
                <a:lnTo>
                  <a:pt x="838788" y="1994160"/>
                </a:lnTo>
                <a:lnTo>
                  <a:pt x="853202" y="1949108"/>
                </a:lnTo>
                <a:lnTo>
                  <a:pt x="868338" y="1904603"/>
                </a:lnTo>
                <a:lnTo>
                  <a:pt x="884191" y="1860651"/>
                </a:lnTo>
                <a:lnTo>
                  <a:pt x="900754" y="1817259"/>
                </a:lnTo>
                <a:lnTo>
                  <a:pt x="918022" y="1774432"/>
                </a:lnTo>
                <a:lnTo>
                  <a:pt x="935988" y="1732177"/>
                </a:lnTo>
                <a:lnTo>
                  <a:pt x="954648" y="1690500"/>
                </a:lnTo>
                <a:lnTo>
                  <a:pt x="973994" y="1649406"/>
                </a:lnTo>
                <a:lnTo>
                  <a:pt x="994022" y="1608903"/>
                </a:lnTo>
                <a:lnTo>
                  <a:pt x="1014725" y="1568996"/>
                </a:lnTo>
                <a:lnTo>
                  <a:pt x="1036098" y="1529692"/>
                </a:lnTo>
                <a:lnTo>
                  <a:pt x="1058134" y="1490996"/>
                </a:lnTo>
                <a:lnTo>
                  <a:pt x="1080828" y="1452914"/>
                </a:lnTo>
                <a:lnTo>
                  <a:pt x="1104174" y="1415454"/>
                </a:lnTo>
                <a:lnTo>
                  <a:pt x="1128166" y="1378620"/>
                </a:lnTo>
                <a:lnTo>
                  <a:pt x="1152799" y="1342419"/>
                </a:lnTo>
                <a:lnTo>
                  <a:pt x="1178066" y="1306857"/>
                </a:lnTo>
                <a:lnTo>
                  <a:pt x="1203962" y="1271941"/>
                </a:lnTo>
                <a:lnTo>
                  <a:pt x="1230480" y="1237676"/>
                </a:lnTo>
                <a:lnTo>
                  <a:pt x="1257615" y="1204068"/>
                </a:lnTo>
                <a:lnTo>
                  <a:pt x="1285361" y="1171124"/>
                </a:lnTo>
                <a:lnTo>
                  <a:pt x="1313713" y="1138850"/>
                </a:lnTo>
                <a:lnTo>
                  <a:pt x="1342664" y="1107251"/>
                </a:lnTo>
                <a:lnTo>
                  <a:pt x="1372208" y="1076335"/>
                </a:lnTo>
                <a:lnTo>
                  <a:pt x="1402340" y="1046107"/>
                </a:lnTo>
                <a:lnTo>
                  <a:pt x="1433054" y="1016573"/>
                </a:lnTo>
                <a:lnTo>
                  <a:pt x="1464344" y="987739"/>
                </a:lnTo>
                <a:lnTo>
                  <a:pt x="1496204" y="959612"/>
                </a:lnTo>
                <a:lnTo>
                  <a:pt x="1528628" y="932198"/>
                </a:lnTo>
                <a:lnTo>
                  <a:pt x="1561611" y="905502"/>
                </a:lnTo>
                <a:lnTo>
                  <a:pt x="1595146" y="879532"/>
                </a:lnTo>
                <a:lnTo>
                  <a:pt x="1629228" y="854292"/>
                </a:lnTo>
                <a:lnTo>
                  <a:pt x="1663851" y="829789"/>
                </a:lnTo>
                <a:lnTo>
                  <a:pt x="1699009" y="806030"/>
                </a:lnTo>
                <a:lnTo>
                  <a:pt x="1734696" y="783020"/>
                </a:lnTo>
                <a:lnTo>
                  <a:pt x="1770906" y="760766"/>
                </a:lnTo>
                <a:lnTo>
                  <a:pt x="1807634" y="739273"/>
                </a:lnTo>
                <a:lnTo>
                  <a:pt x="1844874" y="718549"/>
                </a:lnTo>
                <a:lnTo>
                  <a:pt x="1882619" y="698598"/>
                </a:lnTo>
                <a:lnTo>
                  <a:pt x="1920865" y="679427"/>
                </a:lnTo>
                <a:lnTo>
                  <a:pt x="1959604" y="661042"/>
                </a:lnTo>
                <a:lnTo>
                  <a:pt x="1998832" y="643450"/>
                </a:lnTo>
                <a:lnTo>
                  <a:pt x="2038542" y="626656"/>
                </a:lnTo>
                <a:lnTo>
                  <a:pt x="2078729" y="610666"/>
                </a:lnTo>
                <a:lnTo>
                  <a:pt x="2119386" y="595488"/>
                </a:lnTo>
                <a:lnTo>
                  <a:pt x="2160509" y="581126"/>
                </a:lnTo>
                <a:lnTo>
                  <a:pt x="2202090" y="567587"/>
                </a:lnTo>
                <a:lnTo>
                  <a:pt x="2244124" y="554877"/>
                </a:lnTo>
                <a:lnTo>
                  <a:pt x="2286606" y="543002"/>
                </a:lnTo>
                <a:lnTo>
                  <a:pt x="2329530" y="531969"/>
                </a:lnTo>
                <a:lnTo>
                  <a:pt x="2372889" y="521783"/>
                </a:lnTo>
                <a:lnTo>
                  <a:pt x="2416678" y="512451"/>
                </a:lnTo>
                <a:lnTo>
                  <a:pt x="2460890" y="503978"/>
                </a:lnTo>
                <a:lnTo>
                  <a:pt x="2505521" y="496372"/>
                </a:lnTo>
                <a:lnTo>
                  <a:pt x="2550564" y="489637"/>
                </a:lnTo>
                <a:lnTo>
                  <a:pt x="2596014" y="483780"/>
                </a:lnTo>
                <a:lnTo>
                  <a:pt x="2641864" y="478808"/>
                </a:lnTo>
                <a:lnTo>
                  <a:pt x="2688109" y="474726"/>
                </a:lnTo>
                <a:lnTo>
                  <a:pt x="2734742" y="471540"/>
                </a:lnTo>
                <a:lnTo>
                  <a:pt x="2781759" y="469257"/>
                </a:lnTo>
                <a:lnTo>
                  <a:pt x="2829153" y="467882"/>
                </a:lnTo>
                <a:lnTo>
                  <a:pt x="2876918" y="467423"/>
                </a:lnTo>
                <a:lnTo>
                  <a:pt x="2930678" y="468027"/>
                </a:lnTo>
                <a:lnTo>
                  <a:pt x="2983969" y="469832"/>
                </a:lnTo>
                <a:lnTo>
                  <a:pt x="3036781" y="472827"/>
                </a:lnTo>
                <a:lnTo>
                  <a:pt x="3089102" y="477003"/>
                </a:lnTo>
                <a:lnTo>
                  <a:pt x="3140923" y="482348"/>
                </a:lnTo>
                <a:lnTo>
                  <a:pt x="3192234" y="488851"/>
                </a:lnTo>
                <a:lnTo>
                  <a:pt x="3243023" y="496503"/>
                </a:lnTo>
                <a:lnTo>
                  <a:pt x="3293282" y="505293"/>
                </a:lnTo>
                <a:lnTo>
                  <a:pt x="3343000" y="515211"/>
                </a:lnTo>
                <a:lnTo>
                  <a:pt x="3392167" y="526245"/>
                </a:lnTo>
                <a:lnTo>
                  <a:pt x="3440772" y="538385"/>
                </a:lnTo>
                <a:lnTo>
                  <a:pt x="3488805" y="551621"/>
                </a:lnTo>
                <a:lnTo>
                  <a:pt x="3536256" y="565943"/>
                </a:lnTo>
                <a:lnTo>
                  <a:pt x="3583115" y="581339"/>
                </a:lnTo>
                <a:lnTo>
                  <a:pt x="3629371" y="597799"/>
                </a:lnTo>
                <a:lnTo>
                  <a:pt x="3675014" y="615313"/>
                </a:lnTo>
                <a:lnTo>
                  <a:pt x="3720035" y="633871"/>
                </a:lnTo>
                <a:lnTo>
                  <a:pt x="3764422" y="653461"/>
                </a:lnTo>
                <a:lnTo>
                  <a:pt x="3808166" y="674073"/>
                </a:lnTo>
                <a:lnTo>
                  <a:pt x="3851257" y="695696"/>
                </a:lnTo>
                <a:lnTo>
                  <a:pt x="3893683" y="718321"/>
                </a:lnTo>
                <a:lnTo>
                  <a:pt x="3935436" y="741937"/>
                </a:lnTo>
                <a:lnTo>
                  <a:pt x="3976504" y="766532"/>
                </a:lnTo>
                <a:lnTo>
                  <a:pt x="4016877" y="792097"/>
                </a:lnTo>
                <a:lnTo>
                  <a:pt x="4056546" y="818621"/>
                </a:lnTo>
                <a:lnTo>
                  <a:pt x="4095500" y="846094"/>
                </a:lnTo>
                <a:lnTo>
                  <a:pt x="4133728" y="874504"/>
                </a:lnTo>
                <a:lnTo>
                  <a:pt x="4171222" y="903842"/>
                </a:lnTo>
                <a:lnTo>
                  <a:pt x="4207969" y="934097"/>
                </a:lnTo>
                <a:lnTo>
                  <a:pt x="4243960" y="965259"/>
                </a:lnTo>
                <a:lnTo>
                  <a:pt x="4279186" y="997316"/>
                </a:lnTo>
                <a:lnTo>
                  <a:pt x="4313635" y="1030259"/>
                </a:lnTo>
                <a:lnTo>
                  <a:pt x="4347297" y="1064076"/>
                </a:lnTo>
                <a:lnTo>
                  <a:pt x="4380163" y="1098758"/>
                </a:lnTo>
                <a:lnTo>
                  <a:pt x="4412222" y="1134294"/>
                </a:lnTo>
                <a:lnTo>
                  <a:pt x="4443463" y="1170673"/>
                </a:lnTo>
                <a:lnTo>
                  <a:pt x="4839995" y="962494"/>
                </a:lnTo>
                <a:lnTo>
                  <a:pt x="4810652" y="925175"/>
                </a:lnTo>
                <a:lnTo>
                  <a:pt x="4780625" y="888491"/>
                </a:lnTo>
                <a:lnTo>
                  <a:pt x="4749918" y="852450"/>
                </a:lnTo>
                <a:lnTo>
                  <a:pt x="4718541" y="817059"/>
                </a:lnTo>
                <a:lnTo>
                  <a:pt x="4686500" y="782323"/>
                </a:lnTo>
                <a:lnTo>
                  <a:pt x="4653803" y="748248"/>
                </a:lnTo>
                <a:lnTo>
                  <a:pt x="4620456" y="714843"/>
                </a:lnTo>
                <a:lnTo>
                  <a:pt x="4586467" y="682112"/>
                </a:lnTo>
                <a:lnTo>
                  <a:pt x="4551843" y="650062"/>
                </a:lnTo>
                <a:lnTo>
                  <a:pt x="4516591" y="618700"/>
                </a:lnTo>
                <a:lnTo>
                  <a:pt x="4480719" y="588031"/>
                </a:lnTo>
                <a:lnTo>
                  <a:pt x="4444234" y="558064"/>
                </a:lnTo>
                <a:lnTo>
                  <a:pt x="4407143" y="528803"/>
                </a:lnTo>
                <a:lnTo>
                  <a:pt x="4369453" y="500256"/>
                </a:lnTo>
                <a:lnTo>
                  <a:pt x="4331172" y="472429"/>
                </a:lnTo>
                <a:lnTo>
                  <a:pt x="4292306" y="445327"/>
                </a:lnTo>
                <a:lnTo>
                  <a:pt x="4252863" y="418959"/>
                </a:lnTo>
                <a:lnTo>
                  <a:pt x="4212851" y="393329"/>
                </a:lnTo>
                <a:lnTo>
                  <a:pt x="4172275" y="368445"/>
                </a:lnTo>
                <a:lnTo>
                  <a:pt x="4131145" y="344313"/>
                </a:lnTo>
                <a:lnTo>
                  <a:pt x="4089466" y="320940"/>
                </a:lnTo>
                <a:lnTo>
                  <a:pt x="4047247" y="298331"/>
                </a:lnTo>
                <a:lnTo>
                  <a:pt x="4004493" y="276493"/>
                </a:lnTo>
                <a:lnTo>
                  <a:pt x="3961214" y="255433"/>
                </a:lnTo>
                <a:lnTo>
                  <a:pt x="3917415" y="235157"/>
                </a:lnTo>
                <a:lnTo>
                  <a:pt x="3873104" y="215672"/>
                </a:lnTo>
                <a:lnTo>
                  <a:pt x="3828288" y="196983"/>
                </a:lnTo>
                <a:lnTo>
                  <a:pt x="3782975" y="179098"/>
                </a:lnTo>
                <a:lnTo>
                  <a:pt x="3737171" y="162023"/>
                </a:lnTo>
                <a:lnTo>
                  <a:pt x="3690884" y="145763"/>
                </a:lnTo>
                <a:lnTo>
                  <a:pt x="3644122" y="130327"/>
                </a:lnTo>
                <a:lnTo>
                  <a:pt x="3596891" y="115720"/>
                </a:lnTo>
                <a:lnTo>
                  <a:pt x="3549198" y="101948"/>
                </a:lnTo>
                <a:lnTo>
                  <a:pt x="3501051" y="89018"/>
                </a:lnTo>
                <a:lnTo>
                  <a:pt x="3452458" y="76936"/>
                </a:lnTo>
                <a:lnTo>
                  <a:pt x="3403424" y="65709"/>
                </a:lnTo>
                <a:lnTo>
                  <a:pt x="3353958" y="55343"/>
                </a:lnTo>
                <a:lnTo>
                  <a:pt x="3304067" y="45845"/>
                </a:lnTo>
                <a:lnTo>
                  <a:pt x="3253758" y="37221"/>
                </a:lnTo>
                <a:lnTo>
                  <a:pt x="3203038" y="29478"/>
                </a:lnTo>
                <a:lnTo>
                  <a:pt x="3151915" y="22621"/>
                </a:lnTo>
                <a:lnTo>
                  <a:pt x="3100395" y="16658"/>
                </a:lnTo>
                <a:lnTo>
                  <a:pt x="3048486" y="11595"/>
                </a:lnTo>
                <a:lnTo>
                  <a:pt x="2996195" y="7438"/>
                </a:lnTo>
                <a:lnTo>
                  <a:pt x="2943529" y="4193"/>
                </a:lnTo>
                <a:lnTo>
                  <a:pt x="2890496" y="1868"/>
                </a:lnTo>
                <a:lnTo>
                  <a:pt x="2837103" y="468"/>
                </a:lnTo>
                <a:lnTo>
                  <a:pt x="2783357" y="0"/>
                </a:lnTo>
                <a:close/>
              </a:path>
            </a:pathLst>
          </a:custGeom>
          <a:solidFill>
            <a:srgbClr val="F78F2A"/>
          </a:solidFill>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pic>
        <p:nvPicPr>
          <p:cNvPr id="9" name="Image 8">
            <a:extLst>
              <a:ext uri="{FF2B5EF4-FFF2-40B4-BE49-F238E27FC236}">
                <a16:creationId xmlns:a16="http://schemas.microsoft.com/office/drawing/2014/main" id="{8B3993C1-7993-86BC-39EA-19974F76AEEB}"/>
              </a:ext>
            </a:extLst>
          </p:cNvPr>
          <p:cNvPicPr>
            <a:picLocks noChangeAspect="1"/>
          </p:cNvPicPr>
          <p:nvPr/>
        </p:nvPicPr>
        <p:blipFill rotWithShape="1">
          <a:blip r:embed="rId4"/>
          <a:srcRect t="47603" r="24088"/>
          <a:stretch/>
        </p:blipFill>
        <p:spPr>
          <a:xfrm>
            <a:off x="1510685" y="3715472"/>
            <a:ext cx="3853635" cy="1696994"/>
          </a:xfrm>
          <a:prstGeom prst="rect">
            <a:avLst/>
          </a:prstGeom>
          <a:ln>
            <a:noFill/>
          </a:ln>
          <a:effectLst>
            <a:softEdge rad="127000"/>
          </a:effectLst>
        </p:spPr>
      </p:pic>
      <p:sp>
        <p:nvSpPr>
          <p:cNvPr id="5" name="Rectangle 4">
            <a:extLst>
              <a:ext uri="{FF2B5EF4-FFF2-40B4-BE49-F238E27FC236}">
                <a16:creationId xmlns:a16="http://schemas.microsoft.com/office/drawing/2014/main" id="{CD59A825-3CCF-AC67-58B4-CD03D7FFD7AB}"/>
              </a:ext>
            </a:extLst>
          </p:cNvPr>
          <p:cNvSpPr/>
          <p:nvPr/>
        </p:nvSpPr>
        <p:spPr>
          <a:xfrm>
            <a:off x="4068175" y="4775886"/>
            <a:ext cx="359834" cy="308919"/>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Tree>
    <p:extLst>
      <p:ext uri="{BB962C8B-B14F-4D97-AF65-F5344CB8AC3E}">
        <p14:creationId xmlns:p14="http://schemas.microsoft.com/office/powerpoint/2010/main" val="2410097743"/>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7" name="Image 16">
            <a:extLst>
              <a:ext uri="{FF2B5EF4-FFF2-40B4-BE49-F238E27FC236}">
                <a16:creationId xmlns:a16="http://schemas.microsoft.com/office/drawing/2014/main" id="{4829D59C-4B71-1E5B-0A01-89049789CC91}"/>
              </a:ext>
            </a:extLst>
          </p:cNvPr>
          <p:cNvPicPr>
            <a:picLocks noChangeAspect="1"/>
          </p:cNvPicPr>
          <p:nvPr/>
        </p:nvPicPr>
        <p:blipFill rotWithShape="1">
          <a:blip r:embed="rId3">
            <a:extLst>
              <a:ext uri="{BEBA8EAE-BF5A-486C-A8C5-ECC9F3942E4B}">
                <a14:imgProps xmlns:a14="http://schemas.microsoft.com/office/drawing/2010/main">
                  <a14:imgLayer r:embed="rId4">
                    <a14:imgEffect>
                      <a14:brightnessContrast contrast="-20000"/>
                    </a14:imgEffect>
                  </a14:imgLayer>
                </a14:imgProps>
              </a:ext>
            </a:extLst>
          </a:blip>
          <a:srcRect t="34357" r="67668" b="35169"/>
          <a:stretch/>
        </p:blipFill>
        <p:spPr>
          <a:xfrm>
            <a:off x="24203" y="2580667"/>
            <a:ext cx="5431951" cy="4018208"/>
          </a:xfrm>
          <a:prstGeom prst="rect">
            <a:avLst/>
          </a:prstGeom>
          <a:ln>
            <a:noFill/>
          </a:ln>
          <a:effectLst>
            <a:softEdge rad="112500"/>
          </a:effectLst>
        </p:spPr>
      </p:pic>
      <p:sp>
        <p:nvSpPr>
          <p:cNvPr id="2" name="object 2"/>
          <p:cNvSpPr txBox="1">
            <a:spLocks noGrp="1"/>
          </p:cNvSpPr>
          <p:nvPr>
            <p:ph type="title" idx="4294967295"/>
          </p:nvPr>
        </p:nvSpPr>
        <p:spPr>
          <a:xfrm>
            <a:off x="587589" y="259125"/>
            <a:ext cx="10944937" cy="1605899"/>
          </a:xfrm>
          <a:prstGeom prst="rect">
            <a:avLst/>
          </a:prstGeom>
        </p:spPr>
        <p:txBody>
          <a:bodyPr vert="horz" wrap="square" lIns="0" tIns="12665" rIns="0" bIns="0" rtlCol="0">
            <a:spAutoFit/>
          </a:bodyPr>
          <a:lstStyle/>
          <a:p>
            <a:pPr marL="1445646" marR="5066" indent="-1433615">
              <a:spcBef>
                <a:spcPts val="100"/>
              </a:spcBef>
              <a:tabLst>
                <a:tab pos="963763" algn="l"/>
                <a:tab pos="3333281" algn="l"/>
                <a:tab pos="6417705" algn="l"/>
                <a:tab pos="7099051" algn="l"/>
              </a:tabLst>
            </a:pPr>
            <a:r>
              <a:rPr sz="5185" spc="-25" dirty="0">
                <a:solidFill>
                  <a:srgbClr val="F68F28"/>
                </a:solidFill>
                <a:latin typeface="KyivType Sans"/>
                <a:cs typeface="KyivType Sans"/>
              </a:rPr>
              <a:t>Le</a:t>
            </a:r>
            <a:r>
              <a:rPr sz="5185" dirty="0">
                <a:solidFill>
                  <a:srgbClr val="F68F28"/>
                </a:solidFill>
                <a:latin typeface="KyivType Sans"/>
                <a:cs typeface="KyivType Sans"/>
              </a:rPr>
              <a:t>	</a:t>
            </a:r>
            <a:r>
              <a:rPr sz="5185" spc="-10" dirty="0">
                <a:solidFill>
                  <a:srgbClr val="F68F28"/>
                </a:solidFill>
                <a:latin typeface="KyivType Sans"/>
                <a:cs typeface="KyivType Sans"/>
              </a:rPr>
              <a:t>tetraisopalmitate</a:t>
            </a:r>
            <a:r>
              <a:rPr sz="5185" dirty="0">
                <a:solidFill>
                  <a:srgbClr val="F68F28"/>
                </a:solidFill>
                <a:latin typeface="KyivType Sans"/>
                <a:cs typeface="KyivType Sans"/>
              </a:rPr>
              <a:t>	</a:t>
            </a:r>
            <a:r>
              <a:rPr sz="5185" spc="-35" dirty="0">
                <a:solidFill>
                  <a:srgbClr val="F68F28"/>
                </a:solidFill>
                <a:latin typeface="KyivType Sans"/>
                <a:cs typeface="KyivType Sans"/>
              </a:rPr>
              <a:t>d’ascorbyle </a:t>
            </a:r>
            <a:r>
              <a:rPr sz="5185" spc="-20" dirty="0">
                <a:solidFill>
                  <a:srgbClr val="F68F28"/>
                </a:solidFill>
                <a:latin typeface="KyivType Sans"/>
                <a:cs typeface="KyivType Sans"/>
              </a:rPr>
              <a:t>100%</a:t>
            </a:r>
            <a:r>
              <a:rPr sz="5185" dirty="0">
                <a:solidFill>
                  <a:srgbClr val="F68F28"/>
                </a:solidFill>
                <a:latin typeface="KyivType Sans"/>
                <a:cs typeface="KyivType Sans"/>
              </a:rPr>
              <a:t>	</a:t>
            </a:r>
            <a:r>
              <a:rPr sz="5185" spc="-10" dirty="0">
                <a:solidFill>
                  <a:srgbClr val="F68F28"/>
                </a:solidFill>
                <a:latin typeface="KyivType Sans"/>
                <a:cs typeface="KyivType Sans"/>
              </a:rPr>
              <a:t>d’origine</a:t>
            </a:r>
            <a:r>
              <a:rPr sz="5185" dirty="0">
                <a:solidFill>
                  <a:srgbClr val="F68F28"/>
                </a:solidFill>
                <a:latin typeface="KyivType Sans"/>
                <a:cs typeface="KyivType Sans"/>
              </a:rPr>
              <a:t>	</a:t>
            </a:r>
            <a:r>
              <a:rPr sz="5185" spc="-10" dirty="0">
                <a:solidFill>
                  <a:srgbClr val="F68F28"/>
                </a:solidFill>
                <a:latin typeface="KyivType Sans"/>
                <a:cs typeface="KyivType Sans"/>
              </a:rPr>
              <a:t>naturelle</a:t>
            </a:r>
            <a:endParaRPr sz="5185" dirty="0">
              <a:latin typeface="KyivType Sans"/>
              <a:cs typeface="KyivType Sans"/>
            </a:endParaRPr>
          </a:p>
        </p:txBody>
      </p:sp>
      <p:sp>
        <p:nvSpPr>
          <p:cNvPr id="3" name="object 3"/>
          <p:cNvSpPr txBox="1"/>
          <p:nvPr/>
        </p:nvSpPr>
        <p:spPr>
          <a:xfrm>
            <a:off x="5858361" y="5503907"/>
            <a:ext cx="2398717" cy="799150"/>
          </a:xfrm>
          <a:prstGeom prst="rect">
            <a:avLst/>
          </a:prstGeom>
        </p:spPr>
        <p:txBody>
          <a:bodyPr vert="horz" wrap="square" lIns="0" tIns="11398" rIns="0" bIns="0" rtlCol="0">
            <a:spAutoFit/>
          </a:bodyPr>
          <a:lstStyle/>
          <a:p>
            <a:pPr marL="12664" marR="0" lvl="0" indent="0" algn="l" defTabSz="911840" rtl="0" eaLnBrk="1" fontAlgn="auto" latinLnBrk="0" hangingPunct="1">
              <a:lnSpc>
                <a:spcPct val="100000"/>
              </a:lnSpc>
              <a:spcBef>
                <a:spcPts val="90"/>
              </a:spcBef>
              <a:spcAft>
                <a:spcPts val="0"/>
              </a:spcAft>
              <a:buClrTx/>
              <a:buSzTx/>
              <a:buFontTx/>
              <a:buNone/>
              <a:tabLst/>
              <a:defRPr/>
            </a:pPr>
            <a:r>
              <a:rPr kumimoji="0" sz="7629" b="0" i="0" u="none" strike="noStrike" kern="0" cap="none" spc="0" normalizeH="0" baseline="1633" noProof="0" dirty="0">
                <a:ln>
                  <a:noFill/>
                </a:ln>
                <a:solidFill>
                  <a:srgbClr val="F78F2A"/>
                </a:solidFill>
                <a:effectLst/>
                <a:uLnTx/>
                <a:uFillTx/>
                <a:latin typeface="Roboto"/>
                <a:ea typeface="+mn-ea"/>
                <a:cs typeface="Roboto"/>
              </a:rPr>
              <a:t>.</a:t>
            </a:r>
            <a:r>
              <a:rPr kumimoji="0" sz="1446" b="0" i="0" u="none" strike="noStrike" kern="0" cap="none" spc="0" normalizeH="0" baseline="0" noProof="0" dirty="0">
                <a:ln>
                  <a:noFill/>
                </a:ln>
                <a:solidFill>
                  <a:srgbClr val="333638"/>
                </a:solidFill>
                <a:effectLst/>
                <a:uLnTx/>
                <a:uFillTx/>
                <a:latin typeface="Roboto"/>
                <a:ea typeface="+mn-ea"/>
                <a:cs typeface="Roboto"/>
              </a:rPr>
              <a:t>Facile</a:t>
            </a:r>
            <a:r>
              <a:rPr kumimoji="0" sz="1446" b="0" i="0" u="none" strike="noStrike" kern="0" cap="none" spc="40" normalizeH="0" baseline="0" noProof="0" dirty="0">
                <a:ln>
                  <a:noFill/>
                </a:ln>
                <a:solidFill>
                  <a:srgbClr val="333638"/>
                </a:solidFill>
                <a:effectLst/>
                <a:uLnTx/>
                <a:uFillTx/>
                <a:latin typeface="Roboto"/>
                <a:ea typeface="+mn-ea"/>
                <a:cs typeface="Roboto"/>
              </a:rPr>
              <a:t> </a:t>
            </a:r>
            <a:r>
              <a:rPr kumimoji="0" sz="1446" b="0" i="0" u="none" strike="noStrike" kern="0" cap="none" spc="0" normalizeH="0" baseline="0" noProof="0" dirty="0">
                <a:ln>
                  <a:noFill/>
                </a:ln>
                <a:solidFill>
                  <a:srgbClr val="333638"/>
                </a:solidFill>
                <a:effectLst/>
                <a:uLnTx/>
                <a:uFillTx/>
                <a:latin typeface="Roboto"/>
                <a:ea typeface="+mn-ea"/>
                <a:cs typeface="Roboto"/>
              </a:rPr>
              <a:t>à</a:t>
            </a:r>
            <a:r>
              <a:rPr kumimoji="0" sz="1446" b="0" i="0" u="none" strike="noStrike" kern="0" cap="none" spc="40" normalizeH="0" baseline="0" noProof="0" dirty="0">
                <a:ln>
                  <a:noFill/>
                </a:ln>
                <a:solidFill>
                  <a:srgbClr val="333638"/>
                </a:solidFill>
                <a:effectLst/>
                <a:uLnTx/>
                <a:uFillTx/>
                <a:latin typeface="Roboto"/>
                <a:ea typeface="+mn-ea"/>
                <a:cs typeface="Roboto"/>
              </a:rPr>
              <a:t> </a:t>
            </a:r>
            <a:r>
              <a:rPr kumimoji="0" sz="1446" b="0" i="0" u="none" strike="noStrike" kern="0" cap="none" spc="0" normalizeH="0" baseline="0" noProof="0" dirty="0">
                <a:ln>
                  <a:noFill/>
                </a:ln>
                <a:solidFill>
                  <a:srgbClr val="333638"/>
                </a:solidFill>
                <a:effectLst/>
                <a:uLnTx/>
                <a:uFillTx/>
                <a:latin typeface="Roboto"/>
                <a:ea typeface="+mn-ea"/>
                <a:cs typeface="Roboto"/>
              </a:rPr>
              <a:t>formuler</a:t>
            </a:r>
            <a:r>
              <a:rPr kumimoji="0" sz="1446" b="0" i="0" u="none" strike="noStrike" kern="0" cap="none" spc="40" normalizeH="0" baseline="0" noProof="0" dirty="0">
                <a:ln>
                  <a:noFill/>
                </a:ln>
                <a:solidFill>
                  <a:srgbClr val="333638"/>
                </a:solidFill>
                <a:effectLst/>
                <a:uLnTx/>
                <a:uFillTx/>
                <a:latin typeface="Roboto"/>
                <a:ea typeface="+mn-ea"/>
                <a:cs typeface="Roboto"/>
              </a:rPr>
              <a:t> </a:t>
            </a:r>
            <a:r>
              <a:rPr kumimoji="0" sz="1446" b="0" i="0" u="none" strike="noStrike" kern="0" cap="none" spc="0" normalizeH="0" baseline="0" noProof="0" dirty="0">
                <a:ln>
                  <a:noFill/>
                </a:ln>
                <a:solidFill>
                  <a:srgbClr val="333638"/>
                </a:solidFill>
                <a:effectLst/>
                <a:uLnTx/>
                <a:uFillTx/>
                <a:latin typeface="Roboto"/>
                <a:ea typeface="+mn-ea"/>
                <a:cs typeface="Roboto"/>
              </a:rPr>
              <a:t>en</a:t>
            </a:r>
            <a:r>
              <a:rPr kumimoji="0" sz="1446" b="0" i="0" u="none" strike="noStrike" kern="0" cap="none" spc="45" normalizeH="0" baseline="0" noProof="0" dirty="0">
                <a:ln>
                  <a:noFill/>
                </a:ln>
                <a:solidFill>
                  <a:srgbClr val="333638"/>
                </a:solidFill>
                <a:effectLst/>
                <a:uLnTx/>
                <a:uFillTx/>
                <a:latin typeface="Roboto"/>
                <a:ea typeface="+mn-ea"/>
                <a:cs typeface="Roboto"/>
              </a:rPr>
              <a:t> </a:t>
            </a:r>
            <a:r>
              <a:rPr kumimoji="0" sz="1446" b="0" i="0" u="none" strike="noStrike" kern="0" cap="none" spc="-10" normalizeH="0" baseline="0" noProof="0" dirty="0">
                <a:ln>
                  <a:noFill/>
                </a:ln>
                <a:solidFill>
                  <a:srgbClr val="333638"/>
                </a:solidFill>
                <a:effectLst/>
                <a:uLnTx/>
                <a:uFillTx/>
                <a:latin typeface="Roboto"/>
                <a:ea typeface="+mn-ea"/>
                <a:cs typeface="Roboto"/>
              </a:rPr>
              <a:t>milieu</a:t>
            </a:r>
            <a:endParaRPr kumimoji="0" sz="1446" b="0" i="0" u="none" strike="noStrike" kern="0" cap="none" spc="0" normalizeH="0" baseline="0" noProof="0" dirty="0">
              <a:ln>
                <a:noFill/>
              </a:ln>
              <a:solidFill>
                <a:sysClr val="windowText" lastClr="000000"/>
              </a:solidFill>
              <a:effectLst/>
              <a:uLnTx/>
              <a:uFillTx/>
              <a:latin typeface="Roboto"/>
              <a:ea typeface="+mn-ea"/>
              <a:cs typeface="Roboto"/>
            </a:endParaRPr>
          </a:p>
        </p:txBody>
      </p:sp>
      <p:sp>
        <p:nvSpPr>
          <p:cNvPr id="4" name="object 4"/>
          <p:cNvSpPr txBox="1"/>
          <p:nvPr/>
        </p:nvSpPr>
        <p:spPr>
          <a:xfrm>
            <a:off x="6060057" y="6149147"/>
            <a:ext cx="622476" cy="235308"/>
          </a:xfrm>
          <a:prstGeom prst="rect">
            <a:avLst/>
          </a:prstGeom>
        </p:spPr>
        <p:txBody>
          <a:bodyPr vert="horz" wrap="square" lIns="0" tIns="13298" rIns="0" bIns="0" rtlCol="0">
            <a:spAutoFit/>
          </a:bodyPr>
          <a:lstStyle/>
          <a:p>
            <a:pPr marL="12664" marR="0" lvl="0" indent="0" algn="l" defTabSz="911840" rtl="0" eaLnBrk="1" fontAlgn="auto" latinLnBrk="0" hangingPunct="1">
              <a:lnSpc>
                <a:spcPct val="100000"/>
              </a:lnSpc>
              <a:spcBef>
                <a:spcPts val="105"/>
              </a:spcBef>
              <a:spcAft>
                <a:spcPts val="0"/>
              </a:spcAft>
              <a:buClrTx/>
              <a:buSzTx/>
              <a:buFontTx/>
              <a:buNone/>
              <a:tabLst/>
              <a:defRPr/>
            </a:pPr>
            <a:r>
              <a:rPr kumimoji="0" sz="1446" b="0" i="0" u="none" strike="noStrike" kern="0" cap="none" spc="-10" normalizeH="0" baseline="0" noProof="0" dirty="0">
                <a:ln>
                  <a:noFill/>
                </a:ln>
                <a:solidFill>
                  <a:srgbClr val="333638"/>
                </a:solidFill>
                <a:effectLst/>
                <a:uLnTx/>
                <a:uFillTx/>
                <a:latin typeface="Roboto"/>
                <a:ea typeface="+mn-ea"/>
                <a:cs typeface="Roboto"/>
              </a:rPr>
              <a:t>huileux</a:t>
            </a:r>
            <a:endParaRPr kumimoji="0" sz="1446" b="0" i="0" u="none" strike="noStrike" kern="0" cap="none" spc="0" normalizeH="0" baseline="0" noProof="0">
              <a:ln>
                <a:noFill/>
              </a:ln>
              <a:solidFill>
                <a:sysClr val="windowText" lastClr="000000"/>
              </a:solidFill>
              <a:effectLst/>
              <a:uLnTx/>
              <a:uFillTx/>
              <a:latin typeface="Roboto"/>
              <a:ea typeface="+mn-ea"/>
              <a:cs typeface="Roboto"/>
            </a:endParaRPr>
          </a:p>
        </p:txBody>
      </p:sp>
      <p:sp>
        <p:nvSpPr>
          <p:cNvPr id="5" name="object 5"/>
          <p:cNvSpPr txBox="1"/>
          <p:nvPr/>
        </p:nvSpPr>
        <p:spPr>
          <a:xfrm>
            <a:off x="5414892" y="3018821"/>
            <a:ext cx="5125453" cy="799150"/>
          </a:xfrm>
          <a:prstGeom prst="rect">
            <a:avLst/>
          </a:prstGeom>
        </p:spPr>
        <p:txBody>
          <a:bodyPr vert="horz" wrap="square" lIns="0" tIns="11398" rIns="0" bIns="0" rtlCol="0">
            <a:spAutoFit/>
          </a:bodyPr>
          <a:lstStyle/>
          <a:p>
            <a:pPr marL="12664" marR="0" lvl="0" indent="0" algn="l" defTabSz="911840" rtl="0" eaLnBrk="1" fontAlgn="auto" latinLnBrk="0" hangingPunct="1">
              <a:lnSpc>
                <a:spcPct val="100000"/>
              </a:lnSpc>
              <a:spcBef>
                <a:spcPts val="90"/>
              </a:spcBef>
              <a:spcAft>
                <a:spcPts val="0"/>
              </a:spcAft>
              <a:buClrTx/>
              <a:buSzTx/>
              <a:buFontTx/>
              <a:buNone/>
              <a:tabLst>
                <a:tab pos="3212968" algn="l"/>
              </a:tabLst>
              <a:defRPr/>
            </a:pPr>
            <a:r>
              <a:rPr kumimoji="0" sz="7629" b="0" i="0" u="none" strike="noStrike" kern="0" cap="none" spc="97" normalizeH="0" baseline="1633" noProof="0" dirty="0">
                <a:ln>
                  <a:noFill/>
                </a:ln>
                <a:solidFill>
                  <a:srgbClr val="F78F2A"/>
                </a:solidFill>
                <a:effectLst/>
                <a:uLnTx/>
                <a:uFillTx/>
                <a:latin typeface="Roboto"/>
                <a:ea typeface="+mn-ea"/>
                <a:cs typeface="Roboto"/>
              </a:rPr>
              <a:t>.</a:t>
            </a:r>
            <a:r>
              <a:rPr kumimoji="0" sz="1795" b="0" i="0" u="none" strike="noStrike" kern="0" cap="none" spc="65" normalizeH="0" baseline="0" noProof="0" dirty="0">
                <a:ln>
                  <a:noFill/>
                </a:ln>
                <a:solidFill>
                  <a:srgbClr val="333638"/>
                </a:solidFill>
                <a:effectLst/>
                <a:uLnTx/>
                <a:uFillTx/>
                <a:latin typeface="Roboto Medium"/>
                <a:ea typeface="+mn-ea"/>
                <a:cs typeface="Roboto Medium"/>
              </a:rPr>
              <a:t>Vitamine</a:t>
            </a:r>
            <a:r>
              <a:rPr kumimoji="0" sz="1795" b="0" i="0" u="none" strike="noStrike" kern="0" cap="none" spc="45" normalizeH="0" baseline="0" noProof="0" dirty="0">
                <a:ln>
                  <a:noFill/>
                </a:ln>
                <a:solidFill>
                  <a:srgbClr val="333638"/>
                </a:solidFill>
                <a:effectLst/>
                <a:uLnTx/>
                <a:uFillTx/>
                <a:latin typeface="Roboto Medium"/>
                <a:ea typeface="+mn-ea"/>
                <a:cs typeface="Roboto Medium"/>
              </a:rPr>
              <a:t> </a:t>
            </a:r>
            <a:r>
              <a:rPr kumimoji="0" sz="1795" b="0" i="0" u="none" strike="noStrike" kern="0" cap="none" spc="0" normalizeH="0" baseline="0" noProof="0" dirty="0">
                <a:ln>
                  <a:noFill/>
                </a:ln>
                <a:solidFill>
                  <a:srgbClr val="333638"/>
                </a:solidFill>
                <a:effectLst/>
                <a:uLnTx/>
                <a:uFillTx/>
                <a:latin typeface="Roboto Medium"/>
                <a:ea typeface="+mn-ea"/>
                <a:cs typeface="Roboto Medium"/>
              </a:rPr>
              <a:t>C</a:t>
            </a:r>
            <a:r>
              <a:rPr kumimoji="0" sz="1795" b="0" i="0" u="none" strike="noStrike" kern="0" cap="none" spc="50" normalizeH="0" baseline="0" noProof="0" dirty="0">
                <a:ln>
                  <a:noFill/>
                </a:ln>
                <a:solidFill>
                  <a:srgbClr val="333638"/>
                </a:solidFill>
                <a:effectLst/>
                <a:uLnTx/>
                <a:uFillTx/>
                <a:latin typeface="Roboto Medium"/>
                <a:ea typeface="+mn-ea"/>
                <a:cs typeface="Roboto Medium"/>
              </a:rPr>
              <a:t> </a:t>
            </a:r>
            <a:r>
              <a:rPr kumimoji="0" sz="1795" b="0" i="0" u="none" strike="noStrike" kern="0" cap="none" spc="105" normalizeH="0" baseline="0" noProof="0" dirty="0">
                <a:ln>
                  <a:noFill/>
                </a:ln>
                <a:solidFill>
                  <a:srgbClr val="333638"/>
                </a:solidFill>
                <a:effectLst/>
                <a:uLnTx/>
                <a:uFillTx/>
                <a:latin typeface="Roboto Medium"/>
                <a:ea typeface="+mn-ea"/>
                <a:cs typeface="Roboto Medium"/>
              </a:rPr>
              <a:t>liposoluble</a:t>
            </a:r>
            <a:r>
              <a:rPr kumimoji="0" sz="1795" b="0" i="0" u="none" strike="noStrike" kern="0" cap="none" spc="0" normalizeH="0" baseline="0" noProof="0" dirty="0">
                <a:ln>
                  <a:noFill/>
                </a:ln>
                <a:solidFill>
                  <a:srgbClr val="333638"/>
                </a:solidFill>
                <a:effectLst/>
                <a:uLnTx/>
                <a:uFillTx/>
                <a:latin typeface="Roboto Medium"/>
                <a:ea typeface="+mn-ea"/>
                <a:cs typeface="Roboto Medium"/>
              </a:rPr>
              <a:t>	</a:t>
            </a:r>
            <a:r>
              <a:rPr kumimoji="0" sz="7629" b="0" i="0" u="none" strike="noStrike" kern="0" cap="none" spc="150" normalizeH="0" baseline="1633" noProof="0" dirty="0">
                <a:ln>
                  <a:noFill/>
                </a:ln>
                <a:solidFill>
                  <a:srgbClr val="F78F2A"/>
                </a:solidFill>
                <a:effectLst/>
                <a:uLnTx/>
                <a:uFillTx/>
                <a:latin typeface="Roboto"/>
                <a:ea typeface="+mn-ea"/>
                <a:cs typeface="Roboto"/>
              </a:rPr>
              <a:t>.</a:t>
            </a:r>
            <a:r>
              <a:rPr kumimoji="0" sz="1795" b="0" i="0" u="none" strike="noStrike" kern="0" cap="none" spc="100" normalizeH="0" baseline="0" noProof="0" dirty="0">
                <a:ln>
                  <a:noFill/>
                </a:ln>
                <a:solidFill>
                  <a:srgbClr val="333638"/>
                </a:solidFill>
                <a:effectLst/>
                <a:uLnTx/>
                <a:uFillTx/>
                <a:latin typeface="Roboto Medium"/>
                <a:ea typeface="+mn-ea"/>
                <a:cs typeface="Roboto Medium"/>
              </a:rPr>
              <a:t>Bio-</a:t>
            </a:r>
            <a:r>
              <a:rPr kumimoji="0" sz="1795" b="0" i="0" u="none" strike="noStrike" kern="0" cap="none" spc="45" normalizeH="0" baseline="0" noProof="0" dirty="0">
                <a:ln>
                  <a:noFill/>
                </a:ln>
                <a:solidFill>
                  <a:srgbClr val="333638"/>
                </a:solidFill>
                <a:effectLst/>
                <a:uLnTx/>
                <a:uFillTx/>
                <a:latin typeface="Roboto Medium"/>
                <a:ea typeface="+mn-ea"/>
                <a:cs typeface="Roboto Medium"/>
              </a:rPr>
              <a:t>assimilable</a:t>
            </a:r>
            <a:endParaRPr kumimoji="0" sz="1795" b="0" i="0" u="none" strike="noStrike" kern="0" cap="none" spc="0" normalizeH="0" baseline="0" noProof="0" dirty="0">
              <a:ln>
                <a:noFill/>
              </a:ln>
              <a:solidFill>
                <a:sysClr val="windowText" lastClr="000000"/>
              </a:solidFill>
              <a:effectLst/>
              <a:uLnTx/>
              <a:uFillTx/>
              <a:latin typeface="Roboto Medium"/>
              <a:ea typeface="+mn-ea"/>
              <a:cs typeface="Roboto Medium"/>
            </a:endParaRPr>
          </a:p>
        </p:txBody>
      </p:sp>
      <p:sp>
        <p:nvSpPr>
          <p:cNvPr id="6" name="object 6"/>
          <p:cNvSpPr txBox="1"/>
          <p:nvPr/>
        </p:nvSpPr>
        <p:spPr>
          <a:xfrm>
            <a:off x="8830807" y="3659870"/>
            <a:ext cx="1791438" cy="300789"/>
          </a:xfrm>
          <a:prstGeom prst="rect">
            <a:avLst/>
          </a:prstGeom>
        </p:spPr>
        <p:txBody>
          <a:bodyPr vert="horz" wrap="square" lIns="0" tIns="13931" rIns="0" bIns="0" rtlCol="0">
            <a:spAutoFit/>
          </a:bodyPr>
          <a:lstStyle/>
          <a:p>
            <a:pPr marL="12664" marR="0" lvl="0" indent="0" algn="l" defTabSz="911840" rtl="0" eaLnBrk="1" fontAlgn="auto" latinLnBrk="0" hangingPunct="1">
              <a:lnSpc>
                <a:spcPct val="100000"/>
              </a:lnSpc>
              <a:spcBef>
                <a:spcPts val="110"/>
              </a:spcBef>
              <a:spcAft>
                <a:spcPts val="0"/>
              </a:spcAft>
              <a:buClrTx/>
              <a:buSzTx/>
              <a:buFontTx/>
              <a:buNone/>
              <a:tabLst/>
              <a:defRPr/>
            </a:pPr>
            <a:r>
              <a:rPr kumimoji="0" sz="1795" b="0" i="0" u="none" strike="noStrike" kern="0" cap="none" spc="0" normalizeH="0" baseline="0" noProof="0" dirty="0">
                <a:ln>
                  <a:noFill/>
                </a:ln>
                <a:solidFill>
                  <a:srgbClr val="333638"/>
                </a:solidFill>
                <a:effectLst/>
                <a:uLnTx/>
                <a:uFillTx/>
                <a:latin typeface="Roboto Medium"/>
                <a:ea typeface="+mn-ea"/>
                <a:cs typeface="Roboto Medium"/>
              </a:rPr>
              <a:t>&amp;</a:t>
            </a:r>
            <a:r>
              <a:rPr kumimoji="0" sz="1795" b="0" i="0" u="none" strike="noStrike" kern="0" cap="none" spc="10" normalizeH="0" baseline="0" noProof="0" dirty="0">
                <a:ln>
                  <a:noFill/>
                </a:ln>
                <a:solidFill>
                  <a:srgbClr val="333638"/>
                </a:solidFill>
                <a:effectLst/>
                <a:uLnTx/>
                <a:uFillTx/>
                <a:latin typeface="Roboto Medium"/>
                <a:ea typeface="+mn-ea"/>
                <a:cs typeface="Roboto Medium"/>
              </a:rPr>
              <a:t> </a:t>
            </a:r>
            <a:r>
              <a:rPr kumimoji="0" sz="1795" b="0" i="0" u="none" strike="noStrike" kern="0" cap="none" spc="40" normalizeH="0" baseline="0" noProof="0" dirty="0">
                <a:ln>
                  <a:noFill/>
                </a:ln>
                <a:solidFill>
                  <a:srgbClr val="333638"/>
                </a:solidFill>
                <a:effectLst/>
                <a:uLnTx/>
                <a:uFillTx/>
                <a:latin typeface="Roboto Medium"/>
                <a:ea typeface="+mn-ea"/>
                <a:cs typeface="Roboto Medium"/>
              </a:rPr>
              <a:t>biocompatible</a:t>
            </a:r>
            <a:endParaRPr kumimoji="0" sz="1795" b="0" i="0" u="none" strike="noStrike" kern="0" cap="none" spc="0" normalizeH="0" baseline="0" noProof="0">
              <a:ln>
                <a:noFill/>
              </a:ln>
              <a:solidFill>
                <a:sysClr val="windowText" lastClr="000000"/>
              </a:solidFill>
              <a:effectLst/>
              <a:uLnTx/>
              <a:uFillTx/>
              <a:latin typeface="Roboto Medium"/>
              <a:ea typeface="+mn-ea"/>
              <a:cs typeface="Roboto Medium"/>
            </a:endParaRPr>
          </a:p>
        </p:txBody>
      </p:sp>
      <p:sp>
        <p:nvSpPr>
          <p:cNvPr id="7" name="object 7"/>
          <p:cNvSpPr txBox="1"/>
          <p:nvPr/>
        </p:nvSpPr>
        <p:spPr>
          <a:xfrm>
            <a:off x="8630003" y="3569538"/>
            <a:ext cx="195038" cy="799150"/>
          </a:xfrm>
          <a:prstGeom prst="rect">
            <a:avLst/>
          </a:prstGeom>
        </p:spPr>
        <p:txBody>
          <a:bodyPr vert="horz" wrap="square" lIns="0" tIns="11398" rIns="0" bIns="0" rtlCol="0">
            <a:spAutoFit/>
          </a:bodyPr>
          <a:lstStyle/>
          <a:p>
            <a:pPr marL="12664" marR="0" lvl="0" indent="0" algn="l" defTabSz="911840" rtl="0" eaLnBrk="1" fontAlgn="auto" latinLnBrk="0" hangingPunct="1">
              <a:lnSpc>
                <a:spcPct val="100000"/>
              </a:lnSpc>
              <a:spcBef>
                <a:spcPts val="90"/>
              </a:spcBef>
              <a:spcAft>
                <a:spcPts val="0"/>
              </a:spcAft>
              <a:buClrTx/>
              <a:buSzTx/>
              <a:buFontTx/>
              <a:buNone/>
              <a:tabLst/>
              <a:defRPr/>
            </a:pPr>
            <a:r>
              <a:rPr kumimoji="0" sz="5086" b="0" i="0" u="none" strike="noStrike" kern="0" cap="none" spc="-5" normalizeH="0" baseline="0" noProof="0" dirty="0">
                <a:ln>
                  <a:noFill/>
                </a:ln>
                <a:solidFill>
                  <a:srgbClr val="F78F2A"/>
                </a:solidFill>
                <a:effectLst/>
                <a:uLnTx/>
                <a:uFillTx/>
                <a:latin typeface="Roboto"/>
                <a:ea typeface="+mn-ea"/>
                <a:cs typeface="Roboto"/>
              </a:rPr>
              <a:t>.</a:t>
            </a:r>
            <a:endParaRPr kumimoji="0" sz="5086" b="0" i="0" u="none" strike="noStrike" kern="0" cap="none" spc="0" normalizeH="0" baseline="0" noProof="0" dirty="0">
              <a:ln>
                <a:noFill/>
              </a:ln>
              <a:solidFill>
                <a:sysClr val="windowText" lastClr="000000"/>
              </a:solidFill>
              <a:effectLst/>
              <a:uLnTx/>
              <a:uFillTx/>
              <a:latin typeface="Roboto"/>
              <a:ea typeface="+mn-ea"/>
              <a:cs typeface="Roboto"/>
            </a:endParaRPr>
          </a:p>
        </p:txBody>
      </p:sp>
      <p:sp>
        <p:nvSpPr>
          <p:cNvPr id="8" name="object 8"/>
          <p:cNvSpPr txBox="1"/>
          <p:nvPr/>
        </p:nvSpPr>
        <p:spPr>
          <a:xfrm>
            <a:off x="8825041" y="4089335"/>
            <a:ext cx="2549428" cy="871972"/>
          </a:xfrm>
          <a:prstGeom prst="rect">
            <a:avLst/>
          </a:prstGeom>
        </p:spPr>
        <p:txBody>
          <a:bodyPr vert="horz" wrap="square" lIns="0" tIns="17731" rIns="0" bIns="0" rtlCol="0">
            <a:spAutoFit/>
          </a:bodyPr>
          <a:lstStyle/>
          <a:p>
            <a:pPr marL="32293" marR="5066" lvl="0" indent="-20263" algn="l" defTabSz="911840" rtl="0" eaLnBrk="1" fontAlgn="auto" latinLnBrk="0" hangingPunct="1">
              <a:lnSpc>
                <a:spcPct val="97900"/>
              </a:lnSpc>
              <a:spcBef>
                <a:spcPts val="140"/>
              </a:spcBef>
              <a:spcAft>
                <a:spcPts val="0"/>
              </a:spcAft>
              <a:buClrTx/>
              <a:buSzTx/>
              <a:buFontTx/>
              <a:buNone/>
              <a:tabLst/>
              <a:defRPr/>
            </a:pPr>
            <a:r>
              <a:rPr kumimoji="0" sz="1446" b="0" i="0" u="none" strike="noStrike" kern="0" cap="none" spc="-10" normalizeH="0" baseline="0" noProof="0" dirty="0">
                <a:ln>
                  <a:noFill/>
                </a:ln>
                <a:solidFill>
                  <a:srgbClr val="333638"/>
                </a:solidFill>
                <a:effectLst/>
                <a:uLnTx/>
                <a:uFillTx/>
                <a:latin typeface="Roboto"/>
                <a:ea typeface="+mn-ea"/>
                <a:cs typeface="Roboto"/>
              </a:rPr>
              <a:t>Obtenue</a:t>
            </a:r>
            <a:r>
              <a:rPr kumimoji="0" sz="1446" b="0" i="0" u="none" strike="noStrike" kern="0" cap="none" spc="-45" normalizeH="0" baseline="0" noProof="0" dirty="0">
                <a:ln>
                  <a:noFill/>
                </a:ln>
                <a:solidFill>
                  <a:srgbClr val="333638"/>
                </a:solidFill>
                <a:effectLst/>
                <a:uLnTx/>
                <a:uFillTx/>
                <a:latin typeface="Roboto"/>
                <a:ea typeface="+mn-ea"/>
                <a:cs typeface="Roboto"/>
              </a:rPr>
              <a:t> </a:t>
            </a:r>
            <a:r>
              <a:rPr kumimoji="0" sz="1446" b="0" i="0" u="none" strike="noStrike" kern="0" cap="none" spc="0" normalizeH="0" baseline="0" noProof="0" dirty="0">
                <a:ln>
                  <a:noFill/>
                </a:ln>
                <a:solidFill>
                  <a:srgbClr val="333638"/>
                </a:solidFill>
                <a:effectLst/>
                <a:uLnTx/>
                <a:uFillTx/>
                <a:latin typeface="Roboto"/>
                <a:ea typeface="+mn-ea"/>
                <a:cs typeface="Roboto"/>
              </a:rPr>
              <a:t>à</a:t>
            </a:r>
            <a:r>
              <a:rPr kumimoji="0" sz="1446" b="0" i="0" u="none" strike="noStrike" kern="0" cap="none" spc="-40" normalizeH="0" baseline="0" noProof="0" dirty="0">
                <a:ln>
                  <a:noFill/>
                </a:ln>
                <a:solidFill>
                  <a:srgbClr val="333638"/>
                </a:solidFill>
                <a:effectLst/>
                <a:uLnTx/>
                <a:uFillTx/>
                <a:latin typeface="Roboto"/>
                <a:ea typeface="+mn-ea"/>
                <a:cs typeface="Roboto"/>
              </a:rPr>
              <a:t> </a:t>
            </a:r>
            <a:r>
              <a:rPr kumimoji="0" sz="1446" b="0" i="0" u="none" strike="noStrike" kern="0" cap="none" spc="0" normalizeH="0" baseline="0" noProof="0" dirty="0">
                <a:ln>
                  <a:noFill/>
                </a:ln>
                <a:solidFill>
                  <a:srgbClr val="333638"/>
                </a:solidFill>
                <a:effectLst/>
                <a:uLnTx/>
                <a:uFillTx/>
                <a:latin typeface="Roboto"/>
                <a:ea typeface="+mn-ea"/>
                <a:cs typeface="Roboto"/>
              </a:rPr>
              <a:t>partir</a:t>
            </a:r>
            <a:r>
              <a:rPr kumimoji="0" sz="1446" b="0" i="0" u="none" strike="noStrike" kern="0" cap="none" spc="-40" normalizeH="0" baseline="0" noProof="0" dirty="0">
                <a:ln>
                  <a:noFill/>
                </a:ln>
                <a:solidFill>
                  <a:srgbClr val="333638"/>
                </a:solidFill>
                <a:effectLst/>
                <a:uLnTx/>
                <a:uFillTx/>
                <a:latin typeface="Roboto"/>
                <a:ea typeface="+mn-ea"/>
                <a:cs typeface="Roboto"/>
              </a:rPr>
              <a:t> </a:t>
            </a:r>
            <a:r>
              <a:rPr kumimoji="0" sz="1446" b="0" i="0" u="none" strike="noStrike" kern="0" cap="none" spc="0" normalizeH="0" baseline="0" noProof="0" dirty="0">
                <a:ln>
                  <a:noFill/>
                </a:ln>
                <a:solidFill>
                  <a:srgbClr val="333638"/>
                </a:solidFill>
                <a:effectLst/>
                <a:uLnTx/>
                <a:uFillTx/>
                <a:latin typeface="Roboto"/>
                <a:ea typeface="+mn-ea"/>
                <a:cs typeface="Roboto"/>
              </a:rPr>
              <a:t>de</a:t>
            </a:r>
            <a:r>
              <a:rPr kumimoji="0" sz="1446" b="0" i="0" u="none" strike="noStrike" kern="0" cap="none" spc="-40" normalizeH="0" baseline="0" noProof="0" dirty="0">
                <a:ln>
                  <a:noFill/>
                </a:ln>
                <a:solidFill>
                  <a:srgbClr val="333638"/>
                </a:solidFill>
                <a:effectLst/>
                <a:uLnTx/>
                <a:uFillTx/>
                <a:latin typeface="Roboto"/>
                <a:ea typeface="+mn-ea"/>
                <a:cs typeface="Roboto"/>
              </a:rPr>
              <a:t> </a:t>
            </a:r>
            <a:r>
              <a:rPr kumimoji="0" sz="1446" b="0" i="0" u="none" strike="noStrike" kern="0" cap="none" spc="-20" normalizeH="0" baseline="0" noProof="0" dirty="0">
                <a:ln>
                  <a:noFill/>
                </a:ln>
                <a:solidFill>
                  <a:srgbClr val="333638"/>
                </a:solidFill>
                <a:effectLst/>
                <a:uLnTx/>
                <a:uFillTx/>
                <a:latin typeface="Roboto"/>
                <a:ea typeface="+mn-ea"/>
                <a:cs typeface="Roboto"/>
              </a:rPr>
              <a:t>Vitamine</a:t>
            </a:r>
            <a:r>
              <a:rPr kumimoji="0" sz="1446" b="0" i="0" u="none" strike="noStrike" kern="0" cap="none" spc="-40" normalizeH="0" baseline="0" noProof="0" dirty="0">
                <a:ln>
                  <a:noFill/>
                </a:ln>
                <a:solidFill>
                  <a:srgbClr val="333638"/>
                </a:solidFill>
                <a:effectLst/>
                <a:uLnTx/>
                <a:uFillTx/>
                <a:latin typeface="Roboto"/>
                <a:ea typeface="+mn-ea"/>
                <a:cs typeface="Roboto"/>
              </a:rPr>
              <a:t> </a:t>
            </a:r>
            <a:r>
              <a:rPr kumimoji="0" sz="1446" b="0" i="0" u="none" strike="noStrike" kern="0" cap="none" spc="-50" normalizeH="0" baseline="0" noProof="0" dirty="0">
                <a:ln>
                  <a:noFill/>
                </a:ln>
                <a:solidFill>
                  <a:srgbClr val="333638"/>
                </a:solidFill>
                <a:effectLst/>
                <a:uLnTx/>
                <a:uFillTx/>
                <a:latin typeface="Roboto"/>
                <a:ea typeface="+mn-ea"/>
                <a:cs typeface="Roboto"/>
              </a:rPr>
              <a:t>C </a:t>
            </a:r>
            <a:r>
              <a:rPr kumimoji="0" sz="1446" b="0" i="0" u="none" strike="noStrike" kern="0" cap="none" spc="0" normalizeH="0" baseline="0" noProof="0" dirty="0">
                <a:ln>
                  <a:noFill/>
                </a:ln>
                <a:solidFill>
                  <a:srgbClr val="333638"/>
                </a:solidFill>
                <a:effectLst/>
                <a:uLnTx/>
                <a:uFillTx/>
                <a:latin typeface="Roboto"/>
                <a:ea typeface="+mn-ea"/>
                <a:cs typeface="Roboto"/>
              </a:rPr>
              <a:t>&amp;</a:t>
            </a:r>
            <a:r>
              <a:rPr kumimoji="0" sz="1446" b="0" i="0" u="none" strike="noStrike" kern="0" cap="none" spc="-20" normalizeH="0" baseline="0" noProof="0" dirty="0">
                <a:ln>
                  <a:noFill/>
                </a:ln>
                <a:solidFill>
                  <a:srgbClr val="333638"/>
                </a:solidFill>
                <a:effectLst/>
                <a:uLnTx/>
                <a:uFillTx/>
                <a:latin typeface="Roboto"/>
                <a:ea typeface="+mn-ea"/>
                <a:cs typeface="Roboto"/>
              </a:rPr>
              <a:t> </a:t>
            </a:r>
            <a:r>
              <a:rPr kumimoji="0" sz="1446" b="0" i="0" u="none" strike="noStrike" kern="0" cap="none" spc="0" normalizeH="0" baseline="0" noProof="0" dirty="0">
                <a:ln>
                  <a:noFill/>
                </a:ln>
                <a:solidFill>
                  <a:srgbClr val="333638"/>
                </a:solidFill>
                <a:effectLst/>
                <a:uLnTx/>
                <a:uFillTx/>
                <a:latin typeface="Roboto"/>
                <a:ea typeface="+mn-ea"/>
                <a:cs typeface="Roboto"/>
              </a:rPr>
              <a:t>d’acide</a:t>
            </a:r>
            <a:r>
              <a:rPr kumimoji="0" sz="1446" b="0" i="0" u="none" strike="noStrike" kern="0" cap="none" spc="-20" normalizeH="0" baseline="0" noProof="0" dirty="0">
                <a:ln>
                  <a:noFill/>
                </a:ln>
                <a:solidFill>
                  <a:srgbClr val="333638"/>
                </a:solidFill>
                <a:effectLst/>
                <a:uLnTx/>
                <a:uFillTx/>
                <a:latin typeface="Roboto"/>
                <a:ea typeface="+mn-ea"/>
                <a:cs typeface="Roboto"/>
              </a:rPr>
              <a:t> </a:t>
            </a:r>
            <a:r>
              <a:rPr kumimoji="0" sz="1446" b="0" i="0" u="none" strike="noStrike" kern="0" cap="none" spc="-10" normalizeH="0" baseline="0" noProof="0" dirty="0">
                <a:ln>
                  <a:noFill/>
                </a:ln>
                <a:solidFill>
                  <a:srgbClr val="333638"/>
                </a:solidFill>
                <a:effectLst/>
                <a:uLnTx/>
                <a:uFillTx/>
                <a:latin typeface="Roboto"/>
                <a:ea typeface="+mn-ea"/>
                <a:cs typeface="Roboto"/>
              </a:rPr>
              <a:t>isopalmitique biotechnologiques</a:t>
            </a:r>
            <a:r>
              <a:rPr kumimoji="0" sz="1446" b="0" i="0" u="none" strike="noStrike" kern="0" cap="none" spc="499" normalizeH="0" baseline="0" noProof="0" dirty="0">
                <a:ln>
                  <a:noFill/>
                </a:ln>
                <a:solidFill>
                  <a:srgbClr val="333638"/>
                </a:solidFill>
                <a:effectLst/>
                <a:uLnTx/>
                <a:uFillTx/>
                <a:latin typeface="Roboto"/>
                <a:ea typeface="+mn-ea"/>
                <a:cs typeface="Roboto"/>
              </a:rPr>
              <a:t> </a:t>
            </a:r>
            <a:r>
              <a:rPr kumimoji="0" sz="1296" b="0" i="1" u="none" strike="noStrike" kern="0" cap="none" spc="0" normalizeH="0" baseline="0" noProof="0" dirty="0">
                <a:ln>
                  <a:noFill/>
                </a:ln>
                <a:solidFill>
                  <a:srgbClr val="333638"/>
                </a:solidFill>
                <a:effectLst/>
                <a:uLnTx/>
                <a:uFillTx/>
                <a:latin typeface="Roboto"/>
                <a:ea typeface="+mn-ea"/>
                <a:cs typeface="Roboto"/>
              </a:rPr>
              <a:t>(fermentation</a:t>
            </a:r>
            <a:r>
              <a:rPr kumimoji="0" sz="1296" b="0" i="1" u="none" strike="noStrike" kern="0" cap="none" spc="-15" normalizeH="0" baseline="0" noProof="0" dirty="0">
                <a:ln>
                  <a:noFill/>
                </a:ln>
                <a:solidFill>
                  <a:srgbClr val="333638"/>
                </a:solidFill>
                <a:effectLst/>
                <a:uLnTx/>
                <a:uFillTx/>
                <a:latin typeface="Roboto"/>
                <a:ea typeface="+mn-ea"/>
                <a:cs typeface="Roboto"/>
              </a:rPr>
              <a:t> </a:t>
            </a:r>
            <a:r>
              <a:rPr kumimoji="0" sz="1296" b="0" i="1" u="none" strike="noStrike" kern="0" cap="none" spc="0" normalizeH="0" baseline="0" noProof="0" dirty="0">
                <a:ln>
                  <a:noFill/>
                </a:ln>
                <a:solidFill>
                  <a:srgbClr val="333638"/>
                </a:solidFill>
                <a:effectLst/>
                <a:uLnTx/>
                <a:uFillTx/>
                <a:latin typeface="Roboto"/>
                <a:ea typeface="+mn-ea"/>
                <a:cs typeface="Roboto"/>
              </a:rPr>
              <a:t>de</a:t>
            </a:r>
            <a:r>
              <a:rPr kumimoji="0" sz="1296" b="0" i="1" u="none" strike="noStrike" kern="0" cap="none" spc="-15" normalizeH="0" baseline="0" noProof="0" dirty="0">
                <a:ln>
                  <a:noFill/>
                </a:ln>
                <a:solidFill>
                  <a:srgbClr val="333638"/>
                </a:solidFill>
                <a:effectLst/>
                <a:uLnTx/>
                <a:uFillTx/>
                <a:latin typeface="Roboto"/>
                <a:ea typeface="+mn-ea"/>
                <a:cs typeface="Roboto"/>
              </a:rPr>
              <a:t> </a:t>
            </a:r>
            <a:r>
              <a:rPr kumimoji="0" sz="1296" b="0" i="1" u="none" strike="noStrike" kern="0" cap="none" spc="0" normalizeH="0" baseline="0" noProof="0" dirty="0">
                <a:ln>
                  <a:noFill/>
                </a:ln>
                <a:solidFill>
                  <a:srgbClr val="333638"/>
                </a:solidFill>
                <a:effectLst/>
                <a:uLnTx/>
                <a:uFillTx/>
                <a:latin typeface="Roboto"/>
                <a:ea typeface="+mn-ea"/>
                <a:cs typeface="Roboto"/>
              </a:rPr>
              <a:t>sucres</a:t>
            </a:r>
            <a:r>
              <a:rPr kumimoji="0" sz="1296" b="0" i="1" u="none" strike="noStrike" kern="0" cap="none" spc="-15" normalizeH="0" baseline="0" noProof="0" dirty="0">
                <a:ln>
                  <a:noFill/>
                </a:ln>
                <a:solidFill>
                  <a:srgbClr val="333638"/>
                </a:solidFill>
                <a:effectLst/>
                <a:uLnTx/>
                <a:uFillTx/>
                <a:latin typeface="Roboto"/>
                <a:ea typeface="+mn-ea"/>
                <a:cs typeface="Roboto"/>
              </a:rPr>
              <a:t> </a:t>
            </a:r>
            <a:r>
              <a:rPr kumimoji="0" sz="1296" b="0" i="1" u="none" strike="noStrike" kern="0" cap="none" spc="-10" normalizeH="0" baseline="0" noProof="0" dirty="0">
                <a:ln>
                  <a:noFill/>
                </a:ln>
                <a:solidFill>
                  <a:srgbClr val="333638"/>
                </a:solidFill>
                <a:effectLst/>
                <a:uLnTx/>
                <a:uFillTx/>
                <a:latin typeface="Roboto"/>
                <a:ea typeface="+mn-ea"/>
                <a:cs typeface="Roboto"/>
              </a:rPr>
              <a:t>végétaux).</a:t>
            </a:r>
            <a:endParaRPr kumimoji="0" sz="1296" b="0" i="0" u="none" strike="noStrike" kern="0" cap="none" spc="0" normalizeH="0" baseline="0" noProof="0" dirty="0">
              <a:ln>
                <a:noFill/>
              </a:ln>
              <a:solidFill>
                <a:sysClr val="windowText" lastClr="000000"/>
              </a:solidFill>
              <a:effectLst/>
              <a:uLnTx/>
              <a:uFillTx/>
              <a:latin typeface="Roboto"/>
              <a:ea typeface="+mn-ea"/>
              <a:cs typeface="Roboto"/>
            </a:endParaRPr>
          </a:p>
        </p:txBody>
      </p:sp>
      <p:sp>
        <p:nvSpPr>
          <p:cNvPr id="9" name="object 9"/>
          <p:cNvSpPr txBox="1"/>
          <p:nvPr/>
        </p:nvSpPr>
        <p:spPr>
          <a:xfrm>
            <a:off x="5405406" y="3764566"/>
            <a:ext cx="197571" cy="1331073"/>
          </a:xfrm>
          <a:prstGeom prst="rect">
            <a:avLst/>
          </a:prstGeom>
        </p:spPr>
        <p:txBody>
          <a:bodyPr vert="horz" wrap="square" lIns="0" tIns="11398" rIns="0" bIns="0" rtlCol="0">
            <a:spAutoFit/>
          </a:bodyPr>
          <a:lstStyle/>
          <a:p>
            <a:pPr marL="12664" marR="0" lvl="0" indent="0" algn="l" defTabSz="911840" rtl="0" eaLnBrk="1" fontAlgn="auto" latinLnBrk="0" hangingPunct="1">
              <a:lnSpc>
                <a:spcPts val="5146"/>
              </a:lnSpc>
              <a:spcBef>
                <a:spcPts val="90"/>
              </a:spcBef>
              <a:spcAft>
                <a:spcPts val="0"/>
              </a:spcAft>
              <a:buClrTx/>
              <a:buSzTx/>
              <a:buFontTx/>
              <a:buNone/>
              <a:tabLst/>
              <a:defRPr/>
            </a:pPr>
            <a:r>
              <a:rPr kumimoji="0" sz="5086" b="0" i="0" u="none" strike="noStrike" kern="0" cap="none" spc="-5" normalizeH="0" baseline="0" noProof="0" dirty="0">
                <a:ln>
                  <a:noFill/>
                </a:ln>
                <a:solidFill>
                  <a:srgbClr val="F78F2A"/>
                </a:solidFill>
                <a:effectLst/>
                <a:uLnTx/>
                <a:uFillTx/>
                <a:latin typeface="Roboto"/>
                <a:ea typeface="+mn-ea"/>
                <a:cs typeface="Roboto"/>
              </a:rPr>
              <a:t>.</a:t>
            </a:r>
            <a:endParaRPr kumimoji="0" sz="5086" b="0" i="0" u="none" strike="noStrike" kern="0" cap="none" spc="0" normalizeH="0" baseline="0" noProof="0" dirty="0">
              <a:ln>
                <a:noFill/>
              </a:ln>
              <a:solidFill>
                <a:sysClr val="windowText" lastClr="000000"/>
              </a:solidFill>
              <a:effectLst/>
              <a:uLnTx/>
              <a:uFillTx/>
              <a:latin typeface="Roboto"/>
              <a:ea typeface="+mn-ea"/>
              <a:cs typeface="Roboto"/>
            </a:endParaRPr>
          </a:p>
          <a:p>
            <a:pPr marL="14563" marR="0" lvl="0" indent="0" algn="l" defTabSz="911840" rtl="0" eaLnBrk="1" fontAlgn="auto" latinLnBrk="0" hangingPunct="1">
              <a:lnSpc>
                <a:spcPts val="5146"/>
              </a:lnSpc>
              <a:spcBef>
                <a:spcPts val="0"/>
              </a:spcBef>
              <a:spcAft>
                <a:spcPts val="0"/>
              </a:spcAft>
              <a:buClrTx/>
              <a:buSzTx/>
              <a:buFontTx/>
              <a:buNone/>
              <a:tabLst/>
              <a:defRPr/>
            </a:pPr>
            <a:r>
              <a:rPr kumimoji="0" sz="5086" b="0" i="0" u="none" strike="noStrike" kern="0" cap="none" spc="-5" normalizeH="0" baseline="0" noProof="0" dirty="0">
                <a:ln>
                  <a:noFill/>
                </a:ln>
                <a:solidFill>
                  <a:srgbClr val="F78F2A"/>
                </a:solidFill>
                <a:effectLst/>
                <a:uLnTx/>
                <a:uFillTx/>
                <a:latin typeface="Roboto"/>
                <a:ea typeface="+mn-ea"/>
                <a:cs typeface="Roboto"/>
              </a:rPr>
              <a:t>.</a:t>
            </a:r>
            <a:endParaRPr kumimoji="0" sz="5086" b="0" i="0" u="none" strike="noStrike" kern="0" cap="none" spc="0" normalizeH="0" baseline="0" noProof="0" dirty="0">
              <a:ln>
                <a:noFill/>
              </a:ln>
              <a:solidFill>
                <a:sysClr val="windowText" lastClr="000000"/>
              </a:solidFill>
              <a:effectLst/>
              <a:uLnTx/>
              <a:uFillTx/>
              <a:latin typeface="Roboto"/>
              <a:ea typeface="+mn-ea"/>
              <a:cs typeface="Roboto"/>
            </a:endParaRPr>
          </a:p>
        </p:txBody>
      </p:sp>
      <p:sp>
        <p:nvSpPr>
          <p:cNvPr id="10" name="object 10"/>
          <p:cNvSpPr txBox="1"/>
          <p:nvPr/>
        </p:nvSpPr>
        <p:spPr>
          <a:xfrm>
            <a:off x="5617709" y="3542409"/>
            <a:ext cx="2023205" cy="1526744"/>
          </a:xfrm>
          <a:prstGeom prst="rect">
            <a:avLst/>
          </a:prstGeom>
        </p:spPr>
        <p:txBody>
          <a:bodyPr vert="horz" wrap="square" lIns="0" tIns="164009" rIns="0" bIns="0" rtlCol="0">
            <a:spAutoFit/>
          </a:bodyPr>
          <a:lstStyle/>
          <a:p>
            <a:pPr marL="62056" marR="0" lvl="0" indent="0" algn="l" defTabSz="911840" rtl="0" eaLnBrk="1" fontAlgn="auto" latinLnBrk="0" hangingPunct="1">
              <a:lnSpc>
                <a:spcPct val="100000"/>
              </a:lnSpc>
              <a:spcBef>
                <a:spcPts val="1291"/>
              </a:spcBef>
              <a:spcAft>
                <a:spcPts val="0"/>
              </a:spcAft>
              <a:buClrTx/>
              <a:buSzTx/>
              <a:buFontTx/>
              <a:buNone/>
              <a:tabLst/>
              <a:defRPr/>
            </a:pPr>
            <a:r>
              <a:rPr kumimoji="0" sz="1795" b="0" i="0" u="none" strike="noStrike" kern="0" cap="none" spc="95" normalizeH="0" baseline="0" noProof="0" dirty="0">
                <a:ln>
                  <a:noFill/>
                </a:ln>
                <a:solidFill>
                  <a:srgbClr val="333638"/>
                </a:solidFill>
                <a:effectLst/>
                <a:uLnTx/>
                <a:uFillTx/>
                <a:latin typeface="Roboto Medium"/>
                <a:ea typeface="+mn-ea"/>
                <a:cs typeface="Roboto Medium"/>
              </a:rPr>
              <a:t>haute</a:t>
            </a:r>
            <a:r>
              <a:rPr kumimoji="0" sz="1795" b="0" i="0" u="none" strike="noStrike" kern="0" cap="none" spc="35" normalizeH="0" baseline="0" noProof="0" dirty="0">
                <a:ln>
                  <a:noFill/>
                </a:ln>
                <a:solidFill>
                  <a:srgbClr val="333638"/>
                </a:solidFill>
                <a:effectLst/>
                <a:uLnTx/>
                <a:uFillTx/>
                <a:latin typeface="Roboto Medium"/>
                <a:ea typeface="+mn-ea"/>
                <a:cs typeface="Roboto Medium"/>
              </a:rPr>
              <a:t> </a:t>
            </a:r>
            <a:r>
              <a:rPr kumimoji="0" sz="1795" b="0" i="0" u="none" strike="noStrike" kern="0" cap="none" spc="114" normalizeH="0" baseline="0" noProof="0" dirty="0">
                <a:ln>
                  <a:noFill/>
                </a:ln>
                <a:solidFill>
                  <a:srgbClr val="333638"/>
                </a:solidFill>
                <a:effectLst/>
                <a:uLnTx/>
                <a:uFillTx/>
                <a:latin typeface="Roboto Medium"/>
                <a:ea typeface="+mn-ea"/>
                <a:cs typeface="Roboto Medium"/>
              </a:rPr>
              <a:t>stabilité</a:t>
            </a:r>
            <a:endParaRPr kumimoji="0" sz="1795" b="0" i="0" u="none" strike="noStrike" kern="0" cap="none" spc="0" normalizeH="0" baseline="0" noProof="0" dirty="0">
              <a:ln>
                <a:noFill/>
              </a:ln>
              <a:solidFill>
                <a:sysClr val="windowText" lastClr="000000"/>
              </a:solidFill>
              <a:effectLst/>
              <a:uLnTx/>
              <a:uFillTx/>
              <a:latin typeface="Roboto Medium"/>
              <a:ea typeface="+mn-ea"/>
              <a:cs typeface="Roboto Medium"/>
            </a:endParaRPr>
          </a:p>
          <a:p>
            <a:pPr marL="12664" marR="5066" lvl="0" indent="17730" algn="l" defTabSz="911840" rtl="0" eaLnBrk="1" fontAlgn="auto" latinLnBrk="0" hangingPunct="1">
              <a:lnSpc>
                <a:spcPts val="1596"/>
              </a:lnSpc>
              <a:spcBef>
                <a:spcPts val="1127"/>
              </a:spcBef>
              <a:spcAft>
                <a:spcPts val="0"/>
              </a:spcAft>
              <a:buClrTx/>
              <a:buSzTx/>
              <a:buFontTx/>
              <a:buNone/>
              <a:tabLst/>
              <a:defRPr/>
            </a:pPr>
            <a:r>
              <a:rPr kumimoji="0" sz="1446" b="0" i="0" u="none" strike="noStrike" kern="0" cap="none" spc="0" normalizeH="0" baseline="0" noProof="0" dirty="0">
                <a:ln>
                  <a:noFill/>
                </a:ln>
                <a:solidFill>
                  <a:srgbClr val="333638"/>
                </a:solidFill>
                <a:effectLst/>
                <a:uLnTx/>
                <a:uFillTx/>
                <a:latin typeface="Roboto"/>
                <a:ea typeface="+mn-ea"/>
                <a:cs typeface="Roboto"/>
              </a:rPr>
              <a:t>Une</a:t>
            </a:r>
            <a:r>
              <a:rPr kumimoji="0" sz="1446" b="0" i="0" u="none" strike="noStrike" kern="0" cap="none" spc="80" normalizeH="0" baseline="0" noProof="0" dirty="0">
                <a:ln>
                  <a:noFill/>
                </a:ln>
                <a:solidFill>
                  <a:srgbClr val="333638"/>
                </a:solidFill>
                <a:effectLst/>
                <a:uLnTx/>
                <a:uFillTx/>
                <a:latin typeface="Roboto"/>
                <a:ea typeface="+mn-ea"/>
                <a:cs typeface="Roboto"/>
              </a:rPr>
              <a:t> </a:t>
            </a:r>
            <a:r>
              <a:rPr kumimoji="0" sz="1446" b="0" i="0" u="none" strike="noStrike" kern="0" cap="none" spc="0" normalizeH="0" baseline="0" noProof="0" dirty="0">
                <a:ln>
                  <a:noFill/>
                </a:ln>
                <a:solidFill>
                  <a:srgbClr val="333638"/>
                </a:solidFill>
                <a:effectLst/>
                <a:uLnTx/>
                <a:uFillTx/>
                <a:latin typeface="Roboto"/>
                <a:ea typeface="+mn-ea"/>
                <a:cs typeface="Roboto"/>
              </a:rPr>
              <a:t>molécule</a:t>
            </a:r>
            <a:r>
              <a:rPr kumimoji="0" sz="1446" b="0" i="0" u="none" strike="noStrike" kern="0" cap="none" spc="95" normalizeH="0" baseline="0" noProof="0" dirty="0">
                <a:ln>
                  <a:noFill/>
                </a:ln>
                <a:solidFill>
                  <a:srgbClr val="333638"/>
                </a:solidFill>
                <a:effectLst/>
                <a:uLnTx/>
                <a:uFillTx/>
                <a:latin typeface="Roboto"/>
                <a:ea typeface="+mn-ea"/>
                <a:cs typeface="Roboto"/>
              </a:rPr>
              <a:t> </a:t>
            </a:r>
            <a:r>
              <a:rPr kumimoji="0" sz="1446" b="0" i="0" u="none" strike="noStrike" kern="0" cap="none" spc="0" normalizeH="0" baseline="0" noProof="0" dirty="0">
                <a:ln>
                  <a:noFill/>
                </a:ln>
                <a:solidFill>
                  <a:srgbClr val="333638"/>
                </a:solidFill>
                <a:effectLst/>
                <a:uLnTx/>
                <a:uFillTx/>
                <a:latin typeface="Roboto"/>
                <a:ea typeface="+mn-ea"/>
                <a:cs typeface="Roboto"/>
              </a:rPr>
              <a:t>ultra-</a:t>
            </a:r>
            <a:r>
              <a:rPr kumimoji="0" sz="1446" b="0" i="0" u="none" strike="noStrike" kern="0" cap="none" spc="-20" normalizeH="0" baseline="0" noProof="0" dirty="0">
                <a:ln>
                  <a:noFill/>
                </a:ln>
                <a:solidFill>
                  <a:srgbClr val="333638"/>
                </a:solidFill>
                <a:effectLst/>
                <a:uLnTx/>
                <a:uFillTx/>
                <a:latin typeface="Roboto"/>
                <a:ea typeface="+mn-ea"/>
                <a:cs typeface="Roboto"/>
              </a:rPr>
              <a:t>pure </a:t>
            </a:r>
            <a:r>
              <a:rPr kumimoji="0" sz="1446" b="0" i="0" u="none" strike="noStrike" kern="0" cap="none" spc="0" normalizeH="0" baseline="0" noProof="0" dirty="0">
                <a:ln>
                  <a:noFill/>
                </a:ln>
                <a:solidFill>
                  <a:srgbClr val="333638"/>
                </a:solidFill>
                <a:effectLst/>
                <a:uLnTx/>
                <a:uFillTx/>
                <a:latin typeface="Roboto"/>
                <a:ea typeface="+mn-ea"/>
                <a:cs typeface="Roboto"/>
              </a:rPr>
              <a:t>fabriquée</a:t>
            </a:r>
            <a:r>
              <a:rPr kumimoji="0" sz="1446" b="0" i="0" u="none" strike="noStrike" kern="0" cap="none" spc="75" normalizeH="0" baseline="0" noProof="0" dirty="0">
                <a:ln>
                  <a:noFill/>
                </a:ln>
                <a:solidFill>
                  <a:srgbClr val="333638"/>
                </a:solidFill>
                <a:effectLst/>
                <a:uLnTx/>
                <a:uFillTx/>
                <a:latin typeface="Roboto"/>
                <a:ea typeface="+mn-ea"/>
                <a:cs typeface="Roboto"/>
              </a:rPr>
              <a:t> </a:t>
            </a:r>
            <a:r>
              <a:rPr kumimoji="0" sz="1446" b="0" i="0" u="none" strike="noStrike" kern="0" cap="none" spc="0" normalizeH="0" baseline="0" noProof="0" dirty="0">
                <a:ln>
                  <a:noFill/>
                </a:ln>
                <a:solidFill>
                  <a:srgbClr val="333638"/>
                </a:solidFill>
                <a:effectLst/>
                <a:uLnTx/>
                <a:uFillTx/>
                <a:latin typeface="Roboto"/>
                <a:ea typeface="+mn-ea"/>
                <a:cs typeface="Roboto"/>
              </a:rPr>
              <a:t>en</a:t>
            </a:r>
            <a:r>
              <a:rPr kumimoji="0" sz="1446" b="0" i="0" u="none" strike="noStrike" kern="0" cap="none" spc="80" normalizeH="0" baseline="0" noProof="0" dirty="0">
                <a:ln>
                  <a:noFill/>
                </a:ln>
                <a:solidFill>
                  <a:srgbClr val="333638"/>
                </a:solidFill>
                <a:effectLst/>
                <a:uLnTx/>
                <a:uFillTx/>
                <a:latin typeface="Roboto"/>
                <a:ea typeface="+mn-ea"/>
                <a:cs typeface="Roboto"/>
              </a:rPr>
              <a:t> </a:t>
            </a:r>
            <a:r>
              <a:rPr kumimoji="0" sz="1446" b="0" i="0" u="none" strike="noStrike" kern="0" cap="none" spc="-10" normalizeH="0" baseline="0" noProof="0" dirty="0">
                <a:ln>
                  <a:noFill/>
                </a:ln>
                <a:solidFill>
                  <a:srgbClr val="333638"/>
                </a:solidFill>
                <a:effectLst/>
                <a:uLnTx/>
                <a:uFillTx/>
                <a:latin typeface="Roboto"/>
                <a:ea typeface="+mn-ea"/>
                <a:cs typeface="Roboto"/>
              </a:rPr>
              <a:t>France</a:t>
            </a:r>
            <a:endParaRPr kumimoji="0" sz="1446" b="0" i="0" u="none" strike="noStrike" kern="0" cap="none" spc="0" normalizeH="0" baseline="0" noProof="0" dirty="0">
              <a:ln>
                <a:noFill/>
              </a:ln>
              <a:solidFill>
                <a:sysClr val="windowText" lastClr="000000"/>
              </a:solidFill>
              <a:effectLst/>
              <a:uLnTx/>
              <a:uFillTx/>
              <a:latin typeface="Roboto"/>
              <a:ea typeface="+mn-ea"/>
              <a:cs typeface="Roboto"/>
            </a:endParaRPr>
          </a:p>
          <a:p>
            <a:pPr marL="14563" marR="649053" lvl="0" indent="11398" algn="l" defTabSz="911840" rtl="0" eaLnBrk="1" fontAlgn="auto" latinLnBrk="0" hangingPunct="1">
              <a:lnSpc>
                <a:spcPts val="1596"/>
              </a:lnSpc>
              <a:spcBef>
                <a:spcPts val="991"/>
              </a:spcBef>
              <a:spcAft>
                <a:spcPts val="0"/>
              </a:spcAft>
              <a:buClrTx/>
              <a:buSzTx/>
              <a:buFontTx/>
              <a:buNone/>
              <a:tabLst/>
              <a:defRPr/>
            </a:pPr>
            <a:r>
              <a:rPr kumimoji="0" sz="1446" b="0" i="0" u="none" strike="noStrike" kern="0" cap="none" spc="0" normalizeH="0" baseline="0" noProof="0" dirty="0">
                <a:ln>
                  <a:noFill/>
                </a:ln>
                <a:solidFill>
                  <a:srgbClr val="333638"/>
                </a:solidFill>
                <a:effectLst/>
                <a:uLnTx/>
                <a:uFillTx/>
                <a:latin typeface="Roboto"/>
                <a:ea typeface="+mn-ea"/>
                <a:cs typeface="Roboto"/>
              </a:rPr>
              <a:t>Issue</a:t>
            </a:r>
            <a:r>
              <a:rPr kumimoji="0" sz="1446" b="0" i="0" u="none" strike="noStrike" kern="0" cap="none" spc="50" normalizeH="0" baseline="0" noProof="0" dirty="0">
                <a:ln>
                  <a:noFill/>
                </a:ln>
                <a:solidFill>
                  <a:srgbClr val="333638"/>
                </a:solidFill>
                <a:effectLst/>
                <a:uLnTx/>
                <a:uFillTx/>
                <a:latin typeface="Roboto"/>
                <a:ea typeface="+mn-ea"/>
                <a:cs typeface="Roboto"/>
              </a:rPr>
              <a:t> </a:t>
            </a:r>
            <a:r>
              <a:rPr kumimoji="0" sz="1446" b="0" i="0" u="none" strike="noStrike" kern="0" cap="none" spc="0" normalizeH="0" baseline="0" noProof="0" dirty="0">
                <a:ln>
                  <a:noFill/>
                </a:ln>
                <a:solidFill>
                  <a:srgbClr val="333638"/>
                </a:solidFill>
                <a:effectLst/>
                <a:uLnTx/>
                <a:uFillTx/>
                <a:latin typeface="Roboto"/>
                <a:ea typeface="+mn-ea"/>
                <a:cs typeface="Roboto"/>
              </a:rPr>
              <a:t>des</a:t>
            </a:r>
            <a:r>
              <a:rPr kumimoji="0" sz="1446" b="0" i="0" u="none" strike="noStrike" kern="0" cap="none" spc="60" normalizeH="0" baseline="0" noProof="0" dirty="0">
                <a:ln>
                  <a:noFill/>
                </a:ln>
                <a:solidFill>
                  <a:srgbClr val="333638"/>
                </a:solidFill>
                <a:effectLst/>
                <a:uLnTx/>
                <a:uFillTx/>
                <a:latin typeface="Roboto"/>
                <a:ea typeface="+mn-ea"/>
                <a:cs typeface="Roboto"/>
              </a:rPr>
              <a:t> </a:t>
            </a:r>
            <a:r>
              <a:rPr kumimoji="0" sz="1446" b="0" i="0" u="none" strike="noStrike" kern="0" cap="none" spc="-20" normalizeH="0" baseline="0" noProof="0" dirty="0">
                <a:ln>
                  <a:noFill/>
                </a:ln>
                <a:solidFill>
                  <a:srgbClr val="333638"/>
                </a:solidFill>
                <a:effectLst/>
                <a:uLnTx/>
                <a:uFillTx/>
                <a:latin typeface="Roboto"/>
                <a:ea typeface="+mn-ea"/>
                <a:cs typeface="Roboto"/>
              </a:rPr>
              <a:t>Green </a:t>
            </a:r>
            <a:r>
              <a:rPr kumimoji="0" sz="1446" b="0" i="0" u="none" strike="noStrike" kern="0" cap="none" spc="-10" normalizeH="0" baseline="0" noProof="0" dirty="0">
                <a:ln>
                  <a:noFill/>
                </a:ln>
                <a:solidFill>
                  <a:srgbClr val="333638"/>
                </a:solidFill>
                <a:effectLst/>
                <a:uLnTx/>
                <a:uFillTx/>
                <a:latin typeface="Roboto"/>
                <a:ea typeface="+mn-ea"/>
                <a:cs typeface="Roboto"/>
              </a:rPr>
              <a:t>Sciences</a:t>
            </a:r>
            <a:endParaRPr kumimoji="0" sz="1446" b="0" i="0" u="none" strike="noStrike" kern="0" cap="none" spc="0" normalizeH="0" baseline="0" noProof="0" dirty="0">
              <a:ln>
                <a:noFill/>
              </a:ln>
              <a:solidFill>
                <a:sysClr val="windowText" lastClr="000000"/>
              </a:solidFill>
              <a:effectLst/>
              <a:uLnTx/>
              <a:uFillTx/>
              <a:latin typeface="Roboto"/>
              <a:ea typeface="+mn-ea"/>
              <a:cs typeface="Roboto"/>
            </a:endParaRPr>
          </a:p>
        </p:txBody>
      </p:sp>
      <p:sp>
        <p:nvSpPr>
          <p:cNvPr id="11" name="object 11"/>
          <p:cNvSpPr txBox="1"/>
          <p:nvPr/>
        </p:nvSpPr>
        <p:spPr>
          <a:xfrm>
            <a:off x="9061492" y="5488097"/>
            <a:ext cx="1720516" cy="799150"/>
          </a:xfrm>
          <a:prstGeom prst="rect">
            <a:avLst/>
          </a:prstGeom>
        </p:spPr>
        <p:txBody>
          <a:bodyPr vert="horz" wrap="square" lIns="0" tIns="11398" rIns="0" bIns="0" rtlCol="0">
            <a:spAutoFit/>
          </a:bodyPr>
          <a:lstStyle/>
          <a:p>
            <a:pPr marL="12664" marR="0" lvl="0" indent="0" algn="l" defTabSz="911840" rtl="0" eaLnBrk="1" fontAlgn="auto" latinLnBrk="0" hangingPunct="1">
              <a:lnSpc>
                <a:spcPct val="100000"/>
              </a:lnSpc>
              <a:spcBef>
                <a:spcPts val="90"/>
              </a:spcBef>
              <a:spcAft>
                <a:spcPts val="0"/>
              </a:spcAft>
              <a:buClrTx/>
              <a:buSzTx/>
              <a:buFontTx/>
              <a:buNone/>
              <a:tabLst/>
              <a:defRPr/>
            </a:pPr>
            <a:r>
              <a:rPr kumimoji="0" sz="7629" b="0" i="0" u="none" strike="noStrike" kern="0" cap="none" spc="0" normalizeH="0" baseline="1633" noProof="0" dirty="0">
                <a:ln>
                  <a:noFill/>
                </a:ln>
                <a:solidFill>
                  <a:srgbClr val="F78F2A"/>
                </a:solidFill>
                <a:effectLst/>
                <a:uLnTx/>
                <a:uFillTx/>
                <a:latin typeface="Roboto"/>
                <a:ea typeface="+mn-ea"/>
                <a:cs typeface="Roboto"/>
              </a:rPr>
              <a:t>.</a:t>
            </a:r>
            <a:r>
              <a:rPr kumimoji="0" sz="1446" b="0" i="0" u="none" strike="noStrike" kern="0" cap="none" spc="0" normalizeH="0" baseline="0" noProof="0" dirty="0">
                <a:ln>
                  <a:noFill/>
                </a:ln>
                <a:solidFill>
                  <a:srgbClr val="333638"/>
                </a:solidFill>
                <a:effectLst/>
                <a:uLnTx/>
                <a:uFillTx/>
                <a:latin typeface="Roboto"/>
                <a:ea typeface="+mn-ea"/>
                <a:cs typeface="Roboto"/>
              </a:rPr>
              <a:t>Parfaite</a:t>
            </a:r>
            <a:r>
              <a:rPr kumimoji="0" sz="1446" b="0" i="0" u="none" strike="noStrike" kern="0" cap="none" spc="399" normalizeH="0" baseline="0" noProof="0" dirty="0">
                <a:ln>
                  <a:noFill/>
                </a:ln>
                <a:solidFill>
                  <a:srgbClr val="333638"/>
                </a:solidFill>
                <a:effectLst/>
                <a:uLnTx/>
                <a:uFillTx/>
                <a:latin typeface="Roboto"/>
                <a:ea typeface="+mn-ea"/>
                <a:cs typeface="Roboto"/>
              </a:rPr>
              <a:t> </a:t>
            </a:r>
            <a:r>
              <a:rPr kumimoji="0" sz="1446" b="0" i="0" u="none" strike="noStrike" kern="0" cap="none" spc="-10" normalizeH="0" baseline="0" noProof="0" dirty="0">
                <a:ln>
                  <a:noFill/>
                </a:ln>
                <a:solidFill>
                  <a:srgbClr val="333638"/>
                </a:solidFill>
                <a:effectLst/>
                <a:uLnTx/>
                <a:uFillTx/>
                <a:latin typeface="Roboto"/>
                <a:ea typeface="+mn-ea"/>
                <a:cs typeface="Roboto"/>
              </a:rPr>
              <a:t>tolérance</a:t>
            </a:r>
            <a:endParaRPr kumimoji="0" sz="1446" b="0" i="0" u="none" strike="noStrike" kern="0" cap="none" spc="0" normalizeH="0" baseline="0" noProof="0">
              <a:ln>
                <a:noFill/>
              </a:ln>
              <a:solidFill>
                <a:sysClr val="windowText" lastClr="000000"/>
              </a:solidFill>
              <a:effectLst/>
              <a:uLnTx/>
              <a:uFillTx/>
              <a:latin typeface="Roboto"/>
              <a:ea typeface="+mn-ea"/>
              <a:cs typeface="Roboto"/>
            </a:endParaRPr>
          </a:p>
        </p:txBody>
      </p:sp>
      <p:sp>
        <p:nvSpPr>
          <p:cNvPr id="12" name="object 12"/>
          <p:cNvSpPr txBox="1"/>
          <p:nvPr/>
        </p:nvSpPr>
        <p:spPr>
          <a:xfrm>
            <a:off x="9251619" y="6163498"/>
            <a:ext cx="694032" cy="235308"/>
          </a:xfrm>
          <a:prstGeom prst="rect">
            <a:avLst/>
          </a:prstGeom>
        </p:spPr>
        <p:txBody>
          <a:bodyPr vert="horz" wrap="square" lIns="0" tIns="13298" rIns="0" bIns="0" rtlCol="0">
            <a:spAutoFit/>
          </a:bodyPr>
          <a:lstStyle/>
          <a:p>
            <a:pPr marL="12664" marR="0" lvl="0" indent="0" algn="l" defTabSz="911840" rtl="0" eaLnBrk="1" fontAlgn="auto" latinLnBrk="0" hangingPunct="1">
              <a:lnSpc>
                <a:spcPct val="100000"/>
              </a:lnSpc>
              <a:spcBef>
                <a:spcPts val="105"/>
              </a:spcBef>
              <a:spcAft>
                <a:spcPts val="0"/>
              </a:spcAft>
              <a:buClrTx/>
              <a:buSzTx/>
              <a:buFontTx/>
              <a:buNone/>
              <a:tabLst/>
              <a:defRPr/>
            </a:pPr>
            <a:r>
              <a:rPr kumimoji="0" sz="1446" b="0" i="0" u="none" strike="noStrike" kern="0" cap="none" spc="-10" normalizeH="0" baseline="0" noProof="0" dirty="0">
                <a:ln>
                  <a:noFill/>
                </a:ln>
                <a:solidFill>
                  <a:srgbClr val="333638"/>
                </a:solidFill>
                <a:effectLst/>
                <a:uLnTx/>
                <a:uFillTx/>
                <a:latin typeface="Roboto"/>
                <a:ea typeface="+mn-ea"/>
                <a:cs typeface="Roboto"/>
              </a:rPr>
              <a:t>cutanée</a:t>
            </a:r>
            <a:endParaRPr kumimoji="0" sz="1446" b="0" i="0" u="none" strike="noStrike" kern="0" cap="none" spc="0" normalizeH="0" baseline="0" noProof="0">
              <a:ln>
                <a:noFill/>
              </a:ln>
              <a:solidFill>
                <a:sysClr val="windowText" lastClr="000000"/>
              </a:solidFill>
              <a:effectLst/>
              <a:uLnTx/>
              <a:uFillTx/>
              <a:latin typeface="Roboto"/>
              <a:ea typeface="+mn-ea"/>
              <a:cs typeface="Roboto"/>
            </a:endParaRPr>
          </a:p>
        </p:txBody>
      </p:sp>
      <p:sp>
        <p:nvSpPr>
          <p:cNvPr id="14" name="object 14"/>
          <p:cNvSpPr/>
          <p:nvPr/>
        </p:nvSpPr>
        <p:spPr>
          <a:xfrm flipV="1">
            <a:off x="5051172" y="5273304"/>
            <a:ext cx="7055708" cy="218820"/>
          </a:xfrm>
          <a:custGeom>
            <a:avLst/>
            <a:gdLst/>
            <a:ahLst/>
            <a:cxnLst/>
            <a:rect l="l" t="t" r="r" b="b"/>
            <a:pathLst>
              <a:path w="2551429">
                <a:moveTo>
                  <a:pt x="0" y="0"/>
                </a:moveTo>
                <a:lnTo>
                  <a:pt x="2551315" y="0"/>
                </a:lnTo>
              </a:path>
            </a:pathLst>
          </a:custGeom>
          <a:ln w="38100">
            <a:solidFill>
              <a:srgbClr val="F28F27"/>
            </a:solidFill>
          </a:ln>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sp>
        <p:nvSpPr>
          <p:cNvPr id="16" name="object 16"/>
          <p:cNvSpPr txBox="1"/>
          <p:nvPr/>
        </p:nvSpPr>
        <p:spPr>
          <a:xfrm>
            <a:off x="5212036" y="1868976"/>
            <a:ext cx="4984873" cy="785219"/>
          </a:xfrm>
          <a:prstGeom prst="rect">
            <a:avLst/>
          </a:prstGeom>
        </p:spPr>
        <p:txBody>
          <a:bodyPr vert="horz" wrap="square" lIns="0" tIns="12665" rIns="0" bIns="0" rtlCol="0">
            <a:spAutoFit/>
          </a:bodyPr>
          <a:lstStyle/>
          <a:p>
            <a:pPr marL="896642" marR="5066" lvl="0" indent="-884610" algn="l" defTabSz="911840" rtl="0" eaLnBrk="1" fontAlgn="auto" latinLnBrk="0" hangingPunct="1">
              <a:lnSpc>
                <a:spcPct val="100000"/>
              </a:lnSpc>
              <a:spcBef>
                <a:spcPts val="100"/>
              </a:spcBef>
              <a:spcAft>
                <a:spcPts val="0"/>
              </a:spcAft>
              <a:buClrTx/>
              <a:buSzTx/>
              <a:buFontTx/>
              <a:buNone/>
              <a:tabLst/>
              <a:defRPr/>
            </a:pPr>
            <a:r>
              <a:rPr kumimoji="0" sz="2493" b="0" i="0" u="none" strike="noStrike" kern="0" cap="none" spc="0" normalizeH="0" baseline="0" noProof="0" dirty="0">
                <a:ln>
                  <a:noFill/>
                </a:ln>
                <a:solidFill>
                  <a:srgbClr val="333638"/>
                </a:solidFill>
                <a:effectLst/>
                <a:uLnTx/>
                <a:uFillTx/>
                <a:latin typeface="Roboto"/>
                <a:ea typeface="+mn-ea"/>
                <a:cs typeface="Roboto"/>
              </a:rPr>
              <a:t>Toute</a:t>
            </a:r>
            <a:r>
              <a:rPr kumimoji="0" sz="2493" b="0" i="0" u="none" strike="noStrike" kern="0" cap="none" spc="-40" normalizeH="0" baseline="0" noProof="0" dirty="0">
                <a:ln>
                  <a:noFill/>
                </a:ln>
                <a:solidFill>
                  <a:srgbClr val="333638"/>
                </a:solidFill>
                <a:effectLst/>
                <a:uLnTx/>
                <a:uFillTx/>
                <a:latin typeface="Roboto"/>
                <a:ea typeface="+mn-ea"/>
                <a:cs typeface="Roboto"/>
              </a:rPr>
              <a:t> </a:t>
            </a:r>
            <a:r>
              <a:rPr kumimoji="0" sz="2493" b="0" i="0" u="none" strike="noStrike" kern="0" cap="none" spc="0" normalizeH="0" baseline="0" noProof="0" dirty="0">
                <a:ln>
                  <a:noFill/>
                </a:ln>
                <a:solidFill>
                  <a:srgbClr val="333638"/>
                </a:solidFill>
                <a:effectLst/>
                <a:uLnTx/>
                <a:uFillTx/>
                <a:latin typeface="Roboto"/>
                <a:ea typeface="+mn-ea"/>
                <a:cs typeface="Roboto"/>
              </a:rPr>
              <a:t>la</a:t>
            </a:r>
            <a:r>
              <a:rPr kumimoji="0" sz="2493" b="0" i="0" u="none" strike="noStrike" kern="0" cap="none" spc="-35" normalizeH="0" baseline="0" noProof="0" dirty="0">
                <a:ln>
                  <a:noFill/>
                </a:ln>
                <a:solidFill>
                  <a:srgbClr val="333638"/>
                </a:solidFill>
                <a:effectLst/>
                <a:uLnTx/>
                <a:uFillTx/>
                <a:latin typeface="Roboto"/>
                <a:ea typeface="+mn-ea"/>
                <a:cs typeface="Roboto"/>
              </a:rPr>
              <a:t> </a:t>
            </a:r>
            <a:r>
              <a:rPr kumimoji="0" sz="2493" b="0" i="0" u="none" strike="noStrike" kern="0" cap="none" spc="0" normalizeH="0" baseline="0" noProof="0" dirty="0">
                <a:ln>
                  <a:noFill/>
                </a:ln>
                <a:solidFill>
                  <a:srgbClr val="333638"/>
                </a:solidFill>
                <a:effectLst/>
                <a:uLnTx/>
                <a:uFillTx/>
                <a:latin typeface="Roboto"/>
                <a:ea typeface="+mn-ea"/>
                <a:cs typeface="Roboto"/>
              </a:rPr>
              <a:t>puissance</a:t>
            </a:r>
            <a:r>
              <a:rPr kumimoji="0" sz="2493" b="0" i="0" u="none" strike="noStrike" kern="0" cap="none" spc="-35" normalizeH="0" baseline="0" noProof="0" dirty="0">
                <a:ln>
                  <a:noFill/>
                </a:ln>
                <a:solidFill>
                  <a:srgbClr val="333638"/>
                </a:solidFill>
                <a:effectLst/>
                <a:uLnTx/>
                <a:uFillTx/>
                <a:latin typeface="Roboto"/>
                <a:ea typeface="+mn-ea"/>
                <a:cs typeface="Roboto"/>
              </a:rPr>
              <a:t> </a:t>
            </a:r>
            <a:r>
              <a:rPr kumimoji="0" sz="2493" b="0" i="0" u="none" strike="noStrike" kern="0" cap="none" spc="0" normalizeH="0" baseline="0" noProof="0" dirty="0">
                <a:ln>
                  <a:noFill/>
                </a:ln>
                <a:solidFill>
                  <a:srgbClr val="333638"/>
                </a:solidFill>
                <a:effectLst/>
                <a:uLnTx/>
                <a:uFillTx/>
                <a:latin typeface="Roboto"/>
                <a:ea typeface="+mn-ea"/>
                <a:cs typeface="Roboto"/>
              </a:rPr>
              <a:t>de</a:t>
            </a:r>
            <a:r>
              <a:rPr kumimoji="0" sz="2493" b="0" i="0" u="none" strike="noStrike" kern="0" cap="none" spc="-35" normalizeH="0" baseline="0" noProof="0" dirty="0">
                <a:ln>
                  <a:noFill/>
                </a:ln>
                <a:solidFill>
                  <a:srgbClr val="333638"/>
                </a:solidFill>
                <a:effectLst/>
                <a:uLnTx/>
                <a:uFillTx/>
                <a:latin typeface="Roboto"/>
                <a:ea typeface="+mn-ea"/>
                <a:cs typeface="Roboto"/>
              </a:rPr>
              <a:t> </a:t>
            </a:r>
            <a:r>
              <a:rPr kumimoji="0" sz="2493" b="0" i="0" u="none" strike="noStrike" kern="0" cap="none" spc="0" normalizeH="0" baseline="0" noProof="0" dirty="0">
                <a:ln>
                  <a:noFill/>
                </a:ln>
                <a:solidFill>
                  <a:srgbClr val="333638"/>
                </a:solidFill>
                <a:effectLst/>
                <a:uLnTx/>
                <a:uFillTx/>
                <a:latin typeface="Roboto"/>
                <a:ea typeface="+mn-ea"/>
                <a:cs typeface="Roboto"/>
              </a:rPr>
              <a:t>la</a:t>
            </a:r>
            <a:r>
              <a:rPr kumimoji="0" sz="2493" b="0" i="0" u="none" strike="noStrike" kern="0" cap="none" spc="-35" normalizeH="0" baseline="0" noProof="0" dirty="0">
                <a:ln>
                  <a:noFill/>
                </a:ln>
                <a:solidFill>
                  <a:srgbClr val="333638"/>
                </a:solidFill>
                <a:effectLst/>
                <a:uLnTx/>
                <a:uFillTx/>
                <a:latin typeface="Roboto"/>
                <a:ea typeface="+mn-ea"/>
                <a:cs typeface="Roboto"/>
              </a:rPr>
              <a:t> </a:t>
            </a:r>
            <a:r>
              <a:rPr kumimoji="0" sz="2493" b="0" i="0" u="none" strike="noStrike" kern="0" cap="none" spc="0" normalizeH="0" baseline="0" noProof="0" dirty="0">
                <a:ln>
                  <a:noFill/>
                </a:ln>
                <a:solidFill>
                  <a:srgbClr val="333638"/>
                </a:solidFill>
                <a:effectLst/>
                <a:uLnTx/>
                <a:uFillTx/>
                <a:latin typeface="Roboto"/>
                <a:ea typeface="+mn-ea"/>
                <a:cs typeface="Roboto"/>
              </a:rPr>
              <a:t>vitamine</a:t>
            </a:r>
            <a:r>
              <a:rPr kumimoji="0" sz="2493" b="0" i="0" u="none" strike="noStrike" kern="0" cap="none" spc="-35" normalizeH="0" baseline="0" noProof="0" dirty="0">
                <a:ln>
                  <a:noFill/>
                </a:ln>
                <a:solidFill>
                  <a:srgbClr val="333638"/>
                </a:solidFill>
                <a:effectLst/>
                <a:uLnTx/>
                <a:uFillTx/>
                <a:latin typeface="Roboto"/>
                <a:ea typeface="+mn-ea"/>
                <a:cs typeface="Roboto"/>
              </a:rPr>
              <a:t> </a:t>
            </a:r>
            <a:r>
              <a:rPr kumimoji="0" sz="2493" b="0" i="0" u="none" strike="noStrike" kern="0" cap="none" spc="-50" normalizeH="0" baseline="0" noProof="0" dirty="0">
                <a:ln>
                  <a:noFill/>
                </a:ln>
                <a:solidFill>
                  <a:srgbClr val="333638"/>
                </a:solidFill>
                <a:effectLst/>
                <a:uLnTx/>
                <a:uFillTx/>
                <a:latin typeface="Roboto"/>
                <a:ea typeface="+mn-ea"/>
                <a:cs typeface="Roboto"/>
              </a:rPr>
              <a:t>C </a:t>
            </a:r>
            <a:r>
              <a:rPr kumimoji="0" sz="2493" b="0" i="0" u="none" strike="noStrike" kern="0" cap="none" spc="0" normalizeH="0" baseline="0" noProof="0" dirty="0">
                <a:ln>
                  <a:noFill/>
                </a:ln>
                <a:solidFill>
                  <a:srgbClr val="333638"/>
                </a:solidFill>
                <a:effectLst/>
                <a:uLnTx/>
                <a:uFillTx/>
                <a:latin typeface="Roboto"/>
                <a:ea typeface="+mn-ea"/>
                <a:cs typeface="Roboto"/>
              </a:rPr>
              <a:t>sans les </a:t>
            </a:r>
            <a:r>
              <a:rPr kumimoji="0" sz="2493" b="0" i="0" u="none" strike="noStrike" kern="0" cap="none" spc="-10" normalizeH="0" baseline="0" noProof="0" dirty="0">
                <a:ln>
                  <a:noFill/>
                </a:ln>
                <a:solidFill>
                  <a:srgbClr val="333638"/>
                </a:solidFill>
                <a:effectLst/>
                <a:uLnTx/>
                <a:uFillTx/>
                <a:latin typeface="Roboto"/>
                <a:ea typeface="+mn-ea"/>
                <a:cs typeface="Roboto"/>
              </a:rPr>
              <a:t>inconvénients</a:t>
            </a:r>
            <a:endParaRPr kumimoji="0" sz="2493" b="0" i="0" u="none" strike="noStrike" kern="0" cap="none" spc="0" normalizeH="0" baseline="0" noProof="0" dirty="0">
              <a:ln>
                <a:noFill/>
              </a:ln>
              <a:solidFill>
                <a:sysClr val="windowText" lastClr="000000"/>
              </a:solidFill>
              <a:effectLst/>
              <a:uLnTx/>
              <a:uFillTx/>
              <a:latin typeface="Roboto"/>
              <a:ea typeface="+mn-ea"/>
              <a:cs typeface="Roboto"/>
            </a:endParaRPr>
          </a:p>
        </p:txBody>
      </p:sp>
      <p:sp>
        <p:nvSpPr>
          <p:cNvPr id="13" name="object 13"/>
          <p:cNvSpPr txBox="1"/>
          <p:nvPr/>
        </p:nvSpPr>
        <p:spPr>
          <a:xfrm>
            <a:off x="7332039" y="5358693"/>
            <a:ext cx="2398717" cy="290427"/>
          </a:xfrm>
          <a:prstGeom prst="rect">
            <a:avLst/>
          </a:prstGeom>
          <a:solidFill>
            <a:schemeClr val="bg1"/>
          </a:solidFill>
        </p:spPr>
        <p:txBody>
          <a:bodyPr vert="horz" wrap="square" lIns="0" tIns="13298" rIns="0" bIns="0" rtlCol="0">
            <a:spAutoFit/>
          </a:bodyPr>
          <a:lstStyle/>
          <a:p>
            <a:pPr marL="12664" marR="0" lvl="0" indent="0" algn="l" defTabSz="911840" rtl="0" eaLnBrk="1" fontAlgn="auto" latinLnBrk="0" hangingPunct="1">
              <a:lnSpc>
                <a:spcPct val="100000"/>
              </a:lnSpc>
              <a:spcBef>
                <a:spcPts val="105"/>
              </a:spcBef>
              <a:spcAft>
                <a:spcPts val="0"/>
              </a:spcAft>
              <a:buClrTx/>
              <a:buSzTx/>
              <a:buFontTx/>
              <a:buNone/>
              <a:tabLst/>
              <a:defRPr/>
            </a:pPr>
            <a:r>
              <a:rPr kumimoji="0" b="0" i="0" u="none" strike="noStrike" kern="0" cap="none" spc="0" normalizeH="0" baseline="0" noProof="0" dirty="0">
                <a:ln>
                  <a:noFill/>
                </a:ln>
                <a:solidFill>
                  <a:srgbClr val="333638"/>
                </a:solidFill>
                <a:effectLst/>
                <a:highlight>
                  <a:srgbClr val="FFFFFF"/>
                </a:highlight>
                <a:uLnTx/>
                <a:uFillTx/>
                <a:latin typeface="Roboto"/>
                <a:ea typeface="+mn-ea"/>
                <a:cs typeface="Roboto"/>
              </a:rPr>
              <a:t>A</a:t>
            </a:r>
            <a:r>
              <a:rPr kumimoji="0" b="0" i="0" u="none" strike="noStrike" kern="0" cap="none" spc="80" normalizeH="0" baseline="0" noProof="0" dirty="0">
                <a:ln>
                  <a:noFill/>
                </a:ln>
                <a:solidFill>
                  <a:srgbClr val="333638"/>
                </a:solidFill>
                <a:effectLst/>
                <a:highlight>
                  <a:srgbClr val="FFFFFF"/>
                </a:highlight>
                <a:uLnTx/>
                <a:uFillTx/>
                <a:latin typeface="Roboto"/>
                <a:ea typeface="+mn-ea"/>
                <a:cs typeface="Roboto"/>
              </a:rPr>
              <a:t> </a:t>
            </a:r>
            <a:r>
              <a:rPr kumimoji="0" b="0" i="0" u="none" strike="noStrike" kern="0" cap="none" spc="0" normalizeH="0" baseline="0" noProof="0" dirty="0">
                <a:ln>
                  <a:noFill/>
                </a:ln>
                <a:solidFill>
                  <a:srgbClr val="333638"/>
                </a:solidFill>
                <a:effectLst/>
                <a:highlight>
                  <a:srgbClr val="FFFFFF"/>
                </a:highlight>
                <a:uLnTx/>
                <a:uFillTx/>
                <a:latin typeface="Roboto"/>
                <a:ea typeface="+mn-ea"/>
                <a:cs typeface="Roboto"/>
              </a:rPr>
              <a:t>forte</a:t>
            </a:r>
            <a:r>
              <a:rPr kumimoji="0" b="0" i="0" u="none" strike="noStrike" kern="0" cap="none" spc="90" normalizeH="0" baseline="0" noProof="0" dirty="0">
                <a:ln>
                  <a:noFill/>
                </a:ln>
                <a:solidFill>
                  <a:srgbClr val="333638"/>
                </a:solidFill>
                <a:effectLst/>
                <a:highlight>
                  <a:srgbClr val="FFFFFF"/>
                </a:highlight>
                <a:uLnTx/>
                <a:uFillTx/>
                <a:latin typeface="Roboto"/>
                <a:ea typeface="+mn-ea"/>
                <a:cs typeface="Roboto"/>
              </a:rPr>
              <a:t> </a:t>
            </a:r>
            <a:r>
              <a:rPr kumimoji="0" b="0" i="0" u="none" strike="noStrike" kern="0" cap="none" spc="0" normalizeH="0" baseline="0" noProof="0" dirty="0">
                <a:ln>
                  <a:noFill/>
                </a:ln>
                <a:solidFill>
                  <a:srgbClr val="333638"/>
                </a:solidFill>
                <a:effectLst/>
                <a:highlight>
                  <a:srgbClr val="FFFFFF"/>
                </a:highlight>
                <a:uLnTx/>
                <a:uFillTx/>
                <a:latin typeface="Roboto"/>
                <a:ea typeface="+mn-ea"/>
                <a:cs typeface="Roboto"/>
              </a:rPr>
              <a:t>concentration</a:t>
            </a:r>
            <a:r>
              <a:rPr kumimoji="0" b="0" i="0" u="none" strike="noStrike" kern="0" cap="none" spc="95" normalizeH="0" baseline="0" noProof="0" dirty="0">
                <a:ln>
                  <a:noFill/>
                </a:ln>
                <a:solidFill>
                  <a:srgbClr val="333638"/>
                </a:solidFill>
                <a:effectLst/>
                <a:highlight>
                  <a:srgbClr val="FFFFFF"/>
                </a:highlight>
                <a:uLnTx/>
                <a:uFillTx/>
                <a:latin typeface="Roboto"/>
                <a:ea typeface="+mn-ea"/>
                <a:cs typeface="Roboto"/>
              </a:rPr>
              <a:t> </a:t>
            </a:r>
            <a:r>
              <a:rPr kumimoji="0" b="0" i="0" u="none" strike="noStrike" kern="0" cap="none" spc="-50" normalizeH="0" baseline="0" noProof="0" dirty="0">
                <a:ln>
                  <a:noFill/>
                </a:ln>
                <a:solidFill>
                  <a:srgbClr val="333638"/>
                </a:solidFill>
                <a:effectLst/>
                <a:highlight>
                  <a:srgbClr val="FFFFFF"/>
                </a:highlight>
                <a:uLnTx/>
                <a:uFillTx/>
                <a:latin typeface="Roboto"/>
                <a:ea typeface="+mn-ea"/>
                <a:cs typeface="Roboto"/>
              </a:rPr>
              <a:t>:</a:t>
            </a:r>
            <a:endParaRPr kumimoji="0" b="0" i="0" u="none" strike="noStrike" kern="0" cap="none" spc="0" normalizeH="0" baseline="0" noProof="0" dirty="0">
              <a:ln>
                <a:noFill/>
              </a:ln>
              <a:solidFill>
                <a:sysClr val="windowText" lastClr="000000"/>
              </a:solidFill>
              <a:effectLst/>
              <a:highlight>
                <a:srgbClr val="FFFFFF"/>
              </a:highlight>
              <a:uLnTx/>
              <a:uFillTx/>
              <a:latin typeface="Roboto"/>
              <a:ea typeface="+mn-ea"/>
              <a:cs typeface="Roboto"/>
            </a:endParaRPr>
          </a:p>
        </p:txBody>
      </p:sp>
    </p:spTree>
    <p:extLst>
      <p:ext uri="{BB962C8B-B14F-4D97-AF65-F5344CB8AC3E}">
        <p14:creationId xmlns:p14="http://schemas.microsoft.com/office/powerpoint/2010/main" val="202294606"/>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5" name="Tableau 4">
            <a:extLst>
              <a:ext uri="{FF2B5EF4-FFF2-40B4-BE49-F238E27FC236}">
                <a16:creationId xmlns:a16="http://schemas.microsoft.com/office/drawing/2014/main" id="{505E069D-E15D-BBC2-E160-47E8B0A931CA}"/>
              </a:ext>
            </a:extLst>
          </p:cNvPr>
          <p:cNvGraphicFramePr>
            <a:graphicFrameLocks noGrp="1"/>
          </p:cNvGraphicFramePr>
          <p:nvPr/>
        </p:nvGraphicFramePr>
        <p:xfrm>
          <a:off x="2323069" y="2147470"/>
          <a:ext cx="7463482" cy="4155718"/>
        </p:xfrm>
        <a:graphic>
          <a:graphicData uri="http://schemas.openxmlformats.org/drawingml/2006/table">
            <a:tbl>
              <a:tblPr firstRow="1" firstCol="1" bandRow="1"/>
              <a:tblGrid>
                <a:gridCol w="2107474">
                  <a:extLst>
                    <a:ext uri="{9D8B030D-6E8A-4147-A177-3AD203B41FA5}">
                      <a16:colId xmlns:a16="http://schemas.microsoft.com/office/drawing/2014/main" val="1133414758"/>
                    </a:ext>
                  </a:extLst>
                </a:gridCol>
                <a:gridCol w="2922112">
                  <a:extLst>
                    <a:ext uri="{9D8B030D-6E8A-4147-A177-3AD203B41FA5}">
                      <a16:colId xmlns:a16="http://schemas.microsoft.com/office/drawing/2014/main" val="1351272234"/>
                    </a:ext>
                  </a:extLst>
                </a:gridCol>
                <a:gridCol w="2433896">
                  <a:extLst>
                    <a:ext uri="{9D8B030D-6E8A-4147-A177-3AD203B41FA5}">
                      <a16:colId xmlns:a16="http://schemas.microsoft.com/office/drawing/2014/main" val="255500992"/>
                    </a:ext>
                  </a:extLst>
                </a:gridCol>
              </a:tblGrid>
              <a:tr h="629006">
                <a:tc>
                  <a:txBody>
                    <a:bodyPr/>
                    <a:lstStyle/>
                    <a:p>
                      <a:pPr algn="l">
                        <a:spcBef>
                          <a:spcPts val="800"/>
                        </a:spcBef>
                        <a:spcAft>
                          <a:spcPts val="0"/>
                        </a:spcAft>
                      </a:pPr>
                      <a:r>
                        <a:rPr lang="fr-FR" sz="1200" b="1" dirty="0">
                          <a:ln>
                            <a:noFill/>
                          </a:ln>
                          <a:solidFill>
                            <a:srgbClr val="333638"/>
                          </a:solidFill>
                          <a:effectLst/>
                          <a:latin typeface="Calibri" panose="020F0502020204030204" pitchFamily="34" charset="0"/>
                          <a:ea typeface="Arial Unicode MS"/>
                          <a:cs typeface="Arial Unicode MS"/>
                        </a:rPr>
                        <a:t> </a:t>
                      </a:r>
                      <a:endParaRPr lang="fr-FR" sz="1400" b="1" dirty="0">
                        <a:ln>
                          <a:noFill/>
                        </a:ln>
                        <a:solidFill>
                          <a:srgbClr val="333638"/>
                        </a:solidFill>
                        <a:effectLst/>
                        <a:latin typeface="Helvetica Neue"/>
                        <a:ea typeface="Arial Unicode MS"/>
                        <a:cs typeface="Arial Unicode MS"/>
                      </a:endParaRP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Bef>
                          <a:spcPts val="800"/>
                        </a:spcBef>
                        <a:spcAft>
                          <a:spcPts val="0"/>
                        </a:spcAft>
                      </a:pPr>
                      <a:r>
                        <a:rPr lang="fr-FR" sz="1600" b="1" dirty="0">
                          <a:ln>
                            <a:noFill/>
                          </a:ln>
                          <a:solidFill>
                            <a:srgbClr val="333638"/>
                          </a:solidFill>
                          <a:effectLst/>
                          <a:latin typeface="Calibri" panose="020F0502020204030204" pitchFamily="34" charset="0"/>
                          <a:ea typeface="Arial Unicode MS"/>
                          <a:cs typeface="Arial Unicode MS"/>
                        </a:rPr>
                        <a:t>Acide ascorbique</a:t>
                      </a:r>
                      <a:endParaRPr lang="fr-FR" sz="1400" dirty="0">
                        <a:ln>
                          <a:noFill/>
                        </a:ln>
                        <a:solidFill>
                          <a:srgbClr val="333638"/>
                        </a:solidFill>
                        <a:effectLst/>
                        <a:latin typeface="Helvetica Neue"/>
                        <a:ea typeface="Arial Unicode MS"/>
                        <a:cs typeface="Arial Unicode MS"/>
                      </a:endParaRP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accent2">
                        <a:lumMod val="20000"/>
                        <a:lumOff val="80000"/>
                      </a:schemeClr>
                    </a:solidFill>
                  </a:tcPr>
                </a:tc>
                <a:tc>
                  <a:txBody>
                    <a:bodyPr/>
                    <a:lstStyle/>
                    <a:p>
                      <a:pPr algn="ctr"/>
                      <a:r>
                        <a:rPr lang="fr-FR" sz="1600" b="1" kern="1200" dirty="0" err="1">
                          <a:ln>
                            <a:noFill/>
                          </a:ln>
                          <a:solidFill>
                            <a:srgbClr val="333638"/>
                          </a:solidFill>
                          <a:effectLst/>
                          <a:latin typeface="Calibri" panose="020F0502020204030204" pitchFamily="34" charset="0"/>
                          <a:ea typeface="+mn-ea"/>
                          <a:cs typeface="+mn-cs"/>
                        </a:rPr>
                        <a:t>Tetraisopalmitate</a:t>
                      </a:r>
                      <a:r>
                        <a:rPr lang="fr-FR" sz="1600" b="1" kern="1200" dirty="0">
                          <a:ln>
                            <a:noFill/>
                          </a:ln>
                          <a:solidFill>
                            <a:srgbClr val="333638"/>
                          </a:solidFill>
                          <a:effectLst/>
                          <a:latin typeface="Calibri" panose="020F0502020204030204" pitchFamily="34" charset="0"/>
                          <a:ea typeface="+mn-ea"/>
                          <a:cs typeface="+mn-cs"/>
                        </a:rPr>
                        <a:t> d’</a:t>
                      </a:r>
                      <a:r>
                        <a:rPr lang="fr-FR" sz="1600" b="1" kern="1200" dirty="0" err="1">
                          <a:ln>
                            <a:noFill/>
                          </a:ln>
                          <a:solidFill>
                            <a:srgbClr val="333638"/>
                          </a:solidFill>
                          <a:effectLst/>
                          <a:latin typeface="Calibri" panose="020F0502020204030204" pitchFamily="34" charset="0"/>
                          <a:ea typeface="+mn-ea"/>
                          <a:cs typeface="+mn-cs"/>
                        </a:rPr>
                        <a:t>Ascorbyle</a:t>
                      </a:r>
                      <a:endParaRPr lang="fr-FR" sz="1600" b="1" kern="1200" dirty="0">
                        <a:ln>
                          <a:noFill/>
                        </a:ln>
                        <a:solidFill>
                          <a:srgbClr val="333638"/>
                        </a:solidFill>
                        <a:effectLst/>
                        <a:latin typeface="Calibri" panose="020F0502020204030204" pitchFamily="34" charset="0"/>
                        <a:ea typeface="+mn-ea"/>
                        <a:cs typeface="+mn-cs"/>
                      </a:endParaRP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F78F2A"/>
                    </a:solidFill>
                  </a:tcPr>
                </a:tc>
                <a:extLst>
                  <a:ext uri="{0D108BD9-81ED-4DB2-BD59-A6C34878D82A}">
                    <a16:rowId xmlns:a16="http://schemas.microsoft.com/office/drawing/2014/main" val="3707472585"/>
                  </a:ext>
                </a:extLst>
              </a:tr>
              <a:tr h="199588">
                <a:tc>
                  <a:txBody>
                    <a:bodyPr/>
                    <a:lstStyle/>
                    <a:p>
                      <a:pPr algn="l">
                        <a:spcBef>
                          <a:spcPts val="800"/>
                        </a:spcBef>
                        <a:spcAft>
                          <a:spcPts val="0"/>
                        </a:spcAft>
                      </a:pPr>
                      <a:r>
                        <a:rPr lang="fr-FR" sz="1200" b="1" dirty="0">
                          <a:ln>
                            <a:noFill/>
                          </a:ln>
                          <a:solidFill>
                            <a:srgbClr val="333638"/>
                          </a:solidFill>
                          <a:effectLst/>
                          <a:latin typeface="Calibri" panose="020F0502020204030204" pitchFamily="34" charset="0"/>
                          <a:ea typeface="Arial Unicode MS"/>
                          <a:cs typeface="Arial Unicode MS"/>
                        </a:rPr>
                        <a:t>SOLUBILITÉ</a:t>
                      </a:r>
                      <a:endParaRPr lang="fr-FR" sz="1400" b="1" dirty="0">
                        <a:ln>
                          <a:noFill/>
                        </a:ln>
                        <a:solidFill>
                          <a:srgbClr val="333638"/>
                        </a:solidFill>
                        <a:effectLst/>
                        <a:latin typeface="Helvetica Neue"/>
                        <a:ea typeface="Arial Unicode MS"/>
                        <a:cs typeface="Arial Unicode MS"/>
                      </a:endParaRP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Bef>
                          <a:spcPts val="800"/>
                        </a:spcBef>
                        <a:spcAft>
                          <a:spcPts val="0"/>
                        </a:spcAft>
                      </a:pPr>
                      <a:r>
                        <a:rPr lang="fr-FR" sz="1200" b="1" dirty="0">
                          <a:ln>
                            <a:noFill/>
                          </a:ln>
                          <a:solidFill>
                            <a:srgbClr val="333638"/>
                          </a:solidFill>
                          <a:effectLst/>
                          <a:latin typeface="Calibri" panose="020F0502020204030204" pitchFamily="34" charset="0"/>
                          <a:ea typeface="Arial Unicode MS"/>
                          <a:cs typeface="Arial Unicode MS"/>
                        </a:rPr>
                        <a:t>Eau</a:t>
                      </a:r>
                      <a:endParaRPr lang="fr-FR" sz="1400" b="1" dirty="0">
                        <a:ln>
                          <a:noFill/>
                        </a:ln>
                        <a:solidFill>
                          <a:srgbClr val="333638"/>
                        </a:solidFill>
                        <a:effectLst/>
                        <a:latin typeface="Helvetica Neue"/>
                        <a:ea typeface="Arial Unicode MS"/>
                        <a:cs typeface="Arial Unicode MS"/>
                      </a:endParaRP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accent2">
                        <a:lumMod val="20000"/>
                        <a:lumOff val="80000"/>
                      </a:schemeClr>
                    </a:solidFill>
                  </a:tcPr>
                </a:tc>
                <a:tc>
                  <a:txBody>
                    <a:bodyPr/>
                    <a:lstStyle/>
                    <a:p>
                      <a:pPr algn="ctr">
                        <a:spcBef>
                          <a:spcPts val="800"/>
                        </a:spcBef>
                        <a:spcAft>
                          <a:spcPts val="0"/>
                        </a:spcAft>
                      </a:pPr>
                      <a:r>
                        <a:rPr lang="fr-FR" sz="1200" b="1" dirty="0">
                          <a:ln>
                            <a:noFill/>
                          </a:ln>
                          <a:solidFill>
                            <a:srgbClr val="333638"/>
                          </a:solidFill>
                          <a:effectLst/>
                          <a:latin typeface="Calibri" panose="020F0502020204030204" pitchFamily="34" charset="0"/>
                          <a:ea typeface="Arial Unicode MS"/>
                          <a:cs typeface="Arial Unicode MS"/>
                        </a:rPr>
                        <a:t>Huile</a:t>
                      </a:r>
                      <a:endParaRPr lang="fr-FR" sz="1400" b="1" dirty="0">
                        <a:ln>
                          <a:noFill/>
                        </a:ln>
                        <a:solidFill>
                          <a:srgbClr val="333638"/>
                        </a:solidFill>
                        <a:effectLst/>
                        <a:latin typeface="Helvetica Neue"/>
                        <a:ea typeface="Arial Unicode MS"/>
                        <a:cs typeface="Arial Unicode MS"/>
                      </a:endParaRP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F78F2A"/>
                    </a:solidFill>
                  </a:tcPr>
                </a:tc>
                <a:extLst>
                  <a:ext uri="{0D108BD9-81ED-4DB2-BD59-A6C34878D82A}">
                    <a16:rowId xmlns:a16="http://schemas.microsoft.com/office/drawing/2014/main" val="4247094068"/>
                  </a:ext>
                </a:extLst>
              </a:tr>
              <a:tr h="199588">
                <a:tc>
                  <a:txBody>
                    <a:bodyPr/>
                    <a:lstStyle/>
                    <a:p>
                      <a:pPr algn="l">
                        <a:spcBef>
                          <a:spcPts val="800"/>
                        </a:spcBef>
                        <a:spcAft>
                          <a:spcPts val="0"/>
                        </a:spcAft>
                      </a:pPr>
                      <a:r>
                        <a:rPr lang="fr-FR" sz="1200" b="1" dirty="0">
                          <a:ln>
                            <a:noFill/>
                          </a:ln>
                          <a:solidFill>
                            <a:srgbClr val="333638"/>
                          </a:solidFill>
                          <a:effectLst/>
                          <a:latin typeface="Calibri" panose="020F0502020204030204" pitchFamily="34" charset="0"/>
                          <a:ea typeface="Arial Unicode MS"/>
                          <a:cs typeface="Arial Unicode MS"/>
                        </a:rPr>
                        <a:t>PH ACIDE (IRRITANT)</a:t>
                      </a:r>
                      <a:endParaRPr lang="fr-FR" sz="1400" b="1" dirty="0">
                        <a:ln>
                          <a:noFill/>
                        </a:ln>
                        <a:solidFill>
                          <a:srgbClr val="333638"/>
                        </a:solidFill>
                        <a:effectLst/>
                        <a:latin typeface="Helvetica Neue"/>
                        <a:ea typeface="Arial Unicode MS"/>
                        <a:cs typeface="Arial Unicode MS"/>
                      </a:endParaRP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Bef>
                          <a:spcPts val="800"/>
                        </a:spcBef>
                        <a:spcAft>
                          <a:spcPts val="0"/>
                        </a:spcAft>
                      </a:pPr>
                      <a:r>
                        <a:rPr lang="fr-FR" sz="1200" b="1" dirty="0">
                          <a:ln>
                            <a:noFill/>
                          </a:ln>
                          <a:solidFill>
                            <a:srgbClr val="333638"/>
                          </a:solidFill>
                          <a:effectLst/>
                          <a:latin typeface="Calibri" panose="020F0502020204030204" pitchFamily="34" charset="0"/>
                          <a:ea typeface="Arial Unicode MS"/>
                          <a:cs typeface="Arial Unicode MS"/>
                        </a:rPr>
                        <a:t>Oui</a:t>
                      </a:r>
                      <a:endParaRPr lang="fr-FR" sz="1400" b="1" dirty="0">
                        <a:ln>
                          <a:noFill/>
                        </a:ln>
                        <a:solidFill>
                          <a:srgbClr val="333638"/>
                        </a:solidFill>
                        <a:effectLst/>
                        <a:latin typeface="Helvetica Neue"/>
                        <a:ea typeface="Arial Unicode MS"/>
                        <a:cs typeface="Arial Unicode MS"/>
                      </a:endParaRP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accent2">
                        <a:lumMod val="20000"/>
                        <a:lumOff val="80000"/>
                      </a:schemeClr>
                    </a:solidFill>
                  </a:tcPr>
                </a:tc>
                <a:tc>
                  <a:txBody>
                    <a:bodyPr/>
                    <a:lstStyle/>
                    <a:p>
                      <a:pPr algn="ctr">
                        <a:spcBef>
                          <a:spcPts val="800"/>
                        </a:spcBef>
                        <a:spcAft>
                          <a:spcPts val="0"/>
                        </a:spcAft>
                      </a:pPr>
                      <a:r>
                        <a:rPr lang="fr-FR" sz="1200" b="1" dirty="0">
                          <a:ln>
                            <a:noFill/>
                          </a:ln>
                          <a:solidFill>
                            <a:srgbClr val="333638"/>
                          </a:solidFill>
                          <a:effectLst/>
                          <a:latin typeface="Calibri" panose="020F0502020204030204" pitchFamily="34" charset="0"/>
                          <a:ea typeface="Arial Unicode MS"/>
                          <a:cs typeface="Arial Unicode MS"/>
                        </a:rPr>
                        <a:t>Non</a:t>
                      </a:r>
                      <a:endParaRPr lang="fr-FR" sz="1400" b="1" dirty="0">
                        <a:ln>
                          <a:noFill/>
                        </a:ln>
                        <a:solidFill>
                          <a:srgbClr val="333638"/>
                        </a:solidFill>
                        <a:effectLst/>
                        <a:latin typeface="Helvetica Neue"/>
                        <a:ea typeface="Arial Unicode MS"/>
                        <a:cs typeface="Arial Unicode MS"/>
                      </a:endParaRP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F78F2A"/>
                    </a:solidFill>
                  </a:tcPr>
                </a:tc>
                <a:extLst>
                  <a:ext uri="{0D108BD9-81ED-4DB2-BD59-A6C34878D82A}">
                    <a16:rowId xmlns:a16="http://schemas.microsoft.com/office/drawing/2014/main" val="3667242542"/>
                  </a:ext>
                </a:extLst>
              </a:tr>
              <a:tr h="798354">
                <a:tc>
                  <a:txBody>
                    <a:bodyPr/>
                    <a:lstStyle/>
                    <a:p>
                      <a:pPr algn="l">
                        <a:spcBef>
                          <a:spcPts val="800"/>
                        </a:spcBef>
                        <a:spcAft>
                          <a:spcPts val="0"/>
                        </a:spcAft>
                      </a:pPr>
                      <a:r>
                        <a:rPr lang="fr-FR" sz="1200" b="1" dirty="0">
                          <a:ln>
                            <a:noFill/>
                          </a:ln>
                          <a:solidFill>
                            <a:srgbClr val="333638"/>
                          </a:solidFill>
                          <a:effectLst/>
                          <a:latin typeface="Calibri" panose="020F0502020204030204" pitchFamily="34" charset="0"/>
                          <a:ea typeface="Arial Unicode MS"/>
                          <a:cs typeface="Arial Unicode MS"/>
                        </a:rPr>
                        <a:t>STABILITÉ</a:t>
                      </a:r>
                      <a:endParaRPr lang="fr-FR" sz="1400" b="1" dirty="0">
                        <a:ln>
                          <a:noFill/>
                        </a:ln>
                        <a:solidFill>
                          <a:srgbClr val="333638"/>
                        </a:solidFill>
                        <a:effectLst/>
                        <a:latin typeface="Helvetica Neue"/>
                        <a:ea typeface="Arial Unicode MS"/>
                        <a:cs typeface="Arial Unicode MS"/>
                      </a:endParaRP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Bef>
                          <a:spcPts val="800"/>
                        </a:spcBef>
                        <a:spcAft>
                          <a:spcPts val="0"/>
                        </a:spcAft>
                      </a:pPr>
                      <a:r>
                        <a:rPr lang="fr-FR" sz="1200" b="1" dirty="0">
                          <a:ln>
                            <a:noFill/>
                          </a:ln>
                          <a:solidFill>
                            <a:srgbClr val="333638"/>
                          </a:solidFill>
                          <a:effectLst/>
                          <a:latin typeface="Calibri" panose="020F0502020204030204" pitchFamily="34" charset="0"/>
                          <a:ea typeface="Arial Unicode MS"/>
                          <a:cs typeface="Arial Unicode MS"/>
                        </a:rPr>
                        <a:t>Instable à la lumière et à la chaleur. Oxydation rapide au contact de l’air (dégradation de 50% après contact de 30 min). </a:t>
                      </a:r>
                    </a:p>
                    <a:p>
                      <a:pPr algn="ctr">
                        <a:spcBef>
                          <a:spcPts val="800"/>
                        </a:spcBef>
                        <a:spcAft>
                          <a:spcPts val="0"/>
                        </a:spcAft>
                      </a:pPr>
                      <a:r>
                        <a:rPr lang="fr-FR" sz="1200" b="1" dirty="0">
                          <a:ln>
                            <a:noFill/>
                          </a:ln>
                          <a:solidFill>
                            <a:srgbClr val="333638"/>
                          </a:solidFill>
                          <a:effectLst/>
                          <a:latin typeface="Calibri" panose="020F0502020204030204" pitchFamily="34" charset="0"/>
                          <a:ea typeface="Arial Unicode MS"/>
                          <a:cs typeface="Arial Unicode MS"/>
                        </a:rPr>
                        <a:t>Stable en solution si pH inférieur à 3,5</a:t>
                      </a:r>
                      <a:endParaRPr lang="fr-FR" sz="1400" b="1" dirty="0">
                        <a:ln>
                          <a:noFill/>
                        </a:ln>
                        <a:solidFill>
                          <a:srgbClr val="333638"/>
                        </a:solidFill>
                        <a:effectLst/>
                        <a:latin typeface="Helvetica Neue"/>
                        <a:ea typeface="Arial Unicode MS"/>
                        <a:cs typeface="Arial Unicode MS"/>
                      </a:endParaRP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accent2">
                        <a:lumMod val="20000"/>
                        <a:lumOff val="80000"/>
                      </a:schemeClr>
                    </a:solidFill>
                  </a:tcPr>
                </a:tc>
                <a:tc>
                  <a:txBody>
                    <a:bodyPr/>
                    <a:lstStyle/>
                    <a:p>
                      <a:pPr algn="ctr">
                        <a:spcBef>
                          <a:spcPts val="800"/>
                        </a:spcBef>
                        <a:spcAft>
                          <a:spcPts val="0"/>
                        </a:spcAft>
                      </a:pPr>
                      <a:r>
                        <a:rPr lang="fr-FR" sz="1200" b="1" dirty="0">
                          <a:ln>
                            <a:noFill/>
                          </a:ln>
                          <a:solidFill>
                            <a:srgbClr val="333638"/>
                          </a:solidFill>
                          <a:effectLst/>
                          <a:latin typeface="Calibri" panose="020F0502020204030204" pitchFamily="34" charset="0"/>
                          <a:ea typeface="Arial Unicode MS"/>
                          <a:cs typeface="Arial Unicode MS"/>
                        </a:rPr>
                        <a:t>Stable à la lumière et à la chaleur</a:t>
                      </a:r>
                      <a:endParaRPr lang="fr-FR" sz="1400" b="1" dirty="0">
                        <a:ln>
                          <a:noFill/>
                        </a:ln>
                        <a:solidFill>
                          <a:srgbClr val="333638"/>
                        </a:solidFill>
                        <a:effectLst/>
                        <a:latin typeface="Helvetica Neue"/>
                        <a:ea typeface="Arial Unicode MS"/>
                        <a:cs typeface="Arial Unicode MS"/>
                      </a:endParaRP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F78F2A"/>
                    </a:solidFill>
                  </a:tcPr>
                </a:tc>
                <a:extLst>
                  <a:ext uri="{0D108BD9-81ED-4DB2-BD59-A6C34878D82A}">
                    <a16:rowId xmlns:a16="http://schemas.microsoft.com/office/drawing/2014/main" val="2965777142"/>
                  </a:ext>
                </a:extLst>
              </a:tr>
              <a:tr h="399177">
                <a:tc>
                  <a:txBody>
                    <a:bodyPr/>
                    <a:lstStyle/>
                    <a:p>
                      <a:pPr algn="l">
                        <a:spcBef>
                          <a:spcPts val="800"/>
                        </a:spcBef>
                        <a:spcAft>
                          <a:spcPts val="0"/>
                        </a:spcAft>
                      </a:pPr>
                      <a:r>
                        <a:rPr lang="fr-FR" sz="1200" b="1" dirty="0">
                          <a:ln>
                            <a:noFill/>
                          </a:ln>
                          <a:solidFill>
                            <a:srgbClr val="333638"/>
                          </a:solidFill>
                          <a:effectLst/>
                          <a:latin typeface="Calibri" panose="020F0502020204030204" pitchFamily="34" charset="0"/>
                          <a:ea typeface="Arial Unicode MS"/>
                          <a:cs typeface="Arial Unicode MS"/>
                        </a:rPr>
                        <a:t>PH D’ACTIVITÉ</a:t>
                      </a:r>
                      <a:endParaRPr lang="fr-FR" sz="1400" b="1" dirty="0">
                        <a:ln>
                          <a:noFill/>
                        </a:ln>
                        <a:solidFill>
                          <a:srgbClr val="333638"/>
                        </a:solidFill>
                        <a:effectLst/>
                        <a:latin typeface="Helvetica Neue"/>
                        <a:ea typeface="Arial Unicode MS"/>
                        <a:cs typeface="Arial Unicode MS"/>
                      </a:endParaRP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Bef>
                          <a:spcPts val="800"/>
                        </a:spcBef>
                        <a:spcAft>
                          <a:spcPts val="0"/>
                        </a:spcAft>
                      </a:pPr>
                      <a:r>
                        <a:rPr lang="fr-FR" sz="1200" b="1" dirty="0">
                          <a:ln>
                            <a:noFill/>
                          </a:ln>
                          <a:solidFill>
                            <a:srgbClr val="333638"/>
                          </a:solidFill>
                          <a:effectLst/>
                          <a:latin typeface="Calibri" panose="020F0502020204030204" pitchFamily="34" charset="0"/>
                          <a:ea typeface="Arial Unicode MS"/>
                          <a:cs typeface="Arial Unicode MS"/>
                        </a:rPr>
                        <a:t>Acide et restreint</a:t>
                      </a:r>
                      <a:endParaRPr lang="fr-FR" sz="1400" b="1" dirty="0">
                        <a:ln>
                          <a:noFill/>
                        </a:ln>
                        <a:solidFill>
                          <a:srgbClr val="333638"/>
                        </a:solidFill>
                        <a:effectLst/>
                        <a:latin typeface="Helvetica Neue"/>
                        <a:ea typeface="Arial Unicode MS"/>
                        <a:cs typeface="Arial Unicode MS"/>
                      </a:endParaRP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accent2">
                        <a:lumMod val="20000"/>
                        <a:lumOff val="80000"/>
                      </a:schemeClr>
                    </a:solidFill>
                  </a:tcPr>
                </a:tc>
                <a:tc>
                  <a:txBody>
                    <a:bodyPr/>
                    <a:lstStyle/>
                    <a:p>
                      <a:pPr algn="ctr">
                        <a:spcBef>
                          <a:spcPts val="800"/>
                        </a:spcBef>
                        <a:spcAft>
                          <a:spcPts val="0"/>
                        </a:spcAft>
                      </a:pPr>
                      <a:r>
                        <a:rPr lang="fr-FR" sz="1200" b="1" dirty="0">
                          <a:ln>
                            <a:noFill/>
                          </a:ln>
                          <a:solidFill>
                            <a:srgbClr val="333638"/>
                          </a:solidFill>
                          <a:effectLst/>
                          <a:latin typeface="Calibri" panose="020F0502020204030204" pitchFamily="34" charset="0"/>
                          <a:ea typeface="Arial Unicode MS"/>
                          <a:cs typeface="Arial Unicode MS"/>
                        </a:rPr>
                        <a:t>Pas de restriction en milieu lipidique.</a:t>
                      </a:r>
                      <a:endParaRPr lang="fr-FR" sz="1400" b="1" dirty="0">
                        <a:ln>
                          <a:noFill/>
                        </a:ln>
                        <a:solidFill>
                          <a:srgbClr val="333638"/>
                        </a:solidFill>
                        <a:effectLst/>
                        <a:latin typeface="Helvetica Neue"/>
                        <a:ea typeface="Arial Unicode MS"/>
                        <a:cs typeface="Arial Unicode MS"/>
                      </a:endParaRP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F78F2A"/>
                    </a:solidFill>
                  </a:tcPr>
                </a:tc>
                <a:extLst>
                  <a:ext uri="{0D108BD9-81ED-4DB2-BD59-A6C34878D82A}">
                    <a16:rowId xmlns:a16="http://schemas.microsoft.com/office/drawing/2014/main" val="3267299187"/>
                  </a:ext>
                </a:extLst>
              </a:tr>
              <a:tr h="199588">
                <a:tc>
                  <a:txBody>
                    <a:bodyPr/>
                    <a:lstStyle/>
                    <a:p>
                      <a:pPr algn="l">
                        <a:spcBef>
                          <a:spcPts val="800"/>
                        </a:spcBef>
                        <a:spcAft>
                          <a:spcPts val="0"/>
                        </a:spcAft>
                      </a:pPr>
                      <a:r>
                        <a:rPr lang="fr-FR" sz="1200" b="1" dirty="0">
                          <a:ln>
                            <a:noFill/>
                          </a:ln>
                          <a:solidFill>
                            <a:srgbClr val="333638"/>
                          </a:solidFill>
                          <a:effectLst/>
                          <a:latin typeface="Calibri" panose="020F0502020204030204" pitchFamily="34" charset="0"/>
                          <a:ea typeface="Arial Unicode MS"/>
                          <a:cs typeface="Arial Unicode MS"/>
                        </a:rPr>
                        <a:t>ABSORPTION</a:t>
                      </a:r>
                      <a:endParaRPr lang="fr-FR" sz="1400" b="1" dirty="0">
                        <a:ln>
                          <a:noFill/>
                        </a:ln>
                        <a:solidFill>
                          <a:srgbClr val="333638"/>
                        </a:solidFill>
                        <a:effectLst/>
                        <a:latin typeface="Helvetica Neue"/>
                        <a:ea typeface="Arial Unicode MS"/>
                        <a:cs typeface="Arial Unicode MS"/>
                      </a:endParaRP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Bef>
                          <a:spcPts val="800"/>
                        </a:spcBef>
                        <a:spcAft>
                          <a:spcPts val="0"/>
                        </a:spcAft>
                      </a:pPr>
                      <a:r>
                        <a:rPr lang="fr-FR" sz="1200" b="1" dirty="0">
                          <a:ln>
                            <a:noFill/>
                          </a:ln>
                          <a:solidFill>
                            <a:srgbClr val="333638"/>
                          </a:solidFill>
                          <a:effectLst/>
                          <a:latin typeface="Calibri" panose="020F0502020204030204" pitchFamily="34" charset="0"/>
                          <a:ea typeface="Arial Unicode MS"/>
                          <a:cs typeface="Arial Unicode MS"/>
                        </a:rPr>
                        <a:t>Difficile</a:t>
                      </a:r>
                      <a:endParaRPr lang="fr-FR" sz="1400" b="1" dirty="0">
                        <a:ln>
                          <a:noFill/>
                        </a:ln>
                        <a:solidFill>
                          <a:srgbClr val="333638"/>
                        </a:solidFill>
                        <a:effectLst/>
                        <a:latin typeface="Helvetica Neue"/>
                        <a:ea typeface="Arial Unicode MS"/>
                        <a:cs typeface="Arial Unicode MS"/>
                      </a:endParaRP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accent2">
                        <a:lumMod val="20000"/>
                        <a:lumOff val="80000"/>
                      </a:schemeClr>
                    </a:solidFill>
                  </a:tcPr>
                </a:tc>
                <a:tc>
                  <a:txBody>
                    <a:bodyPr/>
                    <a:lstStyle/>
                    <a:p>
                      <a:pPr algn="ctr">
                        <a:spcBef>
                          <a:spcPts val="800"/>
                        </a:spcBef>
                        <a:spcAft>
                          <a:spcPts val="0"/>
                        </a:spcAft>
                      </a:pPr>
                      <a:r>
                        <a:rPr lang="fr-FR" sz="1200" b="1" dirty="0">
                          <a:ln>
                            <a:noFill/>
                          </a:ln>
                          <a:solidFill>
                            <a:srgbClr val="333638"/>
                          </a:solidFill>
                          <a:effectLst/>
                          <a:latin typeface="Calibri" panose="020F0502020204030204" pitchFamily="34" charset="0"/>
                          <a:ea typeface="Arial Unicode MS"/>
                          <a:cs typeface="Arial Unicode MS"/>
                        </a:rPr>
                        <a:t>Facile</a:t>
                      </a:r>
                      <a:endParaRPr lang="fr-FR" sz="1400" b="1" dirty="0">
                        <a:ln>
                          <a:noFill/>
                        </a:ln>
                        <a:solidFill>
                          <a:srgbClr val="333638"/>
                        </a:solidFill>
                        <a:effectLst/>
                        <a:latin typeface="Helvetica Neue"/>
                        <a:ea typeface="Arial Unicode MS"/>
                        <a:cs typeface="Arial Unicode MS"/>
                      </a:endParaRP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F78F2A"/>
                    </a:solidFill>
                  </a:tcPr>
                </a:tc>
                <a:extLst>
                  <a:ext uri="{0D108BD9-81ED-4DB2-BD59-A6C34878D82A}">
                    <a16:rowId xmlns:a16="http://schemas.microsoft.com/office/drawing/2014/main" val="1281680630"/>
                  </a:ext>
                </a:extLst>
              </a:tr>
              <a:tr h="564954">
                <a:tc>
                  <a:txBody>
                    <a:bodyPr/>
                    <a:lstStyle/>
                    <a:p>
                      <a:pPr algn="l">
                        <a:spcBef>
                          <a:spcPts val="800"/>
                        </a:spcBef>
                        <a:spcAft>
                          <a:spcPts val="0"/>
                        </a:spcAft>
                      </a:pPr>
                      <a:r>
                        <a:rPr lang="fr-FR" sz="1200" b="1" dirty="0">
                          <a:ln>
                            <a:noFill/>
                          </a:ln>
                          <a:solidFill>
                            <a:srgbClr val="333638"/>
                          </a:solidFill>
                          <a:effectLst/>
                          <a:latin typeface="Calibri" panose="020F0502020204030204" pitchFamily="34" charset="0"/>
                          <a:ea typeface="Arial Unicode MS"/>
                          <a:cs typeface="Arial Unicode MS"/>
                        </a:rPr>
                        <a:t>PÉNÉTRATION</a:t>
                      </a:r>
                      <a:endParaRPr lang="fr-FR" sz="1400" b="1" dirty="0">
                        <a:ln>
                          <a:noFill/>
                        </a:ln>
                        <a:solidFill>
                          <a:srgbClr val="333638"/>
                        </a:solidFill>
                        <a:effectLst/>
                        <a:latin typeface="Helvetica Neue"/>
                        <a:ea typeface="Arial Unicode MS"/>
                        <a:cs typeface="Arial Unicode MS"/>
                      </a:endParaRP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Bef>
                          <a:spcPts val="800"/>
                        </a:spcBef>
                        <a:spcAft>
                          <a:spcPts val="0"/>
                        </a:spcAft>
                      </a:pPr>
                      <a:r>
                        <a:rPr lang="fr-FR" sz="1200" b="1" dirty="0">
                          <a:ln>
                            <a:noFill/>
                          </a:ln>
                          <a:solidFill>
                            <a:srgbClr val="333638"/>
                          </a:solidFill>
                          <a:effectLst/>
                          <a:latin typeface="Calibri" panose="020F0502020204030204" pitchFamily="34" charset="0"/>
                          <a:ea typeface="Arial Unicode MS"/>
                          <a:cs typeface="Arial Unicode MS"/>
                        </a:rPr>
                        <a:t>Surface épidermique </a:t>
                      </a:r>
                      <a:endParaRPr lang="fr-FR" sz="1400" b="1" dirty="0">
                        <a:ln>
                          <a:noFill/>
                        </a:ln>
                        <a:solidFill>
                          <a:srgbClr val="333638"/>
                        </a:solidFill>
                        <a:effectLst/>
                        <a:latin typeface="Helvetica Neue"/>
                        <a:ea typeface="Arial Unicode MS"/>
                        <a:cs typeface="Arial Unicode MS"/>
                      </a:endParaRP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accent2">
                        <a:lumMod val="20000"/>
                        <a:lumOff val="80000"/>
                      </a:schemeClr>
                    </a:solidFill>
                  </a:tcPr>
                </a:tc>
                <a:tc>
                  <a:txBody>
                    <a:bodyPr/>
                    <a:lstStyle/>
                    <a:p>
                      <a:pPr algn="ctr">
                        <a:spcBef>
                          <a:spcPts val="800"/>
                        </a:spcBef>
                        <a:spcAft>
                          <a:spcPts val="0"/>
                        </a:spcAft>
                      </a:pPr>
                      <a:r>
                        <a:rPr lang="fr-FR" sz="1200" b="1" dirty="0">
                          <a:ln>
                            <a:noFill/>
                          </a:ln>
                          <a:solidFill>
                            <a:srgbClr val="333638"/>
                          </a:solidFill>
                          <a:effectLst/>
                          <a:latin typeface="Calibri" panose="020F0502020204030204" pitchFamily="34" charset="0"/>
                          <a:ea typeface="Arial Unicode MS"/>
                          <a:cs typeface="Arial Unicode MS"/>
                        </a:rPr>
                        <a:t>Epidermique jusque dans les couches profondes</a:t>
                      </a:r>
                      <a:r>
                        <a:rPr lang="fr-FR" sz="1200" b="1" baseline="0" dirty="0">
                          <a:ln>
                            <a:noFill/>
                          </a:ln>
                          <a:solidFill>
                            <a:srgbClr val="333638"/>
                          </a:solidFill>
                          <a:effectLst/>
                          <a:latin typeface="Calibri" panose="020F0502020204030204" pitchFamily="34" charset="0"/>
                          <a:ea typeface="Arial Unicode MS"/>
                          <a:cs typeface="Arial Unicode MS"/>
                        </a:rPr>
                        <a:t>.</a:t>
                      </a: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F78F2A"/>
                    </a:solidFill>
                  </a:tcPr>
                </a:tc>
                <a:extLst>
                  <a:ext uri="{0D108BD9-81ED-4DB2-BD59-A6C34878D82A}">
                    <a16:rowId xmlns:a16="http://schemas.microsoft.com/office/drawing/2014/main" val="509890447"/>
                  </a:ext>
                </a:extLst>
              </a:tr>
              <a:tr h="399177">
                <a:tc>
                  <a:txBody>
                    <a:bodyPr/>
                    <a:lstStyle/>
                    <a:p>
                      <a:pPr algn="l">
                        <a:spcBef>
                          <a:spcPts val="800"/>
                        </a:spcBef>
                        <a:spcAft>
                          <a:spcPts val="0"/>
                        </a:spcAft>
                      </a:pPr>
                      <a:r>
                        <a:rPr lang="fr-FR" sz="1200" b="1" dirty="0">
                          <a:ln>
                            <a:noFill/>
                          </a:ln>
                          <a:solidFill>
                            <a:srgbClr val="333638"/>
                          </a:solidFill>
                          <a:effectLst/>
                          <a:latin typeface="Calibri" panose="020F0502020204030204" pitchFamily="34" charset="0"/>
                          <a:ea typeface="Arial Unicode MS"/>
                          <a:cs typeface="Arial Unicode MS"/>
                        </a:rPr>
                        <a:t>EFFICACITÉ ANTI-OXYDANTE</a:t>
                      </a:r>
                      <a:endParaRPr lang="fr-FR" sz="1400" b="1" dirty="0">
                        <a:ln>
                          <a:noFill/>
                        </a:ln>
                        <a:solidFill>
                          <a:srgbClr val="333638"/>
                        </a:solidFill>
                        <a:effectLst/>
                        <a:latin typeface="Helvetica Neue"/>
                        <a:ea typeface="Arial Unicode MS"/>
                        <a:cs typeface="Arial Unicode MS"/>
                      </a:endParaRP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Bef>
                          <a:spcPts val="800"/>
                        </a:spcBef>
                        <a:spcAft>
                          <a:spcPts val="0"/>
                        </a:spcAft>
                      </a:pPr>
                      <a:r>
                        <a:rPr lang="fr-FR" sz="1200" b="1" dirty="0">
                          <a:ln>
                            <a:noFill/>
                          </a:ln>
                          <a:solidFill>
                            <a:srgbClr val="333638"/>
                          </a:solidFill>
                          <a:effectLst/>
                          <a:latin typeface="Calibri" panose="020F0502020204030204" pitchFamily="34" charset="0"/>
                          <a:ea typeface="Arial Unicode MS"/>
                          <a:cs typeface="Arial Unicode MS"/>
                        </a:rPr>
                        <a:t>Oui</a:t>
                      </a:r>
                      <a:endParaRPr lang="fr-FR" sz="1400" b="1" dirty="0">
                        <a:ln>
                          <a:noFill/>
                        </a:ln>
                        <a:solidFill>
                          <a:srgbClr val="333638"/>
                        </a:solidFill>
                        <a:effectLst/>
                        <a:latin typeface="Helvetica Neue"/>
                        <a:ea typeface="Arial Unicode MS"/>
                        <a:cs typeface="Arial Unicode MS"/>
                      </a:endParaRP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accent2">
                        <a:lumMod val="20000"/>
                        <a:lumOff val="80000"/>
                      </a:schemeClr>
                    </a:solidFill>
                  </a:tcPr>
                </a:tc>
                <a:tc>
                  <a:txBody>
                    <a:bodyPr/>
                    <a:lstStyle/>
                    <a:p>
                      <a:pPr algn="ctr">
                        <a:spcBef>
                          <a:spcPts val="800"/>
                        </a:spcBef>
                        <a:spcAft>
                          <a:spcPts val="0"/>
                        </a:spcAft>
                      </a:pPr>
                      <a:r>
                        <a:rPr lang="fr-FR" sz="1200" b="1" dirty="0">
                          <a:ln>
                            <a:noFill/>
                          </a:ln>
                          <a:solidFill>
                            <a:srgbClr val="333638"/>
                          </a:solidFill>
                          <a:effectLst/>
                          <a:latin typeface="Calibri" panose="020F0502020204030204" pitchFamily="34" charset="0"/>
                          <a:ea typeface="Arial Unicode MS"/>
                          <a:cs typeface="Arial Unicode MS"/>
                        </a:rPr>
                        <a:t>Oui, le plus efficace des dérivés de vitamine C</a:t>
                      </a:r>
                      <a:endParaRPr lang="fr-FR" sz="1400" b="1" dirty="0">
                        <a:ln>
                          <a:noFill/>
                        </a:ln>
                        <a:solidFill>
                          <a:srgbClr val="333638"/>
                        </a:solidFill>
                        <a:effectLst/>
                        <a:latin typeface="Helvetica Neue"/>
                        <a:ea typeface="Arial Unicode MS"/>
                        <a:cs typeface="Arial Unicode MS"/>
                      </a:endParaRP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F78F2A"/>
                    </a:solidFill>
                  </a:tcPr>
                </a:tc>
                <a:extLst>
                  <a:ext uri="{0D108BD9-81ED-4DB2-BD59-A6C34878D82A}">
                    <a16:rowId xmlns:a16="http://schemas.microsoft.com/office/drawing/2014/main" val="4184389655"/>
                  </a:ext>
                </a:extLst>
              </a:tr>
              <a:tr h="199588">
                <a:tc>
                  <a:txBody>
                    <a:bodyPr/>
                    <a:lstStyle/>
                    <a:p>
                      <a:pPr algn="l">
                        <a:spcBef>
                          <a:spcPts val="800"/>
                        </a:spcBef>
                        <a:spcAft>
                          <a:spcPts val="0"/>
                        </a:spcAft>
                      </a:pPr>
                      <a:r>
                        <a:rPr lang="fr-FR" sz="1200" b="1" dirty="0">
                          <a:ln>
                            <a:noFill/>
                          </a:ln>
                          <a:solidFill>
                            <a:srgbClr val="333638"/>
                          </a:solidFill>
                          <a:effectLst/>
                          <a:latin typeface="Calibri" panose="020F0502020204030204" pitchFamily="34" charset="0"/>
                          <a:ea typeface="Arial Unicode MS"/>
                          <a:cs typeface="Arial Unicode MS"/>
                        </a:rPr>
                        <a:t>EFFICACITÉ PROTECTRICE FACE AUX UV, SUR COLLAGÈNE, SUR TACHES</a:t>
                      </a:r>
                      <a:endParaRPr lang="fr-FR" sz="1400" b="1" dirty="0">
                        <a:ln>
                          <a:noFill/>
                        </a:ln>
                        <a:solidFill>
                          <a:srgbClr val="333638"/>
                        </a:solidFill>
                        <a:effectLst/>
                        <a:latin typeface="Helvetica Neue"/>
                        <a:ea typeface="Arial Unicode MS"/>
                        <a:cs typeface="Arial Unicode MS"/>
                      </a:endParaRP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Bef>
                          <a:spcPts val="800"/>
                        </a:spcBef>
                        <a:spcAft>
                          <a:spcPts val="0"/>
                        </a:spcAft>
                      </a:pPr>
                      <a:r>
                        <a:rPr lang="fr-FR" sz="1200" b="1" dirty="0">
                          <a:ln>
                            <a:noFill/>
                          </a:ln>
                          <a:solidFill>
                            <a:srgbClr val="333638"/>
                          </a:solidFill>
                          <a:effectLst/>
                          <a:latin typeface="Calibri" panose="020F0502020204030204" pitchFamily="34" charset="0"/>
                          <a:ea typeface="Arial Unicode MS"/>
                          <a:cs typeface="Arial Unicode MS"/>
                        </a:rPr>
                        <a:t>Oui</a:t>
                      </a:r>
                      <a:endParaRPr lang="fr-FR" sz="1400" b="1" dirty="0">
                        <a:ln>
                          <a:noFill/>
                        </a:ln>
                        <a:solidFill>
                          <a:srgbClr val="333638"/>
                        </a:solidFill>
                        <a:effectLst/>
                        <a:latin typeface="Helvetica Neue"/>
                        <a:ea typeface="Arial Unicode MS"/>
                        <a:cs typeface="Arial Unicode MS"/>
                      </a:endParaRP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accent2">
                        <a:lumMod val="20000"/>
                        <a:lumOff val="80000"/>
                      </a:schemeClr>
                    </a:solidFill>
                  </a:tcPr>
                </a:tc>
                <a:tc>
                  <a:txBody>
                    <a:bodyPr/>
                    <a:lstStyle/>
                    <a:p>
                      <a:pPr algn="ctr">
                        <a:spcBef>
                          <a:spcPts val="800"/>
                        </a:spcBef>
                        <a:spcAft>
                          <a:spcPts val="0"/>
                        </a:spcAft>
                      </a:pPr>
                      <a:r>
                        <a:rPr lang="fr-FR" sz="1200" b="1" dirty="0">
                          <a:ln>
                            <a:noFill/>
                          </a:ln>
                          <a:solidFill>
                            <a:srgbClr val="333638"/>
                          </a:solidFill>
                          <a:effectLst/>
                          <a:latin typeface="Calibri" panose="020F0502020204030204" pitchFamily="34" charset="0"/>
                          <a:ea typeface="Arial Unicode MS"/>
                          <a:cs typeface="Arial Unicode MS"/>
                        </a:rPr>
                        <a:t>Oui</a:t>
                      </a:r>
                      <a:endParaRPr lang="fr-FR" sz="1400" b="1" dirty="0">
                        <a:ln>
                          <a:noFill/>
                        </a:ln>
                        <a:solidFill>
                          <a:srgbClr val="333638"/>
                        </a:solidFill>
                        <a:effectLst/>
                        <a:latin typeface="Helvetica Neue"/>
                        <a:ea typeface="Arial Unicode MS"/>
                        <a:cs typeface="Arial Unicode MS"/>
                      </a:endParaRP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F78F2A"/>
                    </a:solidFill>
                  </a:tcPr>
                </a:tc>
                <a:extLst>
                  <a:ext uri="{0D108BD9-81ED-4DB2-BD59-A6C34878D82A}">
                    <a16:rowId xmlns:a16="http://schemas.microsoft.com/office/drawing/2014/main" val="3384824682"/>
                  </a:ext>
                </a:extLst>
              </a:tr>
            </a:tbl>
          </a:graphicData>
        </a:graphic>
      </p:graphicFrame>
      <p:sp>
        <p:nvSpPr>
          <p:cNvPr id="7" name="object 2">
            <a:extLst>
              <a:ext uri="{FF2B5EF4-FFF2-40B4-BE49-F238E27FC236}">
                <a16:creationId xmlns:a16="http://schemas.microsoft.com/office/drawing/2014/main" id="{C9358B7E-FEAB-8296-89C1-E40022292ECB}"/>
              </a:ext>
            </a:extLst>
          </p:cNvPr>
          <p:cNvSpPr txBox="1">
            <a:spLocks/>
          </p:cNvSpPr>
          <p:nvPr/>
        </p:nvSpPr>
        <p:spPr>
          <a:xfrm>
            <a:off x="1" y="114746"/>
            <a:ext cx="12191999" cy="1449079"/>
          </a:xfrm>
          <a:prstGeom prst="rect">
            <a:avLst/>
          </a:prstGeom>
        </p:spPr>
        <p:txBody>
          <a:bodyPr vert="horz" wrap="square" lIns="0" tIns="12665" rIns="0" bIns="0" rtlCol="0">
            <a:spAutoFit/>
          </a:bodyPr>
          <a:lstStyle>
            <a:lvl1pPr algn="ctr" defTabSz="914400" rtl="0" eaLnBrk="1" latinLnBrk="0" hangingPunct="1">
              <a:lnSpc>
                <a:spcPct val="90000"/>
              </a:lnSpc>
              <a:spcBef>
                <a:spcPct val="0"/>
              </a:spcBef>
              <a:buNone/>
              <a:defRPr sz="4800" kern="1200">
                <a:solidFill>
                  <a:srgbClr val="3E3E3E"/>
                </a:solidFill>
                <a:latin typeface="KyivType Sans2" panose="00000500000000000000" pitchFamily="50" charset="0"/>
                <a:ea typeface="+mj-ea"/>
                <a:cs typeface="+mj-cs"/>
              </a:defRPr>
            </a:lvl1pPr>
          </a:lstStyle>
          <a:p>
            <a:pPr marL="1445646" marR="5066" indent="-1433615">
              <a:spcBef>
                <a:spcPts val="100"/>
              </a:spcBef>
              <a:tabLst>
                <a:tab pos="963763" algn="l"/>
                <a:tab pos="3333281" algn="l"/>
                <a:tab pos="6417705" algn="l"/>
                <a:tab pos="7099051" algn="l"/>
              </a:tabLst>
            </a:pPr>
            <a:r>
              <a:rPr lang="fr-FR" sz="5185" spc="-25" dirty="0">
                <a:solidFill>
                  <a:srgbClr val="F68F28"/>
                </a:solidFill>
                <a:latin typeface="KyivType Sans"/>
                <a:cs typeface="KyivType Sans"/>
              </a:rPr>
              <a:t>Acide ascorbique &amp; </a:t>
            </a:r>
            <a:r>
              <a:rPr lang="fr-FR" sz="5185" spc="-25" dirty="0" err="1">
                <a:solidFill>
                  <a:srgbClr val="F68F28"/>
                </a:solidFill>
                <a:latin typeface="KyivType Sans"/>
                <a:cs typeface="KyivType Sans"/>
              </a:rPr>
              <a:t>Tetraisopalmitate</a:t>
            </a:r>
            <a:r>
              <a:rPr lang="fr-FR" sz="5185" spc="-25" dirty="0">
                <a:solidFill>
                  <a:srgbClr val="F68F28"/>
                </a:solidFill>
                <a:latin typeface="KyivType Sans"/>
                <a:cs typeface="KyivType Sans"/>
              </a:rPr>
              <a:t> d’</a:t>
            </a:r>
            <a:r>
              <a:rPr lang="fr-FR" sz="5185" spc="-25" dirty="0" err="1">
                <a:solidFill>
                  <a:srgbClr val="F68F28"/>
                </a:solidFill>
                <a:latin typeface="KyivType Sans"/>
                <a:cs typeface="KyivType Sans"/>
              </a:rPr>
              <a:t>ascorbyle</a:t>
            </a:r>
            <a:endParaRPr lang="fr-FR" sz="5185" dirty="0">
              <a:latin typeface="KyivType Sans"/>
              <a:cs typeface="KyivType Sans"/>
            </a:endParaRPr>
          </a:p>
        </p:txBody>
      </p:sp>
    </p:spTree>
    <p:extLst>
      <p:ext uri="{BB962C8B-B14F-4D97-AF65-F5344CB8AC3E}">
        <p14:creationId xmlns:p14="http://schemas.microsoft.com/office/powerpoint/2010/main" val="3424716609"/>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Espace réservé du titre 1"/>
          <p:cNvSpPr txBox="1">
            <a:spLocks/>
          </p:cNvSpPr>
          <p:nvPr/>
        </p:nvSpPr>
        <p:spPr>
          <a:xfrm>
            <a:off x="833717" y="35808"/>
            <a:ext cx="10515600" cy="1325563"/>
          </a:xfrm>
          <a:prstGeom prst="rect">
            <a:avLst/>
          </a:prstGeom>
        </p:spPr>
        <p:txBody>
          <a:bodyPr vert="horz" lIns="91440" tIns="45720" rIns="91440" bIns="45720" rtlCol="0" anchor="ctr">
            <a:normAutofit/>
          </a:bodyPr>
          <a:lstStyle>
            <a:lvl1pPr algn="ctr" defTabSz="914400" rtl="0" eaLnBrk="1" latinLnBrk="0" hangingPunct="1">
              <a:lnSpc>
                <a:spcPct val="90000"/>
              </a:lnSpc>
              <a:spcBef>
                <a:spcPct val="0"/>
              </a:spcBef>
              <a:buNone/>
              <a:defRPr sz="4800" kern="1200">
                <a:solidFill>
                  <a:srgbClr val="3E3E3E"/>
                </a:solidFill>
                <a:latin typeface="KyivType Sans2" panose="00000500000000000000" pitchFamily="50" charset="0"/>
                <a:ea typeface="+mj-ea"/>
                <a:cs typeface="+mj-cs"/>
              </a:defRPr>
            </a:lvl1pPr>
          </a:lstStyle>
          <a:p>
            <a:pPr marL="0" marR="0" lvl="0" indent="0" algn="ctr" defTabSz="914400" rtl="0" eaLnBrk="1" fontAlgn="auto" latinLnBrk="0" hangingPunct="1">
              <a:lnSpc>
                <a:spcPct val="90000"/>
              </a:lnSpc>
              <a:spcBef>
                <a:spcPct val="0"/>
              </a:spcBef>
              <a:spcAft>
                <a:spcPts val="0"/>
              </a:spcAft>
              <a:buClrTx/>
              <a:buSzTx/>
              <a:buFontTx/>
              <a:buNone/>
              <a:tabLst/>
              <a:defRPr/>
            </a:pPr>
            <a:r>
              <a:rPr kumimoji="0" lang="fr-FR" sz="4800" b="0" i="0" u="none" strike="noStrike" kern="1200" cap="none" spc="0" normalizeH="0" baseline="0" noProof="0" dirty="0">
                <a:ln>
                  <a:noFill/>
                </a:ln>
                <a:solidFill>
                  <a:srgbClr val="3E3E3E"/>
                </a:solidFill>
                <a:effectLst/>
                <a:uLnTx/>
                <a:uFillTx/>
                <a:latin typeface="KyivType Sans2" panose="00000500000000000000" pitchFamily="50" charset="0"/>
                <a:ea typeface="+mj-ea"/>
                <a:cs typeface="+mj-cs"/>
              </a:rPr>
              <a:t>Une formule ultra-performante</a:t>
            </a:r>
          </a:p>
        </p:txBody>
      </p:sp>
      <p:sp>
        <p:nvSpPr>
          <p:cNvPr id="4" name="Rectangle 3"/>
          <p:cNvSpPr/>
          <p:nvPr/>
        </p:nvSpPr>
        <p:spPr>
          <a:xfrm>
            <a:off x="6823553" y="3469482"/>
            <a:ext cx="4382167" cy="1754326"/>
          </a:xfrm>
          <a:prstGeom prst="rect">
            <a:avLst/>
          </a:prstGeom>
        </p:spPr>
        <p:txBody>
          <a:bodyPr wrap="square">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fr-FR" sz="3600" b="0" i="0" u="none" strike="noStrike" kern="1200" cap="none" spc="0" normalizeH="0" baseline="0" noProof="0" dirty="0">
                <a:ln>
                  <a:noFill/>
                </a:ln>
                <a:solidFill>
                  <a:srgbClr val="ED7D31"/>
                </a:solidFill>
                <a:effectLst/>
                <a:uLnTx/>
                <a:uFillTx/>
                <a:latin typeface="Roboto Light" panose="02000000000000000000" pitchFamily="2" charset="0"/>
                <a:ea typeface="Roboto Light" panose="02000000000000000000" pitchFamily="2" charset="0"/>
                <a:cs typeface="+mn-cs"/>
              </a:rPr>
              <a:t>Complètent l’action </a:t>
            </a:r>
            <a:r>
              <a:rPr lang="fr-FR" sz="3600" dirty="0">
                <a:solidFill>
                  <a:srgbClr val="ED7D31"/>
                </a:solidFill>
                <a:latin typeface="Roboto Light" panose="02000000000000000000" pitchFamily="2" charset="0"/>
                <a:ea typeface="Roboto Light" panose="02000000000000000000" pitchFamily="2" charset="0"/>
              </a:rPr>
              <a:t>de </a:t>
            </a:r>
            <a:r>
              <a:rPr kumimoji="0" lang="fr-FR" sz="3600" b="0" i="0" u="none" strike="noStrike" kern="1200" cap="none" spc="0" normalizeH="0" baseline="0" noProof="0" dirty="0">
                <a:ln>
                  <a:noFill/>
                </a:ln>
                <a:solidFill>
                  <a:srgbClr val="ED7D31"/>
                </a:solidFill>
                <a:effectLst/>
                <a:uLnTx/>
                <a:uFillTx/>
                <a:latin typeface="Roboto Light" panose="02000000000000000000" pitchFamily="2" charset="0"/>
                <a:ea typeface="Roboto Light" panose="02000000000000000000" pitchFamily="2" charset="0"/>
                <a:cs typeface="+mn-cs"/>
              </a:rPr>
              <a:t>Vitamine</a:t>
            </a:r>
          </a:p>
          <a:p>
            <a:pPr marL="0" marR="0" lvl="0" indent="0" algn="ctr" defTabSz="914400" rtl="0" eaLnBrk="1" fontAlgn="auto" latinLnBrk="0" hangingPunct="1">
              <a:lnSpc>
                <a:spcPct val="100000"/>
              </a:lnSpc>
              <a:spcBef>
                <a:spcPts val="0"/>
              </a:spcBef>
              <a:spcAft>
                <a:spcPts val="0"/>
              </a:spcAft>
              <a:buClrTx/>
              <a:buSzTx/>
              <a:buFontTx/>
              <a:buNone/>
              <a:tabLst/>
              <a:defRPr/>
            </a:pPr>
            <a:r>
              <a:rPr lang="fr-FR" sz="3600" dirty="0">
                <a:solidFill>
                  <a:srgbClr val="ED7D31"/>
                </a:solidFill>
                <a:latin typeface="Roboto Light" panose="02000000000000000000" pitchFamily="2" charset="0"/>
                <a:ea typeface="Roboto Light" panose="02000000000000000000" pitchFamily="2" charset="0"/>
              </a:rPr>
              <a:t>stable</a:t>
            </a:r>
            <a:r>
              <a:rPr kumimoji="0" lang="fr-FR" sz="3600" b="0" i="0" u="none" strike="noStrike" kern="1200" cap="none" spc="0" normalizeH="0" baseline="0" noProof="0" dirty="0">
                <a:ln>
                  <a:noFill/>
                </a:ln>
                <a:solidFill>
                  <a:srgbClr val="ED7D31"/>
                </a:solidFill>
                <a:effectLst/>
                <a:uLnTx/>
                <a:uFillTx/>
                <a:latin typeface="Roboto Light" panose="02000000000000000000" pitchFamily="2" charset="0"/>
                <a:ea typeface="Roboto Light" panose="02000000000000000000" pitchFamily="2" charset="0"/>
                <a:cs typeface="+mn-cs"/>
              </a:rPr>
              <a:t> </a:t>
            </a:r>
          </a:p>
        </p:txBody>
      </p:sp>
      <p:pic>
        <p:nvPicPr>
          <p:cNvPr id="22" name="Image 21">
            <a:extLst>
              <a:ext uri="{FF2B5EF4-FFF2-40B4-BE49-F238E27FC236}">
                <a16:creationId xmlns:a16="http://schemas.microsoft.com/office/drawing/2014/main" id="{D3CF9F9F-B910-7996-4E37-A700812FA158}"/>
              </a:ext>
            </a:extLst>
          </p:cNvPr>
          <p:cNvPicPr>
            <a:picLocks noChangeAspect="1"/>
          </p:cNvPicPr>
          <p:nvPr/>
        </p:nvPicPr>
        <p:blipFill>
          <a:blip r:embed="rId3">
            <a:extLst>
              <a:ext uri="{BEBA8EAE-BF5A-486C-A8C5-ECC9F3942E4B}">
                <a14:imgProps xmlns:a14="http://schemas.microsoft.com/office/drawing/2010/main">
                  <a14:imgLayer r:embed="rId4">
                    <a14:imgEffect>
                      <a14:brightnessContrast contrast="-20000"/>
                    </a14:imgEffect>
                  </a14:imgLayer>
                </a14:imgProps>
              </a:ext>
            </a:extLst>
          </a:blip>
          <a:stretch>
            <a:fillRect/>
          </a:stretch>
        </p:blipFill>
        <p:spPr>
          <a:xfrm>
            <a:off x="338657" y="1571907"/>
            <a:ext cx="5565461" cy="4367830"/>
          </a:xfrm>
          <a:prstGeom prst="rect">
            <a:avLst/>
          </a:prstGeom>
          <a:ln>
            <a:noFill/>
          </a:ln>
          <a:effectLst>
            <a:softEdge rad="112500"/>
          </a:effectLst>
        </p:spPr>
      </p:pic>
      <p:sp>
        <p:nvSpPr>
          <p:cNvPr id="3" name="Rectangle 2"/>
          <p:cNvSpPr/>
          <p:nvPr/>
        </p:nvSpPr>
        <p:spPr>
          <a:xfrm>
            <a:off x="1255051" y="1040686"/>
            <a:ext cx="9398000" cy="584775"/>
          </a:xfrm>
          <a:prstGeom prst="rect">
            <a:avLst/>
          </a:prstGeom>
          <a:solidFill>
            <a:schemeClr val="accent2"/>
          </a:solidFill>
        </p:spPr>
        <p:txBody>
          <a:bodyPr wrap="square">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fr-FR" sz="3200" b="0" i="0" u="none" strike="noStrike" kern="1200" cap="none" spc="0" normalizeH="0" baseline="0" noProof="0" dirty="0">
                <a:ln>
                  <a:noFill/>
                </a:ln>
                <a:solidFill>
                  <a:prstClr val="white"/>
                </a:solidFill>
                <a:effectLst/>
                <a:uLnTx/>
                <a:uFillTx/>
                <a:latin typeface="Roboto Black" panose="02000000000000000000" pitchFamily="2" charset="0"/>
                <a:ea typeface="Roboto Black" panose="02000000000000000000" pitchFamily="2" charset="0"/>
                <a:cs typeface="+mn-cs"/>
              </a:rPr>
              <a:t>Zoom sur les cellules natives anti-oxydantes</a:t>
            </a:r>
          </a:p>
        </p:txBody>
      </p:sp>
      <p:pic>
        <p:nvPicPr>
          <p:cNvPr id="26" name="Image 25">
            <a:extLst>
              <a:ext uri="{FF2B5EF4-FFF2-40B4-BE49-F238E27FC236}">
                <a16:creationId xmlns:a16="http://schemas.microsoft.com/office/drawing/2014/main" id="{34C65CD1-F7A2-C053-DCAB-1928AD0118DF}"/>
              </a:ext>
            </a:extLst>
          </p:cNvPr>
          <p:cNvPicPr>
            <a:picLocks noChangeAspect="1"/>
          </p:cNvPicPr>
          <p:nvPr/>
        </p:nvPicPr>
        <p:blipFill rotWithShape="1">
          <a:blip r:embed="rId5"/>
          <a:srcRect l="8686"/>
          <a:stretch/>
        </p:blipFill>
        <p:spPr>
          <a:xfrm rot="21389850">
            <a:off x="10277009" y="3982792"/>
            <a:ext cx="692476" cy="727707"/>
          </a:xfrm>
          <a:prstGeom prst="rect">
            <a:avLst/>
          </a:prstGeom>
        </p:spPr>
      </p:pic>
      <p:pic>
        <p:nvPicPr>
          <p:cNvPr id="30" name="Image 29">
            <a:extLst>
              <a:ext uri="{FF2B5EF4-FFF2-40B4-BE49-F238E27FC236}">
                <a16:creationId xmlns:a16="http://schemas.microsoft.com/office/drawing/2014/main" id="{6F9715E2-8625-7081-9822-8755C0F465DA}"/>
              </a:ext>
            </a:extLst>
          </p:cNvPr>
          <p:cNvPicPr>
            <a:picLocks noChangeAspect="1"/>
          </p:cNvPicPr>
          <p:nvPr/>
        </p:nvPicPr>
        <p:blipFill>
          <a:blip r:embed="rId6">
            <a:extLst>
              <a:ext uri="{BEBA8EAE-BF5A-486C-A8C5-ECC9F3942E4B}">
                <a14:imgProps xmlns:a14="http://schemas.microsoft.com/office/drawing/2010/main">
                  <a14:imgLayer r:embed="rId7">
                    <a14:imgEffect>
                      <a14:brightnessContrast bright="20000" contrast="40000"/>
                    </a14:imgEffect>
                  </a14:imgLayer>
                </a14:imgProps>
              </a:ext>
            </a:extLst>
          </a:blip>
          <a:stretch>
            <a:fillRect/>
          </a:stretch>
        </p:blipFill>
        <p:spPr>
          <a:xfrm>
            <a:off x="1979409" y="4774797"/>
            <a:ext cx="77991" cy="447675"/>
          </a:xfrm>
          <a:prstGeom prst="rect">
            <a:avLst/>
          </a:prstGeom>
          <a:solidFill>
            <a:schemeClr val="bg1"/>
          </a:solidFill>
        </p:spPr>
      </p:pic>
      <p:sp>
        <p:nvSpPr>
          <p:cNvPr id="2" name="Rectangle 1">
            <a:extLst>
              <a:ext uri="{FF2B5EF4-FFF2-40B4-BE49-F238E27FC236}">
                <a16:creationId xmlns:a16="http://schemas.microsoft.com/office/drawing/2014/main" id="{97590343-C7AF-D6A9-C1AC-7A4F64C7ED77}"/>
              </a:ext>
            </a:extLst>
          </p:cNvPr>
          <p:cNvSpPr/>
          <p:nvPr/>
        </p:nvSpPr>
        <p:spPr>
          <a:xfrm>
            <a:off x="389238" y="5892861"/>
            <a:ext cx="12192000" cy="769441"/>
          </a:xfrm>
          <a:prstGeom prst="rect">
            <a:avLst/>
          </a:prstGeom>
        </p:spPr>
        <p:txBody>
          <a:bodyPr wrap="square">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lang="fr-FR" sz="4400" spc="-50" dirty="0">
                <a:solidFill>
                  <a:srgbClr val="F68F28"/>
                </a:solidFill>
                <a:latin typeface="KyivType Sans"/>
                <a:cs typeface="KyivType Sans"/>
              </a:rPr>
              <a:t>+</a:t>
            </a:r>
            <a:r>
              <a:rPr lang="fr-FR" sz="4400" spc="-25" dirty="0">
                <a:solidFill>
                  <a:srgbClr val="F68F28"/>
                </a:solidFill>
                <a:latin typeface="KyivType Sans"/>
                <a:cs typeface="KyivType Sans"/>
              </a:rPr>
              <a:t>1,5 </a:t>
            </a:r>
            <a:r>
              <a:rPr lang="fr-FR" sz="4400" spc="-10" dirty="0">
                <a:solidFill>
                  <a:srgbClr val="F68F28"/>
                </a:solidFill>
                <a:latin typeface="KyivType Sans"/>
                <a:cs typeface="KyivType Sans"/>
              </a:rPr>
              <a:t>millions </a:t>
            </a:r>
            <a:r>
              <a:rPr lang="fr-FR" sz="3200" spc="-10" dirty="0">
                <a:solidFill>
                  <a:srgbClr val="F68F28"/>
                </a:solidFill>
                <a:latin typeface="KyivType Sans"/>
                <a:cs typeface="KyivType Sans"/>
              </a:rPr>
              <a:t>cellules natives végétales*</a:t>
            </a:r>
            <a:endParaRPr kumimoji="0" lang="fr-FR" sz="3200" b="0" i="0" u="none" strike="noStrike" kern="1200" cap="none" spc="0" normalizeH="0" baseline="0" noProof="0" dirty="0">
              <a:ln>
                <a:noFill/>
              </a:ln>
              <a:solidFill>
                <a:srgbClr val="ED7D31"/>
              </a:solidFill>
              <a:effectLst/>
              <a:uLnTx/>
              <a:uFillTx/>
              <a:latin typeface="Roboto Light" panose="02000000000000000000" pitchFamily="2" charset="0"/>
              <a:ea typeface="Roboto Light" panose="02000000000000000000" pitchFamily="2" charset="0"/>
              <a:cs typeface="+mn-cs"/>
            </a:endParaRPr>
          </a:p>
        </p:txBody>
      </p:sp>
    </p:spTree>
    <p:extLst>
      <p:ext uri="{BB962C8B-B14F-4D97-AF65-F5344CB8AC3E}">
        <p14:creationId xmlns:p14="http://schemas.microsoft.com/office/powerpoint/2010/main" val="3366609042"/>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object 2">
            <a:extLst>
              <a:ext uri="{FF2B5EF4-FFF2-40B4-BE49-F238E27FC236}">
                <a16:creationId xmlns:a16="http://schemas.microsoft.com/office/drawing/2014/main" id="{B92CBFF2-32ED-4BD4-789C-4E56CE3B0A14}"/>
              </a:ext>
            </a:extLst>
          </p:cNvPr>
          <p:cNvSpPr txBox="1">
            <a:spLocks/>
          </p:cNvSpPr>
          <p:nvPr/>
        </p:nvSpPr>
        <p:spPr>
          <a:xfrm>
            <a:off x="587589" y="259125"/>
            <a:ext cx="10944937" cy="1449079"/>
          </a:xfrm>
          <a:prstGeom prst="rect">
            <a:avLst/>
          </a:prstGeom>
        </p:spPr>
        <p:txBody>
          <a:bodyPr vert="horz" wrap="square" lIns="0" tIns="12665" rIns="0" bIns="0" rtlCol="0">
            <a:spAutoFit/>
          </a:bodyPr>
          <a:lstStyle>
            <a:lvl1pPr algn="ctr" defTabSz="914400" rtl="0" eaLnBrk="1" latinLnBrk="0" hangingPunct="1">
              <a:lnSpc>
                <a:spcPct val="90000"/>
              </a:lnSpc>
              <a:spcBef>
                <a:spcPct val="0"/>
              </a:spcBef>
              <a:buNone/>
              <a:defRPr sz="4800" kern="1200">
                <a:solidFill>
                  <a:srgbClr val="3E3E3E"/>
                </a:solidFill>
                <a:latin typeface="KyivType Sans2" panose="00000500000000000000" pitchFamily="50" charset="0"/>
                <a:ea typeface="+mj-ea"/>
                <a:cs typeface="+mj-cs"/>
              </a:defRPr>
            </a:lvl1pPr>
          </a:lstStyle>
          <a:p>
            <a:pPr marL="1445646" marR="5066" indent="-1433615">
              <a:spcBef>
                <a:spcPts val="100"/>
              </a:spcBef>
              <a:tabLst>
                <a:tab pos="963763" algn="l"/>
                <a:tab pos="3333281" algn="l"/>
                <a:tab pos="6417705" algn="l"/>
                <a:tab pos="7099051" algn="l"/>
              </a:tabLst>
            </a:pPr>
            <a:r>
              <a:rPr lang="fr-FR" sz="5185" spc="-25" dirty="0">
                <a:solidFill>
                  <a:srgbClr val="F68F28"/>
                </a:solidFill>
                <a:latin typeface="KyivType Sans"/>
                <a:cs typeface="KyivType Sans"/>
              </a:rPr>
              <a:t>Les Green Sciences </a:t>
            </a:r>
          </a:p>
          <a:p>
            <a:pPr marL="1445646" marR="5066" indent="-1433615">
              <a:spcBef>
                <a:spcPts val="100"/>
              </a:spcBef>
              <a:tabLst>
                <a:tab pos="963763" algn="l"/>
                <a:tab pos="3333281" algn="l"/>
                <a:tab pos="6417705" algn="l"/>
                <a:tab pos="7099051" algn="l"/>
              </a:tabLst>
            </a:pPr>
            <a:r>
              <a:rPr lang="fr-FR" sz="5185" spc="-25" dirty="0">
                <a:solidFill>
                  <a:srgbClr val="F68F28"/>
                </a:solidFill>
                <a:latin typeface="KyivType Sans"/>
                <a:cs typeface="KyivType Sans"/>
              </a:rPr>
              <a:t>derrières nos actifs</a:t>
            </a:r>
            <a:endParaRPr lang="fr-FR" sz="5185" dirty="0">
              <a:latin typeface="KyivType Sans"/>
              <a:cs typeface="KyivType Sans"/>
            </a:endParaRPr>
          </a:p>
        </p:txBody>
      </p:sp>
      <p:sp>
        <p:nvSpPr>
          <p:cNvPr id="11" name="Rectangle 10">
            <a:extLst>
              <a:ext uri="{FF2B5EF4-FFF2-40B4-BE49-F238E27FC236}">
                <a16:creationId xmlns:a16="http://schemas.microsoft.com/office/drawing/2014/main" id="{74FA11E9-5D54-1BF5-2DD6-1CCD1D28969C}"/>
              </a:ext>
            </a:extLst>
          </p:cNvPr>
          <p:cNvSpPr/>
          <p:nvPr/>
        </p:nvSpPr>
        <p:spPr>
          <a:xfrm>
            <a:off x="5706762" y="6112562"/>
            <a:ext cx="778476" cy="654908"/>
          </a:xfrm>
          <a:prstGeom prst="rect">
            <a:avLst/>
          </a:prstGeom>
          <a:solidFill>
            <a:srgbClr val="FBFDFE"/>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
        <p:nvSpPr>
          <p:cNvPr id="12" name="object 10">
            <a:extLst>
              <a:ext uri="{FF2B5EF4-FFF2-40B4-BE49-F238E27FC236}">
                <a16:creationId xmlns:a16="http://schemas.microsoft.com/office/drawing/2014/main" id="{041CE7B6-DB71-281B-C1E7-FA5EF7E0F947}"/>
              </a:ext>
            </a:extLst>
          </p:cNvPr>
          <p:cNvSpPr txBox="1"/>
          <p:nvPr/>
        </p:nvSpPr>
        <p:spPr>
          <a:xfrm>
            <a:off x="1292844" y="2550305"/>
            <a:ext cx="6232421" cy="2720156"/>
          </a:xfrm>
          <a:prstGeom prst="rect">
            <a:avLst/>
          </a:prstGeom>
        </p:spPr>
        <p:txBody>
          <a:bodyPr vert="horz" wrap="square" lIns="0" tIns="164009" rIns="0" bIns="0" rtlCol="0">
            <a:spAutoFit/>
          </a:bodyPr>
          <a:lstStyle/>
          <a:p>
            <a:pPr algn="l"/>
            <a:r>
              <a:rPr lang="fr-FR" sz="2000" spc="-25" dirty="0">
                <a:solidFill>
                  <a:srgbClr val="F68F28"/>
                </a:solidFill>
                <a:latin typeface="KyivType Sans"/>
                <a:ea typeface="+mj-ea"/>
              </a:rPr>
              <a:t>De quoi s’agit-il ?</a:t>
            </a:r>
          </a:p>
          <a:p>
            <a:pPr algn="l"/>
            <a:r>
              <a:rPr lang="fr-FR" sz="1800" b="0" i="0" u="none" strike="noStrike" baseline="0" dirty="0">
                <a:solidFill>
                  <a:srgbClr val="333638"/>
                </a:solidFill>
                <a:latin typeface="Roboto-Regular"/>
              </a:rPr>
              <a:t>L’utilisation de la science pour produire et/ou pour cultiver des ingrédients naturels, sans épuiser les sols, grâce à des procédés durables et de haute technologie.</a:t>
            </a:r>
          </a:p>
          <a:p>
            <a:pPr algn="l"/>
            <a:endParaRPr lang="fr-FR" sz="1800" b="0" i="0" u="none" strike="noStrike" baseline="0" dirty="0">
              <a:solidFill>
                <a:srgbClr val="000000"/>
              </a:solidFill>
              <a:latin typeface="Roboto-Regular"/>
            </a:endParaRPr>
          </a:p>
          <a:p>
            <a:pPr algn="l"/>
            <a:endParaRPr lang="fr-FR" sz="1800" b="0" i="0" u="none" strike="noStrike" baseline="0" dirty="0">
              <a:solidFill>
                <a:srgbClr val="000000"/>
              </a:solidFill>
              <a:latin typeface="Roboto-Regular"/>
            </a:endParaRPr>
          </a:p>
          <a:p>
            <a:r>
              <a:rPr lang="fr-FR" sz="2000" spc="-25" dirty="0">
                <a:solidFill>
                  <a:srgbClr val="F68F28"/>
                </a:solidFill>
                <a:latin typeface="KyivType Sans"/>
                <a:ea typeface="+mj-ea"/>
              </a:rPr>
              <a:t>Parmi les Green Sciences : Les biotechnologies.</a:t>
            </a:r>
          </a:p>
          <a:p>
            <a:pPr algn="l"/>
            <a:r>
              <a:rPr lang="fr-FR" sz="1800" b="0" i="0" u="none" strike="noStrike" baseline="0" dirty="0">
                <a:solidFill>
                  <a:srgbClr val="333638"/>
                </a:solidFill>
                <a:latin typeface="Roboto-Regular"/>
              </a:rPr>
              <a:t>Les processus biotechnologiques choisis par Yon-Ka sont la </a:t>
            </a:r>
            <a:r>
              <a:rPr lang="fr-FR" sz="1800" b="0" i="0" u="none" strike="noStrike" baseline="0" dirty="0" err="1">
                <a:solidFill>
                  <a:srgbClr val="333638"/>
                </a:solidFill>
                <a:latin typeface="Roboto-Regular"/>
              </a:rPr>
              <a:t>biofermentation</a:t>
            </a:r>
            <a:r>
              <a:rPr lang="fr-FR" sz="1800" b="0" i="0" u="none" strike="noStrike" baseline="0" dirty="0">
                <a:solidFill>
                  <a:srgbClr val="333638"/>
                </a:solidFill>
                <a:latin typeface="Roboto-Regular"/>
              </a:rPr>
              <a:t> et la culture cellulaire.</a:t>
            </a:r>
            <a:endParaRPr kumimoji="0" sz="1446" b="0" i="0" u="none" strike="noStrike" kern="0" cap="none" spc="0" normalizeH="0" baseline="0" noProof="0" dirty="0">
              <a:ln>
                <a:noFill/>
              </a:ln>
              <a:solidFill>
                <a:srgbClr val="333638"/>
              </a:solidFill>
              <a:effectLst/>
              <a:uLnTx/>
              <a:uFillTx/>
              <a:latin typeface="Roboto"/>
              <a:ea typeface="+mn-ea"/>
              <a:cs typeface="Roboto"/>
            </a:endParaRPr>
          </a:p>
        </p:txBody>
      </p:sp>
    </p:spTree>
    <p:extLst>
      <p:ext uri="{BB962C8B-B14F-4D97-AF65-F5344CB8AC3E}">
        <p14:creationId xmlns:p14="http://schemas.microsoft.com/office/powerpoint/2010/main" val="3920228717"/>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object 10">
            <a:extLst>
              <a:ext uri="{FF2B5EF4-FFF2-40B4-BE49-F238E27FC236}">
                <a16:creationId xmlns:a16="http://schemas.microsoft.com/office/drawing/2014/main" id="{EE32153C-C9E3-4685-0E33-44DD5C8B191D}"/>
              </a:ext>
            </a:extLst>
          </p:cNvPr>
          <p:cNvSpPr txBox="1"/>
          <p:nvPr/>
        </p:nvSpPr>
        <p:spPr>
          <a:xfrm>
            <a:off x="253970" y="170152"/>
            <a:ext cx="11827717" cy="4903061"/>
          </a:xfrm>
          <a:prstGeom prst="rect">
            <a:avLst/>
          </a:prstGeom>
        </p:spPr>
        <p:txBody>
          <a:bodyPr vert="horz" wrap="square" lIns="0" tIns="164009" rIns="0" bIns="0" rtlCol="0">
            <a:spAutoFit/>
          </a:bodyPr>
          <a:lstStyle/>
          <a:p>
            <a:pPr algn="l"/>
            <a:r>
              <a:rPr lang="fr-FR" sz="5185" spc="-25" dirty="0">
                <a:solidFill>
                  <a:srgbClr val="F68F28"/>
                </a:solidFill>
                <a:latin typeface="KyivType Sans"/>
                <a:ea typeface="+mj-ea"/>
              </a:rPr>
              <a:t>Zoom culture cellulaire</a:t>
            </a:r>
          </a:p>
          <a:p>
            <a:pPr algn="l"/>
            <a:r>
              <a:rPr lang="fr-FR" sz="2000" spc="-25" dirty="0">
                <a:solidFill>
                  <a:srgbClr val="F68F28"/>
                </a:solidFill>
                <a:latin typeface="KyivType Sans"/>
                <a:ea typeface="+mj-ea"/>
              </a:rPr>
              <a:t>Pour l’obtention des cellules natives de Grenade et de Curcuma </a:t>
            </a:r>
          </a:p>
          <a:p>
            <a:pPr algn="l"/>
            <a:endParaRPr lang="fr-FR" sz="2000" spc="-25" dirty="0">
              <a:solidFill>
                <a:srgbClr val="F68F28"/>
              </a:solidFill>
              <a:latin typeface="KyivType Sans"/>
              <a:ea typeface="+mj-ea"/>
            </a:endParaRPr>
          </a:p>
          <a:p>
            <a:pPr algn="l"/>
            <a:endParaRPr lang="fr-FR" sz="1800" b="0" i="0" u="none" strike="noStrike" baseline="0" dirty="0">
              <a:solidFill>
                <a:srgbClr val="000000"/>
              </a:solidFill>
              <a:latin typeface="Roboto-Regular"/>
            </a:endParaRPr>
          </a:p>
          <a:p>
            <a:pPr algn="l"/>
            <a:endParaRPr lang="fr-FR" dirty="0">
              <a:solidFill>
                <a:srgbClr val="000000"/>
              </a:solidFill>
              <a:latin typeface="Roboto-Regular"/>
            </a:endParaRPr>
          </a:p>
          <a:p>
            <a:pPr algn="l"/>
            <a:endParaRPr lang="fr-FR" sz="1800" b="0" i="0" u="none" strike="noStrike" baseline="0" dirty="0">
              <a:solidFill>
                <a:srgbClr val="000000"/>
              </a:solidFill>
              <a:latin typeface="Roboto-Regular"/>
            </a:endParaRPr>
          </a:p>
          <a:p>
            <a:pPr algn="l"/>
            <a:endParaRPr lang="fr-FR" dirty="0">
              <a:solidFill>
                <a:srgbClr val="000000"/>
              </a:solidFill>
              <a:latin typeface="Roboto-Regular"/>
            </a:endParaRPr>
          </a:p>
          <a:p>
            <a:pPr algn="l"/>
            <a:endParaRPr lang="fr-FR" sz="1800" b="0" i="0" u="none" strike="noStrike" baseline="0" dirty="0">
              <a:solidFill>
                <a:srgbClr val="000000"/>
              </a:solidFill>
              <a:latin typeface="Roboto-Regular"/>
            </a:endParaRPr>
          </a:p>
          <a:p>
            <a:pPr algn="l"/>
            <a:endParaRPr lang="fr-FR" dirty="0">
              <a:solidFill>
                <a:srgbClr val="000000"/>
              </a:solidFill>
              <a:latin typeface="Roboto-Regular"/>
            </a:endParaRPr>
          </a:p>
          <a:p>
            <a:pPr algn="l"/>
            <a:endParaRPr lang="fr-FR" sz="1800" b="0" i="0" u="none" strike="noStrike" baseline="0" dirty="0">
              <a:solidFill>
                <a:srgbClr val="000000"/>
              </a:solidFill>
              <a:latin typeface="Roboto-Regular"/>
            </a:endParaRPr>
          </a:p>
          <a:p>
            <a:pPr algn="l"/>
            <a:endParaRPr lang="fr-FR" sz="1800" b="0" i="0" u="none" strike="noStrike" baseline="0" dirty="0">
              <a:solidFill>
                <a:srgbClr val="000000"/>
              </a:solidFill>
              <a:latin typeface="Roboto-Regular"/>
            </a:endParaRPr>
          </a:p>
          <a:p>
            <a:pPr algn="l"/>
            <a:endParaRPr lang="fr-FR" dirty="0">
              <a:solidFill>
                <a:srgbClr val="000000"/>
              </a:solidFill>
              <a:latin typeface="Roboto-Regular"/>
            </a:endParaRPr>
          </a:p>
          <a:p>
            <a:pPr algn="l"/>
            <a:endParaRPr lang="fr-FR" sz="1800" b="0" i="0" u="none" strike="noStrike" baseline="0" dirty="0">
              <a:solidFill>
                <a:srgbClr val="000000"/>
              </a:solidFill>
              <a:latin typeface="Roboto-Regular"/>
            </a:endParaRPr>
          </a:p>
          <a:p>
            <a:pPr algn="l"/>
            <a:endParaRPr lang="fr-FR" sz="1800" b="0" i="0" u="none" strike="noStrike" baseline="0" dirty="0">
              <a:solidFill>
                <a:srgbClr val="000000"/>
              </a:solidFill>
              <a:latin typeface="Roboto-Regular"/>
            </a:endParaRPr>
          </a:p>
          <a:p>
            <a:pPr algn="l"/>
            <a:endParaRPr lang="fr-FR" dirty="0">
              <a:solidFill>
                <a:srgbClr val="000000"/>
              </a:solidFill>
              <a:latin typeface="Roboto-Regular"/>
            </a:endParaRPr>
          </a:p>
        </p:txBody>
      </p:sp>
      <p:pic>
        <p:nvPicPr>
          <p:cNvPr id="7" name="Image 6">
            <a:extLst>
              <a:ext uri="{FF2B5EF4-FFF2-40B4-BE49-F238E27FC236}">
                <a16:creationId xmlns:a16="http://schemas.microsoft.com/office/drawing/2014/main" id="{B0367590-D5F3-797B-1F77-7D433538BE9E}"/>
              </a:ext>
            </a:extLst>
          </p:cNvPr>
          <p:cNvPicPr>
            <a:picLocks noChangeAspect="1"/>
          </p:cNvPicPr>
          <p:nvPr/>
        </p:nvPicPr>
        <p:blipFill>
          <a:blip r:embed="rId3"/>
          <a:stretch>
            <a:fillRect/>
          </a:stretch>
        </p:blipFill>
        <p:spPr>
          <a:xfrm>
            <a:off x="597204" y="2505572"/>
            <a:ext cx="1287903" cy="2062546"/>
          </a:xfrm>
          <a:prstGeom prst="rect">
            <a:avLst/>
          </a:prstGeom>
        </p:spPr>
      </p:pic>
      <p:pic>
        <p:nvPicPr>
          <p:cNvPr id="9" name="Image 8">
            <a:extLst>
              <a:ext uri="{FF2B5EF4-FFF2-40B4-BE49-F238E27FC236}">
                <a16:creationId xmlns:a16="http://schemas.microsoft.com/office/drawing/2014/main" id="{B40E95A8-C086-89E6-6179-BB052E13672E}"/>
              </a:ext>
            </a:extLst>
          </p:cNvPr>
          <p:cNvPicPr>
            <a:picLocks noChangeAspect="1"/>
          </p:cNvPicPr>
          <p:nvPr/>
        </p:nvPicPr>
        <p:blipFill>
          <a:blip r:embed="rId4"/>
          <a:stretch>
            <a:fillRect/>
          </a:stretch>
        </p:blipFill>
        <p:spPr>
          <a:xfrm>
            <a:off x="2948859" y="3021579"/>
            <a:ext cx="1021768" cy="1554038"/>
          </a:xfrm>
          <a:prstGeom prst="rect">
            <a:avLst/>
          </a:prstGeom>
        </p:spPr>
      </p:pic>
      <p:pic>
        <p:nvPicPr>
          <p:cNvPr id="11" name="Image 10">
            <a:extLst>
              <a:ext uri="{FF2B5EF4-FFF2-40B4-BE49-F238E27FC236}">
                <a16:creationId xmlns:a16="http://schemas.microsoft.com/office/drawing/2014/main" id="{98298625-B234-F6F3-444F-FEDFFEC63032}"/>
              </a:ext>
            </a:extLst>
          </p:cNvPr>
          <p:cNvPicPr>
            <a:picLocks noChangeAspect="1"/>
          </p:cNvPicPr>
          <p:nvPr/>
        </p:nvPicPr>
        <p:blipFill>
          <a:blip r:embed="rId5"/>
          <a:stretch>
            <a:fillRect/>
          </a:stretch>
        </p:blipFill>
        <p:spPr>
          <a:xfrm>
            <a:off x="4927966" y="2992205"/>
            <a:ext cx="969491" cy="1568295"/>
          </a:xfrm>
          <a:prstGeom prst="rect">
            <a:avLst/>
          </a:prstGeom>
        </p:spPr>
      </p:pic>
      <p:pic>
        <p:nvPicPr>
          <p:cNvPr id="13" name="Image 12">
            <a:extLst>
              <a:ext uri="{FF2B5EF4-FFF2-40B4-BE49-F238E27FC236}">
                <a16:creationId xmlns:a16="http://schemas.microsoft.com/office/drawing/2014/main" id="{5777A55E-E2E3-9508-2300-D7164A6EAE30}"/>
              </a:ext>
            </a:extLst>
          </p:cNvPr>
          <p:cNvPicPr>
            <a:picLocks noChangeAspect="1"/>
          </p:cNvPicPr>
          <p:nvPr/>
        </p:nvPicPr>
        <p:blipFill>
          <a:blip r:embed="rId6"/>
          <a:stretch>
            <a:fillRect/>
          </a:stretch>
        </p:blipFill>
        <p:spPr>
          <a:xfrm>
            <a:off x="6800367" y="2916332"/>
            <a:ext cx="959987" cy="1573048"/>
          </a:xfrm>
          <a:prstGeom prst="rect">
            <a:avLst/>
          </a:prstGeom>
        </p:spPr>
      </p:pic>
      <p:sp>
        <p:nvSpPr>
          <p:cNvPr id="15" name="ZoneTexte 14">
            <a:extLst>
              <a:ext uri="{FF2B5EF4-FFF2-40B4-BE49-F238E27FC236}">
                <a16:creationId xmlns:a16="http://schemas.microsoft.com/office/drawing/2014/main" id="{E3BEF69B-36C9-9D04-5E0F-EB1560F9576E}"/>
              </a:ext>
            </a:extLst>
          </p:cNvPr>
          <p:cNvSpPr txBox="1"/>
          <p:nvPr/>
        </p:nvSpPr>
        <p:spPr>
          <a:xfrm>
            <a:off x="398192" y="4696675"/>
            <a:ext cx="1685925" cy="461665"/>
          </a:xfrm>
          <a:prstGeom prst="rect">
            <a:avLst/>
          </a:prstGeom>
          <a:noFill/>
        </p:spPr>
        <p:txBody>
          <a:bodyPr wrap="square">
            <a:spAutoFit/>
          </a:bodyPr>
          <a:lstStyle/>
          <a:p>
            <a:pPr algn="ctr"/>
            <a:r>
              <a:rPr lang="fr-FR" sz="1200" b="0" i="0" u="none" strike="noStrike" baseline="0" dirty="0">
                <a:solidFill>
                  <a:srgbClr val="333638"/>
                </a:solidFill>
                <a:latin typeface="Roboto-Regular"/>
              </a:rPr>
              <a:t>Sélection de la plante </a:t>
            </a:r>
          </a:p>
          <a:p>
            <a:pPr algn="ctr"/>
            <a:r>
              <a:rPr lang="fr-FR" sz="1200" b="0" i="0" u="none" strike="noStrike" baseline="0" dirty="0">
                <a:solidFill>
                  <a:srgbClr val="333638"/>
                </a:solidFill>
                <a:latin typeface="Roboto-Regular"/>
              </a:rPr>
              <a:t>et échantillonnage</a:t>
            </a:r>
            <a:endParaRPr lang="fr-FR" sz="1200" dirty="0">
              <a:solidFill>
                <a:srgbClr val="333638"/>
              </a:solidFill>
            </a:endParaRPr>
          </a:p>
        </p:txBody>
      </p:sp>
      <p:sp>
        <p:nvSpPr>
          <p:cNvPr id="16" name="ZoneTexte 15">
            <a:extLst>
              <a:ext uri="{FF2B5EF4-FFF2-40B4-BE49-F238E27FC236}">
                <a16:creationId xmlns:a16="http://schemas.microsoft.com/office/drawing/2014/main" id="{E039E8B8-1E2E-E2E0-D99B-FF5A8E3F4707}"/>
              </a:ext>
            </a:extLst>
          </p:cNvPr>
          <p:cNvSpPr txBox="1"/>
          <p:nvPr/>
        </p:nvSpPr>
        <p:spPr>
          <a:xfrm>
            <a:off x="2388074" y="4697045"/>
            <a:ext cx="2013045" cy="461665"/>
          </a:xfrm>
          <a:prstGeom prst="rect">
            <a:avLst/>
          </a:prstGeom>
          <a:noFill/>
        </p:spPr>
        <p:txBody>
          <a:bodyPr wrap="square">
            <a:spAutoFit/>
          </a:bodyPr>
          <a:lstStyle/>
          <a:p>
            <a:pPr algn="ctr"/>
            <a:r>
              <a:rPr lang="fr-FR" sz="1200" b="0" i="0" u="none" strike="noStrike" baseline="0" dirty="0">
                <a:solidFill>
                  <a:srgbClr val="333638"/>
                </a:solidFill>
                <a:latin typeface="Roboto-Regular"/>
              </a:rPr>
              <a:t>Culture in vitro du morceau de plante prélevé</a:t>
            </a:r>
            <a:endParaRPr lang="fr-FR" sz="1200" dirty="0">
              <a:solidFill>
                <a:srgbClr val="333638"/>
              </a:solidFill>
            </a:endParaRPr>
          </a:p>
        </p:txBody>
      </p:sp>
      <p:sp>
        <p:nvSpPr>
          <p:cNvPr id="17" name="ZoneTexte 16">
            <a:extLst>
              <a:ext uri="{FF2B5EF4-FFF2-40B4-BE49-F238E27FC236}">
                <a16:creationId xmlns:a16="http://schemas.microsoft.com/office/drawing/2014/main" id="{C90C00F0-D15A-468D-2AD0-456FB200B766}"/>
              </a:ext>
            </a:extLst>
          </p:cNvPr>
          <p:cNvSpPr txBox="1"/>
          <p:nvPr/>
        </p:nvSpPr>
        <p:spPr>
          <a:xfrm>
            <a:off x="6314989" y="4609941"/>
            <a:ext cx="2013045" cy="1015663"/>
          </a:xfrm>
          <a:prstGeom prst="rect">
            <a:avLst/>
          </a:prstGeom>
          <a:noFill/>
        </p:spPr>
        <p:txBody>
          <a:bodyPr wrap="square">
            <a:spAutoFit/>
          </a:bodyPr>
          <a:lstStyle/>
          <a:p>
            <a:pPr algn="ctr"/>
            <a:r>
              <a:rPr lang="fr-FR" sz="1200" b="0" i="0" u="none" strike="noStrike" baseline="0" dirty="0">
                <a:solidFill>
                  <a:srgbClr val="333638"/>
                </a:solidFill>
                <a:latin typeface="Roboto-Regular"/>
              </a:rPr>
              <a:t>Stimulation </a:t>
            </a:r>
          </a:p>
          <a:p>
            <a:pPr algn="ctr"/>
            <a:r>
              <a:rPr lang="fr-FR" sz="1200" b="0" i="0" u="none" strike="noStrike" baseline="0" dirty="0">
                <a:solidFill>
                  <a:srgbClr val="333638"/>
                </a:solidFill>
                <a:latin typeface="Roboto-Regular"/>
              </a:rPr>
              <a:t>par éclairage UV de la culture cellulaire pour produire des molécules actives </a:t>
            </a:r>
            <a:endParaRPr lang="fr-FR" sz="1200" dirty="0">
              <a:solidFill>
                <a:srgbClr val="333638"/>
              </a:solidFill>
            </a:endParaRPr>
          </a:p>
        </p:txBody>
      </p:sp>
      <p:sp>
        <p:nvSpPr>
          <p:cNvPr id="19" name="ZoneTexte 18">
            <a:extLst>
              <a:ext uri="{FF2B5EF4-FFF2-40B4-BE49-F238E27FC236}">
                <a16:creationId xmlns:a16="http://schemas.microsoft.com/office/drawing/2014/main" id="{165D80B1-B989-2098-C068-8C81EA2FABA8}"/>
              </a:ext>
            </a:extLst>
          </p:cNvPr>
          <p:cNvSpPr txBox="1"/>
          <p:nvPr/>
        </p:nvSpPr>
        <p:spPr>
          <a:xfrm>
            <a:off x="8605797" y="4629511"/>
            <a:ext cx="1069353" cy="276999"/>
          </a:xfrm>
          <a:prstGeom prst="rect">
            <a:avLst/>
          </a:prstGeom>
          <a:noFill/>
        </p:spPr>
        <p:txBody>
          <a:bodyPr wrap="square">
            <a:spAutoFit/>
          </a:bodyPr>
          <a:lstStyle/>
          <a:p>
            <a:pPr algn="ctr"/>
            <a:r>
              <a:rPr lang="fr-FR" sz="1200" b="0" i="0" u="none" strike="noStrike" baseline="0" dirty="0">
                <a:solidFill>
                  <a:srgbClr val="333638"/>
                </a:solidFill>
                <a:latin typeface="Roboto-Regular"/>
              </a:rPr>
              <a:t>Rinçage</a:t>
            </a:r>
            <a:endParaRPr lang="fr-FR" sz="1200" dirty="0">
              <a:solidFill>
                <a:srgbClr val="333638"/>
              </a:solidFill>
            </a:endParaRPr>
          </a:p>
        </p:txBody>
      </p:sp>
      <p:pic>
        <p:nvPicPr>
          <p:cNvPr id="21" name="Image 20">
            <a:extLst>
              <a:ext uri="{FF2B5EF4-FFF2-40B4-BE49-F238E27FC236}">
                <a16:creationId xmlns:a16="http://schemas.microsoft.com/office/drawing/2014/main" id="{0A178B16-8488-5863-070D-3BC2BE2EC671}"/>
              </a:ext>
            </a:extLst>
          </p:cNvPr>
          <p:cNvPicPr>
            <a:picLocks noChangeAspect="1"/>
          </p:cNvPicPr>
          <p:nvPr/>
        </p:nvPicPr>
        <p:blipFill>
          <a:blip r:embed="rId7"/>
          <a:stretch>
            <a:fillRect/>
          </a:stretch>
        </p:blipFill>
        <p:spPr>
          <a:xfrm>
            <a:off x="6996745" y="2075365"/>
            <a:ext cx="567230" cy="720406"/>
          </a:xfrm>
          <a:prstGeom prst="rect">
            <a:avLst/>
          </a:prstGeom>
        </p:spPr>
      </p:pic>
      <p:sp>
        <p:nvSpPr>
          <p:cNvPr id="14" name="ZoneTexte 13">
            <a:extLst>
              <a:ext uri="{FF2B5EF4-FFF2-40B4-BE49-F238E27FC236}">
                <a16:creationId xmlns:a16="http://schemas.microsoft.com/office/drawing/2014/main" id="{A96A0A6B-9F4D-A25F-DB88-627C5D34AEE5}"/>
              </a:ext>
            </a:extLst>
          </p:cNvPr>
          <p:cNvSpPr txBox="1"/>
          <p:nvPr/>
        </p:nvSpPr>
        <p:spPr>
          <a:xfrm>
            <a:off x="4544184" y="4621130"/>
            <a:ext cx="1656225" cy="646331"/>
          </a:xfrm>
          <a:prstGeom prst="rect">
            <a:avLst/>
          </a:prstGeom>
          <a:noFill/>
        </p:spPr>
        <p:txBody>
          <a:bodyPr wrap="square">
            <a:spAutoFit/>
          </a:bodyPr>
          <a:lstStyle/>
          <a:p>
            <a:pPr algn="ctr"/>
            <a:r>
              <a:rPr lang="fr-FR" sz="1200" b="0" i="0" u="none" strike="noStrike" baseline="0" dirty="0">
                <a:solidFill>
                  <a:srgbClr val="333638"/>
                </a:solidFill>
                <a:latin typeface="Roboto-Regular"/>
              </a:rPr>
              <a:t>Repiquages successifs sur un milieu nutritif</a:t>
            </a:r>
            <a:endParaRPr lang="fr-FR" sz="1200" dirty="0">
              <a:solidFill>
                <a:srgbClr val="333638"/>
              </a:solidFill>
            </a:endParaRPr>
          </a:p>
        </p:txBody>
      </p:sp>
      <p:pic>
        <p:nvPicPr>
          <p:cNvPr id="4" name="Image 3">
            <a:extLst>
              <a:ext uri="{FF2B5EF4-FFF2-40B4-BE49-F238E27FC236}">
                <a16:creationId xmlns:a16="http://schemas.microsoft.com/office/drawing/2014/main" id="{235FBA54-7DD4-086B-4F88-BE9D8A1F3F8F}"/>
              </a:ext>
            </a:extLst>
          </p:cNvPr>
          <p:cNvPicPr>
            <a:picLocks noChangeAspect="1"/>
          </p:cNvPicPr>
          <p:nvPr/>
        </p:nvPicPr>
        <p:blipFill>
          <a:blip r:embed="rId8"/>
          <a:stretch>
            <a:fillRect/>
          </a:stretch>
        </p:blipFill>
        <p:spPr>
          <a:xfrm>
            <a:off x="8675821" y="3262493"/>
            <a:ext cx="807790" cy="823032"/>
          </a:xfrm>
          <a:prstGeom prst="rect">
            <a:avLst/>
          </a:prstGeom>
        </p:spPr>
      </p:pic>
      <p:pic>
        <p:nvPicPr>
          <p:cNvPr id="10" name="Image 9">
            <a:extLst>
              <a:ext uri="{FF2B5EF4-FFF2-40B4-BE49-F238E27FC236}">
                <a16:creationId xmlns:a16="http://schemas.microsoft.com/office/drawing/2014/main" id="{3487245E-0E5D-0A26-3257-EB1FB38A1F3F}"/>
              </a:ext>
            </a:extLst>
          </p:cNvPr>
          <p:cNvPicPr>
            <a:picLocks noChangeAspect="1"/>
          </p:cNvPicPr>
          <p:nvPr/>
        </p:nvPicPr>
        <p:blipFill>
          <a:blip r:embed="rId9"/>
          <a:stretch>
            <a:fillRect/>
          </a:stretch>
        </p:blipFill>
        <p:spPr>
          <a:xfrm>
            <a:off x="9841784" y="3497757"/>
            <a:ext cx="807791" cy="936303"/>
          </a:xfrm>
          <a:prstGeom prst="rect">
            <a:avLst/>
          </a:prstGeom>
        </p:spPr>
      </p:pic>
      <p:grpSp>
        <p:nvGrpSpPr>
          <p:cNvPr id="20" name="Groupe 19">
            <a:extLst>
              <a:ext uri="{FF2B5EF4-FFF2-40B4-BE49-F238E27FC236}">
                <a16:creationId xmlns:a16="http://schemas.microsoft.com/office/drawing/2014/main" id="{B7670AB9-F7BB-D365-91B4-089FD0AE1108}"/>
              </a:ext>
            </a:extLst>
          </p:cNvPr>
          <p:cNvGrpSpPr/>
          <p:nvPr/>
        </p:nvGrpSpPr>
        <p:grpSpPr>
          <a:xfrm>
            <a:off x="9940615" y="3327803"/>
            <a:ext cx="596538" cy="266427"/>
            <a:chOff x="10255350" y="2525163"/>
            <a:chExt cx="596538" cy="266427"/>
          </a:xfrm>
        </p:grpSpPr>
        <p:sp>
          <p:nvSpPr>
            <p:cNvPr id="12" name="Ellipse 11">
              <a:extLst>
                <a:ext uri="{FF2B5EF4-FFF2-40B4-BE49-F238E27FC236}">
                  <a16:creationId xmlns:a16="http://schemas.microsoft.com/office/drawing/2014/main" id="{4525E3A9-AF07-735F-1B7A-EFB3E857BA7B}"/>
                </a:ext>
              </a:extLst>
            </p:cNvPr>
            <p:cNvSpPr/>
            <p:nvPr/>
          </p:nvSpPr>
          <p:spPr>
            <a:xfrm>
              <a:off x="10255350" y="2646506"/>
              <a:ext cx="99374" cy="105247"/>
            </a:xfrm>
            <a:prstGeom prst="ellipse">
              <a:avLst/>
            </a:prstGeom>
            <a:solidFill>
              <a:srgbClr val="5AAF5A"/>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
          <p:nvSpPr>
            <p:cNvPr id="22" name="Ellipse 21">
              <a:extLst>
                <a:ext uri="{FF2B5EF4-FFF2-40B4-BE49-F238E27FC236}">
                  <a16:creationId xmlns:a16="http://schemas.microsoft.com/office/drawing/2014/main" id="{1D468D9C-B8E5-8818-B5CC-46293B1309D6}"/>
                </a:ext>
              </a:extLst>
            </p:cNvPr>
            <p:cNvSpPr/>
            <p:nvPr/>
          </p:nvSpPr>
          <p:spPr>
            <a:xfrm>
              <a:off x="10354724" y="2681581"/>
              <a:ext cx="99374" cy="105247"/>
            </a:xfrm>
            <a:prstGeom prst="ellipse">
              <a:avLst/>
            </a:prstGeom>
            <a:solidFill>
              <a:srgbClr val="5AAF5A"/>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
          <p:nvSpPr>
            <p:cNvPr id="23" name="Ellipse 22">
              <a:extLst>
                <a:ext uri="{FF2B5EF4-FFF2-40B4-BE49-F238E27FC236}">
                  <a16:creationId xmlns:a16="http://schemas.microsoft.com/office/drawing/2014/main" id="{FF52569E-CDAC-D8C1-4059-CAAE3EEE33F1}"/>
                </a:ext>
              </a:extLst>
            </p:cNvPr>
            <p:cNvSpPr/>
            <p:nvPr/>
          </p:nvSpPr>
          <p:spPr>
            <a:xfrm>
              <a:off x="10486072" y="2604098"/>
              <a:ext cx="99374" cy="105247"/>
            </a:xfrm>
            <a:prstGeom prst="ellipse">
              <a:avLst/>
            </a:prstGeom>
            <a:solidFill>
              <a:srgbClr val="5AAF5A"/>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
          <p:nvSpPr>
            <p:cNvPr id="25" name="Ellipse 24">
              <a:extLst>
                <a:ext uri="{FF2B5EF4-FFF2-40B4-BE49-F238E27FC236}">
                  <a16:creationId xmlns:a16="http://schemas.microsoft.com/office/drawing/2014/main" id="{1843CC84-0298-8D4B-D6BB-F851245D0751}"/>
                </a:ext>
              </a:extLst>
            </p:cNvPr>
            <p:cNvSpPr/>
            <p:nvPr/>
          </p:nvSpPr>
          <p:spPr>
            <a:xfrm>
              <a:off x="10653140" y="2635875"/>
              <a:ext cx="99374" cy="105247"/>
            </a:xfrm>
            <a:prstGeom prst="ellipse">
              <a:avLst/>
            </a:prstGeom>
            <a:solidFill>
              <a:srgbClr val="5AAF5A"/>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
          <p:nvSpPr>
            <p:cNvPr id="26" name="Ellipse 25">
              <a:extLst>
                <a:ext uri="{FF2B5EF4-FFF2-40B4-BE49-F238E27FC236}">
                  <a16:creationId xmlns:a16="http://schemas.microsoft.com/office/drawing/2014/main" id="{D7DF6052-977D-CD4F-DEFA-ECEFF0972711}"/>
                </a:ext>
              </a:extLst>
            </p:cNvPr>
            <p:cNvSpPr/>
            <p:nvPr/>
          </p:nvSpPr>
          <p:spPr>
            <a:xfrm>
              <a:off x="10752514" y="2670950"/>
              <a:ext cx="99374" cy="105247"/>
            </a:xfrm>
            <a:prstGeom prst="ellipse">
              <a:avLst/>
            </a:prstGeom>
            <a:solidFill>
              <a:srgbClr val="5AAF5A"/>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
          <p:nvSpPr>
            <p:cNvPr id="27" name="Ellipse 26">
              <a:extLst>
                <a:ext uri="{FF2B5EF4-FFF2-40B4-BE49-F238E27FC236}">
                  <a16:creationId xmlns:a16="http://schemas.microsoft.com/office/drawing/2014/main" id="{1A5526E4-C53E-253E-2CE0-C1153371B2D1}"/>
                </a:ext>
              </a:extLst>
            </p:cNvPr>
            <p:cNvSpPr/>
            <p:nvPr/>
          </p:nvSpPr>
          <p:spPr>
            <a:xfrm>
              <a:off x="10278000" y="2530628"/>
              <a:ext cx="99374" cy="105247"/>
            </a:xfrm>
            <a:prstGeom prst="ellipse">
              <a:avLst/>
            </a:prstGeom>
            <a:solidFill>
              <a:srgbClr val="5AAF5A"/>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
          <p:nvSpPr>
            <p:cNvPr id="28" name="Ellipse 27">
              <a:extLst>
                <a:ext uri="{FF2B5EF4-FFF2-40B4-BE49-F238E27FC236}">
                  <a16:creationId xmlns:a16="http://schemas.microsoft.com/office/drawing/2014/main" id="{4CEF5FF0-0941-5829-8C29-D7A1A7E741A0}"/>
                </a:ext>
              </a:extLst>
            </p:cNvPr>
            <p:cNvSpPr/>
            <p:nvPr/>
          </p:nvSpPr>
          <p:spPr>
            <a:xfrm>
              <a:off x="10377374" y="2565703"/>
              <a:ext cx="99374" cy="105247"/>
            </a:xfrm>
            <a:prstGeom prst="ellipse">
              <a:avLst/>
            </a:prstGeom>
            <a:solidFill>
              <a:srgbClr val="5AAF5A"/>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
          <p:nvSpPr>
            <p:cNvPr id="30" name="Ellipse 29">
              <a:extLst>
                <a:ext uri="{FF2B5EF4-FFF2-40B4-BE49-F238E27FC236}">
                  <a16:creationId xmlns:a16="http://schemas.microsoft.com/office/drawing/2014/main" id="{78FA6F75-344E-D875-6E1D-894342E9FA12}"/>
                </a:ext>
              </a:extLst>
            </p:cNvPr>
            <p:cNvSpPr/>
            <p:nvPr/>
          </p:nvSpPr>
          <p:spPr>
            <a:xfrm>
              <a:off x="10580386" y="2542701"/>
              <a:ext cx="99374" cy="105247"/>
            </a:xfrm>
            <a:prstGeom prst="ellipse">
              <a:avLst/>
            </a:prstGeom>
            <a:solidFill>
              <a:srgbClr val="5AAF5A"/>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
          <p:nvSpPr>
            <p:cNvPr id="32" name="Ellipse 31">
              <a:extLst>
                <a:ext uri="{FF2B5EF4-FFF2-40B4-BE49-F238E27FC236}">
                  <a16:creationId xmlns:a16="http://schemas.microsoft.com/office/drawing/2014/main" id="{A9CC72E9-D9B8-8F3A-DAD5-D4D64C388290}"/>
                </a:ext>
              </a:extLst>
            </p:cNvPr>
            <p:cNvSpPr/>
            <p:nvPr/>
          </p:nvSpPr>
          <p:spPr>
            <a:xfrm>
              <a:off x="10702827" y="2525163"/>
              <a:ext cx="99374" cy="105247"/>
            </a:xfrm>
            <a:prstGeom prst="ellipse">
              <a:avLst/>
            </a:prstGeom>
            <a:solidFill>
              <a:srgbClr val="5AAF5A"/>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
          <p:nvSpPr>
            <p:cNvPr id="33" name="Ellipse 32">
              <a:extLst>
                <a:ext uri="{FF2B5EF4-FFF2-40B4-BE49-F238E27FC236}">
                  <a16:creationId xmlns:a16="http://schemas.microsoft.com/office/drawing/2014/main" id="{125266AE-9D80-6FDA-EB91-1D947415750F}"/>
                </a:ext>
              </a:extLst>
            </p:cNvPr>
            <p:cNvSpPr/>
            <p:nvPr/>
          </p:nvSpPr>
          <p:spPr>
            <a:xfrm>
              <a:off x="10551502" y="2686343"/>
              <a:ext cx="99374" cy="105247"/>
            </a:xfrm>
            <a:prstGeom prst="ellipse">
              <a:avLst/>
            </a:prstGeom>
            <a:solidFill>
              <a:srgbClr val="5AAF5A"/>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grpSp>
      <p:grpSp>
        <p:nvGrpSpPr>
          <p:cNvPr id="39" name="Groupe 38">
            <a:extLst>
              <a:ext uri="{FF2B5EF4-FFF2-40B4-BE49-F238E27FC236}">
                <a16:creationId xmlns:a16="http://schemas.microsoft.com/office/drawing/2014/main" id="{3E6A1C91-BC43-131E-5D19-0BF34663AACB}"/>
              </a:ext>
            </a:extLst>
          </p:cNvPr>
          <p:cNvGrpSpPr/>
          <p:nvPr/>
        </p:nvGrpSpPr>
        <p:grpSpPr>
          <a:xfrm>
            <a:off x="8794635" y="4125240"/>
            <a:ext cx="596538" cy="266427"/>
            <a:chOff x="10255350" y="2525163"/>
            <a:chExt cx="596538" cy="266427"/>
          </a:xfrm>
        </p:grpSpPr>
        <p:sp>
          <p:nvSpPr>
            <p:cNvPr id="40" name="Ellipse 39">
              <a:extLst>
                <a:ext uri="{FF2B5EF4-FFF2-40B4-BE49-F238E27FC236}">
                  <a16:creationId xmlns:a16="http://schemas.microsoft.com/office/drawing/2014/main" id="{4C842856-70C9-764C-7108-459B6CCDE7B0}"/>
                </a:ext>
              </a:extLst>
            </p:cNvPr>
            <p:cNvSpPr/>
            <p:nvPr/>
          </p:nvSpPr>
          <p:spPr>
            <a:xfrm>
              <a:off x="10255350" y="2646506"/>
              <a:ext cx="99374" cy="105247"/>
            </a:xfrm>
            <a:prstGeom prst="ellipse">
              <a:avLst/>
            </a:prstGeom>
            <a:solidFill>
              <a:srgbClr val="5AAF5A"/>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
          <p:nvSpPr>
            <p:cNvPr id="41" name="Ellipse 40">
              <a:extLst>
                <a:ext uri="{FF2B5EF4-FFF2-40B4-BE49-F238E27FC236}">
                  <a16:creationId xmlns:a16="http://schemas.microsoft.com/office/drawing/2014/main" id="{6A97BBA4-ABC0-F5E0-4D58-0F70DCFC41AA}"/>
                </a:ext>
              </a:extLst>
            </p:cNvPr>
            <p:cNvSpPr/>
            <p:nvPr/>
          </p:nvSpPr>
          <p:spPr>
            <a:xfrm>
              <a:off x="10354724" y="2681581"/>
              <a:ext cx="99374" cy="105247"/>
            </a:xfrm>
            <a:prstGeom prst="ellipse">
              <a:avLst/>
            </a:prstGeom>
            <a:solidFill>
              <a:srgbClr val="5AAF5A"/>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
          <p:nvSpPr>
            <p:cNvPr id="42" name="Ellipse 41">
              <a:extLst>
                <a:ext uri="{FF2B5EF4-FFF2-40B4-BE49-F238E27FC236}">
                  <a16:creationId xmlns:a16="http://schemas.microsoft.com/office/drawing/2014/main" id="{86B0A19F-9B2F-0180-D0EC-F12A923EE239}"/>
                </a:ext>
              </a:extLst>
            </p:cNvPr>
            <p:cNvSpPr/>
            <p:nvPr/>
          </p:nvSpPr>
          <p:spPr>
            <a:xfrm>
              <a:off x="10486072" y="2604098"/>
              <a:ext cx="99374" cy="105247"/>
            </a:xfrm>
            <a:prstGeom prst="ellipse">
              <a:avLst/>
            </a:prstGeom>
            <a:solidFill>
              <a:srgbClr val="5AAF5A"/>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
          <p:nvSpPr>
            <p:cNvPr id="43" name="Ellipse 42">
              <a:extLst>
                <a:ext uri="{FF2B5EF4-FFF2-40B4-BE49-F238E27FC236}">
                  <a16:creationId xmlns:a16="http://schemas.microsoft.com/office/drawing/2014/main" id="{2C7112CD-D44C-5EAF-C8E5-4CF20E254266}"/>
                </a:ext>
              </a:extLst>
            </p:cNvPr>
            <p:cNvSpPr/>
            <p:nvPr/>
          </p:nvSpPr>
          <p:spPr>
            <a:xfrm>
              <a:off x="10653140" y="2635875"/>
              <a:ext cx="99374" cy="105247"/>
            </a:xfrm>
            <a:prstGeom prst="ellipse">
              <a:avLst/>
            </a:prstGeom>
            <a:solidFill>
              <a:srgbClr val="5AAF5A"/>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
          <p:nvSpPr>
            <p:cNvPr id="44" name="Ellipse 43">
              <a:extLst>
                <a:ext uri="{FF2B5EF4-FFF2-40B4-BE49-F238E27FC236}">
                  <a16:creationId xmlns:a16="http://schemas.microsoft.com/office/drawing/2014/main" id="{A8922B55-A304-5119-AC51-617CF69E589F}"/>
                </a:ext>
              </a:extLst>
            </p:cNvPr>
            <p:cNvSpPr/>
            <p:nvPr/>
          </p:nvSpPr>
          <p:spPr>
            <a:xfrm>
              <a:off x="10752514" y="2670950"/>
              <a:ext cx="99374" cy="105247"/>
            </a:xfrm>
            <a:prstGeom prst="ellipse">
              <a:avLst/>
            </a:prstGeom>
            <a:solidFill>
              <a:srgbClr val="5AAF5A"/>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
          <p:nvSpPr>
            <p:cNvPr id="45" name="Ellipse 44">
              <a:extLst>
                <a:ext uri="{FF2B5EF4-FFF2-40B4-BE49-F238E27FC236}">
                  <a16:creationId xmlns:a16="http://schemas.microsoft.com/office/drawing/2014/main" id="{29063359-07D9-E26A-7CAE-7E6DE9D13838}"/>
                </a:ext>
              </a:extLst>
            </p:cNvPr>
            <p:cNvSpPr/>
            <p:nvPr/>
          </p:nvSpPr>
          <p:spPr>
            <a:xfrm>
              <a:off x="10278000" y="2530628"/>
              <a:ext cx="99374" cy="105247"/>
            </a:xfrm>
            <a:prstGeom prst="ellipse">
              <a:avLst/>
            </a:prstGeom>
            <a:solidFill>
              <a:srgbClr val="5AAF5A"/>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
          <p:nvSpPr>
            <p:cNvPr id="46" name="Ellipse 45">
              <a:extLst>
                <a:ext uri="{FF2B5EF4-FFF2-40B4-BE49-F238E27FC236}">
                  <a16:creationId xmlns:a16="http://schemas.microsoft.com/office/drawing/2014/main" id="{BD0BB2F5-E8F8-7912-B1C5-3AB5AADB4FB0}"/>
                </a:ext>
              </a:extLst>
            </p:cNvPr>
            <p:cNvSpPr/>
            <p:nvPr/>
          </p:nvSpPr>
          <p:spPr>
            <a:xfrm>
              <a:off x="10377374" y="2565703"/>
              <a:ext cx="99374" cy="105247"/>
            </a:xfrm>
            <a:prstGeom prst="ellipse">
              <a:avLst/>
            </a:prstGeom>
            <a:solidFill>
              <a:srgbClr val="5AAF5A"/>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
          <p:nvSpPr>
            <p:cNvPr id="47" name="Ellipse 46">
              <a:extLst>
                <a:ext uri="{FF2B5EF4-FFF2-40B4-BE49-F238E27FC236}">
                  <a16:creationId xmlns:a16="http://schemas.microsoft.com/office/drawing/2014/main" id="{52887F1C-8F6F-3EC6-D5D6-9DD6D46004CC}"/>
                </a:ext>
              </a:extLst>
            </p:cNvPr>
            <p:cNvSpPr/>
            <p:nvPr/>
          </p:nvSpPr>
          <p:spPr>
            <a:xfrm>
              <a:off x="10580386" y="2542701"/>
              <a:ext cx="99374" cy="105247"/>
            </a:xfrm>
            <a:prstGeom prst="ellipse">
              <a:avLst/>
            </a:prstGeom>
            <a:solidFill>
              <a:srgbClr val="5AAF5A"/>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
          <p:nvSpPr>
            <p:cNvPr id="48" name="Ellipse 47">
              <a:extLst>
                <a:ext uri="{FF2B5EF4-FFF2-40B4-BE49-F238E27FC236}">
                  <a16:creationId xmlns:a16="http://schemas.microsoft.com/office/drawing/2014/main" id="{1033F80D-6A9E-D36C-56A4-2803B796861B}"/>
                </a:ext>
              </a:extLst>
            </p:cNvPr>
            <p:cNvSpPr/>
            <p:nvPr/>
          </p:nvSpPr>
          <p:spPr>
            <a:xfrm>
              <a:off x="10702827" y="2525163"/>
              <a:ext cx="99374" cy="105247"/>
            </a:xfrm>
            <a:prstGeom prst="ellipse">
              <a:avLst/>
            </a:prstGeom>
            <a:solidFill>
              <a:srgbClr val="5AAF5A"/>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
          <p:nvSpPr>
            <p:cNvPr id="49" name="Ellipse 48">
              <a:extLst>
                <a:ext uri="{FF2B5EF4-FFF2-40B4-BE49-F238E27FC236}">
                  <a16:creationId xmlns:a16="http://schemas.microsoft.com/office/drawing/2014/main" id="{5AFF6CFE-C2FD-9A21-1CE4-6070722A0FC1}"/>
                </a:ext>
              </a:extLst>
            </p:cNvPr>
            <p:cNvSpPr/>
            <p:nvPr/>
          </p:nvSpPr>
          <p:spPr>
            <a:xfrm>
              <a:off x="10551502" y="2686343"/>
              <a:ext cx="99374" cy="105247"/>
            </a:xfrm>
            <a:prstGeom prst="ellipse">
              <a:avLst/>
            </a:prstGeom>
            <a:solidFill>
              <a:srgbClr val="5AAF5A"/>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grpSp>
      <p:grpSp>
        <p:nvGrpSpPr>
          <p:cNvPr id="50" name="Groupe 49">
            <a:extLst>
              <a:ext uri="{FF2B5EF4-FFF2-40B4-BE49-F238E27FC236}">
                <a16:creationId xmlns:a16="http://schemas.microsoft.com/office/drawing/2014/main" id="{75F89186-C23D-2347-5013-BB0A41FA66A8}"/>
              </a:ext>
            </a:extLst>
          </p:cNvPr>
          <p:cNvGrpSpPr/>
          <p:nvPr/>
        </p:nvGrpSpPr>
        <p:grpSpPr>
          <a:xfrm rot="5004695">
            <a:off x="11478906" y="3987198"/>
            <a:ext cx="596538" cy="266427"/>
            <a:chOff x="10255350" y="2525163"/>
            <a:chExt cx="596538" cy="266427"/>
          </a:xfrm>
        </p:grpSpPr>
        <p:sp>
          <p:nvSpPr>
            <p:cNvPr id="51" name="Ellipse 50">
              <a:extLst>
                <a:ext uri="{FF2B5EF4-FFF2-40B4-BE49-F238E27FC236}">
                  <a16:creationId xmlns:a16="http://schemas.microsoft.com/office/drawing/2014/main" id="{AAC91825-CF15-4617-A5EA-1A6E78A4AA0B}"/>
                </a:ext>
              </a:extLst>
            </p:cNvPr>
            <p:cNvSpPr/>
            <p:nvPr/>
          </p:nvSpPr>
          <p:spPr>
            <a:xfrm>
              <a:off x="10255350" y="2646506"/>
              <a:ext cx="99374" cy="105247"/>
            </a:xfrm>
            <a:prstGeom prst="ellipse">
              <a:avLst/>
            </a:prstGeom>
            <a:solidFill>
              <a:srgbClr val="5AAF5A"/>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
          <p:nvSpPr>
            <p:cNvPr id="52" name="Ellipse 51">
              <a:extLst>
                <a:ext uri="{FF2B5EF4-FFF2-40B4-BE49-F238E27FC236}">
                  <a16:creationId xmlns:a16="http://schemas.microsoft.com/office/drawing/2014/main" id="{368E03F4-DBFB-4AAE-5F3B-6119CACF7C19}"/>
                </a:ext>
              </a:extLst>
            </p:cNvPr>
            <p:cNvSpPr/>
            <p:nvPr/>
          </p:nvSpPr>
          <p:spPr>
            <a:xfrm>
              <a:off x="10354724" y="2681581"/>
              <a:ext cx="99374" cy="105247"/>
            </a:xfrm>
            <a:prstGeom prst="ellipse">
              <a:avLst/>
            </a:prstGeom>
            <a:solidFill>
              <a:srgbClr val="5AAF5A"/>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
          <p:nvSpPr>
            <p:cNvPr id="53" name="Ellipse 52">
              <a:extLst>
                <a:ext uri="{FF2B5EF4-FFF2-40B4-BE49-F238E27FC236}">
                  <a16:creationId xmlns:a16="http://schemas.microsoft.com/office/drawing/2014/main" id="{E80F434A-8015-FB8A-28BF-83C93CA3B42E}"/>
                </a:ext>
              </a:extLst>
            </p:cNvPr>
            <p:cNvSpPr/>
            <p:nvPr/>
          </p:nvSpPr>
          <p:spPr>
            <a:xfrm>
              <a:off x="10486072" y="2604098"/>
              <a:ext cx="99374" cy="105247"/>
            </a:xfrm>
            <a:prstGeom prst="ellipse">
              <a:avLst/>
            </a:prstGeom>
            <a:solidFill>
              <a:srgbClr val="5AAF5A"/>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
          <p:nvSpPr>
            <p:cNvPr id="54" name="Ellipse 53">
              <a:extLst>
                <a:ext uri="{FF2B5EF4-FFF2-40B4-BE49-F238E27FC236}">
                  <a16:creationId xmlns:a16="http://schemas.microsoft.com/office/drawing/2014/main" id="{CFBC569C-A3E0-11D7-303F-FAAC2C997AE3}"/>
                </a:ext>
              </a:extLst>
            </p:cNvPr>
            <p:cNvSpPr/>
            <p:nvPr/>
          </p:nvSpPr>
          <p:spPr>
            <a:xfrm>
              <a:off x="10653140" y="2635875"/>
              <a:ext cx="99374" cy="105247"/>
            </a:xfrm>
            <a:prstGeom prst="ellipse">
              <a:avLst/>
            </a:prstGeom>
            <a:solidFill>
              <a:srgbClr val="5AAF5A"/>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
          <p:nvSpPr>
            <p:cNvPr id="55" name="Ellipse 54">
              <a:extLst>
                <a:ext uri="{FF2B5EF4-FFF2-40B4-BE49-F238E27FC236}">
                  <a16:creationId xmlns:a16="http://schemas.microsoft.com/office/drawing/2014/main" id="{433AD4BD-F705-2A89-7789-31516F54309E}"/>
                </a:ext>
              </a:extLst>
            </p:cNvPr>
            <p:cNvSpPr/>
            <p:nvPr/>
          </p:nvSpPr>
          <p:spPr>
            <a:xfrm>
              <a:off x="10752514" y="2670950"/>
              <a:ext cx="99374" cy="105247"/>
            </a:xfrm>
            <a:prstGeom prst="ellipse">
              <a:avLst/>
            </a:prstGeom>
            <a:solidFill>
              <a:srgbClr val="5AAF5A"/>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
          <p:nvSpPr>
            <p:cNvPr id="56" name="Ellipse 55">
              <a:extLst>
                <a:ext uri="{FF2B5EF4-FFF2-40B4-BE49-F238E27FC236}">
                  <a16:creationId xmlns:a16="http://schemas.microsoft.com/office/drawing/2014/main" id="{099D96E3-63A1-EC06-77D3-A6ECEC7D425C}"/>
                </a:ext>
              </a:extLst>
            </p:cNvPr>
            <p:cNvSpPr/>
            <p:nvPr/>
          </p:nvSpPr>
          <p:spPr>
            <a:xfrm>
              <a:off x="10278000" y="2530628"/>
              <a:ext cx="99374" cy="105247"/>
            </a:xfrm>
            <a:prstGeom prst="ellipse">
              <a:avLst/>
            </a:prstGeom>
            <a:solidFill>
              <a:srgbClr val="5AAF5A"/>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
          <p:nvSpPr>
            <p:cNvPr id="57" name="Ellipse 56">
              <a:extLst>
                <a:ext uri="{FF2B5EF4-FFF2-40B4-BE49-F238E27FC236}">
                  <a16:creationId xmlns:a16="http://schemas.microsoft.com/office/drawing/2014/main" id="{4D2595D6-EDE5-FFC9-9999-2D43AB71332A}"/>
                </a:ext>
              </a:extLst>
            </p:cNvPr>
            <p:cNvSpPr/>
            <p:nvPr/>
          </p:nvSpPr>
          <p:spPr>
            <a:xfrm>
              <a:off x="10377374" y="2565703"/>
              <a:ext cx="99374" cy="105247"/>
            </a:xfrm>
            <a:prstGeom prst="ellipse">
              <a:avLst/>
            </a:prstGeom>
            <a:solidFill>
              <a:srgbClr val="5AAF5A"/>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
          <p:nvSpPr>
            <p:cNvPr id="58" name="Ellipse 57">
              <a:extLst>
                <a:ext uri="{FF2B5EF4-FFF2-40B4-BE49-F238E27FC236}">
                  <a16:creationId xmlns:a16="http://schemas.microsoft.com/office/drawing/2014/main" id="{1F503A71-A802-3762-62D0-B4A16EED8ED3}"/>
                </a:ext>
              </a:extLst>
            </p:cNvPr>
            <p:cNvSpPr/>
            <p:nvPr/>
          </p:nvSpPr>
          <p:spPr>
            <a:xfrm>
              <a:off x="10580386" y="2542701"/>
              <a:ext cx="99374" cy="105247"/>
            </a:xfrm>
            <a:prstGeom prst="ellipse">
              <a:avLst/>
            </a:prstGeom>
            <a:solidFill>
              <a:srgbClr val="5AAF5A"/>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
          <p:nvSpPr>
            <p:cNvPr id="59" name="Ellipse 58">
              <a:extLst>
                <a:ext uri="{FF2B5EF4-FFF2-40B4-BE49-F238E27FC236}">
                  <a16:creationId xmlns:a16="http://schemas.microsoft.com/office/drawing/2014/main" id="{ABDF5C49-55F0-635A-5764-C9B99516AC96}"/>
                </a:ext>
              </a:extLst>
            </p:cNvPr>
            <p:cNvSpPr/>
            <p:nvPr/>
          </p:nvSpPr>
          <p:spPr>
            <a:xfrm>
              <a:off x="10702827" y="2525163"/>
              <a:ext cx="99374" cy="105247"/>
            </a:xfrm>
            <a:prstGeom prst="ellipse">
              <a:avLst/>
            </a:prstGeom>
            <a:solidFill>
              <a:srgbClr val="5AAF5A"/>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
          <p:nvSpPr>
            <p:cNvPr id="60" name="Ellipse 59">
              <a:extLst>
                <a:ext uri="{FF2B5EF4-FFF2-40B4-BE49-F238E27FC236}">
                  <a16:creationId xmlns:a16="http://schemas.microsoft.com/office/drawing/2014/main" id="{45B525EB-033A-AC31-302F-F445B85F7C44}"/>
                </a:ext>
              </a:extLst>
            </p:cNvPr>
            <p:cNvSpPr/>
            <p:nvPr/>
          </p:nvSpPr>
          <p:spPr>
            <a:xfrm>
              <a:off x="10551502" y="2686343"/>
              <a:ext cx="99374" cy="105247"/>
            </a:xfrm>
            <a:prstGeom prst="ellipse">
              <a:avLst/>
            </a:prstGeom>
            <a:solidFill>
              <a:srgbClr val="5AAF5A"/>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grpSp>
      <p:sp>
        <p:nvSpPr>
          <p:cNvPr id="61" name="ZoneTexte 60">
            <a:extLst>
              <a:ext uri="{FF2B5EF4-FFF2-40B4-BE49-F238E27FC236}">
                <a16:creationId xmlns:a16="http://schemas.microsoft.com/office/drawing/2014/main" id="{0DEE350E-01E6-C1D9-3963-D9DE6394279D}"/>
              </a:ext>
            </a:extLst>
          </p:cNvPr>
          <p:cNvSpPr txBox="1"/>
          <p:nvPr/>
        </p:nvSpPr>
        <p:spPr>
          <a:xfrm>
            <a:off x="9751777" y="4629510"/>
            <a:ext cx="1069354" cy="276999"/>
          </a:xfrm>
          <a:prstGeom prst="rect">
            <a:avLst/>
          </a:prstGeom>
          <a:noFill/>
        </p:spPr>
        <p:txBody>
          <a:bodyPr wrap="square">
            <a:spAutoFit/>
          </a:bodyPr>
          <a:lstStyle/>
          <a:p>
            <a:pPr algn="ctr"/>
            <a:r>
              <a:rPr lang="fr-FR" sz="1200" b="0" i="0" u="none" strike="noStrike" baseline="0" dirty="0">
                <a:solidFill>
                  <a:srgbClr val="333638"/>
                </a:solidFill>
                <a:latin typeface="Roboto-Regular"/>
              </a:rPr>
              <a:t>Filtration</a:t>
            </a:r>
            <a:endParaRPr lang="fr-FR" sz="1200" dirty="0">
              <a:solidFill>
                <a:srgbClr val="333638"/>
              </a:solidFill>
            </a:endParaRPr>
          </a:p>
        </p:txBody>
      </p:sp>
      <p:sp>
        <p:nvSpPr>
          <p:cNvPr id="62" name="ZoneTexte 61">
            <a:extLst>
              <a:ext uri="{FF2B5EF4-FFF2-40B4-BE49-F238E27FC236}">
                <a16:creationId xmlns:a16="http://schemas.microsoft.com/office/drawing/2014/main" id="{58A18738-7004-6E0C-C93B-B1653FC2D3C4}"/>
              </a:ext>
            </a:extLst>
          </p:cNvPr>
          <p:cNvSpPr txBox="1"/>
          <p:nvPr/>
        </p:nvSpPr>
        <p:spPr>
          <a:xfrm>
            <a:off x="10729785" y="4609941"/>
            <a:ext cx="1709448" cy="461665"/>
          </a:xfrm>
          <a:prstGeom prst="rect">
            <a:avLst/>
          </a:prstGeom>
          <a:noFill/>
        </p:spPr>
        <p:txBody>
          <a:bodyPr wrap="square">
            <a:spAutoFit/>
          </a:bodyPr>
          <a:lstStyle/>
          <a:p>
            <a:pPr algn="ctr"/>
            <a:r>
              <a:rPr lang="fr-FR" sz="1200" b="0" i="0" u="none" strike="noStrike" baseline="0" dirty="0">
                <a:solidFill>
                  <a:srgbClr val="333638"/>
                </a:solidFill>
                <a:latin typeface="Roboto-Regular"/>
              </a:rPr>
              <a:t>Séchage basse température  </a:t>
            </a:r>
            <a:endParaRPr lang="fr-FR" sz="1200" dirty="0">
              <a:solidFill>
                <a:srgbClr val="333638"/>
              </a:solidFill>
            </a:endParaRPr>
          </a:p>
        </p:txBody>
      </p:sp>
      <p:pic>
        <p:nvPicPr>
          <p:cNvPr id="66" name="Image 65">
            <a:extLst>
              <a:ext uri="{FF2B5EF4-FFF2-40B4-BE49-F238E27FC236}">
                <a16:creationId xmlns:a16="http://schemas.microsoft.com/office/drawing/2014/main" id="{A4764DE1-54D5-BA4B-B39C-E5FBB8B6ECB2}"/>
              </a:ext>
            </a:extLst>
          </p:cNvPr>
          <p:cNvPicPr>
            <a:picLocks noChangeAspect="1"/>
          </p:cNvPicPr>
          <p:nvPr/>
        </p:nvPicPr>
        <p:blipFill>
          <a:blip r:embed="rId10">
            <a:extLst>
              <a:ext uri="{BEBA8EAE-BF5A-486C-A8C5-ECC9F3942E4B}">
                <a14:imgProps xmlns:a14="http://schemas.microsoft.com/office/drawing/2010/main">
                  <a14:imgLayer r:embed="rId11">
                    <a14:imgEffect>
                      <a14:backgroundRemoval t="8784" b="92568" l="8219" r="96575">
                        <a14:foregroundMark x1="9589" y1="15541" x2="10959" y2="35135"/>
                        <a14:foregroundMark x1="17123" y1="16892" x2="15068" y2="18919"/>
                        <a14:foregroundMark x1="39041" y1="46622" x2="41781" y2="52703"/>
                        <a14:foregroundMark x1="43151" y1="83784" x2="40411" y2="92568"/>
                        <a14:foregroundMark x1="80137" y1="31081" x2="93836" y2="28378"/>
                        <a14:foregroundMark x1="82877" y1="23649" x2="96575" y2="22973"/>
                        <a14:foregroundMark x1="80822" y1="15541" x2="90411" y2="14189"/>
                        <a14:foregroundMark x1="73973" y1="16892" x2="74658" y2="22297"/>
                        <a14:foregroundMark x1="69863" y1="15541" x2="67123" y2="18919"/>
                        <a14:foregroundMark x1="64384" y1="14865" x2="60959" y2="18919"/>
                      </a14:backgroundRemoval>
                    </a14:imgEffect>
                  </a14:imgLayer>
                </a14:imgProps>
              </a:ext>
            </a:extLst>
          </a:blip>
          <a:stretch>
            <a:fillRect/>
          </a:stretch>
        </p:blipFill>
        <p:spPr>
          <a:xfrm rot="1692926">
            <a:off x="10768554" y="3207919"/>
            <a:ext cx="1112616" cy="1127858"/>
          </a:xfrm>
          <a:prstGeom prst="rect">
            <a:avLst/>
          </a:prstGeom>
        </p:spPr>
      </p:pic>
      <p:pic>
        <p:nvPicPr>
          <p:cNvPr id="68" name="Image 67">
            <a:extLst>
              <a:ext uri="{FF2B5EF4-FFF2-40B4-BE49-F238E27FC236}">
                <a16:creationId xmlns:a16="http://schemas.microsoft.com/office/drawing/2014/main" id="{A6334DE2-19B3-F698-A7FD-A55D4D3CED56}"/>
              </a:ext>
            </a:extLst>
          </p:cNvPr>
          <p:cNvPicPr>
            <a:picLocks noChangeAspect="1"/>
          </p:cNvPicPr>
          <p:nvPr/>
        </p:nvPicPr>
        <p:blipFill>
          <a:blip r:embed="rId12"/>
          <a:stretch>
            <a:fillRect/>
          </a:stretch>
        </p:blipFill>
        <p:spPr>
          <a:xfrm>
            <a:off x="11300505" y="3724731"/>
            <a:ext cx="323114" cy="325240"/>
          </a:xfrm>
          <a:prstGeom prst="rect">
            <a:avLst/>
          </a:prstGeom>
        </p:spPr>
      </p:pic>
    </p:spTree>
    <p:extLst>
      <p:ext uri="{BB962C8B-B14F-4D97-AF65-F5344CB8AC3E}">
        <p14:creationId xmlns:p14="http://schemas.microsoft.com/office/powerpoint/2010/main" val="315968844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2" presetClass="entr" presetSubtype="8" fill="hold" nodeType="clickEffect">
                                  <p:stCondLst>
                                    <p:cond delay="0"/>
                                  </p:stCondLst>
                                  <p:childTnLst>
                                    <p:set>
                                      <p:cBhvr>
                                        <p:cTn id="6" dur="1" fill="hold">
                                          <p:stCondLst>
                                            <p:cond delay="0"/>
                                          </p:stCondLst>
                                        </p:cTn>
                                        <p:tgtEl>
                                          <p:spTgt spid="7"/>
                                        </p:tgtEl>
                                        <p:attrNameLst>
                                          <p:attrName>style.visibility</p:attrName>
                                        </p:attrNameLst>
                                      </p:cBhvr>
                                      <p:to>
                                        <p:strVal val="visible"/>
                                      </p:to>
                                    </p:set>
                                    <p:animEffect transition="in" filter="wipe(left)">
                                      <p:cBhvr>
                                        <p:cTn id="7" dur="500"/>
                                        <p:tgtEl>
                                          <p:spTgt spid="7"/>
                                        </p:tgtEl>
                                      </p:cBhvr>
                                    </p:animEffect>
                                  </p:childTnLst>
                                </p:cTn>
                              </p:par>
                              <p:par>
                                <p:cTn id="8" presetID="22" presetClass="entr" presetSubtype="8" fill="hold" nodeType="withEffect">
                                  <p:stCondLst>
                                    <p:cond delay="0"/>
                                  </p:stCondLst>
                                  <p:childTnLst>
                                    <p:set>
                                      <p:cBhvr>
                                        <p:cTn id="9" dur="1" fill="hold">
                                          <p:stCondLst>
                                            <p:cond delay="0"/>
                                          </p:stCondLst>
                                        </p:cTn>
                                        <p:tgtEl>
                                          <p:spTgt spid="9"/>
                                        </p:tgtEl>
                                        <p:attrNameLst>
                                          <p:attrName>style.visibility</p:attrName>
                                        </p:attrNameLst>
                                      </p:cBhvr>
                                      <p:to>
                                        <p:strVal val="visible"/>
                                      </p:to>
                                    </p:set>
                                    <p:animEffect transition="in" filter="wipe(left)">
                                      <p:cBhvr>
                                        <p:cTn id="10" dur="500"/>
                                        <p:tgtEl>
                                          <p:spTgt spid="9"/>
                                        </p:tgtEl>
                                      </p:cBhvr>
                                    </p:animEffect>
                                  </p:childTnLst>
                                </p:cTn>
                              </p:par>
                              <p:par>
                                <p:cTn id="11" presetID="22" presetClass="entr" presetSubtype="8" fill="hold" nodeType="withEffect">
                                  <p:stCondLst>
                                    <p:cond delay="0"/>
                                  </p:stCondLst>
                                  <p:childTnLst>
                                    <p:set>
                                      <p:cBhvr>
                                        <p:cTn id="12" dur="1" fill="hold">
                                          <p:stCondLst>
                                            <p:cond delay="0"/>
                                          </p:stCondLst>
                                        </p:cTn>
                                        <p:tgtEl>
                                          <p:spTgt spid="11"/>
                                        </p:tgtEl>
                                        <p:attrNameLst>
                                          <p:attrName>style.visibility</p:attrName>
                                        </p:attrNameLst>
                                      </p:cBhvr>
                                      <p:to>
                                        <p:strVal val="visible"/>
                                      </p:to>
                                    </p:set>
                                    <p:animEffect transition="in" filter="wipe(left)">
                                      <p:cBhvr>
                                        <p:cTn id="13" dur="500"/>
                                        <p:tgtEl>
                                          <p:spTgt spid="11"/>
                                        </p:tgtEl>
                                      </p:cBhvr>
                                    </p:animEffect>
                                  </p:childTnLst>
                                </p:cTn>
                              </p:par>
                              <p:par>
                                <p:cTn id="14" presetID="22" presetClass="entr" presetSubtype="8" fill="hold" nodeType="withEffect">
                                  <p:stCondLst>
                                    <p:cond delay="0"/>
                                  </p:stCondLst>
                                  <p:childTnLst>
                                    <p:set>
                                      <p:cBhvr>
                                        <p:cTn id="15" dur="1" fill="hold">
                                          <p:stCondLst>
                                            <p:cond delay="0"/>
                                          </p:stCondLst>
                                        </p:cTn>
                                        <p:tgtEl>
                                          <p:spTgt spid="13"/>
                                        </p:tgtEl>
                                        <p:attrNameLst>
                                          <p:attrName>style.visibility</p:attrName>
                                        </p:attrNameLst>
                                      </p:cBhvr>
                                      <p:to>
                                        <p:strVal val="visible"/>
                                      </p:to>
                                    </p:set>
                                    <p:animEffect transition="in" filter="wipe(left)">
                                      <p:cBhvr>
                                        <p:cTn id="16" dur="500"/>
                                        <p:tgtEl>
                                          <p:spTgt spid="13"/>
                                        </p:tgtEl>
                                      </p:cBhvr>
                                    </p:animEffect>
                                  </p:childTnLst>
                                </p:cTn>
                              </p:par>
                              <p:par>
                                <p:cTn id="17" presetID="22" presetClass="entr" presetSubtype="8" fill="hold" grpId="0" nodeType="withEffect">
                                  <p:stCondLst>
                                    <p:cond delay="0"/>
                                  </p:stCondLst>
                                  <p:childTnLst>
                                    <p:set>
                                      <p:cBhvr>
                                        <p:cTn id="18" dur="1" fill="hold">
                                          <p:stCondLst>
                                            <p:cond delay="0"/>
                                          </p:stCondLst>
                                        </p:cTn>
                                        <p:tgtEl>
                                          <p:spTgt spid="15"/>
                                        </p:tgtEl>
                                        <p:attrNameLst>
                                          <p:attrName>style.visibility</p:attrName>
                                        </p:attrNameLst>
                                      </p:cBhvr>
                                      <p:to>
                                        <p:strVal val="visible"/>
                                      </p:to>
                                    </p:set>
                                    <p:animEffect transition="in" filter="wipe(left)">
                                      <p:cBhvr>
                                        <p:cTn id="19" dur="500"/>
                                        <p:tgtEl>
                                          <p:spTgt spid="15"/>
                                        </p:tgtEl>
                                      </p:cBhvr>
                                    </p:animEffect>
                                  </p:childTnLst>
                                </p:cTn>
                              </p:par>
                              <p:par>
                                <p:cTn id="20" presetID="22" presetClass="entr" presetSubtype="8" fill="hold" grpId="0" nodeType="withEffect">
                                  <p:stCondLst>
                                    <p:cond delay="0"/>
                                  </p:stCondLst>
                                  <p:childTnLst>
                                    <p:set>
                                      <p:cBhvr>
                                        <p:cTn id="21" dur="1" fill="hold">
                                          <p:stCondLst>
                                            <p:cond delay="0"/>
                                          </p:stCondLst>
                                        </p:cTn>
                                        <p:tgtEl>
                                          <p:spTgt spid="16"/>
                                        </p:tgtEl>
                                        <p:attrNameLst>
                                          <p:attrName>style.visibility</p:attrName>
                                        </p:attrNameLst>
                                      </p:cBhvr>
                                      <p:to>
                                        <p:strVal val="visible"/>
                                      </p:to>
                                    </p:set>
                                    <p:animEffect transition="in" filter="wipe(left)">
                                      <p:cBhvr>
                                        <p:cTn id="22" dur="500"/>
                                        <p:tgtEl>
                                          <p:spTgt spid="16"/>
                                        </p:tgtEl>
                                      </p:cBhvr>
                                    </p:animEffect>
                                  </p:childTnLst>
                                </p:cTn>
                              </p:par>
                              <p:par>
                                <p:cTn id="23" presetID="22" presetClass="entr" presetSubtype="8" fill="hold" grpId="0" nodeType="withEffect">
                                  <p:stCondLst>
                                    <p:cond delay="0"/>
                                  </p:stCondLst>
                                  <p:childTnLst>
                                    <p:set>
                                      <p:cBhvr>
                                        <p:cTn id="24" dur="1" fill="hold">
                                          <p:stCondLst>
                                            <p:cond delay="0"/>
                                          </p:stCondLst>
                                        </p:cTn>
                                        <p:tgtEl>
                                          <p:spTgt spid="17"/>
                                        </p:tgtEl>
                                        <p:attrNameLst>
                                          <p:attrName>style.visibility</p:attrName>
                                        </p:attrNameLst>
                                      </p:cBhvr>
                                      <p:to>
                                        <p:strVal val="visible"/>
                                      </p:to>
                                    </p:set>
                                    <p:animEffect transition="in" filter="wipe(left)">
                                      <p:cBhvr>
                                        <p:cTn id="25" dur="500"/>
                                        <p:tgtEl>
                                          <p:spTgt spid="17"/>
                                        </p:tgtEl>
                                      </p:cBhvr>
                                    </p:animEffect>
                                  </p:childTnLst>
                                </p:cTn>
                              </p:par>
                              <p:par>
                                <p:cTn id="26" presetID="22" presetClass="entr" presetSubtype="8" fill="hold" grpId="0" nodeType="withEffect">
                                  <p:stCondLst>
                                    <p:cond delay="0"/>
                                  </p:stCondLst>
                                  <p:childTnLst>
                                    <p:set>
                                      <p:cBhvr>
                                        <p:cTn id="27" dur="1" fill="hold">
                                          <p:stCondLst>
                                            <p:cond delay="0"/>
                                          </p:stCondLst>
                                        </p:cTn>
                                        <p:tgtEl>
                                          <p:spTgt spid="19"/>
                                        </p:tgtEl>
                                        <p:attrNameLst>
                                          <p:attrName>style.visibility</p:attrName>
                                        </p:attrNameLst>
                                      </p:cBhvr>
                                      <p:to>
                                        <p:strVal val="visible"/>
                                      </p:to>
                                    </p:set>
                                    <p:animEffect transition="in" filter="wipe(left)">
                                      <p:cBhvr>
                                        <p:cTn id="28" dur="500"/>
                                        <p:tgtEl>
                                          <p:spTgt spid="19"/>
                                        </p:tgtEl>
                                      </p:cBhvr>
                                    </p:animEffect>
                                  </p:childTnLst>
                                </p:cTn>
                              </p:par>
                              <p:par>
                                <p:cTn id="29" presetID="22" presetClass="entr" presetSubtype="8" fill="hold" nodeType="withEffect">
                                  <p:stCondLst>
                                    <p:cond delay="0"/>
                                  </p:stCondLst>
                                  <p:childTnLst>
                                    <p:set>
                                      <p:cBhvr>
                                        <p:cTn id="30" dur="1" fill="hold">
                                          <p:stCondLst>
                                            <p:cond delay="0"/>
                                          </p:stCondLst>
                                        </p:cTn>
                                        <p:tgtEl>
                                          <p:spTgt spid="21"/>
                                        </p:tgtEl>
                                        <p:attrNameLst>
                                          <p:attrName>style.visibility</p:attrName>
                                        </p:attrNameLst>
                                      </p:cBhvr>
                                      <p:to>
                                        <p:strVal val="visible"/>
                                      </p:to>
                                    </p:set>
                                    <p:animEffect transition="in" filter="wipe(left)">
                                      <p:cBhvr>
                                        <p:cTn id="31" dur="500"/>
                                        <p:tgtEl>
                                          <p:spTgt spid="21"/>
                                        </p:tgtEl>
                                      </p:cBhvr>
                                    </p:animEffect>
                                  </p:childTnLst>
                                </p:cTn>
                              </p:par>
                              <p:par>
                                <p:cTn id="32" presetID="22" presetClass="entr" presetSubtype="8" fill="hold" grpId="0" nodeType="withEffect">
                                  <p:stCondLst>
                                    <p:cond delay="0"/>
                                  </p:stCondLst>
                                  <p:childTnLst>
                                    <p:set>
                                      <p:cBhvr>
                                        <p:cTn id="33" dur="1" fill="hold">
                                          <p:stCondLst>
                                            <p:cond delay="0"/>
                                          </p:stCondLst>
                                        </p:cTn>
                                        <p:tgtEl>
                                          <p:spTgt spid="14"/>
                                        </p:tgtEl>
                                        <p:attrNameLst>
                                          <p:attrName>style.visibility</p:attrName>
                                        </p:attrNameLst>
                                      </p:cBhvr>
                                      <p:to>
                                        <p:strVal val="visible"/>
                                      </p:to>
                                    </p:set>
                                    <p:animEffect transition="in" filter="wipe(left)">
                                      <p:cBhvr>
                                        <p:cTn id="34" dur="500"/>
                                        <p:tgtEl>
                                          <p:spTgt spid="14"/>
                                        </p:tgtEl>
                                      </p:cBhvr>
                                    </p:animEffect>
                                  </p:childTnLst>
                                </p:cTn>
                              </p:par>
                              <p:par>
                                <p:cTn id="35" presetID="22" presetClass="entr" presetSubtype="8" fill="hold" nodeType="withEffect">
                                  <p:stCondLst>
                                    <p:cond delay="0"/>
                                  </p:stCondLst>
                                  <p:childTnLst>
                                    <p:set>
                                      <p:cBhvr>
                                        <p:cTn id="36" dur="1" fill="hold">
                                          <p:stCondLst>
                                            <p:cond delay="0"/>
                                          </p:stCondLst>
                                        </p:cTn>
                                        <p:tgtEl>
                                          <p:spTgt spid="4"/>
                                        </p:tgtEl>
                                        <p:attrNameLst>
                                          <p:attrName>style.visibility</p:attrName>
                                        </p:attrNameLst>
                                      </p:cBhvr>
                                      <p:to>
                                        <p:strVal val="visible"/>
                                      </p:to>
                                    </p:set>
                                    <p:animEffect transition="in" filter="wipe(left)">
                                      <p:cBhvr>
                                        <p:cTn id="37" dur="500"/>
                                        <p:tgtEl>
                                          <p:spTgt spid="4"/>
                                        </p:tgtEl>
                                      </p:cBhvr>
                                    </p:animEffect>
                                  </p:childTnLst>
                                </p:cTn>
                              </p:par>
                              <p:par>
                                <p:cTn id="38" presetID="22" presetClass="entr" presetSubtype="8" fill="hold" nodeType="withEffect">
                                  <p:stCondLst>
                                    <p:cond delay="0"/>
                                  </p:stCondLst>
                                  <p:childTnLst>
                                    <p:set>
                                      <p:cBhvr>
                                        <p:cTn id="39" dur="1" fill="hold">
                                          <p:stCondLst>
                                            <p:cond delay="0"/>
                                          </p:stCondLst>
                                        </p:cTn>
                                        <p:tgtEl>
                                          <p:spTgt spid="10"/>
                                        </p:tgtEl>
                                        <p:attrNameLst>
                                          <p:attrName>style.visibility</p:attrName>
                                        </p:attrNameLst>
                                      </p:cBhvr>
                                      <p:to>
                                        <p:strVal val="visible"/>
                                      </p:to>
                                    </p:set>
                                    <p:animEffect transition="in" filter="wipe(left)">
                                      <p:cBhvr>
                                        <p:cTn id="40" dur="500"/>
                                        <p:tgtEl>
                                          <p:spTgt spid="10"/>
                                        </p:tgtEl>
                                      </p:cBhvr>
                                    </p:animEffect>
                                  </p:childTnLst>
                                </p:cTn>
                              </p:par>
                              <p:par>
                                <p:cTn id="41" presetID="22" presetClass="entr" presetSubtype="8" fill="hold" nodeType="withEffect">
                                  <p:stCondLst>
                                    <p:cond delay="0"/>
                                  </p:stCondLst>
                                  <p:childTnLst>
                                    <p:set>
                                      <p:cBhvr>
                                        <p:cTn id="42" dur="1" fill="hold">
                                          <p:stCondLst>
                                            <p:cond delay="0"/>
                                          </p:stCondLst>
                                        </p:cTn>
                                        <p:tgtEl>
                                          <p:spTgt spid="20"/>
                                        </p:tgtEl>
                                        <p:attrNameLst>
                                          <p:attrName>style.visibility</p:attrName>
                                        </p:attrNameLst>
                                      </p:cBhvr>
                                      <p:to>
                                        <p:strVal val="visible"/>
                                      </p:to>
                                    </p:set>
                                    <p:animEffect transition="in" filter="wipe(left)">
                                      <p:cBhvr>
                                        <p:cTn id="43" dur="500"/>
                                        <p:tgtEl>
                                          <p:spTgt spid="20"/>
                                        </p:tgtEl>
                                      </p:cBhvr>
                                    </p:animEffect>
                                  </p:childTnLst>
                                </p:cTn>
                              </p:par>
                              <p:par>
                                <p:cTn id="44" presetID="22" presetClass="entr" presetSubtype="8" fill="hold" nodeType="withEffect">
                                  <p:stCondLst>
                                    <p:cond delay="0"/>
                                  </p:stCondLst>
                                  <p:childTnLst>
                                    <p:set>
                                      <p:cBhvr>
                                        <p:cTn id="45" dur="1" fill="hold">
                                          <p:stCondLst>
                                            <p:cond delay="0"/>
                                          </p:stCondLst>
                                        </p:cTn>
                                        <p:tgtEl>
                                          <p:spTgt spid="39"/>
                                        </p:tgtEl>
                                        <p:attrNameLst>
                                          <p:attrName>style.visibility</p:attrName>
                                        </p:attrNameLst>
                                      </p:cBhvr>
                                      <p:to>
                                        <p:strVal val="visible"/>
                                      </p:to>
                                    </p:set>
                                    <p:animEffect transition="in" filter="wipe(left)">
                                      <p:cBhvr>
                                        <p:cTn id="46" dur="500"/>
                                        <p:tgtEl>
                                          <p:spTgt spid="39"/>
                                        </p:tgtEl>
                                      </p:cBhvr>
                                    </p:animEffect>
                                  </p:childTnLst>
                                </p:cTn>
                              </p:par>
                              <p:par>
                                <p:cTn id="47" presetID="22" presetClass="entr" presetSubtype="8" fill="hold" nodeType="withEffect">
                                  <p:stCondLst>
                                    <p:cond delay="0"/>
                                  </p:stCondLst>
                                  <p:childTnLst>
                                    <p:set>
                                      <p:cBhvr>
                                        <p:cTn id="48" dur="1" fill="hold">
                                          <p:stCondLst>
                                            <p:cond delay="0"/>
                                          </p:stCondLst>
                                        </p:cTn>
                                        <p:tgtEl>
                                          <p:spTgt spid="50"/>
                                        </p:tgtEl>
                                        <p:attrNameLst>
                                          <p:attrName>style.visibility</p:attrName>
                                        </p:attrNameLst>
                                      </p:cBhvr>
                                      <p:to>
                                        <p:strVal val="visible"/>
                                      </p:to>
                                    </p:set>
                                    <p:animEffect transition="in" filter="wipe(left)">
                                      <p:cBhvr>
                                        <p:cTn id="49" dur="500"/>
                                        <p:tgtEl>
                                          <p:spTgt spid="50"/>
                                        </p:tgtEl>
                                      </p:cBhvr>
                                    </p:animEffect>
                                  </p:childTnLst>
                                </p:cTn>
                              </p:par>
                              <p:par>
                                <p:cTn id="50" presetID="22" presetClass="entr" presetSubtype="8" fill="hold" grpId="0" nodeType="withEffect">
                                  <p:stCondLst>
                                    <p:cond delay="0"/>
                                  </p:stCondLst>
                                  <p:childTnLst>
                                    <p:set>
                                      <p:cBhvr>
                                        <p:cTn id="51" dur="1" fill="hold">
                                          <p:stCondLst>
                                            <p:cond delay="0"/>
                                          </p:stCondLst>
                                        </p:cTn>
                                        <p:tgtEl>
                                          <p:spTgt spid="61"/>
                                        </p:tgtEl>
                                        <p:attrNameLst>
                                          <p:attrName>style.visibility</p:attrName>
                                        </p:attrNameLst>
                                      </p:cBhvr>
                                      <p:to>
                                        <p:strVal val="visible"/>
                                      </p:to>
                                    </p:set>
                                    <p:animEffect transition="in" filter="wipe(left)">
                                      <p:cBhvr>
                                        <p:cTn id="52" dur="500"/>
                                        <p:tgtEl>
                                          <p:spTgt spid="61"/>
                                        </p:tgtEl>
                                      </p:cBhvr>
                                    </p:animEffect>
                                  </p:childTnLst>
                                </p:cTn>
                              </p:par>
                              <p:par>
                                <p:cTn id="53" presetID="22" presetClass="entr" presetSubtype="8" fill="hold" grpId="0" nodeType="withEffect">
                                  <p:stCondLst>
                                    <p:cond delay="0"/>
                                  </p:stCondLst>
                                  <p:childTnLst>
                                    <p:set>
                                      <p:cBhvr>
                                        <p:cTn id="54" dur="1" fill="hold">
                                          <p:stCondLst>
                                            <p:cond delay="0"/>
                                          </p:stCondLst>
                                        </p:cTn>
                                        <p:tgtEl>
                                          <p:spTgt spid="62"/>
                                        </p:tgtEl>
                                        <p:attrNameLst>
                                          <p:attrName>style.visibility</p:attrName>
                                        </p:attrNameLst>
                                      </p:cBhvr>
                                      <p:to>
                                        <p:strVal val="visible"/>
                                      </p:to>
                                    </p:set>
                                    <p:animEffect transition="in" filter="wipe(left)">
                                      <p:cBhvr>
                                        <p:cTn id="55" dur="500"/>
                                        <p:tgtEl>
                                          <p:spTgt spid="62"/>
                                        </p:tgtEl>
                                      </p:cBhvr>
                                    </p:animEffect>
                                  </p:childTnLst>
                                </p:cTn>
                              </p:par>
                              <p:par>
                                <p:cTn id="56" presetID="22" presetClass="entr" presetSubtype="8" fill="hold" nodeType="withEffect">
                                  <p:stCondLst>
                                    <p:cond delay="0"/>
                                  </p:stCondLst>
                                  <p:childTnLst>
                                    <p:set>
                                      <p:cBhvr>
                                        <p:cTn id="57" dur="1" fill="hold">
                                          <p:stCondLst>
                                            <p:cond delay="0"/>
                                          </p:stCondLst>
                                        </p:cTn>
                                        <p:tgtEl>
                                          <p:spTgt spid="66"/>
                                        </p:tgtEl>
                                        <p:attrNameLst>
                                          <p:attrName>style.visibility</p:attrName>
                                        </p:attrNameLst>
                                      </p:cBhvr>
                                      <p:to>
                                        <p:strVal val="visible"/>
                                      </p:to>
                                    </p:set>
                                    <p:animEffect transition="in" filter="wipe(left)">
                                      <p:cBhvr>
                                        <p:cTn id="58" dur="500"/>
                                        <p:tgtEl>
                                          <p:spTgt spid="66"/>
                                        </p:tgtEl>
                                      </p:cBhvr>
                                    </p:animEffect>
                                  </p:childTnLst>
                                </p:cTn>
                              </p:par>
                              <p:par>
                                <p:cTn id="59" presetID="22" presetClass="entr" presetSubtype="8" fill="hold" nodeType="withEffect">
                                  <p:stCondLst>
                                    <p:cond delay="0"/>
                                  </p:stCondLst>
                                  <p:childTnLst>
                                    <p:set>
                                      <p:cBhvr>
                                        <p:cTn id="60" dur="1" fill="hold">
                                          <p:stCondLst>
                                            <p:cond delay="0"/>
                                          </p:stCondLst>
                                        </p:cTn>
                                        <p:tgtEl>
                                          <p:spTgt spid="68"/>
                                        </p:tgtEl>
                                        <p:attrNameLst>
                                          <p:attrName>style.visibility</p:attrName>
                                        </p:attrNameLst>
                                      </p:cBhvr>
                                      <p:to>
                                        <p:strVal val="visible"/>
                                      </p:to>
                                    </p:set>
                                    <p:animEffect transition="in" filter="wipe(left)">
                                      <p:cBhvr>
                                        <p:cTn id="61" dur="500"/>
                                        <p:tgtEl>
                                          <p:spTgt spid="6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5" grpId="0"/>
      <p:bldP spid="16" grpId="0"/>
      <p:bldP spid="17" grpId="0"/>
      <p:bldP spid="19" grpId="0"/>
      <p:bldP spid="14" grpId="0"/>
      <p:bldP spid="61" grpId="0"/>
      <p:bldP spid="62" grpId="0"/>
    </p:bld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34" name="Picture 10">
            <a:extLst>
              <a:ext uri="{FF2B5EF4-FFF2-40B4-BE49-F238E27FC236}">
                <a16:creationId xmlns:a16="http://schemas.microsoft.com/office/drawing/2014/main" id="{A57E6BDA-E68B-D741-2360-E1F868D991AA}"/>
              </a:ext>
            </a:extLst>
          </p:cNvPr>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9655858" y="3557137"/>
            <a:ext cx="1826909" cy="1826909"/>
          </a:xfrm>
          <a:prstGeom prst="rect">
            <a:avLst/>
          </a:prstGeom>
          <a:noFill/>
          <a:extLst>
            <a:ext uri="{909E8E84-426E-40DD-AFC4-6F175D3DCCD1}">
              <a14:hiddenFill xmlns:a14="http://schemas.microsoft.com/office/drawing/2010/main">
                <a:solidFill>
                  <a:srgbClr val="FFFFFF"/>
                </a:solidFill>
              </a14:hiddenFill>
            </a:ext>
          </a:extLst>
        </p:spPr>
      </p:pic>
      <p:pic>
        <p:nvPicPr>
          <p:cNvPr id="1026" name="Picture 2" descr="Vinification">
            <a:extLst>
              <a:ext uri="{FF2B5EF4-FFF2-40B4-BE49-F238E27FC236}">
                <a16:creationId xmlns:a16="http://schemas.microsoft.com/office/drawing/2014/main" id="{13B1E6FA-529D-E76F-C227-65D181F1D0FE}"/>
              </a:ext>
            </a:extLst>
          </p:cNvPr>
          <p:cNvPicPr>
            <a:picLocks noChangeAspect="1" noChangeArrowheads="1"/>
          </p:cNvPicPr>
          <p:nvPr/>
        </p:nvPicPr>
        <p:blipFill rotWithShape="1">
          <a:blip r:embed="rId4">
            <a:grayscl/>
            <a:extLst>
              <a:ext uri="{28A0092B-C50C-407E-A947-70E740481C1C}">
                <a14:useLocalDpi xmlns:a14="http://schemas.microsoft.com/office/drawing/2010/main" val="0"/>
              </a:ext>
            </a:extLst>
          </a:blip>
          <a:srcRect l="46298" t="19573" r="45419" b="48661"/>
          <a:stretch/>
        </p:blipFill>
        <p:spPr bwMode="auto">
          <a:xfrm>
            <a:off x="5783943" y="3327525"/>
            <a:ext cx="1353392" cy="2270833"/>
          </a:xfrm>
          <a:prstGeom prst="rect">
            <a:avLst/>
          </a:prstGeom>
          <a:noFill/>
          <a:extLst>
            <a:ext uri="{909E8E84-426E-40DD-AFC4-6F175D3DCCD1}">
              <a14:hiddenFill xmlns:a14="http://schemas.microsoft.com/office/drawing/2010/main">
                <a:solidFill>
                  <a:srgbClr val="FFFFFF"/>
                </a:solidFill>
              </a14:hiddenFill>
            </a:ext>
          </a:extLst>
        </p:spPr>
      </p:pic>
      <p:pic>
        <p:nvPicPr>
          <p:cNvPr id="1030" name="Picture 6" descr="Mais Epi | Légumes | Biocoop">
            <a:extLst>
              <a:ext uri="{FF2B5EF4-FFF2-40B4-BE49-F238E27FC236}">
                <a16:creationId xmlns:a16="http://schemas.microsoft.com/office/drawing/2014/main" id="{8E27AEC6-B758-6796-3AC6-8851D28712D7}"/>
              </a:ext>
            </a:extLst>
          </p:cNvPr>
          <p:cNvPicPr>
            <a:picLocks noChangeAspect="1" noChangeArrowheads="1"/>
          </p:cNvPicPr>
          <p:nvPr/>
        </p:nvPicPr>
        <p:blipFill>
          <a:blip r:embed="rId5" cstate="print">
            <a:extLst>
              <a:ext uri="{BEBA8EAE-BF5A-486C-A8C5-ECC9F3942E4B}">
                <a14:imgProps xmlns:a14="http://schemas.microsoft.com/office/drawing/2010/main">
                  <a14:imgLayer r:embed="rId6">
                    <a14:imgEffect>
                      <a14:backgroundRemoval t="10000" b="90000" l="9348" r="93478">
                        <a14:foregroundMark x1="9565" y1="60000" x2="9565" y2="60000"/>
                        <a14:foregroundMark x1="93478" y1="23261" x2="93478" y2="23261"/>
                      </a14:backgroundRemoval>
                    </a14:imgEffect>
                  </a14:imgLayer>
                </a14:imgProps>
              </a:ext>
              <a:ext uri="{28A0092B-C50C-407E-A947-70E740481C1C}">
                <a14:useLocalDpi xmlns:a14="http://schemas.microsoft.com/office/drawing/2010/main" val="0"/>
              </a:ext>
            </a:extLst>
          </a:blip>
          <a:srcRect/>
          <a:stretch>
            <a:fillRect/>
          </a:stretch>
        </p:blipFill>
        <p:spPr bwMode="auto">
          <a:xfrm>
            <a:off x="842614" y="4051980"/>
            <a:ext cx="1224933" cy="1224933"/>
          </a:xfrm>
          <a:prstGeom prst="rect">
            <a:avLst/>
          </a:prstGeom>
          <a:noFill/>
          <a:extLst>
            <a:ext uri="{909E8E84-426E-40DD-AFC4-6F175D3DCCD1}">
              <a14:hiddenFill xmlns:a14="http://schemas.microsoft.com/office/drawing/2010/main">
                <a:solidFill>
                  <a:srgbClr val="FFFFFF"/>
                </a:solidFill>
              </a14:hiddenFill>
            </a:ext>
          </a:extLst>
        </p:spPr>
      </p:pic>
      <p:pic>
        <p:nvPicPr>
          <p:cNvPr id="4" name="Picture 6" descr="Mais Epi | Légumes | Biocoop">
            <a:extLst>
              <a:ext uri="{FF2B5EF4-FFF2-40B4-BE49-F238E27FC236}">
                <a16:creationId xmlns:a16="http://schemas.microsoft.com/office/drawing/2014/main" id="{7E2591D7-2AA0-B525-662D-64DC82C23DD0}"/>
              </a:ext>
            </a:extLst>
          </p:cNvPr>
          <p:cNvPicPr>
            <a:picLocks noChangeAspect="1" noChangeArrowheads="1"/>
          </p:cNvPicPr>
          <p:nvPr/>
        </p:nvPicPr>
        <p:blipFill>
          <a:blip r:embed="rId5" cstate="print">
            <a:extLst>
              <a:ext uri="{BEBA8EAE-BF5A-486C-A8C5-ECC9F3942E4B}">
                <a14:imgProps xmlns:a14="http://schemas.microsoft.com/office/drawing/2010/main">
                  <a14:imgLayer r:embed="rId6">
                    <a14:imgEffect>
                      <a14:backgroundRemoval t="10000" b="90000" l="9348" r="93478">
                        <a14:foregroundMark x1="9565" y1="60000" x2="9565" y2="60000"/>
                        <a14:foregroundMark x1="93478" y1="23261" x2="93478" y2="23261"/>
                      </a14:backgroundRemoval>
                    </a14:imgEffect>
                  </a14:imgLayer>
                </a14:imgProps>
              </a:ext>
              <a:ext uri="{28A0092B-C50C-407E-A947-70E740481C1C}">
                <a14:useLocalDpi xmlns:a14="http://schemas.microsoft.com/office/drawing/2010/main" val="0"/>
              </a:ext>
            </a:extLst>
          </a:blip>
          <a:srcRect/>
          <a:stretch>
            <a:fillRect/>
          </a:stretch>
        </p:blipFill>
        <p:spPr bwMode="auto">
          <a:xfrm>
            <a:off x="1097356" y="4246420"/>
            <a:ext cx="1224933" cy="1224933"/>
          </a:xfrm>
          <a:prstGeom prst="rect">
            <a:avLst/>
          </a:prstGeom>
          <a:noFill/>
          <a:extLst>
            <a:ext uri="{909E8E84-426E-40DD-AFC4-6F175D3DCCD1}">
              <a14:hiddenFill xmlns:a14="http://schemas.microsoft.com/office/drawing/2010/main">
                <a:solidFill>
                  <a:srgbClr val="FFFFFF"/>
                </a:solidFill>
              </a14:hiddenFill>
            </a:ext>
          </a:extLst>
        </p:spPr>
      </p:pic>
      <p:pic>
        <p:nvPicPr>
          <p:cNvPr id="5" name="Picture 6" descr="Mais Epi | Légumes | Biocoop">
            <a:extLst>
              <a:ext uri="{FF2B5EF4-FFF2-40B4-BE49-F238E27FC236}">
                <a16:creationId xmlns:a16="http://schemas.microsoft.com/office/drawing/2014/main" id="{15504C03-9B1D-880B-99F2-8F7B1181661E}"/>
              </a:ext>
            </a:extLst>
          </p:cNvPr>
          <p:cNvPicPr>
            <a:picLocks noChangeAspect="1" noChangeArrowheads="1"/>
          </p:cNvPicPr>
          <p:nvPr/>
        </p:nvPicPr>
        <p:blipFill>
          <a:blip r:embed="rId5" cstate="print">
            <a:extLst>
              <a:ext uri="{BEBA8EAE-BF5A-486C-A8C5-ECC9F3942E4B}">
                <a14:imgProps xmlns:a14="http://schemas.microsoft.com/office/drawing/2010/main">
                  <a14:imgLayer r:embed="rId6">
                    <a14:imgEffect>
                      <a14:backgroundRemoval t="10000" b="90000" l="9348" r="93478">
                        <a14:foregroundMark x1="9565" y1="60000" x2="9565" y2="60000"/>
                        <a14:foregroundMark x1="93478" y1="23261" x2="93478" y2="23261"/>
                      </a14:backgroundRemoval>
                    </a14:imgEffect>
                  </a14:imgLayer>
                </a14:imgProps>
              </a:ext>
              <a:ext uri="{28A0092B-C50C-407E-A947-70E740481C1C}">
                <a14:useLocalDpi xmlns:a14="http://schemas.microsoft.com/office/drawing/2010/main" val="0"/>
              </a:ext>
            </a:extLst>
          </a:blip>
          <a:srcRect/>
          <a:stretch>
            <a:fillRect/>
          </a:stretch>
        </p:blipFill>
        <p:spPr bwMode="auto">
          <a:xfrm>
            <a:off x="1475247" y="3701311"/>
            <a:ext cx="1224933" cy="1224933"/>
          </a:xfrm>
          <a:prstGeom prst="rect">
            <a:avLst/>
          </a:prstGeom>
          <a:noFill/>
          <a:extLst>
            <a:ext uri="{909E8E84-426E-40DD-AFC4-6F175D3DCCD1}">
              <a14:hiddenFill xmlns:a14="http://schemas.microsoft.com/office/drawing/2010/main">
                <a:solidFill>
                  <a:srgbClr val="FFFFFF"/>
                </a:solidFill>
              </a14:hiddenFill>
            </a:ext>
          </a:extLst>
        </p:spPr>
      </p:pic>
      <p:pic>
        <p:nvPicPr>
          <p:cNvPr id="6" name="Picture 6" descr="Mais Epi | Légumes | Biocoop">
            <a:extLst>
              <a:ext uri="{FF2B5EF4-FFF2-40B4-BE49-F238E27FC236}">
                <a16:creationId xmlns:a16="http://schemas.microsoft.com/office/drawing/2014/main" id="{7ED1B0D7-E4BD-F261-4F9A-2BF3E7425BDD}"/>
              </a:ext>
            </a:extLst>
          </p:cNvPr>
          <p:cNvPicPr>
            <a:picLocks noChangeAspect="1" noChangeArrowheads="1"/>
          </p:cNvPicPr>
          <p:nvPr/>
        </p:nvPicPr>
        <p:blipFill>
          <a:blip r:embed="rId5" cstate="print">
            <a:extLst>
              <a:ext uri="{BEBA8EAE-BF5A-486C-A8C5-ECC9F3942E4B}">
                <a14:imgProps xmlns:a14="http://schemas.microsoft.com/office/drawing/2010/main">
                  <a14:imgLayer r:embed="rId6">
                    <a14:imgEffect>
                      <a14:backgroundRemoval t="10000" b="90000" l="9348" r="93478">
                        <a14:foregroundMark x1="9565" y1="60000" x2="9565" y2="60000"/>
                        <a14:foregroundMark x1="93478" y1="23261" x2="93478" y2="23261"/>
                      </a14:backgroundRemoval>
                    </a14:imgEffect>
                  </a14:imgLayer>
                </a14:imgProps>
              </a:ext>
              <a:ext uri="{28A0092B-C50C-407E-A947-70E740481C1C}">
                <a14:useLocalDpi xmlns:a14="http://schemas.microsoft.com/office/drawing/2010/main" val="0"/>
              </a:ext>
            </a:extLst>
          </a:blip>
          <a:srcRect/>
          <a:stretch>
            <a:fillRect/>
          </a:stretch>
        </p:blipFill>
        <p:spPr bwMode="auto">
          <a:xfrm>
            <a:off x="1531281" y="4159113"/>
            <a:ext cx="1224933" cy="1224933"/>
          </a:xfrm>
          <a:prstGeom prst="rect">
            <a:avLst/>
          </a:prstGeom>
          <a:noFill/>
          <a:extLst>
            <a:ext uri="{909E8E84-426E-40DD-AFC4-6F175D3DCCD1}">
              <a14:hiddenFill xmlns:a14="http://schemas.microsoft.com/office/drawing/2010/main">
                <a:solidFill>
                  <a:srgbClr val="FFFFFF"/>
                </a:solidFill>
              </a14:hiddenFill>
            </a:ext>
          </a:extLst>
        </p:spPr>
      </p:pic>
      <p:pic>
        <p:nvPicPr>
          <p:cNvPr id="7" name="Picture 6" descr="Mais Epi | Légumes | Biocoop">
            <a:extLst>
              <a:ext uri="{FF2B5EF4-FFF2-40B4-BE49-F238E27FC236}">
                <a16:creationId xmlns:a16="http://schemas.microsoft.com/office/drawing/2014/main" id="{2DB37474-88E3-4A75-D526-293B0C32A8E0}"/>
              </a:ext>
            </a:extLst>
          </p:cNvPr>
          <p:cNvPicPr>
            <a:picLocks noChangeAspect="1" noChangeArrowheads="1"/>
          </p:cNvPicPr>
          <p:nvPr/>
        </p:nvPicPr>
        <p:blipFill>
          <a:blip r:embed="rId5" cstate="print">
            <a:extLst>
              <a:ext uri="{BEBA8EAE-BF5A-486C-A8C5-ECC9F3942E4B}">
                <a14:imgProps xmlns:a14="http://schemas.microsoft.com/office/drawing/2010/main">
                  <a14:imgLayer r:embed="rId6">
                    <a14:imgEffect>
                      <a14:backgroundRemoval t="10000" b="90000" l="9348" r="93478">
                        <a14:foregroundMark x1="9565" y1="60000" x2="9565" y2="60000"/>
                        <a14:foregroundMark x1="93478" y1="23261" x2="93478" y2="23261"/>
                      </a14:backgroundRemoval>
                    </a14:imgEffect>
                  </a14:imgLayer>
                </a14:imgProps>
              </a:ext>
              <a:ext uri="{28A0092B-C50C-407E-A947-70E740481C1C}">
                <a14:useLocalDpi xmlns:a14="http://schemas.microsoft.com/office/drawing/2010/main" val="0"/>
              </a:ext>
            </a:extLst>
          </a:blip>
          <a:srcRect/>
          <a:stretch>
            <a:fillRect/>
          </a:stretch>
        </p:blipFill>
        <p:spPr bwMode="auto">
          <a:xfrm>
            <a:off x="1831149" y="3944258"/>
            <a:ext cx="1224933" cy="1224933"/>
          </a:xfrm>
          <a:prstGeom prst="rect">
            <a:avLst/>
          </a:prstGeom>
          <a:noFill/>
          <a:extLst>
            <a:ext uri="{909E8E84-426E-40DD-AFC4-6F175D3DCCD1}">
              <a14:hiddenFill xmlns:a14="http://schemas.microsoft.com/office/drawing/2010/main">
                <a:solidFill>
                  <a:srgbClr val="FFFFFF"/>
                </a:solidFill>
              </a14:hiddenFill>
            </a:ext>
          </a:extLst>
        </p:spPr>
      </p:pic>
      <p:cxnSp>
        <p:nvCxnSpPr>
          <p:cNvPr id="9" name="Connecteur droit avec flèche 8">
            <a:extLst>
              <a:ext uri="{FF2B5EF4-FFF2-40B4-BE49-F238E27FC236}">
                <a16:creationId xmlns:a16="http://schemas.microsoft.com/office/drawing/2014/main" id="{35A77FAE-2C3E-6D4E-FDB6-19E3B738CE26}"/>
              </a:ext>
            </a:extLst>
          </p:cNvPr>
          <p:cNvCxnSpPr/>
          <p:nvPr/>
        </p:nvCxnSpPr>
        <p:spPr>
          <a:xfrm>
            <a:off x="3434345" y="4540159"/>
            <a:ext cx="1579418" cy="0"/>
          </a:xfrm>
          <a:prstGeom prst="straightConnector1">
            <a:avLst/>
          </a:prstGeom>
          <a:ln w="57150">
            <a:tailEnd type="triangle"/>
          </a:ln>
        </p:spPr>
        <p:style>
          <a:lnRef idx="1">
            <a:schemeClr val="accent2"/>
          </a:lnRef>
          <a:fillRef idx="0">
            <a:schemeClr val="accent2"/>
          </a:fillRef>
          <a:effectRef idx="0">
            <a:schemeClr val="accent2"/>
          </a:effectRef>
          <a:fontRef idx="minor">
            <a:schemeClr val="tx1"/>
          </a:fontRef>
        </p:style>
      </p:cxnSp>
      <p:cxnSp>
        <p:nvCxnSpPr>
          <p:cNvPr id="10" name="Connecteur droit avec flèche 9">
            <a:extLst>
              <a:ext uri="{FF2B5EF4-FFF2-40B4-BE49-F238E27FC236}">
                <a16:creationId xmlns:a16="http://schemas.microsoft.com/office/drawing/2014/main" id="{BA0E9B34-1A37-DDA6-C06C-790C3D15E952}"/>
              </a:ext>
            </a:extLst>
          </p:cNvPr>
          <p:cNvCxnSpPr/>
          <p:nvPr/>
        </p:nvCxnSpPr>
        <p:spPr>
          <a:xfrm>
            <a:off x="7608342" y="4540159"/>
            <a:ext cx="1579418" cy="0"/>
          </a:xfrm>
          <a:prstGeom prst="straightConnector1">
            <a:avLst/>
          </a:prstGeom>
          <a:ln w="57150">
            <a:tailEnd type="triangle"/>
          </a:ln>
        </p:spPr>
        <p:style>
          <a:lnRef idx="1">
            <a:schemeClr val="accent2"/>
          </a:lnRef>
          <a:fillRef idx="0">
            <a:schemeClr val="accent2"/>
          </a:fillRef>
          <a:effectRef idx="0">
            <a:schemeClr val="accent2"/>
          </a:effectRef>
          <a:fontRef idx="minor">
            <a:schemeClr val="tx1"/>
          </a:fontRef>
        </p:style>
      </p:cxnSp>
      <p:sp>
        <p:nvSpPr>
          <p:cNvPr id="11" name="ZoneTexte 10">
            <a:extLst>
              <a:ext uri="{FF2B5EF4-FFF2-40B4-BE49-F238E27FC236}">
                <a16:creationId xmlns:a16="http://schemas.microsoft.com/office/drawing/2014/main" id="{7B1B9B59-6553-83D1-0A39-91E5D7672831}"/>
              </a:ext>
            </a:extLst>
          </p:cNvPr>
          <p:cNvSpPr txBox="1"/>
          <p:nvPr/>
        </p:nvSpPr>
        <p:spPr>
          <a:xfrm>
            <a:off x="152228" y="3074684"/>
            <a:ext cx="1660124" cy="646331"/>
          </a:xfrm>
          <a:prstGeom prst="rect">
            <a:avLst/>
          </a:prstGeom>
          <a:noFill/>
        </p:spPr>
        <p:txBody>
          <a:bodyPr wrap="square" rtlCol="0">
            <a:spAutoFit/>
          </a:bodyPr>
          <a:lstStyle/>
          <a:p>
            <a:pPr algn="ctr"/>
            <a:r>
              <a:rPr lang="fr-FR" sz="1400" b="1" dirty="0">
                <a:latin typeface="Roboto Light" panose="02000000000000000000" pitchFamily="2" charset="0"/>
                <a:ea typeface="Roboto Light" panose="02000000000000000000" pitchFamily="2" charset="0"/>
              </a:rPr>
              <a:t>Maïs</a:t>
            </a:r>
            <a:r>
              <a:rPr lang="fr-FR" sz="1100" dirty="0">
                <a:latin typeface="Roboto Light" panose="02000000000000000000" pitchFamily="2" charset="0"/>
                <a:ea typeface="Roboto Light" panose="02000000000000000000" pitchFamily="2" charset="0"/>
              </a:rPr>
              <a:t> (non OGM)</a:t>
            </a:r>
          </a:p>
          <a:p>
            <a:pPr algn="ctr"/>
            <a:r>
              <a:rPr lang="fr-FR" sz="1100" dirty="0">
                <a:latin typeface="Roboto Light" panose="02000000000000000000" pitchFamily="2" charset="0"/>
                <a:ea typeface="Roboto Light" panose="02000000000000000000" pitchFamily="2" charset="0"/>
              </a:rPr>
              <a:t>Riche en sucres (amidon)</a:t>
            </a:r>
          </a:p>
        </p:txBody>
      </p:sp>
      <p:sp>
        <p:nvSpPr>
          <p:cNvPr id="12" name="ZoneTexte 11">
            <a:extLst>
              <a:ext uri="{FF2B5EF4-FFF2-40B4-BE49-F238E27FC236}">
                <a16:creationId xmlns:a16="http://schemas.microsoft.com/office/drawing/2014/main" id="{74154702-26E6-2918-1115-9293508AC4C7}"/>
              </a:ext>
            </a:extLst>
          </p:cNvPr>
          <p:cNvSpPr txBox="1"/>
          <p:nvPr/>
        </p:nvSpPr>
        <p:spPr>
          <a:xfrm>
            <a:off x="5339037" y="2544837"/>
            <a:ext cx="2163362" cy="646331"/>
          </a:xfrm>
          <a:prstGeom prst="rect">
            <a:avLst/>
          </a:prstGeom>
          <a:noFill/>
        </p:spPr>
        <p:txBody>
          <a:bodyPr wrap="square" rtlCol="0">
            <a:spAutoFit/>
          </a:bodyPr>
          <a:lstStyle/>
          <a:p>
            <a:pPr algn="ctr"/>
            <a:r>
              <a:rPr lang="fr-FR" sz="1400" b="1" dirty="0">
                <a:latin typeface="Roboto Light" panose="02000000000000000000" pitchFamily="2" charset="0"/>
                <a:ea typeface="Roboto Light" panose="02000000000000000000" pitchFamily="2" charset="0"/>
              </a:rPr>
              <a:t>Bioréacteur</a:t>
            </a:r>
            <a:br>
              <a:rPr lang="fr-FR" sz="1100" dirty="0">
                <a:latin typeface="Roboto Light" panose="02000000000000000000" pitchFamily="2" charset="0"/>
                <a:ea typeface="Roboto Light" panose="02000000000000000000" pitchFamily="2" charset="0"/>
              </a:rPr>
            </a:br>
            <a:r>
              <a:rPr lang="fr-FR" sz="1100" dirty="0">
                <a:latin typeface="Roboto Light" panose="02000000000000000000" pitchFamily="2" charset="0"/>
                <a:ea typeface="Roboto Light" panose="02000000000000000000" pitchFamily="2" charset="0"/>
              </a:rPr>
              <a:t>Milieu contrôlé</a:t>
            </a:r>
            <a:br>
              <a:rPr lang="fr-FR" sz="1100" dirty="0">
                <a:latin typeface="Roboto Light" panose="02000000000000000000" pitchFamily="2" charset="0"/>
                <a:ea typeface="Roboto Light" panose="02000000000000000000" pitchFamily="2" charset="0"/>
              </a:rPr>
            </a:br>
            <a:r>
              <a:rPr lang="fr-FR" sz="1100" dirty="0">
                <a:latin typeface="Roboto Light" panose="02000000000000000000" pitchFamily="2" charset="0"/>
                <a:ea typeface="Roboto Light" panose="02000000000000000000" pitchFamily="2" charset="0"/>
              </a:rPr>
              <a:t>(température, oxygénation, …)</a:t>
            </a:r>
          </a:p>
        </p:txBody>
      </p:sp>
      <p:sp>
        <p:nvSpPr>
          <p:cNvPr id="13" name="ZoneTexte 12">
            <a:extLst>
              <a:ext uri="{FF2B5EF4-FFF2-40B4-BE49-F238E27FC236}">
                <a16:creationId xmlns:a16="http://schemas.microsoft.com/office/drawing/2014/main" id="{FE570867-241A-B8D6-84D6-D2AFC69A5BD2}"/>
              </a:ext>
            </a:extLst>
          </p:cNvPr>
          <p:cNvSpPr txBox="1"/>
          <p:nvPr/>
        </p:nvSpPr>
        <p:spPr>
          <a:xfrm>
            <a:off x="5393614" y="5703346"/>
            <a:ext cx="2163362" cy="307777"/>
          </a:xfrm>
          <a:prstGeom prst="rect">
            <a:avLst/>
          </a:prstGeom>
          <a:noFill/>
        </p:spPr>
        <p:txBody>
          <a:bodyPr wrap="square" rtlCol="0">
            <a:spAutoFit/>
          </a:bodyPr>
          <a:lstStyle/>
          <a:p>
            <a:pPr algn="ctr"/>
            <a:r>
              <a:rPr lang="fr-FR" sz="1400" b="1" dirty="0">
                <a:latin typeface="Roboto Light" panose="02000000000000000000" pitchFamily="2" charset="0"/>
                <a:ea typeface="Roboto Light" panose="02000000000000000000" pitchFamily="2" charset="0"/>
              </a:rPr>
              <a:t>Fermentation</a:t>
            </a:r>
            <a:endParaRPr lang="fr-FR" sz="1100" dirty="0">
              <a:latin typeface="Roboto Light" panose="02000000000000000000" pitchFamily="2" charset="0"/>
              <a:ea typeface="Roboto Light" panose="02000000000000000000" pitchFamily="2" charset="0"/>
            </a:endParaRPr>
          </a:p>
        </p:txBody>
      </p:sp>
      <p:sp>
        <p:nvSpPr>
          <p:cNvPr id="14" name="ZoneTexte 13">
            <a:extLst>
              <a:ext uri="{FF2B5EF4-FFF2-40B4-BE49-F238E27FC236}">
                <a16:creationId xmlns:a16="http://schemas.microsoft.com/office/drawing/2014/main" id="{8041DABB-E142-032F-00CA-291477BBDE8B}"/>
              </a:ext>
            </a:extLst>
          </p:cNvPr>
          <p:cNvSpPr txBox="1"/>
          <p:nvPr/>
        </p:nvSpPr>
        <p:spPr>
          <a:xfrm>
            <a:off x="9468633" y="3404742"/>
            <a:ext cx="2163362" cy="477054"/>
          </a:xfrm>
          <a:prstGeom prst="rect">
            <a:avLst/>
          </a:prstGeom>
          <a:noFill/>
        </p:spPr>
        <p:txBody>
          <a:bodyPr wrap="square" rtlCol="0">
            <a:spAutoFit/>
          </a:bodyPr>
          <a:lstStyle/>
          <a:p>
            <a:pPr algn="ctr"/>
            <a:r>
              <a:rPr lang="fr-FR" sz="1400" b="1" dirty="0">
                <a:latin typeface="Roboto Light" panose="02000000000000000000" pitchFamily="2" charset="0"/>
                <a:ea typeface="Roboto Light" panose="02000000000000000000" pitchFamily="2" charset="0"/>
              </a:rPr>
              <a:t>Vitamine C</a:t>
            </a:r>
            <a:br>
              <a:rPr lang="fr-FR" sz="1100" dirty="0">
                <a:latin typeface="Roboto Light" panose="02000000000000000000" pitchFamily="2" charset="0"/>
                <a:ea typeface="Roboto Light" panose="02000000000000000000" pitchFamily="2" charset="0"/>
              </a:rPr>
            </a:br>
            <a:r>
              <a:rPr lang="fr-FR" sz="1100" b="1" dirty="0">
                <a:latin typeface="Roboto Light" panose="02000000000000000000" pitchFamily="2" charset="0"/>
                <a:ea typeface="Roboto Light" panose="02000000000000000000" pitchFamily="2" charset="0"/>
              </a:rPr>
              <a:t>100% d’origine naturelle</a:t>
            </a:r>
          </a:p>
        </p:txBody>
      </p:sp>
      <p:pic>
        <p:nvPicPr>
          <p:cNvPr id="1032" name="Picture 8" descr="Pacman, un classique des vide-greniers et brocante de gaming">
            <a:extLst>
              <a:ext uri="{FF2B5EF4-FFF2-40B4-BE49-F238E27FC236}">
                <a16:creationId xmlns:a16="http://schemas.microsoft.com/office/drawing/2014/main" id="{A9A0E418-D7DB-7CFC-69DE-9433B4A051F1}"/>
              </a:ext>
            </a:extLst>
          </p:cNvPr>
          <p:cNvPicPr>
            <a:picLocks noChangeAspect="1" noChangeArrowheads="1"/>
          </p:cNvPicPr>
          <p:nvPr/>
        </p:nvPicPr>
        <p:blipFill>
          <a:blip r:embed="rId7" cstate="print">
            <a:extLst>
              <a:ext uri="{28A0092B-C50C-407E-A947-70E740481C1C}">
                <a14:useLocalDpi xmlns:a14="http://schemas.microsoft.com/office/drawing/2010/main" val="0"/>
              </a:ext>
            </a:extLst>
          </a:blip>
          <a:srcRect/>
          <a:stretch>
            <a:fillRect/>
          </a:stretch>
        </p:blipFill>
        <p:spPr bwMode="auto">
          <a:xfrm>
            <a:off x="3805102" y="3201152"/>
            <a:ext cx="835176" cy="609710"/>
          </a:xfrm>
          <a:prstGeom prst="rect">
            <a:avLst/>
          </a:prstGeom>
          <a:noFill/>
          <a:extLst>
            <a:ext uri="{909E8E84-426E-40DD-AFC4-6F175D3DCCD1}">
              <a14:hiddenFill xmlns:a14="http://schemas.microsoft.com/office/drawing/2010/main">
                <a:solidFill>
                  <a:srgbClr val="FFFFFF"/>
                </a:solidFill>
              </a14:hiddenFill>
            </a:ext>
          </a:extLst>
        </p:spPr>
      </p:pic>
      <p:sp>
        <p:nvSpPr>
          <p:cNvPr id="16" name="ZoneTexte 15">
            <a:extLst>
              <a:ext uri="{FF2B5EF4-FFF2-40B4-BE49-F238E27FC236}">
                <a16:creationId xmlns:a16="http://schemas.microsoft.com/office/drawing/2014/main" id="{D4B6516E-F666-9E31-49CD-F6DE72266D7F}"/>
              </a:ext>
            </a:extLst>
          </p:cNvPr>
          <p:cNvSpPr txBox="1"/>
          <p:nvPr/>
        </p:nvSpPr>
        <p:spPr>
          <a:xfrm>
            <a:off x="3056082" y="2561097"/>
            <a:ext cx="2163362" cy="477054"/>
          </a:xfrm>
          <a:prstGeom prst="rect">
            <a:avLst/>
          </a:prstGeom>
          <a:noFill/>
        </p:spPr>
        <p:txBody>
          <a:bodyPr wrap="square" rtlCol="0">
            <a:spAutoFit/>
          </a:bodyPr>
          <a:lstStyle/>
          <a:p>
            <a:pPr algn="ctr"/>
            <a:r>
              <a:rPr lang="fr-FR" sz="1400" b="1" dirty="0">
                <a:latin typeface="Roboto Light" panose="02000000000000000000" pitchFamily="2" charset="0"/>
                <a:ea typeface="Roboto Light" panose="02000000000000000000" pitchFamily="2" charset="0"/>
              </a:rPr>
              <a:t>Micro-organismes</a:t>
            </a:r>
            <a:br>
              <a:rPr lang="fr-FR" sz="1100" dirty="0">
                <a:latin typeface="Roboto Light" panose="02000000000000000000" pitchFamily="2" charset="0"/>
                <a:ea typeface="Roboto Light" panose="02000000000000000000" pitchFamily="2" charset="0"/>
              </a:rPr>
            </a:br>
            <a:r>
              <a:rPr lang="fr-FR" sz="1100" dirty="0">
                <a:latin typeface="Roboto Light" panose="02000000000000000000" pitchFamily="2" charset="0"/>
                <a:ea typeface="Roboto Light" panose="02000000000000000000" pitchFamily="2" charset="0"/>
              </a:rPr>
              <a:t>(Levures, bactéries, …)</a:t>
            </a:r>
          </a:p>
        </p:txBody>
      </p:sp>
      <p:cxnSp>
        <p:nvCxnSpPr>
          <p:cNvPr id="17" name="Connecteur droit avec flèche 16">
            <a:extLst>
              <a:ext uri="{FF2B5EF4-FFF2-40B4-BE49-F238E27FC236}">
                <a16:creationId xmlns:a16="http://schemas.microsoft.com/office/drawing/2014/main" id="{E102CCA2-21A8-D721-5853-D70F6CE85EFA}"/>
              </a:ext>
            </a:extLst>
          </p:cNvPr>
          <p:cNvCxnSpPr>
            <a:cxnSpLocks/>
          </p:cNvCxnSpPr>
          <p:nvPr/>
        </p:nvCxnSpPr>
        <p:spPr>
          <a:xfrm>
            <a:off x="4199747" y="3975409"/>
            <a:ext cx="0" cy="446139"/>
          </a:xfrm>
          <a:prstGeom prst="straightConnector1">
            <a:avLst/>
          </a:prstGeom>
          <a:ln w="57150">
            <a:tailEnd type="triangle"/>
          </a:ln>
        </p:spPr>
        <p:style>
          <a:lnRef idx="1">
            <a:schemeClr val="accent2"/>
          </a:lnRef>
          <a:fillRef idx="0">
            <a:schemeClr val="accent2"/>
          </a:fillRef>
          <a:effectRef idx="0">
            <a:schemeClr val="accent2"/>
          </a:effectRef>
          <a:fontRef idx="minor">
            <a:schemeClr val="tx1"/>
          </a:fontRef>
        </p:style>
      </p:cxnSp>
      <p:sp>
        <p:nvSpPr>
          <p:cNvPr id="2" name="object 10">
            <a:extLst>
              <a:ext uri="{FF2B5EF4-FFF2-40B4-BE49-F238E27FC236}">
                <a16:creationId xmlns:a16="http://schemas.microsoft.com/office/drawing/2014/main" id="{12AF4DD0-635D-F3CB-7B5D-EDA849A0CBF8}"/>
              </a:ext>
            </a:extLst>
          </p:cNvPr>
          <p:cNvSpPr txBox="1"/>
          <p:nvPr/>
        </p:nvSpPr>
        <p:spPr>
          <a:xfrm>
            <a:off x="234214" y="164489"/>
            <a:ext cx="11723571" cy="1579075"/>
          </a:xfrm>
          <a:prstGeom prst="rect">
            <a:avLst/>
          </a:prstGeom>
        </p:spPr>
        <p:txBody>
          <a:bodyPr vert="horz" wrap="square" lIns="0" tIns="164009" rIns="0" bIns="0" rtlCol="0">
            <a:spAutoFit/>
          </a:bodyPr>
          <a:lstStyle/>
          <a:p>
            <a:pPr algn="l"/>
            <a:r>
              <a:rPr lang="fr-FR" sz="5185" spc="-25" dirty="0">
                <a:solidFill>
                  <a:srgbClr val="F68F28"/>
                </a:solidFill>
                <a:latin typeface="KyivType Sans"/>
                <a:ea typeface="+mj-ea"/>
              </a:rPr>
              <a:t>Zoom </a:t>
            </a:r>
            <a:r>
              <a:rPr lang="fr-FR" sz="5185" spc="-25" dirty="0" err="1">
                <a:solidFill>
                  <a:srgbClr val="F68F28"/>
                </a:solidFill>
                <a:latin typeface="KyivType Sans"/>
                <a:ea typeface="+mj-ea"/>
              </a:rPr>
              <a:t>Biofermentation</a:t>
            </a:r>
            <a:r>
              <a:rPr lang="fr-FR" sz="5185" spc="-25" dirty="0">
                <a:solidFill>
                  <a:srgbClr val="F68F28"/>
                </a:solidFill>
                <a:latin typeface="KyivType Sans"/>
                <a:ea typeface="+mj-ea"/>
              </a:rPr>
              <a:t> </a:t>
            </a:r>
            <a:endParaRPr lang="fr-FR" sz="2000" spc="-25" dirty="0">
              <a:solidFill>
                <a:srgbClr val="F68F28"/>
              </a:solidFill>
              <a:latin typeface="KyivType Sans"/>
              <a:ea typeface="+mj-ea"/>
            </a:endParaRPr>
          </a:p>
          <a:p>
            <a:pPr algn="l"/>
            <a:r>
              <a:rPr lang="fr-FR" sz="2000" spc="-25" dirty="0">
                <a:solidFill>
                  <a:srgbClr val="F68F28"/>
                </a:solidFill>
                <a:latin typeface="KyivType Sans"/>
                <a:ea typeface="+mj-ea"/>
              </a:rPr>
              <a:t>Pour l’obtention de la Vitamine C </a:t>
            </a:r>
          </a:p>
          <a:p>
            <a:pPr algn="l"/>
            <a:endParaRPr lang="fr-FR" sz="2000" spc="-25" dirty="0">
              <a:solidFill>
                <a:srgbClr val="F68F28"/>
              </a:solidFill>
              <a:latin typeface="KyivType Sans"/>
              <a:ea typeface="+mj-ea"/>
            </a:endParaRPr>
          </a:p>
        </p:txBody>
      </p:sp>
      <p:pic>
        <p:nvPicPr>
          <p:cNvPr id="3" name="Image 2">
            <a:extLst>
              <a:ext uri="{FF2B5EF4-FFF2-40B4-BE49-F238E27FC236}">
                <a16:creationId xmlns:a16="http://schemas.microsoft.com/office/drawing/2014/main" id="{4F2C8D19-10B8-A0F8-B82B-8A97AE2EA329}"/>
              </a:ext>
            </a:extLst>
          </p:cNvPr>
          <p:cNvPicPr>
            <a:picLocks noChangeAspect="1"/>
          </p:cNvPicPr>
          <p:nvPr/>
        </p:nvPicPr>
        <p:blipFill rotWithShape="1">
          <a:blip r:embed="rId8">
            <a:extLst>
              <a:ext uri="{BEBA8EAE-BF5A-486C-A8C5-ECC9F3942E4B}">
                <a14:imgProps xmlns:a14="http://schemas.microsoft.com/office/drawing/2010/main">
                  <a14:imgLayer r:embed="rId9">
                    <a14:imgEffect>
                      <a14:brightnessContrast contrast="-20000"/>
                    </a14:imgEffect>
                  </a14:imgLayer>
                </a14:imgProps>
              </a:ext>
            </a:extLst>
          </a:blip>
          <a:srcRect t="34357" r="67668" b="35169"/>
          <a:stretch/>
        </p:blipFill>
        <p:spPr>
          <a:xfrm>
            <a:off x="9704914" y="3895345"/>
            <a:ext cx="1788149" cy="1322758"/>
          </a:xfrm>
          <a:prstGeom prst="rect">
            <a:avLst/>
          </a:prstGeom>
          <a:ln>
            <a:noFill/>
          </a:ln>
          <a:effectLst>
            <a:softEdge rad="112500"/>
          </a:effectLst>
        </p:spPr>
      </p:pic>
    </p:spTree>
    <p:extLst>
      <p:ext uri="{BB962C8B-B14F-4D97-AF65-F5344CB8AC3E}">
        <p14:creationId xmlns:p14="http://schemas.microsoft.com/office/powerpoint/2010/main" val="43687177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2" presetClass="entr" presetSubtype="8" fill="hold" nodeType="clickEffect">
                                  <p:stCondLst>
                                    <p:cond delay="0"/>
                                  </p:stCondLst>
                                  <p:childTnLst>
                                    <p:set>
                                      <p:cBhvr>
                                        <p:cTn id="6" dur="1" fill="hold">
                                          <p:stCondLst>
                                            <p:cond delay="0"/>
                                          </p:stCondLst>
                                        </p:cTn>
                                        <p:tgtEl>
                                          <p:spTgt spid="1034"/>
                                        </p:tgtEl>
                                        <p:attrNameLst>
                                          <p:attrName>style.visibility</p:attrName>
                                        </p:attrNameLst>
                                      </p:cBhvr>
                                      <p:to>
                                        <p:strVal val="visible"/>
                                      </p:to>
                                    </p:set>
                                    <p:animEffect transition="in" filter="wipe(left)">
                                      <p:cBhvr>
                                        <p:cTn id="7" dur="500"/>
                                        <p:tgtEl>
                                          <p:spTgt spid="1034"/>
                                        </p:tgtEl>
                                      </p:cBhvr>
                                    </p:animEffect>
                                  </p:childTnLst>
                                </p:cTn>
                              </p:par>
                              <p:par>
                                <p:cTn id="8" presetID="22" presetClass="entr" presetSubtype="8" fill="hold" nodeType="withEffect">
                                  <p:stCondLst>
                                    <p:cond delay="0"/>
                                  </p:stCondLst>
                                  <p:childTnLst>
                                    <p:set>
                                      <p:cBhvr>
                                        <p:cTn id="9" dur="1" fill="hold">
                                          <p:stCondLst>
                                            <p:cond delay="0"/>
                                          </p:stCondLst>
                                        </p:cTn>
                                        <p:tgtEl>
                                          <p:spTgt spid="1026"/>
                                        </p:tgtEl>
                                        <p:attrNameLst>
                                          <p:attrName>style.visibility</p:attrName>
                                        </p:attrNameLst>
                                      </p:cBhvr>
                                      <p:to>
                                        <p:strVal val="visible"/>
                                      </p:to>
                                    </p:set>
                                    <p:animEffect transition="in" filter="wipe(left)">
                                      <p:cBhvr>
                                        <p:cTn id="10" dur="500"/>
                                        <p:tgtEl>
                                          <p:spTgt spid="1026"/>
                                        </p:tgtEl>
                                      </p:cBhvr>
                                    </p:animEffect>
                                  </p:childTnLst>
                                </p:cTn>
                              </p:par>
                              <p:par>
                                <p:cTn id="11" presetID="22" presetClass="entr" presetSubtype="8" fill="hold" nodeType="withEffect">
                                  <p:stCondLst>
                                    <p:cond delay="0"/>
                                  </p:stCondLst>
                                  <p:childTnLst>
                                    <p:set>
                                      <p:cBhvr>
                                        <p:cTn id="12" dur="1" fill="hold">
                                          <p:stCondLst>
                                            <p:cond delay="0"/>
                                          </p:stCondLst>
                                        </p:cTn>
                                        <p:tgtEl>
                                          <p:spTgt spid="1030"/>
                                        </p:tgtEl>
                                        <p:attrNameLst>
                                          <p:attrName>style.visibility</p:attrName>
                                        </p:attrNameLst>
                                      </p:cBhvr>
                                      <p:to>
                                        <p:strVal val="visible"/>
                                      </p:to>
                                    </p:set>
                                    <p:animEffect transition="in" filter="wipe(left)">
                                      <p:cBhvr>
                                        <p:cTn id="13" dur="500"/>
                                        <p:tgtEl>
                                          <p:spTgt spid="1030"/>
                                        </p:tgtEl>
                                      </p:cBhvr>
                                    </p:animEffect>
                                  </p:childTnLst>
                                </p:cTn>
                              </p:par>
                              <p:par>
                                <p:cTn id="14" presetID="22" presetClass="entr" presetSubtype="8" fill="hold" nodeType="withEffect">
                                  <p:stCondLst>
                                    <p:cond delay="0"/>
                                  </p:stCondLst>
                                  <p:childTnLst>
                                    <p:set>
                                      <p:cBhvr>
                                        <p:cTn id="15" dur="1" fill="hold">
                                          <p:stCondLst>
                                            <p:cond delay="0"/>
                                          </p:stCondLst>
                                        </p:cTn>
                                        <p:tgtEl>
                                          <p:spTgt spid="4"/>
                                        </p:tgtEl>
                                        <p:attrNameLst>
                                          <p:attrName>style.visibility</p:attrName>
                                        </p:attrNameLst>
                                      </p:cBhvr>
                                      <p:to>
                                        <p:strVal val="visible"/>
                                      </p:to>
                                    </p:set>
                                    <p:animEffect transition="in" filter="wipe(left)">
                                      <p:cBhvr>
                                        <p:cTn id="16" dur="500"/>
                                        <p:tgtEl>
                                          <p:spTgt spid="4"/>
                                        </p:tgtEl>
                                      </p:cBhvr>
                                    </p:animEffect>
                                  </p:childTnLst>
                                </p:cTn>
                              </p:par>
                              <p:par>
                                <p:cTn id="17" presetID="22" presetClass="entr" presetSubtype="8" fill="hold" nodeType="withEffect">
                                  <p:stCondLst>
                                    <p:cond delay="0"/>
                                  </p:stCondLst>
                                  <p:childTnLst>
                                    <p:set>
                                      <p:cBhvr>
                                        <p:cTn id="18" dur="1" fill="hold">
                                          <p:stCondLst>
                                            <p:cond delay="0"/>
                                          </p:stCondLst>
                                        </p:cTn>
                                        <p:tgtEl>
                                          <p:spTgt spid="5"/>
                                        </p:tgtEl>
                                        <p:attrNameLst>
                                          <p:attrName>style.visibility</p:attrName>
                                        </p:attrNameLst>
                                      </p:cBhvr>
                                      <p:to>
                                        <p:strVal val="visible"/>
                                      </p:to>
                                    </p:set>
                                    <p:animEffect transition="in" filter="wipe(left)">
                                      <p:cBhvr>
                                        <p:cTn id="19" dur="500"/>
                                        <p:tgtEl>
                                          <p:spTgt spid="5"/>
                                        </p:tgtEl>
                                      </p:cBhvr>
                                    </p:animEffect>
                                  </p:childTnLst>
                                </p:cTn>
                              </p:par>
                              <p:par>
                                <p:cTn id="20" presetID="22" presetClass="entr" presetSubtype="8" fill="hold" nodeType="withEffect">
                                  <p:stCondLst>
                                    <p:cond delay="0"/>
                                  </p:stCondLst>
                                  <p:childTnLst>
                                    <p:set>
                                      <p:cBhvr>
                                        <p:cTn id="21" dur="1" fill="hold">
                                          <p:stCondLst>
                                            <p:cond delay="0"/>
                                          </p:stCondLst>
                                        </p:cTn>
                                        <p:tgtEl>
                                          <p:spTgt spid="6"/>
                                        </p:tgtEl>
                                        <p:attrNameLst>
                                          <p:attrName>style.visibility</p:attrName>
                                        </p:attrNameLst>
                                      </p:cBhvr>
                                      <p:to>
                                        <p:strVal val="visible"/>
                                      </p:to>
                                    </p:set>
                                    <p:animEffect transition="in" filter="wipe(left)">
                                      <p:cBhvr>
                                        <p:cTn id="22" dur="500"/>
                                        <p:tgtEl>
                                          <p:spTgt spid="6"/>
                                        </p:tgtEl>
                                      </p:cBhvr>
                                    </p:animEffect>
                                  </p:childTnLst>
                                </p:cTn>
                              </p:par>
                              <p:par>
                                <p:cTn id="23" presetID="22" presetClass="entr" presetSubtype="8" fill="hold" nodeType="withEffect">
                                  <p:stCondLst>
                                    <p:cond delay="0"/>
                                  </p:stCondLst>
                                  <p:childTnLst>
                                    <p:set>
                                      <p:cBhvr>
                                        <p:cTn id="24" dur="1" fill="hold">
                                          <p:stCondLst>
                                            <p:cond delay="0"/>
                                          </p:stCondLst>
                                        </p:cTn>
                                        <p:tgtEl>
                                          <p:spTgt spid="7"/>
                                        </p:tgtEl>
                                        <p:attrNameLst>
                                          <p:attrName>style.visibility</p:attrName>
                                        </p:attrNameLst>
                                      </p:cBhvr>
                                      <p:to>
                                        <p:strVal val="visible"/>
                                      </p:to>
                                    </p:set>
                                    <p:animEffect transition="in" filter="wipe(left)">
                                      <p:cBhvr>
                                        <p:cTn id="25" dur="500"/>
                                        <p:tgtEl>
                                          <p:spTgt spid="7"/>
                                        </p:tgtEl>
                                      </p:cBhvr>
                                    </p:animEffect>
                                  </p:childTnLst>
                                </p:cTn>
                              </p:par>
                              <p:par>
                                <p:cTn id="26" presetID="22" presetClass="entr" presetSubtype="8" fill="hold" nodeType="withEffect">
                                  <p:stCondLst>
                                    <p:cond delay="0"/>
                                  </p:stCondLst>
                                  <p:childTnLst>
                                    <p:set>
                                      <p:cBhvr>
                                        <p:cTn id="27" dur="1" fill="hold">
                                          <p:stCondLst>
                                            <p:cond delay="0"/>
                                          </p:stCondLst>
                                        </p:cTn>
                                        <p:tgtEl>
                                          <p:spTgt spid="9"/>
                                        </p:tgtEl>
                                        <p:attrNameLst>
                                          <p:attrName>style.visibility</p:attrName>
                                        </p:attrNameLst>
                                      </p:cBhvr>
                                      <p:to>
                                        <p:strVal val="visible"/>
                                      </p:to>
                                    </p:set>
                                    <p:animEffect transition="in" filter="wipe(left)">
                                      <p:cBhvr>
                                        <p:cTn id="28" dur="500"/>
                                        <p:tgtEl>
                                          <p:spTgt spid="9"/>
                                        </p:tgtEl>
                                      </p:cBhvr>
                                    </p:animEffect>
                                  </p:childTnLst>
                                </p:cTn>
                              </p:par>
                              <p:par>
                                <p:cTn id="29" presetID="22" presetClass="entr" presetSubtype="8" fill="hold" nodeType="withEffect">
                                  <p:stCondLst>
                                    <p:cond delay="0"/>
                                  </p:stCondLst>
                                  <p:childTnLst>
                                    <p:set>
                                      <p:cBhvr>
                                        <p:cTn id="30" dur="1" fill="hold">
                                          <p:stCondLst>
                                            <p:cond delay="0"/>
                                          </p:stCondLst>
                                        </p:cTn>
                                        <p:tgtEl>
                                          <p:spTgt spid="10"/>
                                        </p:tgtEl>
                                        <p:attrNameLst>
                                          <p:attrName>style.visibility</p:attrName>
                                        </p:attrNameLst>
                                      </p:cBhvr>
                                      <p:to>
                                        <p:strVal val="visible"/>
                                      </p:to>
                                    </p:set>
                                    <p:animEffect transition="in" filter="wipe(left)">
                                      <p:cBhvr>
                                        <p:cTn id="31" dur="500"/>
                                        <p:tgtEl>
                                          <p:spTgt spid="10"/>
                                        </p:tgtEl>
                                      </p:cBhvr>
                                    </p:animEffect>
                                  </p:childTnLst>
                                </p:cTn>
                              </p:par>
                              <p:par>
                                <p:cTn id="32" presetID="22" presetClass="entr" presetSubtype="8" fill="hold" grpId="0" nodeType="withEffect">
                                  <p:stCondLst>
                                    <p:cond delay="0"/>
                                  </p:stCondLst>
                                  <p:childTnLst>
                                    <p:set>
                                      <p:cBhvr>
                                        <p:cTn id="33" dur="1" fill="hold">
                                          <p:stCondLst>
                                            <p:cond delay="0"/>
                                          </p:stCondLst>
                                        </p:cTn>
                                        <p:tgtEl>
                                          <p:spTgt spid="11"/>
                                        </p:tgtEl>
                                        <p:attrNameLst>
                                          <p:attrName>style.visibility</p:attrName>
                                        </p:attrNameLst>
                                      </p:cBhvr>
                                      <p:to>
                                        <p:strVal val="visible"/>
                                      </p:to>
                                    </p:set>
                                    <p:animEffect transition="in" filter="wipe(left)">
                                      <p:cBhvr>
                                        <p:cTn id="34" dur="500"/>
                                        <p:tgtEl>
                                          <p:spTgt spid="11"/>
                                        </p:tgtEl>
                                      </p:cBhvr>
                                    </p:animEffect>
                                  </p:childTnLst>
                                </p:cTn>
                              </p:par>
                              <p:par>
                                <p:cTn id="35" presetID="22" presetClass="entr" presetSubtype="8" fill="hold" grpId="0" nodeType="withEffect">
                                  <p:stCondLst>
                                    <p:cond delay="0"/>
                                  </p:stCondLst>
                                  <p:childTnLst>
                                    <p:set>
                                      <p:cBhvr>
                                        <p:cTn id="36" dur="1" fill="hold">
                                          <p:stCondLst>
                                            <p:cond delay="0"/>
                                          </p:stCondLst>
                                        </p:cTn>
                                        <p:tgtEl>
                                          <p:spTgt spid="12"/>
                                        </p:tgtEl>
                                        <p:attrNameLst>
                                          <p:attrName>style.visibility</p:attrName>
                                        </p:attrNameLst>
                                      </p:cBhvr>
                                      <p:to>
                                        <p:strVal val="visible"/>
                                      </p:to>
                                    </p:set>
                                    <p:animEffect transition="in" filter="wipe(left)">
                                      <p:cBhvr>
                                        <p:cTn id="37" dur="500"/>
                                        <p:tgtEl>
                                          <p:spTgt spid="12"/>
                                        </p:tgtEl>
                                      </p:cBhvr>
                                    </p:animEffect>
                                  </p:childTnLst>
                                </p:cTn>
                              </p:par>
                              <p:par>
                                <p:cTn id="38" presetID="22" presetClass="entr" presetSubtype="8" fill="hold" grpId="0" nodeType="withEffect">
                                  <p:stCondLst>
                                    <p:cond delay="0"/>
                                  </p:stCondLst>
                                  <p:childTnLst>
                                    <p:set>
                                      <p:cBhvr>
                                        <p:cTn id="39" dur="1" fill="hold">
                                          <p:stCondLst>
                                            <p:cond delay="0"/>
                                          </p:stCondLst>
                                        </p:cTn>
                                        <p:tgtEl>
                                          <p:spTgt spid="13"/>
                                        </p:tgtEl>
                                        <p:attrNameLst>
                                          <p:attrName>style.visibility</p:attrName>
                                        </p:attrNameLst>
                                      </p:cBhvr>
                                      <p:to>
                                        <p:strVal val="visible"/>
                                      </p:to>
                                    </p:set>
                                    <p:animEffect transition="in" filter="wipe(left)">
                                      <p:cBhvr>
                                        <p:cTn id="40" dur="500"/>
                                        <p:tgtEl>
                                          <p:spTgt spid="13"/>
                                        </p:tgtEl>
                                      </p:cBhvr>
                                    </p:animEffect>
                                  </p:childTnLst>
                                </p:cTn>
                              </p:par>
                              <p:par>
                                <p:cTn id="41" presetID="22" presetClass="entr" presetSubtype="8" fill="hold" grpId="0" nodeType="withEffect">
                                  <p:stCondLst>
                                    <p:cond delay="0"/>
                                  </p:stCondLst>
                                  <p:childTnLst>
                                    <p:set>
                                      <p:cBhvr>
                                        <p:cTn id="42" dur="1" fill="hold">
                                          <p:stCondLst>
                                            <p:cond delay="0"/>
                                          </p:stCondLst>
                                        </p:cTn>
                                        <p:tgtEl>
                                          <p:spTgt spid="14"/>
                                        </p:tgtEl>
                                        <p:attrNameLst>
                                          <p:attrName>style.visibility</p:attrName>
                                        </p:attrNameLst>
                                      </p:cBhvr>
                                      <p:to>
                                        <p:strVal val="visible"/>
                                      </p:to>
                                    </p:set>
                                    <p:animEffect transition="in" filter="wipe(left)">
                                      <p:cBhvr>
                                        <p:cTn id="43" dur="500"/>
                                        <p:tgtEl>
                                          <p:spTgt spid="14"/>
                                        </p:tgtEl>
                                      </p:cBhvr>
                                    </p:animEffect>
                                  </p:childTnLst>
                                </p:cTn>
                              </p:par>
                              <p:par>
                                <p:cTn id="44" presetID="22" presetClass="entr" presetSubtype="8" fill="hold" nodeType="withEffect">
                                  <p:stCondLst>
                                    <p:cond delay="0"/>
                                  </p:stCondLst>
                                  <p:childTnLst>
                                    <p:set>
                                      <p:cBhvr>
                                        <p:cTn id="45" dur="1" fill="hold">
                                          <p:stCondLst>
                                            <p:cond delay="0"/>
                                          </p:stCondLst>
                                        </p:cTn>
                                        <p:tgtEl>
                                          <p:spTgt spid="1032"/>
                                        </p:tgtEl>
                                        <p:attrNameLst>
                                          <p:attrName>style.visibility</p:attrName>
                                        </p:attrNameLst>
                                      </p:cBhvr>
                                      <p:to>
                                        <p:strVal val="visible"/>
                                      </p:to>
                                    </p:set>
                                    <p:animEffect transition="in" filter="wipe(left)">
                                      <p:cBhvr>
                                        <p:cTn id="46" dur="500"/>
                                        <p:tgtEl>
                                          <p:spTgt spid="1032"/>
                                        </p:tgtEl>
                                      </p:cBhvr>
                                    </p:animEffect>
                                  </p:childTnLst>
                                </p:cTn>
                              </p:par>
                              <p:par>
                                <p:cTn id="47" presetID="22" presetClass="entr" presetSubtype="8" fill="hold" grpId="0" nodeType="withEffect">
                                  <p:stCondLst>
                                    <p:cond delay="0"/>
                                  </p:stCondLst>
                                  <p:childTnLst>
                                    <p:set>
                                      <p:cBhvr>
                                        <p:cTn id="48" dur="1" fill="hold">
                                          <p:stCondLst>
                                            <p:cond delay="0"/>
                                          </p:stCondLst>
                                        </p:cTn>
                                        <p:tgtEl>
                                          <p:spTgt spid="16"/>
                                        </p:tgtEl>
                                        <p:attrNameLst>
                                          <p:attrName>style.visibility</p:attrName>
                                        </p:attrNameLst>
                                      </p:cBhvr>
                                      <p:to>
                                        <p:strVal val="visible"/>
                                      </p:to>
                                    </p:set>
                                    <p:animEffect transition="in" filter="wipe(left)">
                                      <p:cBhvr>
                                        <p:cTn id="49" dur="500"/>
                                        <p:tgtEl>
                                          <p:spTgt spid="16"/>
                                        </p:tgtEl>
                                      </p:cBhvr>
                                    </p:animEffect>
                                  </p:childTnLst>
                                </p:cTn>
                              </p:par>
                              <p:par>
                                <p:cTn id="50" presetID="22" presetClass="entr" presetSubtype="8" fill="hold" nodeType="withEffect">
                                  <p:stCondLst>
                                    <p:cond delay="0"/>
                                  </p:stCondLst>
                                  <p:childTnLst>
                                    <p:set>
                                      <p:cBhvr>
                                        <p:cTn id="51" dur="1" fill="hold">
                                          <p:stCondLst>
                                            <p:cond delay="0"/>
                                          </p:stCondLst>
                                        </p:cTn>
                                        <p:tgtEl>
                                          <p:spTgt spid="17"/>
                                        </p:tgtEl>
                                        <p:attrNameLst>
                                          <p:attrName>style.visibility</p:attrName>
                                        </p:attrNameLst>
                                      </p:cBhvr>
                                      <p:to>
                                        <p:strVal val="visible"/>
                                      </p:to>
                                    </p:set>
                                    <p:animEffect transition="in" filter="wipe(left)">
                                      <p:cBhvr>
                                        <p:cTn id="52" dur="500"/>
                                        <p:tgtEl>
                                          <p:spTgt spid="17"/>
                                        </p:tgtEl>
                                      </p:cBhvr>
                                    </p:animEffect>
                                  </p:childTnLst>
                                </p:cTn>
                              </p:par>
                              <p:par>
                                <p:cTn id="53" presetID="22" presetClass="entr" presetSubtype="8" fill="hold" nodeType="withEffect">
                                  <p:stCondLst>
                                    <p:cond delay="0"/>
                                  </p:stCondLst>
                                  <p:childTnLst>
                                    <p:set>
                                      <p:cBhvr>
                                        <p:cTn id="54" dur="1" fill="hold">
                                          <p:stCondLst>
                                            <p:cond delay="0"/>
                                          </p:stCondLst>
                                        </p:cTn>
                                        <p:tgtEl>
                                          <p:spTgt spid="3"/>
                                        </p:tgtEl>
                                        <p:attrNameLst>
                                          <p:attrName>style.visibility</p:attrName>
                                        </p:attrNameLst>
                                      </p:cBhvr>
                                      <p:to>
                                        <p:strVal val="visible"/>
                                      </p:to>
                                    </p:set>
                                    <p:animEffect transition="in" filter="wipe(left)">
                                      <p:cBhvr>
                                        <p:cTn id="55" dur="500"/>
                                        <p:tgtEl>
                                          <p:spTgt spid="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 grpId="0"/>
      <p:bldP spid="12" grpId="0"/>
      <p:bldP spid="13" grpId="0"/>
      <p:bldP spid="14" grpId="0"/>
      <p:bldP spid="16" grpId="0"/>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u titre 1">
            <a:extLst>
              <a:ext uri="{FF2B5EF4-FFF2-40B4-BE49-F238E27FC236}">
                <a16:creationId xmlns:a16="http://schemas.microsoft.com/office/drawing/2014/main" id="{16C1D399-7D43-8B36-6BE9-B0DD37CDE31F}"/>
              </a:ext>
            </a:extLst>
          </p:cNvPr>
          <p:cNvSpPr txBox="1">
            <a:spLocks/>
          </p:cNvSpPr>
          <p:nvPr/>
        </p:nvSpPr>
        <p:spPr>
          <a:xfrm>
            <a:off x="833717" y="35808"/>
            <a:ext cx="10515600" cy="1325563"/>
          </a:xfrm>
          <a:prstGeom prst="rect">
            <a:avLst/>
          </a:prstGeom>
        </p:spPr>
        <p:txBody>
          <a:bodyPr vert="horz" lIns="91440" tIns="45720" rIns="91440" bIns="45720" rtlCol="0" anchor="ctr">
            <a:normAutofit/>
          </a:bodyPr>
          <a:lstStyle>
            <a:lvl1pPr algn="ctr" defTabSz="914400" rtl="0" eaLnBrk="1" latinLnBrk="0" hangingPunct="1">
              <a:lnSpc>
                <a:spcPct val="90000"/>
              </a:lnSpc>
              <a:spcBef>
                <a:spcPct val="0"/>
              </a:spcBef>
              <a:buNone/>
              <a:defRPr sz="4800" kern="1200">
                <a:solidFill>
                  <a:srgbClr val="3E3E3E"/>
                </a:solidFill>
                <a:latin typeface="KyivType Sans2" panose="00000500000000000000" pitchFamily="50" charset="0"/>
                <a:ea typeface="+mj-ea"/>
                <a:cs typeface="+mj-cs"/>
              </a:defRPr>
            </a:lvl1pPr>
          </a:lstStyle>
          <a:p>
            <a:pPr marL="0" marR="0" lvl="0" indent="0" algn="ctr" defTabSz="914400" rtl="0" eaLnBrk="1" fontAlgn="auto" latinLnBrk="0" hangingPunct="1">
              <a:lnSpc>
                <a:spcPct val="90000"/>
              </a:lnSpc>
              <a:spcBef>
                <a:spcPct val="0"/>
              </a:spcBef>
              <a:spcAft>
                <a:spcPts val="0"/>
              </a:spcAft>
              <a:buClrTx/>
              <a:buSzTx/>
              <a:buFontTx/>
              <a:buNone/>
              <a:tabLst/>
              <a:defRPr/>
            </a:pPr>
            <a:r>
              <a:rPr kumimoji="0" lang="fr-FR" sz="4800" b="0" i="0" u="none" strike="noStrike" kern="1200" cap="none" spc="0" normalizeH="0" baseline="0" noProof="0" dirty="0">
                <a:ln>
                  <a:noFill/>
                </a:ln>
                <a:solidFill>
                  <a:srgbClr val="3E3E3E"/>
                </a:solidFill>
                <a:effectLst/>
                <a:uLnTx/>
                <a:uFillTx/>
                <a:latin typeface="KyivType Sans2" panose="00000500000000000000" pitchFamily="50" charset="0"/>
                <a:ea typeface="+mj-ea"/>
                <a:cs typeface="+mj-cs"/>
              </a:rPr>
              <a:t>Une formule ultra-performante</a:t>
            </a:r>
          </a:p>
        </p:txBody>
      </p:sp>
      <p:sp>
        <p:nvSpPr>
          <p:cNvPr id="3" name="Rectangle 2">
            <a:extLst>
              <a:ext uri="{FF2B5EF4-FFF2-40B4-BE49-F238E27FC236}">
                <a16:creationId xmlns:a16="http://schemas.microsoft.com/office/drawing/2014/main" id="{7D20CE84-D15F-3D47-D188-A32721A76E6E}"/>
              </a:ext>
            </a:extLst>
          </p:cNvPr>
          <p:cNvSpPr/>
          <p:nvPr/>
        </p:nvSpPr>
        <p:spPr>
          <a:xfrm>
            <a:off x="1255051" y="1040686"/>
            <a:ext cx="9398000" cy="584775"/>
          </a:xfrm>
          <a:prstGeom prst="rect">
            <a:avLst/>
          </a:prstGeom>
          <a:solidFill>
            <a:schemeClr val="accent2"/>
          </a:solidFill>
        </p:spPr>
        <p:txBody>
          <a:bodyPr wrap="square">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fr-FR" sz="3200" b="0" i="0" u="none" strike="noStrike" kern="1200" cap="none" spc="0" normalizeH="0" baseline="0" noProof="0" dirty="0">
                <a:ln>
                  <a:noFill/>
                </a:ln>
                <a:solidFill>
                  <a:prstClr val="white"/>
                </a:solidFill>
                <a:effectLst/>
                <a:uLnTx/>
                <a:uFillTx/>
                <a:latin typeface="Roboto Black" panose="02000000000000000000" pitchFamily="2" charset="0"/>
                <a:ea typeface="Roboto Black" panose="02000000000000000000" pitchFamily="2" charset="0"/>
                <a:cs typeface="+mn-cs"/>
              </a:rPr>
              <a:t>Hautement sensorielle</a:t>
            </a:r>
          </a:p>
        </p:txBody>
      </p:sp>
      <p:pic>
        <p:nvPicPr>
          <p:cNvPr id="10" name="Image 9">
            <a:extLst>
              <a:ext uri="{FF2B5EF4-FFF2-40B4-BE49-F238E27FC236}">
                <a16:creationId xmlns:a16="http://schemas.microsoft.com/office/drawing/2014/main" id="{96836255-C456-1501-077F-C50E690334E0}"/>
              </a:ext>
            </a:extLst>
          </p:cNvPr>
          <p:cNvPicPr>
            <a:picLocks noChangeAspect="1"/>
          </p:cNvPicPr>
          <p:nvPr/>
        </p:nvPicPr>
        <p:blipFill>
          <a:blip r:embed="rId3"/>
          <a:stretch>
            <a:fillRect/>
          </a:stretch>
        </p:blipFill>
        <p:spPr>
          <a:xfrm>
            <a:off x="833717" y="1913647"/>
            <a:ext cx="2024921" cy="2415439"/>
          </a:xfrm>
          <a:prstGeom prst="rect">
            <a:avLst/>
          </a:prstGeom>
        </p:spPr>
      </p:pic>
      <p:pic>
        <p:nvPicPr>
          <p:cNvPr id="15" name="Image 14">
            <a:extLst>
              <a:ext uri="{FF2B5EF4-FFF2-40B4-BE49-F238E27FC236}">
                <a16:creationId xmlns:a16="http://schemas.microsoft.com/office/drawing/2014/main" id="{B6A534E2-0914-B167-CB95-216C44B62F12}"/>
              </a:ext>
            </a:extLst>
          </p:cNvPr>
          <p:cNvPicPr>
            <a:picLocks noChangeAspect="1"/>
          </p:cNvPicPr>
          <p:nvPr/>
        </p:nvPicPr>
        <p:blipFill>
          <a:blip r:embed="rId4"/>
          <a:stretch>
            <a:fillRect/>
          </a:stretch>
        </p:blipFill>
        <p:spPr>
          <a:xfrm>
            <a:off x="5021202" y="1826577"/>
            <a:ext cx="2140629" cy="2589006"/>
          </a:xfrm>
          <a:prstGeom prst="rect">
            <a:avLst/>
          </a:prstGeom>
        </p:spPr>
      </p:pic>
      <p:pic>
        <p:nvPicPr>
          <p:cNvPr id="17" name="Image 16">
            <a:extLst>
              <a:ext uri="{FF2B5EF4-FFF2-40B4-BE49-F238E27FC236}">
                <a16:creationId xmlns:a16="http://schemas.microsoft.com/office/drawing/2014/main" id="{1BD82BEF-7FF8-030D-ED99-630C5E1F808D}"/>
              </a:ext>
            </a:extLst>
          </p:cNvPr>
          <p:cNvPicPr>
            <a:picLocks noChangeAspect="1"/>
          </p:cNvPicPr>
          <p:nvPr/>
        </p:nvPicPr>
        <p:blipFill>
          <a:blip r:embed="rId5"/>
          <a:stretch>
            <a:fillRect/>
          </a:stretch>
        </p:blipFill>
        <p:spPr>
          <a:xfrm>
            <a:off x="9324395" y="1998922"/>
            <a:ext cx="1909210" cy="1822429"/>
          </a:xfrm>
          <a:prstGeom prst="rect">
            <a:avLst/>
          </a:prstGeom>
        </p:spPr>
      </p:pic>
      <p:sp>
        <p:nvSpPr>
          <p:cNvPr id="19" name="ZoneTexte 18">
            <a:extLst>
              <a:ext uri="{FF2B5EF4-FFF2-40B4-BE49-F238E27FC236}">
                <a16:creationId xmlns:a16="http://schemas.microsoft.com/office/drawing/2014/main" id="{08EDBEFA-0400-475C-380F-F0523FEEBBE7}"/>
              </a:ext>
            </a:extLst>
          </p:cNvPr>
          <p:cNvSpPr txBox="1"/>
          <p:nvPr/>
        </p:nvSpPr>
        <p:spPr>
          <a:xfrm>
            <a:off x="833718" y="4194812"/>
            <a:ext cx="4296298" cy="2031325"/>
          </a:xfrm>
          <a:prstGeom prst="rect">
            <a:avLst/>
          </a:prstGeom>
          <a:noFill/>
        </p:spPr>
        <p:txBody>
          <a:bodyPr wrap="square">
            <a:spAutoFit/>
          </a:bodyPr>
          <a:lstStyle/>
          <a:p>
            <a:r>
              <a:rPr lang="fr-FR" sz="2400" dirty="0">
                <a:solidFill>
                  <a:srgbClr val="ED7D31"/>
                </a:solidFill>
                <a:latin typeface="Roboto Black" panose="02000000000000000000" pitchFamily="2" charset="0"/>
                <a:ea typeface="Roboto Black" panose="02000000000000000000" pitchFamily="2" charset="0"/>
              </a:rPr>
              <a:t>Huile d’Abricot </a:t>
            </a:r>
          </a:p>
          <a:p>
            <a:r>
              <a:rPr lang="fr-FR" sz="2400" dirty="0">
                <a:solidFill>
                  <a:srgbClr val="ED7D31"/>
                </a:solidFill>
                <a:latin typeface="Roboto Black" panose="02000000000000000000" pitchFamily="2" charset="0"/>
                <a:ea typeface="Roboto Black" panose="02000000000000000000" pitchFamily="2" charset="0"/>
              </a:rPr>
              <a:t>Biologique </a:t>
            </a:r>
          </a:p>
          <a:p>
            <a:endParaRPr lang="fr-FR" sz="2400" dirty="0">
              <a:solidFill>
                <a:srgbClr val="ED7D31"/>
              </a:solidFill>
              <a:latin typeface="Roboto Black" panose="02000000000000000000" pitchFamily="2" charset="0"/>
              <a:ea typeface="Roboto Black" panose="02000000000000000000" pitchFamily="2" charset="0"/>
            </a:endParaRPr>
          </a:p>
          <a:p>
            <a:r>
              <a:rPr lang="fr-FR" dirty="0"/>
              <a:t>(Riche en Vitamine A) </a:t>
            </a:r>
          </a:p>
          <a:p>
            <a:r>
              <a:rPr lang="fr-FR" dirty="0"/>
              <a:t>Renforce l’action éclat de la Vitamine C </a:t>
            </a:r>
          </a:p>
          <a:p>
            <a:r>
              <a:rPr lang="fr-FR" dirty="0"/>
              <a:t>&amp; apporte du confort</a:t>
            </a:r>
          </a:p>
        </p:txBody>
      </p:sp>
      <p:sp>
        <p:nvSpPr>
          <p:cNvPr id="23" name="ZoneTexte 22">
            <a:extLst>
              <a:ext uri="{FF2B5EF4-FFF2-40B4-BE49-F238E27FC236}">
                <a16:creationId xmlns:a16="http://schemas.microsoft.com/office/drawing/2014/main" id="{97932692-9395-98A4-3892-26A592331305}"/>
              </a:ext>
            </a:extLst>
          </p:cNvPr>
          <p:cNvSpPr txBox="1"/>
          <p:nvPr/>
        </p:nvSpPr>
        <p:spPr>
          <a:xfrm>
            <a:off x="5021202" y="4194812"/>
            <a:ext cx="3395019" cy="1754326"/>
          </a:xfrm>
          <a:prstGeom prst="rect">
            <a:avLst/>
          </a:prstGeom>
          <a:noFill/>
        </p:spPr>
        <p:txBody>
          <a:bodyPr wrap="square">
            <a:spAutoFit/>
          </a:bodyPr>
          <a:lstStyle/>
          <a:p>
            <a:r>
              <a:rPr lang="fr-FR" sz="2400" dirty="0">
                <a:solidFill>
                  <a:srgbClr val="ED7D31"/>
                </a:solidFill>
                <a:latin typeface="Roboto Black" panose="02000000000000000000" pitchFamily="2" charset="0"/>
                <a:ea typeface="Roboto Black" panose="02000000000000000000" pitchFamily="2" charset="0"/>
              </a:rPr>
              <a:t>Huile essentielle d’Orange Douce </a:t>
            </a:r>
          </a:p>
          <a:p>
            <a:endParaRPr lang="fr-FR" sz="2400" dirty="0">
              <a:solidFill>
                <a:srgbClr val="ED7D31"/>
              </a:solidFill>
              <a:latin typeface="Roboto Black" panose="02000000000000000000" pitchFamily="2" charset="0"/>
              <a:ea typeface="Roboto Black" panose="02000000000000000000" pitchFamily="2" charset="0"/>
            </a:endParaRPr>
          </a:p>
          <a:p>
            <a:r>
              <a:rPr lang="fr-FR" dirty="0"/>
              <a:t>Tonicité cutanée et effet </a:t>
            </a:r>
            <a:r>
              <a:rPr lang="fr-FR" dirty="0" err="1"/>
              <a:t>aromachologique</a:t>
            </a:r>
            <a:r>
              <a:rPr lang="fr-FR" dirty="0"/>
              <a:t> dynamisant</a:t>
            </a:r>
          </a:p>
        </p:txBody>
      </p:sp>
      <p:sp>
        <p:nvSpPr>
          <p:cNvPr id="25" name="ZoneTexte 24">
            <a:extLst>
              <a:ext uri="{FF2B5EF4-FFF2-40B4-BE49-F238E27FC236}">
                <a16:creationId xmlns:a16="http://schemas.microsoft.com/office/drawing/2014/main" id="{850EEEC6-A1D2-52AE-EDFB-B145C4F6D7F6}"/>
              </a:ext>
            </a:extLst>
          </p:cNvPr>
          <p:cNvSpPr txBox="1"/>
          <p:nvPr/>
        </p:nvSpPr>
        <p:spPr>
          <a:xfrm>
            <a:off x="8581490" y="4379477"/>
            <a:ext cx="3395019" cy="1538883"/>
          </a:xfrm>
          <a:prstGeom prst="rect">
            <a:avLst/>
          </a:prstGeom>
          <a:noFill/>
        </p:spPr>
        <p:txBody>
          <a:bodyPr wrap="square">
            <a:spAutoFit/>
          </a:bodyPr>
          <a:lstStyle/>
          <a:p>
            <a:r>
              <a:rPr lang="fr-FR" sz="2400" dirty="0">
                <a:solidFill>
                  <a:srgbClr val="ED7D31"/>
                </a:solidFill>
                <a:latin typeface="Roboto Black" panose="02000000000000000000" pitchFamily="2" charset="0"/>
                <a:ea typeface="Roboto Black" panose="02000000000000000000" pitchFamily="2" charset="0"/>
              </a:rPr>
              <a:t>Quintessence Yon-Ka</a:t>
            </a:r>
          </a:p>
          <a:p>
            <a:endParaRPr lang="fr-FR" sz="1400" dirty="0">
              <a:solidFill>
                <a:srgbClr val="ED7D31"/>
              </a:solidFill>
              <a:latin typeface="Roboto Black" panose="02000000000000000000" pitchFamily="2" charset="0"/>
              <a:ea typeface="Roboto Black" panose="02000000000000000000" pitchFamily="2" charset="0"/>
            </a:endParaRPr>
          </a:p>
          <a:p>
            <a:endParaRPr lang="fr-FR" sz="2000" dirty="0">
              <a:solidFill>
                <a:srgbClr val="ED7D31"/>
              </a:solidFill>
              <a:latin typeface="Roboto Black" panose="02000000000000000000" pitchFamily="2" charset="0"/>
              <a:ea typeface="Roboto Black" panose="02000000000000000000" pitchFamily="2" charset="0"/>
            </a:endParaRPr>
          </a:p>
          <a:p>
            <a:r>
              <a:rPr lang="fr-FR" dirty="0"/>
              <a:t>Potentialise le pouvoir </a:t>
            </a:r>
          </a:p>
          <a:p>
            <a:r>
              <a:rPr lang="fr-FR" dirty="0"/>
              <a:t>de la formule</a:t>
            </a:r>
          </a:p>
        </p:txBody>
      </p:sp>
    </p:spTree>
    <p:extLst>
      <p:ext uri="{BB962C8B-B14F-4D97-AF65-F5344CB8AC3E}">
        <p14:creationId xmlns:p14="http://schemas.microsoft.com/office/powerpoint/2010/main" val="307947460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nodeType="clickEffect">
                                  <p:stCondLst>
                                    <p:cond delay="0"/>
                                  </p:stCondLst>
                                  <p:childTnLst>
                                    <p:set>
                                      <p:cBhvr>
                                        <p:cTn id="6" dur="1" fill="hold">
                                          <p:stCondLst>
                                            <p:cond delay="0"/>
                                          </p:stCondLst>
                                        </p:cTn>
                                        <p:tgtEl>
                                          <p:spTgt spid="10"/>
                                        </p:tgtEl>
                                        <p:attrNameLst>
                                          <p:attrName>style.visibility</p:attrName>
                                        </p:attrNameLst>
                                      </p:cBhvr>
                                      <p:to>
                                        <p:strVal val="visible"/>
                                      </p:to>
                                    </p:set>
                                    <p:animEffect transition="in" filter="fade">
                                      <p:cBhvr>
                                        <p:cTn id="7" dur="1000"/>
                                        <p:tgtEl>
                                          <p:spTgt spid="10"/>
                                        </p:tgtEl>
                                      </p:cBhvr>
                                    </p:animEffect>
                                    <p:anim calcmode="lin" valueType="num">
                                      <p:cBhvr>
                                        <p:cTn id="8" dur="1000" fill="hold"/>
                                        <p:tgtEl>
                                          <p:spTgt spid="10"/>
                                        </p:tgtEl>
                                        <p:attrNameLst>
                                          <p:attrName>ppt_x</p:attrName>
                                        </p:attrNameLst>
                                      </p:cBhvr>
                                      <p:tavLst>
                                        <p:tav tm="0">
                                          <p:val>
                                            <p:strVal val="#ppt_x"/>
                                          </p:val>
                                        </p:tav>
                                        <p:tav tm="100000">
                                          <p:val>
                                            <p:strVal val="#ppt_x"/>
                                          </p:val>
                                        </p:tav>
                                      </p:tavLst>
                                    </p:anim>
                                    <p:anim calcmode="lin" valueType="num">
                                      <p:cBhvr>
                                        <p:cTn id="9" dur="1000" fill="hold"/>
                                        <p:tgtEl>
                                          <p:spTgt spid="10"/>
                                        </p:tgtEl>
                                        <p:attrNameLst>
                                          <p:attrName>ppt_y</p:attrName>
                                        </p:attrNameLst>
                                      </p:cBhvr>
                                      <p:tavLst>
                                        <p:tav tm="0">
                                          <p:val>
                                            <p:strVal val="#ppt_y+.1"/>
                                          </p:val>
                                        </p:tav>
                                        <p:tav tm="100000">
                                          <p:val>
                                            <p:strVal val="#ppt_y"/>
                                          </p:val>
                                        </p:tav>
                                      </p:tavLst>
                                    </p:anim>
                                  </p:childTnLst>
                                </p:cTn>
                              </p:par>
                              <p:par>
                                <p:cTn id="10" presetID="42" presetClass="entr" presetSubtype="0" fill="hold" grpId="0" nodeType="withEffect">
                                  <p:stCondLst>
                                    <p:cond delay="0"/>
                                  </p:stCondLst>
                                  <p:childTnLst>
                                    <p:set>
                                      <p:cBhvr>
                                        <p:cTn id="11" dur="1" fill="hold">
                                          <p:stCondLst>
                                            <p:cond delay="0"/>
                                          </p:stCondLst>
                                        </p:cTn>
                                        <p:tgtEl>
                                          <p:spTgt spid="19"/>
                                        </p:tgtEl>
                                        <p:attrNameLst>
                                          <p:attrName>style.visibility</p:attrName>
                                        </p:attrNameLst>
                                      </p:cBhvr>
                                      <p:to>
                                        <p:strVal val="visible"/>
                                      </p:to>
                                    </p:set>
                                    <p:animEffect transition="in" filter="fade">
                                      <p:cBhvr>
                                        <p:cTn id="12" dur="1000"/>
                                        <p:tgtEl>
                                          <p:spTgt spid="19"/>
                                        </p:tgtEl>
                                      </p:cBhvr>
                                    </p:animEffect>
                                    <p:anim calcmode="lin" valueType="num">
                                      <p:cBhvr>
                                        <p:cTn id="13" dur="1000" fill="hold"/>
                                        <p:tgtEl>
                                          <p:spTgt spid="19"/>
                                        </p:tgtEl>
                                        <p:attrNameLst>
                                          <p:attrName>ppt_x</p:attrName>
                                        </p:attrNameLst>
                                      </p:cBhvr>
                                      <p:tavLst>
                                        <p:tav tm="0">
                                          <p:val>
                                            <p:strVal val="#ppt_x"/>
                                          </p:val>
                                        </p:tav>
                                        <p:tav tm="100000">
                                          <p:val>
                                            <p:strVal val="#ppt_x"/>
                                          </p:val>
                                        </p:tav>
                                      </p:tavLst>
                                    </p:anim>
                                    <p:anim calcmode="lin" valueType="num">
                                      <p:cBhvr>
                                        <p:cTn id="14" dur="1000" fill="hold"/>
                                        <p:tgtEl>
                                          <p:spTgt spid="19"/>
                                        </p:tgtEl>
                                        <p:attrNameLst>
                                          <p:attrName>ppt_y</p:attrName>
                                        </p:attrNameLst>
                                      </p:cBhvr>
                                      <p:tavLst>
                                        <p:tav tm="0">
                                          <p:val>
                                            <p:strVal val="#ppt_y+.1"/>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42" presetClass="entr" presetSubtype="0" fill="hold" nodeType="clickEffect">
                                  <p:stCondLst>
                                    <p:cond delay="0"/>
                                  </p:stCondLst>
                                  <p:childTnLst>
                                    <p:set>
                                      <p:cBhvr>
                                        <p:cTn id="18" dur="1" fill="hold">
                                          <p:stCondLst>
                                            <p:cond delay="0"/>
                                          </p:stCondLst>
                                        </p:cTn>
                                        <p:tgtEl>
                                          <p:spTgt spid="15"/>
                                        </p:tgtEl>
                                        <p:attrNameLst>
                                          <p:attrName>style.visibility</p:attrName>
                                        </p:attrNameLst>
                                      </p:cBhvr>
                                      <p:to>
                                        <p:strVal val="visible"/>
                                      </p:to>
                                    </p:set>
                                    <p:animEffect transition="in" filter="fade">
                                      <p:cBhvr>
                                        <p:cTn id="19" dur="1000"/>
                                        <p:tgtEl>
                                          <p:spTgt spid="15"/>
                                        </p:tgtEl>
                                      </p:cBhvr>
                                    </p:animEffect>
                                    <p:anim calcmode="lin" valueType="num">
                                      <p:cBhvr>
                                        <p:cTn id="20" dur="1000" fill="hold"/>
                                        <p:tgtEl>
                                          <p:spTgt spid="15"/>
                                        </p:tgtEl>
                                        <p:attrNameLst>
                                          <p:attrName>ppt_x</p:attrName>
                                        </p:attrNameLst>
                                      </p:cBhvr>
                                      <p:tavLst>
                                        <p:tav tm="0">
                                          <p:val>
                                            <p:strVal val="#ppt_x"/>
                                          </p:val>
                                        </p:tav>
                                        <p:tav tm="100000">
                                          <p:val>
                                            <p:strVal val="#ppt_x"/>
                                          </p:val>
                                        </p:tav>
                                      </p:tavLst>
                                    </p:anim>
                                    <p:anim calcmode="lin" valueType="num">
                                      <p:cBhvr>
                                        <p:cTn id="21" dur="1000" fill="hold"/>
                                        <p:tgtEl>
                                          <p:spTgt spid="15"/>
                                        </p:tgtEl>
                                        <p:attrNameLst>
                                          <p:attrName>ppt_y</p:attrName>
                                        </p:attrNameLst>
                                      </p:cBhvr>
                                      <p:tavLst>
                                        <p:tav tm="0">
                                          <p:val>
                                            <p:strVal val="#ppt_y+.1"/>
                                          </p:val>
                                        </p:tav>
                                        <p:tav tm="100000">
                                          <p:val>
                                            <p:strVal val="#ppt_y"/>
                                          </p:val>
                                        </p:tav>
                                      </p:tavLst>
                                    </p:anim>
                                  </p:childTnLst>
                                </p:cTn>
                              </p:par>
                              <p:par>
                                <p:cTn id="22" presetID="42" presetClass="entr" presetSubtype="0" fill="hold" grpId="0" nodeType="withEffect">
                                  <p:stCondLst>
                                    <p:cond delay="0"/>
                                  </p:stCondLst>
                                  <p:childTnLst>
                                    <p:set>
                                      <p:cBhvr>
                                        <p:cTn id="23" dur="1" fill="hold">
                                          <p:stCondLst>
                                            <p:cond delay="0"/>
                                          </p:stCondLst>
                                        </p:cTn>
                                        <p:tgtEl>
                                          <p:spTgt spid="23"/>
                                        </p:tgtEl>
                                        <p:attrNameLst>
                                          <p:attrName>style.visibility</p:attrName>
                                        </p:attrNameLst>
                                      </p:cBhvr>
                                      <p:to>
                                        <p:strVal val="visible"/>
                                      </p:to>
                                    </p:set>
                                    <p:animEffect transition="in" filter="fade">
                                      <p:cBhvr>
                                        <p:cTn id="24" dur="1000"/>
                                        <p:tgtEl>
                                          <p:spTgt spid="23"/>
                                        </p:tgtEl>
                                      </p:cBhvr>
                                    </p:animEffect>
                                    <p:anim calcmode="lin" valueType="num">
                                      <p:cBhvr>
                                        <p:cTn id="25" dur="1000" fill="hold"/>
                                        <p:tgtEl>
                                          <p:spTgt spid="23"/>
                                        </p:tgtEl>
                                        <p:attrNameLst>
                                          <p:attrName>ppt_x</p:attrName>
                                        </p:attrNameLst>
                                      </p:cBhvr>
                                      <p:tavLst>
                                        <p:tav tm="0">
                                          <p:val>
                                            <p:strVal val="#ppt_x"/>
                                          </p:val>
                                        </p:tav>
                                        <p:tav tm="100000">
                                          <p:val>
                                            <p:strVal val="#ppt_x"/>
                                          </p:val>
                                        </p:tav>
                                      </p:tavLst>
                                    </p:anim>
                                    <p:anim calcmode="lin" valueType="num">
                                      <p:cBhvr>
                                        <p:cTn id="26" dur="1000" fill="hold"/>
                                        <p:tgtEl>
                                          <p:spTgt spid="23"/>
                                        </p:tgtEl>
                                        <p:attrNameLst>
                                          <p:attrName>ppt_y</p:attrName>
                                        </p:attrNameLst>
                                      </p:cBhvr>
                                      <p:tavLst>
                                        <p:tav tm="0">
                                          <p:val>
                                            <p:strVal val="#ppt_y+.1"/>
                                          </p:val>
                                        </p:tav>
                                        <p:tav tm="100000">
                                          <p:val>
                                            <p:strVal val="#ppt_y"/>
                                          </p:val>
                                        </p:tav>
                                      </p:tavLst>
                                    </p:anim>
                                  </p:childTnLst>
                                </p:cTn>
                              </p:par>
                            </p:childTnLst>
                          </p:cTn>
                        </p:par>
                      </p:childTnLst>
                    </p:cTn>
                  </p:par>
                  <p:par>
                    <p:cTn id="27" fill="hold">
                      <p:stCondLst>
                        <p:cond delay="indefinite"/>
                      </p:stCondLst>
                      <p:childTnLst>
                        <p:par>
                          <p:cTn id="28" fill="hold">
                            <p:stCondLst>
                              <p:cond delay="0"/>
                            </p:stCondLst>
                            <p:childTnLst>
                              <p:par>
                                <p:cTn id="29" presetID="42" presetClass="entr" presetSubtype="0" fill="hold" nodeType="clickEffect">
                                  <p:stCondLst>
                                    <p:cond delay="0"/>
                                  </p:stCondLst>
                                  <p:childTnLst>
                                    <p:set>
                                      <p:cBhvr>
                                        <p:cTn id="30" dur="1" fill="hold">
                                          <p:stCondLst>
                                            <p:cond delay="0"/>
                                          </p:stCondLst>
                                        </p:cTn>
                                        <p:tgtEl>
                                          <p:spTgt spid="17"/>
                                        </p:tgtEl>
                                        <p:attrNameLst>
                                          <p:attrName>style.visibility</p:attrName>
                                        </p:attrNameLst>
                                      </p:cBhvr>
                                      <p:to>
                                        <p:strVal val="visible"/>
                                      </p:to>
                                    </p:set>
                                    <p:animEffect transition="in" filter="fade">
                                      <p:cBhvr>
                                        <p:cTn id="31" dur="1000"/>
                                        <p:tgtEl>
                                          <p:spTgt spid="17"/>
                                        </p:tgtEl>
                                      </p:cBhvr>
                                    </p:animEffect>
                                    <p:anim calcmode="lin" valueType="num">
                                      <p:cBhvr>
                                        <p:cTn id="32" dur="1000" fill="hold"/>
                                        <p:tgtEl>
                                          <p:spTgt spid="17"/>
                                        </p:tgtEl>
                                        <p:attrNameLst>
                                          <p:attrName>ppt_x</p:attrName>
                                        </p:attrNameLst>
                                      </p:cBhvr>
                                      <p:tavLst>
                                        <p:tav tm="0">
                                          <p:val>
                                            <p:strVal val="#ppt_x"/>
                                          </p:val>
                                        </p:tav>
                                        <p:tav tm="100000">
                                          <p:val>
                                            <p:strVal val="#ppt_x"/>
                                          </p:val>
                                        </p:tav>
                                      </p:tavLst>
                                    </p:anim>
                                    <p:anim calcmode="lin" valueType="num">
                                      <p:cBhvr>
                                        <p:cTn id="33" dur="1000" fill="hold"/>
                                        <p:tgtEl>
                                          <p:spTgt spid="17"/>
                                        </p:tgtEl>
                                        <p:attrNameLst>
                                          <p:attrName>ppt_y</p:attrName>
                                        </p:attrNameLst>
                                      </p:cBhvr>
                                      <p:tavLst>
                                        <p:tav tm="0">
                                          <p:val>
                                            <p:strVal val="#ppt_y+.1"/>
                                          </p:val>
                                        </p:tav>
                                        <p:tav tm="100000">
                                          <p:val>
                                            <p:strVal val="#ppt_y"/>
                                          </p:val>
                                        </p:tav>
                                      </p:tavLst>
                                    </p:anim>
                                  </p:childTnLst>
                                </p:cTn>
                              </p:par>
                              <p:par>
                                <p:cTn id="34" presetID="42" presetClass="entr" presetSubtype="0" fill="hold" grpId="0" nodeType="withEffect">
                                  <p:stCondLst>
                                    <p:cond delay="0"/>
                                  </p:stCondLst>
                                  <p:childTnLst>
                                    <p:set>
                                      <p:cBhvr>
                                        <p:cTn id="35" dur="1" fill="hold">
                                          <p:stCondLst>
                                            <p:cond delay="0"/>
                                          </p:stCondLst>
                                        </p:cTn>
                                        <p:tgtEl>
                                          <p:spTgt spid="25"/>
                                        </p:tgtEl>
                                        <p:attrNameLst>
                                          <p:attrName>style.visibility</p:attrName>
                                        </p:attrNameLst>
                                      </p:cBhvr>
                                      <p:to>
                                        <p:strVal val="visible"/>
                                      </p:to>
                                    </p:set>
                                    <p:animEffect transition="in" filter="fade">
                                      <p:cBhvr>
                                        <p:cTn id="36" dur="1000"/>
                                        <p:tgtEl>
                                          <p:spTgt spid="25"/>
                                        </p:tgtEl>
                                      </p:cBhvr>
                                    </p:animEffect>
                                    <p:anim calcmode="lin" valueType="num">
                                      <p:cBhvr>
                                        <p:cTn id="37" dur="1000" fill="hold"/>
                                        <p:tgtEl>
                                          <p:spTgt spid="25"/>
                                        </p:tgtEl>
                                        <p:attrNameLst>
                                          <p:attrName>ppt_x</p:attrName>
                                        </p:attrNameLst>
                                      </p:cBhvr>
                                      <p:tavLst>
                                        <p:tav tm="0">
                                          <p:val>
                                            <p:strVal val="#ppt_x"/>
                                          </p:val>
                                        </p:tav>
                                        <p:tav tm="100000">
                                          <p:val>
                                            <p:strVal val="#ppt_x"/>
                                          </p:val>
                                        </p:tav>
                                      </p:tavLst>
                                    </p:anim>
                                    <p:anim calcmode="lin" valueType="num">
                                      <p:cBhvr>
                                        <p:cTn id="38" dur="1000" fill="hold"/>
                                        <p:tgtEl>
                                          <p:spTgt spid="25"/>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9" grpId="0"/>
      <p:bldP spid="23" grpId="0"/>
      <p:bldP spid="25" grpId="0"/>
    </p:bld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2" name="Connecteur droit 1"/>
          <p:cNvCxnSpPr/>
          <p:nvPr/>
        </p:nvCxnSpPr>
        <p:spPr>
          <a:xfrm>
            <a:off x="3358810" y="3721850"/>
            <a:ext cx="5254732" cy="1"/>
          </a:xfrm>
          <a:prstGeom prst="line">
            <a:avLst/>
          </a:prstGeom>
          <a:ln w="38100">
            <a:prstDash val="lgDashDotDot"/>
          </a:ln>
        </p:spPr>
        <p:style>
          <a:lnRef idx="1">
            <a:schemeClr val="accent2"/>
          </a:lnRef>
          <a:fillRef idx="0">
            <a:schemeClr val="accent2"/>
          </a:fillRef>
          <a:effectRef idx="0">
            <a:schemeClr val="accent2"/>
          </a:effectRef>
          <a:fontRef idx="minor">
            <a:schemeClr val="tx1"/>
          </a:fontRef>
        </p:style>
      </p:cxnSp>
      <p:cxnSp>
        <p:nvCxnSpPr>
          <p:cNvPr id="3" name="Connecteur droit 2"/>
          <p:cNvCxnSpPr/>
          <p:nvPr/>
        </p:nvCxnSpPr>
        <p:spPr>
          <a:xfrm flipH="1" flipV="1">
            <a:off x="3564601" y="2351695"/>
            <a:ext cx="5783196" cy="3536904"/>
          </a:xfrm>
          <a:prstGeom prst="line">
            <a:avLst/>
          </a:prstGeom>
          <a:ln w="38100">
            <a:prstDash val="lgDashDotDot"/>
          </a:ln>
        </p:spPr>
        <p:style>
          <a:lnRef idx="1">
            <a:schemeClr val="accent2"/>
          </a:lnRef>
          <a:fillRef idx="0">
            <a:schemeClr val="accent2"/>
          </a:fillRef>
          <a:effectRef idx="0">
            <a:schemeClr val="accent2"/>
          </a:effectRef>
          <a:fontRef idx="minor">
            <a:schemeClr val="tx1"/>
          </a:fontRef>
        </p:style>
      </p:cxnSp>
      <p:cxnSp>
        <p:nvCxnSpPr>
          <p:cNvPr id="4" name="Connecteur droit 3"/>
          <p:cNvCxnSpPr/>
          <p:nvPr/>
        </p:nvCxnSpPr>
        <p:spPr>
          <a:xfrm flipV="1">
            <a:off x="3564601" y="2320081"/>
            <a:ext cx="5048941" cy="3568518"/>
          </a:xfrm>
          <a:prstGeom prst="line">
            <a:avLst/>
          </a:prstGeom>
          <a:ln w="38100">
            <a:prstDash val="lgDashDotDot"/>
          </a:ln>
        </p:spPr>
        <p:style>
          <a:lnRef idx="1">
            <a:schemeClr val="accent2"/>
          </a:lnRef>
          <a:fillRef idx="0">
            <a:schemeClr val="accent2"/>
          </a:fillRef>
          <a:effectRef idx="0">
            <a:schemeClr val="accent2"/>
          </a:effectRef>
          <a:fontRef idx="minor">
            <a:schemeClr val="tx1"/>
          </a:fontRef>
        </p:style>
      </p:cxnSp>
      <p:sp>
        <p:nvSpPr>
          <p:cNvPr id="5" name="ZoneTexte 4"/>
          <p:cNvSpPr txBox="1"/>
          <p:nvPr/>
        </p:nvSpPr>
        <p:spPr>
          <a:xfrm>
            <a:off x="746974" y="2024317"/>
            <a:ext cx="3470648" cy="1200329"/>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800" b="1" i="0" u="none" strike="noStrike" kern="1200" cap="none" spc="0" normalizeH="0" baseline="0" noProof="0" dirty="0">
                <a:ln>
                  <a:noFill/>
                </a:ln>
                <a:solidFill>
                  <a:srgbClr val="ED7D31"/>
                </a:solidFill>
                <a:effectLst/>
                <a:uLnTx/>
                <a:uFillTx/>
                <a:latin typeface="Roboto Light"/>
                <a:ea typeface="+mn-ea"/>
                <a:cs typeface="+mn-cs"/>
              </a:rPr>
              <a:t>20% de Vitamine C stabilisée</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800" b="0" i="1" u="none" strike="noStrike" kern="1200" cap="none" spc="0" normalizeH="0" baseline="0" noProof="0" dirty="0">
                <a:ln>
                  <a:noFill/>
                </a:ln>
                <a:solidFill>
                  <a:prstClr val="black"/>
                </a:solidFill>
                <a:effectLst/>
                <a:uLnTx/>
                <a:uFillTx/>
                <a:latin typeface="Roboto Light"/>
                <a:ea typeface="+mn-ea"/>
                <a:cs typeface="+mn-cs"/>
              </a:rPr>
              <a:t>Anti-âge, Anti-oxydant, </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800" b="0" i="1" u="none" strike="noStrike" kern="1200" cap="none" spc="0" normalizeH="0" baseline="0" noProof="0" dirty="0">
                <a:ln>
                  <a:noFill/>
                </a:ln>
                <a:solidFill>
                  <a:prstClr val="black"/>
                </a:solidFill>
                <a:effectLst/>
                <a:uLnTx/>
                <a:uFillTx/>
                <a:latin typeface="Roboto Light"/>
                <a:ea typeface="+mn-ea"/>
                <a:cs typeface="+mn-cs"/>
              </a:rPr>
              <a:t>Agit sur la </a:t>
            </a:r>
            <a:r>
              <a:rPr kumimoji="0" lang="fr-FR" sz="1800" b="0" i="1" u="none" strike="noStrike" kern="1200" cap="none" spc="0" normalizeH="0" baseline="0" noProof="0" dirty="0" err="1">
                <a:ln>
                  <a:noFill/>
                </a:ln>
                <a:solidFill>
                  <a:prstClr val="black"/>
                </a:solidFill>
                <a:effectLst/>
                <a:uLnTx/>
                <a:uFillTx/>
                <a:latin typeface="Roboto Light"/>
                <a:ea typeface="+mn-ea"/>
                <a:cs typeface="+mn-cs"/>
              </a:rPr>
              <a:t>mélanogénèse</a:t>
            </a:r>
            <a:endParaRPr kumimoji="0" lang="fr-FR" sz="1800" b="0" i="1" u="none" strike="noStrike" kern="1200" cap="none" spc="0" normalizeH="0" baseline="0" noProof="0" dirty="0">
              <a:ln>
                <a:noFill/>
              </a:ln>
              <a:solidFill>
                <a:prstClr val="black"/>
              </a:solidFill>
              <a:effectLst/>
              <a:uLnTx/>
              <a:uFillTx/>
              <a:latin typeface="Roboto Light"/>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fr-FR" sz="1800" b="0" i="1" u="none" strike="noStrike" kern="1200" cap="none" spc="0" normalizeH="0" baseline="0" noProof="0" dirty="0">
              <a:ln>
                <a:noFill/>
              </a:ln>
              <a:solidFill>
                <a:prstClr val="black"/>
              </a:solidFill>
              <a:effectLst/>
              <a:uLnTx/>
              <a:uFillTx/>
              <a:latin typeface="Roboto Light"/>
              <a:ea typeface="+mn-ea"/>
              <a:cs typeface="+mn-cs"/>
            </a:endParaRPr>
          </a:p>
        </p:txBody>
      </p:sp>
      <p:sp>
        <p:nvSpPr>
          <p:cNvPr id="6" name="ZoneTexte 5"/>
          <p:cNvSpPr txBox="1"/>
          <p:nvPr/>
        </p:nvSpPr>
        <p:spPr>
          <a:xfrm>
            <a:off x="8677532" y="2028529"/>
            <a:ext cx="3034805" cy="923330"/>
          </a:xfrm>
          <a:prstGeom prst="rect">
            <a:avLst/>
          </a:prstGeom>
          <a:noFill/>
        </p:spPr>
        <p:txBody>
          <a:bodyPr wrap="non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800" b="1" i="0" u="none" strike="noStrike" kern="1200" cap="none" spc="0" normalizeH="0" baseline="0" noProof="0" dirty="0">
                <a:ln>
                  <a:noFill/>
                </a:ln>
                <a:solidFill>
                  <a:srgbClr val="ED7D31"/>
                </a:solidFill>
                <a:effectLst/>
                <a:uLnTx/>
                <a:uFillTx/>
                <a:latin typeface="Roboto Light"/>
                <a:ea typeface="+mn-ea"/>
                <a:cs typeface="+mn-cs"/>
              </a:rPr>
              <a:t>Cellules natives de Curcuma</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800" b="0" i="1" u="none" strike="noStrike" kern="1200" cap="none" spc="0" normalizeH="0" baseline="0" noProof="0" dirty="0">
                <a:ln>
                  <a:noFill/>
                </a:ln>
                <a:solidFill>
                  <a:prstClr val="black"/>
                </a:solidFill>
                <a:effectLst/>
                <a:uLnTx/>
                <a:uFillTx/>
                <a:latin typeface="Roboto Light"/>
                <a:ea typeface="+mn-ea"/>
                <a:cs typeface="+mn-cs"/>
              </a:rPr>
              <a:t>Anti-âge, Anti-oxydant</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800" b="0" i="0" u="none" strike="noStrike" kern="1200" cap="none" spc="0" normalizeH="0" baseline="0" noProof="0" dirty="0">
                <a:ln>
                  <a:noFill/>
                </a:ln>
                <a:solidFill>
                  <a:prstClr val="black"/>
                </a:solidFill>
                <a:effectLst/>
                <a:uLnTx/>
                <a:uFillTx/>
                <a:latin typeface="Roboto Light"/>
                <a:ea typeface="+mn-ea"/>
                <a:cs typeface="+mn-cs"/>
              </a:rPr>
              <a:t> </a:t>
            </a:r>
          </a:p>
        </p:txBody>
      </p:sp>
      <p:sp>
        <p:nvSpPr>
          <p:cNvPr id="7" name="ZoneTexte 6"/>
          <p:cNvSpPr txBox="1"/>
          <p:nvPr/>
        </p:nvSpPr>
        <p:spPr>
          <a:xfrm>
            <a:off x="8987453" y="3537184"/>
            <a:ext cx="2956259" cy="646331"/>
          </a:xfrm>
          <a:prstGeom prst="rect">
            <a:avLst/>
          </a:prstGeom>
          <a:noFill/>
        </p:spPr>
        <p:txBody>
          <a:bodyPr wrap="non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800" b="1" i="0" u="none" strike="noStrike" kern="1200" cap="none" spc="0" normalizeH="0" baseline="0" noProof="0" dirty="0">
                <a:ln>
                  <a:noFill/>
                </a:ln>
                <a:solidFill>
                  <a:srgbClr val="ED7D31"/>
                </a:solidFill>
                <a:effectLst/>
                <a:uLnTx/>
                <a:uFillTx/>
                <a:latin typeface="Roboto Light"/>
                <a:ea typeface="+mn-ea"/>
                <a:cs typeface="+mn-cs"/>
              </a:rPr>
              <a:t>Cellules natives de Grenade</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800" b="0" i="1" u="none" strike="noStrike" kern="1200" cap="none" spc="0" normalizeH="0" baseline="0" noProof="0" dirty="0">
                <a:ln>
                  <a:noFill/>
                </a:ln>
                <a:solidFill>
                  <a:prstClr val="black"/>
                </a:solidFill>
                <a:effectLst/>
                <a:uLnTx/>
                <a:uFillTx/>
                <a:latin typeface="Roboto Light"/>
                <a:ea typeface="+mn-ea"/>
                <a:cs typeface="+mn-cs"/>
              </a:rPr>
              <a:t>Eclat, Anti-oxydant</a:t>
            </a:r>
          </a:p>
        </p:txBody>
      </p:sp>
      <p:sp>
        <p:nvSpPr>
          <p:cNvPr id="8" name="ZoneTexte 7"/>
          <p:cNvSpPr txBox="1"/>
          <p:nvPr/>
        </p:nvSpPr>
        <p:spPr>
          <a:xfrm>
            <a:off x="867430" y="3537184"/>
            <a:ext cx="2145139" cy="923330"/>
          </a:xfrm>
          <a:prstGeom prst="rect">
            <a:avLst/>
          </a:prstGeom>
          <a:noFill/>
        </p:spPr>
        <p:txBody>
          <a:bodyPr wrap="non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800" b="1" i="0" u="none" strike="noStrike" kern="1200" cap="none" spc="0" normalizeH="0" baseline="0" noProof="0" dirty="0">
                <a:ln>
                  <a:noFill/>
                </a:ln>
                <a:solidFill>
                  <a:srgbClr val="ED7D31"/>
                </a:solidFill>
                <a:effectLst/>
                <a:uLnTx/>
                <a:uFillTx/>
                <a:latin typeface="Roboto Light"/>
                <a:ea typeface="+mn-ea"/>
                <a:cs typeface="+mn-cs"/>
              </a:rPr>
              <a:t>Huile d’abricot bio</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800" b="0" i="1" u="none" strike="noStrike" kern="1200" cap="none" spc="0" normalizeH="0" baseline="0" noProof="0" dirty="0">
                <a:ln>
                  <a:noFill/>
                </a:ln>
                <a:solidFill>
                  <a:prstClr val="black"/>
                </a:solidFill>
                <a:effectLst/>
                <a:uLnTx/>
                <a:uFillTx/>
                <a:latin typeface="Roboto Light"/>
                <a:ea typeface="+mn-ea"/>
                <a:cs typeface="+mn-cs"/>
              </a:rPr>
              <a:t>Riche en Vitamine A</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800" b="0" i="1" u="none" strike="noStrike" kern="1200" cap="none" spc="0" normalizeH="0" baseline="0" noProof="0" dirty="0">
                <a:ln>
                  <a:noFill/>
                </a:ln>
                <a:solidFill>
                  <a:prstClr val="black"/>
                </a:solidFill>
                <a:effectLst/>
                <a:uLnTx/>
                <a:uFillTx/>
                <a:latin typeface="Roboto Light"/>
                <a:ea typeface="+mn-ea"/>
                <a:cs typeface="+mn-cs"/>
              </a:rPr>
              <a:t>Agit sur l’éclat</a:t>
            </a:r>
            <a:r>
              <a:rPr lang="fr-FR" i="1" dirty="0">
                <a:solidFill>
                  <a:prstClr val="black"/>
                </a:solidFill>
                <a:latin typeface="Roboto Light"/>
              </a:rPr>
              <a:t> </a:t>
            </a:r>
          </a:p>
        </p:txBody>
      </p:sp>
      <p:sp>
        <p:nvSpPr>
          <p:cNvPr id="11" name="ZoneTexte 10"/>
          <p:cNvSpPr txBox="1"/>
          <p:nvPr/>
        </p:nvSpPr>
        <p:spPr>
          <a:xfrm>
            <a:off x="720746" y="5884630"/>
            <a:ext cx="4054196" cy="646331"/>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800" b="0" i="0" u="none" strike="noStrike" kern="1200" cap="none" spc="0" normalizeH="0" baseline="0" noProof="0" dirty="0">
                <a:ln>
                  <a:noFill/>
                </a:ln>
                <a:solidFill>
                  <a:prstClr val="black"/>
                </a:solidFill>
                <a:effectLst/>
                <a:uLnTx/>
                <a:uFillTx/>
                <a:latin typeface="Roboto Light"/>
                <a:ea typeface="+mn-ea"/>
                <a:cs typeface="+mn-cs"/>
              </a:rPr>
              <a:t>Huile essentielle d’Orange douce</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800" b="0" i="1" u="none" strike="noStrike" kern="1200" cap="none" spc="0" normalizeH="0" baseline="0" noProof="0" dirty="0">
                <a:ln>
                  <a:noFill/>
                </a:ln>
                <a:solidFill>
                  <a:prstClr val="black"/>
                </a:solidFill>
                <a:effectLst/>
                <a:uLnTx/>
                <a:uFillTx/>
                <a:latin typeface="Roboto Light"/>
                <a:ea typeface="+mn-ea"/>
                <a:cs typeface="+mn-cs"/>
              </a:rPr>
              <a:t>Agit sur la tonicité cutanée</a:t>
            </a:r>
          </a:p>
        </p:txBody>
      </p:sp>
      <p:sp>
        <p:nvSpPr>
          <p:cNvPr id="12" name="ZoneTexte 11"/>
          <p:cNvSpPr txBox="1"/>
          <p:nvPr/>
        </p:nvSpPr>
        <p:spPr>
          <a:xfrm>
            <a:off x="9553588" y="5704155"/>
            <a:ext cx="2638064" cy="923330"/>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800" b="0" i="0" u="none" strike="noStrike" kern="1200" cap="none" spc="0" normalizeH="0" baseline="0" noProof="0" dirty="0">
                <a:ln>
                  <a:noFill/>
                </a:ln>
                <a:solidFill>
                  <a:prstClr val="black"/>
                </a:solidFill>
                <a:effectLst/>
                <a:uLnTx/>
                <a:uFillTx/>
                <a:latin typeface="Roboto Light"/>
                <a:ea typeface="+mn-ea"/>
                <a:cs typeface="+mn-cs"/>
              </a:rPr>
              <a:t>Quintessence Yon-Ka</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800" b="0" i="1" u="none" strike="noStrike" kern="1200" cap="none" spc="0" normalizeH="0" baseline="0" noProof="0" dirty="0">
                <a:ln>
                  <a:noFill/>
                </a:ln>
                <a:solidFill>
                  <a:prstClr val="black"/>
                </a:solidFill>
                <a:effectLst/>
                <a:uLnTx/>
                <a:uFillTx/>
                <a:latin typeface="Roboto Light"/>
                <a:ea typeface="+mn-ea"/>
                <a:cs typeface="+mn-cs"/>
              </a:rPr>
              <a:t>Potentialise le pouvoir </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800" b="0" i="1" u="none" strike="noStrike" kern="1200" cap="none" spc="0" normalizeH="0" baseline="0" noProof="0" dirty="0">
                <a:ln>
                  <a:noFill/>
                </a:ln>
                <a:solidFill>
                  <a:prstClr val="black"/>
                </a:solidFill>
                <a:effectLst/>
                <a:uLnTx/>
                <a:uFillTx/>
                <a:latin typeface="Roboto Light"/>
                <a:ea typeface="+mn-ea"/>
                <a:cs typeface="+mn-cs"/>
              </a:rPr>
              <a:t>de la formule</a:t>
            </a:r>
          </a:p>
        </p:txBody>
      </p:sp>
      <p:sp>
        <p:nvSpPr>
          <p:cNvPr id="14" name="Espace réservé du titre 1"/>
          <p:cNvSpPr txBox="1">
            <a:spLocks/>
          </p:cNvSpPr>
          <p:nvPr/>
        </p:nvSpPr>
        <p:spPr>
          <a:xfrm>
            <a:off x="833717" y="-4832"/>
            <a:ext cx="10515600" cy="1325563"/>
          </a:xfrm>
          <a:prstGeom prst="rect">
            <a:avLst/>
          </a:prstGeom>
        </p:spPr>
        <p:txBody>
          <a:bodyPr vert="horz" lIns="91440" tIns="45720" rIns="91440" bIns="45720" rtlCol="0" anchor="ctr">
            <a:normAutofit/>
          </a:bodyPr>
          <a:lstStyle>
            <a:lvl1pPr algn="ctr" defTabSz="914400" rtl="0" eaLnBrk="1" latinLnBrk="0" hangingPunct="1">
              <a:lnSpc>
                <a:spcPct val="90000"/>
              </a:lnSpc>
              <a:spcBef>
                <a:spcPct val="0"/>
              </a:spcBef>
              <a:buNone/>
              <a:defRPr sz="4800" kern="1200">
                <a:solidFill>
                  <a:srgbClr val="3E3E3E"/>
                </a:solidFill>
                <a:latin typeface="KyivType Sans2" panose="00000500000000000000" pitchFamily="50" charset="0"/>
                <a:ea typeface="+mj-ea"/>
                <a:cs typeface="+mj-cs"/>
              </a:defRPr>
            </a:lvl1pPr>
          </a:lstStyle>
          <a:p>
            <a:pPr marL="0" marR="0" lvl="0" indent="0" algn="ctr" defTabSz="914400" rtl="0" eaLnBrk="1" fontAlgn="auto" latinLnBrk="0" hangingPunct="1">
              <a:lnSpc>
                <a:spcPct val="90000"/>
              </a:lnSpc>
              <a:spcBef>
                <a:spcPct val="0"/>
              </a:spcBef>
              <a:spcAft>
                <a:spcPts val="0"/>
              </a:spcAft>
              <a:buClrTx/>
              <a:buSzTx/>
              <a:buFontTx/>
              <a:buNone/>
              <a:tabLst/>
              <a:defRPr/>
            </a:pPr>
            <a:r>
              <a:rPr kumimoji="0" lang="fr-FR" sz="4800" b="0" i="0" u="none" strike="noStrike" kern="1200" cap="none" spc="0" normalizeH="0" baseline="0" noProof="0" dirty="0">
                <a:ln>
                  <a:noFill/>
                </a:ln>
                <a:solidFill>
                  <a:srgbClr val="3E3E3E"/>
                </a:solidFill>
                <a:effectLst/>
                <a:uLnTx/>
                <a:uFillTx/>
                <a:latin typeface="KyivType Sans2" panose="00000500000000000000" pitchFamily="50" charset="0"/>
                <a:ea typeface="+mj-ea"/>
                <a:cs typeface="+mj-cs"/>
              </a:rPr>
              <a:t>Une formule ultra-performante</a:t>
            </a:r>
          </a:p>
        </p:txBody>
      </p:sp>
      <p:pic>
        <p:nvPicPr>
          <p:cNvPr id="16" name="Image 15" descr="Une image contenant intérieur, fermer&#10;&#10;Description générée automatiquement">
            <a:extLst>
              <a:ext uri="{FF2B5EF4-FFF2-40B4-BE49-F238E27FC236}">
                <a16:creationId xmlns:a16="http://schemas.microsoft.com/office/drawing/2014/main" id="{06240726-4A62-3988-B2A3-18F29E81E8DD}"/>
              </a:ext>
            </a:extLst>
          </p:cNvPr>
          <p:cNvPicPr>
            <a:picLocks noChangeAspect="1"/>
          </p:cNvPicPr>
          <p:nvPr/>
        </p:nvPicPr>
        <p:blipFill rotWithShape="1">
          <a:blip r:embed="rId3" cstate="print">
            <a:extLst>
              <a:ext uri="{BEBA8EAE-BF5A-486C-A8C5-ECC9F3942E4B}">
                <a14:imgProps xmlns:a14="http://schemas.microsoft.com/office/drawing/2010/main">
                  <a14:imgLayer r:embed="rId4">
                    <a14:imgEffect>
                      <a14:backgroundRemoval t="9006" b="89984" l="9962" r="89984">
                        <a14:foregroundMark x1="38503" y1="60703" x2="38503" y2="60703"/>
                        <a14:foregroundMark x1="61335" y1="42286" x2="65051" y2="47294"/>
                        <a14:foregroundMark x1="65051" y1="47294" x2="64513" y2="61551"/>
                        <a14:foregroundMark x1="65159" y1="55614" x2="64351" y2="76131"/>
                        <a14:foregroundMark x1="49435" y1="9006" x2="49435" y2="9006"/>
                        <a14:foregroundMark x1="65267" y1="78635" x2="64782" y2="82553"/>
                        <a14:backgroundMark x1="49381" y1="8926" x2="49381" y2="8926"/>
                      </a14:backgroundRemoval>
                    </a14:imgEffect>
                  </a14:imgLayer>
                </a14:imgProps>
              </a:ext>
              <a:ext uri="{28A0092B-C50C-407E-A947-70E740481C1C}">
                <a14:useLocalDpi xmlns:a14="http://schemas.microsoft.com/office/drawing/2010/main" val="0"/>
              </a:ext>
            </a:extLst>
          </a:blip>
          <a:srcRect l="30579" t="8425" r="32339" b="8345"/>
          <a:stretch/>
        </p:blipFill>
        <p:spPr>
          <a:xfrm>
            <a:off x="5306392" y="1670461"/>
            <a:ext cx="1679430" cy="5026108"/>
          </a:xfrm>
          <a:prstGeom prst="rect">
            <a:avLst/>
          </a:prstGeom>
        </p:spPr>
      </p:pic>
    </p:spTree>
    <p:extLst>
      <p:ext uri="{BB962C8B-B14F-4D97-AF65-F5344CB8AC3E}">
        <p14:creationId xmlns:p14="http://schemas.microsoft.com/office/powerpoint/2010/main" val="358334459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animEffect transition="in" filter="fade">
                                      <p:cBhvr>
                                        <p:cTn id="7" dur="1000"/>
                                        <p:tgtEl>
                                          <p:spTgt spid="5"/>
                                        </p:tgtEl>
                                      </p:cBhvr>
                                    </p:animEffect>
                                    <p:anim calcmode="lin" valueType="num">
                                      <p:cBhvr>
                                        <p:cTn id="8" dur="1000" fill="hold"/>
                                        <p:tgtEl>
                                          <p:spTgt spid="5"/>
                                        </p:tgtEl>
                                        <p:attrNameLst>
                                          <p:attrName>ppt_x</p:attrName>
                                        </p:attrNameLst>
                                      </p:cBhvr>
                                      <p:tavLst>
                                        <p:tav tm="0">
                                          <p:val>
                                            <p:strVal val="#ppt_x"/>
                                          </p:val>
                                        </p:tav>
                                        <p:tav tm="100000">
                                          <p:val>
                                            <p:strVal val="#ppt_x"/>
                                          </p:val>
                                        </p:tav>
                                      </p:tavLst>
                                    </p:anim>
                                    <p:anim calcmode="lin" valueType="num">
                                      <p:cBhvr>
                                        <p:cTn id="9" dur="1000" fill="hold"/>
                                        <p:tgtEl>
                                          <p:spTgt spid="5"/>
                                        </p:tgtEl>
                                        <p:attrNameLst>
                                          <p:attrName>ppt_y</p:attrName>
                                        </p:attrNameLst>
                                      </p:cBhvr>
                                      <p:tavLst>
                                        <p:tav tm="0">
                                          <p:val>
                                            <p:strVal val="#ppt_y+.1"/>
                                          </p:val>
                                        </p:tav>
                                        <p:tav tm="100000">
                                          <p:val>
                                            <p:strVal val="#ppt_y"/>
                                          </p:val>
                                        </p:tav>
                                      </p:tavLst>
                                    </p:anim>
                                  </p:childTnLst>
                                </p:cTn>
                              </p:par>
                            </p:childTnLst>
                          </p:cTn>
                        </p:par>
                      </p:childTnLst>
                    </p:cTn>
                  </p:par>
                  <p:par>
                    <p:cTn id="10" fill="hold">
                      <p:stCondLst>
                        <p:cond delay="indefinite"/>
                      </p:stCondLst>
                      <p:childTnLst>
                        <p:par>
                          <p:cTn id="11" fill="hold">
                            <p:stCondLst>
                              <p:cond delay="0"/>
                            </p:stCondLst>
                            <p:childTnLst>
                              <p:par>
                                <p:cTn id="12" presetID="42" presetClass="entr" presetSubtype="0" fill="hold" grpId="0" nodeType="clickEffect">
                                  <p:stCondLst>
                                    <p:cond delay="0"/>
                                  </p:stCondLst>
                                  <p:childTnLst>
                                    <p:set>
                                      <p:cBhvr>
                                        <p:cTn id="13" dur="1" fill="hold">
                                          <p:stCondLst>
                                            <p:cond delay="0"/>
                                          </p:stCondLst>
                                        </p:cTn>
                                        <p:tgtEl>
                                          <p:spTgt spid="6"/>
                                        </p:tgtEl>
                                        <p:attrNameLst>
                                          <p:attrName>style.visibility</p:attrName>
                                        </p:attrNameLst>
                                      </p:cBhvr>
                                      <p:to>
                                        <p:strVal val="visible"/>
                                      </p:to>
                                    </p:set>
                                    <p:animEffect transition="in" filter="fade">
                                      <p:cBhvr>
                                        <p:cTn id="14" dur="1000"/>
                                        <p:tgtEl>
                                          <p:spTgt spid="6"/>
                                        </p:tgtEl>
                                      </p:cBhvr>
                                    </p:animEffect>
                                    <p:anim calcmode="lin" valueType="num">
                                      <p:cBhvr>
                                        <p:cTn id="15" dur="1000" fill="hold"/>
                                        <p:tgtEl>
                                          <p:spTgt spid="6"/>
                                        </p:tgtEl>
                                        <p:attrNameLst>
                                          <p:attrName>ppt_x</p:attrName>
                                        </p:attrNameLst>
                                      </p:cBhvr>
                                      <p:tavLst>
                                        <p:tav tm="0">
                                          <p:val>
                                            <p:strVal val="#ppt_x"/>
                                          </p:val>
                                        </p:tav>
                                        <p:tav tm="100000">
                                          <p:val>
                                            <p:strVal val="#ppt_x"/>
                                          </p:val>
                                        </p:tav>
                                      </p:tavLst>
                                    </p:anim>
                                    <p:anim calcmode="lin" valueType="num">
                                      <p:cBhvr>
                                        <p:cTn id="16" dur="1000" fill="hold"/>
                                        <p:tgtEl>
                                          <p:spTgt spid="6"/>
                                        </p:tgtEl>
                                        <p:attrNameLst>
                                          <p:attrName>ppt_y</p:attrName>
                                        </p:attrNameLst>
                                      </p:cBhvr>
                                      <p:tavLst>
                                        <p:tav tm="0">
                                          <p:val>
                                            <p:strVal val="#ppt_y+.1"/>
                                          </p:val>
                                        </p:tav>
                                        <p:tav tm="100000">
                                          <p:val>
                                            <p:strVal val="#ppt_y"/>
                                          </p:val>
                                        </p:tav>
                                      </p:tavLst>
                                    </p:anim>
                                  </p:childTnLst>
                                </p:cTn>
                              </p:par>
                            </p:childTnLst>
                          </p:cTn>
                        </p:par>
                      </p:childTnLst>
                    </p:cTn>
                  </p:par>
                  <p:par>
                    <p:cTn id="17" fill="hold">
                      <p:stCondLst>
                        <p:cond delay="indefinite"/>
                      </p:stCondLst>
                      <p:childTnLst>
                        <p:par>
                          <p:cTn id="18" fill="hold">
                            <p:stCondLst>
                              <p:cond delay="0"/>
                            </p:stCondLst>
                            <p:childTnLst>
                              <p:par>
                                <p:cTn id="19" presetID="42" presetClass="entr" presetSubtype="0" fill="hold" grpId="0" nodeType="clickEffect">
                                  <p:stCondLst>
                                    <p:cond delay="0"/>
                                  </p:stCondLst>
                                  <p:childTnLst>
                                    <p:set>
                                      <p:cBhvr>
                                        <p:cTn id="20" dur="1" fill="hold">
                                          <p:stCondLst>
                                            <p:cond delay="0"/>
                                          </p:stCondLst>
                                        </p:cTn>
                                        <p:tgtEl>
                                          <p:spTgt spid="7"/>
                                        </p:tgtEl>
                                        <p:attrNameLst>
                                          <p:attrName>style.visibility</p:attrName>
                                        </p:attrNameLst>
                                      </p:cBhvr>
                                      <p:to>
                                        <p:strVal val="visible"/>
                                      </p:to>
                                    </p:set>
                                    <p:animEffect transition="in" filter="fade">
                                      <p:cBhvr>
                                        <p:cTn id="21" dur="1000"/>
                                        <p:tgtEl>
                                          <p:spTgt spid="7"/>
                                        </p:tgtEl>
                                      </p:cBhvr>
                                    </p:animEffect>
                                    <p:anim calcmode="lin" valueType="num">
                                      <p:cBhvr>
                                        <p:cTn id="22" dur="1000" fill="hold"/>
                                        <p:tgtEl>
                                          <p:spTgt spid="7"/>
                                        </p:tgtEl>
                                        <p:attrNameLst>
                                          <p:attrName>ppt_x</p:attrName>
                                        </p:attrNameLst>
                                      </p:cBhvr>
                                      <p:tavLst>
                                        <p:tav tm="0">
                                          <p:val>
                                            <p:strVal val="#ppt_x"/>
                                          </p:val>
                                        </p:tav>
                                        <p:tav tm="100000">
                                          <p:val>
                                            <p:strVal val="#ppt_x"/>
                                          </p:val>
                                        </p:tav>
                                      </p:tavLst>
                                    </p:anim>
                                    <p:anim calcmode="lin" valueType="num">
                                      <p:cBhvr>
                                        <p:cTn id="23" dur="1000" fill="hold"/>
                                        <p:tgtEl>
                                          <p:spTgt spid="7"/>
                                        </p:tgtEl>
                                        <p:attrNameLst>
                                          <p:attrName>ppt_y</p:attrName>
                                        </p:attrNameLst>
                                      </p:cBhvr>
                                      <p:tavLst>
                                        <p:tav tm="0">
                                          <p:val>
                                            <p:strVal val="#ppt_y+.1"/>
                                          </p:val>
                                        </p:tav>
                                        <p:tav tm="100000">
                                          <p:val>
                                            <p:strVal val="#ppt_y"/>
                                          </p:val>
                                        </p:tav>
                                      </p:tavLst>
                                    </p:anim>
                                  </p:childTnLst>
                                </p:cTn>
                              </p:par>
                            </p:childTnLst>
                          </p:cTn>
                        </p:par>
                      </p:childTnLst>
                    </p:cTn>
                  </p:par>
                  <p:par>
                    <p:cTn id="24" fill="hold">
                      <p:stCondLst>
                        <p:cond delay="indefinite"/>
                      </p:stCondLst>
                      <p:childTnLst>
                        <p:par>
                          <p:cTn id="25" fill="hold">
                            <p:stCondLst>
                              <p:cond delay="0"/>
                            </p:stCondLst>
                            <p:childTnLst>
                              <p:par>
                                <p:cTn id="26" presetID="42" presetClass="entr" presetSubtype="0" fill="hold" grpId="0" nodeType="clickEffect">
                                  <p:stCondLst>
                                    <p:cond delay="0"/>
                                  </p:stCondLst>
                                  <p:childTnLst>
                                    <p:set>
                                      <p:cBhvr>
                                        <p:cTn id="27" dur="1" fill="hold">
                                          <p:stCondLst>
                                            <p:cond delay="0"/>
                                          </p:stCondLst>
                                        </p:cTn>
                                        <p:tgtEl>
                                          <p:spTgt spid="8"/>
                                        </p:tgtEl>
                                        <p:attrNameLst>
                                          <p:attrName>style.visibility</p:attrName>
                                        </p:attrNameLst>
                                      </p:cBhvr>
                                      <p:to>
                                        <p:strVal val="visible"/>
                                      </p:to>
                                    </p:set>
                                    <p:animEffect transition="in" filter="fade">
                                      <p:cBhvr>
                                        <p:cTn id="28" dur="1000"/>
                                        <p:tgtEl>
                                          <p:spTgt spid="8"/>
                                        </p:tgtEl>
                                      </p:cBhvr>
                                    </p:animEffect>
                                    <p:anim calcmode="lin" valueType="num">
                                      <p:cBhvr>
                                        <p:cTn id="29" dur="1000" fill="hold"/>
                                        <p:tgtEl>
                                          <p:spTgt spid="8"/>
                                        </p:tgtEl>
                                        <p:attrNameLst>
                                          <p:attrName>ppt_x</p:attrName>
                                        </p:attrNameLst>
                                      </p:cBhvr>
                                      <p:tavLst>
                                        <p:tav tm="0">
                                          <p:val>
                                            <p:strVal val="#ppt_x"/>
                                          </p:val>
                                        </p:tav>
                                        <p:tav tm="100000">
                                          <p:val>
                                            <p:strVal val="#ppt_x"/>
                                          </p:val>
                                        </p:tav>
                                      </p:tavLst>
                                    </p:anim>
                                    <p:anim calcmode="lin" valueType="num">
                                      <p:cBhvr>
                                        <p:cTn id="30" dur="1000" fill="hold"/>
                                        <p:tgtEl>
                                          <p:spTgt spid="8"/>
                                        </p:tgtEl>
                                        <p:attrNameLst>
                                          <p:attrName>ppt_y</p:attrName>
                                        </p:attrNameLst>
                                      </p:cBhvr>
                                      <p:tavLst>
                                        <p:tav tm="0">
                                          <p:val>
                                            <p:strVal val="#ppt_y+.1"/>
                                          </p:val>
                                        </p:tav>
                                        <p:tav tm="100000">
                                          <p:val>
                                            <p:strVal val="#ppt_y"/>
                                          </p:val>
                                        </p:tav>
                                      </p:tavLst>
                                    </p:anim>
                                  </p:childTnLst>
                                </p:cTn>
                              </p:par>
                            </p:childTnLst>
                          </p:cTn>
                        </p:par>
                      </p:childTnLst>
                    </p:cTn>
                  </p:par>
                  <p:par>
                    <p:cTn id="31" fill="hold">
                      <p:stCondLst>
                        <p:cond delay="indefinite"/>
                      </p:stCondLst>
                      <p:childTnLst>
                        <p:par>
                          <p:cTn id="32" fill="hold">
                            <p:stCondLst>
                              <p:cond delay="0"/>
                            </p:stCondLst>
                            <p:childTnLst>
                              <p:par>
                                <p:cTn id="33" presetID="42" presetClass="entr" presetSubtype="0" fill="hold" grpId="0" nodeType="clickEffect">
                                  <p:stCondLst>
                                    <p:cond delay="0"/>
                                  </p:stCondLst>
                                  <p:childTnLst>
                                    <p:set>
                                      <p:cBhvr>
                                        <p:cTn id="34" dur="1" fill="hold">
                                          <p:stCondLst>
                                            <p:cond delay="0"/>
                                          </p:stCondLst>
                                        </p:cTn>
                                        <p:tgtEl>
                                          <p:spTgt spid="11"/>
                                        </p:tgtEl>
                                        <p:attrNameLst>
                                          <p:attrName>style.visibility</p:attrName>
                                        </p:attrNameLst>
                                      </p:cBhvr>
                                      <p:to>
                                        <p:strVal val="visible"/>
                                      </p:to>
                                    </p:set>
                                    <p:animEffect transition="in" filter="fade">
                                      <p:cBhvr>
                                        <p:cTn id="35" dur="1000"/>
                                        <p:tgtEl>
                                          <p:spTgt spid="11"/>
                                        </p:tgtEl>
                                      </p:cBhvr>
                                    </p:animEffect>
                                    <p:anim calcmode="lin" valueType="num">
                                      <p:cBhvr>
                                        <p:cTn id="36" dur="1000" fill="hold"/>
                                        <p:tgtEl>
                                          <p:spTgt spid="11"/>
                                        </p:tgtEl>
                                        <p:attrNameLst>
                                          <p:attrName>ppt_x</p:attrName>
                                        </p:attrNameLst>
                                      </p:cBhvr>
                                      <p:tavLst>
                                        <p:tav tm="0">
                                          <p:val>
                                            <p:strVal val="#ppt_x"/>
                                          </p:val>
                                        </p:tav>
                                        <p:tav tm="100000">
                                          <p:val>
                                            <p:strVal val="#ppt_x"/>
                                          </p:val>
                                        </p:tav>
                                      </p:tavLst>
                                    </p:anim>
                                    <p:anim calcmode="lin" valueType="num">
                                      <p:cBhvr>
                                        <p:cTn id="37" dur="1000" fill="hold"/>
                                        <p:tgtEl>
                                          <p:spTgt spid="11"/>
                                        </p:tgtEl>
                                        <p:attrNameLst>
                                          <p:attrName>ppt_y</p:attrName>
                                        </p:attrNameLst>
                                      </p:cBhvr>
                                      <p:tavLst>
                                        <p:tav tm="0">
                                          <p:val>
                                            <p:strVal val="#ppt_y+.1"/>
                                          </p:val>
                                        </p:tav>
                                        <p:tav tm="100000">
                                          <p:val>
                                            <p:strVal val="#ppt_y"/>
                                          </p:val>
                                        </p:tav>
                                      </p:tavLst>
                                    </p:anim>
                                  </p:childTnLst>
                                </p:cTn>
                              </p:par>
                            </p:childTnLst>
                          </p:cTn>
                        </p:par>
                      </p:childTnLst>
                    </p:cTn>
                  </p:par>
                  <p:par>
                    <p:cTn id="38" fill="hold">
                      <p:stCondLst>
                        <p:cond delay="indefinite"/>
                      </p:stCondLst>
                      <p:childTnLst>
                        <p:par>
                          <p:cTn id="39" fill="hold">
                            <p:stCondLst>
                              <p:cond delay="0"/>
                            </p:stCondLst>
                            <p:childTnLst>
                              <p:par>
                                <p:cTn id="40" presetID="42" presetClass="entr" presetSubtype="0" fill="hold" grpId="0" nodeType="clickEffect">
                                  <p:stCondLst>
                                    <p:cond delay="0"/>
                                  </p:stCondLst>
                                  <p:childTnLst>
                                    <p:set>
                                      <p:cBhvr>
                                        <p:cTn id="41" dur="1" fill="hold">
                                          <p:stCondLst>
                                            <p:cond delay="0"/>
                                          </p:stCondLst>
                                        </p:cTn>
                                        <p:tgtEl>
                                          <p:spTgt spid="12"/>
                                        </p:tgtEl>
                                        <p:attrNameLst>
                                          <p:attrName>style.visibility</p:attrName>
                                        </p:attrNameLst>
                                      </p:cBhvr>
                                      <p:to>
                                        <p:strVal val="visible"/>
                                      </p:to>
                                    </p:set>
                                    <p:animEffect transition="in" filter="fade">
                                      <p:cBhvr>
                                        <p:cTn id="42" dur="1000"/>
                                        <p:tgtEl>
                                          <p:spTgt spid="12"/>
                                        </p:tgtEl>
                                      </p:cBhvr>
                                    </p:animEffect>
                                    <p:anim calcmode="lin" valueType="num">
                                      <p:cBhvr>
                                        <p:cTn id="43" dur="1000" fill="hold"/>
                                        <p:tgtEl>
                                          <p:spTgt spid="12"/>
                                        </p:tgtEl>
                                        <p:attrNameLst>
                                          <p:attrName>ppt_x</p:attrName>
                                        </p:attrNameLst>
                                      </p:cBhvr>
                                      <p:tavLst>
                                        <p:tav tm="0">
                                          <p:val>
                                            <p:strVal val="#ppt_x"/>
                                          </p:val>
                                        </p:tav>
                                        <p:tav tm="100000">
                                          <p:val>
                                            <p:strVal val="#ppt_x"/>
                                          </p:val>
                                        </p:tav>
                                      </p:tavLst>
                                    </p:anim>
                                    <p:anim calcmode="lin" valueType="num">
                                      <p:cBhvr>
                                        <p:cTn id="44" dur="1000" fill="hold"/>
                                        <p:tgtEl>
                                          <p:spTgt spid="12"/>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p:bldP spid="6" grpId="0"/>
      <p:bldP spid="7" grpId="0"/>
      <p:bldP spid="8" grpId="0"/>
      <p:bldP spid="11" grpId="0"/>
      <p:bldP spid="12" grpId="0"/>
    </p:bld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bject 2"/>
          <p:cNvSpPr txBox="1"/>
          <p:nvPr/>
        </p:nvSpPr>
        <p:spPr>
          <a:xfrm>
            <a:off x="2987845" y="3910649"/>
            <a:ext cx="1560306" cy="866486"/>
          </a:xfrm>
          <a:prstGeom prst="rect">
            <a:avLst/>
          </a:prstGeom>
        </p:spPr>
        <p:txBody>
          <a:bodyPr vert="horz" wrap="square" lIns="0" tIns="12032" rIns="0" bIns="0" rtlCol="0">
            <a:spAutoFit/>
          </a:bodyPr>
          <a:lstStyle/>
          <a:p>
            <a:pPr marL="12664" marR="0" lvl="0" indent="0" algn="l" defTabSz="911840" rtl="0" eaLnBrk="1" fontAlgn="auto" latinLnBrk="0" hangingPunct="1">
              <a:lnSpc>
                <a:spcPct val="100000"/>
              </a:lnSpc>
              <a:spcBef>
                <a:spcPts val="95"/>
              </a:spcBef>
              <a:spcAft>
                <a:spcPts val="0"/>
              </a:spcAft>
              <a:buClrTx/>
              <a:buSzTx/>
              <a:buFontTx/>
              <a:buNone/>
              <a:tabLst/>
              <a:defRPr/>
            </a:pPr>
            <a:r>
              <a:rPr kumimoji="0" sz="1795" b="0" i="0" u="none" strike="noStrike" kern="0" cap="none" spc="-10" normalizeH="0" baseline="0" noProof="0" dirty="0" err="1">
                <a:ln>
                  <a:noFill/>
                </a:ln>
                <a:solidFill>
                  <a:srgbClr val="F89628"/>
                </a:solidFill>
                <a:effectLst/>
                <a:uLnTx/>
                <a:uFillTx/>
                <a:latin typeface="Roboto Medium"/>
                <a:ea typeface="+mn-ea"/>
                <a:cs typeface="Roboto Medium"/>
              </a:rPr>
              <a:t>Formule</a:t>
            </a:r>
            <a:r>
              <a:rPr kumimoji="0" sz="1795" b="0" i="0" u="none" strike="noStrike" kern="0" cap="none" spc="-50" normalizeH="0" baseline="0" noProof="0" dirty="0">
                <a:ln>
                  <a:noFill/>
                </a:ln>
                <a:solidFill>
                  <a:srgbClr val="F89628"/>
                </a:solidFill>
                <a:effectLst/>
                <a:uLnTx/>
                <a:uFillTx/>
                <a:latin typeface="Roboto Medium"/>
                <a:ea typeface="+mn-ea"/>
                <a:cs typeface="Roboto Medium"/>
              </a:rPr>
              <a:t> </a:t>
            </a:r>
            <a:r>
              <a:rPr kumimoji="0" sz="1795" b="0" i="0" u="none" strike="noStrike" kern="0" cap="none" spc="-20" normalizeH="0" baseline="0" noProof="0" dirty="0">
                <a:ln>
                  <a:noFill/>
                </a:ln>
                <a:solidFill>
                  <a:srgbClr val="F89628"/>
                </a:solidFill>
                <a:effectLst/>
                <a:uLnTx/>
                <a:uFillTx/>
                <a:latin typeface="Roboto Medium"/>
                <a:ea typeface="+mn-ea"/>
                <a:cs typeface="Roboto Medium"/>
              </a:rPr>
              <a:t>Vegan</a:t>
            </a:r>
            <a:endParaRPr kumimoji="0" lang="fr-FR" sz="1795" b="0" i="0" u="none" strike="noStrike" kern="0" cap="none" spc="-20" normalizeH="0" baseline="0" noProof="0" dirty="0">
              <a:ln>
                <a:noFill/>
              </a:ln>
              <a:solidFill>
                <a:srgbClr val="F89628"/>
              </a:solidFill>
              <a:effectLst/>
              <a:uLnTx/>
              <a:uFillTx/>
              <a:latin typeface="Roboto Medium"/>
              <a:ea typeface="+mn-ea"/>
              <a:cs typeface="Roboto Medium"/>
            </a:endParaRPr>
          </a:p>
          <a:p>
            <a:pPr marL="12664" marR="0" lvl="0" indent="0" algn="l" defTabSz="911840" rtl="0" eaLnBrk="1" fontAlgn="auto" latinLnBrk="0" hangingPunct="1">
              <a:lnSpc>
                <a:spcPct val="100000"/>
              </a:lnSpc>
              <a:spcBef>
                <a:spcPts val="95"/>
              </a:spcBef>
              <a:spcAft>
                <a:spcPts val="0"/>
              </a:spcAft>
              <a:buClrTx/>
              <a:buSzTx/>
              <a:buFontTx/>
              <a:buNone/>
              <a:tabLst/>
              <a:defRPr/>
            </a:pPr>
            <a:r>
              <a:rPr kumimoji="0" lang="fr-FR" sz="1795" b="0" i="0" u="none" strike="noStrike" kern="0" cap="none" spc="-20" normalizeH="0" baseline="0" noProof="0" dirty="0">
                <a:ln>
                  <a:noFill/>
                </a:ln>
                <a:solidFill>
                  <a:srgbClr val="F89628"/>
                </a:solidFill>
                <a:effectLst/>
                <a:uLnTx/>
                <a:uFillTx/>
                <a:latin typeface="Roboto Medium"/>
                <a:ea typeface="+mn-ea"/>
                <a:cs typeface="Roboto Medium"/>
              </a:rPr>
              <a:t>Sans Gluten </a:t>
            </a:r>
          </a:p>
          <a:p>
            <a:pPr marL="12664" marR="0" lvl="0" indent="0" algn="l" defTabSz="911840" rtl="0" eaLnBrk="1" fontAlgn="auto" latinLnBrk="0" hangingPunct="1">
              <a:lnSpc>
                <a:spcPct val="100000"/>
              </a:lnSpc>
              <a:spcBef>
                <a:spcPts val="95"/>
              </a:spcBef>
              <a:spcAft>
                <a:spcPts val="0"/>
              </a:spcAft>
              <a:buClrTx/>
              <a:buSzTx/>
              <a:buFontTx/>
              <a:buNone/>
              <a:tabLst/>
              <a:defRPr/>
            </a:pPr>
            <a:r>
              <a:rPr lang="fr-FR" sz="1795" kern="0" spc="-20" dirty="0">
                <a:solidFill>
                  <a:srgbClr val="F89628"/>
                </a:solidFill>
                <a:latin typeface="Roboto Medium"/>
                <a:cs typeface="Roboto Medium"/>
              </a:rPr>
              <a:t>Sans OGM</a:t>
            </a:r>
            <a:endParaRPr kumimoji="0" sz="1795" b="0" i="0" u="none" strike="noStrike" kern="0" cap="none" spc="0" normalizeH="0" baseline="0" noProof="0" dirty="0">
              <a:ln>
                <a:noFill/>
              </a:ln>
              <a:solidFill>
                <a:sysClr val="windowText" lastClr="000000"/>
              </a:solidFill>
              <a:effectLst/>
              <a:uLnTx/>
              <a:uFillTx/>
              <a:latin typeface="Roboto Medium"/>
              <a:ea typeface="+mn-ea"/>
              <a:cs typeface="Roboto Medium"/>
            </a:endParaRPr>
          </a:p>
        </p:txBody>
      </p:sp>
      <p:grpSp>
        <p:nvGrpSpPr>
          <p:cNvPr id="3" name="object 3"/>
          <p:cNvGrpSpPr/>
          <p:nvPr/>
        </p:nvGrpSpPr>
        <p:grpSpPr>
          <a:xfrm>
            <a:off x="1554407" y="49428"/>
            <a:ext cx="10542858" cy="6709719"/>
            <a:chOff x="1548142" y="49564"/>
            <a:chExt cx="10572144" cy="6728357"/>
          </a:xfrm>
        </p:grpSpPr>
        <p:sp>
          <p:nvSpPr>
            <p:cNvPr id="4" name="object 4"/>
            <p:cNvSpPr/>
            <p:nvPr/>
          </p:nvSpPr>
          <p:spPr>
            <a:xfrm>
              <a:off x="1554645" y="2086355"/>
              <a:ext cx="1131570" cy="1141095"/>
            </a:xfrm>
            <a:custGeom>
              <a:avLst/>
              <a:gdLst/>
              <a:ahLst/>
              <a:cxnLst/>
              <a:rect l="l" t="t" r="r" b="b"/>
              <a:pathLst>
                <a:path w="1131570" h="1141095">
                  <a:moveTo>
                    <a:pt x="1131062" y="0"/>
                  </a:moveTo>
                  <a:lnTo>
                    <a:pt x="0" y="0"/>
                  </a:lnTo>
                  <a:lnTo>
                    <a:pt x="0" y="1140523"/>
                  </a:lnTo>
                  <a:lnTo>
                    <a:pt x="1131062" y="1140523"/>
                  </a:lnTo>
                  <a:lnTo>
                    <a:pt x="1131062" y="0"/>
                  </a:lnTo>
                  <a:close/>
                </a:path>
              </a:pathLst>
            </a:custGeom>
            <a:solidFill>
              <a:srgbClr val="FFFFFF">
                <a:alpha val="63000"/>
              </a:srgbClr>
            </a:solidFill>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sp>
          <p:nvSpPr>
            <p:cNvPr id="5" name="object 5"/>
            <p:cNvSpPr/>
            <p:nvPr/>
          </p:nvSpPr>
          <p:spPr>
            <a:xfrm>
              <a:off x="1548345" y="2101858"/>
              <a:ext cx="1125855" cy="1125855"/>
            </a:xfrm>
            <a:custGeom>
              <a:avLst/>
              <a:gdLst/>
              <a:ahLst/>
              <a:cxnLst/>
              <a:rect l="l" t="t" r="r" b="b"/>
              <a:pathLst>
                <a:path w="1125855" h="1125855">
                  <a:moveTo>
                    <a:pt x="428117" y="1125296"/>
                  </a:moveTo>
                  <a:lnTo>
                    <a:pt x="0" y="1125296"/>
                  </a:lnTo>
                  <a:lnTo>
                    <a:pt x="0" y="0"/>
                  </a:lnTo>
                  <a:lnTo>
                    <a:pt x="406831" y="0"/>
                  </a:lnTo>
                </a:path>
                <a:path w="1125855" h="1125855">
                  <a:moveTo>
                    <a:pt x="672846" y="0"/>
                  </a:moveTo>
                  <a:lnTo>
                    <a:pt x="1125296" y="0"/>
                  </a:lnTo>
                  <a:lnTo>
                    <a:pt x="1125296" y="321919"/>
                  </a:lnTo>
                </a:path>
                <a:path w="1125855" h="1125855">
                  <a:moveTo>
                    <a:pt x="1125296" y="714578"/>
                  </a:moveTo>
                  <a:lnTo>
                    <a:pt x="1125296" y="1125296"/>
                  </a:lnTo>
                  <a:lnTo>
                    <a:pt x="688809" y="1125296"/>
                  </a:lnTo>
                </a:path>
              </a:pathLst>
            </a:custGeom>
            <a:ln w="31026">
              <a:solidFill>
                <a:srgbClr val="F28F27"/>
              </a:solidFill>
            </a:ln>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sp>
          <p:nvSpPr>
            <p:cNvPr id="6" name="object 6"/>
            <p:cNvSpPr/>
            <p:nvPr/>
          </p:nvSpPr>
          <p:spPr>
            <a:xfrm>
              <a:off x="1797278" y="2200211"/>
              <a:ext cx="614045" cy="937260"/>
            </a:xfrm>
            <a:custGeom>
              <a:avLst/>
              <a:gdLst/>
              <a:ahLst/>
              <a:cxnLst/>
              <a:rect l="l" t="t" r="r" b="b"/>
              <a:pathLst>
                <a:path w="614044" h="937260">
                  <a:moveTo>
                    <a:pt x="613930" y="859078"/>
                  </a:moveTo>
                  <a:lnTo>
                    <a:pt x="613435" y="838174"/>
                  </a:lnTo>
                  <a:lnTo>
                    <a:pt x="607783" y="817689"/>
                  </a:lnTo>
                  <a:lnTo>
                    <a:pt x="598335" y="794829"/>
                  </a:lnTo>
                  <a:lnTo>
                    <a:pt x="598335" y="857542"/>
                  </a:lnTo>
                  <a:lnTo>
                    <a:pt x="594588" y="874229"/>
                  </a:lnTo>
                  <a:lnTo>
                    <a:pt x="561416" y="912761"/>
                  </a:lnTo>
                  <a:lnTo>
                    <a:pt x="528193" y="921054"/>
                  </a:lnTo>
                  <a:lnTo>
                    <a:pt x="312991" y="921054"/>
                  </a:lnTo>
                  <a:lnTo>
                    <a:pt x="247002" y="921054"/>
                  </a:lnTo>
                  <a:lnTo>
                    <a:pt x="85737" y="921054"/>
                  </a:lnTo>
                  <a:lnTo>
                    <a:pt x="68478" y="918921"/>
                  </a:lnTo>
                  <a:lnTo>
                    <a:pt x="27152" y="889762"/>
                  </a:lnTo>
                  <a:lnTo>
                    <a:pt x="15595" y="857542"/>
                  </a:lnTo>
                  <a:lnTo>
                    <a:pt x="15989" y="840435"/>
                  </a:lnTo>
                  <a:lnTo>
                    <a:pt x="20612" y="823671"/>
                  </a:lnTo>
                  <a:lnTo>
                    <a:pt x="225183" y="328714"/>
                  </a:lnTo>
                  <a:lnTo>
                    <a:pt x="225780" y="326758"/>
                  </a:lnTo>
                  <a:lnTo>
                    <a:pt x="225780" y="84175"/>
                  </a:lnTo>
                  <a:lnTo>
                    <a:pt x="320014" y="84175"/>
                  </a:lnTo>
                  <a:lnTo>
                    <a:pt x="323519" y="80670"/>
                  </a:lnTo>
                  <a:lnTo>
                    <a:pt x="323519" y="72021"/>
                  </a:lnTo>
                  <a:lnTo>
                    <a:pt x="320014" y="68516"/>
                  </a:lnTo>
                  <a:lnTo>
                    <a:pt x="222275" y="68516"/>
                  </a:lnTo>
                  <a:lnTo>
                    <a:pt x="213626" y="68516"/>
                  </a:lnTo>
                  <a:lnTo>
                    <a:pt x="204190" y="68516"/>
                  </a:lnTo>
                  <a:lnTo>
                    <a:pt x="193916" y="66433"/>
                  </a:lnTo>
                  <a:lnTo>
                    <a:pt x="185521" y="60769"/>
                  </a:lnTo>
                  <a:lnTo>
                    <a:pt x="179857" y="52362"/>
                  </a:lnTo>
                  <a:lnTo>
                    <a:pt x="177774" y="42087"/>
                  </a:lnTo>
                  <a:lnTo>
                    <a:pt x="179857" y="31813"/>
                  </a:lnTo>
                  <a:lnTo>
                    <a:pt x="185521" y="23406"/>
                  </a:lnTo>
                  <a:lnTo>
                    <a:pt x="193916" y="17741"/>
                  </a:lnTo>
                  <a:lnTo>
                    <a:pt x="204190" y="15659"/>
                  </a:lnTo>
                  <a:lnTo>
                    <a:pt x="409727" y="15659"/>
                  </a:lnTo>
                  <a:lnTo>
                    <a:pt x="420001" y="17741"/>
                  </a:lnTo>
                  <a:lnTo>
                    <a:pt x="428409" y="23406"/>
                  </a:lnTo>
                  <a:lnTo>
                    <a:pt x="434073" y="31813"/>
                  </a:lnTo>
                  <a:lnTo>
                    <a:pt x="436156" y="42087"/>
                  </a:lnTo>
                  <a:lnTo>
                    <a:pt x="434073" y="52362"/>
                  </a:lnTo>
                  <a:lnTo>
                    <a:pt x="428409" y="60769"/>
                  </a:lnTo>
                  <a:lnTo>
                    <a:pt x="420001" y="66433"/>
                  </a:lnTo>
                  <a:lnTo>
                    <a:pt x="409727" y="68516"/>
                  </a:lnTo>
                  <a:lnTo>
                    <a:pt x="391655" y="68516"/>
                  </a:lnTo>
                  <a:lnTo>
                    <a:pt x="388150" y="72021"/>
                  </a:lnTo>
                  <a:lnTo>
                    <a:pt x="388150" y="325729"/>
                  </a:lnTo>
                  <a:lnTo>
                    <a:pt x="388353" y="327774"/>
                  </a:lnTo>
                  <a:lnTo>
                    <a:pt x="593318" y="823671"/>
                  </a:lnTo>
                  <a:lnTo>
                    <a:pt x="597941" y="840435"/>
                  </a:lnTo>
                  <a:lnTo>
                    <a:pt x="598335" y="857542"/>
                  </a:lnTo>
                  <a:lnTo>
                    <a:pt x="598335" y="794829"/>
                  </a:lnTo>
                  <a:lnTo>
                    <a:pt x="403809" y="324167"/>
                  </a:lnTo>
                  <a:lnTo>
                    <a:pt x="403809" y="84175"/>
                  </a:lnTo>
                  <a:lnTo>
                    <a:pt x="409727" y="84175"/>
                  </a:lnTo>
                  <a:lnTo>
                    <a:pt x="426097" y="80860"/>
                  </a:lnTo>
                  <a:lnTo>
                    <a:pt x="439470" y="71831"/>
                  </a:lnTo>
                  <a:lnTo>
                    <a:pt x="448500" y="58458"/>
                  </a:lnTo>
                  <a:lnTo>
                    <a:pt x="451815" y="42087"/>
                  </a:lnTo>
                  <a:lnTo>
                    <a:pt x="448500" y="25730"/>
                  </a:lnTo>
                  <a:lnTo>
                    <a:pt x="439470" y="12344"/>
                  </a:lnTo>
                  <a:lnTo>
                    <a:pt x="426097" y="3314"/>
                  </a:lnTo>
                  <a:lnTo>
                    <a:pt x="409727" y="0"/>
                  </a:lnTo>
                  <a:lnTo>
                    <a:pt x="204190" y="0"/>
                  </a:lnTo>
                  <a:lnTo>
                    <a:pt x="187833" y="3314"/>
                  </a:lnTo>
                  <a:lnTo>
                    <a:pt x="174459" y="12344"/>
                  </a:lnTo>
                  <a:lnTo>
                    <a:pt x="165430" y="25730"/>
                  </a:lnTo>
                  <a:lnTo>
                    <a:pt x="162115" y="42087"/>
                  </a:lnTo>
                  <a:lnTo>
                    <a:pt x="165430" y="58458"/>
                  </a:lnTo>
                  <a:lnTo>
                    <a:pt x="174459" y="71831"/>
                  </a:lnTo>
                  <a:lnTo>
                    <a:pt x="187833" y="80860"/>
                  </a:lnTo>
                  <a:lnTo>
                    <a:pt x="204190" y="84175"/>
                  </a:lnTo>
                  <a:lnTo>
                    <a:pt x="210121" y="84175"/>
                  </a:lnTo>
                  <a:lnTo>
                    <a:pt x="210121" y="324167"/>
                  </a:lnTo>
                  <a:lnTo>
                    <a:pt x="6134" y="817689"/>
                  </a:lnTo>
                  <a:lnTo>
                    <a:pt x="482" y="838174"/>
                  </a:lnTo>
                  <a:lnTo>
                    <a:pt x="0" y="859078"/>
                  </a:lnTo>
                  <a:lnTo>
                    <a:pt x="4584" y="879487"/>
                  </a:lnTo>
                  <a:lnTo>
                    <a:pt x="28028" y="914539"/>
                  </a:lnTo>
                  <a:lnTo>
                    <a:pt x="64643" y="934110"/>
                  </a:lnTo>
                  <a:lnTo>
                    <a:pt x="85737" y="936713"/>
                  </a:lnTo>
                  <a:lnTo>
                    <a:pt x="247002" y="936713"/>
                  </a:lnTo>
                  <a:lnTo>
                    <a:pt x="308673" y="936713"/>
                  </a:lnTo>
                  <a:lnTo>
                    <a:pt x="312991" y="936713"/>
                  </a:lnTo>
                  <a:lnTo>
                    <a:pt x="528193" y="936713"/>
                  </a:lnTo>
                  <a:lnTo>
                    <a:pt x="549287" y="934110"/>
                  </a:lnTo>
                  <a:lnTo>
                    <a:pt x="568794" y="926566"/>
                  </a:lnTo>
                  <a:lnTo>
                    <a:pt x="585901" y="914539"/>
                  </a:lnTo>
                  <a:lnTo>
                    <a:pt x="599782" y="898461"/>
                  </a:lnTo>
                  <a:lnTo>
                    <a:pt x="609346" y="879487"/>
                  </a:lnTo>
                  <a:lnTo>
                    <a:pt x="613930" y="859078"/>
                  </a:lnTo>
                  <a:close/>
                </a:path>
              </a:pathLst>
            </a:custGeom>
            <a:solidFill>
              <a:srgbClr val="F18F28"/>
            </a:solidFill>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pic>
          <p:nvPicPr>
            <p:cNvPr id="7" name="object 7"/>
            <p:cNvPicPr/>
            <p:nvPr/>
          </p:nvPicPr>
          <p:blipFill>
            <a:blip r:embed="rId3" cstate="print"/>
            <a:stretch>
              <a:fillRect/>
            </a:stretch>
          </p:blipFill>
          <p:spPr>
            <a:xfrm>
              <a:off x="2143504" y="2905736"/>
              <a:ext cx="91125" cy="85530"/>
            </a:xfrm>
            <a:prstGeom prst="rect">
              <a:avLst/>
            </a:prstGeom>
          </p:spPr>
        </p:pic>
        <p:pic>
          <p:nvPicPr>
            <p:cNvPr id="8" name="object 8"/>
            <p:cNvPicPr/>
            <p:nvPr/>
          </p:nvPicPr>
          <p:blipFill>
            <a:blip r:embed="rId4" cstate="print"/>
            <a:stretch>
              <a:fillRect/>
            </a:stretch>
          </p:blipFill>
          <p:spPr>
            <a:xfrm>
              <a:off x="2163914" y="2739812"/>
              <a:ext cx="131494" cy="103527"/>
            </a:xfrm>
            <a:prstGeom prst="rect">
              <a:avLst/>
            </a:prstGeom>
          </p:spPr>
        </p:pic>
        <p:pic>
          <p:nvPicPr>
            <p:cNvPr id="9" name="object 9"/>
            <p:cNvPicPr/>
            <p:nvPr/>
          </p:nvPicPr>
          <p:blipFill>
            <a:blip r:embed="rId5" cstate="print"/>
            <a:stretch>
              <a:fillRect/>
            </a:stretch>
          </p:blipFill>
          <p:spPr>
            <a:xfrm>
              <a:off x="1991493" y="2808139"/>
              <a:ext cx="116582" cy="112514"/>
            </a:xfrm>
            <a:prstGeom prst="rect">
              <a:avLst/>
            </a:prstGeom>
          </p:spPr>
        </p:pic>
        <p:sp>
          <p:nvSpPr>
            <p:cNvPr id="10" name="object 10"/>
            <p:cNvSpPr/>
            <p:nvPr/>
          </p:nvSpPr>
          <p:spPr>
            <a:xfrm>
              <a:off x="2112314" y="2726825"/>
              <a:ext cx="52069" cy="403225"/>
            </a:xfrm>
            <a:custGeom>
              <a:avLst/>
              <a:gdLst/>
              <a:ahLst/>
              <a:cxnLst/>
              <a:rect l="l" t="t" r="r" b="b"/>
              <a:pathLst>
                <a:path w="52069" h="403225">
                  <a:moveTo>
                    <a:pt x="3949" y="0"/>
                  </a:moveTo>
                  <a:lnTo>
                    <a:pt x="0" y="8521"/>
                  </a:lnTo>
                  <a:lnTo>
                    <a:pt x="12330" y="17573"/>
                  </a:lnTo>
                  <a:lnTo>
                    <a:pt x="16125" y="29478"/>
                  </a:lnTo>
                  <a:lnTo>
                    <a:pt x="15173" y="41023"/>
                  </a:lnTo>
                  <a:lnTo>
                    <a:pt x="13258" y="48996"/>
                  </a:lnTo>
                  <a:lnTo>
                    <a:pt x="12355" y="55774"/>
                  </a:lnTo>
                  <a:lnTo>
                    <a:pt x="10366" y="105584"/>
                  </a:lnTo>
                  <a:lnTo>
                    <a:pt x="9424" y="175951"/>
                  </a:lnTo>
                  <a:lnTo>
                    <a:pt x="9905" y="204215"/>
                  </a:lnTo>
                  <a:lnTo>
                    <a:pt x="10718" y="222671"/>
                  </a:lnTo>
                  <a:lnTo>
                    <a:pt x="11356" y="249516"/>
                  </a:lnTo>
                  <a:lnTo>
                    <a:pt x="12152" y="303374"/>
                  </a:lnTo>
                  <a:lnTo>
                    <a:pt x="13436" y="402869"/>
                  </a:lnTo>
                  <a:lnTo>
                    <a:pt x="14655" y="372542"/>
                  </a:lnTo>
                  <a:lnTo>
                    <a:pt x="15878" y="315016"/>
                  </a:lnTo>
                  <a:lnTo>
                    <a:pt x="17205" y="244125"/>
                  </a:lnTo>
                  <a:lnTo>
                    <a:pt x="18737" y="173704"/>
                  </a:lnTo>
                  <a:lnTo>
                    <a:pt x="20576" y="117588"/>
                  </a:lnTo>
                  <a:lnTo>
                    <a:pt x="22821" y="89611"/>
                  </a:lnTo>
                  <a:lnTo>
                    <a:pt x="26057" y="78668"/>
                  </a:lnTo>
                  <a:lnTo>
                    <a:pt x="26663" y="77647"/>
                  </a:lnTo>
                  <a:lnTo>
                    <a:pt x="20980" y="77647"/>
                  </a:lnTo>
                  <a:lnTo>
                    <a:pt x="19542" y="69445"/>
                  </a:lnTo>
                  <a:lnTo>
                    <a:pt x="21362" y="54979"/>
                  </a:lnTo>
                  <a:lnTo>
                    <a:pt x="24300" y="39744"/>
                  </a:lnTo>
                  <a:lnTo>
                    <a:pt x="26212" y="29235"/>
                  </a:lnTo>
                  <a:lnTo>
                    <a:pt x="26379" y="24035"/>
                  </a:lnTo>
                  <a:lnTo>
                    <a:pt x="24115" y="19256"/>
                  </a:lnTo>
                  <a:lnTo>
                    <a:pt x="17334" y="12158"/>
                  </a:lnTo>
                  <a:lnTo>
                    <a:pt x="3949" y="0"/>
                  </a:lnTo>
                  <a:close/>
                </a:path>
                <a:path w="52069" h="403225">
                  <a:moveTo>
                    <a:pt x="29525" y="72822"/>
                  </a:moveTo>
                  <a:lnTo>
                    <a:pt x="26223" y="76086"/>
                  </a:lnTo>
                  <a:lnTo>
                    <a:pt x="20980" y="77647"/>
                  </a:lnTo>
                  <a:lnTo>
                    <a:pt x="26663" y="77647"/>
                  </a:lnTo>
                  <a:lnTo>
                    <a:pt x="29525" y="72822"/>
                  </a:lnTo>
                  <a:close/>
                </a:path>
                <a:path w="52069" h="403225">
                  <a:moveTo>
                    <a:pt x="31907" y="70467"/>
                  </a:moveTo>
                  <a:lnTo>
                    <a:pt x="30133" y="71796"/>
                  </a:lnTo>
                  <a:lnTo>
                    <a:pt x="29525" y="72822"/>
                  </a:lnTo>
                  <a:lnTo>
                    <a:pt x="31907" y="70467"/>
                  </a:lnTo>
                  <a:close/>
                </a:path>
                <a:path w="52069" h="403225">
                  <a:moveTo>
                    <a:pt x="51600" y="58648"/>
                  </a:moveTo>
                  <a:lnTo>
                    <a:pt x="42506" y="60995"/>
                  </a:lnTo>
                  <a:lnTo>
                    <a:pt x="33723" y="68672"/>
                  </a:lnTo>
                  <a:lnTo>
                    <a:pt x="31907" y="70467"/>
                  </a:lnTo>
                  <a:lnTo>
                    <a:pt x="37748" y="66090"/>
                  </a:lnTo>
                  <a:lnTo>
                    <a:pt x="51600" y="58648"/>
                  </a:lnTo>
                  <a:close/>
                </a:path>
              </a:pathLst>
            </a:custGeom>
            <a:solidFill>
              <a:srgbClr val="F18F28"/>
            </a:solidFill>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pic>
          <p:nvPicPr>
            <p:cNvPr id="11" name="object 11"/>
            <p:cNvPicPr/>
            <p:nvPr/>
          </p:nvPicPr>
          <p:blipFill>
            <a:blip r:embed="rId6" cstate="print"/>
            <a:stretch>
              <a:fillRect/>
            </a:stretch>
          </p:blipFill>
          <p:spPr>
            <a:xfrm>
              <a:off x="1955327" y="2635456"/>
              <a:ext cx="175362" cy="146881"/>
            </a:xfrm>
            <a:prstGeom prst="rect">
              <a:avLst/>
            </a:prstGeom>
          </p:spPr>
        </p:pic>
        <p:pic>
          <p:nvPicPr>
            <p:cNvPr id="12" name="object 12"/>
            <p:cNvPicPr/>
            <p:nvPr/>
          </p:nvPicPr>
          <p:blipFill rotWithShape="1">
            <a:blip r:embed="rId7" cstate="print"/>
            <a:srcRect r="1380"/>
            <a:stretch/>
          </p:blipFill>
          <p:spPr>
            <a:xfrm>
              <a:off x="6136982" y="49564"/>
              <a:ext cx="5983304" cy="6728357"/>
            </a:xfrm>
            <a:prstGeom prst="rect">
              <a:avLst/>
            </a:prstGeom>
          </p:spPr>
        </p:pic>
        <p:sp>
          <p:nvSpPr>
            <p:cNvPr id="13" name="object 13"/>
            <p:cNvSpPr/>
            <p:nvPr/>
          </p:nvSpPr>
          <p:spPr>
            <a:xfrm>
              <a:off x="1548142" y="3695026"/>
              <a:ext cx="484505" cy="1144270"/>
            </a:xfrm>
            <a:custGeom>
              <a:avLst/>
              <a:gdLst/>
              <a:ahLst/>
              <a:cxnLst/>
              <a:rect l="l" t="t" r="r" b="b"/>
              <a:pathLst>
                <a:path w="484505" h="1144270">
                  <a:moveTo>
                    <a:pt x="484098" y="0"/>
                  </a:moveTo>
                  <a:lnTo>
                    <a:pt x="0" y="0"/>
                  </a:lnTo>
                  <a:lnTo>
                    <a:pt x="0" y="6350"/>
                  </a:lnTo>
                  <a:lnTo>
                    <a:pt x="0" y="1137920"/>
                  </a:lnTo>
                  <a:lnTo>
                    <a:pt x="0" y="1144270"/>
                  </a:lnTo>
                  <a:lnTo>
                    <a:pt x="484098" y="1144270"/>
                  </a:lnTo>
                  <a:lnTo>
                    <a:pt x="484098" y="1137920"/>
                  </a:lnTo>
                  <a:lnTo>
                    <a:pt x="6413" y="1137920"/>
                  </a:lnTo>
                  <a:lnTo>
                    <a:pt x="6413" y="6350"/>
                  </a:lnTo>
                  <a:lnTo>
                    <a:pt x="484098" y="6350"/>
                  </a:lnTo>
                  <a:lnTo>
                    <a:pt x="484098" y="0"/>
                  </a:lnTo>
                  <a:close/>
                </a:path>
              </a:pathLst>
            </a:custGeom>
            <a:solidFill>
              <a:srgbClr val="FFFFFF"/>
            </a:solidFill>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sp>
          <p:nvSpPr>
            <p:cNvPr id="14" name="object 14"/>
            <p:cNvSpPr/>
            <p:nvPr/>
          </p:nvSpPr>
          <p:spPr>
            <a:xfrm>
              <a:off x="1548142" y="3695194"/>
              <a:ext cx="484505" cy="1144270"/>
            </a:xfrm>
            <a:custGeom>
              <a:avLst/>
              <a:gdLst/>
              <a:ahLst/>
              <a:cxnLst/>
              <a:rect l="l" t="t" r="r" b="b"/>
              <a:pathLst>
                <a:path w="484505" h="1144270">
                  <a:moveTo>
                    <a:pt x="484098" y="1144092"/>
                  </a:moveTo>
                  <a:lnTo>
                    <a:pt x="0" y="1144092"/>
                  </a:lnTo>
                  <a:lnTo>
                    <a:pt x="0" y="0"/>
                  </a:lnTo>
                  <a:lnTo>
                    <a:pt x="484098" y="0"/>
                  </a:lnTo>
                  <a:lnTo>
                    <a:pt x="484098" y="6413"/>
                  </a:lnTo>
                  <a:lnTo>
                    <a:pt x="6413" y="6413"/>
                  </a:lnTo>
                  <a:lnTo>
                    <a:pt x="6413" y="1137678"/>
                  </a:lnTo>
                  <a:lnTo>
                    <a:pt x="484098" y="1137678"/>
                  </a:lnTo>
                  <a:lnTo>
                    <a:pt x="484098" y="1144092"/>
                  </a:lnTo>
                  <a:close/>
                </a:path>
              </a:pathLst>
            </a:custGeom>
            <a:ln w="22821">
              <a:solidFill>
                <a:srgbClr val="F89628"/>
              </a:solidFill>
            </a:ln>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sp>
          <p:nvSpPr>
            <p:cNvPr id="15" name="object 15"/>
            <p:cNvSpPr/>
            <p:nvPr/>
          </p:nvSpPr>
          <p:spPr>
            <a:xfrm>
              <a:off x="2209850" y="3695026"/>
              <a:ext cx="482600" cy="1144270"/>
            </a:xfrm>
            <a:custGeom>
              <a:avLst/>
              <a:gdLst/>
              <a:ahLst/>
              <a:cxnLst/>
              <a:rect l="l" t="t" r="r" b="b"/>
              <a:pathLst>
                <a:path w="482600" h="1144270">
                  <a:moveTo>
                    <a:pt x="482371" y="0"/>
                  </a:moveTo>
                  <a:lnTo>
                    <a:pt x="230695" y="0"/>
                  </a:lnTo>
                  <a:lnTo>
                    <a:pt x="230695" y="1270"/>
                  </a:lnTo>
                  <a:lnTo>
                    <a:pt x="0" y="1270"/>
                  </a:lnTo>
                  <a:lnTo>
                    <a:pt x="0" y="6350"/>
                  </a:lnTo>
                  <a:lnTo>
                    <a:pt x="0" y="7620"/>
                  </a:lnTo>
                  <a:lnTo>
                    <a:pt x="265176" y="7620"/>
                  </a:lnTo>
                  <a:lnTo>
                    <a:pt x="265176" y="6350"/>
                  </a:lnTo>
                  <a:lnTo>
                    <a:pt x="475957" y="6350"/>
                  </a:lnTo>
                  <a:lnTo>
                    <a:pt x="475957" y="7620"/>
                  </a:lnTo>
                  <a:lnTo>
                    <a:pt x="475957" y="1137920"/>
                  </a:lnTo>
                  <a:lnTo>
                    <a:pt x="127" y="1137920"/>
                  </a:lnTo>
                  <a:lnTo>
                    <a:pt x="127" y="1144270"/>
                  </a:lnTo>
                  <a:lnTo>
                    <a:pt x="482371" y="1144270"/>
                  </a:lnTo>
                  <a:lnTo>
                    <a:pt x="482371" y="1137920"/>
                  </a:lnTo>
                  <a:lnTo>
                    <a:pt x="482371" y="7620"/>
                  </a:lnTo>
                  <a:lnTo>
                    <a:pt x="482371" y="6350"/>
                  </a:lnTo>
                  <a:lnTo>
                    <a:pt x="482371" y="1270"/>
                  </a:lnTo>
                  <a:lnTo>
                    <a:pt x="482371" y="0"/>
                  </a:lnTo>
                  <a:close/>
                </a:path>
              </a:pathLst>
            </a:custGeom>
            <a:solidFill>
              <a:srgbClr val="FFFFFF"/>
            </a:solidFill>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sp>
          <p:nvSpPr>
            <p:cNvPr id="16" name="object 16"/>
            <p:cNvSpPr/>
            <p:nvPr/>
          </p:nvSpPr>
          <p:spPr>
            <a:xfrm>
              <a:off x="2209854" y="3695194"/>
              <a:ext cx="482600" cy="1144270"/>
            </a:xfrm>
            <a:custGeom>
              <a:avLst/>
              <a:gdLst/>
              <a:ahLst/>
              <a:cxnLst/>
              <a:rect l="l" t="t" r="r" b="b"/>
              <a:pathLst>
                <a:path w="482600" h="1144270">
                  <a:moveTo>
                    <a:pt x="482371" y="1144092"/>
                  </a:moveTo>
                  <a:lnTo>
                    <a:pt x="126" y="1144092"/>
                  </a:lnTo>
                  <a:lnTo>
                    <a:pt x="126" y="1137678"/>
                  </a:lnTo>
                  <a:lnTo>
                    <a:pt x="475957" y="1137678"/>
                  </a:lnTo>
                  <a:lnTo>
                    <a:pt x="475957" y="6413"/>
                  </a:lnTo>
                  <a:lnTo>
                    <a:pt x="0" y="7302"/>
                  </a:lnTo>
                  <a:lnTo>
                    <a:pt x="0" y="876"/>
                  </a:lnTo>
                  <a:lnTo>
                    <a:pt x="482371" y="0"/>
                  </a:lnTo>
                  <a:lnTo>
                    <a:pt x="482371" y="1144092"/>
                  </a:lnTo>
                  <a:close/>
                </a:path>
              </a:pathLst>
            </a:custGeom>
            <a:ln w="22821">
              <a:solidFill>
                <a:srgbClr val="F89628"/>
              </a:solidFill>
            </a:ln>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sp>
          <p:nvSpPr>
            <p:cNvPr id="17" name="object 17"/>
            <p:cNvSpPr/>
            <p:nvPr/>
          </p:nvSpPr>
          <p:spPr>
            <a:xfrm>
              <a:off x="1970284" y="3861146"/>
              <a:ext cx="567055" cy="474345"/>
            </a:xfrm>
            <a:custGeom>
              <a:avLst/>
              <a:gdLst/>
              <a:ahLst/>
              <a:cxnLst/>
              <a:rect l="l" t="t" r="r" b="b"/>
              <a:pathLst>
                <a:path w="567055" h="474345">
                  <a:moveTo>
                    <a:pt x="438230" y="0"/>
                  </a:moveTo>
                  <a:lnTo>
                    <a:pt x="379874" y="732"/>
                  </a:lnTo>
                  <a:lnTo>
                    <a:pt x="326769" y="5275"/>
                  </a:lnTo>
                  <a:lnTo>
                    <a:pt x="279869" y="12714"/>
                  </a:lnTo>
                  <a:lnTo>
                    <a:pt x="240126" y="22132"/>
                  </a:lnTo>
                  <a:lnTo>
                    <a:pt x="185923" y="43248"/>
                  </a:lnTo>
                  <a:lnTo>
                    <a:pt x="120942" y="89722"/>
                  </a:lnTo>
                  <a:lnTo>
                    <a:pt x="73144" y="137486"/>
                  </a:lnTo>
                  <a:lnTo>
                    <a:pt x="39903" y="184638"/>
                  </a:lnTo>
                  <a:lnTo>
                    <a:pt x="18594" y="229276"/>
                  </a:lnTo>
                  <a:lnTo>
                    <a:pt x="6591" y="269498"/>
                  </a:lnTo>
                  <a:lnTo>
                    <a:pt x="0" y="329090"/>
                  </a:lnTo>
                  <a:lnTo>
                    <a:pt x="160" y="344657"/>
                  </a:lnTo>
                  <a:lnTo>
                    <a:pt x="95298" y="177854"/>
                  </a:lnTo>
                  <a:lnTo>
                    <a:pt x="165709" y="92038"/>
                  </a:lnTo>
                  <a:lnTo>
                    <a:pt x="246225" y="60014"/>
                  </a:lnTo>
                  <a:lnTo>
                    <a:pt x="371673" y="54589"/>
                  </a:lnTo>
                  <a:lnTo>
                    <a:pt x="343655" y="68368"/>
                  </a:lnTo>
                  <a:lnTo>
                    <a:pt x="308095" y="88065"/>
                  </a:lnTo>
                  <a:lnTo>
                    <a:pt x="267117" y="113538"/>
                  </a:lnTo>
                  <a:lnTo>
                    <a:pt x="222848" y="144650"/>
                  </a:lnTo>
                  <a:lnTo>
                    <a:pt x="177414" y="181259"/>
                  </a:lnTo>
                  <a:lnTo>
                    <a:pt x="136687" y="221701"/>
                  </a:lnTo>
                  <a:lnTo>
                    <a:pt x="104600" y="263667"/>
                  </a:lnTo>
                  <a:lnTo>
                    <a:pt x="80305" y="306114"/>
                  </a:lnTo>
                  <a:lnTo>
                    <a:pt x="62949" y="348004"/>
                  </a:lnTo>
                  <a:lnTo>
                    <a:pt x="51684" y="388294"/>
                  </a:lnTo>
                  <a:lnTo>
                    <a:pt x="44789" y="423134"/>
                  </a:lnTo>
                  <a:lnTo>
                    <a:pt x="45099" y="443560"/>
                  </a:lnTo>
                  <a:lnTo>
                    <a:pt x="54963" y="457501"/>
                  </a:lnTo>
                  <a:lnTo>
                    <a:pt x="76728" y="472889"/>
                  </a:lnTo>
                  <a:lnTo>
                    <a:pt x="86458" y="474290"/>
                  </a:lnTo>
                  <a:lnTo>
                    <a:pt x="101371" y="473427"/>
                  </a:lnTo>
                  <a:lnTo>
                    <a:pt x="188755" y="460125"/>
                  </a:lnTo>
                  <a:lnTo>
                    <a:pt x="246849" y="438875"/>
                  </a:lnTo>
                  <a:lnTo>
                    <a:pt x="295850" y="410482"/>
                  </a:lnTo>
                  <a:lnTo>
                    <a:pt x="336437" y="376942"/>
                  </a:lnTo>
                  <a:lnTo>
                    <a:pt x="369286" y="340250"/>
                  </a:lnTo>
                  <a:lnTo>
                    <a:pt x="395074" y="302402"/>
                  </a:lnTo>
                  <a:lnTo>
                    <a:pt x="414478" y="265395"/>
                  </a:lnTo>
                  <a:lnTo>
                    <a:pt x="436842" y="201881"/>
                  </a:lnTo>
                  <a:lnTo>
                    <a:pt x="441155" y="179366"/>
                  </a:lnTo>
                  <a:lnTo>
                    <a:pt x="456610" y="137054"/>
                  </a:lnTo>
                  <a:lnTo>
                    <a:pt x="487532" y="94194"/>
                  </a:lnTo>
                  <a:lnTo>
                    <a:pt x="526698" y="52486"/>
                  </a:lnTo>
                  <a:lnTo>
                    <a:pt x="566885" y="13631"/>
                  </a:lnTo>
                  <a:lnTo>
                    <a:pt x="500884" y="3994"/>
                  </a:lnTo>
                  <a:lnTo>
                    <a:pt x="438230" y="0"/>
                  </a:lnTo>
                  <a:close/>
                </a:path>
              </a:pathLst>
            </a:custGeom>
            <a:solidFill>
              <a:srgbClr val="F49027"/>
            </a:solidFill>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sp>
          <p:nvSpPr>
            <p:cNvPr id="18" name="object 18"/>
            <p:cNvSpPr/>
            <p:nvPr/>
          </p:nvSpPr>
          <p:spPr>
            <a:xfrm>
              <a:off x="1970284" y="3861146"/>
              <a:ext cx="567055" cy="474345"/>
            </a:xfrm>
            <a:custGeom>
              <a:avLst/>
              <a:gdLst/>
              <a:ahLst/>
              <a:cxnLst/>
              <a:rect l="l" t="t" r="r" b="b"/>
              <a:pathLst>
                <a:path w="567055" h="474345">
                  <a:moveTo>
                    <a:pt x="371673" y="54589"/>
                  </a:moveTo>
                  <a:lnTo>
                    <a:pt x="246225" y="60014"/>
                  </a:lnTo>
                  <a:lnTo>
                    <a:pt x="165709" y="92038"/>
                  </a:lnTo>
                  <a:lnTo>
                    <a:pt x="95298" y="177854"/>
                  </a:lnTo>
                  <a:lnTo>
                    <a:pt x="160" y="344657"/>
                  </a:lnTo>
                  <a:lnTo>
                    <a:pt x="0" y="329090"/>
                  </a:lnTo>
                  <a:lnTo>
                    <a:pt x="6591" y="269498"/>
                  </a:lnTo>
                  <a:lnTo>
                    <a:pt x="18594" y="229276"/>
                  </a:lnTo>
                  <a:lnTo>
                    <a:pt x="39903" y="184638"/>
                  </a:lnTo>
                  <a:lnTo>
                    <a:pt x="73144" y="137486"/>
                  </a:lnTo>
                  <a:lnTo>
                    <a:pt x="120942" y="89722"/>
                  </a:lnTo>
                  <a:lnTo>
                    <a:pt x="185923" y="43248"/>
                  </a:lnTo>
                  <a:lnTo>
                    <a:pt x="240126" y="22132"/>
                  </a:lnTo>
                  <a:lnTo>
                    <a:pt x="279869" y="12714"/>
                  </a:lnTo>
                  <a:lnTo>
                    <a:pt x="326769" y="5275"/>
                  </a:lnTo>
                  <a:lnTo>
                    <a:pt x="379874" y="732"/>
                  </a:lnTo>
                  <a:lnTo>
                    <a:pt x="438230" y="0"/>
                  </a:lnTo>
                  <a:lnTo>
                    <a:pt x="500884" y="3994"/>
                  </a:lnTo>
                  <a:lnTo>
                    <a:pt x="566885" y="13631"/>
                  </a:lnTo>
                  <a:lnTo>
                    <a:pt x="526698" y="52486"/>
                  </a:lnTo>
                  <a:lnTo>
                    <a:pt x="487532" y="94194"/>
                  </a:lnTo>
                  <a:lnTo>
                    <a:pt x="456610" y="137054"/>
                  </a:lnTo>
                  <a:lnTo>
                    <a:pt x="441155" y="179366"/>
                  </a:lnTo>
                  <a:lnTo>
                    <a:pt x="436842" y="201881"/>
                  </a:lnTo>
                  <a:lnTo>
                    <a:pt x="428175" y="231222"/>
                  </a:lnTo>
                  <a:lnTo>
                    <a:pt x="395074" y="302402"/>
                  </a:lnTo>
                  <a:lnTo>
                    <a:pt x="369286" y="340250"/>
                  </a:lnTo>
                  <a:lnTo>
                    <a:pt x="336437" y="376942"/>
                  </a:lnTo>
                  <a:lnTo>
                    <a:pt x="295850" y="410482"/>
                  </a:lnTo>
                  <a:lnTo>
                    <a:pt x="246849" y="438875"/>
                  </a:lnTo>
                  <a:lnTo>
                    <a:pt x="188755" y="460125"/>
                  </a:lnTo>
                  <a:lnTo>
                    <a:pt x="131969" y="469104"/>
                  </a:lnTo>
                  <a:lnTo>
                    <a:pt x="86458" y="474290"/>
                  </a:lnTo>
                  <a:lnTo>
                    <a:pt x="76728" y="472889"/>
                  </a:lnTo>
                  <a:lnTo>
                    <a:pt x="54963" y="457501"/>
                  </a:lnTo>
                  <a:lnTo>
                    <a:pt x="45099" y="443560"/>
                  </a:lnTo>
                  <a:lnTo>
                    <a:pt x="44789" y="423134"/>
                  </a:lnTo>
                  <a:lnTo>
                    <a:pt x="51684" y="388294"/>
                  </a:lnTo>
                  <a:lnTo>
                    <a:pt x="62949" y="348004"/>
                  </a:lnTo>
                  <a:lnTo>
                    <a:pt x="80305" y="306114"/>
                  </a:lnTo>
                  <a:lnTo>
                    <a:pt x="104600" y="263667"/>
                  </a:lnTo>
                  <a:lnTo>
                    <a:pt x="136687" y="221701"/>
                  </a:lnTo>
                  <a:lnTo>
                    <a:pt x="177414" y="181259"/>
                  </a:lnTo>
                  <a:lnTo>
                    <a:pt x="222848" y="144650"/>
                  </a:lnTo>
                  <a:lnTo>
                    <a:pt x="267117" y="113538"/>
                  </a:lnTo>
                  <a:lnTo>
                    <a:pt x="308095" y="88065"/>
                  </a:lnTo>
                  <a:lnTo>
                    <a:pt x="343655" y="68368"/>
                  </a:lnTo>
                  <a:lnTo>
                    <a:pt x="371673" y="54589"/>
                  </a:lnTo>
                  <a:close/>
                </a:path>
              </a:pathLst>
            </a:custGeom>
            <a:ln w="22821">
              <a:solidFill>
                <a:srgbClr val="F18F28"/>
              </a:solidFill>
            </a:ln>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sp>
          <p:nvSpPr>
            <p:cNvPr id="19" name="object 19"/>
            <p:cNvSpPr/>
            <p:nvPr/>
          </p:nvSpPr>
          <p:spPr>
            <a:xfrm>
              <a:off x="1770283" y="3892349"/>
              <a:ext cx="283210" cy="749935"/>
            </a:xfrm>
            <a:custGeom>
              <a:avLst/>
              <a:gdLst/>
              <a:ahLst/>
              <a:cxnLst/>
              <a:rect l="l" t="t" r="r" b="b"/>
              <a:pathLst>
                <a:path w="283210" h="749935">
                  <a:moveTo>
                    <a:pt x="29258" y="0"/>
                  </a:moveTo>
                  <a:lnTo>
                    <a:pt x="16122" y="47246"/>
                  </a:lnTo>
                  <a:lnTo>
                    <a:pt x="7499" y="95505"/>
                  </a:lnTo>
                  <a:lnTo>
                    <a:pt x="2472" y="144348"/>
                  </a:lnTo>
                  <a:lnTo>
                    <a:pt x="124" y="193344"/>
                  </a:lnTo>
                  <a:lnTo>
                    <a:pt x="0" y="217874"/>
                  </a:lnTo>
                  <a:lnTo>
                    <a:pt x="281" y="242404"/>
                  </a:lnTo>
                  <a:lnTo>
                    <a:pt x="2334" y="291426"/>
                  </a:lnTo>
                  <a:lnTo>
                    <a:pt x="9314" y="341095"/>
                  </a:lnTo>
                  <a:lnTo>
                    <a:pt x="22400" y="389381"/>
                  </a:lnTo>
                  <a:lnTo>
                    <a:pt x="40546" y="435763"/>
                  </a:lnTo>
                  <a:lnTo>
                    <a:pt x="62846" y="479983"/>
                  </a:lnTo>
                  <a:lnTo>
                    <a:pt x="88265" y="522298"/>
                  </a:lnTo>
                  <a:lnTo>
                    <a:pt x="115770" y="562965"/>
                  </a:lnTo>
                  <a:lnTo>
                    <a:pt x="144670" y="602430"/>
                  </a:lnTo>
                  <a:lnTo>
                    <a:pt x="174792" y="640848"/>
                  </a:lnTo>
                  <a:lnTo>
                    <a:pt x="204226" y="679208"/>
                  </a:lnTo>
                  <a:lnTo>
                    <a:pt x="231061" y="718502"/>
                  </a:lnTo>
                  <a:lnTo>
                    <a:pt x="250479" y="749769"/>
                  </a:lnTo>
                  <a:lnTo>
                    <a:pt x="245106" y="716229"/>
                  </a:lnTo>
                  <a:lnTo>
                    <a:pt x="230286" y="716229"/>
                  </a:lnTo>
                  <a:lnTo>
                    <a:pt x="227630" y="694469"/>
                  </a:lnTo>
                  <a:lnTo>
                    <a:pt x="226532" y="683434"/>
                  </a:lnTo>
                  <a:lnTo>
                    <a:pt x="217253" y="669766"/>
                  </a:lnTo>
                  <a:lnTo>
                    <a:pt x="202885" y="649991"/>
                  </a:lnTo>
                  <a:lnTo>
                    <a:pt x="174006" y="610875"/>
                  </a:lnTo>
                  <a:lnTo>
                    <a:pt x="159744" y="591305"/>
                  </a:lnTo>
                  <a:lnTo>
                    <a:pt x="132229" y="551649"/>
                  </a:lnTo>
                  <a:lnTo>
                    <a:pt x="106544" y="511008"/>
                  </a:lnTo>
                  <a:lnTo>
                    <a:pt x="83350" y="469085"/>
                  </a:lnTo>
                  <a:lnTo>
                    <a:pt x="63342" y="425864"/>
                  </a:lnTo>
                  <a:lnTo>
                    <a:pt x="47216" y="381330"/>
                  </a:lnTo>
                  <a:lnTo>
                    <a:pt x="35293" y="335772"/>
                  </a:lnTo>
                  <a:lnTo>
                    <a:pt x="28077" y="289318"/>
                  </a:lnTo>
                  <a:lnTo>
                    <a:pt x="24059" y="241319"/>
                  </a:lnTo>
                  <a:lnTo>
                    <a:pt x="21460" y="193205"/>
                  </a:lnTo>
                  <a:lnTo>
                    <a:pt x="20759" y="145037"/>
                  </a:lnTo>
                  <a:lnTo>
                    <a:pt x="21655" y="96794"/>
                  </a:lnTo>
                  <a:lnTo>
                    <a:pt x="25016" y="48649"/>
                  </a:lnTo>
                  <a:lnTo>
                    <a:pt x="31709" y="774"/>
                  </a:lnTo>
                  <a:lnTo>
                    <a:pt x="29258" y="0"/>
                  </a:lnTo>
                  <a:close/>
                </a:path>
                <a:path w="283210" h="749935">
                  <a:moveTo>
                    <a:pt x="226532" y="683434"/>
                  </a:moveTo>
                  <a:lnTo>
                    <a:pt x="227630" y="694469"/>
                  </a:lnTo>
                  <a:lnTo>
                    <a:pt x="230286" y="716229"/>
                  </a:lnTo>
                  <a:lnTo>
                    <a:pt x="243951" y="711580"/>
                  </a:lnTo>
                  <a:lnTo>
                    <a:pt x="231091" y="690150"/>
                  </a:lnTo>
                  <a:lnTo>
                    <a:pt x="226532" y="683434"/>
                  </a:lnTo>
                  <a:close/>
                </a:path>
                <a:path w="283210" h="749935">
                  <a:moveTo>
                    <a:pt x="280819" y="375996"/>
                  </a:moveTo>
                  <a:lnTo>
                    <a:pt x="262423" y="415477"/>
                  </a:lnTo>
                  <a:lnTo>
                    <a:pt x="248142" y="456615"/>
                  </a:lnTo>
                  <a:lnTo>
                    <a:pt x="237155" y="498794"/>
                  </a:lnTo>
                  <a:lnTo>
                    <a:pt x="229435" y="541743"/>
                  </a:lnTo>
                  <a:lnTo>
                    <a:pt x="224920" y="585201"/>
                  </a:lnTo>
                  <a:lnTo>
                    <a:pt x="223671" y="630389"/>
                  </a:lnTo>
                  <a:lnTo>
                    <a:pt x="224042" y="650812"/>
                  </a:lnTo>
                  <a:lnTo>
                    <a:pt x="225460" y="672663"/>
                  </a:lnTo>
                  <a:lnTo>
                    <a:pt x="226532" y="683434"/>
                  </a:lnTo>
                  <a:lnTo>
                    <a:pt x="231091" y="690150"/>
                  </a:lnTo>
                  <a:lnTo>
                    <a:pt x="243951" y="711580"/>
                  </a:lnTo>
                  <a:lnTo>
                    <a:pt x="230286" y="716229"/>
                  </a:lnTo>
                  <a:lnTo>
                    <a:pt x="245106" y="716229"/>
                  </a:lnTo>
                  <a:lnTo>
                    <a:pt x="244726" y="713854"/>
                  </a:lnTo>
                  <a:lnTo>
                    <a:pt x="241542" y="692670"/>
                  </a:lnTo>
                  <a:lnTo>
                    <a:pt x="236855" y="649991"/>
                  </a:lnTo>
                  <a:lnTo>
                    <a:pt x="235160" y="610875"/>
                  </a:lnTo>
                  <a:lnTo>
                    <a:pt x="235125" y="602430"/>
                  </a:lnTo>
                  <a:lnTo>
                    <a:pt x="235421" y="585201"/>
                  </a:lnTo>
                  <a:lnTo>
                    <a:pt x="238262" y="542836"/>
                  </a:lnTo>
                  <a:lnTo>
                    <a:pt x="244331" y="500230"/>
                  </a:lnTo>
                  <a:lnTo>
                    <a:pt x="253667" y="458177"/>
                  </a:lnTo>
                  <a:lnTo>
                    <a:pt x="266313" y="416939"/>
                  </a:lnTo>
                  <a:lnTo>
                    <a:pt x="283055" y="377253"/>
                  </a:lnTo>
                  <a:lnTo>
                    <a:pt x="280819" y="375996"/>
                  </a:lnTo>
                  <a:close/>
                </a:path>
              </a:pathLst>
            </a:custGeom>
            <a:solidFill>
              <a:srgbClr val="F78F2A"/>
            </a:solidFill>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sp>
          <p:nvSpPr>
            <p:cNvPr id="20" name="object 20"/>
            <p:cNvSpPr/>
            <p:nvPr/>
          </p:nvSpPr>
          <p:spPr>
            <a:xfrm>
              <a:off x="1770283" y="3892349"/>
              <a:ext cx="283210" cy="749935"/>
            </a:xfrm>
            <a:custGeom>
              <a:avLst/>
              <a:gdLst/>
              <a:ahLst/>
              <a:cxnLst/>
              <a:rect l="l" t="t" r="r" b="b"/>
              <a:pathLst>
                <a:path w="283210" h="749935">
                  <a:moveTo>
                    <a:pt x="283055" y="377253"/>
                  </a:moveTo>
                  <a:lnTo>
                    <a:pt x="266313" y="416939"/>
                  </a:lnTo>
                  <a:lnTo>
                    <a:pt x="253667" y="458177"/>
                  </a:lnTo>
                  <a:lnTo>
                    <a:pt x="244331" y="500230"/>
                  </a:lnTo>
                  <a:lnTo>
                    <a:pt x="238262" y="542836"/>
                  </a:lnTo>
                  <a:lnTo>
                    <a:pt x="235393" y="585723"/>
                  </a:lnTo>
                  <a:lnTo>
                    <a:pt x="235049" y="607194"/>
                  </a:lnTo>
                  <a:lnTo>
                    <a:pt x="235696" y="628649"/>
                  </a:lnTo>
                  <a:lnTo>
                    <a:pt x="238863" y="671409"/>
                  </a:lnTo>
                  <a:lnTo>
                    <a:pt x="244726" y="713854"/>
                  </a:lnTo>
                  <a:lnTo>
                    <a:pt x="250479" y="749769"/>
                  </a:lnTo>
                  <a:lnTo>
                    <a:pt x="231061" y="718502"/>
                  </a:lnTo>
                  <a:lnTo>
                    <a:pt x="204226" y="679208"/>
                  </a:lnTo>
                  <a:lnTo>
                    <a:pt x="174792" y="640848"/>
                  </a:lnTo>
                  <a:lnTo>
                    <a:pt x="144670" y="602430"/>
                  </a:lnTo>
                  <a:lnTo>
                    <a:pt x="115770" y="562965"/>
                  </a:lnTo>
                  <a:lnTo>
                    <a:pt x="88265" y="522298"/>
                  </a:lnTo>
                  <a:lnTo>
                    <a:pt x="62846" y="479983"/>
                  </a:lnTo>
                  <a:lnTo>
                    <a:pt x="40546" y="435763"/>
                  </a:lnTo>
                  <a:lnTo>
                    <a:pt x="22400" y="389381"/>
                  </a:lnTo>
                  <a:lnTo>
                    <a:pt x="9314" y="341095"/>
                  </a:lnTo>
                  <a:lnTo>
                    <a:pt x="2334" y="291426"/>
                  </a:lnTo>
                  <a:lnTo>
                    <a:pt x="281" y="242404"/>
                  </a:lnTo>
                  <a:lnTo>
                    <a:pt x="0" y="217874"/>
                  </a:lnTo>
                  <a:lnTo>
                    <a:pt x="124" y="193344"/>
                  </a:lnTo>
                  <a:lnTo>
                    <a:pt x="2472" y="144348"/>
                  </a:lnTo>
                  <a:lnTo>
                    <a:pt x="7499" y="95505"/>
                  </a:lnTo>
                  <a:lnTo>
                    <a:pt x="16122" y="47246"/>
                  </a:lnTo>
                  <a:lnTo>
                    <a:pt x="29258" y="0"/>
                  </a:lnTo>
                  <a:lnTo>
                    <a:pt x="31709" y="774"/>
                  </a:lnTo>
                  <a:lnTo>
                    <a:pt x="25016" y="48649"/>
                  </a:lnTo>
                  <a:lnTo>
                    <a:pt x="21655" y="96794"/>
                  </a:lnTo>
                  <a:lnTo>
                    <a:pt x="20759" y="145037"/>
                  </a:lnTo>
                  <a:lnTo>
                    <a:pt x="21460" y="193205"/>
                  </a:lnTo>
                  <a:lnTo>
                    <a:pt x="22521" y="217277"/>
                  </a:lnTo>
                  <a:lnTo>
                    <a:pt x="25952" y="265331"/>
                  </a:lnTo>
                  <a:lnTo>
                    <a:pt x="31235" y="312628"/>
                  </a:lnTo>
                  <a:lnTo>
                    <a:pt x="40528" y="358691"/>
                  </a:lnTo>
                  <a:lnTo>
                    <a:pt x="63342" y="425864"/>
                  </a:lnTo>
                  <a:lnTo>
                    <a:pt x="83350" y="469085"/>
                  </a:lnTo>
                  <a:lnTo>
                    <a:pt x="106544" y="511008"/>
                  </a:lnTo>
                  <a:lnTo>
                    <a:pt x="132229" y="551649"/>
                  </a:lnTo>
                  <a:lnTo>
                    <a:pt x="159744" y="591305"/>
                  </a:lnTo>
                  <a:lnTo>
                    <a:pt x="188440" y="630389"/>
                  </a:lnTo>
                  <a:lnTo>
                    <a:pt x="202885" y="649991"/>
                  </a:lnTo>
                  <a:lnTo>
                    <a:pt x="217253" y="669766"/>
                  </a:lnTo>
                  <a:lnTo>
                    <a:pt x="231091" y="690150"/>
                  </a:lnTo>
                  <a:lnTo>
                    <a:pt x="243951" y="711580"/>
                  </a:lnTo>
                  <a:lnTo>
                    <a:pt x="230286" y="716229"/>
                  </a:lnTo>
                  <a:lnTo>
                    <a:pt x="227630" y="694469"/>
                  </a:lnTo>
                  <a:lnTo>
                    <a:pt x="224042" y="650812"/>
                  </a:lnTo>
                  <a:lnTo>
                    <a:pt x="223777" y="607039"/>
                  </a:lnTo>
                  <a:lnTo>
                    <a:pt x="226873" y="563428"/>
                  </a:lnTo>
                  <a:lnTo>
                    <a:pt x="232849" y="520182"/>
                  </a:lnTo>
                  <a:lnTo>
                    <a:pt x="242278" y="477598"/>
                  </a:lnTo>
                  <a:lnTo>
                    <a:pt x="254859" y="435892"/>
                  </a:lnTo>
                  <a:lnTo>
                    <a:pt x="271017" y="395476"/>
                  </a:lnTo>
                  <a:lnTo>
                    <a:pt x="280819" y="375996"/>
                  </a:lnTo>
                  <a:lnTo>
                    <a:pt x="283055" y="377253"/>
                  </a:lnTo>
                  <a:close/>
                </a:path>
              </a:pathLst>
            </a:custGeom>
            <a:ln w="22821">
              <a:solidFill>
                <a:srgbClr val="F18F28"/>
              </a:solidFill>
            </a:ln>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grpSp>
      <p:sp>
        <p:nvSpPr>
          <p:cNvPr id="21" name="object 21"/>
          <p:cNvSpPr txBox="1"/>
          <p:nvPr/>
        </p:nvSpPr>
        <p:spPr>
          <a:xfrm>
            <a:off x="2987845" y="1900490"/>
            <a:ext cx="1835132" cy="1313251"/>
          </a:xfrm>
          <a:prstGeom prst="rect">
            <a:avLst/>
          </a:prstGeom>
        </p:spPr>
        <p:txBody>
          <a:bodyPr vert="horz" wrap="square" lIns="0" tIns="167176" rIns="0" bIns="0" rtlCol="0">
            <a:spAutoFit/>
          </a:bodyPr>
          <a:lstStyle/>
          <a:p>
            <a:pPr marL="12664" marR="0" lvl="0" indent="0" algn="l" defTabSz="911840" rtl="0" eaLnBrk="1" fontAlgn="auto" latinLnBrk="0" hangingPunct="1">
              <a:lnSpc>
                <a:spcPct val="100000"/>
              </a:lnSpc>
              <a:spcBef>
                <a:spcPts val="1316"/>
              </a:spcBef>
              <a:spcAft>
                <a:spcPts val="0"/>
              </a:spcAft>
              <a:buClrTx/>
              <a:buSzTx/>
              <a:buFontTx/>
              <a:buNone/>
              <a:tabLst/>
              <a:defRPr/>
            </a:pPr>
            <a:r>
              <a:rPr kumimoji="0" sz="3291" b="0" i="0" u="none" strike="noStrike" kern="0" cap="none" spc="-10" normalizeH="0" baseline="0" noProof="0" dirty="0">
                <a:ln>
                  <a:noFill/>
                </a:ln>
                <a:solidFill>
                  <a:srgbClr val="F18E27"/>
                </a:solidFill>
                <a:effectLst/>
                <a:uLnTx/>
                <a:uFillTx/>
                <a:latin typeface="KyivType Sans2"/>
                <a:ea typeface="+mn-ea"/>
                <a:cs typeface="KyivType Sans2"/>
              </a:rPr>
              <a:t>99.9%</a:t>
            </a:r>
            <a:endParaRPr kumimoji="0" sz="3291" b="0" i="0" u="none" strike="noStrike" kern="0" cap="none" spc="0" normalizeH="0" baseline="0" noProof="0" dirty="0">
              <a:ln>
                <a:noFill/>
              </a:ln>
              <a:solidFill>
                <a:sysClr val="windowText" lastClr="000000"/>
              </a:solidFill>
              <a:effectLst/>
              <a:uLnTx/>
              <a:uFillTx/>
              <a:latin typeface="KyivType Sans2"/>
              <a:ea typeface="+mn-ea"/>
              <a:cs typeface="KyivType Sans2"/>
            </a:endParaRPr>
          </a:p>
          <a:p>
            <a:pPr marL="12664" marR="5066" lvl="0" indent="56357" algn="l" defTabSz="911840" rtl="0" eaLnBrk="1" fontAlgn="auto" latinLnBrk="0" hangingPunct="1">
              <a:lnSpc>
                <a:spcPts val="2054"/>
              </a:lnSpc>
              <a:spcBef>
                <a:spcPts val="798"/>
              </a:spcBef>
              <a:spcAft>
                <a:spcPts val="0"/>
              </a:spcAft>
              <a:buClrTx/>
              <a:buSzTx/>
              <a:buFontTx/>
              <a:buNone/>
              <a:tabLst/>
              <a:defRPr/>
            </a:pPr>
            <a:r>
              <a:rPr kumimoji="0" sz="1795" b="0" i="0" u="none" strike="noStrike" kern="0" cap="none" spc="-10" normalizeH="0" baseline="0" noProof="0" dirty="0">
                <a:ln>
                  <a:noFill/>
                </a:ln>
                <a:solidFill>
                  <a:srgbClr val="F89628"/>
                </a:solidFill>
                <a:effectLst/>
                <a:uLnTx/>
                <a:uFillTx/>
                <a:latin typeface="Roboto Medium"/>
                <a:ea typeface="+mn-ea"/>
                <a:cs typeface="Roboto Medium"/>
              </a:rPr>
              <a:t>Ingrédients </a:t>
            </a:r>
            <a:r>
              <a:rPr kumimoji="0" sz="1795" b="0" i="0" u="none" strike="noStrike" kern="0" cap="none" spc="-20" normalizeH="0" baseline="0" noProof="0" dirty="0">
                <a:ln>
                  <a:noFill/>
                </a:ln>
                <a:solidFill>
                  <a:srgbClr val="F89628"/>
                </a:solidFill>
                <a:effectLst/>
                <a:uLnTx/>
                <a:uFillTx/>
                <a:latin typeface="Roboto Medium"/>
                <a:ea typeface="+mn-ea"/>
                <a:cs typeface="Roboto Medium"/>
              </a:rPr>
              <a:t>d’origine</a:t>
            </a:r>
            <a:r>
              <a:rPr kumimoji="0" sz="1795" b="0" i="0" u="none" strike="noStrike" kern="0" cap="none" spc="-60" normalizeH="0" baseline="0" noProof="0" dirty="0">
                <a:ln>
                  <a:noFill/>
                </a:ln>
                <a:solidFill>
                  <a:srgbClr val="F89628"/>
                </a:solidFill>
                <a:effectLst/>
                <a:uLnTx/>
                <a:uFillTx/>
                <a:latin typeface="Roboto Medium"/>
                <a:ea typeface="+mn-ea"/>
                <a:cs typeface="Roboto Medium"/>
              </a:rPr>
              <a:t> </a:t>
            </a:r>
            <a:r>
              <a:rPr kumimoji="0" sz="1795" b="0" i="0" u="none" strike="noStrike" kern="0" cap="none" spc="-10" normalizeH="0" baseline="0" noProof="0" dirty="0">
                <a:ln>
                  <a:noFill/>
                </a:ln>
                <a:solidFill>
                  <a:srgbClr val="F89628"/>
                </a:solidFill>
                <a:effectLst/>
                <a:uLnTx/>
                <a:uFillTx/>
                <a:latin typeface="Roboto Medium"/>
                <a:ea typeface="+mn-ea"/>
                <a:cs typeface="Roboto Medium"/>
              </a:rPr>
              <a:t>naturelle</a:t>
            </a:r>
            <a:endParaRPr kumimoji="0" sz="1795" b="0" i="0" u="none" strike="noStrike" kern="0" cap="none" spc="0" normalizeH="0" baseline="0" noProof="0" dirty="0">
              <a:ln>
                <a:noFill/>
              </a:ln>
              <a:solidFill>
                <a:sysClr val="windowText" lastClr="000000"/>
              </a:solidFill>
              <a:effectLst/>
              <a:uLnTx/>
              <a:uFillTx/>
              <a:latin typeface="Roboto Medium"/>
              <a:ea typeface="+mn-ea"/>
              <a:cs typeface="Roboto Medium"/>
            </a:endParaRPr>
          </a:p>
        </p:txBody>
      </p:sp>
      <p:sp>
        <p:nvSpPr>
          <p:cNvPr id="22" name="object 22"/>
          <p:cNvSpPr txBox="1">
            <a:spLocks noGrp="1"/>
          </p:cNvSpPr>
          <p:nvPr>
            <p:ph type="title" idx="4294967295"/>
          </p:nvPr>
        </p:nvSpPr>
        <p:spPr>
          <a:xfrm>
            <a:off x="1530431" y="336874"/>
            <a:ext cx="7911281" cy="1138041"/>
          </a:xfrm>
          <a:prstGeom prst="rect">
            <a:avLst/>
          </a:prstGeom>
        </p:spPr>
        <p:txBody>
          <a:bodyPr vert="horz" wrap="square" lIns="0" tIns="169709" rIns="0" bIns="0" rtlCol="0">
            <a:spAutoFit/>
          </a:bodyPr>
          <a:lstStyle/>
          <a:p>
            <a:pPr marL="280517" marR="5066" indent="-268486">
              <a:lnSpc>
                <a:spcPct val="75400"/>
              </a:lnSpc>
              <a:spcBef>
                <a:spcPts val="1336"/>
              </a:spcBef>
              <a:tabLst>
                <a:tab pos="2249205" algn="l"/>
                <a:tab pos="2674097" algn="l"/>
                <a:tab pos="3553009" algn="l"/>
                <a:tab pos="5426079" algn="l"/>
              </a:tabLst>
            </a:pPr>
            <a:r>
              <a:rPr sz="4188" spc="-429" dirty="0">
                <a:solidFill>
                  <a:srgbClr val="F89625"/>
                </a:solidFill>
              </a:rPr>
              <a:t>T</a:t>
            </a:r>
            <a:r>
              <a:rPr sz="4188" spc="-5" dirty="0">
                <a:solidFill>
                  <a:srgbClr val="F89625"/>
                </a:solidFill>
              </a:rPr>
              <a:t>e</a:t>
            </a:r>
            <a:r>
              <a:rPr sz="4188" spc="75" dirty="0">
                <a:solidFill>
                  <a:srgbClr val="F89625"/>
                </a:solidFill>
              </a:rPr>
              <a:t>x</a:t>
            </a:r>
            <a:r>
              <a:rPr sz="4188" spc="30" dirty="0">
                <a:solidFill>
                  <a:srgbClr val="F89625"/>
                </a:solidFill>
              </a:rPr>
              <a:t>t</a:t>
            </a:r>
            <a:r>
              <a:rPr sz="4188" spc="75" dirty="0">
                <a:solidFill>
                  <a:srgbClr val="F89625"/>
                </a:solidFill>
              </a:rPr>
              <a:t>u</a:t>
            </a:r>
            <a:r>
              <a:rPr sz="4188" spc="85" dirty="0">
                <a:solidFill>
                  <a:srgbClr val="F89625"/>
                </a:solidFill>
              </a:rPr>
              <a:t>r</a:t>
            </a:r>
            <a:r>
              <a:rPr sz="4188" spc="75" dirty="0">
                <a:solidFill>
                  <a:srgbClr val="F89625"/>
                </a:solidFill>
              </a:rPr>
              <a:t>e</a:t>
            </a:r>
            <a:r>
              <a:rPr sz="4188" dirty="0">
                <a:solidFill>
                  <a:srgbClr val="F89625"/>
                </a:solidFill>
              </a:rPr>
              <a:t>	</a:t>
            </a:r>
            <a:r>
              <a:rPr sz="4188" dirty="0" err="1">
                <a:solidFill>
                  <a:srgbClr val="F89625"/>
                </a:solidFill>
              </a:rPr>
              <a:t>oléo-</a:t>
            </a:r>
            <a:r>
              <a:rPr sz="4188" spc="-10" dirty="0" err="1">
                <a:solidFill>
                  <a:srgbClr val="F89625"/>
                </a:solidFill>
              </a:rPr>
              <a:t>sérum</a:t>
            </a:r>
            <a:r>
              <a:rPr lang="fr-FR" sz="4188" spc="-10" dirty="0">
                <a:solidFill>
                  <a:srgbClr val="F89625"/>
                </a:solidFill>
              </a:rPr>
              <a:t> </a:t>
            </a:r>
            <a:br>
              <a:rPr lang="fr-FR" sz="4188" spc="-10" dirty="0">
                <a:solidFill>
                  <a:srgbClr val="F89625"/>
                </a:solidFill>
              </a:rPr>
            </a:br>
            <a:r>
              <a:rPr lang="fr-FR" sz="4188" spc="-10" dirty="0">
                <a:solidFill>
                  <a:srgbClr val="F89625"/>
                </a:solidFill>
              </a:rPr>
              <a:t>au fini satiné non gras</a:t>
            </a:r>
            <a:r>
              <a:rPr sz="4188" dirty="0">
                <a:solidFill>
                  <a:srgbClr val="F89625"/>
                </a:solidFill>
              </a:rPr>
              <a:t>	</a:t>
            </a:r>
            <a:endParaRPr sz="4188" dirty="0"/>
          </a:p>
        </p:txBody>
      </p:sp>
      <p:sp>
        <p:nvSpPr>
          <p:cNvPr id="23" name="object 23"/>
          <p:cNvSpPr txBox="1"/>
          <p:nvPr/>
        </p:nvSpPr>
        <p:spPr>
          <a:xfrm>
            <a:off x="2987845" y="5353737"/>
            <a:ext cx="2772962" cy="887803"/>
          </a:xfrm>
          <a:prstGeom prst="rect">
            <a:avLst/>
          </a:prstGeom>
        </p:spPr>
        <p:txBody>
          <a:bodyPr vert="horz" wrap="square" lIns="0" tIns="12665" rIns="0" bIns="0" rtlCol="0">
            <a:spAutoFit/>
          </a:bodyPr>
          <a:lstStyle/>
          <a:p>
            <a:pPr marL="12664" marR="5066" lvl="0" indent="0" algn="l" defTabSz="911840" rtl="0" eaLnBrk="1" fontAlgn="auto" latinLnBrk="0" hangingPunct="1">
              <a:lnSpc>
                <a:spcPct val="105100"/>
              </a:lnSpc>
              <a:spcBef>
                <a:spcPts val="100"/>
              </a:spcBef>
              <a:spcAft>
                <a:spcPts val="0"/>
              </a:spcAft>
              <a:buClrTx/>
              <a:buSzTx/>
              <a:buFontTx/>
              <a:buNone/>
              <a:tabLst/>
              <a:defRPr/>
            </a:pPr>
            <a:r>
              <a:rPr kumimoji="0" sz="1795" b="0" i="0" u="none" strike="noStrike" kern="0" cap="none" spc="-10" normalizeH="0" baseline="0" noProof="0" dirty="0">
                <a:ln>
                  <a:noFill/>
                </a:ln>
                <a:solidFill>
                  <a:srgbClr val="F89628"/>
                </a:solidFill>
                <a:effectLst/>
                <a:uLnTx/>
                <a:uFillTx/>
                <a:latin typeface="Roboto Medium"/>
                <a:ea typeface="+mn-ea"/>
                <a:cs typeface="Roboto Medium"/>
              </a:rPr>
              <a:t>Testé</a:t>
            </a:r>
            <a:r>
              <a:rPr kumimoji="0" sz="1795" b="0" i="0" u="none" strike="noStrike" kern="0" cap="none" spc="-85" normalizeH="0" baseline="0" noProof="0" dirty="0">
                <a:ln>
                  <a:noFill/>
                </a:ln>
                <a:solidFill>
                  <a:srgbClr val="F89628"/>
                </a:solidFill>
                <a:effectLst/>
                <a:uLnTx/>
                <a:uFillTx/>
                <a:latin typeface="Roboto Medium"/>
                <a:ea typeface="+mn-ea"/>
                <a:cs typeface="Roboto Medium"/>
              </a:rPr>
              <a:t> </a:t>
            </a:r>
            <a:r>
              <a:rPr kumimoji="0" sz="1795" b="0" i="0" u="none" strike="noStrike" kern="0" cap="none" spc="-10" normalizeH="0" baseline="0" noProof="0" dirty="0">
                <a:ln>
                  <a:noFill/>
                </a:ln>
                <a:solidFill>
                  <a:srgbClr val="F89628"/>
                </a:solidFill>
                <a:effectLst/>
                <a:uLnTx/>
                <a:uFillTx/>
                <a:latin typeface="Roboto Medium"/>
                <a:ea typeface="+mn-ea"/>
                <a:cs typeface="Roboto Medium"/>
              </a:rPr>
              <a:t>dermatologiquement </a:t>
            </a:r>
            <a:r>
              <a:rPr kumimoji="0" sz="1795" b="0" i="0" u="none" strike="noStrike" kern="0" cap="none" spc="0" normalizeH="0" baseline="0" noProof="0" dirty="0">
                <a:ln>
                  <a:noFill/>
                </a:ln>
                <a:solidFill>
                  <a:srgbClr val="F89628"/>
                </a:solidFill>
                <a:effectLst/>
                <a:uLnTx/>
                <a:uFillTx/>
                <a:latin typeface="Roboto Medium"/>
                <a:ea typeface="+mn-ea"/>
                <a:cs typeface="Roboto Medium"/>
              </a:rPr>
              <a:t>sur</a:t>
            </a:r>
            <a:r>
              <a:rPr kumimoji="0" sz="1795" b="0" i="0" u="none" strike="noStrike" kern="0" cap="none" spc="-55" normalizeH="0" baseline="0" noProof="0" dirty="0">
                <a:ln>
                  <a:noFill/>
                </a:ln>
                <a:solidFill>
                  <a:srgbClr val="F89628"/>
                </a:solidFill>
                <a:effectLst/>
                <a:uLnTx/>
                <a:uFillTx/>
                <a:latin typeface="Roboto Medium"/>
                <a:ea typeface="+mn-ea"/>
                <a:cs typeface="Roboto Medium"/>
              </a:rPr>
              <a:t> </a:t>
            </a:r>
            <a:r>
              <a:rPr kumimoji="0" sz="1795" b="0" i="0" u="none" strike="noStrike" kern="0" cap="none" spc="0" normalizeH="0" baseline="0" noProof="0" dirty="0">
                <a:ln>
                  <a:noFill/>
                </a:ln>
                <a:solidFill>
                  <a:srgbClr val="F89628"/>
                </a:solidFill>
                <a:effectLst/>
                <a:uLnTx/>
                <a:uFillTx/>
                <a:latin typeface="Roboto Medium"/>
                <a:ea typeface="+mn-ea"/>
                <a:cs typeface="Roboto Medium"/>
              </a:rPr>
              <a:t>tous</a:t>
            </a:r>
            <a:r>
              <a:rPr kumimoji="0" sz="1795" b="0" i="0" u="none" strike="noStrike" kern="0" cap="none" spc="-55" normalizeH="0" baseline="0" noProof="0" dirty="0">
                <a:ln>
                  <a:noFill/>
                </a:ln>
                <a:solidFill>
                  <a:srgbClr val="F89628"/>
                </a:solidFill>
                <a:effectLst/>
                <a:uLnTx/>
                <a:uFillTx/>
                <a:latin typeface="Roboto Medium"/>
                <a:ea typeface="+mn-ea"/>
                <a:cs typeface="Roboto Medium"/>
              </a:rPr>
              <a:t> </a:t>
            </a:r>
            <a:r>
              <a:rPr kumimoji="0" sz="1795" b="0" i="0" u="none" strike="noStrike" kern="0" cap="none" spc="0" normalizeH="0" baseline="0" noProof="0" dirty="0">
                <a:ln>
                  <a:noFill/>
                </a:ln>
                <a:solidFill>
                  <a:srgbClr val="F89628"/>
                </a:solidFill>
                <a:effectLst/>
                <a:uLnTx/>
                <a:uFillTx/>
                <a:latin typeface="Roboto Medium"/>
                <a:ea typeface="+mn-ea"/>
                <a:cs typeface="Roboto Medium"/>
              </a:rPr>
              <a:t>les</a:t>
            </a:r>
            <a:r>
              <a:rPr kumimoji="0" sz="1795" b="0" i="0" u="none" strike="noStrike" kern="0" cap="none" spc="-50" normalizeH="0" baseline="0" noProof="0" dirty="0">
                <a:ln>
                  <a:noFill/>
                </a:ln>
                <a:solidFill>
                  <a:srgbClr val="F89628"/>
                </a:solidFill>
                <a:effectLst/>
                <a:uLnTx/>
                <a:uFillTx/>
                <a:latin typeface="Roboto Medium"/>
                <a:ea typeface="+mn-ea"/>
                <a:cs typeface="Roboto Medium"/>
              </a:rPr>
              <a:t> </a:t>
            </a:r>
            <a:r>
              <a:rPr kumimoji="0" sz="1795" b="0" i="0" u="none" strike="noStrike" kern="0" cap="none" spc="-10" normalizeH="0" baseline="0" noProof="0" dirty="0">
                <a:ln>
                  <a:noFill/>
                </a:ln>
                <a:solidFill>
                  <a:srgbClr val="F89628"/>
                </a:solidFill>
                <a:effectLst/>
                <a:uLnTx/>
                <a:uFillTx/>
                <a:latin typeface="Roboto Medium"/>
                <a:ea typeface="+mn-ea"/>
                <a:cs typeface="Roboto Medium"/>
              </a:rPr>
              <a:t>types</a:t>
            </a:r>
            <a:endParaRPr kumimoji="0" sz="1795" b="0" i="0" u="none" strike="noStrike" kern="0" cap="none" spc="0" normalizeH="0" baseline="0" noProof="0">
              <a:ln>
                <a:noFill/>
              </a:ln>
              <a:solidFill>
                <a:sysClr val="windowText" lastClr="000000"/>
              </a:solidFill>
              <a:effectLst/>
              <a:uLnTx/>
              <a:uFillTx/>
              <a:latin typeface="Roboto Medium"/>
              <a:ea typeface="+mn-ea"/>
              <a:cs typeface="Roboto Medium"/>
            </a:endParaRPr>
          </a:p>
          <a:p>
            <a:pPr marL="12664" marR="0" lvl="0" indent="0" algn="l" defTabSz="911840" rtl="0" eaLnBrk="1" fontAlgn="auto" latinLnBrk="0" hangingPunct="1">
              <a:lnSpc>
                <a:spcPct val="100000"/>
              </a:lnSpc>
              <a:spcBef>
                <a:spcPts val="110"/>
              </a:spcBef>
              <a:spcAft>
                <a:spcPts val="0"/>
              </a:spcAft>
              <a:buClrTx/>
              <a:buSzTx/>
              <a:buFontTx/>
              <a:buNone/>
              <a:tabLst/>
              <a:defRPr/>
            </a:pPr>
            <a:r>
              <a:rPr kumimoji="0" sz="1795" b="0" i="0" u="none" strike="noStrike" kern="0" cap="none" spc="0" normalizeH="0" baseline="0" noProof="0" dirty="0">
                <a:ln>
                  <a:noFill/>
                </a:ln>
                <a:solidFill>
                  <a:srgbClr val="F89628"/>
                </a:solidFill>
                <a:effectLst/>
                <a:uLnTx/>
                <a:uFillTx/>
                <a:latin typeface="Roboto Medium"/>
                <a:ea typeface="+mn-ea"/>
                <a:cs typeface="Roboto Medium"/>
              </a:rPr>
              <a:t>de</a:t>
            </a:r>
            <a:r>
              <a:rPr kumimoji="0" sz="1795" b="0" i="0" u="none" strike="noStrike" kern="0" cap="none" spc="-50" normalizeH="0" baseline="0" noProof="0" dirty="0">
                <a:ln>
                  <a:noFill/>
                </a:ln>
                <a:solidFill>
                  <a:srgbClr val="F89628"/>
                </a:solidFill>
                <a:effectLst/>
                <a:uLnTx/>
                <a:uFillTx/>
                <a:latin typeface="Roboto Medium"/>
                <a:ea typeface="+mn-ea"/>
                <a:cs typeface="Roboto Medium"/>
              </a:rPr>
              <a:t> </a:t>
            </a:r>
            <a:r>
              <a:rPr kumimoji="0" sz="1795" b="0" i="0" u="none" strike="noStrike" kern="0" cap="none" spc="0" normalizeH="0" baseline="0" noProof="0" dirty="0">
                <a:ln>
                  <a:noFill/>
                </a:ln>
                <a:solidFill>
                  <a:srgbClr val="F89628"/>
                </a:solidFill>
                <a:effectLst/>
                <a:uLnTx/>
                <a:uFillTx/>
                <a:latin typeface="Roboto Medium"/>
                <a:ea typeface="+mn-ea"/>
                <a:cs typeface="Roboto Medium"/>
              </a:rPr>
              <a:t>peau,</a:t>
            </a:r>
            <a:r>
              <a:rPr kumimoji="0" sz="1795" b="0" i="0" u="none" strike="noStrike" kern="0" cap="none" spc="-50" normalizeH="0" baseline="0" noProof="0" dirty="0">
                <a:ln>
                  <a:noFill/>
                </a:ln>
                <a:solidFill>
                  <a:srgbClr val="F89628"/>
                </a:solidFill>
                <a:effectLst/>
                <a:uLnTx/>
                <a:uFillTx/>
                <a:latin typeface="Roboto Medium"/>
                <a:ea typeface="+mn-ea"/>
                <a:cs typeface="Roboto Medium"/>
              </a:rPr>
              <a:t> </a:t>
            </a:r>
            <a:r>
              <a:rPr kumimoji="0" sz="1795" b="0" i="0" u="none" strike="noStrike" kern="0" cap="none" spc="0" normalizeH="0" baseline="0" noProof="0" dirty="0">
                <a:ln>
                  <a:noFill/>
                </a:ln>
                <a:solidFill>
                  <a:srgbClr val="F89628"/>
                </a:solidFill>
                <a:effectLst/>
                <a:uLnTx/>
                <a:uFillTx/>
                <a:latin typeface="Roboto Medium"/>
                <a:ea typeface="+mn-ea"/>
                <a:cs typeface="Roboto Medium"/>
              </a:rPr>
              <a:t>même</a:t>
            </a:r>
            <a:r>
              <a:rPr kumimoji="0" sz="1795" b="0" i="0" u="none" strike="noStrike" kern="0" cap="none" spc="-50" normalizeH="0" baseline="0" noProof="0" dirty="0">
                <a:ln>
                  <a:noFill/>
                </a:ln>
                <a:solidFill>
                  <a:srgbClr val="F89628"/>
                </a:solidFill>
                <a:effectLst/>
                <a:uLnTx/>
                <a:uFillTx/>
                <a:latin typeface="Roboto Medium"/>
                <a:ea typeface="+mn-ea"/>
                <a:cs typeface="Roboto Medium"/>
              </a:rPr>
              <a:t> </a:t>
            </a:r>
            <a:r>
              <a:rPr kumimoji="0" sz="1795" b="0" i="0" u="none" strike="noStrike" kern="0" cap="none" spc="-10" normalizeH="0" baseline="0" noProof="0" dirty="0">
                <a:ln>
                  <a:noFill/>
                </a:ln>
                <a:solidFill>
                  <a:srgbClr val="F89628"/>
                </a:solidFill>
                <a:effectLst/>
                <a:uLnTx/>
                <a:uFillTx/>
                <a:latin typeface="Roboto Medium"/>
                <a:ea typeface="+mn-ea"/>
                <a:cs typeface="Roboto Medium"/>
              </a:rPr>
              <a:t>sensible</a:t>
            </a:r>
            <a:endParaRPr kumimoji="0" sz="1795" b="0" i="0" u="none" strike="noStrike" kern="0" cap="none" spc="0" normalizeH="0" baseline="0" noProof="0">
              <a:ln>
                <a:noFill/>
              </a:ln>
              <a:solidFill>
                <a:sysClr val="windowText" lastClr="000000"/>
              </a:solidFill>
              <a:effectLst/>
              <a:uLnTx/>
              <a:uFillTx/>
              <a:latin typeface="Roboto Medium"/>
              <a:ea typeface="+mn-ea"/>
              <a:cs typeface="Roboto Medium"/>
            </a:endParaRPr>
          </a:p>
        </p:txBody>
      </p:sp>
      <p:grpSp>
        <p:nvGrpSpPr>
          <p:cNvPr id="24" name="object 24"/>
          <p:cNvGrpSpPr/>
          <p:nvPr/>
        </p:nvGrpSpPr>
        <p:grpSpPr>
          <a:xfrm>
            <a:off x="1516574" y="5237334"/>
            <a:ext cx="1163897" cy="1163897"/>
            <a:chOff x="1510203" y="5251882"/>
            <a:chExt cx="1167130" cy="1167130"/>
          </a:xfrm>
        </p:grpSpPr>
        <p:sp>
          <p:nvSpPr>
            <p:cNvPr id="25" name="object 25"/>
            <p:cNvSpPr/>
            <p:nvPr/>
          </p:nvSpPr>
          <p:spPr>
            <a:xfrm>
              <a:off x="1521612" y="5263121"/>
              <a:ext cx="484505" cy="1144270"/>
            </a:xfrm>
            <a:custGeom>
              <a:avLst/>
              <a:gdLst/>
              <a:ahLst/>
              <a:cxnLst/>
              <a:rect l="l" t="t" r="r" b="b"/>
              <a:pathLst>
                <a:path w="484505" h="1144270">
                  <a:moveTo>
                    <a:pt x="484098" y="0"/>
                  </a:moveTo>
                  <a:lnTo>
                    <a:pt x="0" y="0"/>
                  </a:lnTo>
                  <a:lnTo>
                    <a:pt x="0" y="6350"/>
                  </a:lnTo>
                  <a:lnTo>
                    <a:pt x="0" y="1137920"/>
                  </a:lnTo>
                  <a:lnTo>
                    <a:pt x="0" y="1144270"/>
                  </a:lnTo>
                  <a:lnTo>
                    <a:pt x="484098" y="1144270"/>
                  </a:lnTo>
                  <a:lnTo>
                    <a:pt x="484098" y="1137920"/>
                  </a:lnTo>
                  <a:lnTo>
                    <a:pt x="6413" y="1137920"/>
                  </a:lnTo>
                  <a:lnTo>
                    <a:pt x="6413" y="6350"/>
                  </a:lnTo>
                  <a:lnTo>
                    <a:pt x="484098" y="6350"/>
                  </a:lnTo>
                  <a:lnTo>
                    <a:pt x="484098" y="0"/>
                  </a:lnTo>
                  <a:close/>
                </a:path>
              </a:pathLst>
            </a:custGeom>
            <a:solidFill>
              <a:srgbClr val="FFFFFF"/>
            </a:solidFill>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sp>
          <p:nvSpPr>
            <p:cNvPr id="26" name="object 26"/>
            <p:cNvSpPr/>
            <p:nvPr/>
          </p:nvSpPr>
          <p:spPr>
            <a:xfrm>
              <a:off x="1521614" y="5263293"/>
              <a:ext cx="484505" cy="1144270"/>
            </a:xfrm>
            <a:custGeom>
              <a:avLst/>
              <a:gdLst/>
              <a:ahLst/>
              <a:cxnLst/>
              <a:rect l="l" t="t" r="r" b="b"/>
              <a:pathLst>
                <a:path w="484505" h="1144270">
                  <a:moveTo>
                    <a:pt x="484098" y="1144092"/>
                  </a:moveTo>
                  <a:lnTo>
                    <a:pt x="0" y="1144092"/>
                  </a:lnTo>
                  <a:lnTo>
                    <a:pt x="0" y="0"/>
                  </a:lnTo>
                  <a:lnTo>
                    <a:pt x="484098" y="0"/>
                  </a:lnTo>
                  <a:lnTo>
                    <a:pt x="484098" y="6413"/>
                  </a:lnTo>
                  <a:lnTo>
                    <a:pt x="6413" y="6413"/>
                  </a:lnTo>
                  <a:lnTo>
                    <a:pt x="6413" y="1137678"/>
                  </a:lnTo>
                  <a:lnTo>
                    <a:pt x="484098" y="1137678"/>
                  </a:lnTo>
                  <a:lnTo>
                    <a:pt x="484098" y="1144092"/>
                  </a:lnTo>
                  <a:close/>
                </a:path>
              </a:pathLst>
            </a:custGeom>
            <a:ln w="22821">
              <a:solidFill>
                <a:srgbClr val="F89628"/>
              </a:solidFill>
            </a:ln>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sp>
          <p:nvSpPr>
            <p:cNvPr id="27" name="object 27"/>
            <p:cNvSpPr/>
            <p:nvPr/>
          </p:nvSpPr>
          <p:spPr>
            <a:xfrm>
              <a:off x="2183320" y="5263121"/>
              <a:ext cx="482600" cy="1144270"/>
            </a:xfrm>
            <a:custGeom>
              <a:avLst/>
              <a:gdLst/>
              <a:ahLst/>
              <a:cxnLst/>
              <a:rect l="l" t="t" r="r" b="b"/>
              <a:pathLst>
                <a:path w="482600" h="1144270">
                  <a:moveTo>
                    <a:pt x="482371" y="0"/>
                  </a:moveTo>
                  <a:lnTo>
                    <a:pt x="230695" y="0"/>
                  </a:lnTo>
                  <a:lnTo>
                    <a:pt x="230695" y="1270"/>
                  </a:lnTo>
                  <a:lnTo>
                    <a:pt x="0" y="1270"/>
                  </a:lnTo>
                  <a:lnTo>
                    <a:pt x="0" y="6350"/>
                  </a:lnTo>
                  <a:lnTo>
                    <a:pt x="0" y="7620"/>
                  </a:lnTo>
                  <a:lnTo>
                    <a:pt x="265176" y="7620"/>
                  </a:lnTo>
                  <a:lnTo>
                    <a:pt x="265176" y="6350"/>
                  </a:lnTo>
                  <a:lnTo>
                    <a:pt x="475957" y="6350"/>
                  </a:lnTo>
                  <a:lnTo>
                    <a:pt x="475957" y="7620"/>
                  </a:lnTo>
                  <a:lnTo>
                    <a:pt x="475957" y="1137920"/>
                  </a:lnTo>
                  <a:lnTo>
                    <a:pt x="127" y="1137920"/>
                  </a:lnTo>
                  <a:lnTo>
                    <a:pt x="127" y="1144270"/>
                  </a:lnTo>
                  <a:lnTo>
                    <a:pt x="482371" y="1144270"/>
                  </a:lnTo>
                  <a:lnTo>
                    <a:pt x="482371" y="1137920"/>
                  </a:lnTo>
                  <a:lnTo>
                    <a:pt x="482371" y="7620"/>
                  </a:lnTo>
                  <a:lnTo>
                    <a:pt x="482371" y="6350"/>
                  </a:lnTo>
                  <a:lnTo>
                    <a:pt x="482371" y="1270"/>
                  </a:lnTo>
                  <a:lnTo>
                    <a:pt x="482371" y="0"/>
                  </a:lnTo>
                  <a:close/>
                </a:path>
              </a:pathLst>
            </a:custGeom>
            <a:solidFill>
              <a:srgbClr val="FFFFFF"/>
            </a:solidFill>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sp>
          <p:nvSpPr>
            <p:cNvPr id="28" name="object 28"/>
            <p:cNvSpPr/>
            <p:nvPr/>
          </p:nvSpPr>
          <p:spPr>
            <a:xfrm>
              <a:off x="2183326" y="5263293"/>
              <a:ext cx="482600" cy="1144270"/>
            </a:xfrm>
            <a:custGeom>
              <a:avLst/>
              <a:gdLst/>
              <a:ahLst/>
              <a:cxnLst/>
              <a:rect l="l" t="t" r="r" b="b"/>
              <a:pathLst>
                <a:path w="482600" h="1144270">
                  <a:moveTo>
                    <a:pt x="482371" y="1144092"/>
                  </a:moveTo>
                  <a:lnTo>
                    <a:pt x="126" y="1144092"/>
                  </a:lnTo>
                  <a:lnTo>
                    <a:pt x="126" y="1137678"/>
                  </a:lnTo>
                  <a:lnTo>
                    <a:pt x="475957" y="1137678"/>
                  </a:lnTo>
                  <a:lnTo>
                    <a:pt x="475957" y="6413"/>
                  </a:lnTo>
                  <a:lnTo>
                    <a:pt x="0" y="7302"/>
                  </a:lnTo>
                  <a:lnTo>
                    <a:pt x="0" y="876"/>
                  </a:lnTo>
                  <a:lnTo>
                    <a:pt x="482371" y="0"/>
                  </a:lnTo>
                  <a:lnTo>
                    <a:pt x="482371" y="1144092"/>
                  </a:lnTo>
                  <a:close/>
                </a:path>
              </a:pathLst>
            </a:custGeom>
            <a:ln w="22821">
              <a:solidFill>
                <a:srgbClr val="F89628"/>
              </a:solidFill>
            </a:ln>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sp>
          <p:nvSpPr>
            <p:cNvPr id="29" name="object 29"/>
            <p:cNvSpPr/>
            <p:nvPr/>
          </p:nvSpPr>
          <p:spPr>
            <a:xfrm>
              <a:off x="1713331" y="5378602"/>
              <a:ext cx="588010" cy="902969"/>
            </a:xfrm>
            <a:custGeom>
              <a:avLst/>
              <a:gdLst/>
              <a:ahLst/>
              <a:cxnLst/>
              <a:rect l="l" t="t" r="r" b="b"/>
              <a:pathLst>
                <a:path w="588010" h="902970">
                  <a:moveTo>
                    <a:pt x="587654" y="830910"/>
                  </a:moveTo>
                  <a:lnTo>
                    <a:pt x="586701" y="818603"/>
                  </a:lnTo>
                  <a:lnTo>
                    <a:pt x="584974" y="808456"/>
                  </a:lnTo>
                  <a:lnTo>
                    <a:pt x="584606" y="806272"/>
                  </a:lnTo>
                  <a:lnTo>
                    <a:pt x="481761" y="554951"/>
                  </a:lnTo>
                  <a:lnTo>
                    <a:pt x="377990" y="305511"/>
                  </a:lnTo>
                  <a:lnTo>
                    <a:pt x="377786" y="305003"/>
                  </a:lnTo>
                  <a:lnTo>
                    <a:pt x="377774" y="304520"/>
                  </a:lnTo>
                  <a:lnTo>
                    <a:pt x="375018" y="60477"/>
                  </a:lnTo>
                  <a:lnTo>
                    <a:pt x="374129" y="60477"/>
                  </a:lnTo>
                  <a:lnTo>
                    <a:pt x="372529" y="306019"/>
                  </a:lnTo>
                  <a:lnTo>
                    <a:pt x="474052" y="558050"/>
                  </a:lnTo>
                  <a:lnTo>
                    <a:pt x="576668" y="808634"/>
                  </a:lnTo>
                  <a:lnTo>
                    <a:pt x="576732" y="808990"/>
                  </a:lnTo>
                  <a:lnTo>
                    <a:pt x="578586" y="819721"/>
                  </a:lnTo>
                  <a:lnTo>
                    <a:pt x="579501" y="831024"/>
                  </a:lnTo>
                  <a:lnTo>
                    <a:pt x="578942" y="842175"/>
                  </a:lnTo>
                  <a:lnTo>
                    <a:pt x="557136" y="878967"/>
                  </a:lnTo>
                  <a:lnTo>
                    <a:pt x="503389" y="895019"/>
                  </a:lnTo>
                  <a:lnTo>
                    <a:pt x="479882" y="895286"/>
                  </a:lnTo>
                  <a:lnTo>
                    <a:pt x="456158" y="895235"/>
                  </a:lnTo>
                  <a:lnTo>
                    <a:pt x="171729" y="895832"/>
                  </a:lnTo>
                  <a:lnTo>
                    <a:pt x="124358" y="895832"/>
                  </a:lnTo>
                  <a:lnTo>
                    <a:pt x="77139" y="895223"/>
                  </a:lnTo>
                  <a:lnTo>
                    <a:pt x="33350" y="884199"/>
                  </a:lnTo>
                  <a:lnTo>
                    <a:pt x="7416" y="848639"/>
                  </a:lnTo>
                  <a:lnTo>
                    <a:pt x="5537" y="825919"/>
                  </a:lnTo>
                  <a:lnTo>
                    <a:pt x="8915" y="803122"/>
                  </a:lnTo>
                  <a:lnTo>
                    <a:pt x="16243" y="780923"/>
                  </a:lnTo>
                  <a:lnTo>
                    <a:pt x="26365" y="759688"/>
                  </a:lnTo>
                  <a:lnTo>
                    <a:pt x="27355" y="757262"/>
                  </a:lnTo>
                  <a:lnTo>
                    <a:pt x="213055" y="302768"/>
                  </a:lnTo>
                  <a:lnTo>
                    <a:pt x="213055" y="296557"/>
                  </a:lnTo>
                  <a:lnTo>
                    <a:pt x="212293" y="63373"/>
                  </a:lnTo>
                  <a:lnTo>
                    <a:pt x="298919" y="61887"/>
                  </a:lnTo>
                  <a:lnTo>
                    <a:pt x="333324" y="60794"/>
                  </a:lnTo>
                  <a:lnTo>
                    <a:pt x="333324" y="60147"/>
                  </a:lnTo>
                  <a:lnTo>
                    <a:pt x="298919" y="59055"/>
                  </a:lnTo>
                  <a:lnTo>
                    <a:pt x="190042" y="57162"/>
                  </a:lnTo>
                  <a:lnTo>
                    <a:pt x="183921" y="57658"/>
                  </a:lnTo>
                  <a:lnTo>
                    <a:pt x="174180" y="55740"/>
                  </a:lnTo>
                  <a:lnTo>
                    <a:pt x="158813" y="28511"/>
                  </a:lnTo>
                  <a:lnTo>
                    <a:pt x="160883" y="21170"/>
                  </a:lnTo>
                  <a:lnTo>
                    <a:pt x="170802" y="9690"/>
                  </a:lnTo>
                  <a:lnTo>
                    <a:pt x="185585" y="5715"/>
                  </a:lnTo>
                  <a:lnTo>
                    <a:pt x="392023" y="4114"/>
                  </a:lnTo>
                  <a:lnTo>
                    <a:pt x="400227" y="5016"/>
                  </a:lnTo>
                  <a:lnTo>
                    <a:pt x="407771" y="8305"/>
                  </a:lnTo>
                  <a:lnTo>
                    <a:pt x="414070" y="13601"/>
                  </a:lnTo>
                  <a:lnTo>
                    <a:pt x="418541" y="20574"/>
                  </a:lnTo>
                  <a:lnTo>
                    <a:pt x="420789" y="28562"/>
                  </a:lnTo>
                  <a:lnTo>
                    <a:pt x="420509" y="36880"/>
                  </a:lnTo>
                  <a:lnTo>
                    <a:pt x="392785" y="60439"/>
                  </a:lnTo>
                  <a:lnTo>
                    <a:pt x="386930" y="59944"/>
                  </a:lnTo>
                  <a:lnTo>
                    <a:pt x="381228" y="60147"/>
                  </a:lnTo>
                  <a:lnTo>
                    <a:pt x="381228" y="60794"/>
                  </a:lnTo>
                  <a:lnTo>
                    <a:pt x="386969" y="60680"/>
                  </a:lnTo>
                  <a:lnTo>
                    <a:pt x="392671" y="61302"/>
                  </a:lnTo>
                  <a:lnTo>
                    <a:pt x="422529" y="28371"/>
                  </a:lnTo>
                  <a:lnTo>
                    <a:pt x="420293" y="19799"/>
                  </a:lnTo>
                  <a:lnTo>
                    <a:pt x="185597" y="0"/>
                  </a:lnTo>
                  <a:lnTo>
                    <a:pt x="176326" y="952"/>
                  </a:lnTo>
                  <a:lnTo>
                    <a:pt x="167652" y="4622"/>
                  </a:lnTo>
                  <a:lnTo>
                    <a:pt x="160337" y="10629"/>
                  </a:lnTo>
                  <a:lnTo>
                    <a:pt x="155143" y="18567"/>
                  </a:lnTo>
                  <a:lnTo>
                    <a:pt x="152552" y="27736"/>
                  </a:lnTo>
                  <a:lnTo>
                    <a:pt x="152831" y="37236"/>
                  </a:lnTo>
                  <a:lnTo>
                    <a:pt x="184480" y="64122"/>
                  </a:lnTo>
                  <a:lnTo>
                    <a:pt x="189915" y="63461"/>
                  </a:lnTo>
                  <a:lnTo>
                    <a:pt x="195694" y="63652"/>
                  </a:lnTo>
                  <a:lnTo>
                    <a:pt x="211378" y="63385"/>
                  </a:lnTo>
                  <a:lnTo>
                    <a:pt x="210159" y="296557"/>
                  </a:lnTo>
                  <a:lnTo>
                    <a:pt x="210731" y="302069"/>
                  </a:lnTo>
                  <a:lnTo>
                    <a:pt x="21577" y="757605"/>
                  </a:lnTo>
                  <a:lnTo>
                    <a:pt x="11315" y="778903"/>
                  </a:lnTo>
                  <a:lnTo>
                    <a:pt x="3606" y="801814"/>
                  </a:lnTo>
                  <a:lnTo>
                    <a:pt x="0" y="825639"/>
                  </a:lnTo>
                  <a:lnTo>
                    <a:pt x="1905" y="849998"/>
                  </a:lnTo>
                  <a:lnTo>
                    <a:pt x="5854" y="861720"/>
                  </a:lnTo>
                  <a:lnTo>
                    <a:pt x="40982" y="895362"/>
                  </a:lnTo>
                  <a:lnTo>
                    <a:pt x="124333" y="902169"/>
                  </a:lnTo>
                  <a:lnTo>
                    <a:pt x="171742" y="902398"/>
                  </a:lnTo>
                  <a:lnTo>
                    <a:pt x="219113" y="902398"/>
                  </a:lnTo>
                  <a:lnTo>
                    <a:pt x="503618" y="902906"/>
                  </a:lnTo>
                  <a:lnTo>
                    <a:pt x="541362" y="895832"/>
                  </a:lnTo>
                  <a:lnTo>
                    <a:pt x="578891" y="867054"/>
                  </a:lnTo>
                  <a:lnTo>
                    <a:pt x="586981" y="843280"/>
                  </a:lnTo>
                  <a:lnTo>
                    <a:pt x="587654" y="830910"/>
                  </a:lnTo>
                  <a:close/>
                </a:path>
              </a:pathLst>
            </a:custGeom>
            <a:solidFill>
              <a:srgbClr val="F99B27"/>
            </a:solidFill>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sp>
          <p:nvSpPr>
            <p:cNvPr id="30" name="object 30"/>
            <p:cNvSpPr/>
            <p:nvPr/>
          </p:nvSpPr>
          <p:spPr>
            <a:xfrm>
              <a:off x="1713342" y="5439075"/>
              <a:ext cx="588010" cy="842644"/>
            </a:xfrm>
            <a:custGeom>
              <a:avLst/>
              <a:gdLst/>
              <a:ahLst/>
              <a:cxnLst/>
              <a:rect l="l" t="t" r="r" b="b"/>
              <a:pathLst>
                <a:path w="588010" h="842645">
                  <a:moveTo>
                    <a:pt x="212289" y="0"/>
                  </a:moveTo>
                  <a:lnTo>
                    <a:pt x="213051" y="237896"/>
                  </a:lnTo>
                  <a:lnTo>
                    <a:pt x="213051" y="242290"/>
                  </a:lnTo>
                  <a:lnTo>
                    <a:pt x="212949" y="242506"/>
                  </a:lnTo>
                  <a:lnTo>
                    <a:pt x="26411" y="699109"/>
                  </a:lnTo>
                  <a:lnTo>
                    <a:pt x="8912" y="742646"/>
                  </a:lnTo>
                  <a:lnTo>
                    <a:pt x="5536" y="765439"/>
                  </a:lnTo>
                  <a:lnTo>
                    <a:pt x="7412" y="788162"/>
                  </a:lnTo>
                  <a:lnTo>
                    <a:pt x="33346" y="823722"/>
                  </a:lnTo>
                  <a:lnTo>
                    <a:pt x="77135" y="834745"/>
                  </a:lnTo>
                  <a:lnTo>
                    <a:pt x="124348" y="835357"/>
                  </a:lnTo>
                  <a:lnTo>
                    <a:pt x="171720" y="835358"/>
                  </a:lnTo>
                  <a:lnTo>
                    <a:pt x="219151" y="835134"/>
                  </a:lnTo>
                  <a:lnTo>
                    <a:pt x="266543" y="835075"/>
                  </a:lnTo>
                  <a:lnTo>
                    <a:pt x="456154" y="834758"/>
                  </a:lnTo>
                  <a:lnTo>
                    <a:pt x="479878" y="834807"/>
                  </a:lnTo>
                  <a:lnTo>
                    <a:pt x="503388" y="834534"/>
                  </a:lnTo>
                  <a:lnTo>
                    <a:pt x="547594" y="824318"/>
                  </a:lnTo>
                  <a:lnTo>
                    <a:pt x="576512" y="792467"/>
                  </a:lnTo>
                  <a:lnTo>
                    <a:pt x="579490" y="770547"/>
                  </a:lnTo>
                  <a:lnTo>
                    <a:pt x="578580" y="759241"/>
                  </a:lnTo>
                  <a:lnTo>
                    <a:pt x="576639" y="747979"/>
                  </a:lnTo>
                  <a:lnTo>
                    <a:pt x="576817" y="748512"/>
                  </a:lnTo>
                  <a:lnTo>
                    <a:pt x="474048" y="497573"/>
                  </a:lnTo>
                  <a:lnTo>
                    <a:pt x="372728" y="246049"/>
                  </a:lnTo>
                  <a:lnTo>
                    <a:pt x="374125" y="0"/>
                  </a:lnTo>
                  <a:lnTo>
                    <a:pt x="375014" y="0"/>
                  </a:lnTo>
                  <a:lnTo>
                    <a:pt x="377782" y="245033"/>
                  </a:lnTo>
                  <a:lnTo>
                    <a:pt x="481757" y="494474"/>
                  </a:lnTo>
                  <a:lnTo>
                    <a:pt x="584487" y="745515"/>
                  </a:lnTo>
                  <a:lnTo>
                    <a:pt x="587650" y="770429"/>
                  </a:lnTo>
                  <a:lnTo>
                    <a:pt x="586981" y="782803"/>
                  </a:lnTo>
                  <a:lnTo>
                    <a:pt x="561785" y="824977"/>
                  </a:lnTo>
                  <a:lnTo>
                    <a:pt x="515809" y="841462"/>
                  </a:lnTo>
                  <a:lnTo>
                    <a:pt x="503614" y="842429"/>
                  </a:lnTo>
                  <a:lnTo>
                    <a:pt x="456090" y="842391"/>
                  </a:lnTo>
                  <a:lnTo>
                    <a:pt x="266518" y="842073"/>
                  </a:lnTo>
                  <a:lnTo>
                    <a:pt x="219111" y="841914"/>
                  </a:lnTo>
                  <a:lnTo>
                    <a:pt x="171742" y="841919"/>
                  </a:lnTo>
                  <a:lnTo>
                    <a:pt x="124323" y="841693"/>
                  </a:lnTo>
                  <a:lnTo>
                    <a:pt x="76767" y="840841"/>
                  </a:lnTo>
                  <a:lnTo>
                    <a:pt x="30196" y="828687"/>
                  </a:lnTo>
                  <a:lnTo>
                    <a:pt x="1900" y="789520"/>
                  </a:lnTo>
                  <a:lnTo>
                    <a:pt x="0" y="765154"/>
                  </a:lnTo>
                  <a:lnTo>
                    <a:pt x="3601" y="741333"/>
                  </a:lnTo>
                  <a:lnTo>
                    <a:pt x="11314" y="718422"/>
                  </a:lnTo>
                  <a:lnTo>
                    <a:pt x="21750" y="696785"/>
                  </a:lnTo>
                  <a:lnTo>
                    <a:pt x="21573" y="697128"/>
                  </a:lnTo>
                  <a:lnTo>
                    <a:pt x="210726" y="241592"/>
                  </a:lnTo>
                  <a:lnTo>
                    <a:pt x="210155" y="236080"/>
                  </a:lnTo>
                  <a:lnTo>
                    <a:pt x="211400" y="0"/>
                  </a:lnTo>
                  <a:lnTo>
                    <a:pt x="212289" y="0"/>
                  </a:lnTo>
                  <a:close/>
                </a:path>
              </a:pathLst>
            </a:custGeom>
            <a:ln w="6438">
              <a:solidFill>
                <a:srgbClr val="F8962A"/>
              </a:solidFill>
            </a:ln>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sp>
          <p:nvSpPr>
            <p:cNvPr id="31" name="object 31"/>
            <p:cNvSpPr/>
            <p:nvPr/>
          </p:nvSpPr>
          <p:spPr>
            <a:xfrm>
              <a:off x="1843440" y="5903036"/>
              <a:ext cx="281940" cy="6985"/>
            </a:xfrm>
            <a:custGeom>
              <a:avLst/>
              <a:gdLst/>
              <a:ahLst/>
              <a:cxnLst/>
              <a:rect l="l" t="t" r="r" b="b"/>
              <a:pathLst>
                <a:path w="281939" h="6985">
                  <a:moveTo>
                    <a:pt x="211100" y="38"/>
                  </a:moveTo>
                  <a:lnTo>
                    <a:pt x="175919" y="0"/>
                  </a:lnTo>
                  <a:lnTo>
                    <a:pt x="0" y="2891"/>
                  </a:lnTo>
                  <a:lnTo>
                    <a:pt x="0" y="3539"/>
                  </a:lnTo>
                  <a:lnTo>
                    <a:pt x="175919" y="6435"/>
                  </a:lnTo>
                  <a:lnTo>
                    <a:pt x="211100" y="6393"/>
                  </a:lnTo>
                  <a:lnTo>
                    <a:pt x="246284" y="5488"/>
                  </a:lnTo>
                  <a:lnTo>
                    <a:pt x="281470" y="3539"/>
                  </a:lnTo>
                  <a:lnTo>
                    <a:pt x="281470" y="2891"/>
                  </a:lnTo>
                  <a:lnTo>
                    <a:pt x="246284" y="941"/>
                  </a:lnTo>
                  <a:lnTo>
                    <a:pt x="211100" y="38"/>
                  </a:lnTo>
                  <a:close/>
                </a:path>
              </a:pathLst>
            </a:custGeom>
            <a:solidFill>
              <a:srgbClr val="F99B27"/>
            </a:solidFill>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pic>
          <p:nvPicPr>
            <p:cNvPr id="32" name="object 32"/>
            <p:cNvPicPr/>
            <p:nvPr/>
          </p:nvPicPr>
          <p:blipFill>
            <a:blip r:embed="rId8" cstate="print"/>
            <a:stretch>
              <a:fillRect/>
            </a:stretch>
          </p:blipFill>
          <p:spPr>
            <a:xfrm>
              <a:off x="2270875" y="5521769"/>
              <a:ext cx="122834" cy="91541"/>
            </a:xfrm>
            <a:prstGeom prst="rect">
              <a:avLst/>
            </a:prstGeom>
          </p:spPr>
        </p:pic>
        <p:pic>
          <p:nvPicPr>
            <p:cNvPr id="33" name="object 33"/>
            <p:cNvPicPr/>
            <p:nvPr/>
          </p:nvPicPr>
          <p:blipFill>
            <a:blip r:embed="rId8" cstate="print"/>
            <a:stretch>
              <a:fillRect/>
            </a:stretch>
          </p:blipFill>
          <p:spPr>
            <a:xfrm>
              <a:off x="2270875" y="5692993"/>
              <a:ext cx="122834" cy="91541"/>
            </a:xfrm>
            <a:prstGeom prst="rect">
              <a:avLst/>
            </a:prstGeom>
          </p:spPr>
        </p:pic>
        <p:pic>
          <p:nvPicPr>
            <p:cNvPr id="34" name="object 34"/>
            <p:cNvPicPr/>
            <p:nvPr/>
          </p:nvPicPr>
          <p:blipFill>
            <a:blip r:embed="rId9" cstate="print"/>
            <a:stretch>
              <a:fillRect/>
            </a:stretch>
          </p:blipFill>
          <p:spPr>
            <a:xfrm>
              <a:off x="2270875" y="5863776"/>
              <a:ext cx="122834" cy="91541"/>
            </a:xfrm>
            <a:prstGeom prst="rect">
              <a:avLst/>
            </a:prstGeom>
          </p:spPr>
        </p:pic>
        <p:sp>
          <p:nvSpPr>
            <p:cNvPr id="35" name="object 35"/>
            <p:cNvSpPr/>
            <p:nvPr/>
          </p:nvSpPr>
          <p:spPr>
            <a:xfrm>
              <a:off x="2092204" y="5478828"/>
              <a:ext cx="337185" cy="655955"/>
            </a:xfrm>
            <a:custGeom>
              <a:avLst/>
              <a:gdLst/>
              <a:ahLst/>
              <a:cxnLst/>
              <a:rect l="l" t="t" r="r" b="b"/>
              <a:pathLst>
                <a:path w="337185" h="655954">
                  <a:moveTo>
                    <a:pt x="331499" y="651586"/>
                  </a:moveTo>
                  <a:lnTo>
                    <a:pt x="185191" y="653351"/>
                  </a:lnTo>
                  <a:lnTo>
                    <a:pt x="185191" y="653986"/>
                  </a:lnTo>
                  <a:lnTo>
                    <a:pt x="335724" y="655815"/>
                  </a:lnTo>
                  <a:lnTo>
                    <a:pt x="335746" y="653668"/>
                  </a:lnTo>
                  <a:lnTo>
                    <a:pt x="331520" y="653668"/>
                  </a:lnTo>
                  <a:lnTo>
                    <a:pt x="331499" y="651586"/>
                  </a:lnTo>
                  <a:close/>
                </a:path>
                <a:path w="337185" h="655954">
                  <a:moveTo>
                    <a:pt x="333629" y="651560"/>
                  </a:moveTo>
                  <a:lnTo>
                    <a:pt x="331499" y="651586"/>
                  </a:lnTo>
                  <a:lnTo>
                    <a:pt x="331520" y="653668"/>
                  </a:lnTo>
                  <a:lnTo>
                    <a:pt x="333629" y="651560"/>
                  </a:lnTo>
                  <a:close/>
                </a:path>
                <a:path w="337185" h="655954">
                  <a:moveTo>
                    <a:pt x="335767" y="651560"/>
                  </a:moveTo>
                  <a:lnTo>
                    <a:pt x="333629" y="651560"/>
                  </a:lnTo>
                  <a:lnTo>
                    <a:pt x="331520" y="653668"/>
                  </a:lnTo>
                  <a:lnTo>
                    <a:pt x="335746" y="653668"/>
                  </a:lnTo>
                  <a:lnTo>
                    <a:pt x="335767" y="651560"/>
                  </a:lnTo>
                  <a:close/>
                </a:path>
                <a:path w="337185" h="655954">
                  <a:moveTo>
                    <a:pt x="331847" y="3548"/>
                  </a:moveTo>
                  <a:lnTo>
                    <a:pt x="331750" y="51933"/>
                  </a:lnTo>
                  <a:lnTo>
                    <a:pt x="331587" y="102076"/>
                  </a:lnTo>
                  <a:lnTo>
                    <a:pt x="330715" y="302652"/>
                  </a:lnTo>
                  <a:lnTo>
                    <a:pt x="330545" y="352797"/>
                  </a:lnTo>
                  <a:lnTo>
                    <a:pt x="330481" y="503232"/>
                  </a:lnTo>
                  <a:lnTo>
                    <a:pt x="330678" y="553378"/>
                  </a:lnTo>
                  <a:lnTo>
                    <a:pt x="331017" y="603523"/>
                  </a:lnTo>
                  <a:lnTo>
                    <a:pt x="331499" y="651586"/>
                  </a:lnTo>
                  <a:lnTo>
                    <a:pt x="333629" y="651560"/>
                  </a:lnTo>
                  <a:lnTo>
                    <a:pt x="335767" y="651560"/>
                  </a:lnTo>
                  <a:lnTo>
                    <a:pt x="336253" y="603523"/>
                  </a:lnTo>
                  <a:lnTo>
                    <a:pt x="336592" y="553378"/>
                  </a:lnTo>
                  <a:lnTo>
                    <a:pt x="336788" y="503232"/>
                  </a:lnTo>
                  <a:lnTo>
                    <a:pt x="336725" y="352797"/>
                  </a:lnTo>
                  <a:lnTo>
                    <a:pt x="336555" y="302652"/>
                  </a:lnTo>
                  <a:lnTo>
                    <a:pt x="335683" y="102076"/>
                  </a:lnTo>
                  <a:lnTo>
                    <a:pt x="335519" y="51933"/>
                  </a:lnTo>
                  <a:lnTo>
                    <a:pt x="335414" y="3555"/>
                  </a:lnTo>
                  <a:lnTo>
                    <a:pt x="331847" y="3548"/>
                  </a:lnTo>
                  <a:close/>
                </a:path>
                <a:path w="337185" h="655954">
                  <a:moveTo>
                    <a:pt x="331851" y="1790"/>
                  </a:moveTo>
                  <a:lnTo>
                    <a:pt x="331847" y="3548"/>
                  </a:lnTo>
                  <a:lnTo>
                    <a:pt x="333629" y="3555"/>
                  </a:lnTo>
                  <a:lnTo>
                    <a:pt x="331851" y="1790"/>
                  </a:lnTo>
                  <a:close/>
                </a:path>
                <a:path w="337185" h="655954">
                  <a:moveTo>
                    <a:pt x="335410" y="1790"/>
                  </a:moveTo>
                  <a:lnTo>
                    <a:pt x="331851" y="1790"/>
                  </a:lnTo>
                  <a:lnTo>
                    <a:pt x="333629" y="3555"/>
                  </a:lnTo>
                  <a:lnTo>
                    <a:pt x="335414" y="3555"/>
                  </a:lnTo>
                  <a:lnTo>
                    <a:pt x="335410" y="1790"/>
                  </a:lnTo>
                  <a:close/>
                </a:path>
                <a:path w="337185" h="655954">
                  <a:moveTo>
                    <a:pt x="335407" y="0"/>
                  </a:moveTo>
                  <a:lnTo>
                    <a:pt x="0" y="1460"/>
                  </a:lnTo>
                  <a:lnTo>
                    <a:pt x="0" y="2095"/>
                  </a:lnTo>
                  <a:lnTo>
                    <a:pt x="331847" y="3548"/>
                  </a:lnTo>
                  <a:lnTo>
                    <a:pt x="331851" y="1790"/>
                  </a:lnTo>
                  <a:lnTo>
                    <a:pt x="335410" y="1790"/>
                  </a:lnTo>
                  <a:lnTo>
                    <a:pt x="335407" y="0"/>
                  </a:lnTo>
                  <a:close/>
                </a:path>
              </a:pathLst>
            </a:custGeom>
            <a:solidFill>
              <a:srgbClr val="F99B27"/>
            </a:solidFill>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sp>
          <p:nvSpPr>
            <p:cNvPr id="36" name="object 36"/>
            <p:cNvSpPr/>
            <p:nvPr/>
          </p:nvSpPr>
          <p:spPr>
            <a:xfrm>
              <a:off x="2092204" y="5478828"/>
              <a:ext cx="337185" cy="655955"/>
            </a:xfrm>
            <a:custGeom>
              <a:avLst/>
              <a:gdLst/>
              <a:ahLst/>
              <a:cxnLst/>
              <a:rect l="l" t="t" r="r" b="b"/>
              <a:pathLst>
                <a:path w="337185" h="655954">
                  <a:moveTo>
                    <a:pt x="0" y="1460"/>
                  </a:moveTo>
                  <a:lnTo>
                    <a:pt x="333629" y="0"/>
                  </a:lnTo>
                  <a:lnTo>
                    <a:pt x="335407" y="0"/>
                  </a:lnTo>
                  <a:lnTo>
                    <a:pt x="335419" y="1790"/>
                  </a:lnTo>
                  <a:lnTo>
                    <a:pt x="335519" y="51933"/>
                  </a:lnTo>
                  <a:lnTo>
                    <a:pt x="335683" y="102076"/>
                  </a:lnTo>
                  <a:lnTo>
                    <a:pt x="335888" y="152220"/>
                  </a:lnTo>
                  <a:lnTo>
                    <a:pt x="336116" y="202364"/>
                  </a:lnTo>
                  <a:lnTo>
                    <a:pt x="336345" y="252508"/>
                  </a:lnTo>
                  <a:lnTo>
                    <a:pt x="336555" y="302652"/>
                  </a:lnTo>
                  <a:lnTo>
                    <a:pt x="336725" y="352797"/>
                  </a:lnTo>
                  <a:lnTo>
                    <a:pt x="336834" y="402942"/>
                  </a:lnTo>
                  <a:lnTo>
                    <a:pt x="336862" y="453087"/>
                  </a:lnTo>
                  <a:lnTo>
                    <a:pt x="336788" y="503232"/>
                  </a:lnTo>
                  <a:lnTo>
                    <a:pt x="336592" y="553378"/>
                  </a:lnTo>
                  <a:lnTo>
                    <a:pt x="336253" y="603523"/>
                  </a:lnTo>
                  <a:lnTo>
                    <a:pt x="335749" y="653668"/>
                  </a:lnTo>
                  <a:lnTo>
                    <a:pt x="335724" y="655815"/>
                  </a:lnTo>
                  <a:lnTo>
                    <a:pt x="333629" y="655789"/>
                  </a:lnTo>
                  <a:lnTo>
                    <a:pt x="185191" y="653986"/>
                  </a:lnTo>
                  <a:lnTo>
                    <a:pt x="185191" y="653351"/>
                  </a:lnTo>
                  <a:lnTo>
                    <a:pt x="333629" y="651560"/>
                  </a:lnTo>
                  <a:lnTo>
                    <a:pt x="331017" y="603523"/>
                  </a:lnTo>
                  <a:lnTo>
                    <a:pt x="330678" y="553378"/>
                  </a:lnTo>
                  <a:lnTo>
                    <a:pt x="330481" y="503232"/>
                  </a:lnTo>
                  <a:lnTo>
                    <a:pt x="330407" y="453087"/>
                  </a:lnTo>
                  <a:lnTo>
                    <a:pt x="330435" y="402942"/>
                  </a:lnTo>
                  <a:lnTo>
                    <a:pt x="330545" y="352797"/>
                  </a:lnTo>
                  <a:lnTo>
                    <a:pt x="330715" y="302652"/>
                  </a:lnTo>
                  <a:lnTo>
                    <a:pt x="330924" y="252508"/>
                  </a:lnTo>
                  <a:lnTo>
                    <a:pt x="331154" y="202364"/>
                  </a:lnTo>
                  <a:lnTo>
                    <a:pt x="331381" y="152220"/>
                  </a:lnTo>
                  <a:lnTo>
                    <a:pt x="331587" y="102076"/>
                  </a:lnTo>
                  <a:lnTo>
                    <a:pt x="331750" y="51933"/>
                  </a:lnTo>
                  <a:lnTo>
                    <a:pt x="331851" y="1790"/>
                  </a:lnTo>
                  <a:lnTo>
                    <a:pt x="333629" y="3555"/>
                  </a:lnTo>
                  <a:lnTo>
                    <a:pt x="0" y="2095"/>
                  </a:lnTo>
                  <a:lnTo>
                    <a:pt x="0" y="1460"/>
                  </a:lnTo>
                  <a:close/>
                </a:path>
              </a:pathLst>
            </a:custGeom>
            <a:ln w="6438">
              <a:solidFill>
                <a:srgbClr val="F8962A"/>
              </a:solidFill>
            </a:ln>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grpSp>
    </p:spTree>
    <p:extLst>
      <p:ext uri="{BB962C8B-B14F-4D97-AF65-F5344CB8AC3E}">
        <p14:creationId xmlns:p14="http://schemas.microsoft.com/office/powerpoint/2010/main" val="3955549593"/>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Image 5" descr="Une image contenant texte">
            <a:extLst>
              <a:ext uri="{FF2B5EF4-FFF2-40B4-BE49-F238E27FC236}">
                <a16:creationId xmlns:a16="http://schemas.microsoft.com/office/drawing/2014/main" id="{5D1C0445-A1C7-07C0-A73F-117B81712996}"/>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r="23737" b="287"/>
          <a:stretch/>
        </p:blipFill>
        <p:spPr>
          <a:xfrm>
            <a:off x="-7732" y="19688"/>
            <a:ext cx="4967221" cy="6838312"/>
          </a:xfrm>
          <a:prstGeom prst="rect">
            <a:avLst/>
          </a:prstGeom>
        </p:spPr>
      </p:pic>
      <p:sp>
        <p:nvSpPr>
          <p:cNvPr id="31" name="object 27"/>
          <p:cNvSpPr/>
          <p:nvPr/>
        </p:nvSpPr>
        <p:spPr>
          <a:xfrm rot="16200000">
            <a:off x="6692779" y="3769211"/>
            <a:ext cx="1722573" cy="4025955"/>
          </a:xfrm>
          <a:custGeom>
            <a:avLst/>
            <a:gdLst/>
            <a:ahLst/>
            <a:cxnLst/>
            <a:rect l="l" t="t" r="r" b="b"/>
            <a:pathLst>
              <a:path w="795654" h="795655">
                <a:moveTo>
                  <a:pt x="302666" y="795578"/>
                </a:moveTo>
                <a:lnTo>
                  <a:pt x="0" y="795578"/>
                </a:lnTo>
                <a:lnTo>
                  <a:pt x="0" y="0"/>
                </a:lnTo>
                <a:lnTo>
                  <a:pt x="287616" y="0"/>
                </a:lnTo>
              </a:path>
              <a:path w="795654" h="795655">
                <a:moveTo>
                  <a:pt x="475691" y="0"/>
                </a:moveTo>
                <a:lnTo>
                  <a:pt x="795566" y="0"/>
                </a:lnTo>
                <a:lnTo>
                  <a:pt x="795566" y="795578"/>
                </a:lnTo>
                <a:lnTo>
                  <a:pt x="486968" y="795578"/>
                </a:lnTo>
              </a:path>
            </a:pathLst>
          </a:custGeom>
          <a:ln w="4660">
            <a:solidFill>
              <a:srgbClr val="2E3432"/>
            </a:solidFill>
          </a:ln>
        </p:spPr>
        <p:txBody>
          <a:bodyPr wrap="square" lIns="0" tIns="0" rIns="0" bIns="0" rtlCol="0"/>
          <a:lstStyle/>
          <a:p>
            <a:endParaRPr sz="2400" dirty="0">
              <a:latin typeface="KyivType Sans2" panose="00000500000000000000" pitchFamily="50" charset="0"/>
              <a:ea typeface="Roboto" panose="02000000000000000000" pitchFamily="2" charset="0"/>
            </a:endParaRPr>
          </a:p>
        </p:txBody>
      </p:sp>
      <p:sp>
        <p:nvSpPr>
          <p:cNvPr id="32" name="Rectangle 31"/>
          <p:cNvSpPr/>
          <p:nvPr/>
        </p:nvSpPr>
        <p:spPr>
          <a:xfrm>
            <a:off x="8239931" y="2630058"/>
            <a:ext cx="2954250" cy="1897955"/>
          </a:xfrm>
          <a:prstGeom prst="rect">
            <a:avLst/>
          </a:prstGeom>
        </p:spPr>
        <p:txBody>
          <a:bodyPr wrap="square">
            <a:spAutoFit/>
          </a:bodyPr>
          <a:lstStyle/>
          <a:p>
            <a:pPr lvl="0" algn="ctr">
              <a:lnSpc>
                <a:spcPct val="150000"/>
              </a:lnSpc>
              <a:defRPr/>
            </a:pPr>
            <a:endParaRPr lang="fr-FR" sz="2400" dirty="0">
              <a:solidFill>
                <a:srgbClr val="3E3E3E"/>
              </a:solidFill>
              <a:latin typeface="KyivType Sans2" panose="00000500000000000000" pitchFamily="50" charset="0"/>
              <a:ea typeface="Roboto" panose="02000000000000000000" pitchFamily="2" charset="0"/>
            </a:endParaRPr>
          </a:p>
          <a:p>
            <a:pPr lvl="0" algn="ctr">
              <a:lnSpc>
                <a:spcPct val="150000"/>
              </a:lnSpc>
              <a:defRPr/>
            </a:pPr>
            <a:r>
              <a:rPr lang="fr-FR" sz="2400" dirty="0">
                <a:solidFill>
                  <a:srgbClr val="F78F2A"/>
                </a:solidFill>
                <a:latin typeface="KyivType Sans2" panose="00000500000000000000" pitchFamily="50" charset="0"/>
                <a:ea typeface="Roboto" panose="02000000000000000000" pitchFamily="2" charset="0"/>
              </a:rPr>
              <a:t>Efficacité</a:t>
            </a:r>
          </a:p>
          <a:p>
            <a:pPr algn="ctr">
              <a:lnSpc>
                <a:spcPct val="150000"/>
              </a:lnSpc>
              <a:defRPr/>
            </a:pPr>
            <a:r>
              <a:rPr lang="fr-FR" sz="1600" dirty="0">
                <a:solidFill>
                  <a:srgbClr val="3E3E3E"/>
                </a:solidFill>
                <a:ea typeface="Roboto" panose="02000000000000000000" pitchFamily="2" charset="0"/>
              </a:rPr>
              <a:t>20 % de vitamine C stabilisée</a:t>
            </a:r>
          </a:p>
          <a:p>
            <a:pPr algn="ctr">
              <a:lnSpc>
                <a:spcPct val="150000"/>
              </a:lnSpc>
              <a:defRPr/>
            </a:pPr>
            <a:r>
              <a:rPr lang="fr-FR" sz="1600" dirty="0">
                <a:solidFill>
                  <a:srgbClr val="3E3E3E"/>
                </a:solidFill>
                <a:ea typeface="Roboto" panose="02000000000000000000" pitchFamily="2" charset="0"/>
              </a:rPr>
              <a:t>Anti-âge – Eclat - Unifiant</a:t>
            </a:r>
          </a:p>
        </p:txBody>
      </p:sp>
      <p:sp>
        <p:nvSpPr>
          <p:cNvPr id="39" name="object 27"/>
          <p:cNvSpPr/>
          <p:nvPr/>
        </p:nvSpPr>
        <p:spPr>
          <a:xfrm rot="16200000">
            <a:off x="8933781" y="2516075"/>
            <a:ext cx="1406676" cy="2794376"/>
          </a:xfrm>
          <a:custGeom>
            <a:avLst/>
            <a:gdLst/>
            <a:ahLst/>
            <a:cxnLst/>
            <a:rect l="l" t="t" r="r" b="b"/>
            <a:pathLst>
              <a:path w="795654" h="795655">
                <a:moveTo>
                  <a:pt x="302666" y="795578"/>
                </a:moveTo>
                <a:lnTo>
                  <a:pt x="0" y="795578"/>
                </a:lnTo>
                <a:lnTo>
                  <a:pt x="0" y="0"/>
                </a:lnTo>
                <a:lnTo>
                  <a:pt x="287616" y="0"/>
                </a:lnTo>
              </a:path>
              <a:path w="795654" h="795655">
                <a:moveTo>
                  <a:pt x="475691" y="0"/>
                </a:moveTo>
                <a:lnTo>
                  <a:pt x="795566" y="0"/>
                </a:lnTo>
                <a:lnTo>
                  <a:pt x="795566" y="795578"/>
                </a:lnTo>
                <a:lnTo>
                  <a:pt x="486968" y="795578"/>
                </a:lnTo>
              </a:path>
            </a:pathLst>
          </a:custGeom>
          <a:ln w="4660">
            <a:solidFill>
              <a:srgbClr val="2E3432"/>
            </a:solidFill>
          </a:ln>
        </p:spPr>
        <p:txBody>
          <a:bodyPr wrap="square" lIns="0" tIns="0" rIns="0" bIns="0" rtlCol="0"/>
          <a:lstStyle/>
          <a:p>
            <a:endParaRPr sz="2800" dirty="0">
              <a:latin typeface="KyivType Sans2" panose="00000500000000000000" pitchFamily="50" charset="0"/>
              <a:ea typeface="Roboto" panose="02000000000000000000" pitchFamily="2" charset="0"/>
            </a:endParaRPr>
          </a:p>
        </p:txBody>
      </p:sp>
      <p:sp>
        <p:nvSpPr>
          <p:cNvPr id="44" name="object 27"/>
          <p:cNvSpPr/>
          <p:nvPr/>
        </p:nvSpPr>
        <p:spPr>
          <a:xfrm rot="16200000">
            <a:off x="6089659" y="1604674"/>
            <a:ext cx="1603240" cy="2268083"/>
          </a:xfrm>
          <a:custGeom>
            <a:avLst/>
            <a:gdLst/>
            <a:ahLst/>
            <a:cxnLst/>
            <a:rect l="l" t="t" r="r" b="b"/>
            <a:pathLst>
              <a:path w="795654" h="795655">
                <a:moveTo>
                  <a:pt x="302666" y="795578"/>
                </a:moveTo>
                <a:lnTo>
                  <a:pt x="0" y="795578"/>
                </a:lnTo>
                <a:lnTo>
                  <a:pt x="0" y="0"/>
                </a:lnTo>
                <a:lnTo>
                  <a:pt x="287616" y="0"/>
                </a:lnTo>
              </a:path>
              <a:path w="795654" h="795655">
                <a:moveTo>
                  <a:pt x="475691" y="0"/>
                </a:moveTo>
                <a:lnTo>
                  <a:pt x="795566" y="0"/>
                </a:lnTo>
                <a:lnTo>
                  <a:pt x="795566" y="795578"/>
                </a:lnTo>
                <a:lnTo>
                  <a:pt x="486968" y="795578"/>
                </a:lnTo>
              </a:path>
            </a:pathLst>
          </a:custGeom>
          <a:ln w="4660">
            <a:solidFill>
              <a:srgbClr val="2E3432"/>
            </a:solidFill>
          </a:ln>
        </p:spPr>
        <p:txBody>
          <a:bodyPr wrap="square" lIns="0" tIns="0" rIns="0" bIns="0" rtlCol="0"/>
          <a:lstStyle/>
          <a:p>
            <a:endParaRPr sz="2800" dirty="0">
              <a:latin typeface="KyivType Sans2" panose="00000500000000000000" pitchFamily="50" charset="0"/>
              <a:ea typeface="Roboto" panose="02000000000000000000" pitchFamily="2" charset="0"/>
            </a:endParaRPr>
          </a:p>
        </p:txBody>
      </p:sp>
      <p:sp>
        <p:nvSpPr>
          <p:cNvPr id="46" name="Rectangle 45"/>
          <p:cNvSpPr/>
          <p:nvPr/>
        </p:nvSpPr>
        <p:spPr>
          <a:xfrm>
            <a:off x="5755955" y="2085042"/>
            <a:ext cx="2268083" cy="1343958"/>
          </a:xfrm>
          <a:prstGeom prst="rect">
            <a:avLst/>
          </a:prstGeom>
        </p:spPr>
        <p:txBody>
          <a:bodyPr wrap="square">
            <a:spAutoFit/>
          </a:bodyPr>
          <a:lstStyle/>
          <a:p>
            <a:pPr algn="ctr">
              <a:lnSpc>
                <a:spcPct val="150000"/>
              </a:lnSpc>
              <a:defRPr/>
            </a:pPr>
            <a:r>
              <a:rPr lang="fr-FR" sz="2400" dirty="0">
                <a:solidFill>
                  <a:srgbClr val="F78F2A"/>
                </a:solidFill>
                <a:latin typeface="KyivType Sans2" panose="00000500000000000000" pitchFamily="50" charset="0"/>
                <a:ea typeface="Roboto" panose="02000000000000000000" pitchFamily="2" charset="0"/>
              </a:rPr>
              <a:t>Naturalité</a:t>
            </a:r>
          </a:p>
          <a:p>
            <a:pPr lvl="0" algn="ctr">
              <a:lnSpc>
                <a:spcPct val="150000"/>
              </a:lnSpc>
              <a:defRPr/>
            </a:pPr>
            <a:r>
              <a:rPr lang="fr-FR" sz="1600" dirty="0">
                <a:solidFill>
                  <a:srgbClr val="3E3E3E"/>
                </a:solidFill>
                <a:ea typeface="Roboto" panose="02000000000000000000" pitchFamily="2" charset="0"/>
              </a:rPr>
              <a:t>99,9 % d’ingrédients d’origine naturelle</a:t>
            </a:r>
          </a:p>
        </p:txBody>
      </p:sp>
      <p:sp>
        <p:nvSpPr>
          <p:cNvPr id="47" name="object 18"/>
          <p:cNvSpPr/>
          <p:nvPr/>
        </p:nvSpPr>
        <p:spPr>
          <a:xfrm rot="9344018">
            <a:off x="5184177" y="2834235"/>
            <a:ext cx="524510" cy="139700"/>
          </a:xfrm>
          <a:custGeom>
            <a:avLst/>
            <a:gdLst/>
            <a:ahLst/>
            <a:cxnLst/>
            <a:rect l="l" t="t" r="r" b="b"/>
            <a:pathLst>
              <a:path w="524510" h="139700">
                <a:moveTo>
                  <a:pt x="52889" y="0"/>
                </a:moveTo>
                <a:lnTo>
                  <a:pt x="45806" y="2624"/>
                </a:lnTo>
                <a:lnTo>
                  <a:pt x="40906" y="7137"/>
                </a:lnTo>
                <a:lnTo>
                  <a:pt x="31038" y="27543"/>
                </a:lnTo>
                <a:lnTo>
                  <a:pt x="12903" y="68750"/>
                </a:lnTo>
                <a:lnTo>
                  <a:pt x="2578" y="89077"/>
                </a:lnTo>
                <a:lnTo>
                  <a:pt x="0" y="93687"/>
                </a:lnTo>
                <a:lnTo>
                  <a:pt x="4165" y="97066"/>
                </a:lnTo>
                <a:lnTo>
                  <a:pt x="33296" y="97135"/>
                </a:lnTo>
                <a:lnTo>
                  <a:pt x="45036" y="98016"/>
                </a:lnTo>
                <a:lnTo>
                  <a:pt x="57162" y="100672"/>
                </a:lnTo>
                <a:lnTo>
                  <a:pt x="75507" y="105933"/>
                </a:lnTo>
                <a:lnTo>
                  <a:pt x="84780" y="108198"/>
                </a:lnTo>
                <a:lnTo>
                  <a:pt x="121872" y="115798"/>
                </a:lnTo>
                <a:lnTo>
                  <a:pt x="136004" y="117022"/>
                </a:lnTo>
                <a:lnTo>
                  <a:pt x="149644" y="115239"/>
                </a:lnTo>
                <a:lnTo>
                  <a:pt x="154165" y="113944"/>
                </a:lnTo>
                <a:lnTo>
                  <a:pt x="162153" y="104038"/>
                </a:lnTo>
                <a:lnTo>
                  <a:pt x="152730" y="104787"/>
                </a:lnTo>
                <a:lnTo>
                  <a:pt x="134383" y="103711"/>
                </a:lnTo>
                <a:lnTo>
                  <a:pt x="114703" y="99101"/>
                </a:lnTo>
                <a:lnTo>
                  <a:pt x="95380" y="92914"/>
                </a:lnTo>
                <a:lnTo>
                  <a:pt x="78104" y="87109"/>
                </a:lnTo>
                <a:lnTo>
                  <a:pt x="67089" y="84113"/>
                </a:lnTo>
                <a:lnTo>
                  <a:pt x="56853" y="82234"/>
                </a:lnTo>
                <a:lnTo>
                  <a:pt x="46981" y="81185"/>
                </a:lnTo>
                <a:lnTo>
                  <a:pt x="37058" y="80683"/>
                </a:lnTo>
                <a:lnTo>
                  <a:pt x="82754" y="61438"/>
                </a:lnTo>
                <a:lnTo>
                  <a:pt x="129791" y="50636"/>
                </a:lnTo>
                <a:lnTo>
                  <a:pt x="177787" y="47205"/>
                </a:lnTo>
                <a:lnTo>
                  <a:pt x="226357" y="50074"/>
                </a:lnTo>
                <a:lnTo>
                  <a:pt x="275118" y="58170"/>
                </a:lnTo>
                <a:lnTo>
                  <a:pt x="323687" y="70422"/>
                </a:lnTo>
                <a:lnTo>
                  <a:pt x="371680" y="85758"/>
                </a:lnTo>
                <a:lnTo>
                  <a:pt x="418713" y="103105"/>
                </a:lnTo>
                <a:lnTo>
                  <a:pt x="464404" y="121392"/>
                </a:lnTo>
                <a:lnTo>
                  <a:pt x="508368" y="139547"/>
                </a:lnTo>
                <a:lnTo>
                  <a:pt x="514583" y="139376"/>
                </a:lnTo>
                <a:lnTo>
                  <a:pt x="520857" y="135885"/>
                </a:lnTo>
                <a:lnTo>
                  <a:pt x="524261" y="131062"/>
                </a:lnTo>
                <a:lnTo>
                  <a:pt x="521868" y="126898"/>
                </a:lnTo>
                <a:lnTo>
                  <a:pt x="481800" y="107400"/>
                </a:lnTo>
                <a:lnTo>
                  <a:pt x="439458" y="88548"/>
                </a:lnTo>
                <a:lnTo>
                  <a:pt x="395305" y="71087"/>
                </a:lnTo>
                <a:lnTo>
                  <a:pt x="349805" y="55764"/>
                </a:lnTo>
                <a:lnTo>
                  <a:pt x="303423" y="43323"/>
                </a:lnTo>
                <a:lnTo>
                  <a:pt x="256622" y="34508"/>
                </a:lnTo>
                <a:lnTo>
                  <a:pt x="209866" y="30067"/>
                </a:lnTo>
                <a:lnTo>
                  <a:pt x="163619" y="30743"/>
                </a:lnTo>
                <a:lnTo>
                  <a:pt x="118346" y="37281"/>
                </a:lnTo>
                <a:lnTo>
                  <a:pt x="74510" y="50429"/>
                </a:lnTo>
                <a:lnTo>
                  <a:pt x="32575" y="70929"/>
                </a:lnTo>
                <a:lnTo>
                  <a:pt x="40069" y="55181"/>
                </a:lnTo>
                <a:lnTo>
                  <a:pt x="46894" y="39287"/>
                </a:lnTo>
                <a:lnTo>
                  <a:pt x="53224" y="23098"/>
                </a:lnTo>
                <a:lnTo>
                  <a:pt x="59232" y="6464"/>
                </a:lnTo>
                <a:lnTo>
                  <a:pt x="58562" y="775"/>
                </a:lnTo>
                <a:lnTo>
                  <a:pt x="52889" y="0"/>
                </a:lnTo>
                <a:close/>
              </a:path>
            </a:pathLst>
          </a:custGeom>
          <a:solidFill>
            <a:srgbClr val="FBB891"/>
          </a:solidFill>
        </p:spPr>
        <p:txBody>
          <a:bodyPr wrap="square" lIns="0" tIns="0" rIns="0" bIns="0" rtlCol="0"/>
          <a:lstStyle/>
          <a:p>
            <a:endParaRPr sz="2800">
              <a:latin typeface="Roboto" panose="02000000000000000000" pitchFamily="2" charset="0"/>
              <a:ea typeface="Roboto" panose="02000000000000000000" pitchFamily="2" charset="0"/>
            </a:endParaRPr>
          </a:p>
        </p:txBody>
      </p:sp>
      <p:sp>
        <p:nvSpPr>
          <p:cNvPr id="49" name="object 18"/>
          <p:cNvSpPr/>
          <p:nvPr/>
        </p:nvSpPr>
        <p:spPr>
          <a:xfrm rot="9613051">
            <a:off x="7733767" y="3840344"/>
            <a:ext cx="524510" cy="139700"/>
          </a:xfrm>
          <a:custGeom>
            <a:avLst/>
            <a:gdLst/>
            <a:ahLst/>
            <a:cxnLst/>
            <a:rect l="l" t="t" r="r" b="b"/>
            <a:pathLst>
              <a:path w="524510" h="139700">
                <a:moveTo>
                  <a:pt x="52889" y="0"/>
                </a:moveTo>
                <a:lnTo>
                  <a:pt x="45806" y="2624"/>
                </a:lnTo>
                <a:lnTo>
                  <a:pt x="40906" y="7137"/>
                </a:lnTo>
                <a:lnTo>
                  <a:pt x="31038" y="27543"/>
                </a:lnTo>
                <a:lnTo>
                  <a:pt x="12903" y="68750"/>
                </a:lnTo>
                <a:lnTo>
                  <a:pt x="2578" y="89077"/>
                </a:lnTo>
                <a:lnTo>
                  <a:pt x="0" y="93687"/>
                </a:lnTo>
                <a:lnTo>
                  <a:pt x="4165" y="97066"/>
                </a:lnTo>
                <a:lnTo>
                  <a:pt x="33296" y="97135"/>
                </a:lnTo>
                <a:lnTo>
                  <a:pt x="45036" y="98016"/>
                </a:lnTo>
                <a:lnTo>
                  <a:pt x="57162" y="100672"/>
                </a:lnTo>
                <a:lnTo>
                  <a:pt x="75507" y="105933"/>
                </a:lnTo>
                <a:lnTo>
                  <a:pt x="84780" y="108198"/>
                </a:lnTo>
                <a:lnTo>
                  <a:pt x="121872" y="115798"/>
                </a:lnTo>
                <a:lnTo>
                  <a:pt x="136004" y="117022"/>
                </a:lnTo>
                <a:lnTo>
                  <a:pt x="149644" y="115239"/>
                </a:lnTo>
                <a:lnTo>
                  <a:pt x="154165" y="113944"/>
                </a:lnTo>
                <a:lnTo>
                  <a:pt x="162153" y="104038"/>
                </a:lnTo>
                <a:lnTo>
                  <a:pt x="152730" y="104787"/>
                </a:lnTo>
                <a:lnTo>
                  <a:pt x="134383" y="103711"/>
                </a:lnTo>
                <a:lnTo>
                  <a:pt x="114703" y="99101"/>
                </a:lnTo>
                <a:lnTo>
                  <a:pt x="95380" y="92914"/>
                </a:lnTo>
                <a:lnTo>
                  <a:pt x="78104" y="87109"/>
                </a:lnTo>
                <a:lnTo>
                  <a:pt x="67089" y="84113"/>
                </a:lnTo>
                <a:lnTo>
                  <a:pt x="56853" y="82234"/>
                </a:lnTo>
                <a:lnTo>
                  <a:pt x="46981" y="81185"/>
                </a:lnTo>
                <a:lnTo>
                  <a:pt x="37058" y="80683"/>
                </a:lnTo>
                <a:lnTo>
                  <a:pt x="82754" y="61438"/>
                </a:lnTo>
                <a:lnTo>
                  <a:pt x="129791" y="50636"/>
                </a:lnTo>
                <a:lnTo>
                  <a:pt x="177787" y="47205"/>
                </a:lnTo>
                <a:lnTo>
                  <a:pt x="226357" y="50074"/>
                </a:lnTo>
                <a:lnTo>
                  <a:pt x="275118" y="58170"/>
                </a:lnTo>
                <a:lnTo>
                  <a:pt x="323687" y="70422"/>
                </a:lnTo>
                <a:lnTo>
                  <a:pt x="371680" y="85758"/>
                </a:lnTo>
                <a:lnTo>
                  <a:pt x="418713" y="103105"/>
                </a:lnTo>
                <a:lnTo>
                  <a:pt x="464404" y="121392"/>
                </a:lnTo>
                <a:lnTo>
                  <a:pt x="508368" y="139547"/>
                </a:lnTo>
                <a:lnTo>
                  <a:pt x="514583" y="139376"/>
                </a:lnTo>
                <a:lnTo>
                  <a:pt x="520857" y="135885"/>
                </a:lnTo>
                <a:lnTo>
                  <a:pt x="524261" y="131062"/>
                </a:lnTo>
                <a:lnTo>
                  <a:pt x="521868" y="126898"/>
                </a:lnTo>
                <a:lnTo>
                  <a:pt x="481800" y="107400"/>
                </a:lnTo>
                <a:lnTo>
                  <a:pt x="439458" y="88548"/>
                </a:lnTo>
                <a:lnTo>
                  <a:pt x="395305" y="71087"/>
                </a:lnTo>
                <a:lnTo>
                  <a:pt x="349805" y="55764"/>
                </a:lnTo>
                <a:lnTo>
                  <a:pt x="303423" y="43323"/>
                </a:lnTo>
                <a:lnTo>
                  <a:pt x="256622" y="34508"/>
                </a:lnTo>
                <a:lnTo>
                  <a:pt x="209866" y="30067"/>
                </a:lnTo>
                <a:lnTo>
                  <a:pt x="163619" y="30743"/>
                </a:lnTo>
                <a:lnTo>
                  <a:pt x="118346" y="37281"/>
                </a:lnTo>
                <a:lnTo>
                  <a:pt x="74510" y="50429"/>
                </a:lnTo>
                <a:lnTo>
                  <a:pt x="32575" y="70929"/>
                </a:lnTo>
                <a:lnTo>
                  <a:pt x="40069" y="55181"/>
                </a:lnTo>
                <a:lnTo>
                  <a:pt x="46894" y="39287"/>
                </a:lnTo>
                <a:lnTo>
                  <a:pt x="53224" y="23098"/>
                </a:lnTo>
                <a:lnTo>
                  <a:pt x="59232" y="6464"/>
                </a:lnTo>
                <a:lnTo>
                  <a:pt x="58562" y="775"/>
                </a:lnTo>
                <a:lnTo>
                  <a:pt x="52889" y="0"/>
                </a:lnTo>
                <a:close/>
              </a:path>
            </a:pathLst>
          </a:custGeom>
          <a:solidFill>
            <a:srgbClr val="FBB891"/>
          </a:solidFill>
        </p:spPr>
        <p:txBody>
          <a:bodyPr wrap="square" lIns="0" tIns="0" rIns="0" bIns="0" rtlCol="0"/>
          <a:lstStyle/>
          <a:p>
            <a:endParaRPr sz="2800" dirty="0">
              <a:latin typeface="Roboto" panose="02000000000000000000" pitchFamily="2" charset="0"/>
              <a:ea typeface="Roboto" panose="02000000000000000000" pitchFamily="2" charset="0"/>
            </a:endParaRPr>
          </a:p>
        </p:txBody>
      </p:sp>
      <p:sp>
        <p:nvSpPr>
          <p:cNvPr id="50" name="object 18"/>
          <p:cNvSpPr/>
          <p:nvPr/>
        </p:nvSpPr>
        <p:spPr>
          <a:xfrm rot="10800000">
            <a:off x="5034666" y="5685508"/>
            <a:ext cx="524510" cy="209140"/>
          </a:xfrm>
          <a:custGeom>
            <a:avLst/>
            <a:gdLst/>
            <a:ahLst/>
            <a:cxnLst/>
            <a:rect l="l" t="t" r="r" b="b"/>
            <a:pathLst>
              <a:path w="524510" h="139700">
                <a:moveTo>
                  <a:pt x="52889" y="0"/>
                </a:moveTo>
                <a:lnTo>
                  <a:pt x="45806" y="2624"/>
                </a:lnTo>
                <a:lnTo>
                  <a:pt x="40906" y="7137"/>
                </a:lnTo>
                <a:lnTo>
                  <a:pt x="31038" y="27543"/>
                </a:lnTo>
                <a:lnTo>
                  <a:pt x="12903" y="68750"/>
                </a:lnTo>
                <a:lnTo>
                  <a:pt x="2578" y="89077"/>
                </a:lnTo>
                <a:lnTo>
                  <a:pt x="0" y="93687"/>
                </a:lnTo>
                <a:lnTo>
                  <a:pt x="4165" y="97066"/>
                </a:lnTo>
                <a:lnTo>
                  <a:pt x="33296" y="97135"/>
                </a:lnTo>
                <a:lnTo>
                  <a:pt x="45036" y="98016"/>
                </a:lnTo>
                <a:lnTo>
                  <a:pt x="57162" y="100672"/>
                </a:lnTo>
                <a:lnTo>
                  <a:pt x="75507" y="105933"/>
                </a:lnTo>
                <a:lnTo>
                  <a:pt x="84780" y="108198"/>
                </a:lnTo>
                <a:lnTo>
                  <a:pt x="121872" y="115798"/>
                </a:lnTo>
                <a:lnTo>
                  <a:pt x="136004" y="117022"/>
                </a:lnTo>
                <a:lnTo>
                  <a:pt x="149644" y="115239"/>
                </a:lnTo>
                <a:lnTo>
                  <a:pt x="154165" y="113944"/>
                </a:lnTo>
                <a:lnTo>
                  <a:pt x="162153" y="104038"/>
                </a:lnTo>
                <a:lnTo>
                  <a:pt x="152730" y="104787"/>
                </a:lnTo>
                <a:lnTo>
                  <a:pt x="134383" y="103711"/>
                </a:lnTo>
                <a:lnTo>
                  <a:pt x="114703" y="99101"/>
                </a:lnTo>
                <a:lnTo>
                  <a:pt x="95380" y="92914"/>
                </a:lnTo>
                <a:lnTo>
                  <a:pt x="78104" y="87109"/>
                </a:lnTo>
                <a:lnTo>
                  <a:pt x="67089" y="84113"/>
                </a:lnTo>
                <a:lnTo>
                  <a:pt x="56853" y="82234"/>
                </a:lnTo>
                <a:lnTo>
                  <a:pt x="46981" y="81185"/>
                </a:lnTo>
                <a:lnTo>
                  <a:pt x="37058" y="80683"/>
                </a:lnTo>
                <a:lnTo>
                  <a:pt x="82754" y="61438"/>
                </a:lnTo>
                <a:lnTo>
                  <a:pt x="129791" y="50636"/>
                </a:lnTo>
                <a:lnTo>
                  <a:pt x="177787" y="47205"/>
                </a:lnTo>
                <a:lnTo>
                  <a:pt x="226357" y="50074"/>
                </a:lnTo>
                <a:lnTo>
                  <a:pt x="275118" y="58170"/>
                </a:lnTo>
                <a:lnTo>
                  <a:pt x="323687" y="70422"/>
                </a:lnTo>
                <a:lnTo>
                  <a:pt x="371680" y="85758"/>
                </a:lnTo>
                <a:lnTo>
                  <a:pt x="418713" y="103105"/>
                </a:lnTo>
                <a:lnTo>
                  <a:pt x="464404" y="121392"/>
                </a:lnTo>
                <a:lnTo>
                  <a:pt x="508368" y="139547"/>
                </a:lnTo>
                <a:lnTo>
                  <a:pt x="514583" y="139376"/>
                </a:lnTo>
                <a:lnTo>
                  <a:pt x="520857" y="135885"/>
                </a:lnTo>
                <a:lnTo>
                  <a:pt x="524261" y="131062"/>
                </a:lnTo>
                <a:lnTo>
                  <a:pt x="521868" y="126898"/>
                </a:lnTo>
                <a:lnTo>
                  <a:pt x="481800" y="107400"/>
                </a:lnTo>
                <a:lnTo>
                  <a:pt x="439458" y="88548"/>
                </a:lnTo>
                <a:lnTo>
                  <a:pt x="395305" y="71087"/>
                </a:lnTo>
                <a:lnTo>
                  <a:pt x="349805" y="55764"/>
                </a:lnTo>
                <a:lnTo>
                  <a:pt x="303423" y="43323"/>
                </a:lnTo>
                <a:lnTo>
                  <a:pt x="256622" y="34508"/>
                </a:lnTo>
                <a:lnTo>
                  <a:pt x="209866" y="30067"/>
                </a:lnTo>
                <a:lnTo>
                  <a:pt x="163619" y="30743"/>
                </a:lnTo>
                <a:lnTo>
                  <a:pt x="118346" y="37281"/>
                </a:lnTo>
                <a:lnTo>
                  <a:pt x="74510" y="50429"/>
                </a:lnTo>
                <a:lnTo>
                  <a:pt x="32575" y="70929"/>
                </a:lnTo>
                <a:lnTo>
                  <a:pt x="40069" y="55181"/>
                </a:lnTo>
                <a:lnTo>
                  <a:pt x="46894" y="39287"/>
                </a:lnTo>
                <a:lnTo>
                  <a:pt x="53224" y="23098"/>
                </a:lnTo>
                <a:lnTo>
                  <a:pt x="59232" y="6464"/>
                </a:lnTo>
                <a:lnTo>
                  <a:pt x="58562" y="775"/>
                </a:lnTo>
                <a:lnTo>
                  <a:pt x="52889" y="0"/>
                </a:lnTo>
                <a:close/>
              </a:path>
            </a:pathLst>
          </a:custGeom>
          <a:solidFill>
            <a:srgbClr val="FBB891"/>
          </a:solidFill>
        </p:spPr>
        <p:txBody>
          <a:bodyPr wrap="square" lIns="0" tIns="0" rIns="0" bIns="0" rtlCol="0"/>
          <a:lstStyle/>
          <a:p>
            <a:endParaRPr sz="2800" dirty="0">
              <a:latin typeface="Roboto" panose="02000000000000000000" pitchFamily="2" charset="0"/>
              <a:ea typeface="Roboto" panose="02000000000000000000" pitchFamily="2" charset="0"/>
            </a:endParaRPr>
          </a:p>
        </p:txBody>
      </p:sp>
      <p:sp>
        <p:nvSpPr>
          <p:cNvPr id="23" name="Rectangle 22">
            <a:extLst>
              <a:ext uri="{FF2B5EF4-FFF2-40B4-BE49-F238E27FC236}">
                <a16:creationId xmlns:a16="http://schemas.microsoft.com/office/drawing/2014/main" id="{B7813818-0EB2-24FD-211B-15D2336A3988}"/>
              </a:ext>
            </a:extLst>
          </p:cNvPr>
          <p:cNvSpPr/>
          <p:nvPr/>
        </p:nvSpPr>
        <p:spPr>
          <a:xfrm>
            <a:off x="5577264" y="5066191"/>
            <a:ext cx="3989779" cy="1528624"/>
          </a:xfrm>
          <a:prstGeom prst="rect">
            <a:avLst/>
          </a:prstGeom>
        </p:spPr>
        <p:txBody>
          <a:bodyPr wrap="square">
            <a:spAutoFit/>
          </a:bodyPr>
          <a:lstStyle/>
          <a:p>
            <a:pPr lvl="0" algn="ctr">
              <a:defRPr/>
            </a:pPr>
            <a:r>
              <a:rPr lang="fr-FR" sz="2400" dirty="0">
                <a:solidFill>
                  <a:srgbClr val="F78F2A"/>
                </a:solidFill>
                <a:latin typeface="KyivType Sans2" panose="00000500000000000000" pitchFamily="50" charset="0"/>
                <a:ea typeface="Roboto" panose="02000000000000000000" pitchFamily="2" charset="0"/>
              </a:rPr>
              <a:t>Sensorialité</a:t>
            </a:r>
          </a:p>
          <a:p>
            <a:pPr algn="ctr">
              <a:lnSpc>
                <a:spcPct val="150000"/>
              </a:lnSpc>
              <a:defRPr/>
            </a:pPr>
            <a:r>
              <a:rPr lang="fr-FR" sz="1600" dirty="0">
                <a:solidFill>
                  <a:srgbClr val="3E3E3E"/>
                </a:solidFill>
                <a:ea typeface="Roboto" panose="02000000000000000000" pitchFamily="2" charset="0"/>
              </a:rPr>
              <a:t>Texture : oléo </a:t>
            </a:r>
            <a:r>
              <a:rPr lang="fr-FR" sz="1600" dirty="0" err="1">
                <a:solidFill>
                  <a:srgbClr val="3E3E3E"/>
                </a:solidFill>
                <a:ea typeface="Roboto" panose="02000000000000000000" pitchFamily="2" charset="0"/>
              </a:rPr>
              <a:t>serum</a:t>
            </a:r>
            <a:r>
              <a:rPr lang="fr-FR" sz="1600" dirty="0">
                <a:solidFill>
                  <a:srgbClr val="3E3E3E"/>
                </a:solidFill>
                <a:ea typeface="Roboto" panose="02000000000000000000" pitchFamily="2" charset="0"/>
              </a:rPr>
              <a:t> non gras au fini satiné </a:t>
            </a:r>
          </a:p>
          <a:p>
            <a:pPr algn="ctr">
              <a:lnSpc>
                <a:spcPct val="150000"/>
              </a:lnSpc>
              <a:defRPr/>
            </a:pPr>
            <a:r>
              <a:rPr lang="fr-FR" sz="1600" dirty="0">
                <a:solidFill>
                  <a:srgbClr val="3E3E3E"/>
                </a:solidFill>
                <a:ea typeface="Roboto" panose="02000000000000000000" pitchFamily="2" charset="0"/>
              </a:rPr>
              <a:t>Senteur : huile essentielle orange douce</a:t>
            </a:r>
          </a:p>
        </p:txBody>
      </p:sp>
      <p:sp>
        <p:nvSpPr>
          <p:cNvPr id="28" name="Rectangle 27">
            <a:extLst>
              <a:ext uri="{FF2B5EF4-FFF2-40B4-BE49-F238E27FC236}">
                <a16:creationId xmlns:a16="http://schemas.microsoft.com/office/drawing/2014/main" id="{D82BCCD9-42FC-3A4C-BEFC-8CCBCDCAF0FE}"/>
              </a:ext>
            </a:extLst>
          </p:cNvPr>
          <p:cNvSpPr/>
          <p:nvPr/>
        </p:nvSpPr>
        <p:spPr>
          <a:xfrm>
            <a:off x="1961898" y="5864974"/>
            <a:ext cx="3408178" cy="830997"/>
          </a:xfrm>
          <a:prstGeom prst="rect">
            <a:avLst/>
          </a:prstGeom>
        </p:spPr>
        <p:txBody>
          <a:bodyPr wrap="square">
            <a:spAutoFit/>
          </a:bodyPr>
          <a:lstStyle/>
          <a:p>
            <a:pPr algn="ctr">
              <a:defRPr/>
            </a:pPr>
            <a:r>
              <a:rPr lang="fr-FR" sz="1600" dirty="0">
                <a:latin typeface="KyivType Sans2" panose="00000500000000000000" pitchFamily="50" charset="0"/>
                <a:ea typeface="Roboto" panose="02000000000000000000" pitchFamily="2" charset="0"/>
              </a:rPr>
              <a:t>Toute l’année </a:t>
            </a:r>
          </a:p>
          <a:p>
            <a:pPr algn="ctr">
              <a:defRPr/>
            </a:pPr>
            <a:r>
              <a:rPr lang="fr-FR" sz="1600" dirty="0">
                <a:solidFill>
                  <a:schemeClr val="bg2">
                    <a:lumMod val="50000"/>
                  </a:schemeClr>
                </a:solidFill>
                <a:latin typeface="KyivType Sans2" panose="00000500000000000000" pitchFamily="50" charset="0"/>
                <a:ea typeface="Roboto" panose="02000000000000000000" pitchFamily="2" charset="0"/>
              </a:rPr>
              <a:t>OU</a:t>
            </a:r>
          </a:p>
          <a:p>
            <a:pPr algn="ctr">
              <a:defRPr/>
            </a:pPr>
            <a:r>
              <a:rPr lang="fr-FR" sz="1600" dirty="0">
                <a:latin typeface="KyivType Sans2" panose="00000500000000000000" pitchFamily="50" charset="0"/>
                <a:ea typeface="Roboto" panose="02000000000000000000" pitchFamily="2" charset="0"/>
              </a:rPr>
              <a:t> </a:t>
            </a:r>
            <a:r>
              <a:rPr lang="fr-FR" sz="1600" dirty="0">
                <a:solidFill>
                  <a:schemeClr val="accent2"/>
                </a:solidFill>
                <a:latin typeface="KyivType Sans2" panose="00000500000000000000" pitchFamily="50" charset="0"/>
                <a:ea typeface="Roboto" panose="02000000000000000000" pitchFamily="2" charset="0"/>
              </a:rPr>
              <a:t>en cure</a:t>
            </a:r>
          </a:p>
        </p:txBody>
      </p:sp>
      <p:sp>
        <p:nvSpPr>
          <p:cNvPr id="25" name="Rectangle 24">
            <a:extLst>
              <a:ext uri="{FF2B5EF4-FFF2-40B4-BE49-F238E27FC236}">
                <a16:creationId xmlns:a16="http://schemas.microsoft.com/office/drawing/2014/main" id="{323CB07F-4C42-9623-6B02-5E8845CCD757}"/>
              </a:ext>
            </a:extLst>
          </p:cNvPr>
          <p:cNvSpPr/>
          <p:nvPr/>
        </p:nvSpPr>
        <p:spPr>
          <a:xfrm>
            <a:off x="-450807" y="5928996"/>
            <a:ext cx="3408178" cy="584775"/>
          </a:xfrm>
          <a:prstGeom prst="rect">
            <a:avLst/>
          </a:prstGeom>
        </p:spPr>
        <p:txBody>
          <a:bodyPr wrap="square">
            <a:spAutoFit/>
          </a:bodyPr>
          <a:lstStyle/>
          <a:p>
            <a:pPr algn="ctr">
              <a:defRPr/>
            </a:pPr>
            <a:r>
              <a:rPr lang="fr-FR" sz="1600" dirty="0">
                <a:latin typeface="KyivType Sans2" panose="00000500000000000000" pitchFamily="50" charset="0"/>
                <a:ea typeface="Roboto" panose="02000000000000000000" pitchFamily="2" charset="0"/>
              </a:rPr>
              <a:t>Tout type de peau</a:t>
            </a:r>
          </a:p>
          <a:p>
            <a:pPr algn="ctr">
              <a:defRPr/>
            </a:pPr>
            <a:r>
              <a:rPr lang="fr-FR" sz="1600" dirty="0">
                <a:solidFill>
                  <a:schemeClr val="bg2">
                    <a:lumMod val="50000"/>
                  </a:schemeClr>
                </a:solidFill>
                <a:latin typeface="KyivType Sans2" panose="00000500000000000000" pitchFamily="50" charset="0"/>
                <a:ea typeface="Roboto" panose="02000000000000000000" pitchFamily="2" charset="0"/>
              </a:rPr>
              <a:t>même sensible</a:t>
            </a:r>
          </a:p>
        </p:txBody>
      </p:sp>
      <p:sp>
        <p:nvSpPr>
          <p:cNvPr id="9" name="ZoneTexte 8">
            <a:extLst>
              <a:ext uri="{FF2B5EF4-FFF2-40B4-BE49-F238E27FC236}">
                <a16:creationId xmlns:a16="http://schemas.microsoft.com/office/drawing/2014/main" id="{A8174636-09F9-DC20-FC3B-ED0DDB61E06C}"/>
              </a:ext>
            </a:extLst>
          </p:cNvPr>
          <p:cNvSpPr txBox="1"/>
          <p:nvPr/>
        </p:nvSpPr>
        <p:spPr>
          <a:xfrm>
            <a:off x="2320955" y="-8154"/>
            <a:ext cx="7537076" cy="1446550"/>
          </a:xfrm>
          <a:prstGeom prst="rect">
            <a:avLst/>
          </a:prstGeom>
          <a:noFill/>
        </p:spPr>
        <p:txBody>
          <a:bodyPr wrap="square" rtlCol="0">
            <a:spAutoFit/>
          </a:bodyPr>
          <a:lstStyle/>
          <a:p>
            <a:pPr algn="ctr"/>
            <a:r>
              <a:rPr kumimoji="0" lang="fr-FR" sz="6083" b="0" i="0" u="none" strike="noStrike" kern="0" cap="none" spc="-25" normalizeH="0" baseline="0" noProof="0" dirty="0">
                <a:ln>
                  <a:noFill/>
                </a:ln>
                <a:solidFill>
                  <a:srgbClr val="F68F28"/>
                </a:solidFill>
                <a:effectLst/>
                <a:uLnTx/>
                <a:uFillTx/>
                <a:latin typeface="KyivType Sans"/>
                <a:ea typeface="+mj-ea"/>
              </a:rPr>
              <a:t>Sérum </a:t>
            </a:r>
            <a:r>
              <a:rPr kumimoji="0" lang="fr-FR" sz="8800" b="0" i="0" u="none" strike="noStrike" kern="0" cap="none" spc="-25" normalizeH="0" baseline="0" noProof="0" dirty="0">
                <a:ln>
                  <a:noFill/>
                </a:ln>
                <a:solidFill>
                  <a:srgbClr val="F68F28"/>
                </a:solidFill>
                <a:effectLst/>
                <a:uLnTx/>
                <a:uFillTx/>
                <a:latin typeface="KyivType Sans"/>
                <a:ea typeface="+mj-ea"/>
              </a:rPr>
              <a:t>C</a:t>
            </a:r>
            <a:r>
              <a:rPr kumimoji="0" lang="fr-FR" sz="6083" b="0" i="0" u="none" strike="noStrike" kern="0" cap="none" spc="-25" normalizeH="0" baseline="0" noProof="0" dirty="0">
                <a:ln>
                  <a:noFill/>
                </a:ln>
                <a:solidFill>
                  <a:srgbClr val="F68F28"/>
                </a:solidFill>
                <a:effectLst/>
                <a:uLnTx/>
                <a:uFillTx/>
                <a:latin typeface="KyivType Sans"/>
                <a:ea typeface="+mj-ea"/>
              </a:rPr>
              <a:t>20</a:t>
            </a:r>
            <a:endParaRPr lang="fr-FR" dirty="0"/>
          </a:p>
        </p:txBody>
      </p:sp>
      <p:pic>
        <p:nvPicPr>
          <p:cNvPr id="10" name="object 10">
            <a:extLst>
              <a:ext uri="{FF2B5EF4-FFF2-40B4-BE49-F238E27FC236}">
                <a16:creationId xmlns:a16="http://schemas.microsoft.com/office/drawing/2014/main" id="{28D4CAFB-E4B8-DCDE-0D3D-46DEF88E85B4}"/>
              </a:ext>
            </a:extLst>
          </p:cNvPr>
          <p:cNvPicPr/>
          <p:nvPr/>
        </p:nvPicPr>
        <p:blipFill>
          <a:blip r:embed="rId4" cstate="print"/>
          <a:stretch>
            <a:fillRect/>
          </a:stretch>
        </p:blipFill>
        <p:spPr>
          <a:xfrm>
            <a:off x="21663" y="6221383"/>
            <a:ext cx="219342" cy="194873"/>
          </a:xfrm>
          <a:prstGeom prst="rect">
            <a:avLst/>
          </a:prstGeom>
        </p:spPr>
      </p:pic>
      <p:pic>
        <p:nvPicPr>
          <p:cNvPr id="11" name="object 10">
            <a:extLst>
              <a:ext uri="{FF2B5EF4-FFF2-40B4-BE49-F238E27FC236}">
                <a16:creationId xmlns:a16="http://schemas.microsoft.com/office/drawing/2014/main" id="{4963DA5B-90BD-FE2A-D101-C2978B740CF7}"/>
              </a:ext>
            </a:extLst>
          </p:cNvPr>
          <p:cNvPicPr/>
          <p:nvPr/>
        </p:nvPicPr>
        <p:blipFill>
          <a:blip r:embed="rId4" cstate="print"/>
          <a:stretch>
            <a:fillRect/>
          </a:stretch>
        </p:blipFill>
        <p:spPr>
          <a:xfrm>
            <a:off x="2731982" y="6221382"/>
            <a:ext cx="219342" cy="194873"/>
          </a:xfrm>
          <a:prstGeom prst="rect">
            <a:avLst/>
          </a:prstGeom>
        </p:spPr>
      </p:pic>
    </p:spTree>
    <p:extLst>
      <p:ext uri="{BB962C8B-B14F-4D97-AF65-F5344CB8AC3E}">
        <p14:creationId xmlns:p14="http://schemas.microsoft.com/office/powerpoint/2010/main" val="418532052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2" presetClass="entr" presetSubtype="8" fill="hold" grpId="0" nodeType="clickEffect">
                                  <p:stCondLst>
                                    <p:cond delay="0"/>
                                  </p:stCondLst>
                                  <p:childTnLst>
                                    <p:set>
                                      <p:cBhvr>
                                        <p:cTn id="6" dur="1" fill="hold">
                                          <p:stCondLst>
                                            <p:cond delay="0"/>
                                          </p:stCondLst>
                                        </p:cTn>
                                        <p:tgtEl>
                                          <p:spTgt spid="44"/>
                                        </p:tgtEl>
                                        <p:attrNameLst>
                                          <p:attrName>style.visibility</p:attrName>
                                        </p:attrNameLst>
                                      </p:cBhvr>
                                      <p:to>
                                        <p:strVal val="visible"/>
                                      </p:to>
                                    </p:set>
                                    <p:animEffect transition="in" filter="wipe(left)">
                                      <p:cBhvr>
                                        <p:cTn id="7" dur="500"/>
                                        <p:tgtEl>
                                          <p:spTgt spid="44"/>
                                        </p:tgtEl>
                                      </p:cBhvr>
                                    </p:animEffect>
                                  </p:childTnLst>
                                </p:cTn>
                              </p:par>
                              <p:par>
                                <p:cTn id="8" presetID="22" presetClass="entr" presetSubtype="8" fill="hold" grpId="0" nodeType="withEffect">
                                  <p:stCondLst>
                                    <p:cond delay="0"/>
                                  </p:stCondLst>
                                  <p:childTnLst>
                                    <p:set>
                                      <p:cBhvr>
                                        <p:cTn id="9" dur="1" fill="hold">
                                          <p:stCondLst>
                                            <p:cond delay="0"/>
                                          </p:stCondLst>
                                        </p:cTn>
                                        <p:tgtEl>
                                          <p:spTgt spid="46"/>
                                        </p:tgtEl>
                                        <p:attrNameLst>
                                          <p:attrName>style.visibility</p:attrName>
                                        </p:attrNameLst>
                                      </p:cBhvr>
                                      <p:to>
                                        <p:strVal val="visible"/>
                                      </p:to>
                                    </p:set>
                                    <p:animEffect transition="in" filter="wipe(left)">
                                      <p:cBhvr>
                                        <p:cTn id="10" dur="500"/>
                                        <p:tgtEl>
                                          <p:spTgt spid="46"/>
                                        </p:tgtEl>
                                      </p:cBhvr>
                                    </p:animEffect>
                                  </p:childTnLst>
                                </p:cTn>
                              </p:par>
                              <p:par>
                                <p:cTn id="11" presetID="22" presetClass="entr" presetSubtype="8" fill="hold" grpId="0" nodeType="withEffect">
                                  <p:stCondLst>
                                    <p:cond delay="0"/>
                                  </p:stCondLst>
                                  <p:childTnLst>
                                    <p:set>
                                      <p:cBhvr>
                                        <p:cTn id="12" dur="1" fill="hold">
                                          <p:stCondLst>
                                            <p:cond delay="0"/>
                                          </p:stCondLst>
                                        </p:cTn>
                                        <p:tgtEl>
                                          <p:spTgt spid="47"/>
                                        </p:tgtEl>
                                        <p:attrNameLst>
                                          <p:attrName>style.visibility</p:attrName>
                                        </p:attrNameLst>
                                      </p:cBhvr>
                                      <p:to>
                                        <p:strVal val="visible"/>
                                      </p:to>
                                    </p:set>
                                    <p:animEffect transition="in" filter="wipe(left)">
                                      <p:cBhvr>
                                        <p:cTn id="13" dur="500"/>
                                        <p:tgtEl>
                                          <p:spTgt spid="47"/>
                                        </p:tgtEl>
                                      </p:cBhvr>
                                    </p:animEffect>
                                  </p:childTnLst>
                                </p:cTn>
                              </p:par>
                            </p:childTnLst>
                          </p:cTn>
                        </p:par>
                      </p:childTnLst>
                    </p:cTn>
                  </p:par>
                  <p:par>
                    <p:cTn id="14" fill="hold">
                      <p:stCondLst>
                        <p:cond delay="indefinite"/>
                      </p:stCondLst>
                      <p:childTnLst>
                        <p:par>
                          <p:cTn id="15" fill="hold">
                            <p:stCondLst>
                              <p:cond delay="0"/>
                            </p:stCondLst>
                            <p:childTnLst>
                              <p:par>
                                <p:cTn id="16" presetID="22" presetClass="entr" presetSubtype="8" fill="hold" grpId="0" nodeType="clickEffect">
                                  <p:stCondLst>
                                    <p:cond delay="0"/>
                                  </p:stCondLst>
                                  <p:childTnLst>
                                    <p:set>
                                      <p:cBhvr>
                                        <p:cTn id="17" dur="1" fill="hold">
                                          <p:stCondLst>
                                            <p:cond delay="0"/>
                                          </p:stCondLst>
                                        </p:cTn>
                                        <p:tgtEl>
                                          <p:spTgt spid="32"/>
                                        </p:tgtEl>
                                        <p:attrNameLst>
                                          <p:attrName>style.visibility</p:attrName>
                                        </p:attrNameLst>
                                      </p:cBhvr>
                                      <p:to>
                                        <p:strVal val="visible"/>
                                      </p:to>
                                    </p:set>
                                    <p:animEffect transition="in" filter="wipe(left)">
                                      <p:cBhvr>
                                        <p:cTn id="18" dur="500"/>
                                        <p:tgtEl>
                                          <p:spTgt spid="32"/>
                                        </p:tgtEl>
                                      </p:cBhvr>
                                    </p:animEffect>
                                  </p:childTnLst>
                                </p:cTn>
                              </p:par>
                              <p:par>
                                <p:cTn id="19" presetID="22" presetClass="entr" presetSubtype="8" fill="hold" grpId="0" nodeType="withEffect">
                                  <p:stCondLst>
                                    <p:cond delay="0"/>
                                  </p:stCondLst>
                                  <p:childTnLst>
                                    <p:set>
                                      <p:cBhvr>
                                        <p:cTn id="20" dur="1" fill="hold">
                                          <p:stCondLst>
                                            <p:cond delay="0"/>
                                          </p:stCondLst>
                                        </p:cTn>
                                        <p:tgtEl>
                                          <p:spTgt spid="39"/>
                                        </p:tgtEl>
                                        <p:attrNameLst>
                                          <p:attrName>style.visibility</p:attrName>
                                        </p:attrNameLst>
                                      </p:cBhvr>
                                      <p:to>
                                        <p:strVal val="visible"/>
                                      </p:to>
                                    </p:set>
                                    <p:animEffect transition="in" filter="wipe(left)">
                                      <p:cBhvr>
                                        <p:cTn id="21" dur="500"/>
                                        <p:tgtEl>
                                          <p:spTgt spid="39"/>
                                        </p:tgtEl>
                                      </p:cBhvr>
                                    </p:animEffect>
                                  </p:childTnLst>
                                </p:cTn>
                              </p:par>
                              <p:par>
                                <p:cTn id="22" presetID="22" presetClass="entr" presetSubtype="8" fill="hold" grpId="0" nodeType="withEffect">
                                  <p:stCondLst>
                                    <p:cond delay="0"/>
                                  </p:stCondLst>
                                  <p:childTnLst>
                                    <p:set>
                                      <p:cBhvr>
                                        <p:cTn id="23" dur="1" fill="hold">
                                          <p:stCondLst>
                                            <p:cond delay="0"/>
                                          </p:stCondLst>
                                        </p:cTn>
                                        <p:tgtEl>
                                          <p:spTgt spid="49"/>
                                        </p:tgtEl>
                                        <p:attrNameLst>
                                          <p:attrName>style.visibility</p:attrName>
                                        </p:attrNameLst>
                                      </p:cBhvr>
                                      <p:to>
                                        <p:strVal val="visible"/>
                                      </p:to>
                                    </p:set>
                                    <p:animEffect transition="in" filter="wipe(left)">
                                      <p:cBhvr>
                                        <p:cTn id="24" dur="500"/>
                                        <p:tgtEl>
                                          <p:spTgt spid="49"/>
                                        </p:tgtEl>
                                      </p:cBhvr>
                                    </p:animEffect>
                                  </p:childTnLst>
                                </p:cTn>
                              </p:par>
                            </p:childTnLst>
                          </p:cTn>
                        </p:par>
                      </p:childTnLst>
                    </p:cTn>
                  </p:par>
                  <p:par>
                    <p:cTn id="25" fill="hold">
                      <p:stCondLst>
                        <p:cond delay="indefinite"/>
                      </p:stCondLst>
                      <p:childTnLst>
                        <p:par>
                          <p:cTn id="26" fill="hold">
                            <p:stCondLst>
                              <p:cond delay="0"/>
                            </p:stCondLst>
                            <p:childTnLst>
                              <p:par>
                                <p:cTn id="27" presetID="22" presetClass="entr" presetSubtype="8" fill="hold" grpId="0" nodeType="clickEffect">
                                  <p:stCondLst>
                                    <p:cond delay="0"/>
                                  </p:stCondLst>
                                  <p:childTnLst>
                                    <p:set>
                                      <p:cBhvr>
                                        <p:cTn id="28" dur="1" fill="hold">
                                          <p:stCondLst>
                                            <p:cond delay="0"/>
                                          </p:stCondLst>
                                        </p:cTn>
                                        <p:tgtEl>
                                          <p:spTgt spid="31"/>
                                        </p:tgtEl>
                                        <p:attrNameLst>
                                          <p:attrName>style.visibility</p:attrName>
                                        </p:attrNameLst>
                                      </p:cBhvr>
                                      <p:to>
                                        <p:strVal val="visible"/>
                                      </p:to>
                                    </p:set>
                                    <p:animEffect transition="in" filter="wipe(left)">
                                      <p:cBhvr>
                                        <p:cTn id="29" dur="500"/>
                                        <p:tgtEl>
                                          <p:spTgt spid="31"/>
                                        </p:tgtEl>
                                      </p:cBhvr>
                                    </p:animEffect>
                                  </p:childTnLst>
                                </p:cTn>
                              </p:par>
                              <p:par>
                                <p:cTn id="30" presetID="22" presetClass="entr" presetSubtype="8" fill="hold" grpId="0" nodeType="withEffect">
                                  <p:stCondLst>
                                    <p:cond delay="0"/>
                                  </p:stCondLst>
                                  <p:childTnLst>
                                    <p:set>
                                      <p:cBhvr>
                                        <p:cTn id="31" dur="1" fill="hold">
                                          <p:stCondLst>
                                            <p:cond delay="0"/>
                                          </p:stCondLst>
                                        </p:cTn>
                                        <p:tgtEl>
                                          <p:spTgt spid="50"/>
                                        </p:tgtEl>
                                        <p:attrNameLst>
                                          <p:attrName>style.visibility</p:attrName>
                                        </p:attrNameLst>
                                      </p:cBhvr>
                                      <p:to>
                                        <p:strVal val="visible"/>
                                      </p:to>
                                    </p:set>
                                    <p:animEffect transition="in" filter="wipe(left)">
                                      <p:cBhvr>
                                        <p:cTn id="32" dur="500"/>
                                        <p:tgtEl>
                                          <p:spTgt spid="50"/>
                                        </p:tgtEl>
                                      </p:cBhvr>
                                    </p:animEffect>
                                  </p:childTnLst>
                                </p:cTn>
                              </p:par>
                              <p:par>
                                <p:cTn id="33" presetID="22" presetClass="entr" presetSubtype="8" fill="hold" grpId="0" nodeType="withEffect">
                                  <p:stCondLst>
                                    <p:cond delay="0"/>
                                  </p:stCondLst>
                                  <p:childTnLst>
                                    <p:set>
                                      <p:cBhvr>
                                        <p:cTn id="34" dur="1" fill="hold">
                                          <p:stCondLst>
                                            <p:cond delay="0"/>
                                          </p:stCondLst>
                                        </p:cTn>
                                        <p:tgtEl>
                                          <p:spTgt spid="23"/>
                                        </p:tgtEl>
                                        <p:attrNameLst>
                                          <p:attrName>style.visibility</p:attrName>
                                        </p:attrNameLst>
                                      </p:cBhvr>
                                      <p:to>
                                        <p:strVal val="visible"/>
                                      </p:to>
                                    </p:set>
                                    <p:animEffect transition="in" filter="wipe(left)">
                                      <p:cBhvr>
                                        <p:cTn id="35" dur="500"/>
                                        <p:tgtEl>
                                          <p:spTgt spid="2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1" grpId="0" animBg="1"/>
      <p:bldP spid="32" grpId="0"/>
      <p:bldP spid="39" grpId="0" animBg="1"/>
      <p:bldP spid="44" grpId="0" animBg="1"/>
      <p:bldP spid="46" grpId="0"/>
      <p:bldP spid="47" grpId="0" animBg="1"/>
      <p:bldP spid="49" grpId="0" animBg="1"/>
      <p:bldP spid="50" grpId="0" animBg="1"/>
      <p:bldP spid="23" grpId="0"/>
    </p:bldLst>
  </p:timing>
</p:sld>
</file>

<file path=ppt/slides/slide17.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3" name="ZoneTexte 2">
            <a:extLst>
              <a:ext uri="{FF2B5EF4-FFF2-40B4-BE49-F238E27FC236}">
                <a16:creationId xmlns:a16="http://schemas.microsoft.com/office/drawing/2014/main" id="{45E94A75-86FF-0986-7597-D28B279AC374}"/>
              </a:ext>
            </a:extLst>
          </p:cNvPr>
          <p:cNvSpPr txBox="1"/>
          <p:nvPr/>
        </p:nvSpPr>
        <p:spPr>
          <a:xfrm>
            <a:off x="3206381" y="2023487"/>
            <a:ext cx="8985619" cy="2811026"/>
          </a:xfrm>
          <a:prstGeom prst="rect">
            <a:avLst/>
          </a:prstGeom>
          <a:noFill/>
        </p:spPr>
        <p:txBody>
          <a:bodyPr wrap="square" rtlCol="0">
            <a:spAutoFit/>
          </a:bodyPr>
          <a:lstStyle/>
          <a:p>
            <a:pPr marL="342900" marR="0" lvl="0" indent="-342900" algn="l" defTabSz="914400" rtl="0" eaLnBrk="1" fontAlgn="auto" latinLnBrk="0" hangingPunct="1">
              <a:lnSpc>
                <a:spcPct val="150000"/>
              </a:lnSpc>
              <a:spcBef>
                <a:spcPts val="0"/>
              </a:spcBef>
              <a:spcAft>
                <a:spcPts val="0"/>
              </a:spcAft>
              <a:buClrTx/>
              <a:buSzTx/>
              <a:buFont typeface="Arial" panose="020B0604020202020204" pitchFamily="34" charset="0"/>
              <a:buChar char="•"/>
              <a:tabLst/>
              <a:defRPr/>
            </a:pPr>
            <a:r>
              <a:rPr lang="fr-FR" sz="2000" dirty="0">
                <a:solidFill>
                  <a:srgbClr val="3E3E3E"/>
                </a:solidFill>
                <a:latin typeface="Roboto Light" panose="02000000000000000000" pitchFamily="2" charset="0"/>
                <a:ea typeface="Roboto Light" panose="02000000000000000000" pitchFamily="2" charset="0"/>
              </a:rPr>
              <a:t>Avec un aussi </a:t>
            </a:r>
            <a:r>
              <a:rPr lang="fr-FR" sz="2000" b="1" dirty="0">
                <a:solidFill>
                  <a:srgbClr val="F78F2A"/>
                </a:solidFill>
                <a:latin typeface="Roboto Light" panose="02000000000000000000" pitchFamily="2" charset="0"/>
                <a:ea typeface="Roboto Light" panose="02000000000000000000" pitchFamily="2" charset="0"/>
              </a:rPr>
              <a:t>haut pourcentage de Vitamine C</a:t>
            </a:r>
            <a:r>
              <a:rPr lang="fr-FR" sz="2000" dirty="0">
                <a:solidFill>
                  <a:srgbClr val="3E3E3E"/>
                </a:solidFill>
                <a:latin typeface="Roboto Light" panose="02000000000000000000" pitchFamily="2" charset="0"/>
                <a:ea typeface="Roboto Light" panose="02000000000000000000" pitchFamily="2" charset="0"/>
              </a:rPr>
              <a:t> (20% de vitamine C stable)</a:t>
            </a:r>
          </a:p>
          <a:p>
            <a:pPr marL="342900" indent="-342900">
              <a:lnSpc>
                <a:spcPct val="150000"/>
              </a:lnSpc>
              <a:buFont typeface="Arial" panose="020B0604020202020204" pitchFamily="34" charset="0"/>
              <a:buChar char="•"/>
              <a:defRPr/>
            </a:pPr>
            <a:r>
              <a:rPr lang="fr-FR" sz="2000" b="1" dirty="0">
                <a:solidFill>
                  <a:srgbClr val="F78F2A"/>
                </a:solidFill>
                <a:latin typeface="Roboto Light" panose="02000000000000000000" pitchFamily="2" charset="0"/>
                <a:ea typeface="Roboto Light" panose="02000000000000000000" pitchFamily="2" charset="0"/>
              </a:rPr>
              <a:t>Associée</a:t>
            </a:r>
            <a:r>
              <a:rPr lang="fr-FR" sz="2000" dirty="0">
                <a:solidFill>
                  <a:srgbClr val="3E3E3E"/>
                </a:solidFill>
                <a:latin typeface="Roboto Light" panose="02000000000000000000" pitchFamily="2" charset="0"/>
                <a:ea typeface="Roboto Light" panose="02000000000000000000" pitchFamily="2" charset="0"/>
              </a:rPr>
              <a:t> à des cellules natives de Curcuma et de Grenade</a:t>
            </a:r>
          </a:p>
          <a:p>
            <a:pPr marL="342900" marR="0" lvl="0" indent="-342900" algn="l" defTabSz="914400" rtl="0" eaLnBrk="1" fontAlgn="auto" latinLnBrk="0" hangingPunct="1">
              <a:lnSpc>
                <a:spcPct val="150000"/>
              </a:lnSpc>
              <a:spcBef>
                <a:spcPts val="0"/>
              </a:spcBef>
              <a:spcAft>
                <a:spcPts val="0"/>
              </a:spcAft>
              <a:buClrTx/>
              <a:buSzTx/>
              <a:buFont typeface="Arial" panose="020B0604020202020204" pitchFamily="34" charset="0"/>
              <a:buChar char="•"/>
              <a:tabLst/>
              <a:defRPr/>
            </a:pPr>
            <a:r>
              <a:rPr lang="fr-FR" sz="2000" dirty="0">
                <a:solidFill>
                  <a:srgbClr val="3E3E3E"/>
                </a:solidFill>
                <a:latin typeface="Roboto Light" panose="02000000000000000000" pitchFamily="2" charset="0"/>
                <a:ea typeface="Roboto Light" panose="02000000000000000000" pitchFamily="2" charset="0"/>
              </a:rPr>
              <a:t>Pour toutes les peaux, </a:t>
            </a:r>
            <a:r>
              <a:rPr lang="fr-FR" sz="2000" b="1" dirty="0">
                <a:solidFill>
                  <a:srgbClr val="F78F2A"/>
                </a:solidFill>
                <a:latin typeface="Roboto Light" panose="02000000000000000000" pitchFamily="2" charset="0"/>
                <a:ea typeface="Roboto Light" panose="02000000000000000000" pitchFamily="2" charset="0"/>
              </a:rPr>
              <a:t>mêmes sensibles</a:t>
            </a:r>
            <a:endParaRPr lang="fr-FR" sz="2000" b="1" dirty="0">
              <a:latin typeface="Roboto Light" panose="02000000000000000000" pitchFamily="2" charset="0"/>
              <a:ea typeface="Roboto Light" panose="02000000000000000000" pitchFamily="2" charset="0"/>
            </a:endParaRPr>
          </a:p>
          <a:p>
            <a:pPr marL="342900" marR="0" lvl="0" indent="-342900" algn="l" defTabSz="914400" rtl="0" eaLnBrk="1" fontAlgn="auto" latinLnBrk="0" hangingPunct="1">
              <a:lnSpc>
                <a:spcPct val="150000"/>
              </a:lnSpc>
              <a:spcBef>
                <a:spcPts val="0"/>
              </a:spcBef>
              <a:spcAft>
                <a:spcPts val="0"/>
              </a:spcAft>
              <a:buClrTx/>
              <a:buSzTx/>
              <a:buFont typeface="Arial" panose="020B0604020202020204" pitchFamily="34" charset="0"/>
              <a:buChar char="•"/>
              <a:tabLst/>
              <a:defRPr/>
            </a:pPr>
            <a:r>
              <a:rPr lang="fr-FR" sz="2000" b="1" dirty="0">
                <a:solidFill>
                  <a:srgbClr val="F78F2A"/>
                </a:solidFill>
                <a:latin typeface="Roboto Light" panose="02000000000000000000" pitchFamily="2" charset="0"/>
                <a:ea typeface="Roboto Light" panose="02000000000000000000" pitchFamily="2" charset="0"/>
              </a:rPr>
              <a:t>Stable dans le temps</a:t>
            </a:r>
            <a:r>
              <a:rPr lang="fr-FR" sz="2000" dirty="0">
                <a:solidFill>
                  <a:srgbClr val="3E3E3E"/>
                </a:solidFill>
                <a:latin typeface="Roboto Light" panose="02000000000000000000" pitchFamily="2" charset="0"/>
                <a:ea typeface="Roboto Light" panose="02000000000000000000" pitchFamily="2" charset="0"/>
              </a:rPr>
              <a:t>, non sensible à la lumière et à la chaleur</a:t>
            </a:r>
          </a:p>
          <a:p>
            <a:pPr marL="342900" marR="0" lvl="0" indent="-342900" algn="l" defTabSz="914400" rtl="0" eaLnBrk="1" fontAlgn="auto" latinLnBrk="0" hangingPunct="1">
              <a:lnSpc>
                <a:spcPct val="150000"/>
              </a:lnSpc>
              <a:spcBef>
                <a:spcPts val="0"/>
              </a:spcBef>
              <a:spcAft>
                <a:spcPts val="0"/>
              </a:spcAft>
              <a:buClrTx/>
              <a:buSzTx/>
              <a:buFont typeface="Arial" panose="020B0604020202020204" pitchFamily="34" charset="0"/>
              <a:buChar char="•"/>
              <a:tabLst/>
              <a:defRPr/>
            </a:pPr>
            <a:r>
              <a:rPr kumimoji="0" lang="fr-FR" sz="2000" b="0" i="0" u="none"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rPr>
              <a:t>Une efficacité visible et </a:t>
            </a:r>
            <a:r>
              <a:rPr kumimoji="0" lang="fr-FR" sz="2000" b="1" i="0" u="none" strike="noStrike" kern="1200" cap="none" spc="0" normalizeH="0" baseline="0" noProof="0" dirty="0">
                <a:ln>
                  <a:noFill/>
                </a:ln>
                <a:solidFill>
                  <a:srgbClr val="F78F2A"/>
                </a:solidFill>
                <a:effectLst/>
                <a:uLnTx/>
                <a:uFillTx/>
                <a:latin typeface="Roboto Light" panose="02000000000000000000" pitchFamily="2" charset="0"/>
                <a:ea typeface="Roboto Light" panose="02000000000000000000" pitchFamily="2" charset="0"/>
                <a:cs typeface="+mn-cs"/>
              </a:rPr>
              <a:t>prouvée</a:t>
            </a:r>
            <a:r>
              <a:rPr kumimoji="0" lang="fr-FR" sz="2000" b="0" i="0" u="none"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rPr>
              <a:t> </a:t>
            </a:r>
            <a:r>
              <a:rPr lang="fr-FR" sz="2000" dirty="0">
                <a:solidFill>
                  <a:srgbClr val="3E3E3E"/>
                </a:solidFill>
                <a:latin typeface="Roboto Light" panose="02000000000000000000" pitchFamily="2" charset="0"/>
                <a:ea typeface="Roboto Light" panose="02000000000000000000" pitchFamily="2" charset="0"/>
              </a:rPr>
              <a:t>dès 5 jours </a:t>
            </a:r>
            <a:endParaRPr kumimoji="0" lang="fr-FR" sz="2000" b="0" i="0" u="none"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endParaRPr>
          </a:p>
          <a:p>
            <a:pPr marL="342900" marR="0" lvl="0" indent="-342900" algn="l" defTabSz="914400" rtl="0" eaLnBrk="1" fontAlgn="auto" latinLnBrk="0" hangingPunct="1">
              <a:lnSpc>
                <a:spcPct val="150000"/>
              </a:lnSpc>
              <a:spcBef>
                <a:spcPts val="0"/>
              </a:spcBef>
              <a:spcAft>
                <a:spcPts val="0"/>
              </a:spcAft>
              <a:buClrTx/>
              <a:buSzTx/>
              <a:buFont typeface="Arial" panose="020B0604020202020204" pitchFamily="34" charset="0"/>
              <a:buChar char="•"/>
              <a:tabLst/>
              <a:defRPr/>
            </a:pPr>
            <a:r>
              <a:rPr lang="fr-FR" sz="2000" dirty="0">
                <a:solidFill>
                  <a:srgbClr val="3E3E3E"/>
                </a:solidFill>
                <a:latin typeface="Roboto Light" panose="02000000000000000000" pitchFamily="2" charset="0"/>
                <a:ea typeface="Roboto Light" panose="02000000000000000000" pitchFamily="2" charset="0"/>
              </a:rPr>
              <a:t>Un </a:t>
            </a:r>
            <a:r>
              <a:rPr lang="fr-FR" sz="2000" b="1" dirty="0">
                <a:solidFill>
                  <a:srgbClr val="F78F2A"/>
                </a:solidFill>
                <a:latin typeface="Roboto Light" panose="02000000000000000000" pitchFamily="2" charset="0"/>
                <a:ea typeface="Roboto Light" panose="02000000000000000000" pitchFamily="2" charset="0"/>
              </a:rPr>
              <a:t>taux de naturalité </a:t>
            </a:r>
            <a:r>
              <a:rPr lang="fr-FR" sz="2000" dirty="0">
                <a:solidFill>
                  <a:srgbClr val="3E3E3E"/>
                </a:solidFill>
                <a:latin typeface="Roboto Light" panose="02000000000000000000" pitchFamily="2" charset="0"/>
                <a:ea typeface="Roboto Light" panose="02000000000000000000" pitchFamily="2" charset="0"/>
              </a:rPr>
              <a:t>aussi élevé (99,9% d’ingrédients d’origine naturelle)</a:t>
            </a:r>
            <a:endParaRPr kumimoji="0" lang="fr-FR" sz="2000" b="0" i="0" u="none" strike="noStrike" kern="1200" cap="none" spc="0" normalizeH="0" baseline="0" noProof="0" dirty="0">
              <a:ln>
                <a:noFill/>
              </a:ln>
              <a:solidFill>
                <a:srgbClr val="3E3E3E"/>
              </a:solidFill>
              <a:effectLst/>
              <a:uLnTx/>
              <a:uFillTx/>
              <a:latin typeface="Roboto" panose="02000000000000000000" pitchFamily="2" charset="0"/>
              <a:ea typeface="Roboto" panose="02000000000000000000" pitchFamily="2" charset="0"/>
              <a:cs typeface="+mn-cs"/>
            </a:endParaRPr>
          </a:p>
        </p:txBody>
      </p:sp>
      <p:sp>
        <p:nvSpPr>
          <p:cNvPr id="4" name="Espace réservé du titre 1">
            <a:extLst>
              <a:ext uri="{FF2B5EF4-FFF2-40B4-BE49-F238E27FC236}">
                <a16:creationId xmlns:a16="http://schemas.microsoft.com/office/drawing/2014/main" id="{1C54D2B5-578C-0ED2-D562-514AB79E70DC}"/>
              </a:ext>
            </a:extLst>
          </p:cNvPr>
          <p:cNvSpPr txBox="1">
            <a:spLocks/>
          </p:cNvSpPr>
          <p:nvPr/>
        </p:nvSpPr>
        <p:spPr>
          <a:xfrm>
            <a:off x="2218017" y="0"/>
            <a:ext cx="10515600" cy="1325563"/>
          </a:xfrm>
          <a:prstGeom prst="rect">
            <a:avLst/>
          </a:prstGeom>
        </p:spPr>
        <p:txBody>
          <a:bodyPr vert="horz" lIns="91440" tIns="45720" rIns="91440" bIns="45720" rtlCol="0" anchor="ctr">
            <a:normAutofit/>
          </a:bodyPr>
          <a:lstStyle>
            <a:lvl1pPr algn="ctr" defTabSz="914400" rtl="0" eaLnBrk="1" latinLnBrk="0" hangingPunct="1">
              <a:lnSpc>
                <a:spcPct val="90000"/>
              </a:lnSpc>
              <a:spcBef>
                <a:spcPct val="0"/>
              </a:spcBef>
              <a:buNone/>
              <a:defRPr sz="4800" kern="1200">
                <a:solidFill>
                  <a:srgbClr val="3E3E3E"/>
                </a:solidFill>
                <a:latin typeface="KyivType Sans2" panose="00000500000000000000" pitchFamily="50" charset="0"/>
                <a:ea typeface="+mj-ea"/>
                <a:cs typeface="+mj-cs"/>
              </a:defRPr>
            </a:lvl1pPr>
          </a:lstStyle>
          <a:p>
            <a:pPr marL="0" marR="0" lvl="0" indent="0" algn="l" defTabSz="914400" rtl="0" eaLnBrk="1" fontAlgn="auto" latinLnBrk="0" hangingPunct="1">
              <a:lnSpc>
                <a:spcPct val="100000"/>
              </a:lnSpc>
              <a:spcBef>
                <a:spcPts val="0"/>
              </a:spcBef>
              <a:spcAft>
                <a:spcPts val="0"/>
              </a:spcAft>
              <a:buClrTx/>
              <a:buSzTx/>
              <a:buFontTx/>
              <a:buNone/>
              <a:tabLst/>
              <a:defRPr/>
            </a:pPr>
            <a:r>
              <a:rPr lang="fr-FR" sz="3600" dirty="0" err="1">
                <a:solidFill>
                  <a:srgbClr val="3E3E3E"/>
                </a:solidFill>
                <a:latin typeface="Roboto Light" panose="02000000000000000000" pitchFamily="2" charset="0"/>
                <a:ea typeface="Roboto Light" panose="02000000000000000000" pitchFamily="2" charset="0"/>
              </a:rPr>
              <a:t>Serum</a:t>
            </a:r>
            <a:r>
              <a:rPr lang="fr-FR" sz="3600" dirty="0">
                <a:solidFill>
                  <a:srgbClr val="3E3E3E"/>
                </a:solidFill>
                <a:latin typeface="Roboto Light" panose="02000000000000000000" pitchFamily="2" charset="0"/>
                <a:ea typeface="Roboto Light" panose="02000000000000000000" pitchFamily="2" charset="0"/>
              </a:rPr>
              <a:t> C20 est la 1</a:t>
            </a:r>
            <a:r>
              <a:rPr lang="fr-FR" sz="3600" baseline="30000" dirty="0">
                <a:solidFill>
                  <a:srgbClr val="3E3E3E"/>
                </a:solidFill>
                <a:latin typeface="Roboto Light" panose="02000000000000000000" pitchFamily="2" charset="0"/>
                <a:ea typeface="Roboto Light" panose="02000000000000000000" pitchFamily="2" charset="0"/>
              </a:rPr>
              <a:t>ière</a:t>
            </a:r>
            <a:r>
              <a:rPr lang="fr-FR" sz="3600" dirty="0">
                <a:solidFill>
                  <a:srgbClr val="3E3E3E"/>
                </a:solidFill>
                <a:latin typeface="Roboto Light" panose="02000000000000000000" pitchFamily="2" charset="0"/>
                <a:ea typeface="Roboto Light" panose="02000000000000000000" pitchFamily="2" charset="0"/>
              </a:rPr>
              <a:t> formule du marché</a:t>
            </a:r>
          </a:p>
        </p:txBody>
      </p:sp>
    </p:spTree>
    <p:extLst>
      <p:ext uri="{BB962C8B-B14F-4D97-AF65-F5344CB8AC3E}">
        <p14:creationId xmlns:p14="http://schemas.microsoft.com/office/powerpoint/2010/main" val="3302887337"/>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p:cNvSpPr>
            <a:spLocks noGrp="1"/>
          </p:cNvSpPr>
          <p:nvPr>
            <p:ph type="title"/>
          </p:nvPr>
        </p:nvSpPr>
        <p:spPr>
          <a:prstGeom prst="rect">
            <a:avLst/>
          </a:prstGeom>
        </p:spPr>
        <p:txBody>
          <a:bodyPr/>
          <a:lstStyle/>
          <a:p>
            <a:r>
              <a:rPr lang="fr-FR" dirty="0">
                <a:latin typeface="KyivType Sans2" panose="00000500000000000000" charset="0"/>
              </a:rPr>
              <a:t>Des résultats rapides </a:t>
            </a:r>
            <a:br>
              <a:rPr lang="fr-FR" dirty="0">
                <a:latin typeface="KyivType Sans2" panose="00000500000000000000" charset="0"/>
              </a:rPr>
            </a:br>
            <a:r>
              <a:rPr lang="fr-FR" dirty="0">
                <a:latin typeface="KyivType Sans2" panose="00000500000000000000" charset="0"/>
              </a:rPr>
              <a:t>visibles et mesurés</a:t>
            </a:r>
          </a:p>
        </p:txBody>
      </p:sp>
    </p:spTree>
    <p:extLst>
      <p:ext uri="{BB962C8B-B14F-4D97-AF65-F5344CB8AC3E}">
        <p14:creationId xmlns:p14="http://schemas.microsoft.com/office/powerpoint/2010/main" val="1158194667"/>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re 2"/>
          <p:cNvSpPr>
            <a:spLocks noGrp="1"/>
          </p:cNvSpPr>
          <p:nvPr>
            <p:ph type="title" idx="4294967295"/>
          </p:nvPr>
        </p:nvSpPr>
        <p:spPr>
          <a:xfrm>
            <a:off x="212079" y="142522"/>
            <a:ext cx="10515600" cy="792163"/>
          </a:xfrm>
          <a:prstGeom prst="rect">
            <a:avLst/>
          </a:prstGeom>
        </p:spPr>
        <p:txBody>
          <a:bodyPr/>
          <a:lstStyle/>
          <a:p>
            <a:r>
              <a:rPr lang="fr-FR" dirty="0"/>
              <a:t>Que se passe-t-il dans la peau?</a:t>
            </a:r>
          </a:p>
        </p:txBody>
      </p:sp>
      <p:pic>
        <p:nvPicPr>
          <p:cNvPr id="3074" name="Picture 2" descr="Protéger sa peau | Laboratoire NaturAvignon">
            <a:extLst>
              <a:ext uri="{FF2B5EF4-FFF2-40B4-BE49-F238E27FC236}">
                <a16:creationId xmlns:a16="http://schemas.microsoft.com/office/drawing/2014/main" id="{1EA6AFAB-7C7A-3E43-6126-8AE2DAC0778B}"/>
              </a:ext>
            </a:extLst>
          </p:cNvPr>
          <p:cNvPicPr>
            <a:picLocks noChangeAspect="1" noChangeArrowheads="1"/>
          </p:cNvPicPr>
          <p:nvPr/>
        </p:nvPicPr>
        <p:blipFill rotWithShape="1">
          <a:blip r:embed="rId3">
            <a:extLst>
              <a:ext uri="{28A0092B-C50C-407E-A947-70E740481C1C}">
                <a14:useLocalDpi xmlns:a14="http://schemas.microsoft.com/office/drawing/2010/main" val="0"/>
              </a:ext>
            </a:extLst>
          </a:blip>
          <a:srcRect l="72858" t="26132" r="1164" b="12684"/>
          <a:stretch/>
        </p:blipFill>
        <p:spPr bwMode="auto">
          <a:xfrm>
            <a:off x="6889415" y="2799434"/>
            <a:ext cx="3355551" cy="3900070"/>
          </a:xfrm>
          <a:prstGeom prst="rect">
            <a:avLst/>
          </a:prstGeom>
          <a:noFill/>
          <a:extLst>
            <a:ext uri="{909E8E84-426E-40DD-AFC4-6F175D3DCCD1}">
              <a14:hiddenFill xmlns:a14="http://schemas.microsoft.com/office/drawing/2010/main">
                <a:solidFill>
                  <a:srgbClr val="FFFFFF"/>
                </a:solidFill>
              </a14:hiddenFill>
            </a:ext>
          </a:extLst>
        </p:spPr>
      </p:pic>
      <p:pic>
        <p:nvPicPr>
          <p:cNvPr id="22" name="Picture 2" descr="Protéger sa peau | Laboratoire NaturAvignon">
            <a:extLst>
              <a:ext uri="{FF2B5EF4-FFF2-40B4-BE49-F238E27FC236}">
                <a16:creationId xmlns:a16="http://schemas.microsoft.com/office/drawing/2014/main" id="{42DDB450-CAB1-C346-0EDB-09A4E06C5C3C}"/>
              </a:ext>
            </a:extLst>
          </p:cNvPr>
          <p:cNvPicPr>
            <a:picLocks noChangeAspect="1" noChangeArrowheads="1"/>
          </p:cNvPicPr>
          <p:nvPr/>
        </p:nvPicPr>
        <p:blipFill rotWithShape="1">
          <a:blip r:embed="rId3">
            <a:extLst>
              <a:ext uri="{28A0092B-C50C-407E-A947-70E740481C1C}">
                <a14:useLocalDpi xmlns:a14="http://schemas.microsoft.com/office/drawing/2010/main" val="0"/>
              </a:ext>
            </a:extLst>
          </a:blip>
          <a:srcRect l="19123" t="28471" r="57001" b="57194"/>
          <a:stretch/>
        </p:blipFill>
        <p:spPr bwMode="auto">
          <a:xfrm flipH="1">
            <a:off x="6889415" y="2856252"/>
            <a:ext cx="3208841" cy="1086442"/>
          </a:xfrm>
          <a:prstGeom prst="rect">
            <a:avLst/>
          </a:prstGeom>
          <a:noFill/>
          <a:extLst>
            <a:ext uri="{909E8E84-426E-40DD-AFC4-6F175D3DCCD1}">
              <a14:hiddenFill xmlns:a14="http://schemas.microsoft.com/office/drawing/2010/main">
                <a:solidFill>
                  <a:srgbClr val="FFFFFF"/>
                </a:solidFill>
              </a14:hiddenFill>
            </a:ext>
          </a:extLst>
        </p:spPr>
      </p:pic>
      <p:sp>
        <p:nvSpPr>
          <p:cNvPr id="29" name="ZoneTexte 28">
            <a:extLst>
              <a:ext uri="{FF2B5EF4-FFF2-40B4-BE49-F238E27FC236}">
                <a16:creationId xmlns:a16="http://schemas.microsoft.com/office/drawing/2014/main" id="{66F6EE01-7301-DF49-B138-279C31A110C8}"/>
              </a:ext>
            </a:extLst>
          </p:cNvPr>
          <p:cNvSpPr txBox="1"/>
          <p:nvPr/>
        </p:nvSpPr>
        <p:spPr>
          <a:xfrm>
            <a:off x="7823880" y="5669212"/>
            <a:ext cx="2092168" cy="369332"/>
          </a:xfrm>
          <a:prstGeom prst="rect">
            <a:avLst/>
          </a:prstGeom>
          <a:noFill/>
        </p:spPr>
        <p:txBody>
          <a:bodyPr wrap="square" rtlCol="0">
            <a:spAutoFit/>
          </a:bodyPr>
          <a:lstStyle/>
          <a:p>
            <a:r>
              <a:rPr lang="fr-FR" b="1" dirty="0">
                <a:solidFill>
                  <a:schemeClr val="accent2"/>
                </a:solidFill>
                <a:highlight>
                  <a:srgbClr val="FFE6E4"/>
                </a:highlight>
              </a:rPr>
              <a:t>VITAMINE C</a:t>
            </a:r>
          </a:p>
        </p:txBody>
      </p:sp>
      <p:sp>
        <p:nvSpPr>
          <p:cNvPr id="8" name="Rectangle : coins arrondis 7">
            <a:extLst>
              <a:ext uri="{FF2B5EF4-FFF2-40B4-BE49-F238E27FC236}">
                <a16:creationId xmlns:a16="http://schemas.microsoft.com/office/drawing/2014/main" id="{BF045444-DA73-B033-9A15-C7C95CFBFC5C}"/>
              </a:ext>
            </a:extLst>
          </p:cNvPr>
          <p:cNvSpPr/>
          <p:nvPr/>
        </p:nvSpPr>
        <p:spPr>
          <a:xfrm>
            <a:off x="2713685" y="3814986"/>
            <a:ext cx="3482003" cy="877199"/>
          </a:xfrm>
          <a:prstGeom prst="roundRect">
            <a:avLst/>
          </a:prstGeom>
          <a:solidFill>
            <a:schemeClr val="bg1"/>
          </a:solidFill>
          <a:ln w="38100">
            <a:solidFill>
              <a:schemeClr val="accent2">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fr-FR" sz="1800" b="1" i="0" u="none" strike="noStrike" kern="1200" cap="none" spc="0" normalizeH="0" baseline="0" noProof="0" dirty="0">
                <a:ln>
                  <a:noFill/>
                </a:ln>
                <a:solidFill>
                  <a:schemeClr val="bg2">
                    <a:lumMod val="25000"/>
                  </a:schemeClr>
                </a:solidFill>
                <a:effectLst/>
                <a:uLnTx/>
                <a:uFillTx/>
                <a:latin typeface="Roboto Light"/>
                <a:ea typeface="+mn-ea"/>
                <a:cs typeface="+mn-cs"/>
              </a:rPr>
              <a:t>INHIBE LA PRODUCTION</a:t>
            </a:r>
          </a:p>
          <a:p>
            <a:pPr marL="0" marR="0" lvl="0" indent="0" algn="ctr" defTabSz="914400" rtl="0" eaLnBrk="1" fontAlgn="auto" latinLnBrk="0" hangingPunct="1">
              <a:lnSpc>
                <a:spcPct val="100000"/>
              </a:lnSpc>
              <a:spcBef>
                <a:spcPts val="0"/>
              </a:spcBef>
              <a:spcAft>
                <a:spcPts val="0"/>
              </a:spcAft>
              <a:buClrTx/>
              <a:buSzTx/>
              <a:buFontTx/>
              <a:buNone/>
              <a:tabLst/>
              <a:defRPr/>
            </a:pPr>
            <a:r>
              <a:rPr kumimoji="0" lang="fr-FR" sz="1800" b="1" i="0" u="none" strike="noStrike" kern="1200" cap="none" spc="0" normalizeH="0" baseline="0" noProof="0" dirty="0">
                <a:ln>
                  <a:noFill/>
                </a:ln>
                <a:solidFill>
                  <a:schemeClr val="bg2">
                    <a:lumMod val="25000"/>
                  </a:schemeClr>
                </a:solidFill>
                <a:effectLst/>
                <a:uLnTx/>
                <a:uFillTx/>
                <a:latin typeface="Roboto Light"/>
                <a:ea typeface="+mn-ea"/>
                <a:cs typeface="+mn-cs"/>
              </a:rPr>
              <a:t> DE MÉLANINE </a:t>
            </a:r>
          </a:p>
        </p:txBody>
      </p:sp>
      <p:sp>
        <p:nvSpPr>
          <p:cNvPr id="40" name="Rectangle : coins arrondis 39">
            <a:extLst>
              <a:ext uri="{FF2B5EF4-FFF2-40B4-BE49-F238E27FC236}">
                <a16:creationId xmlns:a16="http://schemas.microsoft.com/office/drawing/2014/main" id="{24865011-7E04-7391-C80B-1CED6EF821C0}"/>
              </a:ext>
            </a:extLst>
          </p:cNvPr>
          <p:cNvSpPr/>
          <p:nvPr/>
        </p:nvSpPr>
        <p:spPr>
          <a:xfrm>
            <a:off x="2713685" y="5162638"/>
            <a:ext cx="3513698" cy="877199"/>
          </a:xfrm>
          <a:prstGeom prst="roundRect">
            <a:avLst/>
          </a:prstGeom>
          <a:solidFill>
            <a:schemeClr val="bg1"/>
          </a:solidFill>
          <a:ln w="38100">
            <a:solidFill>
              <a:schemeClr val="accent2">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defRPr/>
            </a:pPr>
            <a:r>
              <a:rPr lang="fr-FR" b="1" dirty="0">
                <a:solidFill>
                  <a:schemeClr val="bg2">
                    <a:lumMod val="25000"/>
                  </a:schemeClr>
                </a:solidFill>
                <a:latin typeface="Roboto Light"/>
              </a:rPr>
              <a:t>BOOSTE LA PRODUCTION ET </a:t>
            </a:r>
          </a:p>
          <a:p>
            <a:pPr algn="ctr">
              <a:defRPr/>
            </a:pPr>
            <a:r>
              <a:rPr lang="fr-FR" b="1" dirty="0">
                <a:solidFill>
                  <a:schemeClr val="bg2">
                    <a:lumMod val="25000"/>
                  </a:schemeClr>
                </a:solidFill>
                <a:latin typeface="Roboto Light"/>
              </a:rPr>
              <a:t>LA SYNTHÈSE DE COLLAGÈNE</a:t>
            </a:r>
          </a:p>
        </p:txBody>
      </p:sp>
      <p:sp>
        <p:nvSpPr>
          <p:cNvPr id="59" name="Ellipse 58">
            <a:extLst>
              <a:ext uri="{FF2B5EF4-FFF2-40B4-BE49-F238E27FC236}">
                <a16:creationId xmlns:a16="http://schemas.microsoft.com/office/drawing/2014/main" id="{15A9BF98-DA40-471B-261D-A10FD4EEE299}"/>
              </a:ext>
            </a:extLst>
          </p:cNvPr>
          <p:cNvSpPr/>
          <p:nvPr/>
        </p:nvSpPr>
        <p:spPr>
          <a:xfrm>
            <a:off x="9124943" y="3803211"/>
            <a:ext cx="218579" cy="97206"/>
          </a:xfrm>
          <a:prstGeom prst="ellipse">
            <a:avLst/>
          </a:prstGeom>
          <a:solidFill>
            <a:srgbClr val="68432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dirty="0"/>
          </a:p>
        </p:txBody>
      </p:sp>
      <p:sp>
        <p:nvSpPr>
          <p:cNvPr id="61" name="Ellipse 60">
            <a:extLst>
              <a:ext uri="{FF2B5EF4-FFF2-40B4-BE49-F238E27FC236}">
                <a16:creationId xmlns:a16="http://schemas.microsoft.com/office/drawing/2014/main" id="{63E873A9-B4B6-4492-72A1-0596EF37CE8C}"/>
              </a:ext>
            </a:extLst>
          </p:cNvPr>
          <p:cNvSpPr/>
          <p:nvPr/>
        </p:nvSpPr>
        <p:spPr>
          <a:xfrm>
            <a:off x="7892967" y="3777818"/>
            <a:ext cx="188760" cy="139604"/>
          </a:xfrm>
          <a:prstGeom prst="ellipse">
            <a:avLst/>
          </a:prstGeom>
          <a:solidFill>
            <a:srgbClr val="C6A17A"/>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dirty="0"/>
          </a:p>
        </p:txBody>
      </p:sp>
      <p:sp>
        <p:nvSpPr>
          <p:cNvPr id="62" name="Ellipse 61">
            <a:extLst>
              <a:ext uri="{FF2B5EF4-FFF2-40B4-BE49-F238E27FC236}">
                <a16:creationId xmlns:a16="http://schemas.microsoft.com/office/drawing/2014/main" id="{812845A9-F2F2-0D22-F114-7995FAD16494}"/>
              </a:ext>
            </a:extLst>
          </p:cNvPr>
          <p:cNvSpPr/>
          <p:nvPr/>
        </p:nvSpPr>
        <p:spPr>
          <a:xfrm>
            <a:off x="8481125" y="3920185"/>
            <a:ext cx="241934" cy="121712"/>
          </a:xfrm>
          <a:prstGeom prst="ellipse">
            <a:avLst/>
          </a:prstGeom>
          <a:solidFill>
            <a:srgbClr val="C6A17A"/>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dirty="0"/>
          </a:p>
        </p:txBody>
      </p:sp>
      <p:sp>
        <p:nvSpPr>
          <p:cNvPr id="63" name="Ellipse 62">
            <a:extLst>
              <a:ext uri="{FF2B5EF4-FFF2-40B4-BE49-F238E27FC236}">
                <a16:creationId xmlns:a16="http://schemas.microsoft.com/office/drawing/2014/main" id="{640165D0-B9AF-3878-A083-A452D63B6898}"/>
              </a:ext>
            </a:extLst>
          </p:cNvPr>
          <p:cNvSpPr/>
          <p:nvPr/>
        </p:nvSpPr>
        <p:spPr>
          <a:xfrm flipV="1">
            <a:off x="9553638" y="3827499"/>
            <a:ext cx="224398" cy="89876"/>
          </a:xfrm>
          <a:prstGeom prst="ellipse">
            <a:avLst/>
          </a:prstGeom>
          <a:solidFill>
            <a:srgbClr val="68432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dirty="0"/>
          </a:p>
        </p:txBody>
      </p:sp>
      <p:sp>
        <p:nvSpPr>
          <p:cNvPr id="64" name="Ellipse 63">
            <a:extLst>
              <a:ext uri="{FF2B5EF4-FFF2-40B4-BE49-F238E27FC236}">
                <a16:creationId xmlns:a16="http://schemas.microsoft.com/office/drawing/2014/main" id="{D49F41F6-42B9-0C85-3B19-D51388FEA962}"/>
              </a:ext>
            </a:extLst>
          </p:cNvPr>
          <p:cNvSpPr/>
          <p:nvPr/>
        </p:nvSpPr>
        <p:spPr>
          <a:xfrm>
            <a:off x="9760576" y="3734753"/>
            <a:ext cx="230107" cy="131512"/>
          </a:xfrm>
          <a:prstGeom prst="ellipse">
            <a:avLst/>
          </a:prstGeom>
          <a:solidFill>
            <a:srgbClr val="C6A17A"/>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dirty="0"/>
          </a:p>
        </p:txBody>
      </p:sp>
      <p:sp>
        <p:nvSpPr>
          <p:cNvPr id="66" name="Ellipse 65">
            <a:extLst>
              <a:ext uri="{FF2B5EF4-FFF2-40B4-BE49-F238E27FC236}">
                <a16:creationId xmlns:a16="http://schemas.microsoft.com/office/drawing/2014/main" id="{58D8E186-9FBE-8D44-ACD8-FA6908E9598A}"/>
              </a:ext>
            </a:extLst>
          </p:cNvPr>
          <p:cNvSpPr/>
          <p:nvPr/>
        </p:nvSpPr>
        <p:spPr>
          <a:xfrm>
            <a:off x="7256203" y="3909489"/>
            <a:ext cx="188760" cy="139604"/>
          </a:xfrm>
          <a:prstGeom prst="ellipse">
            <a:avLst/>
          </a:prstGeom>
          <a:solidFill>
            <a:srgbClr val="C6A17A"/>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dirty="0"/>
          </a:p>
        </p:txBody>
      </p:sp>
      <p:sp>
        <p:nvSpPr>
          <p:cNvPr id="67" name="Ellipse 66">
            <a:extLst>
              <a:ext uri="{FF2B5EF4-FFF2-40B4-BE49-F238E27FC236}">
                <a16:creationId xmlns:a16="http://schemas.microsoft.com/office/drawing/2014/main" id="{EF1D1164-1F01-1C21-2DF8-0015DBEAEB1F}"/>
              </a:ext>
            </a:extLst>
          </p:cNvPr>
          <p:cNvSpPr/>
          <p:nvPr/>
        </p:nvSpPr>
        <p:spPr>
          <a:xfrm flipV="1">
            <a:off x="8628106" y="4301926"/>
            <a:ext cx="224398" cy="89876"/>
          </a:xfrm>
          <a:prstGeom prst="ellipse">
            <a:avLst/>
          </a:prstGeom>
          <a:solidFill>
            <a:srgbClr val="A4774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dirty="0"/>
          </a:p>
        </p:txBody>
      </p:sp>
      <p:sp>
        <p:nvSpPr>
          <p:cNvPr id="68" name="Ellipse 67">
            <a:extLst>
              <a:ext uri="{FF2B5EF4-FFF2-40B4-BE49-F238E27FC236}">
                <a16:creationId xmlns:a16="http://schemas.microsoft.com/office/drawing/2014/main" id="{72569333-49EB-2F88-02FD-09D8C2139DC1}"/>
              </a:ext>
            </a:extLst>
          </p:cNvPr>
          <p:cNvSpPr/>
          <p:nvPr/>
        </p:nvSpPr>
        <p:spPr>
          <a:xfrm flipV="1">
            <a:off x="7350583" y="4398700"/>
            <a:ext cx="224398" cy="89876"/>
          </a:xfrm>
          <a:prstGeom prst="ellipse">
            <a:avLst/>
          </a:prstGeom>
          <a:solidFill>
            <a:srgbClr val="A4774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dirty="0"/>
          </a:p>
        </p:txBody>
      </p:sp>
      <p:sp>
        <p:nvSpPr>
          <p:cNvPr id="70" name="Ellipse 69">
            <a:extLst>
              <a:ext uri="{FF2B5EF4-FFF2-40B4-BE49-F238E27FC236}">
                <a16:creationId xmlns:a16="http://schemas.microsoft.com/office/drawing/2014/main" id="{FDFDD7C8-7D1F-378B-EBEE-D528C0703667}"/>
              </a:ext>
            </a:extLst>
          </p:cNvPr>
          <p:cNvSpPr/>
          <p:nvPr/>
        </p:nvSpPr>
        <p:spPr>
          <a:xfrm>
            <a:off x="7312109" y="4014686"/>
            <a:ext cx="200249" cy="195980"/>
          </a:xfrm>
          <a:prstGeom prst="ellipse">
            <a:avLst/>
          </a:prstGeom>
          <a:solidFill>
            <a:srgbClr val="68432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dirty="0"/>
          </a:p>
        </p:txBody>
      </p:sp>
      <p:sp>
        <p:nvSpPr>
          <p:cNvPr id="71" name="Ellipse 70">
            <a:extLst>
              <a:ext uri="{FF2B5EF4-FFF2-40B4-BE49-F238E27FC236}">
                <a16:creationId xmlns:a16="http://schemas.microsoft.com/office/drawing/2014/main" id="{CE935C4D-5DDB-D47C-8784-5FB9AF50FA39}"/>
              </a:ext>
            </a:extLst>
          </p:cNvPr>
          <p:cNvSpPr/>
          <p:nvPr/>
        </p:nvSpPr>
        <p:spPr>
          <a:xfrm>
            <a:off x="8950369" y="3785951"/>
            <a:ext cx="200249" cy="195980"/>
          </a:xfrm>
          <a:prstGeom prst="ellipse">
            <a:avLst/>
          </a:prstGeom>
          <a:solidFill>
            <a:srgbClr val="68432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dirty="0"/>
          </a:p>
        </p:txBody>
      </p:sp>
      <mc:AlternateContent xmlns:mc="http://schemas.openxmlformats.org/markup-compatibility/2006" xmlns:p14="http://schemas.microsoft.com/office/powerpoint/2010/main">
        <mc:Choice Requires="p14">
          <p:contentPart p14:bwMode="auto" r:id="rId4">
            <p14:nvContentPartPr>
              <p14:cNvPr id="73" name="Encre 72">
                <a:extLst>
                  <a:ext uri="{FF2B5EF4-FFF2-40B4-BE49-F238E27FC236}">
                    <a16:creationId xmlns:a16="http://schemas.microsoft.com/office/drawing/2014/main" id="{B83B1E1E-D8EC-323B-0D77-8516676CC748}"/>
                  </a:ext>
                </a:extLst>
              </p14:cNvPr>
              <p14:cNvContentPartPr/>
              <p14:nvPr/>
            </p14:nvContentPartPr>
            <p14:xfrm>
              <a:off x="13115058" y="3002330"/>
              <a:ext cx="360" cy="360"/>
            </p14:xfrm>
          </p:contentPart>
        </mc:Choice>
        <mc:Fallback xmlns="">
          <p:pic>
            <p:nvPicPr>
              <p:cNvPr id="73" name="Encre 72">
                <a:extLst>
                  <a:ext uri="{FF2B5EF4-FFF2-40B4-BE49-F238E27FC236}">
                    <a16:creationId xmlns:a16="http://schemas.microsoft.com/office/drawing/2014/main" id="{B83B1E1E-D8EC-323B-0D77-8516676CC748}"/>
                  </a:ext>
                </a:extLst>
              </p:cNvPr>
              <p:cNvPicPr/>
              <p:nvPr/>
            </p:nvPicPr>
            <p:blipFill>
              <a:blip r:embed="rId6"/>
              <a:stretch>
                <a:fillRect/>
              </a:stretch>
            </p:blipFill>
            <p:spPr>
              <a:xfrm>
                <a:off x="13106058" y="2993330"/>
                <a:ext cx="18000" cy="18000"/>
              </a:xfrm>
              <a:prstGeom prst="rect">
                <a:avLst/>
              </a:prstGeom>
            </p:spPr>
          </p:pic>
        </mc:Fallback>
      </mc:AlternateContent>
      <p:grpSp>
        <p:nvGrpSpPr>
          <p:cNvPr id="82" name="Groupe 81">
            <a:extLst>
              <a:ext uri="{FF2B5EF4-FFF2-40B4-BE49-F238E27FC236}">
                <a16:creationId xmlns:a16="http://schemas.microsoft.com/office/drawing/2014/main" id="{2DB0710A-5490-4A24-2399-36371CAE5224}"/>
              </a:ext>
            </a:extLst>
          </p:cNvPr>
          <p:cNvGrpSpPr/>
          <p:nvPr/>
        </p:nvGrpSpPr>
        <p:grpSpPr>
          <a:xfrm>
            <a:off x="10972263" y="4042004"/>
            <a:ext cx="360" cy="360"/>
            <a:chOff x="10972263" y="4042004"/>
            <a:chExt cx="360" cy="360"/>
          </a:xfrm>
        </p:grpSpPr>
        <mc:AlternateContent xmlns:mc="http://schemas.openxmlformats.org/markup-compatibility/2006" xmlns:p14="http://schemas.microsoft.com/office/powerpoint/2010/main">
          <mc:Choice Requires="p14">
            <p:contentPart p14:bwMode="auto" r:id="rId7">
              <p14:nvContentPartPr>
                <p14:cNvPr id="80" name="Encre 79">
                  <a:extLst>
                    <a:ext uri="{FF2B5EF4-FFF2-40B4-BE49-F238E27FC236}">
                      <a16:creationId xmlns:a16="http://schemas.microsoft.com/office/drawing/2014/main" id="{02D7D1AA-159A-828B-458C-9AD1289C0B53}"/>
                    </a:ext>
                  </a:extLst>
                </p14:cNvPr>
                <p14:cNvContentPartPr/>
                <p14:nvPr/>
              </p14:nvContentPartPr>
              <p14:xfrm>
                <a:off x="10972263" y="4042004"/>
                <a:ext cx="360" cy="360"/>
              </p14:xfrm>
            </p:contentPart>
          </mc:Choice>
          <mc:Fallback xmlns="">
            <p:pic>
              <p:nvPicPr>
                <p:cNvPr id="80" name="Encre 79">
                  <a:extLst>
                    <a:ext uri="{FF2B5EF4-FFF2-40B4-BE49-F238E27FC236}">
                      <a16:creationId xmlns:a16="http://schemas.microsoft.com/office/drawing/2014/main" id="{02D7D1AA-159A-828B-458C-9AD1289C0B53}"/>
                    </a:ext>
                  </a:extLst>
                </p:cNvPr>
                <p:cNvPicPr/>
                <p:nvPr/>
              </p:nvPicPr>
              <p:blipFill>
                <a:blip r:embed="rId17"/>
                <a:stretch>
                  <a:fillRect/>
                </a:stretch>
              </p:blipFill>
              <p:spPr>
                <a:xfrm>
                  <a:off x="10963623" y="4033004"/>
                  <a:ext cx="18000" cy="18000"/>
                </a:xfrm>
                <a:prstGeom prst="rect">
                  <a:avLst/>
                </a:prstGeom>
              </p:spPr>
            </p:pic>
          </mc:Fallback>
        </mc:AlternateContent>
        <mc:AlternateContent xmlns:mc="http://schemas.openxmlformats.org/markup-compatibility/2006" xmlns:p14="http://schemas.microsoft.com/office/powerpoint/2010/main">
          <mc:Choice Requires="p14">
            <p:contentPart p14:bwMode="auto" r:id="rId18">
              <p14:nvContentPartPr>
                <p14:cNvPr id="81" name="Encre 80">
                  <a:extLst>
                    <a:ext uri="{FF2B5EF4-FFF2-40B4-BE49-F238E27FC236}">
                      <a16:creationId xmlns:a16="http://schemas.microsoft.com/office/drawing/2014/main" id="{DA968417-648C-1D20-650C-B692994FB6DC}"/>
                    </a:ext>
                  </a:extLst>
                </p14:cNvPr>
                <p14:cNvContentPartPr/>
                <p14:nvPr/>
              </p14:nvContentPartPr>
              <p14:xfrm>
                <a:off x="10972263" y="4042004"/>
                <a:ext cx="360" cy="360"/>
              </p14:xfrm>
            </p:contentPart>
          </mc:Choice>
          <mc:Fallback xmlns="">
            <p:pic>
              <p:nvPicPr>
                <p:cNvPr id="81" name="Encre 80">
                  <a:extLst>
                    <a:ext uri="{FF2B5EF4-FFF2-40B4-BE49-F238E27FC236}">
                      <a16:creationId xmlns:a16="http://schemas.microsoft.com/office/drawing/2014/main" id="{DA968417-648C-1D20-650C-B692994FB6DC}"/>
                    </a:ext>
                  </a:extLst>
                </p:cNvPr>
                <p:cNvPicPr/>
                <p:nvPr/>
              </p:nvPicPr>
              <p:blipFill>
                <a:blip r:embed="rId17"/>
                <a:stretch>
                  <a:fillRect/>
                </a:stretch>
              </p:blipFill>
              <p:spPr>
                <a:xfrm>
                  <a:off x="10963623" y="4033004"/>
                  <a:ext cx="18000" cy="18000"/>
                </a:xfrm>
                <a:prstGeom prst="rect">
                  <a:avLst/>
                </a:prstGeom>
              </p:spPr>
            </p:pic>
          </mc:Fallback>
        </mc:AlternateContent>
      </p:grpSp>
      <mc:AlternateContent xmlns:mc="http://schemas.openxmlformats.org/markup-compatibility/2006" xmlns:p14="http://schemas.microsoft.com/office/powerpoint/2010/main">
        <mc:Choice Requires="p14">
          <p:contentPart p14:bwMode="auto" r:id="rId19">
            <p14:nvContentPartPr>
              <p14:cNvPr id="76" name="Encre 75">
                <a:extLst>
                  <a:ext uri="{FF2B5EF4-FFF2-40B4-BE49-F238E27FC236}">
                    <a16:creationId xmlns:a16="http://schemas.microsoft.com/office/drawing/2014/main" id="{4C6D5DFB-A4A0-475F-E51B-3056D0A62058}"/>
                  </a:ext>
                </a:extLst>
              </p14:cNvPr>
              <p14:cNvContentPartPr/>
              <p14:nvPr/>
            </p14:nvContentPartPr>
            <p14:xfrm>
              <a:off x="7500235" y="4141977"/>
              <a:ext cx="220254" cy="1433957"/>
            </p14:xfrm>
          </p:contentPart>
        </mc:Choice>
        <mc:Fallback xmlns="">
          <p:pic>
            <p:nvPicPr>
              <p:cNvPr id="76" name="Encre 75">
                <a:extLst>
                  <a:ext uri="{FF2B5EF4-FFF2-40B4-BE49-F238E27FC236}">
                    <a16:creationId xmlns:a16="http://schemas.microsoft.com/office/drawing/2014/main" id="{4C6D5DFB-A4A0-475F-E51B-3056D0A62058}"/>
                  </a:ext>
                </a:extLst>
              </p:cNvPr>
              <p:cNvPicPr/>
              <p:nvPr/>
            </p:nvPicPr>
            <p:blipFill>
              <a:blip r:embed="rId20"/>
              <a:stretch>
                <a:fillRect/>
              </a:stretch>
            </p:blipFill>
            <p:spPr>
              <a:xfrm>
                <a:off x="7491223" y="4132974"/>
                <a:ext cx="237918" cy="1451602"/>
              </a:xfrm>
              <a:prstGeom prst="rect">
                <a:avLst/>
              </a:prstGeom>
            </p:spPr>
          </p:pic>
        </mc:Fallback>
      </mc:AlternateContent>
      <mc:AlternateContent xmlns:mc="http://schemas.openxmlformats.org/markup-compatibility/2006" xmlns:p14="http://schemas.microsoft.com/office/powerpoint/2010/main">
        <mc:Choice Requires="p14">
          <p:contentPart p14:bwMode="auto" r:id="rId21">
            <p14:nvContentPartPr>
              <p14:cNvPr id="83" name="Encre 82">
                <a:extLst>
                  <a:ext uri="{FF2B5EF4-FFF2-40B4-BE49-F238E27FC236}">
                    <a16:creationId xmlns:a16="http://schemas.microsoft.com/office/drawing/2014/main" id="{B43337CD-091E-6035-3A5B-EE60CD1C2DFA}"/>
                  </a:ext>
                </a:extLst>
              </p14:cNvPr>
              <p14:cNvContentPartPr/>
              <p14:nvPr/>
            </p14:nvContentPartPr>
            <p14:xfrm>
              <a:off x="15480183" y="5437724"/>
              <a:ext cx="360" cy="360"/>
            </p14:xfrm>
          </p:contentPart>
        </mc:Choice>
        <mc:Fallback xmlns="">
          <p:pic>
            <p:nvPicPr>
              <p:cNvPr id="83" name="Encre 82">
                <a:extLst>
                  <a:ext uri="{FF2B5EF4-FFF2-40B4-BE49-F238E27FC236}">
                    <a16:creationId xmlns:a16="http://schemas.microsoft.com/office/drawing/2014/main" id="{B43337CD-091E-6035-3A5B-EE60CD1C2DFA}"/>
                  </a:ext>
                </a:extLst>
              </p:cNvPr>
              <p:cNvPicPr/>
              <p:nvPr/>
            </p:nvPicPr>
            <p:blipFill>
              <a:blip r:embed="rId23"/>
              <a:stretch>
                <a:fillRect/>
              </a:stretch>
            </p:blipFill>
            <p:spPr>
              <a:xfrm>
                <a:off x="15471543" y="5428724"/>
                <a:ext cx="18000" cy="18000"/>
              </a:xfrm>
              <a:prstGeom prst="rect">
                <a:avLst/>
              </a:prstGeom>
            </p:spPr>
          </p:pic>
        </mc:Fallback>
      </mc:AlternateContent>
      <mc:AlternateContent xmlns:mc="http://schemas.openxmlformats.org/markup-compatibility/2006" xmlns:p14="http://schemas.microsoft.com/office/powerpoint/2010/main">
        <mc:Choice Requires="p14">
          <p:contentPart p14:bwMode="auto" r:id="rId24">
            <p14:nvContentPartPr>
              <p14:cNvPr id="85" name="Encre 84">
                <a:extLst>
                  <a:ext uri="{FF2B5EF4-FFF2-40B4-BE49-F238E27FC236}">
                    <a16:creationId xmlns:a16="http://schemas.microsoft.com/office/drawing/2014/main" id="{9125B54F-023E-7E40-C091-98A8936A9FD4}"/>
                  </a:ext>
                </a:extLst>
              </p14:cNvPr>
              <p14:cNvContentPartPr/>
              <p14:nvPr/>
            </p14:nvContentPartPr>
            <p14:xfrm rot="355171">
              <a:off x="8307743" y="4177055"/>
              <a:ext cx="194469" cy="1275353"/>
            </p14:xfrm>
          </p:contentPart>
        </mc:Choice>
        <mc:Fallback xmlns="">
          <p:pic>
            <p:nvPicPr>
              <p:cNvPr id="85" name="Encre 84">
                <a:extLst>
                  <a:ext uri="{FF2B5EF4-FFF2-40B4-BE49-F238E27FC236}">
                    <a16:creationId xmlns:a16="http://schemas.microsoft.com/office/drawing/2014/main" id="{9125B54F-023E-7E40-C091-98A8936A9FD4}"/>
                  </a:ext>
                </a:extLst>
              </p:cNvPr>
              <p:cNvPicPr/>
              <p:nvPr/>
            </p:nvPicPr>
            <p:blipFill>
              <a:blip r:embed="rId25"/>
              <a:stretch>
                <a:fillRect/>
              </a:stretch>
            </p:blipFill>
            <p:spPr>
              <a:xfrm rot="355171">
                <a:off x="8298806" y="4168053"/>
                <a:ext cx="211986" cy="1292996"/>
              </a:xfrm>
              <a:prstGeom prst="rect">
                <a:avLst/>
              </a:prstGeom>
            </p:spPr>
          </p:pic>
        </mc:Fallback>
      </mc:AlternateContent>
      <mc:AlternateContent xmlns:mc="http://schemas.openxmlformats.org/markup-compatibility/2006" xmlns:p14="http://schemas.microsoft.com/office/powerpoint/2010/main">
        <mc:Choice Requires="p14">
          <p:contentPart p14:bwMode="auto" r:id="rId26">
            <p14:nvContentPartPr>
              <p14:cNvPr id="86" name="Encre 85">
                <a:extLst>
                  <a:ext uri="{FF2B5EF4-FFF2-40B4-BE49-F238E27FC236}">
                    <a16:creationId xmlns:a16="http://schemas.microsoft.com/office/drawing/2014/main" id="{C69429DF-88F2-1538-1338-E26902D246C3}"/>
                  </a:ext>
                </a:extLst>
              </p14:cNvPr>
              <p14:cNvContentPartPr/>
              <p14:nvPr/>
            </p14:nvContentPartPr>
            <p14:xfrm>
              <a:off x="8962816" y="4144870"/>
              <a:ext cx="191733" cy="1257411"/>
            </p14:xfrm>
          </p:contentPart>
        </mc:Choice>
        <mc:Fallback xmlns="">
          <p:pic>
            <p:nvPicPr>
              <p:cNvPr id="86" name="Encre 85">
                <a:extLst>
                  <a:ext uri="{FF2B5EF4-FFF2-40B4-BE49-F238E27FC236}">
                    <a16:creationId xmlns:a16="http://schemas.microsoft.com/office/drawing/2014/main" id="{C69429DF-88F2-1538-1338-E26902D246C3}"/>
                  </a:ext>
                </a:extLst>
              </p:cNvPr>
              <p:cNvPicPr/>
              <p:nvPr/>
            </p:nvPicPr>
            <p:blipFill>
              <a:blip r:embed="rId27"/>
              <a:stretch>
                <a:fillRect/>
              </a:stretch>
            </p:blipFill>
            <p:spPr>
              <a:xfrm>
                <a:off x="8953873" y="4135868"/>
                <a:ext cx="209261" cy="1275055"/>
              </a:xfrm>
              <a:prstGeom prst="rect">
                <a:avLst/>
              </a:prstGeom>
            </p:spPr>
          </p:pic>
        </mc:Fallback>
      </mc:AlternateContent>
      <mc:AlternateContent xmlns:mc="http://schemas.openxmlformats.org/markup-compatibility/2006" xmlns:p14="http://schemas.microsoft.com/office/powerpoint/2010/main">
        <mc:Choice Requires="p14">
          <p:contentPart p14:bwMode="auto" r:id="rId28">
            <p14:nvContentPartPr>
              <p14:cNvPr id="87" name="Encre 86">
                <a:extLst>
                  <a:ext uri="{FF2B5EF4-FFF2-40B4-BE49-F238E27FC236}">
                    <a16:creationId xmlns:a16="http://schemas.microsoft.com/office/drawing/2014/main" id="{1230A0A1-9F3D-E1B9-DDB3-213FE0159F87}"/>
                  </a:ext>
                </a:extLst>
              </p14:cNvPr>
              <p14:cNvContentPartPr/>
              <p14:nvPr/>
            </p14:nvContentPartPr>
            <p14:xfrm>
              <a:off x="9652036" y="4068311"/>
              <a:ext cx="207729" cy="1362316"/>
            </p14:xfrm>
          </p:contentPart>
        </mc:Choice>
        <mc:Fallback xmlns="">
          <p:pic>
            <p:nvPicPr>
              <p:cNvPr id="87" name="Encre 86">
                <a:extLst>
                  <a:ext uri="{FF2B5EF4-FFF2-40B4-BE49-F238E27FC236}">
                    <a16:creationId xmlns:a16="http://schemas.microsoft.com/office/drawing/2014/main" id="{1230A0A1-9F3D-E1B9-DDB3-213FE0159F87}"/>
                  </a:ext>
                </a:extLst>
              </p:cNvPr>
              <p:cNvPicPr/>
              <p:nvPr/>
            </p:nvPicPr>
            <p:blipFill>
              <a:blip r:embed="rId29"/>
              <a:stretch>
                <a:fillRect/>
              </a:stretch>
            </p:blipFill>
            <p:spPr>
              <a:xfrm>
                <a:off x="9643098" y="4059310"/>
                <a:ext cx="225248" cy="1379957"/>
              </a:xfrm>
              <a:prstGeom prst="rect">
                <a:avLst/>
              </a:prstGeom>
            </p:spPr>
          </p:pic>
        </mc:Fallback>
      </mc:AlternateContent>
      <mc:AlternateContent xmlns:mc="http://schemas.openxmlformats.org/markup-compatibility/2006" xmlns:p14="http://schemas.microsoft.com/office/powerpoint/2010/main">
        <mc:Choice Requires="p14">
          <p:contentPart p14:bwMode="auto" r:id="rId30">
            <p14:nvContentPartPr>
              <p14:cNvPr id="88" name="Encre 87">
                <a:extLst>
                  <a:ext uri="{FF2B5EF4-FFF2-40B4-BE49-F238E27FC236}">
                    <a16:creationId xmlns:a16="http://schemas.microsoft.com/office/drawing/2014/main" id="{F2AF8DE2-830E-FDEF-8631-947BAF086496}"/>
                  </a:ext>
                </a:extLst>
              </p14:cNvPr>
              <p14:cNvContentPartPr/>
              <p14:nvPr/>
            </p14:nvContentPartPr>
            <p14:xfrm>
              <a:off x="6941302" y="4074124"/>
              <a:ext cx="227522" cy="1492119"/>
            </p14:xfrm>
          </p:contentPart>
        </mc:Choice>
        <mc:Fallback xmlns="">
          <p:pic>
            <p:nvPicPr>
              <p:cNvPr id="88" name="Encre 87">
                <a:extLst>
                  <a:ext uri="{FF2B5EF4-FFF2-40B4-BE49-F238E27FC236}">
                    <a16:creationId xmlns:a16="http://schemas.microsoft.com/office/drawing/2014/main" id="{F2AF8DE2-830E-FDEF-8631-947BAF086496}"/>
                  </a:ext>
                </a:extLst>
              </p:cNvPr>
              <p:cNvPicPr/>
              <p:nvPr/>
            </p:nvPicPr>
            <p:blipFill>
              <a:blip r:embed="rId31"/>
              <a:stretch>
                <a:fillRect/>
              </a:stretch>
            </p:blipFill>
            <p:spPr>
              <a:xfrm>
                <a:off x="6932359" y="4065122"/>
                <a:ext cx="245051" cy="1509762"/>
              </a:xfrm>
              <a:prstGeom prst="rect">
                <a:avLst/>
              </a:prstGeom>
            </p:spPr>
          </p:pic>
        </mc:Fallback>
      </mc:AlternateContent>
      <p:sp>
        <p:nvSpPr>
          <p:cNvPr id="90" name="ZoneTexte 89">
            <a:extLst>
              <a:ext uri="{FF2B5EF4-FFF2-40B4-BE49-F238E27FC236}">
                <a16:creationId xmlns:a16="http://schemas.microsoft.com/office/drawing/2014/main" id="{73E85B72-2F0E-59A4-F45D-D6ADB0F74704}"/>
              </a:ext>
            </a:extLst>
          </p:cNvPr>
          <p:cNvSpPr txBox="1"/>
          <p:nvPr/>
        </p:nvSpPr>
        <p:spPr>
          <a:xfrm>
            <a:off x="3489944" y="2621962"/>
            <a:ext cx="2092168" cy="369332"/>
          </a:xfrm>
          <a:prstGeom prst="rect">
            <a:avLst/>
          </a:prstGeom>
          <a:noFill/>
        </p:spPr>
        <p:txBody>
          <a:bodyPr wrap="square" rtlCol="0">
            <a:spAutoFit/>
          </a:bodyPr>
          <a:lstStyle/>
          <a:p>
            <a:r>
              <a:rPr lang="fr-FR" b="1" dirty="0">
                <a:solidFill>
                  <a:schemeClr val="accent2"/>
                </a:solidFill>
              </a:rPr>
              <a:t>VITAMINE C</a:t>
            </a:r>
          </a:p>
        </p:txBody>
      </p:sp>
      <p:sp>
        <p:nvSpPr>
          <p:cNvPr id="89" name="ZoneTexte 88">
            <a:extLst>
              <a:ext uri="{FF2B5EF4-FFF2-40B4-BE49-F238E27FC236}">
                <a16:creationId xmlns:a16="http://schemas.microsoft.com/office/drawing/2014/main" id="{96813113-7FE7-A61C-9C1B-D69379116B97}"/>
              </a:ext>
            </a:extLst>
          </p:cNvPr>
          <p:cNvSpPr txBox="1"/>
          <p:nvPr/>
        </p:nvSpPr>
        <p:spPr>
          <a:xfrm>
            <a:off x="3963963" y="2173973"/>
            <a:ext cx="1343072" cy="584775"/>
          </a:xfrm>
          <a:prstGeom prst="rect">
            <a:avLst/>
          </a:prstGeom>
          <a:noFill/>
        </p:spPr>
        <p:txBody>
          <a:bodyPr wrap="square" rtlCol="0">
            <a:spAutoFit/>
          </a:bodyPr>
          <a:lstStyle/>
          <a:p>
            <a:r>
              <a:rPr lang="fr-FR" sz="3200" b="1" dirty="0">
                <a:solidFill>
                  <a:schemeClr val="accent2"/>
                </a:solidFill>
              </a:rPr>
              <a:t>+</a:t>
            </a:r>
          </a:p>
        </p:txBody>
      </p:sp>
      <p:sp>
        <p:nvSpPr>
          <p:cNvPr id="92" name="ZoneTexte 91">
            <a:extLst>
              <a:ext uri="{FF2B5EF4-FFF2-40B4-BE49-F238E27FC236}">
                <a16:creationId xmlns:a16="http://schemas.microsoft.com/office/drawing/2014/main" id="{BA1184E0-5DEF-E576-F353-AC11DAFE854B}"/>
              </a:ext>
            </a:extLst>
          </p:cNvPr>
          <p:cNvSpPr txBox="1"/>
          <p:nvPr/>
        </p:nvSpPr>
        <p:spPr>
          <a:xfrm>
            <a:off x="6161653" y="6328130"/>
            <a:ext cx="4529826" cy="461665"/>
          </a:xfrm>
          <a:prstGeom prst="rect">
            <a:avLst/>
          </a:prstGeom>
          <a:noFill/>
        </p:spPr>
        <p:txBody>
          <a:bodyPr wrap="square" rtlCol="0">
            <a:spAutoFit/>
          </a:bodyPr>
          <a:lstStyle/>
          <a:p>
            <a:r>
              <a:rPr lang="fr-FR" sz="2400" b="1" dirty="0">
                <a:solidFill>
                  <a:schemeClr val="accent2"/>
                </a:solidFill>
                <a:latin typeface="Roboto Light" panose="02000000000000000000" pitchFamily="2" charset="0"/>
                <a:ea typeface="Roboto Light" panose="02000000000000000000" pitchFamily="2" charset="0"/>
              </a:rPr>
              <a:t>ANTI-AGE – ECLAT – UNIFIANT</a:t>
            </a:r>
          </a:p>
        </p:txBody>
      </p:sp>
      <p:pic>
        <p:nvPicPr>
          <p:cNvPr id="25" name="Image 24">
            <a:extLst>
              <a:ext uri="{FF2B5EF4-FFF2-40B4-BE49-F238E27FC236}">
                <a16:creationId xmlns:a16="http://schemas.microsoft.com/office/drawing/2014/main" id="{FCCD37DC-0893-3456-79A6-8E005B963447}"/>
              </a:ext>
            </a:extLst>
          </p:cNvPr>
          <p:cNvPicPr>
            <a:picLocks noChangeAspect="1"/>
          </p:cNvPicPr>
          <p:nvPr/>
        </p:nvPicPr>
        <p:blipFill>
          <a:blip r:embed="rId32"/>
          <a:stretch>
            <a:fillRect/>
          </a:stretch>
        </p:blipFill>
        <p:spPr>
          <a:xfrm>
            <a:off x="8268263" y="4443974"/>
            <a:ext cx="451143" cy="438950"/>
          </a:xfrm>
          <a:prstGeom prst="rect">
            <a:avLst/>
          </a:prstGeom>
        </p:spPr>
      </p:pic>
      <p:pic>
        <p:nvPicPr>
          <p:cNvPr id="28" name="Image 27">
            <a:extLst>
              <a:ext uri="{FF2B5EF4-FFF2-40B4-BE49-F238E27FC236}">
                <a16:creationId xmlns:a16="http://schemas.microsoft.com/office/drawing/2014/main" id="{3FE66DEC-70C3-D00F-0820-F57D4F05CFF3}"/>
              </a:ext>
            </a:extLst>
          </p:cNvPr>
          <p:cNvPicPr>
            <a:picLocks noChangeAspect="1"/>
          </p:cNvPicPr>
          <p:nvPr/>
        </p:nvPicPr>
        <p:blipFill>
          <a:blip r:embed="rId32"/>
          <a:stretch>
            <a:fillRect/>
          </a:stretch>
        </p:blipFill>
        <p:spPr>
          <a:xfrm>
            <a:off x="7372737" y="4671469"/>
            <a:ext cx="451143" cy="438950"/>
          </a:xfrm>
          <a:prstGeom prst="rect">
            <a:avLst/>
          </a:prstGeom>
        </p:spPr>
      </p:pic>
      <p:pic>
        <p:nvPicPr>
          <p:cNvPr id="30" name="Image 29">
            <a:extLst>
              <a:ext uri="{FF2B5EF4-FFF2-40B4-BE49-F238E27FC236}">
                <a16:creationId xmlns:a16="http://schemas.microsoft.com/office/drawing/2014/main" id="{D72822A4-4BE5-39AA-307C-53EED7FB0A02}"/>
              </a:ext>
            </a:extLst>
          </p:cNvPr>
          <p:cNvPicPr>
            <a:picLocks noChangeAspect="1"/>
          </p:cNvPicPr>
          <p:nvPr/>
        </p:nvPicPr>
        <p:blipFill>
          <a:blip r:embed="rId32"/>
          <a:stretch>
            <a:fillRect/>
          </a:stretch>
        </p:blipFill>
        <p:spPr>
          <a:xfrm>
            <a:off x="8986075" y="4671469"/>
            <a:ext cx="451143" cy="438950"/>
          </a:xfrm>
          <a:prstGeom prst="rect">
            <a:avLst/>
          </a:prstGeom>
        </p:spPr>
      </p:pic>
      <p:grpSp>
        <p:nvGrpSpPr>
          <p:cNvPr id="15" name="Groupe 14">
            <a:extLst>
              <a:ext uri="{FF2B5EF4-FFF2-40B4-BE49-F238E27FC236}">
                <a16:creationId xmlns:a16="http://schemas.microsoft.com/office/drawing/2014/main" id="{2AF43AF6-C8F8-F84C-5E3C-FBC39208A946}"/>
              </a:ext>
            </a:extLst>
          </p:cNvPr>
          <p:cNvGrpSpPr/>
          <p:nvPr/>
        </p:nvGrpSpPr>
        <p:grpSpPr>
          <a:xfrm>
            <a:off x="6732110" y="717458"/>
            <a:ext cx="3833208" cy="2027933"/>
            <a:chOff x="6732110" y="717458"/>
            <a:chExt cx="3833208" cy="2027933"/>
          </a:xfrm>
        </p:grpSpPr>
        <p:grpSp>
          <p:nvGrpSpPr>
            <p:cNvPr id="7" name="Groupe 6">
              <a:extLst>
                <a:ext uri="{FF2B5EF4-FFF2-40B4-BE49-F238E27FC236}">
                  <a16:creationId xmlns:a16="http://schemas.microsoft.com/office/drawing/2014/main" id="{3088C0D7-781E-6D07-092E-300615FF3F0C}"/>
                </a:ext>
              </a:extLst>
            </p:cNvPr>
            <p:cNvGrpSpPr/>
            <p:nvPr/>
          </p:nvGrpSpPr>
          <p:grpSpPr>
            <a:xfrm>
              <a:off x="6732110" y="1707333"/>
              <a:ext cx="3833208" cy="1038058"/>
              <a:chOff x="6650854" y="1465746"/>
              <a:chExt cx="3833208" cy="1038058"/>
            </a:xfrm>
          </p:grpSpPr>
          <p:sp>
            <p:nvSpPr>
              <p:cNvPr id="42" name="ZoneTexte 41">
                <a:extLst>
                  <a:ext uri="{FF2B5EF4-FFF2-40B4-BE49-F238E27FC236}">
                    <a16:creationId xmlns:a16="http://schemas.microsoft.com/office/drawing/2014/main" id="{B960426E-69DE-0D21-09BD-262E7C01F656}"/>
                  </a:ext>
                </a:extLst>
              </p:cNvPr>
              <p:cNvSpPr txBox="1"/>
              <p:nvPr/>
            </p:nvSpPr>
            <p:spPr>
              <a:xfrm>
                <a:off x="6650854" y="1875223"/>
                <a:ext cx="3833208" cy="523220"/>
              </a:xfrm>
              <a:prstGeom prst="rect">
                <a:avLst/>
              </a:prstGeom>
              <a:noFill/>
            </p:spPr>
            <p:txBody>
              <a:bodyPr wrap="square">
                <a:spAutoFit/>
              </a:bodyPr>
              <a:lstStyle/>
              <a:p>
                <a:pPr algn="ctr">
                  <a:defRPr/>
                </a:pPr>
                <a:r>
                  <a:rPr lang="fr-FR" sz="1400" b="1" dirty="0">
                    <a:solidFill>
                      <a:schemeClr val="bg2">
                        <a:lumMod val="25000"/>
                      </a:schemeClr>
                    </a:solidFill>
                    <a:latin typeface="Roboto Light"/>
                  </a:rPr>
                  <a:t>BLOQUE LES </a:t>
                </a:r>
              </a:p>
              <a:p>
                <a:pPr algn="ctr">
                  <a:defRPr/>
                </a:pPr>
                <a:r>
                  <a:rPr lang="fr-FR" sz="1400" b="1" dirty="0">
                    <a:solidFill>
                      <a:schemeClr val="bg2">
                        <a:lumMod val="25000"/>
                      </a:schemeClr>
                    </a:solidFill>
                    <a:latin typeface="Roboto Light"/>
                  </a:rPr>
                  <a:t>RADICAUX LIBRES</a:t>
                </a:r>
              </a:p>
            </p:txBody>
          </p:sp>
          <p:sp>
            <p:nvSpPr>
              <p:cNvPr id="5" name="Arc plein 4">
                <a:extLst>
                  <a:ext uri="{FF2B5EF4-FFF2-40B4-BE49-F238E27FC236}">
                    <a16:creationId xmlns:a16="http://schemas.microsoft.com/office/drawing/2014/main" id="{3684C7BE-2B70-2008-F6AB-030066BF2B7C}"/>
                  </a:ext>
                </a:extLst>
              </p:cNvPr>
              <p:cNvSpPr/>
              <p:nvPr/>
            </p:nvSpPr>
            <p:spPr>
              <a:xfrm>
                <a:off x="7040180" y="1465746"/>
                <a:ext cx="2786173" cy="772325"/>
              </a:xfrm>
              <a:prstGeom prst="blockArc">
                <a:avLst/>
              </a:prstGeom>
              <a:solidFill>
                <a:schemeClr val="accent2"/>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dirty="0">
                  <a:solidFill>
                    <a:schemeClr val="tx1"/>
                  </a:solidFill>
                </a:endParaRPr>
              </a:p>
            </p:txBody>
          </p:sp>
          <p:sp>
            <p:nvSpPr>
              <p:cNvPr id="4" name="Organigramme : Données stockées 3">
                <a:extLst>
                  <a:ext uri="{FF2B5EF4-FFF2-40B4-BE49-F238E27FC236}">
                    <a16:creationId xmlns:a16="http://schemas.microsoft.com/office/drawing/2014/main" id="{31052779-DBD4-6168-996F-D0A752CBF324}"/>
                  </a:ext>
                </a:extLst>
              </p:cNvPr>
              <p:cNvSpPr/>
              <p:nvPr/>
            </p:nvSpPr>
            <p:spPr>
              <a:xfrm rot="5400000">
                <a:off x="8159335" y="1066480"/>
                <a:ext cx="645266" cy="2229382"/>
              </a:xfrm>
              <a:prstGeom prst="flowChartOnlineStorage">
                <a:avLst/>
              </a:prstGeom>
              <a:noFill/>
              <a:ln w="28575">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dirty="0"/>
              </a:p>
            </p:txBody>
          </p:sp>
        </p:grpSp>
        <p:pic>
          <p:nvPicPr>
            <p:cNvPr id="31" name="Image 30">
              <a:extLst>
                <a:ext uri="{FF2B5EF4-FFF2-40B4-BE49-F238E27FC236}">
                  <a16:creationId xmlns:a16="http://schemas.microsoft.com/office/drawing/2014/main" id="{EEA0804C-E4CE-863C-BC8D-0C34CA4892FD}"/>
                </a:ext>
              </a:extLst>
            </p:cNvPr>
            <p:cNvPicPr>
              <a:picLocks noChangeAspect="1"/>
            </p:cNvPicPr>
            <p:nvPr/>
          </p:nvPicPr>
          <p:blipFill>
            <a:blip r:embed="rId33">
              <a:extLst>
                <a:ext uri="{BEBA8EAE-BF5A-486C-A8C5-ECC9F3942E4B}">
                  <a14:imgProps xmlns:a14="http://schemas.microsoft.com/office/drawing/2010/main">
                    <a14:imgLayer r:embed="rId34">
                      <a14:imgEffect>
                        <a14:backgroundRemoval t="10000" b="90000" l="10000" r="90000">
                          <a14:foregroundMark x1="43038" y1="14151" x2="45570" y2="31132"/>
                          <a14:foregroundMark x1="13924" y1="55660" x2="31646" y2="55660"/>
                          <a14:foregroundMark x1="86076" y1="55660" x2="60759" y2="56604"/>
                          <a14:foregroundMark x1="87342" y1="61321" x2="55696" y2="63208"/>
                        </a14:backgroundRemoval>
                      </a14:imgEffect>
                    </a14:imgLayer>
                  </a14:imgProps>
                </a:ext>
              </a:extLst>
            </a:blip>
            <a:stretch>
              <a:fillRect/>
            </a:stretch>
          </p:blipFill>
          <p:spPr>
            <a:xfrm>
              <a:off x="9113492" y="717458"/>
              <a:ext cx="752475" cy="1009650"/>
            </a:xfrm>
            <a:prstGeom prst="rect">
              <a:avLst/>
            </a:prstGeom>
          </p:spPr>
        </p:pic>
        <p:pic>
          <p:nvPicPr>
            <p:cNvPr id="32" name="Image 31">
              <a:extLst>
                <a:ext uri="{FF2B5EF4-FFF2-40B4-BE49-F238E27FC236}">
                  <a16:creationId xmlns:a16="http://schemas.microsoft.com/office/drawing/2014/main" id="{AE07BF9A-9E3D-27BC-8015-4AB734B3F17D}"/>
                </a:ext>
              </a:extLst>
            </p:cNvPr>
            <p:cNvPicPr>
              <a:picLocks noChangeAspect="1"/>
            </p:cNvPicPr>
            <p:nvPr/>
          </p:nvPicPr>
          <p:blipFill>
            <a:blip r:embed="rId33">
              <a:extLst>
                <a:ext uri="{BEBA8EAE-BF5A-486C-A8C5-ECC9F3942E4B}">
                  <a14:imgProps xmlns:a14="http://schemas.microsoft.com/office/drawing/2010/main">
                    <a14:imgLayer r:embed="rId34">
                      <a14:imgEffect>
                        <a14:backgroundRemoval t="10000" b="90000" l="10000" r="90000">
                          <a14:foregroundMark x1="43038" y1="14151" x2="45570" y2="31132"/>
                          <a14:foregroundMark x1="13924" y1="55660" x2="31646" y2="55660"/>
                          <a14:foregroundMark x1="86076" y1="55660" x2="60759" y2="56604"/>
                          <a14:foregroundMark x1="87342" y1="61321" x2="55696" y2="63208"/>
                        </a14:backgroundRemoval>
                      </a14:imgEffect>
                    </a14:imgLayer>
                  </a14:imgProps>
                </a:ext>
              </a:extLst>
            </a:blip>
            <a:stretch>
              <a:fillRect/>
            </a:stretch>
          </p:blipFill>
          <p:spPr>
            <a:xfrm>
              <a:off x="6814515" y="779995"/>
              <a:ext cx="752475" cy="1009650"/>
            </a:xfrm>
            <a:prstGeom prst="rect">
              <a:avLst/>
            </a:prstGeom>
          </p:spPr>
        </p:pic>
      </p:grpSp>
      <p:sp>
        <p:nvSpPr>
          <p:cNvPr id="6" name="ZoneTexte 5">
            <a:extLst>
              <a:ext uri="{FF2B5EF4-FFF2-40B4-BE49-F238E27FC236}">
                <a16:creationId xmlns:a16="http://schemas.microsoft.com/office/drawing/2014/main" id="{BCFA3982-B605-B73A-79C3-70BFE2808419}"/>
              </a:ext>
            </a:extLst>
          </p:cNvPr>
          <p:cNvSpPr txBox="1"/>
          <p:nvPr/>
        </p:nvSpPr>
        <p:spPr>
          <a:xfrm>
            <a:off x="-1828429" y="1976983"/>
            <a:ext cx="12162872" cy="338554"/>
          </a:xfrm>
          <a:prstGeom prst="rect">
            <a:avLst/>
          </a:prstGeom>
          <a:noFill/>
        </p:spPr>
        <p:txBody>
          <a:bodyPr wrap="square" rtlCol="0">
            <a:spAutoFit/>
          </a:bodyPr>
          <a:lstStyle/>
          <a:p>
            <a:pPr algn="ctr"/>
            <a:r>
              <a:rPr lang="fr-FR" sz="1600" dirty="0">
                <a:solidFill>
                  <a:srgbClr val="333638"/>
                </a:solidFill>
                <a:latin typeface="Roboto Black" panose="02000000000000000000" pitchFamily="2" charset="0"/>
                <a:ea typeface="Roboto Black" panose="02000000000000000000" pitchFamily="2" charset="0"/>
              </a:rPr>
              <a:t>PROCESSUS DE VIEILLISSEMENT </a:t>
            </a:r>
          </a:p>
        </p:txBody>
      </p:sp>
      <p:sp>
        <p:nvSpPr>
          <p:cNvPr id="16" name="Signe de multiplication 15">
            <a:extLst>
              <a:ext uri="{FF2B5EF4-FFF2-40B4-BE49-F238E27FC236}">
                <a16:creationId xmlns:a16="http://schemas.microsoft.com/office/drawing/2014/main" id="{9087FBA4-23A1-897C-4712-6A2A7D54E41E}"/>
              </a:ext>
            </a:extLst>
          </p:cNvPr>
          <p:cNvSpPr/>
          <p:nvPr/>
        </p:nvSpPr>
        <p:spPr>
          <a:xfrm>
            <a:off x="8876396" y="3689664"/>
            <a:ext cx="286979" cy="336797"/>
          </a:xfrm>
          <a:prstGeom prst="mathMultiply">
            <a:avLst/>
          </a:prstGeom>
          <a:solidFill>
            <a:schemeClr val="bg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
        <p:nvSpPr>
          <p:cNvPr id="17" name="Signe de multiplication 16">
            <a:extLst>
              <a:ext uri="{FF2B5EF4-FFF2-40B4-BE49-F238E27FC236}">
                <a16:creationId xmlns:a16="http://schemas.microsoft.com/office/drawing/2014/main" id="{857CD353-BCE2-3CE6-1016-9B967E2C36E5}"/>
              </a:ext>
            </a:extLst>
          </p:cNvPr>
          <p:cNvSpPr/>
          <p:nvPr/>
        </p:nvSpPr>
        <p:spPr>
          <a:xfrm>
            <a:off x="7372022" y="3638572"/>
            <a:ext cx="286979" cy="336797"/>
          </a:xfrm>
          <a:prstGeom prst="mathMultiply">
            <a:avLst/>
          </a:prstGeom>
          <a:solidFill>
            <a:schemeClr val="bg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
        <p:nvSpPr>
          <p:cNvPr id="18" name="Signe de multiplication 17">
            <a:extLst>
              <a:ext uri="{FF2B5EF4-FFF2-40B4-BE49-F238E27FC236}">
                <a16:creationId xmlns:a16="http://schemas.microsoft.com/office/drawing/2014/main" id="{D6A21F88-7AE2-D631-EDEF-15651141BCD7}"/>
              </a:ext>
            </a:extLst>
          </p:cNvPr>
          <p:cNvSpPr/>
          <p:nvPr/>
        </p:nvSpPr>
        <p:spPr>
          <a:xfrm>
            <a:off x="9560681" y="3686004"/>
            <a:ext cx="286979" cy="336797"/>
          </a:xfrm>
          <a:prstGeom prst="mathMultiply">
            <a:avLst/>
          </a:prstGeom>
          <a:solidFill>
            <a:schemeClr val="bg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
        <p:nvSpPr>
          <p:cNvPr id="19" name="Signe de multiplication 18">
            <a:extLst>
              <a:ext uri="{FF2B5EF4-FFF2-40B4-BE49-F238E27FC236}">
                <a16:creationId xmlns:a16="http://schemas.microsoft.com/office/drawing/2014/main" id="{EBED4A3C-F891-5DDC-DEAC-F71784E6E8CC}"/>
              </a:ext>
            </a:extLst>
          </p:cNvPr>
          <p:cNvSpPr/>
          <p:nvPr/>
        </p:nvSpPr>
        <p:spPr>
          <a:xfrm>
            <a:off x="8139587" y="3625151"/>
            <a:ext cx="286979" cy="336797"/>
          </a:xfrm>
          <a:prstGeom prst="mathMultiply">
            <a:avLst/>
          </a:prstGeom>
          <a:solidFill>
            <a:schemeClr val="bg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Tree>
    <p:extLst>
      <p:ext uri="{BB962C8B-B14F-4D97-AF65-F5344CB8AC3E}">
        <p14:creationId xmlns:p14="http://schemas.microsoft.com/office/powerpoint/2010/main" val="58155658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5"/>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8"/>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17"/>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19"/>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16"/>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18"/>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40"/>
                                        </p:tgtEl>
                                        <p:attrNameLst>
                                          <p:attrName>style.visibility</p:attrName>
                                        </p:attrNameLst>
                                      </p:cBhvr>
                                      <p:to>
                                        <p:strVal val="visible"/>
                                      </p:to>
                                    </p:set>
                                  </p:childTnLst>
                                </p:cTn>
                              </p:par>
                              <p:par>
                                <p:cTn id="23" presetID="1" presetClass="entr" presetSubtype="0" fill="hold" nodeType="withEffect">
                                  <p:stCondLst>
                                    <p:cond delay="0"/>
                                  </p:stCondLst>
                                  <p:childTnLst>
                                    <p:set>
                                      <p:cBhvr>
                                        <p:cTn id="24" dur="1" fill="hold">
                                          <p:stCondLst>
                                            <p:cond delay="0"/>
                                          </p:stCondLst>
                                        </p:cTn>
                                        <p:tgtEl>
                                          <p:spTgt spid="28"/>
                                        </p:tgtEl>
                                        <p:attrNameLst>
                                          <p:attrName>style.visibility</p:attrName>
                                        </p:attrNameLst>
                                      </p:cBhvr>
                                      <p:to>
                                        <p:strVal val="visible"/>
                                      </p:to>
                                    </p:set>
                                  </p:childTnLst>
                                </p:cTn>
                              </p:par>
                              <p:par>
                                <p:cTn id="25" presetID="1" presetClass="entr" presetSubtype="0" fill="hold" nodeType="withEffect">
                                  <p:stCondLst>
                                    <p:cond delay="0"/>
                                  </p:stCondLst>
                                  <p:childTnLst>
                                    <p:set>
                                      <p:cBhvr>
                                        <p:cTn id="26" dur="1" fill="hold">
                                          <p:stCondLst>
                                            <p:cond delay="0"/>
                                          </p:stCondLst>
                                        </p:cTn>
                                        <p:tgtEl>
                                          <p:spTgt spid="25"/>
                                        </p:tgtEl>
                                        <p:attrNameLst>
                                          <p:attrName>style.visibility</p:attrName>
                                        </p:attrNameLst>
                                      </p:cBhvr>
                                      <p:to>
                                        <p:strVal val="visible"/>
                                      </p:to>
                                    </p:set>
                                  </p:childTnLst>
                                </p:cTn>
                              </p:par>
                              <p:par>
                                <p:cTn id="27" presetID="1" presetClass="entr" presetSubtype="0" fill="hold" nodeType="withEffect">
                                  <p:stCondLst>
                                    <p:cond delay="0"/>
                                  </p:stCondLst>
                                  <p:childTnLst>
                                    <p:set>
                                      <p:cBhvr>
                                        <p:cTn id="28" dur="1" fill="hold">
                                          <p:stCondLst>
                                            <p:cond delay="0"/>
                                          </p:stCondLst>
                                        </p:cTn>
                                        <p:tgtEl>
                                          <p:spTgt spid="30"/>
                                        </p:tgtEl>
                                        <p:attrNameLst>
                                          <p:attrName>style.visibility</p:attrName>
                                        </p:attrNameLst>
                                      </p:cBhvr>
                                      <p:to>
                                        <p:strVal val="visible"/>
                                      </p:to>
                                    </p:set>
                                  </p:childTnLst>
                                </p:cTn>
                              </p:par>
                              <p:par>
                                <p:cTn id="29" presetID="1" presetClass="entr" presetSubtype="0" fill="hold" grpId="0" nodeType="withEffect">
                                  <p:stCondLst>
                                    <p:cond delay="0"/>
                                  </p:stCondLst>
                                  <p:childTnLst>
                                    <p:set>
                                      <p:cBhvr>
                                        <p:cTn id="30" dur="1" fill="hold">
                                          <p:stCondLst>
                                            <p:cond delay="0"/>
                                          </p:stCondLst>
                                        </p:cTn>
                                        <p:tgtEl>
                                          <p:spTgt spid="29"/>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ID="1" presetClass="entr" presetSubtype="0" fill="hold" grpId="0" nodeType="clickEffect">
                                  <p:stCondLst>
                                    <p:cond delay="0"/>
                                  </p:stCondLst>
                                  <p:childTnLst>
                                    <p:set>
                                      <p:cBhvr>
                                        <p:cTn id="34" dur="1" fill="hold">
                                          <p:stCondLst>
                                            <p:cond delay="0"/>
                                          </p:stCondLst>
                                        </p:cTn>
                                        <p:tgtEl>
                                          <p:spTgt spid="92"/>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9" grpId="0"/>
      <p:bldP spid="8" grpId="0" animBg="1"/>
      <p:bldP spid="40" grpId="0" animBg="1"/>
      <p:bldP spid="92" grpId="0"/>
      <p:bldP spid="16" grpId="0" animBg="1"/>
      <p:bldP spid="17" grpId="0" animBg="1"/>
      <p:bldP spid="18" grpId="0" animBg="1"/>
      <p:bldP spid="19" grpId="0" animBg="1"/>
    </p:bldLst>
  </p:timing>
</p:sld>
</file>

<file path=ppt/slides/slide20.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pic>
        <p:nvPicPr>
          <p:cNvPr id="3" name="Image 2">
            <a:extLst>
              <a:ext uri="{FF2B5EF4-FFF2-40B4-BE49-F238E27FC236}">
                <a16:creationId xmlns:a16="http://schemas.microsoft.com/office/drawing/2014/main" id="{1DE53BA4-5FB4-FA72-19F6-2DA506DD67A4}"/>
              </a:ext>
            </a:extLst>
          </p:cNvPr>
          <p:cNvPicPr>
            <a:picLocks noChangeAspect="1"/>
          </p:cNvPicPr>
          <p:nvPr/>
        </p:nvPicPr>
        <p:blipFill>
          <a:blip r:embed="rId3"/>
          <a:stretch>
            <a:fillRect/>
          </a:stretch>
        </p:blipFill>
        <p:spPr>
          <a:xfrm>
            <a:off x="3627463" y="32486"/>
            <a:ext cx="4798782" cy="6792121"/>
          </a:xfrm>
          <a:prstGeom prst="rect">
            <a:avLst/>
          </a:prstGeom>
        </p:spPr>
      </p:pic>
      <p:grpSp>
        <p:nvGrpSpPr>
          <p:cNvPr id="54" name="Groupe 53">
            <a:extLst>
              <a:ext uri="{FF2B5EF4-FFF2-40B4-BE49-F238E27FC236}">
                <a16:creationId xmlns:a16="http://schemas.microsoft.com/office/drawing/2014/main" id="{69CBC6BF-0640-7982-87F8-4FBB9E858CF5}"/>
              </a:ext>
            </a:extLst>
          </p:cNvPr>
          <p:cNvGrpSpPr/>
          <p:nvPr/>
        </p:nvGrpSpPr>
        <p:grpSpPr>
          <a:xfrm>
            <a:off x="145580" y="2754732"/>
            <a:ext cx="3407546" cy="3628583"/>
            <a:chOff x="145580" y="2754732"/>
            <a:chExt cx="3407546" cy="3628583"/>
          </a:xfrm>
        </p:grpSpPr>
        <p:pic>
          <p:nvPicPr>
            <p:cNvPr id="28" name="object 11">
              <a:extLst>
                <a:ext uri="{FF2B5EF4-FFF2-40B4-BE49-F238E27FC236}">
                  <a16:creationId xmlns:a16="http://schemas.microsoft.com/office/drawing/2014/main" id="{34B31893-B011-74DD-1F49-AC2207F19278}"/>
                </a:ext>
              </a:extLst>
            </p:cNvPr>
            <p:cNvPicPr>
              <a:picLocks noChangeAspect="1"/>
            </p:cNvPicPr>
            <p:nvPr/>
          </p:nvPicPr>
          <p:blipFill>
            <a:blip r:embed="rId4" cstate="print"/>
            <a:stretch>
              <a:fillRect/>
            </a:stretch>
          </p:blipFill>
          <p:spPr>
            <a:xfrm>
              <a:off x="158694" y="3524503"/>
              <a:ext cx="1576960" cy="2858812"/>
            </a:xfrm>
            <a:prstGeom prst="rect">
              <a:avLst/>
            </a:prstGeom>
          </p:spPr>
        </p:pic>
        <p:pic>
          <p:nvPicPr>
            <p:cNvPr id="15" name="object 23">
              <a:extLst>
                <a:ext uri="{FF2B5EF4-FFF2-40B4-BE49-F238E27FC236}">
                  <a16:creationId xmlns:a16="http://schemas.microsoft.com/office/drawing/2014/main" id="{F620EA7F-C83A-384C-6736-4E346762DDDF}"/>
                </a:ext>
              </a:extLst>
            </p:cNvPr>
            <p:cNvPicPr>
              <a:picLocks noChangeAspect="1"/>
            </p:cNvPicPr>
            <p:nvPr/>
          </p:nvPicPr>
          <p:blipFill>
            <a:blip r:embed="rId5" cstate="print"/>
            <a:stretch>
              <a:fillRect/>
            </a:stretch>
          </p:blipFill>
          <p:spPr>
            <a:xfrm>
              <a:off x="1951649" y="3524503"/>
              <a:ext cx="1595062" cy="2858812"/>
            </a:xfrm>
            <a:prstGeom prst="rect">
              <a:avLst/>
            </a:prstGeom>
          </p:spPr>
        </p:pic>
        <p:grpSp>
          <p:nvGrpSpPr>
            <p:cNvPr id="18" name="object 26">
              <a:extLst>
                <a:ext uri="{FF2B5EF4-FFF2-40B4-BE49-F238E27FC236}">
                  <a16:creationId xmlns:a16="http://schemas.microsoft.com/office/drawing/2014/main" id="{15B2A496-01E7-0D97-C559-6327F60DBD23}"/>
                </a:ext>
              </a:extLst>
            </p:cNvPr>
            <p:cNvGrpSpPr>
              <a:grpSpLocks noChangeAspect="1"/>
            </p:cNvGrpSpPr>
            <p:nvPr/>
          </p:nvGrpSpPr>
          <p:grpSpPr>
            <a:xfrm>
              <a:off x="145580" y="4540278"/>
              <a:ext cx="1621781" cy="353772"/>
              <a:chOff x="413994" y="3162058"/>
              <a:chExt cx="2366645" cy="516255"/>
            </a:xfrm>
          </p:grpSpPr>
          <p:sp>
            <p:nvSpPr>
              <p:cNvPr id="19" name="object 27">
                <a:extLst>
                  <a:ext uri="{FF2B5EF4-FFF2-40B4-BE49-F238E27FC236}">
                    <a16:creationId xmlns:a16="http://schemas.microsoft.com/office/drawing/2014/main" id="{528F9623-9B2E-6DBD-AF0A-E4540EA7EAEE}"/>
                  </a:ext>
                </a:extLst>
              </p:cNvPr>
              <p:cNvSpPr/>
              <p:nvPr/>
            </p:nvSpPr>
            <p:spPr>
              <a:xfrm>
                <a:off x="413994" y="3162058"/>
                <a:ext cx="2365375" cy="516255"/>
              </a:xfrm>
              <a:custGeom>
                <a:avLst/>
                <a:gdLst/>
                <a:ahLst/>
                <a:cxnLst/>
                <a:rect l="l" t="t" r="r" b="b"/>
                <a:pathLst>
                  <a:path w="2365375" h="516254">
                    <a:moveTo>
                      <a:pt x="2365197" y="0"/>
                    </a:moveTo>
                    <a:lnTo>
                      <a:pt x="0" y="0"/>
                    </a:lnTo>
                    <a:lnTo>
                      <a:pt x="0" y="516051"/>
                    </a:lnTo>
                    <a:lnTo>
                      <a:pt x="2365197" y="516051"/>
                    </a:lnTo>
                    <a:lnTo>
                      <a:pt x="2365197" y="0"/>
                    </a:lnTo>
                    <a:close/>
                  </a:path>
                </a:pathLst>
              </a:custGeom>
              <a:solidFill>
                <a:srgbClr val="FFFFFF"/>
              </a:solidFill>
            </p:spPr>
            <p:txBody>
              <a:bodyPr wrap="square" lIns="0" tIns="0" rIns="0" bIns="0" rtlCol="0"/>
              <a:lstStyle/>
              <a:p>
                <a:endParaRPr sz="1795"/>
              </a:p>
            </p:txBody>
          </p:sp>
          <p:sp>
            <p:nvSpPr>
              <p:cNvPr id="20" name="object 28">
                <a:extLst>
                  <a:ext uri="{FF2B5EF4-FFF2-40B4-BE49-F238E27FC236}">
                    <a16:creationId xmlns:a16="http://schemas.microsoft.com/office/drawing/2014/main" id="{442B7F9B-86B9-0097-C566-C7300A19499B}"/>
                  </a:ext>
                </a:extLst>
              </p:cNvPr>
              <p:cNvSpPr/>
              <p:nvPr/>
            </p:nvSpPr>
            <p:spPr>
              <a:xfrm>
                <a:off x="2779199" y="3162058"/>
                <a:ext cx="0" cy="516255"/>
              </a:xfrm>
              <a:custGeom>
                <a:avLst/>
                <a:gdLst/>
                <a:ahLst/>
                <a:cxnLst/>
                <a:rect l="l" t="t" r="r" b="b"/>
                <a:pathLst>
                  <a:path h="516254">
                    <a:moveTo>
                      <a:pt x="0" y="0"/>
                    </a:moveTo>
                    <a:lnTo>
                      <a:pt x="0" y="516051"/>
                    </a:lnTo>
                  </a:path>
                </a:pathLst>
              </a:custGeom>
              <a:ln w="3175">
                <a:solidFill>
                  <a:srgbClr val="444647"/>
                </a:solidFill>
              </a:ln>
            </p:spPr>
            <p:txBody>
              <a:bodyPr wrap="square" lIns="0" tIns="0" rIns="0" bIns="0" rtlCol="0"/>
              <a:lstStyle/>
              <a:p>
                <a:endParaRPr sz="1795"/>
              </a:p>
            </p:txBody>
          </p:sp>
          <p:sp>
            <p:nvSpPr>
              <p:cNvPr id="21" name="object 29">
                <a:extLst>
                  <a:ext uri="{FF2B5EF4-FFF2-40B4-BE49-F238E27FC236}">
                    <a16:creationId xmlns:a16="http://schemas.microsoft.com/office/drawing/2014/main" id="{6F2B9F09-7D59-6279-3142-FE0FA067CE1E}"/>
                  </a:ext>
                </a:extLst>
              </p:cNvPr>
              <p:cNvSpPr/>
              <p:nvPr/>
            </p:nvSpPr>
            <p:spPr>
              <a:xfrm>
                <a:off x="480070" y="3162058"/>
                <a:ext cx="0" cy="516255"/>
              </a:xfrm>
              <a:custGeom>
                <a:avLst/>
                <a:gdLst/>
                <a:ahLst/>
                <a:cxnLst/>
                <a:rect l="l" t="t" r="r" b="b"/>
                <a:pathLst>
                  <a:path h="516254">
                    <a:moveTo>
                      <a:pt x="0" y="0"/>
                    </a:moveTo>
                    <a:lnTo>
                      <a:pt x="0" y="516051"/>
                    </a:lnTo>
                  </a:path>
                </a:pathLst>
              </a:custGeom>
              <a:ln w="3175">
                <a:solidFill>
                  <a:srgbClr val="444647"/>
                </a:solidFill>
              </a:ln>
            </p:spPr>
            <p:txBody>
              <a:bodyPr wrap="square" lIns="0" tIns="0" rIns="0" bIns="0" rtlCol="0"/>
              <a:lstStyle/>
              <a:p>
                <a:endParaRPr sz="1795"/>
              </a:p>
            </p:txBody>
          </p:sp>
        </p:grpSp>
        <p:sp>
          <p:nvSpPr>
            <p:cNvPr id="22" name="object 30">
              <a:extLst>
                <a:ext uri="{FF2B5EF4-FFF2-40B4-BE49-F238E27FC236}">
                  <a16:creationId xmlns:a16="http://schemas.microsoft.com/office/drawing/2014/main" id="{4152B798-6FD5-70F1-61CF-44795ABEA7BA}"/>
                </a:ext>
              </a:extLst>
            </p:cNvPr>
            <p:cNvSpPr txBox="1"/>
            <p:nvPr/>
          </p:nvSpPr>
          <p:spPr>
            <a:xfrm>
              <a:off x="714239" y="3100805"/>
              <a:ext cx="718729" cy="223798"/>
            </a:xfrm>
            <a:prstGeom prst="rect">
              <a:avLst/>
            </a:prstGeom>
          </p:spPr>
          <p:txBody>
            <a:bodyPr vert="horz" wrap="square" lIns="0" tIns="17098" rIns="0" bIns="0" rtlCol="0">
              <a:spAutoFit/>
            </a:bodyPr>
            <a:lstStyle/>
            <a:p>
              <a:pPr marL="12664">
                <a:spcBef>
                  <a:spcPts val="135"/>
                </a:spcBef>
              </a:pPr>
              <a:r>
                <a:rPr sz="1346" spc="-10" dirty="0">
                  <a:solidFill>
                    <a:srgbClr val="F78F2A"/>
                  </a:solidFill>
                  <a:latin typeface="KyivType Sans Medium2"/>
                  <a:cs typeface="KyivType Sans Medium2"/>
                </a:rPr>
                <a:t>BEFORE</a:t>
              </a:r>
              <a:endParaRPr sz="1346" dirty="0">
                <a:latin typeface="KyivType Sans Medium2"/>
                <a:cs typeface="KyivType Sans Medium2"/>
              </a:endParaRPr>
            </a:p>
          </p:txBody>
        </p:sp>
        <p:grpSp>
          <p:nvGrpSpPr>
            <p:cNvPr id="24" name="object 32">
              <a:extLst>
                <a:ext uri="{FF2B5EF4-FFF2-40B4-BE49-F238E27FC236}">
                  <a16:creationId xmlns:a16="http://schemas.microsoft.com/office/drawing/2014/main" id="{AFDAF38D-4A0E-2CFD-4767-97719C1662A8}"/>
                </a:ext>
              </a:extLst>
            </p:cNvPr>
            <p:cNvGrpSpPr>
              <a:grpSpLocks noChangeAspect="1"/>
            </p:cNvGrpSpPr>
            <p:nvPr/>
          </p:nvGrpSpPr>
          <p:grpSpPr>
            <a:xfrm>
              <a:off x="1961369" y="4565976"/>
              <a:ext cx="1591757" cy="353772"/>
              <a:chOff x="3302952" y="3179965"/>
              <a:chExt cx="2322830" cy="516255"/>
            </a:xfrm>
          </p:grpSpPr>
          <p:sp>
            <p:nvSpPr>
              <p:cNvPr id="25" name="object 33">
                <a:extLst>
                  <a:ext uri="{FF2B5EF4-FFF2-40B4-BE49-F238E27FC236}">
                    <a16:creationId xmlns:a16="http://schemas.microsoft.com/office/drawing/2014/main" id="{A0E6A743-A1A9-B848-7B8D-E24858B68433}"/>
                  </a:ext>
                </a:extLst>
              </p:cNvPr>
              <p:cNvSpPr/>
              <p:nvPr/>
            </p:nvSpPr>
            <p:spPr>
              <a:xfrm>
                <a:off x="3302952" y="3179965"/>
                <a:ext cx="2322830" cy="516255"/>
              </a:xfrm>
              <a:custGeom>
                <a:avLst/>
                <a:gdLst/>
                <a:ahLst/>
                <a:cxnLst/>
                <a:rect l="l" t="t" r="r" b="b"/>
                <a:pathLst>
                  <a:path w="2322829" h="516254">
                    <a:moveTo>
                      <a:pt x="2322436" y="0"/>
                    </a:moveTo>
                    <a:lnTo>
                      <a:pt x="0" y="0"/>
                    </a:lnTo>
                    <a:lnTo>
                      <a:pt x="0" y="516051"/>
                    </a:lnTo>
                    <a:lnTo>
                      <a:pt x="2322436" y="516051"/>
                    </a:lnTo>
                    <a:lnTo>
                      <a:pt x="2322436" y="0"/>
                    </a:lnTo>
                    <a:close/>
                  </a:path>
                </a:pathLst>
              </a:custGeom>
              <a:solidFill>
                <a:srgbClr val="FFFFFF"/>
              </a:solidFill>
            </p:spPr>
            <p:txBody>
              <a:bodyPr wrap="square" lIns="0" tIns="0" rIns="0" bIns="0" rtlCol="0"/>
              <a:lstStyle/>
              <a:p>
                <a:endParaRPr sz="1795"/>
              </a:p>
            </p:txBody>
          </p:sp>
          <p:sp>
            <p:nvSpPr>
              <p:cNvPr id="26" name="object 34">
                <a:extLst>
                  <a:ext uri="{FF2B5EF4-FFF2-40B4-BE49-F238E27FC236}">
                    <a16:creationId xmlns:a16="http://schemas.microsoft.com/office/drawing/2014/main" id="{EFF58526-007D-E86D-DC64-1221C40BB194}"/>
                  </a:ext>
                </a:extLst>
              </p:cNvPr>
              <p:cNvSpPr/>
              <p:nvPr/>
            </p:nvSpPr>
            <p:spPr>
              <a:xfrm>
                <a:off x="3322270" y="3179973"/>
                <a:ext cx="0" cy="516255"/>
              </a:xfrm>
              <a:custGeom>
                <a:avLst/>
                <a:gdLst/>
                <a:ahLst/>
                <a:cxnLst/>
                <a:rect l="l" t="t" r="r" b="b"/>
                <a:pathLst>
                  <a:path h="516254">
                    <a:moveTo>
                      <a:pt x="0" y="0"/>
                    </a:moveTo>
                    <a:lnTo>
                      <a:pt x="0" y="516051"/>
                    </a:lnTo>
                  </a:path>
                </a:pathLst>
              </a:custGeom>
              <a:ln w="3175">
                <a:solidFill>
                  <a:srgbClr val="444647"/>
                </a:solidFill>
              </a:ln>
            </p:spPr>
            <p:txBody>
              <a:bodyPr wrap="square" lIns="0" tIns="0" rIns="0" bIns="0" rtlCol="0"/>
              <a:lstStyle/>
              <a:p>
                <a:endParaRPr sz="1795"/>
              </a:p>
            </p:txBody>
          </p:sp>
          <p:sp>
            <p:nvSpPr>
              <p:cNvPr id="27" name="object 35">
                <a:extLst>
                  <a:ext uri="{FF2B5EF4-FFF2-40B4-BE49-F238E27FC236}">
                    <a16:creationId xmlns:a16="http://schemas.microsoft.com/office/drawing/2014/main" id="{23FEF7DF-7C65-06CF-C0C3-8952B8EE0C6E}"/>
                  </a:ext>
                </a:extLst>
              </p:cNvPr>
              <p:cNvSpPr/>
              <p:nvPr/>
            </p:nvSpPr>
            <p:spPr>
              <a:xfrm>
                <a:off x="5624115" y="3179973"/>
                <a:ext cx="0" cy="516255"/>
              </a:xfrm>
              <a:custGeom>
                <a:avLst/>
                <a:gdLst/>
                <a:ahLst/>
                <a:cxnLst/>
                <a:rect l="l" t="t" r="r" b="b"/>
                <a:pathLst>
                  <a:path h="516254">
                    <a:moveTo>
                      <a:pt x="0" y="0"/>
                    </a:moveTo>
                    <a:lnTo>
                      <a:pt x="0" y="516051"/>
                    </a:lnTo>
                  </a:path>
                </a:pathLst>
              </a:custGeom>
              <a:ln w="3175">
                <a:solidFill>
                  <a:srgbClr val="444647"/>
                </a:solidFill>
              </a:ln>
            </p:spPr>
            <p:txBody>
              <a:bodyPr wrap="square" lIns="0" tIns="0" rIns="0" bIns="0" rtlCol="0"/>
              <a:lstStyle/>
              <a:p>
                <a:endParaRPr sz="1795"/>
              </a:p>
            </p:txBody>
          </p:sp>
        </p:grpSp>
        <p:sp>
          <p:nvSpPr>
            <p:cNvPr id="29" name="object 31">
              <a:extLst>
                <a:ext uri="{FF2B5EF4-FFF2-40B4-BE49-F238E27FC236}">
                  <a16:creationId xmlns:a16="http://schemas.microsoft.com/office/drawing/2014/main" id="{00C625B4-B9E2-D706-CE3E-3C1B3935412B}"/>
                </a:ext>
              </a:extLst>
            </p:cNvPr>
            <p:cNvSpPr txBox="1"/>
            <p:nvPr/>
          </p:nvSpPr>
          <p:spPr>
            <a:xfrm>
              <a:off x="2590651" y="3100805"/>
              <a:ext cx="569917" cy="223798"/>
            </a:xfrm>
            <a:prstGeom prst="rect">
              <a:avLst/>
            </a:prstGeom>
          </p:spPr>
          <p:txBody>
            <a:bodyPr vert="horz" wrap="square" lIns="0" tIns="17098" rIns="0" bIns="0" rtlCol="0">
              <a:spAutoFit/>
            </a:bodyPr>
            <a:lstStyle/>
            <a:p>
              <a:pPr marL="12664">
                <a:spcBef>
                  <a:spcPts val="135"/>
                </a:spcBef>
              </a:pPr>
              <a:r>
                <a:rPr sz="1346" spc="-20" dirty="0">
                  <a:solidFill>
                    <a:srgbClr val="F78F2A"/>
                  </a:solidFill>
                  <a:latin typeface="KyivType Sans Medium2"/>
                  <a:cs typeface="KyivType Sans Medium2"/>
                </a:rPr>
                <a:t>AFTER</a:t>
              </a:r>
              <a:endParaRPr sz="1346" dirty="0">
                <a:latin typeface="KyivType Sans Medium2"/>
                <a:cs typeface="KyivType Sans Medium2"/>
              </a:endParaRPr>
            </a:p>
          </p:txBody>
        </p:sp>
        <p:sp>
          <p:nvSpPr>
            <p:cNvPr id="30" name="object 2">
              <a:extLst>
                <a:ext uri="{FF2B5EF4-FFF2-40B4-BE49-F238E27FC236}">
                  <a16:creationId xmlns:a16="http://schemas.microsoft.com/office/drawing/2014/main" id="{0ADE2C76-E7E4-0B6A-3727-B107F49B93BE}"/>
                </a:ext>
              </a:extLst>
            </p:cNvPr>
            <p:cNvSpPr txBox="1">
              <a:spLocks/>
            </p:cNvSpPr>
            <p:nvPr/>
          </p:nvSpPr>
          <p:spPr>
            <a:xfrm>
              <a:off x="182044" y="2754732"/>
              <a:ext cx="3364667" cy="292345"/>
            </a:xfrm>
            <a:prstGeom prst="rect">
              <a:avLst/>
            </a:prstGeom>
          </p:spPr>
          <p:txBody>
            <a:bodyPr vert="horz" wrap="square" lIns="0" tIns="15198" rIns="0" bIns="0" rtlCol="0">
              <a:spAutoFit/>
            </a:bodyPr>
            <a:lstStyle>
              <a:lvl1pPr algn="ctr" defTabSz="914400" rtl="0" eaLnBrk="1" latinLnBrk="0" hangingPunct="1">
                <a:lnSpc>
                  <a:spcPct val="90000"/>
                </a:lnSpc>
                <a:spcBef>
                  <a:spcPct val="0"/>
                </a:spcBef>
                <a:buNone/>
                <a:defRPr sz="4800" kern="1200">
                  <a:solidFill>
                    <a:srgbClr val="3E3E3E"/>
                  </a:solidFill>
                  <a:latin typeface="KyivType Sans2" panose="00000500000000000000" pitchFamily="50" charset="0"/>
                  <a:ea typeface="+mj-ea"/>
                  <a:cs typeface="+mj-cs"/>
                </a:defRPr>
              </a:lvl1pPr>
            </a:lstStyle>
            <a:p>
              <a:pPr marL="12664">
                <a:lnSpc>
                  <a:spcPct val="100000"/>
                </a:lnSpc>
                <a:spcBef>
                  <a:spcPts val="120"/>
                </a:spcBef>
              </a:pPr>
              <a:r>
                <a:rPr lang="fr-FR" sz="1800" dirty="0" err="1"/>
                <a:t>After</a:t>
              </a:r>
              <a:r>
                <a:rPr lang="fr-FR" sz="1800" dirty="0"/>
                <a:t> 5 </a:t>
              </a:r>
              <a:r>
                <a:rPr lang="fr-FR" sz="1800" dirty="0" err="1"/>
                <a:t>days</a:t>
              </a:r>
              <a:endParaRPr lang="fr-FR" sz="1800" dirty="0"/>
            </a:p>
          </p:txBody>
        </p:sp>
      </p:grpSp>
      <p:grpSp>
        <p:nvGrpSpPr>
          <p:cNvPr id="55" name="Groupe 54">
            <a:extLst>
              <a:ext uri="{FF2B5EF4-FFF2-40B4-BE49-F238E27FC236}">
                <a16:creationId xmlns:a16="http://schemas.microsoft.com/office/drawing/2014/main" id="{440F9E60-ED62-9C8B-934E-BF823F9E6CE7}"/>
              </a:ext>
            </a:extLst>
          </p:cNvPr>
          <p:cNvGrpSpPr/>
          <p:nvPr/>
        </p:nvGrpSpPr>
        <p:grpSpPr>
          <a:xfrm>
            <a:off x="8541052" y="2760210"/>
            <a:ext cx="3545806" cy="3874464"/>
            <a:chOff x="8541052" y="2760210"/>
            <a:chExt cx="3545806" cy="3874464"/>
          </a:xfrm>
        </p:grpSpPr>
        <p:grpSp>
          <p:nvGrpSpPr>
            <p:cNvPr id="33" name="object 3">
              <a:extLst>
                <a:ext uri="{FF2B5EF4-FFF2-40B4-BE49-F238E27FC236}">
                  <a16:creationId xmlns:a16="http://schemas.microsoft.com/office/drawing/2014/main" id="{4032116E-5F74-CC22-27CF-0A21D22F35E8}"/>
                </a:ext>
              </a:extLst>
            </p:cNvPr>
            <p:cNvGrpSpPr>
              <a:grpSpLocks noChangeAspect="1"/>
            </p:cNvGrpSpPr>
            <p:nvPr/>
          </p:nvGrpSpPr>
          <p:grpSpPr>
            <a:xfrm>
              <a:off x="8603159" y="3429000"/>
              <a:ext cx="3483699" cy="3205674"/>
              <a:chOff x="457200" y="1339392"/>
              <a:chExt cx="5763793" cy="5303800"/>
            </a:xfrm>
          </p:grpSpPr>
          <p:pic>
            <p:nvPicPr>
              <p:cNvPr id="39" name="object 8">
                <a:extLst>
                  <a:ext uri="{FF2B5EF4-FFF2-40B4-BE49-F238E27FC236}">
                    <a16:creationId xmlns:a16="http://schemas.microsoft.com/office/drawing/2014/main" id="{CBEBDFCA-2BBD-2E9C-60E8-E3465EEE9802}"/>
                  </a:ext>
                </a:extLst>
              </p:cNvPr>
              <p:cNvPicPr/>
              <p:nvPr/>
            </p:nvPicPr>
            <p:blipFill>
              <a:blip r:embed="rId6" cstate="print"/>
              <a:stretch>
                <a:fillRect/>
              </a:stretch>
            </p:blipFill>
            <p:spPr>
              <a:xfrm>
                <a:off x="495974" y="3384715"/>
                <a:ext cx="5658115" cy="3258477"/>
              </a:xfrm>
              <a:prstGeom prst="rect">
                <a:avLst/>
              </a:prstGeom>
            </p:spPr>
          </p:pic>
          <p:pic>
            <p:nvPicPr>
              <p:cNvPr id="40" name="object 9">
                <a:extLst>
                  <a:ext uri="{FF2B5EF4-FFF2-40B4-BE49-F238E27FC236}">
                    <a16:creationId xmlns:a16="http://schemas.microsoft.com/office/drawing/2014/main" id="{1F1F80ED-E417-5D83-DD8D-F4BDD0A22982}"/>
                  </a:ext>
                </a:extLst>
              </p:cNvPr>
              <p:cNvPicPr/>
              <p:nvPr/>
            </p:nvPicPr>
            <p:blipFill>
              <a:blip r:embed="rId7" cstate="print"/>
              <a:stretch>
                <a:fillRect/>
              </a:stretch>
            </p:blipFill>
            <p:spPr>
              <a:xfrm>
                <a:off x="498844" y="4287215"/>
                <a:ext cx="5655232" cy="954151"/>
              </a:xfrm>
              <a:prstGeom prst="rect">
                <a:avLst/>
              </a:prstGeom>
            </p:spPr>
          </p:pic>
          <p:pic>
            <p:nvPicPr>
              <p:cNvPr id="41" name="object 10">
                <a:extLst>
                  <a:ext uri="{FF2B5EF4-FFF2-40B4-BE49-F238E27FC236}">
                    <a16:creationId xmlns:a16="http://schemas.microsoft.com/office/drawing/2014/main" id="{FDE27DEB-2D09-992F-9773-10EBE307CE19}"/>
                  </a:ext>
                </a:extLst>
              </p:cNvPr>
              <p:cNvPicPr/>
              <p:nvPr/>
            </p:nvPicPr>
            <p:blipFill>
              <a:blip r:embed="rId8" cstate="print"/>
              <a:stretch>
                <a:fillRect/>
              </a:stretch>
            </p:blipFill>
            <p:spPr>
              <a:xfrm>
                <a:off x="476440" y="1362254"/>
                <a:ext cx="2630424" cy="1443226"/>
              </a:xfrm>
              <a:prstGeom prst="rect">
                <a:avLst/>
              </a:prstGeom>
            </p:spPr>
          </p:pic>
          <p:pic>
            <p:nvPicPr>
              <p:cNvPr id="42" name="object 11">
                <a:extLst>
                  <a:ext uri="{FF2B5EF4-FFF2-40B4-BE49-F238E27FC236}">
                    <a16:creationId xmlns:a16="http://schemas.microsoft.com/office/drawing/2014/main" id="{7DB5C279-4D0A-6389-5CD3-49BCEBF92959}"/>
                  </a:ext>
                </a:extLst>
              </p:cNvPr>
              <p:cNvPicPr/>
              <p:nvPr/>
            </p:nvPicPr>
            <p:blipFill>
              <a:blip r:embed="rId9" cstate="print"/>
              <a:stretch>
                <a:fillRect/>
              </a:stretch>
            </p:blipFill>
            <p:spPr>
              <a:xfrm>
                <a:off x="3486340" y="1339392"/>
                <a:ext cx="2665476" cy="1474254"/>
              </a:xfrm>
              <a:prstGeom prst="rect">
                <a:avLst/>
              </a:prstGeom>
            </p:spPr>
          </p:pic>
          <p:sp>
            <p:nvSpPr>
              <p:cNvPr id="43" name="object 12">
                <a:extLst>
                  <a:ext uri="{FF2B5EF4-FFF2-40B4-BE49-F238E27FC236}">
                    <a16:creationId xmlns:a16="http://schemas.microsoft.com/office/drawing/2014/main" id="{64DBE79C-556D-DD67-C422-BD27E8C1772A}"/>
                  </a:ext>
                </a:extLst>
              </p:cNvPr>
              <p:cNvSpPr/>
              <p:nvPr/>
            </p:nvSpPr>
            <p:spPr>
              <a:xfrm>
                <a:off x="3483279" y="1598472"/>
                <a:ext cx="2665730" cy="405765"/>
              </a:xfrm>
              <a:prstGeom prst="rect">
                <a:avLst/>
              </a:prstGeom>
              <a:ln w="12700">
                <a:solidFill>
                  <a:srgbClr val="FFFFFF"/>
                </a:solidFill>
              </a:ln>
            </p:spPr>
            <p:txBody>
              <a:bodyPr wrap="square" lIns="0" tIns="0" rIns="0" bIns="0" rtlCol="0"/>
              <a:lstStyle/>
              <a:p>
                <a:endParaRPr sz="1795"/>
              </a:p>
            </p:txBody>
          </p:sp>
          <p:sp>
            <p:nvSpPr>
              <p:cNvPr id="44" name="object 13">
                <a:extLst>
                  <a:ext uri="{FF2B5EF4-FFF2-40B4-BE49-F238E27FC236}">
                    <a16:creationId xmlns:a16="http://schemas.microsoft.com/office/drawing/2014/main" id="{A72C9330-BA53-B67B-A789-A389EB877F36}"/>
                  </a:ext>
                </a:extLst>
              </p:cNvPr>
              <p:cNvSpPr/>
              <p:nvPr/>
            </p:nvSpPr>
            <p:spPr>
              <a:xfrm>
                <a:off x="457200" y="1574203"/>
                <a:ext cx="2644775" cy="409575"/>
              </a:xfrm>
              <a:prstGeom prst="rect">
                <a:avLst/>
              </a:prstGeom>
              <a:solidFill>
                <a:srgbClr val="FFFFFF"/>
              </a:solidFill>
            </p:spPr>
            <p:txBody>
              <a:bodyPr wrap="square" lIns="0" tIns="0" rIns="0" bIns="0" rtlCol="0"/>
              <a:lstStyle/>
              <a:p>
                <a:endParaRPr sz="1795"/>
              </a:p>
            </p:txBody>
          </p:sp>
          <p:sp>
            <p:nvSpPr>
              <p:cNvPr id="45" name="object 14">
                <a:extLst>
                  <a:ext uri="{FF2B5EF4-FFF2-40B4-BE49-F238E27FC236}">
                    <a16:creationId xmlns:a16="http://schemas.microsoft.com/office/drawing/2014/main" id="{BB794D93-2142-E622-A07B-B27295D92E25}"/>
                  </a:ext>
                </a:extLst>
              </p:cNvPr>
              <p:cNvSpPr/>
              <p:nvPr/>
            </p:nvSpPr>
            <p:spPr>
              <a:xfrm>
                <a:off x="3110929" y="1574204"/>
                <a:ext cx="0" cy="409575"/>
              </a:xfrm>
              <a:prstGeom prst="rect">
                <a:avLst/>
              </a:prstGeom>
              <a:ln w="3175">
                <a:solidFill>
                  <a:srgbClr val="444647"/>
                </a:solidFill>
              </a:ln>
            </p:spPr>
            <p:txBody>
              <a:bodyPr wrap="square" lIns="0" tIns="0" rIns="0" bIns="0" rtlCol="0"/>
              <a:lstStyle/>
              <a:p>
                <a:endParaRPr sz="1795"/>
              </a:p>
            </p:txBody>
          </p:sp>
          <p:sp>
            <p:nvSpPr>
              <p:cNvPr id="46" name="object 15">
                <a:extLst>
                  <a:ext uri="{FF2B5EF4-FFF2-40B4-BE49-F238E27FC236}">
                    <a16:creationId xmlns:a16="http://schemas.microsoft.com/office/drawing/2014/main" id="{E0E93782-7F01-1546-8317-34F57914C7D8}"/>
                  </a:ext>
                </a:extLst>
              </p:cNvPr>
              <p:cNvSpPr/>
              <p:nvPr/>
            </p:nvSpPr>
            <p:spPr>
              <a:xfrm>
                <a:off x="480070" y="1574204"/>
                <a:ext cx="0" cy="409575"/>
              </a:xfrm>
              <a:prstGeom prst="rect">
                <a:avLst/>
              </a:prstGeom>
              <a:ln w="3175">
                <a:solidFill>
                  <a:srgbClr val="444647"/>
                </a:solidFill>
              </a:ln>
            </p:spPr>
            <p:txBody>
              <a:bodyPr wrap="square" lIns="0" tIns="0" rIns="0" bIns="0" rtlCol="0"/>
              <a:lstStyle/>
              <a:p>
                <a:endParaRPr sz="1795"/>
              </a:p>
            </p:txBody>
          </p:sp>
          <p:sp>
            <p:nvSpPr>
              <p:cNvPr id="47" name="object 16">
                <a:extLst>
                  <a:ext uri="{FF2B5EF4-FFF2-40B4-BE49-F238E27FC236}">
                    <a16:creationId xmlns:a16="http://schemas.microsoft.com/office/drawing/2014/main" id="{84B02B4C-E9F9-3E9B-77FD-5ECB2419577D}"/>
                  </a:ext>
                </a:extLst>
              </p:cNvPr>
              <p:cNvSpPr/>
              <p:nvPr/>
            </p:nvSpPr>
            <p:spPr>
              <a:xfrm>
                <a:off x="3472078" y="1601990"/>
                <a:ext cx="2748915" cy="409575"/>
              </a:xfrm>
              <a:prstGeom prst="rect">
                <a:avLst/>
              </a:prstGeom>
              <a:solidFill>
                <a:srgbClr val="FFFFFF"/>
              </a:solidFill>
            </p:spPr>
            <p:txBody>
              <a:bodyPr wrap="square" lIns="0" tIns="0" rIns="0" bIns="0" rtlCol="0"/>
              <a:lstStyle/>
              <a:p>
                <a:endParaRPr sz="1795"/>
              </a:p>
            </p:txBody>
          </p:sp>
          <p:sp>
            <p:nvSpPr>
              <p:cNvPr id="48" name="object 17">
                <a:extLst>
                  <a:ext uri="{FF2B5EF4-FFF2-40B4-BE49-F238E27FC236}">
                    <a16:creationId xmlns:a16="http://schemas.microsoft.com/office/drawing/2014/main" id="{074DD48D-51A5-3543-DF8A-6D147A4D2B02}"/>
                  </a:ext>
                </a:extLst>
              </p:cNvPr>
              <p:cNvSpPr/>
              <p:nvPr/>
            </p:nvSpPr>
            <p:spPr>
              <a:xfrm>
                <a:off x="6152812" y="1596596"/>
                <a:ext cx="0" cy="409575"/>
              </a:xfrm>
              <a:prstGeom prst="rect">
                <a:avLst/>
              </a:prstGeom>
              <a:ln w="3175">
                <a:solidFill>
                  <a:srgbClr val="444647"/>
                </a:solidFill>
              </a:ln>
            </p:spPr>
            <p:txBody>
              <a:bodyPr wrap="square" lIns="0" tIns="0" rIns="0" bIns="0" rtlCol="0"/>
              <a:lstStyle/>
              <a:p>
                <a:endParaRPr sz="1795"/>
              </a:p>
            </p:txBody>
          </p:sp>
          <p:sp>
            <p:nvSpPr>
              <p:cNvPr id="49" name="object 18">
                <a:extLst>
                  <a:ext uri="{FF2B5EF4-FFF2-40B4-BE49-F238E27FC236}">
                    <a16:creationId xmlns:a16="http://schemas.microsoft.com/office/drawing/2014/main" id="{07F6C26E-FB1D-7E31-BF2A-58764A706FAC}"/>
                  </a:ext>
                </a:extLst>
              </p:cNvPr>
              <p:cNvSpPr/>
              <p:nvPr/>
            </p:nvSpPr>
            <p:spPr>
              <a:xfrm>
                <a:off x="3486069" y="1591195"/>
                <a:ext cx="0" cy="420370"/>
              </a:xfrm>
              <a:prstGeom prst="rect">
                <a:avLst/>
              </a:prstGeom>
              <a:ln w="3175">
                <a:solidFill>
                  <a:srgbClr val="444647"/>
                </a:solidFill>
              </a:ln>
            </p:spPr>
            <p:txBody>
              <a:bodyPr wrap="square" lIns="0" tIns="0" rIns="0" bIns="0" rtlCol="0"/>
              <a:lstStyle/>
              <a:p>
                <a:endParaRPr sz="1795"/>
              </a:p>
            </p:txBody>
          </p:sp>
        </p:grpSp>
        <p:sp>
          <p:nvSpPr>
            <p:cNvPr id="50" name="object 2">
              <a:extLst>
                <a:ext uri="{FF2B5EF4-FFF2-40B4-BE49-F238E27FC236}">
                  <a16:creationId xmlns:a16="http://schemas.microsoft.com/office/drawing/2014/main" id="{22AFB5D9-B501-E552-DDCA-8D338718018B}"/>
                </a:ext>
              </a:extLst>
            </p:cNvPr>
            <p:cNvSpPr txBox="1">
              <a:spLocks/>
            </p:cNvSpPr>
            <p:nvPr/>
          </p:nvSpPr>
          <p:spPr>
            <a:xfrm>
              <a:off x="8541052" y="2760210"/>
              <a:ext cx="3483698" cy="292345"/>
            </a:xfrm>
            <a:prstGeom prst="rect">
              <a:avLst/>
            </a:prstGeom>
          </p:spPr>
          <p:txBody>
            <a:bodyPr vert="horz" wrap="square" lIns="0" tIns="15198" rIns="0" bIns="0" rtlCol="0">
              <a:spAutoFit/>
            </a:bodyPr>
            <a:lstStyle>
              <a:defPPr>
                <a:defRPr lang="fr-FR"/>
              </a:defPPr>
              <a:lvl1pPr marL="12664" algn="ctr">
                <a:lnSpc>
                  <a:spcPct val="100000"/>
                </a:lnSpc>
                <a:spcBef>
                  <a:spcPts val="120"/>
                </a:spcBef>
                <a:buNone/>
                <a:defRPr>
                  <a:solidFill>
                    <a:srgbClr val="3E3E3E"/>
                  </a:solidFill>
                  <a:latin typeface="KyivType Sans2" panose="00000500000000000000" pitchFamily="50" charset="0"/>
                  <a:ea typeface="+mj-ea"/>
                  <a:cs typeface="+mj-cs"/>
                </a:defRPr>
              </a:lvl1pPr>
            </a:lstStyle>
            <a:p>
              <a:r>
                <a:rPr lang="fr-FR" dirty="0" err="1"/>
                <a:t>After</a:t>
              </a:r>
              <a:r>
                <a:rPr lang="fr-FR" dirty="0"/>
                <a:t> 56 </a:t>
              </a:r>
              <a:r>
                <a:rPr lang="fr-FR" dirty="0" err="1"/>
                <a:t>days</a:t>
              </a:r>
              <a:endParaRPr lang="fr-FR" dirty="0"/>
            </a:p>
          </p:txBody>
        </p:sp>
        <p:sp>
          <p:nvSpPr>
            <p:cNvPr id="51" name="object 30">
              <a:extLst>
                <a:ext uri="{FF2B5EF4-FFF2-40B4-BE49-F238E27FC236}">
                  <a16:creationId xmlns:a16="http://schemas.microsoft.com/office/drawing/2014/main" id="{3C09084D-E016-CB47-A722-5958C0C63119}"/>
                </a:ext>
              </a:extLst>
            </p:cNvPr>
            <p:cNvSpPr txBox="1"/>
            <p:nvPr/>
          </p:nvSpPr>
          <p:spPr>
            <a:xfrm>
              <a:off x="9094375" y="3100805"/>
              <a:ext cx="718729" cy="223798"/>
            </a:xfrm>
            <a:prstGeom prst="rect">
              <a:avLst/>
            </a:prstGeom>
          </p:spPr>
          <p:txBody>
            <a:bodyPr vert="horz" wrap="square" lIns="0" tIns="17098" rIns="0" bIns="0" rtlCol="0">
              <a:spAutoFit/>
            </a:bodyPr>
            <a:lstStyle/>
            <a:p>
              <a:pPr marL="12664">
                <a:spcBef>
                  <a:spcPts val="135"/>
                </a:spcBef>
              </a:pPr>
              <a:r>
                <a:rPr sz="1346" spc="-10" dirty="0">
                  <a:solidFill>
                    <a:srgbClr val="F78F2A"/>
                  </a:solidFill>
                  <a:latin typeface="KyivType Sans Medium2"/>
                  <a:cs typeface="KyivType Sans Medium2"/>
                </a:rPr>
                <a:t>BEFORE</a:t>
              </a:r>
              <a:endParaRPr sz="1346" dirty="0">
                <a:latin typeface="KyivType Sans Medium2"/>
                <a:cs typeface="KyivType Sans Medium2"/>
              </a:endParaRPr>
            </a:p>
          </p:txBody>
        </p:sp>
        <p:sp>
          <p:nvSpPr>
            <p:cNvPr id="52" name="object 31">
              <a:extLst>
                <a:ext uri="{FF2B5EF4-FFF2-40B4-BE49-F238E27FC236}">
                  <a16:creationId xmlns:a16="http://schemas.microsoft.com/office/drawing/2014/main" id="{F368CACC-50B6-80CB-B0AC-EE2292E930FF}"/>
                </a:ext>
              </a:extLst>
            </p:cNvPr>
            <p:cNvSpPr txBox="1"/>
            <p:nvPr/>
          </p:nvSpPr>
          <p:spPr>
            <a:xfrm>
              <a:off x="10970787" y="3100805"/>
              <a:ext cx="569917" cy="223798"/>
            </a:xfrm>
            <a:prstGeom prst="rect">
              <a:avLst/>
            </a:prstGeom>
          </p:spPr>
          <p:txBody>
            <a:bodyPr vert="horz" wrap="square" lIns="0" tIns="17098" rIns="0" bIns="0" rtlCol="0">
              <a:spAutoFit/>
            </a:bodyPr>
            <a:lstStyle/>
            <a:p>
              <a:pPr marL="12664">
                <a:spcBef>
                  <a:spcPts val="135"/>
                </a:spcBef>
              </a:pPr>
              <a:r>
                <a:rPr sz="1346" spc="-20" dirty="0">
                  <a:solidFill>
                    <a:srgbClr val="F78F2A"/>
                  </a:solidFill>
                  <a:latin typeface="KyivType Sans Medium2"/>
                  <a:cs typeface="KyivType Sans Medium2"/>
                </a:rPr>
                <a:t>AFTER</a:t>
              </a:r>
              <a:endParaRPr sz="1346" dirty="0">
                <a:latin typeface="KyivType Sans Medium2"/>
                <a:cs typeface="KyivType Sans Medium2"/>
              </a:endParaRPr>
            </a:p>
          </p:txBody>
        </p:sp>
      </p:grpSp>
      <p:sp>
        <p:nvSpPr>
          <p:cNvPr id="53" name="object 19">
            <a:extLst>
              <a:ext uri="{FF2B5EF4-FFF2-40B4-BE49-F238E27FC236}">
                <a16:creationId xmlns:a16="http://schemas.microsoft.com/office/drawing/2014/main" id="{4ADC96FA-899B-EFD3-97D6-F42B1A74006B}"/>
              </a:ext>
            </a:extLst>
          </p:cNvPr>
          <p:cNvSpPr txBox="1"/>
          <p:nvPr/>
        </p:nvSpPr>
        <p:spPr>
          <a:xfrm>
            <a:off x="8795895" y="1300224"/>
            <a:ext cx="2811590" cy="1036615"/>
          </a:xfrm>
          <a:prstGeom prst="rect">
            <a:avLst/>
          </a:prstGeom>
        </p:spPr>
        <p:txBody>
          <a:bodyPr vert="horz" wrap="square" lIns="0" tIns="43060" rIns="0" bIns="0" rtlCol="0">
            <a:spAutoFit/>
          </a:bodyPr>
          <a:lstStyle/>
          <a:p>
            <a:pPr marL="12664" marR="5066" algn="ctr">
              <a:lnSpc>
                <a:spcPts val="2593"/>
              </a:lnSpc>
              <a:spcBef>
                <a:spcPts val="339"/>
              </a:spcBef>
            </a:pPr>
            <a:r>
              <a:rPr sz="2294" dirty="0">
                <a:solidFill>
                  <a:srgbClr val="F78F2A"/>
                </a:solidFill>
                <a:latin typeface="KyivType Sans Medium2"/>
                <a:cs typeface="KyivType Sans Medium2"/>
              </a:rPr>
              <a:t>The</a:t>
            </a:r>
            <a:r>
              <a:rPr sz="2294" spc="-5" dirty="0">
                <a:solidFill>
                  <a:srgbClr val="F78F2A"/>
                </a:solidFill>
                <a:latin typeface="KyivType Sans Medium2"/>
                <a:cs typeface="KyivType Sans Medium2"/>
              </a:rPr>
              <a:t> </a:t>
            </a:r>
            <a:r>
              <a:rPr sz="2294" spc="-10" dirty="0">
                <a:solidFill>
                  <a:srgbClr val="F78F2A"/>
                </a:solidFill>
                <a:latin typeface="KyivType Sans Medium2"/>
                <a:cs typeface="KyivType Sans Medium2"/>
              </a:rPr>
              <a:t>anti-</a:t>
            </a:r>
            <a:r>
              <a:rPr sz="2294" dirty="0">
                <a:solidFill>
                  <a:srgbClr val="F78F2A"/>
                </a:solidFill>
                <a:latin typeface="KyivType Sans Medium2"/>
                <a:cs typeface="KyivType Sans Medium2"/>
              </a:rPr>
              <a:t>dark</a:t>
            </a:r>
            <a:r>
              <a:rPr sz="2294" spc="10" dirty="0">
                <a:solidFill>
                  <a:srgbClr val="F78F2A"/>
                </a:solidFill>
                <a:latin typeface="KyivType Sans Medium2"/>
                <a:cs typeface="KyivType Sans Medium2"/>
              </a:rPr>
              <a:t> </a:t>
            </a:r>
            <a:r>
              <a:rPr sz="2294" spc="-20" dirty="0">
                <a:solidFill>
                  <a:srgbClr val="F78F2A"/>
                </a:solidFill>
                <a:latin typeface="KyivType Sans Medium2"/>
                <a:cs typeface="KyivType Sans Medium2"/>
              </a:rPr>
              <a:t>spot </a:t>
            </a:r>
            <a:r>
              <a:rPr sz="2294" spc="-10" dirty="0">
                <a:solidFill>
                  <a:srgbClr val="F78F2A"/>
                </a:solidFill>
                <a:latin typeface="KyivType Sans Medium2"/>
                <a:cs typeface="KyivType Sans Medium2"/>
              </a:rPr>
              <a:t>effectiveness</a:t>
            </a:r>
            <a:endParaRPr sz="2294" dirty="0">
              <a:latin typeface="KyivType Sans Medium2"/>
              <a:cs typeface="KyivType Sans Medium2"/>
            </a:endParaRPr>
          </a:p>
          <a:p>
            <a:pPr algn="ctr">
              <a:lnSpc>
                <a:spcPts val="2533"/>
              </a:lnSpc>
            </a:pPr>
            <a:r>
              <a:rPr sz="2294" dirty="0">
                <a:solidFill>
                  <a:srgbClr val="F78F2A"/>
                </a:solidFill>
                <a:latin typeface="KyivType Sans Medium2"/>
                <a:cs typeface="KyivType Sans Medium2"/>
              </a:rPr>
              <a:t>is </a:t>
            </a:r>
            <a:r>
              <a:rPr sz="2294" spc="-10" dirty="0">
                <a:solidFill>
                  <a:srgbClr val="F78F2A"/>
                </a:solidFill>
                <a:latin typeface="KyivType Sans Medium2"/>
                <a:cs typeface="KyivType Sans Medium2"/>
              </a:rPr>
              <a:t>intensified</a:t>
            </a:r>
            <a:endParaRPr sz="2294" dirty="0">
              <a:latin typeface="KyivType Sans Medium2"/>
              <a:cs typeface="KyivType Sans Medium2"/>
            </a:endParaRPr>
          </a:p>
        </p:txBody>
      </p:sp>
    </p:spTree>
    <p:extLst>
      <p:ext uri="{BB962C8B-B14F-4D97-AF65-F5344CB8AC3E}">
        <p14:creationId xmlns:p14="http://schemas.microsoft.com/office/powerpoint/2010/main" val="1638849676"/>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object 3"/>
          <p:cNvSpPr txBox="1"/>
          <p:nvPr/>
        </p:nvSpPr>
        <p:spPr>
          <a:xfrm>
            <a:off x="8503529" y="2768853"/>
            <a:ext cx="2039669" cy="719992"/>
          </a:xfrm>
          <a:prstGeom prst="rect">
            <a:avLst/>
          </a:prstGeom>
        </p:spPr>
        <p:txBody>
          <a:bodyPr vert="horz" wrap="square" lIns="0" tIns="29128" rIns="0" bIns="0" rtlCol="0">
            <a:spAutoFit/>
          </a:bodyPr>
          <a:lstStyle/>
          <a:p>
            <a:pPr marL="37993" marR="30395" lvl="0" indent="0" algn="just" defTabSz="911840" rtl="0" eaLnBrk="1" fontAlgn="auto" latinLnBrk="0" hangingPunct="1">
              <a:lnSpc>
                <a:spcPts val="1765"/>
              </a:lnSpc>
              <a:spcBef>
                <a:spcPts val="228"/>
              </a:spcBef>
              <a:spcAft>
                <a:spcPts val="0"/>
              </a:spcAft>
              <a:buClrTx/>
              <a:buSzTx/>
              <a:buFontTx/>
              <a:buNone/>
              <a:tabLst/>
              <a:defRPr/>
            </a:pPr>
            <a:r>
              <a:rPr kumimoji="0" sz="1546" b="0" i="0" u="none" strike="noStrike" kern="0" cap="none" spc="0" normalizeH="0" baseline="0" noProof="0" dirty="0">
                <a:ln>
                  <a:noFill/>
                </a:ln>
                <a:solidFill>
                  <a:srgbClr val="36393B"/>
                </a:solidFill>
                <a:effectLst/>
                <a:uLnTx/>
                <a:uFillTx/>
                <a:latin typeface="Roboto"/>
                <a:ea typeface="+mn-ea"/>
                <a:cs typeface="Roboto"/>
              </a:rPr>
              <a:t>convaincues</a:t>
            </a:r>
            <a:r>
              <a:rPr kumimoji="0" sz="1546" b="0" i="0" u="none" strike="noStrike" kern="0" cap="none" spc="-20" normalizeH="0" baseline="0" noProof="0" dirty="0">
                <a:ln>
                  <a:noFill/>
                </a:ln>
                <a:solidFill>
                  <a:srgbClr val="36393B"/>
                </a:solidFill>
                <a:effectLst/>
                <a:uLnTx/>
                <a:uFillTx/>
                <a:latin typeface="Roboto"/>
                <a:ea typeface="+mn-ea"/>
                <a:cs typeface="Roboto"/>
              </a:rPr>
              <a:t> </a:t>
            </a:r>
            <a:r>
              <a:rPr kumimoji="0" sz="1546" b="0" i="0" u="none" strike="noStrike" kern="0" cap="none" spc="0" normalizeH="0" baseline="0" noProof="0" dirty="0">
                <a:ln>
                  <a:noFill/>
                </a:ln>
                <a:solidFill>
                  <a:srgbClr val="36393B"/>
                </a:solidFill>
                <a:effectLst/>
                <a:uLnTx/>
                <a:uFillTx/>
                <a:latin typeface="Roboto"/>
                <a:ea typeface="+mn-ea"/>
                <a:cs typeface="Roboto"/>
              </a:rPr>
              <a:t>par</a:t>
            </a:r>
            <a:r>
              <a:rPr kumimoji="0" sz="1546" b="0" i="0" u="none" strike="noStrike" kern="0" cap="none" spc="-20" normalizeH="0" baseline="0" noProof="0" dirty="0">
                <a:ln>
                  <a:noFill/>
                </a:ln>
                <a:solidFill>
                  <a:srgbClr val="36393B"/>
                </a:solidFill>
                <a:effectLst/>
                <a:uLnTx/>
                <a:uFillTx/>
                <a:latin typeface="Roboto"/>
                <a:ea typeface="+mn-ea"/>
                <a:cs typeface="Roboto"/>
              </a:rPr>
              <a:t> l’effet </a:t>
            </a:r>
            <a:r>
              <a:rPr kumimoji="0" sz="1546" b="0" i="0" u="none" strike="noStrike" kern="0" cap="none" spc="0" normalizeH="0" baseline="0" noProof="0" dirty="0">
                <a:ln>
                  <a:noFill/>
                </a:ln>
                <a:solidFill>
                  <a:srgbClr val="36393B"/>
                </a:solidFill>
                <a:effectLst/>
                <a:uLnTx/>
                <a:uFillTx/>
                <a:latin typeface="Roboto"/>
                <a:ea typeface="+mn-ea"/>
                <a:cs typeface="Roboto"/>
              </a:rPr>
              <a:t>coup</a:t>
            </a:r>
            <a:r>
              <a:rPr kumimoji="0" sz="1546" b="0" i="0" u="none" strike="noStrike" kern="0" cap="none" spc="-25" normalizeH="0" baseline="0" noProof="0" dirty="0">
                <a:ln>
                  <a:noFill/>
                </a:ln>
                <a:solidFill>
                  <a:srgbClr val="36393B"/>
                </a:solidFill>
                <a:effectLst/>
                <a:uLnTx/>
                <a:uFillTx/>
                <a:latin typeface="Roboto"/>
                <a:ea typeface="+mn-ea"/>
                <a:cs typeface="Roboto"/>
              </a:rPr>
              <a:t> </a:t>
            </a:r>
            <a:r>
              <a:rPr kumimoji="0" sz="1546" b="0" i="0" u="none" strike="noStrike" kern="0" cap="none" spc="0" normalizeH="0" baseline="0" noProof="0" dirty="0">
                <a:ln>
                  <a:noFill/>
                </a:ln>
                <a:solidFill>
                  <a:srgbClr val="36393B"/>
                </a:solidFill>
                <a:effectLst/>
                <a:uLnTx/>
                <a:uFillTx/>
                <a:latin typeface="Roboto"/>
                <a:ea typeface="+mn-ea"/>
                <a:cs typeface="Roboto"/>
              </a:rPr>
              <a:t>d’éclat</a:t>
            </a:r>
            <a:r>
              <a:rPr kumimoji="0" sz="1546" b="0" i="0" u="none" strike="noStrike" kern="0" cap="none" spc="-20" normalizeH="0" baseline="0" noProof="0" dirty="0">
                <a:ln>
                  <a:noFill/>
                </a:ln>
                <a:solidFill>
                  <a:srgbClr val="36393B"/>
                </a:solidFill>
                <a:effectLst/>
                <a:uLnTx/>
                <a:uFillTx/>
                <a:latin typeface="Roboto"/>
                <a:ea typeface="+mn-ea"/>
                <a:cs typeface="Roboto"/>
              </a:rPr>
              <a:t> </a:t>
            </a:r>
            <a:r>
              <a:rPr kumimoji="0" sz="1546" b="0" i="0" u="none" strike="noStrike" kern="0" cap="none" spc="0" normalizeH="0" baseline="0" noProof="0" dirty="0">
                <a:ln>
                  <a:noFill/>
                </a:ln>
                <a:solidFill>
                  <a:srgbClr val="36393B"/>
                </a:solidFill>
                <a:effectLst/>
                <a:uLnTx/>
                <a:uFillTx/>
                <a:latin typeface="Roboto"/>
                <a:ea typeface="+mn-ea"/>
                <a:cs typeface="Roboto"/>
              </a:rPr>
              <a:t>et</a:t>
            </a:r>
            <a:r>
              <a:rPr kumimoji="0" sz="1546" b="0" i="0" u="none" strike="noStrike" kern="0" cap="none" spc="-20" normalizeH="0" baseline="0" noProof="0" dirty="0">
                <a:ln>
                  <a:noFill/>
                </a:ln>
                <a:solidFill>
                  <a:srgbClr val="36393B"/>
                </a:solidFill>
                <a:effectLst/>
                <a:uLnTx/>
                <a:uFillTx/>
                <a:latin typeface="Roboto"/>
                <a:ea typeface="+mn-ea"/>
                <a:cs typeface="Roboto"/>
              </a:rPr>
              <a:t> </a:t>
            </a:r>
            <a:r>
              <a:rPr kumimoji="0" sz="1546" b="0" i="0" u="none" strike="noStrike" kern="0" cap="none" spc="-10" normalizeH="0" baseline="0" noProof="0" dirty="0">
                <a:ln>
                  <a:noFill/>
                </a:ln>
                <a:solidFill>
                  <a:srgbClr val="36393B"/>
                </a:solidFill>
                <a:effectLst/>
                <a:uLnTx/>
                <a:uFillTx/>
                <a:latin typeface="Roboto"/>
                <a:ea typeface="+mn-ea"/>
                <a:cs typeface="Roboto"/>
              </a:rPr>
              <a:t>l’action </a:t>
            </a:r>
            <a:r>
              <a:rPr kumimoji="0" sz="1546" b="0" i="0" u="none" strike="noStrike" kern="0" cap="none" spc="0" normalizeH="0" baseline="0" noProof="0" dirty="0">
                <a:ln>
                  <a:noFill/>
                </a:ln>
                <a:solidFill>
                  <a:srgbClr val="36393B"/>
                </a:solidFill>
                <a:effectLst/>
                <a:uLnTx/>
                <a:uFillTx/>
                <a:latin typeface="Roboto"/>
                <a:ea typeface="+mn-ea"/>
                <a:cs typeface="Roboto"/>
              </a:rPr>
              <a:t>bonne</a:t>
            </a:r>
            <a:r>
              <a:rPr kumimoji="0" sz="1546" b="0" i="0" u="none" strike="noStrike" kern="0" cap="none" spc="-20" normalizeH="0" baseline="0" noProof="0" dirty="0">
                <a:ln>
                  <a:noFill/>
                </a:ln>
                <a:solidFill>
                  <a:srgbClr val="36393B"/>
                </a:solidFill>
                <a:effectLst/>
                <a:uLnTx/>
                <a:uFillTx/>
                <a:latin typeface="Roboto"/>
                <a:ea typeface="+mn-ea"/>
                <a:cs typeface="Roboto"/>
              </a:rPr>
              <a:t> mine</a:t>
            </a:r>
            <a:r>
              <a:rPr kumimoji="0" sz="1346" b="0" i="0" u="none" strike="noStrike" kern="0" cap="none" spc="-30" normalizeH="0" baseline="30864" noProof="0" dirty="0">
                <a:ln>
                  <a:noFill/>
                </a:ln>
                <a:solidFill>
                  <a:srgbClr val="36393B"/>
                </a:solidFill>
                <a:effectLst/>
                <a:uLnTx/>
                <a:uFillTx/>
                <a:latin typeface="Roboto"/>
                <a:ea typeface="+mn-ea"/>
                <a:cs typeface="Roboto"/>
              </a:rPr>
              <a:t>2</a:t>
            </a:r>
            <a:endParaRPr kumimoji="0" sz="1346" b="0" i="0" u="none" strike="noStrike" kern="0" cap="none" spc="0" normalizeH="0" baseline="30864" noProof="0">
              <a:ln>
                <a:noFill/>
              </a:ln>
              <a:solidFill>
                <a:sysClr val="windowText" lastClr="000000"/>
              </a:solidFill>
              <a:effectLst/>
              <a:uLnTx/>
              <a:uFillTx/>
              <a:latin typeface="Roboto"/>
              <a:ea typeface="+mn-ea"/>
              <a:cs typeface="Roboto"/>
            </a:endParaRPr>
          </a:p>
        </p:txBody>
      </p:sp>
      <p:sp>
        <p:nvSpPr>
          <p:cNvPr id="4" name="object 4"/>
          <p:cNvSpPr txBox="1"/>
          <p:nvPr/>
        </p:nvSpPr>
        <p:spPr>
          <a:xfrm>
            <a:off x="8503529" y="3932800"/>
            <a:ext cx="2120724" cy="720631"/>
          </a:xfrm>
          <a:prstGeom prst="rect">
            <a:avLst/>
          </a:prstGeom>
        </p:spPr>
        <p:txBody>
          <a:bodyPr vert="horz" wrap="square" lIns="0" tIns="29761" rIns="0" bIns="0" rtlCol="0">
            <a:spAutoFit/>
          </a:bodyPr>
          <a:lstStyle/>
          <a:p>
            <a:pPr marL="37993" marR="30395" lvl="0" indent="-633" algn="l" defTabSz="911840" rtl="0" eaLnBrk="1" fontAlgn="auto" latinLnBrk="0" hangingPunct="1">
              <a:lnSpc>
                <a:spcPts val="1765"/>
              </a:lnSpc>
              <a:spcBef>
                <a:spcPts val="233"/>
              </a:spcBef>
              <a:spcAft>
                <a:spcPts val="0"/>
              </a:spcAft>
              <a:buClrTx/>
              <a:buSzTx/>
              <a:buFontTx/>
              <a:buNone/>
              <a:tabLst/>
              <a:defRPr/>
            </a:pPr>
            <a:r>
              <a:rPr kumimoji="0" sz="1546" b="0" i="0" u="none" strike="noStrike" kern="0" cap="none" spc="0" normalizeH="0" baseline="0" noProof="0" dirty="0">
                <a:ln>
                  <a:noFill/>
                </a:ln>
                <a:solidFill>
                  <a:srgbClr val="36393B"/>
                </a:solidFill>
                <a:effectLst/>
                <a:uLnTx/>
                <a:uFillTx/>
                <a:latin typeface="Roboto"/>
                <a:ea typeface="+mn-ea"/>
                <a:cs typeface="Roboto"/>
              </a:rPr>
              <a:t>ont</a:t>
            </a:r>
            <a:r>
              <a:rPr kumimoji="0" sz="1546" b="0" i="0" u="none" strike="noStrike" kern="0" cap="none" spc="-25" normalizeH="0" baseline="0" noProof="0" dirty="0">
                <a:ln>
                  <a:noFill/>
                </a:ln>
                <a:solidFill>
                  <a:srgbClr val="36393B"/>
                </a:solidFill>
                <a:effectLst/>
                <a:uLnTx/>
                <a:uFillTx/>
                <a:latin typeface="Roboto"/>
                <a:ea typeface="+mn-ea"/>
                <a:cs typeface="Roboto"/>
              </a:rPr>
              <a:t> </a:t>
            </a:r>
            <a:r>
              <a:rPr kumimoji="0" sz="1546" b="0" i="0" u="none" strike="noStrike" kern="0" cap="none" spc="0" normalizeH="0" baseline="0" noProof="0" dirty="0">
                <a:ln>
                  <a:noFill/>
                </a:ln>
                <a:solidFill>
                  <a:srgbClr val="36393B"/>
                </a:solidFill>
                <a:effectLst/>
                <a:uLnTx/>
                <a:uFillTx/>
                <a:latin typeface="Roboto"/>
                <a:ea typeface="+mn-ea"/>
                <a:cs typeface="Roboto"/>
              </a:rPr>
              <a:t>adopté</a:t>
            </a:r>
            <a:r>
              <a:rPr kumimoji="0" sz="1546" b="0" i="0" u="none" strike="noStrike" kern="0" cap="none" spc="-15" normalizeH="0" baseline="0" noProof="0" dirty="0">
                <a:ln>
                  <a:noFill/>
                </a:ln>
                <a:solidFill>
                  <a:srgbClr val="36393B"/>
                </a:solidFill>
                <a:effectLst/>
                <a:uLnTx/>
                <a:uFillTx/>
                <a:latin typeface="Roboto"/>
                <a:ea typeface="+mn-ea"/>
                <a:cs typeface="Roboto"/>
              </a:rPr>
              <a:t> </a:t>
            </a:r>
            <a:r>
              <a:rPr kumimoji="0" sz="1546" b="0" i="0" u="none" strike="noStrike" kern="0" cap="none" spc="0" normalizeH="0" baseline="0" noProof="0" dirty="0">
                <a:ln>
                  <a:noFill/>
                </a:ln>
                <a:solidFill>
                  <a:srgbClr val="36393B"/>
                </a:solidFill>
                <a:effectLst/>
                <a:uLnTx/>
                <a:uFillTx/>
                <a:latin typeface="Roboto"/>
                <a:ea typeface="+mn-ea"/>
                <a:cs typeface="Roboto"/>
              </a:rPr>
              <a:t>le</a:t>
            </a:r>
            <a:r>
              <a:rPr kumimoji="0" sz="1546" b="0" i="0" u="none" strike="noStrike" kern="0" cap="none" spc="-15" normalizeH="0" baseline="0" noProof="0" dirty="0">
                <a:ln>
                  <a:noFill/>
                </a:ln>
                <a:solidFill>
                  <a:srgbClr val="36393B"/>
                </a:solidFill>
                <a:effectLst/>
                <a:uLnTx/>
                <a:uFillTx/>
                <a:latin typeface="Roboto"/>
                <a:ea typeface="+mn-ea"/>
                <a:cs typeface="Roboto"/>
              </a:rPr>
              <a:t> </a:t>
            </a:r>
            <a:r>
              <a:rPr kumimoji="0" sz="1546" b="0" i="0" u="none" strike="noStrike" kern="0" cap="none" spc="0" normalizeH="0" baseline="0" noProof="0" dirty="0">
                <a:ln>
                  <a:noFill/>
                </a:ln>
                <a:solidFill>
                  <a:srgbClr val="36393B"/>
                </a:solidFill>
                <a:effectLst/>
                <a:uLnTx/>
                <a:uFillTx/>
                <a:latin typeface="Roboto"/>
                <a:ea typeface="+mn-ea"/>
                <a:cs typeface="Roboto"/>
              </a:rPr>
              <a:t>produit</a:t>
            </a:r>
            <a:r>
              <a:rPr kumimoji="0" sz="1346" b="0" i="0" u="none" strike="noStrike" kern="0" cap="none" spc="0" normalizeH="0" baseline="30864" noProof="0" dirty="0">
                <a:ln>
                  <a:noFill/>
                </a:ln>
                <a:solidFill>
                  <a:srgbClr val="36393B"/>
                </a:solidFill>
                <a:effectLst/>
                <a:uLnTx/>
                <a:uFillTx/>
                <a:latin typeface="Roboto"/>
                <a:ea typeface="+mn-ea"/>
                <a:cs typeface="Roboto"/>
              </a:rPr>
              <a:t>2’</a:t>
            </a:r>
            <a:r>
              <a:rPr kumimoji="0" sz="1346" b="0" i="0" u="none" strike="noStrike" kern="0" cap="none" spc="-7" normalizeH="0" baseline="30864" noProof="0" dirty="0">
                <a:ln>
                  <a:noFill/>
                </a:ln>
                <a:solidFill>
                  <a:srgbClr val="36393B"/>
                </a:solidFill>
                <a:effectLst/>
                <a:uLnTx/>
                <a:uFillTx/>
                <a:latin typeface="Roboto"/>
                <a:ea typeface="+mn-ea"/>
                <a:cs typeface="Roboto"/>
              </a:rPr>
              <a:t> </a:t>
            </a:r>
            <a:r>
              <a:rPr kumimoji="0" sz="1546" b="0" i="0" u="none" strike="noStrike" kern="0" cap="none" spc="-50" normalizeH="0" baseline="0" noProof="0" dirty="0">
                <a:ln>
                  <a:noFill/>
                </a:ln>
                <a:solidFill>
                  <a:srgbClr val="36393B"/>
                </a:solidFill>
                <a:effectLst/>
                <a:uLnTx/>
                <a:uFillTx/>
                <a:latin typeface="Roboto"/>
                <a:ea typeface="+mn-ea"/>
                <a:cs typeface="Roboto"/>
              </a:rPr>
              <a:t>&amp; </a:t>
            </a:r>
            <a:r>
              <a:rPr kumimoji="0" sz="1546" b="0" i="0" u="none" strike="noStrike" kern="0" cap="none" spc="0" normalizeH="0" baseline="0" noProof="0" dirty="0">
                <a:ln>
                  <a:noFill/>
                </a:ln>
                <a:solidFill>
                  <a:srgbClr val="36393B"/>
                </a:solidFill>
                <a:effectLst/>
                <a:uLnTx/>
                <a:uFillTx/>
                <a:latin typeface="Roboto"/>
                <a:ea typeface="+mn-ea"/>
                <a:cs typeface="Roboto"/>
              </a:rPr>
              <a:t>souhaitent </a:t>
            </a:r>
            <a:r>
              <a:rPr kumimoji="0" sz="1546" b="0" i="0" u="none" strike="noStrike" kern="0" cap="none" spc="-10" normalizeH="0" baseline="0" noProof="0" dirty="0">
                <a:ln>
                  <a:noFill/>
                </a:ln>
                <a:solidFill>
                  <a:srgbClr val="36393B"/>
                </a:solidFill>
                <a:effectLst/>
                <a:uLnTx/>
                <a:uFillTx/>
                <a:latin typeface="Roboto"/>
                <a:ea typeface="+mn-ea"/>
                <a:cs typeface="Roboto"/>
              </a:rPr>
              <a:t>poursuivre </a:t>
            </a:r>
            <a:r>
              <a:rPr kumimoji="0" sz="1546" b="0" i="0" u="none" strike="noStrike" kern="0" cap="none" spc="0" normalizeH="0" baseline="0" noProof="0" dirty="0">
                <a:ln>
                  <a:noFill/>
                </a:ln>
                <a:solidFill>
                  <a:srgbClr val="36393B"/>
                </a:solidFill>
                <a:effectLst/>
                <a:uLnTx/>
                <a:uFillTx/>
                <a:latin typeface="Roboto"/>
                <a:ea typeface="+mn-ea"/>
                <a:cs typeface="Roboto"/>
              </a:rPr>
              <a:t>son </a:t>
            </a:r>
            <a:r>
              <a:rPr kumimoji="0" sz="1546" b="0" i="0" u="none" strike="noStrike" kern="0" cap="none" spc="-10" normalizeH="0" baseline="0" noProof="0" dirty="0">
                <a:ln>
                  <a:noFill/>
                </a:ln>
                <a:solidFill>
                  <a:srgbClr val="36393B"/>
                </a:solidFill>
                <a:effectLst/>
                <a:uLnTx/>
                <a:uFillTx/>
                <a:latin typeface="Roboto"/>
                <a:ea typeface="+mn-ea"/>
                <a:cs typeface="Roboto"/>
              </a:rPr>
              <a:t>utilisation</a:t>
            </a:r>
            <a:r>
              <a:rPr kumimoji="0" sz="1346" b="0" i="0" u="none" strike="noStrike" kern="0" cap="none" spc="-15" normalizeH="0" baseline="30864" noProof="0" dirty="0">
                <a:ln>
                  <a:noFill/>
                </a:ln>
                <a:solidFill>
                  <a:srgbClr val="36393B"/>
                </a:solidFill>
                <a:effectLst/>
                <a:uLnTx/>
                <a:uFillTx/>
                <a:latin typeface="Roboto"/>
                <a:ea typeface="+mn-ea"/>
                <a:cs typeface="Roboto"/>
              </a:rPr>
              <a:t>2</a:t>
            </a:r>
            <a:endParaRPr kumimoji="0" sz="1346" b="0" i="0" u="none" strike="noStrike" kern="0" cap="none" spc="0" normalizeH="0" baseline="30864" noProof="0">
              <a:ln>
                <a:noFill/>
              </a:ln>
              <a:solidFill>
                <a:sysClr val="windowText" lastClr="000000"/>
              </a:solidFill>
              <a:effectLst/>
              <a:uLnTx/>
              <a:uFillTx/>
              <a:latin typeface="Roboto"/>
              <a:ea typeface="+mn-ea"/>
              <a:cs typeface="Roboto"/>
            </a:endParaRPr>
          </a:p>
        </p:txBody>
      </p:sp>
      <p:grpSp>
        <p:nvGrpSpPr>
          <p:cNvPr id="5" name="object 5"/>
          <p:cNvGrpSpPr/>
          <p:nvPr/>
        </p:nvGrpSpPr>
        <p:grpSpPr>
          <a:xfrm>
            <a:off x="3320188" y="1677714"/>
            <a:ext cx="5034899" cy="4160393"/>
            <a:chOff x="3318827" y="1682374"/>
            <a:chExt cx="5048885" cy="4171950"/>
          </a:xfrm>
        </p:grpSpPr>
        <p:sp>
          <p:nvSpPr>
            <p:cNvPr id="6" name="object 6"/>
            <p:cNvSpPr/>
            <p:nvPr/>
          </p:nvSpPr>
          <p:spPr>
            <a:xfrm>
              <a:off x="8130209" y="2878730"/>
              <a:ext cx="220979" cy="539115"/>
            </a:xfrm>
            <a:custGeom>
              <a:avLst/>
              <a:gdLst/>
              <a:ahLst/>
              <a:cxnLst/>
              <a:rect l="l" t="t" r="r" b="b"/>
              <a:pathLst>
                <a:path w="220979" h="539114">
                  <a:moveTo>
                    <a:pt x="34302" y="539026"/>
                  </a:moveTo>
                  <a:lnTo>
                    <a:pt x="220878" y="277533"/>
                  </a:lnTo>
                  <a:lnTo>
                    <a:pt x="0" y="0"/>
                  </a:lnTo>
                </a:path>
              </a:pathLst>
            </a:custGeom>
            <a:ln w="32715">
              <a:solidFill>
                <a:srgbClr val="F78F2A"/>
              </a:solidFill>
            </a:ln>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sp>
          <p:nvSpPr>
            <p:cNvPr id="7" name="object 7"/>
            <p:cNvSpPr/>
            <p:nvPr/>
          </p:nvSpPr>
          <p:spPr>
            <a:xfrm>
              <a:off x="8130209" y="4015822"/>
              <a:ext cx="220979" cy="539115"/>
            </a:xfrm>
            <a:custGeom>
              <a:avLst/>
              <a:gdLst/>
              <a:ahLst/>
              <a:cxnLst/>
              <a:rect l="l" t="t" r="r" b="b"/>
              <a:pathLst>
                <a:path w="220979" h="539114">
                  <a:moveTo>
                    <a:pt x="34302" y="539026"/>
                  </a:moveTo>
                  <a:lnTo>
                    <a:pt x="220878" y="277533"/>
                  </a:lnTo>
                  <a:lnTo>
                    <a:pt x="0" y="0"/>
                  </a:lnTo>
                </a:path>
              </a:pathLst>
            </a:custGeom>
            <a:ln w="32715">
              <a:solidFill>
                <a:srgbClr val="F78F2A"/>
              </a:solidFill>
            </a:ln>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pic>
          <p:nvPicPr>
            <p:cNvPr id="8" name="object 8"/>
            <p:cNvPicPr/>
            <p:nvPr/>
          </p:nvPicPr>
          <p:blipFill>
            <a:blip r:embed="rId3" cstate="print"/>
            <a:stretch>
              <a:fillRect/>
            </a:stretch>
          </p:blipFill>
          <p:spPr>
            <a:xfrm>
              <a:off x="3318827" y="1682374"/>
              <a:ext cx="2301239" cy="4171829"/>
            </a:xfrm>
            <a:prstGeom prst="rect">
              <a:avLst/>
            </a:prstGeom>
          </p:spPr>
        </p:pic>
      </p:grpSp>
      <p:sp>
        <p:nvSpPr>
          <p:cNvPr id="9" name="object 9"/>
          <p:cNvSpPr txBox="1"/>
          <p:nvPr/>
        </p:nvSpPr>
        <p:spPr>
          <a:xfrm>
            <a:off x="4118171" y="3254493"/>
            <a:ext cx="685800" cy="255770"/>
          </a:xfrm>
          <a:prstGeom prst="rect">
            <a:avLst/>
          </a:prstGeom>
        </p:spPr>
        <p:txBody>
          <a:bodyPr vert="horz" wrap="square" lIns="0" tIns="0" rIns="0" bIns="0" rtlCol="0">
            <a:spAutoFit/>
          </a:bodyPr>
          <a:lstStyle/>
          <a:p>
            <a:pPr marL="0" marR="0" lvl="0" indent="0" algn="l" defTabSz="911840" rtl="0" eaLnBrk="1" fontAlgn="auto" latinLnBrk="0" hangingPunct="1">
              <a:lnSpc>
                <a:spcPts val="2024"/>
              </a:lnSpc>
              <a:spcBef>
                <a:spcPts val="0"/>
              </a:spcBef>
              <a:spcAft>
                <a:spcPts val="0"/>
              </a:spcAft>
              <a:buClrTx/>
              <a:buSzTx/>
              <a:buFontTx/>
              <a:buNone/>
              <a:tabLst/>
              <a:defRPr/>
            </a:pPr>
            <a:r>
              <a:rPr kumimoji="0" sz="1795" b="0" i="0" u="none" strike="noStrike" kern="0" cap="none" spc="-30" normalizeH="0" baseline="0" noProof="0" dirty="0">
                <a:ln>
                  <a:noFill/>
                </a:ln>
                <a:solidFill>
                  <a:sysClr val="windowText" lastClr="000000"/>
                </a:solidFill>
                <a:effectLst/>
                <a:uLnTx/>
                <a:uFillTx/>
                <a:latin typeface="Roboto Light"/>
                <a:ea typeface="+mn-ea"/>
                <a:cs typeface="Roboto Light"/>
              </a:rPr>
              <a:t>APRES</a:t>
            </a:r>
            <a:endParaRPr kumimoji="0" sz="1795" b="0" i="0" u="none" strike="noStrike" kern="0" cap="none" spc="0" normalizeH="0" baseline="0" noProof="0">
              <a:ln>
                <a:noFill/>
              </a:ln>
              <a:solidFill>
                <a:sysClr val="windowText" lastClr="000000"/>
              </a:solidFill>
              <a:effectLst/>
              <a:uLnTx/>
              <a:uFillTx/>
              <a:latin typeface="Roboto Light"/>
              <a:ea typeface="+mn-ea"/>
              <a:cs typeface="Roboto Light"/>
            </a:endParaRPr>
          </a:p>
        </p:txBody>
      </p:sp>
      <p:sp>
        <p:nvSpPr>
          <p:cNvPr id="10" name="object 10"/>
          <p:cNvSpPr txBox="1"/>
          <p:nvPr/>
        </p:nvSpPr>
        <p:spPr>
          <a:xfrm>
            <a:off x="1264712" y="3240715"/>
            <a:ext cx="711763" cy="255770"/>
          </a:xfrm>
          <a:prstGeom prst="rect">
            <a:avLst/>
          </a:prstGeom>
        </p:spPr>
        <p:txBody>
          <a:bodyPr vert="horz" wrap="square" lIns="0" tIns="0" rIns="0" bIns="0" rtlCol="0">
            <a:spAutoFit/>
          </a:bodyPr>
          <a:lstStyle/>
          <a:p>
            <a:pPr marL="0" marR="0" lvl="0" indent="0" algn="l" defTabSz="911840" rtl="0" eaLnBrk="1" fontAlgn="auto" latinLnBrk="0" hangingPunct="1">
              <a:lnSpc>
                <a:spcPts val="2024"/>
              </a:lnSpc>
              <a:spcBef>
                <a:spcPts val="0"/>
              </a:spcBef>
              <a:spcAft>
                <a:spcPts val="0"/>
              </a:spcAft>
              <a:buClrTx/>
              <a:buSzTx/>
              <a:buFontTx/>
              <a:buNone/>
              <a:tabLst/>
              <a:defRPr/>
            </a:pPr>
            <a:r>
              <a:rPr kumimoji="0" sz="1795" b="0" i="0" u="none" strike="noStrike" kern="0" cap="none" spc="-35" normalizeH="0" baseline="0" noProof="0" dirty="0">
                <a:ln>
                  <a:noFill/>
                </a:ln>
                <a:solidFill>
                  <a:sysClr val="windowText" lastClr="000000"/>
                </a:solidFill>
                <a:effectLst/>
                <a:uLnTx/>
                <a:uFillTx/>
                <a:latin typeface="Roboto Light"/>
                <a:ea typeface="+mn-ea"/>
                <a:cs typeface="Roboto Light"/>
              </a:rPr>
              <a:t>AVANT</a:t>
            </a:r>
            <a:endParaRPr kumimoji="0" sz="1795" b="0" i="0" u="none" strike="noStrike" kern="0" cap="none" spc="0" normalizeH="0" baseline="0" noProof="0">
              <a:ln>
                <a:noFill/>
              </a:ln>
              <a:solidFill>
                <a:sysClr val="windowText" lastClr="000000"/>
              </a:solidFill>
              <a:effectLst/>
              <a:uLnTx/>
              <a:uFillTx/>
              <a:latin typeface="Roboto Light"/>
              <a:ea typeface="+mn-ea"/>
              <a:cs typeface="Roboto Light"/>
            </a:endParaRPr>
          </a:p>
        </p:txBody>
      </p:sp>
      <p:sp>
        <p:nvSpPr>
          <p:cNvPr id="11" name="object 11"/>
          <p:cNvSpPr txBox="1"/>
          <p:nvPr/>
        </p:nvSpPr>
        <p:spPr>
          <a:xfrm>
            <a:off x="6885230" y="516544"/>
            <a:ext cx="3667732" cy="1036615"/>
          </a:xfrm>
          <a:prstGeom prst="rect">
            <a:avLst/>
          </a:prstGeom>
        </p:spPr>
        <p:txBody>
          <a:bodyPr vert="horz" wrap="square" lIns="0" tIns="43060" rIns="0" bIns="0" rtlCol="0">
            <a:spAutoFit/>
          </a:bodyPr>
          <a:lstStyle/>
          <a:p>
            <a:pPr marL="37360" marR="30395" lvl="0" indent="0" algn="ctr" defTabSz="911840" rtl="0" eaLnBrk="1" fontAlgn="auto" latinLnBrk="0" hangingPunct="1">
              <a:lnSpc>
                <a:spcPts val="2593"/>
              </a:lnSpc>
              <a:spcBef>
                <a:spcPts val="339"/>
              </a:spcBef>
              <a:spcAft>
                <a:spcPts val="0"/>
              </a:spcAft>
              <a:buClrTx/>
              <a:buSzTx/>
              <a:buFontTx/>
              <a:buNone/>
              <a:tabLst/>
              <a:defRPr/>
            </a:pPr>
            <a:r>
              <a:rPr kumimoji="0" sz="2294" b="0" i="0" u="none" strike="noStrike" kern="0" cap="none" spc="0" normalizeH="0" baseline="0" noProof="0" dirty="0">
                <a:ln>
                  <a:noFill/>
                </a:ln>
                <a:solidFill>
                  <a:srgbClr val="F78F2A"/>
                </a:solidFill>
                <a:effectLst/>
                <a:uLnTx/>
                <a:uFillTx/>
                <a:latin typeface="KyivType Sans Medium2"/>
                <a:ea typeface="+mn-ea"/>
                <a:cs typeface="KyivType Sans Medium2"/>
              </a:rPr>
              <a:t>Une</a:t>
            </a:r>
            <a:r>
              <a:rPr kumimoji="0" sz="2294" b="0" i="0" u="none" strike="noStrike" kern="0" cap="none" spc="-70" normalizeH="0" baseline="0" noProof="0" dirty="0">
                <a:ln>
                  <a:noFill/>
                </a:ln>
                <a:solidFill>
                  <a:srgbClr val="F78F2A"/>
                </a:solidFill>
                <a:effectLst/>
                <a:uLnTx/>
                <a:uFillTx/>
                <a:latin typeface="KyivType Sans Medium2"/>
                <a:ea typeface="+mn-ea"/>
                <a:cs typeface="KyivType Sans Medium2"/>
              </a:rPr>
              <a:t> </a:t>
            </a:r>
            <a:r>
              <a:rPr kumimoji="0" sz="2294" b="0" i="0" u="none" strike="noStrike" kern="0" cap="none" spc="0" normalizeH="0" baseline="0" noProof="0" dirty="0">
                <a:ln>
                  <a:noFill/>
                </a:ln>
                <a:solidFill>
                  <a:srgbClr val="F78F2A"/>
                </a:solidFill>
                <a:effectLst/>
                <a:uLnTx/>
                <a:uFillTx/>
                <a:latin typeface="KyivType Sans Medium2"/>
                <a:ea typeface="+mn-ea"/>
                <a:cs typeface="KyivType Sans Medium2"/>
              </a:rPr>
              <a:t>efficacité</a:t>
            </a:r>
            <a:r>
              <a:rPr kumimoji="0" sz="2294" b="0" i="0" u="none" strike="noStrike" kern="0" cap="none" spc="-70" normalizeH="0" baseline="0" noProof="0" dirty="0">
                <a:ln>
                  <a:noFill/>
                </a:ln>
                <a:solidFill>
                  <a:srgbClr val="F78F2A"/>
                </a:solidFill>
                <a:effectLst/>
                <a:uLnTx/>
                <a:uFillTx/>
                <a:latin typeface="KyivType Sans Medium2"/>
                <a:ea typeface="+mn-ea"/>
                <a:cs typeface="KyivType Sans Medium2"/>
              </a:rPr>
              <a:t> </a:t>
            </a:r>
            <a:r>
              <a:rPr kumimoji="0" sz="2294" b="0" i="0" u="none" strike="noStrike" kern="0" cap="none" spc="-10" normalizeH="0" baseline="0" noProof="0" dirty="0">
                <a:ln>
                  <a:noFill/>
                </a:ln>
                <a:solidFill>
                  <a:srgbClr val="F78F2A"/>
                </a:solidFill>
                <a:effectLst/>
                <a:uLnTx/>
                <a:uFillTx/>
                <a:latin typeface="KyivType Sans Medium2"/>
                <a:ea typeface="+mn-ea"/>
                <a:cs typeface="KyivType Sans Medium2"/>
              </a:rPr>
              <a:t>mesurée</a:t>
            </a:r>
            <a:r>
              <a:rPr kumimoji="0" sz="2019" b="0" i="0" u="none" strike="noStrike" kern="0" cap="none" spc="-15" normalizeH="0" baseline="30864" noProof="0" dirty="0">
                <a:ln>
                  <a:noFill/>
                </a:ln>
                <a:solidFill>
                  <a:srgbClr val="F78F2A"/>
                </a:solidFill>
                <a:effectLst/>
                <a:uLnTx/>
                <a:uFillTx/>
                <a:latin typeface="KyivType Sans Medium2"/>
                <a:ea typeface="+mn-ea"/>
                <a:cs typeface="KyivType Sans Medium2"/>
              </a:rPr>
              <a:t>1 </a:t>
            </a:r>
            <a:r>
              <a:rPr kumimoji="0" sz="2294" b="0" i="0" u="none" strike="noStrike" kern="0" cap="none" spc="0" normalizeH="0" baseline="0" noProof="0" dirty="0">
                <a:ln>
                  <a:noFill/>
                </a:ln>
                <a:solidFill>
                  <a:srgbClr val="F78F2A"/>
                </a:solidFill>
                <a:effectLst/>
                <a:uLnTx/>
                <a:uFillTx/>
                <a:latin typeface="KyivType Sans Medium2"/>
                <a:ea typeface="+mn-ea"/>
                <a:cs typeface="KyivType Sans Medium2"/>
              </a:rPr>
              <a:t>et</a:t>
            </a:r>
            <a:r>
              <a:rPr kumimoji="0" sz="2294" b="0" i="0" u="none" strike="noStrike" kern="0" cap="none" spc="-60" normalizeH="0" baseline="0" noProof="0" dirty="0">
                <a:ln>
                  <a:noFill/>
                </a:ln>
                <a:solidFill>
                  <a:srgbClr val="F78F2A"/>
                </a:solidFill>
                <a:effectLst/>
                <a:uLnTx/>
                <a:uFillTx/>
                <a:latin typeface="KyivType Sans Medium2"/>
                <a:ea typeface="+mn-ea"/>
                <a:cs typeface="KyivType Sans Medium2"/>
              </a:rPr>
              <a:t> </a:t>
            </a:r>
            <a:r>
              <a:rPr kumimoji="0" sz="2294" b="0" i="0" u="none" strike="noStrike" kern="0" cap="none" spc="0" normalizeH="0" baseline="0" noProof="0" dirty="0">
                <a:ln>
                  <a:noFill/>
                </a:ln>
                <a:solidFill>
                  <a:srgbClr val="F78F2A"/>
                </a:solidFill>
                <a:effectLst/>
                <a:uLnTx/>
                <a:uFillTx/>
                <a:latin typeface="KyivType Sans Medium2"/>
                <a:ea typeface="+mn-ea"/>
                <a:cs typeface="KyivType Sans Medium2"/>
              </a:rPr>
              <a:t>visible</a:t>
            </a:r>
            <a:r>
              <a:rPr kumimoji="0" sz="2019" b="0" i="0" u="none" strike="noStrike" kern="0" cap="none" spc="0" normalizeH="0" baseline="30864" noProof="0" dirty="0">
                <a:ln>
                  <a:noFill/>
                </a:ln>
                <a:solidFill>
                  <a:srgbClr val="F78F2A"/>
                </a:solidFill>
                <a:effectLst/>
                <a:uLnTx/>
                <a:uFillTx/>
                <a:latin typeface="KyivType Sans Medium2"/>
                <a:ea typeface="+mn-ea"/>
                <a:cs typeface="KyivType Sans Medium2"/>
              </a:rPr>
              <a:t>2</a:t>
            </a:r>
            <a:r>
              <a:rPr kumimoji="0" sz="2019" b="0" i="0" u="none" strike="noStrike" kern="0" cap="none" spc="283" normalizeH="0" baseline="30864" noProof="0" dirty="0">
                <a:ln>
                  <a:noFill/>
                </a:ln>
                <a:solidFill>
                  <a:srgbClr val="F78F2A"/>
                </a:solidFill>
                <a:effectLst/>
                <a:uLnTx/>
                <a:uFillTx/>
                <a:latin typeface="KyivType Sans Medium2"/>
                <a:ea typeface="+mn-ea"/>
                <a:cs typeface="KyivType Sans Medium2"/>
              </a:rPr>
              <a:t> </a:t>
            </a:r>
            <a:r>
              <a:rPr kumimoji="0" sz="2294" b="0" i="0" u="none" strike="noStrike" kern="0" cap="none" spc="0" normalizeH="0" baseline="0" noProof="0" dirty="0">
                <a:ln>
                  <a:noFill/>
                </a:ln>
                <a:solidFill>
                  <a:srgbClr val="F78F2A"/>
                </a:solidFill>
                <a:effectLst/>
                <a:uLnTx/>
                <a:uFillTx/>
                <a:latin typeface="KyivType Sans Medium2"/>
                <a:ea typeface="+mn-ea"/>
                <a:cs typeface="KyivType Sans Medium2"/>
              </a:rPr>
              <a:t>sur</a:t>
            </a:r>
            <a:r>
              <a:rPr kumimoji="0" sz="2294" b="0" i="0" u="none" strike="noStrike" kern="0" cap="none" spc="-45" normalizeH="0" baseline="0" noProof="0" dirty="0">
                <a:ln>
                  <a:noFill/>
                </a:ln>
                <a:solidFill>
                  <a:srgbClr val="F78F2A"/>
                </a:solidFill>
                <a:effectLst/>
                <a:uLnTx/>
                <a:uFillTx/>
                <a:latin typeface="KyivType Sans Medium2"/>
                <a:ea typeface="+mn-ea"/>
                <a:cs typeface="KyivType Sans Medium2"/>
              </a:rPr>
              <a:t> </a:t>
            </a:r>
            <a:r>
              <a:rPr kumimoji="0" sz="2294" b="0" i="0" u="none" strike="noStrike" kern="0" cap="none" spc="0" normalizeH="0" baseline="0" noProof="0" dirty="0">
                <a:ln>
                  <a:noFill/>
                </a:ln>
                <a:solidFill>
                  <a:srgbClr val="F78F2A"/>
                </a:solidFill>
                <a:effectLst/>
                <a:uLnTx/>
                <a:uFillTx/>
                <a:latin typeface="KyivType Sans Medium2"/>
                <a:ea typeface="+mn-ea"/>
                <a:cs typeface="KyivType Sans Medium2"/>
              </a:rPr>
              <a:t>l’éclat</a:t>
            </a:r>
            <a:r>
              <a:rPr kumimoji="0" sz="2294" b="0" i="0" u="none" strike="noStrike" kern="0" cap="none" spc="-45" normalizeH="0" baseline="0" noProof="0" dirty="0">
                <a:ln>
                  <a:noFill/>
                </a:ln>
                <a:solidFill>
                  <a:srgbClr val="F78F2A"/>
                </a:solidFill>
                <a:effectLst/>
                <a:uLnTx/>
                <a:uFillTx/>
                <a:latin typeface="KyivType Sans Medium2"/>
                <a:ea typeface="+mn-ea"/>
                <a:cs typeface="KyivType Sans Medium2"/>
              </a:rPr>
              <a:t> </a:t>
            </a:r>
            <a:r>
              <a:rPr kumimoji="0" sz="2294" b="0" i="0" u="none" strike="noStrike" kern="0" cap="none" spc="-25" normalizeH="0" baseline="0" noProof="0" dirty="0">
                <a:ln>
                  <a:noFill/>
                </a:ln>
                <a:solidFill>
                  <a:srgbClr val="F78F2A"/>
                </a:solidFill>
                <a:effectLst/>
                <a:uLnTx/>
                <a:uFillTx/>
                <a:latin typeface="KyivType Sans Medium2"/>
                <a:ea typeface="+mn-ea"/>
                <a:cs typeface="KyivType Sans Medium2"/>
              </a:rPr>
              <a:t>et </a:t>
            </a:r>
            <a:r>
              <a:rPr kumimoji="0" sz="2294" b="0" i="0" u="none" strike="noStrike" kern="0" cap="none" spc="0" normalizeH="0" baseline="0" noProof="0" dirty="0">
                <a:ln>
                  <a:noFill/>
                </a:ln>
                <a:solidFill>
                  <a:srgbClr val="F78F2A"/>
                </a:solidFill>
                <a:effectLst/>
                <a:uLnTx/>
                <a:uFillTx/>
                <a:latin typeface="KyivType Sans Medium2"/>
                <a:ea typeface="+mn-ea"/>
                <a:cs typeface="KyivType Sans Medium2"/>
              </a:rPr>
              <a:t>l’homogénéité</a:t>
            </a:r>
            <a:r>
              <a:rPr kumimoji="0" sz="2294" b="0" i="0" u="none" strike="noStrike" kern="0" cap="none" spc="-35" normalizeH="0" baseline="0" noProof="0" dirty="0">
                <a:ln>
                  <a:noFill/>
                </a:ln>
                <a:solidFill>
                  <a:srgbClr val="F78F2A"/>
                </a:solidFill>
                <a:effectLst/>
                <a:uLnTx/>
                <a:uFillTx/>
                <a:latin typeface="KyivType Sans Medium2"/>
                <a:ea typeface="+mn-ea"/>
                <a:cs typeface="KyivType Sans Medium2"/>
              </a:rPr>
              <a:t> </a:t>
            </a:r>
            <a:r>
              <a:rPr kumimoji="0" sz="2294" b="0" i="0" u="none" strike="noStrike" kern="0" cap="none" spc="0" normalizeH="0" baseline="0" noProof="0" dirty="0">
                <a:ln>
                  <a:noFill/>
                </a:ln>
                <a:solidFill>
                  <a:srgbClr val="F78F2A"/>
                </a:solidFill>
                <a:effectLst/>
                <a:uLnTx/>
                <a:uFillTx/>
                <a:latin typeface="KyivType Sans Medium2"/>
                <a:ea typeface="+mn-ea"/>
                <a:cs typeface="KyivType Sans Medium2"/>
              </a:rPr>
              <a:t>du</a:t>
            </a:r>
            <a:r>
              <a:rPr kumimoji="0" sz="2294" b="0" i="0" u="none" strike="noStrike" kern="0" cap="none" spc="-30" normalizeH="0" baseline="0" noProof="0" dirty="0">
                <a:ln>
                  <a:noFill/>
                </a:ln>
                <a:solidFill>
                  <a:srgbClr val="F78F2A"/>
                </a:solidFill>
                <a:effectLst/>
                <a:uLnTx/>
                <a:uFillTx/>
                <a:latin typeface="KyivType Sans Medium2"/>
                <a:ea typeface="+mn-ea"/>
                <a:cs typeface="KyivType Sans Medium2"/>
              </a:rPr>
              <a:t> </a:t>
            </a:r>
            <a:r>
              <a:rPr kumimoji="0" sz="2294" b="0" i="0" u="none" strike="noStrike" kern="0" cap="none" spc="-10" normalizeH="0" baseline="0" noProof="0" dirty="0">
                <a:ln>
                  <a:noFill/>
                </a:ln>
                <a:solidFill>
                  <a:srgbClr val="F78F2A"/>
                </a:solidFill>
                <a:effectLst/>
                <a:uLnTx/>
                <a:uFillTx/>
                <a:latin typeface="KyivType Sans Medium2"/>
                <a:ea typeface="+mn-ea"/>
                <a:cs typeface="KyivType Sans Medium2"/>
              </a:rPr>
              <a:t>teint</a:t>
            </a:r>
            <a:endParaRPr kumimoji="0" sz="2294" b="0" i="0" u="none" strike="noStrike" kern="0" cap="none" spc="0" normalizeH="0" baseline="0" noProof="0" dirty="0">
              <a:ln>
                <a:noFill/>
              </a:ln>
              <a:solidFill>
                <a:sysClr val="windowText" lastClr="000000"/>
              </a:solidFill>
              <a:effectLst/>
              <a:uLnTx/>
              <a:uFillTx/>
              <a:latin typeface="KyivType Sans Medium2"/>
              <a:ea typeface="+mn-ea"/>
              <a:cs typeface="KyivType Sans Medium2"/>
            </a:endParaRPr>
          </a:p>
        </p:txBody>
      </p:sp>
      <p:pic>
        <p:nvPicPr>
          <p:cNvPr id="12" name="object 12"/>
          <p:cNvPicPr/>
          <p:nvPr/>
        </p:nvPicPr>
        <p:blipFill>
          <a:blip r:embed="rId4" cstate="print"/>
          <a:stretch>
            <a:fillRect/>
          </a:stretch>
        </p:blipFill>
        <p:spPr>
          <a:xfrm>
            <a:off x="487321" y="1677714"/>
            <a:ext cx="2294864" cy="4160273"/>
          </a:xfrm>
          <a:prstGeom prst="rect">
            <a:avLst/>
          </a:prstGeom>
        </p:spPr>
      </p:pic>
      <p:sp>
        <p:nvSpPr>
          <p:cNvPr id="13" name="object 13"/>
          <p:cNvSpPr txBox="1">
            <a:spLocks noGrp="1"/>
          </p:cNvSpPr>
          <p:nvPr>
            <p:ph type="title" idx="4294967295"/>
          </p:nvPr>
        </p:nvSpPr>
        <p:spPr>
          <a:xfrm>
            <a:off x="527816" y="509389"/>
            <a:ext cx="4231009" cy="680144"/>
          </a:xfrm>
          <a:prstGeom prst="rect">
            <a:avLst/>
          </a:prstGeom>
        </p:spPr>
        <p:txBody>
          <a:bodyPr vert="horz" wrap="square" lIns="0" tIns="15198" rIns="0" bIns="0" rtlCol="0">
            <a:spAutoFit/>
          </a:bodyPr>
          <a:lstStyle/>
          <a:p>
            <a:pPr marL="112080">
              <a:spcBef>
                <a:spcPts val="120"/>
              </a:spcBef>
            </a:pPr>
            <a:r>
              <a:rPr dirty="0" err="1"/>
              <a:t>Dès</a:t>
            </a:r>
            <a:r>
              <a:rPr spc="-10" dirty="0"/>
              <a:t> </a:t>
            </a:r>
            <a:r>
              <a:rPr dirty="0"/>
              <a:t>5</a:t>
            </a:r>
            <a:r>
              <a:rPr lang="fr-FR" spc="5" dirty="0"/>
              <a:t> </a:t>
            </a:r>
            <a:r>
              <a:rPr spc="-10" dirty="0" err="1"/>
              <a:t>jours</a:t>
            </a:r>
            <a:endParaRPr spc="-10" dirty="0"/>
          </a:p>
        </p:txBody>
      </p:sp>
      <p:grpSp>
        <p:nvGrpSpPr>
          <p:cNvPr id="14" name="object 14"/>
          <p:cNvGrpSpPr/>
          <p:nvPr/>
        </p:nvGrpSpPr>
        <p:grpSpPr>
          <a:xfrm>
            <a:off x="861913" y="551107"/>
            <a:ext cx="7476696" cy="5286879"/>
            <a:chOff x="853724" y="552638"/>
            <a:chExt cx="7497464" cy="5301565"/>
          </a:xfrm>
        </p:grpSpPr>
        <p:sp>
          <p:nvSpPr>
            <p:cNvPr id="15" name="object 15"/>
            <p:cNvSpPr/>
            <p:nvPr/>
          </p:nvSpPr>
          <p:spPr>
            <a:xfrm>
              <a:off x="853724" y="552638"/>
              <a:ext cx="306070" cy="255270"/>
            </a:xfrm>
            <a:custGeom>
              <a:avLst/>
              <a:gdLst/>
              <a:ahLst/>
              <a:cxnLst/>
              <a:rect l="l" t="t" r="r" b="b"/>
              <a:pathLst>
                <a:path w="306070" h="255270">
                  <a:moveTo>
                    <a:pt x="0" y="255015"/>
                  </a:moveTo>
                  <a:lnTo>
                    <a:pt x="0" y="0"/>
                  </a:lnTo>
                  <a:lnTo>
                    <a:pt x="305955" y="0"/>
                  </a:lnTo>
                </a:path>
              </a:pathLst>
            </a:custGeom>
            <a:ln w="17983">
              <a:solidFill>
                <a:srgbClr val="F78F2A"/>
              </a:solidFill>
            </a:ln>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pic>
          <p:nvPicPr>
            <p:cNvPr id="16" name="object 16"/>
            <p:cNvPicPr/>
            <p:nvPr/>
          </p:nvPicPr>
          <p:blipFill>
            <a:blip r:embed="rId5" cstate="print"/>
            <a:stretch>
              <a:fillRect/>
            </a:stretch>
          </p:blipFill>
          <p:spPr>
            <a:xfrm>
              <a:off x="3298761" y="1682374"/>
              <a:ext cx="2327655" cy="4171829"/>
            </a:xfrm>
            <a:prstGeom prst="rect">
              <a:avLst/>
            </a:prstGeom>
          </p:spPr>
        </p:pic>
        <p:sp>
          <p:nvSpPr>
            <p:cNvPr id="17" name="object 17"/>
            <p:cNvSpPr/>
            <p:nvPr/>
          </p:nvSpPr>
          <p:spPr>
            <a:xfrm>
              <a:off x="8130209" y="2878730"/>
              <a:ext cx="220979" cy="539115"/>
            </a:xfrm>
            <a:custGeom>
              <a:avLst/>
              <a:gdLst/>
              <a:ahLst/>
              <a:cxnLst/>
              <a:rect l="l" t="t" r="r" b="b"/>
              <a:pathLst>
                <a:path w="220979" h="539114">
                  <a:moveTo>
                    <a:pt x="34302" y="539026"/>
                  </a:moveTo>
                  <a:lnTo>
                    <a:pt x="220878" y="277533"/>
                  </a:lnTo>
                  <a:lnTo>
                    <a:pt x="0" y="0"/>
                  </a:lnTo>
                </a:path>
              </a:pathLst>
            </a:custGeom>
            <a:ln w="32715">
              <a:solidFill>
                <a:srgbClr val="F78F2A"/>
              </a:solidFill>
            </a:ln>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sp>
          <p:nvSpPr>
            <p:cNvPr id="18" name="object 18"/>
            <p:cNvSpPr/>
            <p:nvPr/>
          </p:nvSpPr>
          <p:spPr>
            <a:xfrm>
              <a:off x="8130209" y="4015822"/>
              <a:ext cx="220979" cy="539115"/>
            </a:xfrm>
            <a:custGeom>
              <a:avLst/>
              <a:gdLst/>
              <a:ahLst/>
              <a:cxnLst/>
              <a:rect l="l" t="t" r="r" b="b"/>
              <a:pathLst>
                <a:path w="220979" h="539114">
                  <a:moveTo>
                    <a:pt x="34302" y="539026"/>
                  </a:moveTo>
                  <a:lnTo>
                    <a:pt x="220878" y="277533"/>
                  </a:lnTo>
                  <a:lnTo>
                    <a:pt x="0" y="0"/>
                  </a:lnTo>
                </a:path>
              </a:pathLst>
            </a:custGeom>
            <a:ln w="32715">
              <a:solidFill>
                <a:srgbClr val="F78F2A"/>
              </a:solidFill>
            </a:ln>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grpSp>
      <p:sp>
        <p:nvSpPr>
          <p:cNvPr id="19" name="object 19"/>
          <p:cNvSpPr txBox="1"/>
          <p:nvPr/>
        </p:nvSpPr>
        <p:spPr>
          <a:xfrm>
            <a:off x="6274794" y="2600757"/>
            <a:ext cx="1468486" cy="859307"/>
          </a:xfrm>
          <a:prstGeom prst="rect">
            <a:avLst/>
          </a:prstGeom>
        </p:spPr>
        <p:txBody>
          <a:bodyPr vert="horz" wrap="square" lIns="0" tIns="17098" rIns="0" bIns="0" rtlCol="0">
            <a:spAutoFit/>
          </a:bodyPr>
          <a:lstStyle/>
          <a:p>
            <a:pPr marL="12664" marR="0" lvl="0" indent="0" algn="l" defTabSz="911840" rtl="0" eaLnBrk="1" fontAlgn="auto" latinLnBrk="0" hangingPunct="1">
              <a:lnSpc>
                <a:spcPct val="100000"/>
              </a:lnSpc>
              <a:spcBef>
                <a:spcPts val="135"/>
              </a:spcBef>
              <a:spcAft>
                <a:spcPts val="0"/>
              </a:spcAft>
              <a:buClrTx/>
              <a:buSzTx/>
              <a:buFontTx/>
              <a:buNone/>
              <a:tabLst/>
              <a:defRPr/>
            </a:pPr>
            <a:r>
              <a:rPr kumimoji="0" sz="5435" b="0" i="0" u="none" strike="noStrike" kern="0" cap="none" spc="-20" normalizeH="0" baseline="0" noProof="0" dirty="0">
                <a:ln>
                  <a:noFill/>
                </a:ln>
                <a:solidFill>
                  <a:srgbClr val="F78F2A"/>
                </a:solidFill>
                <a:effectLst/>
                <a:uLnTx/>
                <a:uFillTx/>
                <a:latin typeface="Roboto"/>
                <a:ea typeface="+mn-ea"/>
                <a:cs typeface="Roboto"/>
              </a:rPr>
              <a:t>9/10</a:t>
            </a:r>
            <a:endParaRPr kumimoji="0" sz="5435" b="0" i="0" u="none" strike="noStrike" kern="0" cap="none" spc="0" normalizeH="0" baseline="0" noProof="0">
              <a:ln>
                <a:noFill/>
              </a:ln>
              <a:solidFill>
                <a:sysClr val="windowText" lastClr="000000"/>
              </a:solidFill>
              <a:effectLst/>
              <a:uLnTx/>
              <a:uFillTx/>
              <a:latin typeface="Roboto"/>
              <a:ea typeface="+mn-ea"/>
              <a:cs typeface="Roboto"/>
            </a:endParaRPr>
          </a:p>
        </p:txBody>
      </p:sp>
      <p:sp>
        <p:nvSpPr>
          <p:cNvPr id="20" name="object 20"/>
          <p:cNvSpPr txBox="1"/>
          <p:nvPr/>
        </p:nvSpPr>
        <p:spPr>
          <a:xfrm>
            <a:off x="6422610" y="3337596"/>
            <a:ext cx="1175929" cy="262804"/>
          </a:xfrm>
          <a:prstGeom prst="rect">
            <a:avLst/>
          </a:prstGeom>
        </p:spPr>
        <p:txBody>
          <a:bodyPr vert="horz" wrap="square" lIns="0" tIns="17731" rIns="0" bIns="0" rtlCol="0">
            <a:spAutoFit/>
          </a:bodyPr>
          <a:lstStyle/>
          <a:p>
            <a:pPr marL="12664" marR="0" lvl="0" indent="0" algn="l" defTabSz="911840" rtl="0" eaLnBrk="1" fontAlgn="auto" latinLnBrk="0" hangingPunct="1">
              <a:lnSpc>
                <a:spcPct val="100000"/>
              </a:lnSpc>
              <a:spcBef>
                <a:spcPts val="140"/>
              </a:spcBef>
              <a:spcAft>
                <a:spcPts val="0"/>
              </a:spcAft>
              <a:buClrTx/>
              <a:buSzTx/>
              <a:buFontTx/>
              <a:buNone/>
              <a:tabLst/>
              <a:defRPr/>
            </a:pPr>
            <a:r>
              <a:rPr kumimoji="0" sz="1596" b="0" i="0" u="none" strike="noStrike" kern="0" cap="none" spc="0" normalizeH="0" baseline="0" noProof="0" dirty="0">
                <a:ln>
                  <a:noFill/>
                </a:ln>
                <a:solidFill>
                  <a:srgbClr val="F78F2A"/>
                </a:solidFill>
                <a:effectLst/>
                <a:uLnTx/>
                <a:uFillTx/>
                <a:latin typeface="Roboto Medium"/>
                <a:ea typeface="+mn-ea"/>
                <a:cs typeface="Roboto Medium"/>
              </a:rPr>
              <a:t>des</a:t>
            </a:r>
            <a:r>
              <a:rPr kumimoji="0" sz="1596" b="0" i="0" u="none" strike="noStrike" kern="0" cap="none" spc="45" normalizeH="0" baseline="0" noProof="0" dirty="0">
                <a:ln>
                  <a:noFill/>
                </a:ln>
                <a:solidFill>
                  <a:srgbClr val="F78F2A"/>
                </a:solidFill>
                <a:effectLst/>
                <a:uLnTx/>
                <a:uFillTx/>
                <a:latin typeface="Roboto Medium"/>
                <a:ea typeface="+mn-ea"/>
                <a:cs typeface="Roboto Medium"/>
              </a:rPr>
              <a:t> </a:t>
            </a:r>
            <a:r>
              <a:rPr kumimoji="0" sz="1596" b="0" i="0" u="none" strike="noStrike" kern="0" cap="none" spc="-10" normalizeH="0" baseline="0" noProof="0" dirty="0">
                <a:ln>
                  <a:noFill/>
                </a:ln>
                <a:solidFill>
                  <a:srgbClr val="F78F2A"/>
                </a:solidFill>
                <a:effectLst/>
                <a:uLnTx/>
                <a:uFillTx/>
                <a:latin typeface="Roboto Medium"/>
                <a:ea typeface="+mn-ea"/>
                <a:cs typeface="Roboto Medium"/>
              </a:rPr>
              <a:t>femmes</a:t>
            </a:r>
            <a:endParaRPr kumimoji="0" sz="1596" b="0" i="0" u="none" strike="noStrike" kern="0" cap="none" spc="0" normalizeH="0" baseline="0" noProof="0">
              <a:ln>
                <a:noFill/>
              </a:ln>
              <a:solidFill>
                <a:sysClr val="windowText" lastClr="000000"/>
              </a:solidFill>
              <a:effectLst/>
              <a:uLnTx/>
              <a:uFillTx/>
              <a:latin typeface="Roboto Medium"/>
              <a:ea typeface="+mn-ea"/>
              <a:cs typeface="Roboto Medium"/>
            </a:endParaRPr>
          </a:p>
        </p:txBody>
      </p:sp>
      <p:sp>
        <p:nvSpPr>
          <p:cNvPr id="21" name="object 21"/>
          <p:cNvSpPr txBox="1"/>
          <p:nvPr/>
        </p:nvSpPr>
        <p:spPr>
          <a:xfrm>
            <a:off x="6199562" y="3808234"/>
            <a:ext cx="1694553" cy="859307"/>
          </a:xfrm>
          <a:prstGeom prst="rect">
            <a:avLst/>
          </a:prstGeom>
        </p:spPr>
        <p:txBody>
          <a:bodyPr vert="horz" wrap="square" lIns="0" tIns="17098" rIns="0" bIns="0" rtlCol="0">
            <a:spAutoFit/>
          </a:bodyPr>
          <a:lstStyle/>
          <a:p>
            <a:pPr marL="12664" marR="0" lvl="0" indent="0" algn="l" defTabSz="911840" rtl="0" eaLnBrk="1" fontAlgn="auto" latinLnBrk="0" hangingPunct="1">
              <a:lnSpc>
                <a:spcPct val="100000"/>
              </a:lnSpc>
              <a:spcBef>
                <a:spcPts val="135"/>
              </a:spcBef>
              <a:spcAft>
                <a:spcPts val="0"/>
              </a:spcAft>
              <a:buClrTx/>
              <a:buSzTx/>
              <a:buFontTx/>
              <a:buNone/>
              <a:tabLst/>
              <a:defRPr/>
            </a:pPr>
            <a:r>
              <a:rPr kumimoji="0" sz="5435" b="0" i="0" u="none" strike="noStrike" kern="0" cap="none" spc="-20" normalizeH="0" baseline="0" noProof="0" dirty="0">
                <a:ln>
                  <a:noFill/>
                </a:ln>
                <a:solidFill>
                  <a:srgbClr val="F78F2A"/>
                </a:solidFill>
                <a:effectLst/>
                <a:uLnTx/>
                <a:uFillTx/>
                <a:latin typeface="Roboto"/>
                <a:ea typeface="+mn-ea"/>
                <a:cs typeface="Roboto"/>
              </a:rPr>
              <a:t>100%</a:t>
            </a:r>
            <a:endParaRPr kumimoji="0" sz="5435" b="0" i="0" u="none" strike="noStrike" kern="0" cap="none" spc="0" normalizeH="0" baseline="0" noProof="0">
              <a:ln>
                <a:noFill/>
              </a:ln>
              <a:solidFill>
                <a:sysClr val="windowText" lastClr="000000"/>
              </a:solidFill>
              <a:effectLst/>
              <a:uLnTx/>
              <a:uFillTx/>
              <a:latin typeface="Roboto"/>
              <a:ea typeface="+mn-ea"/>
              <a:cs typeface="Roboto"/>
            </a:endParaRPr>
          </a:p>
        </p:txBody>
      </p:sp>
      <p:sp>
        <p:nvSpPr>
          <p:cNvPr id="22" name="object 22"/>
          <p:cNvSpPr txBox="1"/>
          <p:nvPr/>
        </p:nvSpPr>
        <p:spPr>
          <a:xfrm>
            <a:off x="6458618" y="4545071"/>
            <a:ext cx="1175929" cy="262804"/>
          </a:xfrm>
          <a:prstGeom prst="rect">
            <a:avLst/>
          </a:prstGeom>
        </p:spPr>
        <p:txBody>
          <a:bodyPr vert="horz" wrap="square" lIns="0" tIns="17731" rIns="0" bIns="0" rtlCol="0">
            <a:spAutoFit/>
          </a:bodyPr>
          <a:lstStyle/>
          <a:p>
            <a:pPr marL="12664" marR="0" lvl="0" indent="0" algn="l" defTabSz="911840" rtl="0" eaLnBrk="1" fontAlgn="auto" latinLnBrk="0" hangingPunct="1">
              <a:lnSpc>
                <a:spcPct val="100000"/>
              </a:lnSpc>
              <a:spcBef>
                <a:spcPts val="140"/>
              </a:spcBef>
              <a:spcAft>
                <a:spcPts val="0"/>
              </a:spcAft>
              <a:buClrTx/>
              <a:buSzTx/>
              <a:buFontTx/>
              <a:buNone/>
              <a:tabLst/>
              <a:defRPr/>
            </a:pPr>
            <a:r>
              <a:rPr kumimoji="0" sz="1596" b="0" i="0" u="none" strike="noStrike" kern="0" cap="none" spc="0" normalizeH="0" baseline="0" noProof="0" dirty="0">
                <a:ln>
                  <a:noFill/>
                </a:ln>
                <a:solidFill>
                  <a:srgbClr val="F78F2A"/>
                </a:solidFill>
                <a:effectLst/>
                <a:uLnTx/>
                <a:uFillTx/>
                <a:latin typeface="Roboto Medium"/>
                <a:ea typeface="+mn-ea"/>
                <a:cs typeface="Roboto Medium"/>
              </a:rPr>
              <a:t>des</a:t>
            </a:r>
            <a:r>
              <a:rPr kumimoji="0" sz="1596" b="0" i="0" u="none" strike="noStrike" kern="0" cap="none" spc="45" normalizeH="0" baseline="0" noProof="0" dirty="0">
                <a:ln>
                  <a:noFill/>
                </a:ln>
                <a:solidFill>
                  <a:srgbClr val="F78F2A"/>
                </a:solidFill>
                <a:effectLst/>
                <a:uLnTx/>
                <a:uFillTx/>
                <a:latin typeface="Roboto Medium"/>
                <a:ea typeface="+mn-ea"/>
                <a:cs typeface="Roboto Medium"/>
              </a:rPr>
              <a:t> </a:t>
            </a:r>
            <a:r>
              <a:rPr kumimoji="0" sz="1596" b="0" i="0" u="none" strike="noStrike" kern="0" cap="none" spc="-10" normalizeH="0" baseline="0" noProof="0" dirty="0">
                <a:ln>
                  <a:noFill/>
                </a:ln>
                <a:solidFill>
                  <a:srgbClr val="F78F2A"/>
                </a:solidFill>
                <a:effectLst/>
                <a:uLnTx/>
                <a:uFillTx/>
                <a:latin typeface="Roboto Medium"/>
                <a:ea typeface="+mn-ea"/>
                <a:cs typeface="Roboto Medium"/>
              </a:rPr>
              <a:t>femmes</a:t>
            </a:r>
            <a:endParaRPr kumimoji="0" sz="1596" b="0" i="0" u="none" strike="noStrike" kern="0" cap="none" spc="0" normalizeH="0" baseline="0" noProof="0">
              <a:ln>
                <a:noFill/>
              </a:ln>
              <a:solidFill>
                <a:sysClr val="windowText" lastClr="000000"/>
              </a:solidFill>
              <a:effectLst/>
              <a:uLnTx/>
              <a:uFillTx/>
              <a:latin typeface="Roboto Medium"/>
              <a:ea typeface="+mn-ea"/>
              <a:cs typeface="Roboto Medium"/>
            </a:endParaRPr>
          </a:p>
        </p:txBody>
      </p:sp>
      <p:sp>
        <p:nvSpPr>
          <p:cNvPr id="23" name="object 23"/>
          <p:cNvSpPr txBox="1"/>
          <p:nvPr/>
        </p:nvSpPr>
        <p:spPr>
          <a:xfrm>
            <a:off x="6652364" y="2498966"/>
            <a:ext cx="728227" cy="262804"/>
          </a:xfrm>
          <a:prstGeom prst="rect">
            <a:avLst/>
          </a:prstGeom>
        </p:spPr>
        <p:txBody>
          <a:bodyPr vert="horz" wrap="square" lIns="0" tIns="17731" rIns="0" bIns="0" rtlCol="0">
            <a:spAutoFit/>
          </a:bodyPr>
          <a:lstStyle/>
          <a:p>
            <a:pPr marL="12664" marR="0" lvl="0" indent="0" algn="l" defTabSz="911840" rtl="0" eaLnBrk="1" fontAlgn="auto" latinLnBrk="0" hangingPunct="1">
              <a:lnSpc>
                <a:spcPct val="100000"/>
              </a:lnSpc>
              <a:spcBef>
                <a:spcPts val="140"/>
              </a:spcBef>
              <a:spcAft>
                <a:spcPts val="0"/>
              </a:spcAft>
              <a:buClrTx/>
              <a:buSzTx/>
              <a:buFontTx/>
              <a:buNone/>
              <a:tabLst/>
              <a:defRPr/>
            </a:pPr>
            <a:r>
              <a:rPr kumimoji="0" sz="1596" b="0" i="0" u="none" strike="noStrike" kern="0" cap="none" spc="0" normalizeH="0" baseline="0" noProof="0" dirty="0">
                <a:ln>
                  <a:noFill/>
                </a:ln>
                <a:solidFill>
                  <a:srgbClr val="F78F2A"/>
                </a:solidFill>
                <a:effectLst/>
                <a:uLnTx/>
                <a:uFillTx/>
                <a:latin typeface="Roboto Medium"/>
                <a:ea typeface="+mn-ea"/>
                <a:cs typeface="Roboto Medium"/>
              </a:rPr>
              <a:t>Près</a:t>
            </a:r>
            <a:r>
              <a:rPr kumimoji="0" sz="1596" b="0" i="0" u="none" strike="noStrike" kern="0" cap="none" spc="50" normalizeH="0" baseline="0" noProof="0" dirty="0">
                <a:ln>
                  <a:noFill/>
                </a:ln>
                <a:solidFill>
                  <a:srgbClr val="F78F2A"/>
                </a:solidFill>
                <a:effectLst/>
                <a:uLnTx/>
                <a:uFillTx/>
                <a:latin typeface="Roboto Medium"/>
                <a:ea typeface="+mn-ea"/>
                <a:cs typeface="Roboto Medium"/>
              </a:rPr>
              <a:t> </a:t>
            </a:r>
            <a:r>
              <a:rPr kumimoji="0" sz="1596" b="0" i="0" u="none" strike="noStrike" kern="0" cap="none" spc="-25" normalizeH="0" baseline="0" noProof="0" dirty="0">
                <a:ln>
                  <a:noFill/>
                </a:ln>
                <a:solidFill>
                  <a:srgbClr val="F78F2A"/>
                </a:solidFill>
                <a:effectLst/>
                <a:uLnTx/>
                <a:uFillTx/>
                <a:latin typeface="Roboto Medium"/>
                <a:ea typeface="+mn-ea"/>
                <a:cs typeface="Roboto Medium"/>
              </a:rPr>
              <a:t>de</a:t>
            </a:r>
            <a:endParaRPr kumimoji="0" sz="1596" b="0" i="0" u="none" strike="noStrike" kern="0" cap="none" spc="0" normalizeH="0" baseline="0" noProof="0">
              <a:ln>
                <a:noFill/>
              </a:ln>
              <a:solidFill>
                <a:sysClr val="windowText" lastClr="000000"/>
              </a:solidFill>
              <a:effectLst/>
              <a:uLnTx/>
              <a:uFillTx/>
              <a:latin typeface="Roboto Medium"/>
              <a:ea typeface="+mn-ea"/>
              <a:cs typeface="Roboto Medium"/>
            </a:endParaRPr>
          </a:p>
        </p:txBody>
      </p:sp>
      <p:sp>
        <p:nvSpPr>
          <p:cNvPr id="24" name="object 24"/>
          <p:cNvSpPr txBox="1"/>
          <p:nvPr/>
        </p:nvSpPr>
        <p:spPr>
          <a:xfrm>
            <a:off x="3324888" y="3225354"/>
            <a:ext cx="2292966" cy="298890"/>
          </a:xfrm>
          <a:prstGeom prst="rect">
            <a:avLst/>
          </a:prstGeom>
        </p:spPr>
        <p:txBody>
          <a:bodyPr vert="horz" wrap="square" lIns="0" tIns="12665" rIns="0" bIns="0" rtlCol="0">
            <a:spAutoFit/>
          </a:bodyPr>
          <a:lstStyle/>
          <a:p>
            <a:pPr marL="0" marR="13298" lvl="0" indent="0" algn="ctr" defTabSz="911840" rtl="0" eaLnBrk="1" fontAlgn="auto" latinLnBrk="0" hangingPunct="1">
              <a:lnSpc>
                <a:spcPct val="100000"/>
              </a:lnSpc>
              <a:spcBef>
                <a:spcPts val="100"/>
              </a:spcBef>
              <a:spcAft>
                <a:spcPts val="0"/>
              </a:spcAft>
              <a:buClrTx/>
              <a:buSzTx/>
              <a:buFontTx/>
              <a:buNone/>
              <a:tabLst/>
              <a:defRPr/>
            </a:pPr>
            <a:r>
              <a:rPr kumimoji="0" sz="1795" b="0" i="0" u="none" strike="noStrike" kern="0" cap="none" spc="-10" normalizeH="0" baseline="0" noProof="0" dirty="0">
                <a:ln>
                  <a:noFill/>
                </a:ln>
                <a:solidFill>
                  <a:sysClr val="windowText" lastClr="000000"/>
                </a:solidFill>
                <a:effectLst/>
                <a:uLnTx/>
                <a:uFillTx/>
                <a:latin typeface="Roboto Light"/>
                <a:ea typeface="+mn-ea"/>
                <a:cs typeface="Roboto Light"/>
              </a:rPr>
              <a:t>APRES</a:t>
            </a:r>
            <a:endParaRPr kumimoji="0" sz="1795" b="0" i="0" u="none" strike="noStrike" kern="0" cap="none" spc="0" normalizeH="0" baseline="0" noProof="0">
              <a:ln>
                <a:noFill/>
              </a:ln>
              <a:solidFill>
                <a:sysClr val="windowText" lastClr="000000"/>
              </a:solidFill>
              <a:effectLst/>
              <a:uLnTx/>
              <a:uFillTx/>
              <a:latin typeface="Roboto Light"/>
              <a:ea typeface="+mn-ea"/>
              <a:cs typeface="Roboto Light"/>
            </a:endParaRPr>
          </a:p>
        </p:txBody>
      </p:sp>
      <p:sp>
        <p:nvSpPr>
          <p:cNvPr id="25" name="object 25"/>
          <p:cNvSpPr txBox="1"/>
          <p:nvPr/>
        </p:nvSpPr>
        <p:spPr>
          <a:xfrm>
            <a:off x="1264712" y="3240715"/>
            <a:ext cx="711763" cy="255770"/>
          </a:xfrm>
          <a:prstGeom prst="rect">
            <a:avLst/>
          </a:prstGeom>
        </p:spPr>
        <p:txBody>
          <a:bodyPr vert="horz" wrap="square" lIns="0" tIns="0" rIns="0" bIns="0" rtlCol="0">
            <a:spAutoFit/>
          </a:bodyPr>
          <a:lstStyle/>
          <a:p>
            <a:pPr marL="0" marR="0" lvl="0" indent="0" algn="l" defTabSz="911840" rtl="0" eaLnBrk="1" fontAlgn="auto" latinLnBrk="0" hangingPunct="1">
              <a:lnSpc>
                <a:spcPts val="2024"/>
              </a:lnSpc>
              <a:spcBef>
                <a:spcPts val="0"/>
              </a:spcBef>
              <a:spcAft>
                <a:spcPts val="0"/>
              </a:spcAft>
              <a:buClrTx/>
              <a:buSzTx/>
              <a:buFontTx/>
              <a:buNone/>
              <a:tabLst/>
              <a:defRPr/>
            </a:pPr>
            <a:r>
              <a:rPr kumimoji="0" sz="1795" b="0" i="0" u="none" strike="noStrike" kern="0" cap="none" spc="-35" normalizeH="0" baseline="0" noProof="0" dirty="0">
                <a:ln>
                  <a:noFill/>
                </a:ln>
                <a:solidFill>
                  <a:sysClr val="windowText" lastClr="000000"/>
                </a:solidFill>
                <a:effectLst/>
                <a:uLnTx/>
                <a:uFillTx/>
                <a:latin typeface="Roboto Light"/>
                <a:ea typeface="+mn-ea"/>
                <a:cs typeface="Roboto Light"/>
              </a:rPr>
              <a:t>AVANT</a:t>
            </a:r>
            <a:endParaRPr kumimoji="0" sz="1795" b="0" i="0" u="none" strike="noStrike" kern="0" cap="none" spc="0" normalizeH="0" baseline="0" noProof="0">
              <a:ln>
                <a:noFill/>
              </a:ln>
              <a:solidFill>
                <a:sysClr val="windowText" lastClr="000000"/>
              </a:solidFill>
              <a:effectLst/>
              <a:uLnTx/>
              <a:uFillTx/>
              <a:latin typeface="Roboto Light"/>
              <a:ea typeface="+mn-ea"/>
              <a:cs typeface="Roboto Light"/>
            </a:endParaRPr>
          </a:p>
        </p:txBody>
      </p:sp>
      <p:sp>
        <p:nvSpPr>
          <p:cNvPr id="26" name="object 26"/>
          <p:cNvSpPr txBox="1"/>
          <p:nvPr/>
        </p:nvSpPr>
        <p:spPr>
          <a:xfrm>
            <a:off x="453823" y="6397519"/>
            <a:ext cx="11239394" cy="135239"/>
          </a:xfrm>
          <a:prstGeom prst="rect">
            <a:avLst/>
          </a:prstGeom>
        </p:spPr>
        <p:txBody>
          <a:bodyPr vert="horz" wrap="square" lIns="0" tIns="12665" rIns="0" bIns="0" rtlCol="0">
            <a:spAutoFit/>
          </a:bodyPr>
          <a:lstStyle/>
          <a:p>
            <a:pPr marL="12664" marR="0" lvl="0" indent="0" algn="l" defTabSz="911840" rtl="0" eaLnBrk="1" fontAlgn="auto" latinLnBrk="0" hangingPunct="1">
              <a:lnSpc>
                <a:spcPct val="100000"/>
              </a:lnSpc>
              <a:spcBef>
                <a:spcPts val="100"/>
              </a:spcBef>
              <a:spcAft>
                <a:spcPts val="0"/>
              </a:spcAft>
              <a:buClrTx/>
              <a:buSzTx/>
              <a:buFontTx/>
              <a:buNone/>
              <a:tabLst/>
              <a:defRPr/>
            </a:pPr>
            <a:r>
              <a:rPr kumimoji="0" sz="798" b="0" i="0" u="none" strike="noStrike" kern="0" cap="none" spc="0" normalizeH="0" baseline="0" noProof="0" dirty="0">
                <a:ln>
                  <a:noFill/>
                </a:ln>
                <a:solidFill>
                  <a:srgbClr val="231F20"/>
                </a:solidFill>
                <a:effectLst/>
                <a:uLnTx/>
                <a:uFillTx/>
                <a:latin typeface="Roboto"/>
                <a:ea typeface="+mn-ea"/>
                <a:cs typeface="Roboto"/>
              </a:rPr>
              <a:t>Tests</a:t>
            </a:r>
            <a:r>
              <a:rPr kumimoji="0" sz="798" b="0" i="0" u="none" strike="noStrike" kern="0" cap="none" spc="-15"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réalisés</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sur</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21</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femmes</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10" normalizeH="0" baseline="0" noProof="0" dirty="0">
                <a:ln>
                  <a:noFill/>
                </a:ln>
                <a:solidFill>
                  <a:srgbClr val="231F20"/>
                </a:solidFill>
                <a:effectLst/>
                <a:uLnTx/>
                <a:uFillTx/>
                <a:latin typeface="Roboto"/>
                <a:ea typeface="+mn-ea"/>
                <a:cs typeface="Roboto"/>
              </a:rPr>
              <a:t>Application </a:t>
            </a:r>
            <a:r>
              <a:rPr kumimoji="0" sz="798" b="0" i="0" u="none" strike="noStrike" kern="0" cap="none" spc="0" normalizeH="0" baseline="0" noProof="0" dirty="0">
                <a:ln>
                  <a:noFill/>
                </a:ln>
                <a:solidFill>
                  <a:srgbClr val="231F20"/>
                </a:solidFill>
                <a:effectLst/>
                <a:uLnTx/>
                <a:uFillTx/>
                <a:latin typeface="Roboto"/>
                <a:ea typeface="+mn-ea"/>
                <a:cs typeface="Roboto"/>
              </a:rPr>
              <a:t>matin</a:t>
            </a:r>
            <a:r>
              <a:rPr kumimoji="0" sz="798" b="0" i="0" u="none" strike="noStrike" kern="0" cap="none" spc="-10"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et</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10" normalizeH="0" baseline="0" noProof="0" dirty="0">
                <a:ln>
                  <a:noFill/>
                </a:ln>
                <a:solidFill>
                  <a:srgbClr val="231F20"/>
                </a:solidFill>
                <a:effectLst/>
                <a:uLnTx/>
                <a:uFillTx/>
                <a:latin typeface="Roboto"/>
                <a:ea typeface="+mn-ea"/>
                <a:cs typeface="Roboto"/>
              </a:rPr>
              <a:t>soir.</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(1)</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Scorage</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pour éclat</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du</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teint</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et</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analyse</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10" normalizeH="0" baseline="0" noProof="0" dirty="0">
                <a:ln>
                  <a:noFill/>
                </a:ln>
                <a:solidFill>
                  <a:srgbClr val="231F20"/>
                </a:solidFill>
                <a:effectLst/>
                <a:uLnTx/>
                <a:uFillTx/>
                <a:latin typeface="Roboto"/>
                <a:ea typeface="+mn-ea"/>
                <a:cs typeface="Roboto"/>
              </a:rPr>
              <a:t>chromamétrique </a:t>
            </a:r>
            <a:r>
              <a:rPr kumimoji="0" sz="798" b="0" i="0" u="none" strike="noStrike" kern="0" cap="none" spc="0" normalizeH="0" baseline="0" noProof="0" dirty="0">
                <a:ln>
                  <a:noFill/>
                </a:ln>
                <a:solidFill>
                  <a:srgbClr val="231F20"/>
                </a:solidFill>
                <a:effectLst/>
                <a:uLnTx/>
                <a:uFillTx/>
                <a:latin typeface="Roboto"/>
                <a:ea typeface="+mn-ea"/>
                <a:cs typeface="Roboto"/>
              </a:rPr>
              <a:t>pour</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homogénéité</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du</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teint</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(2)</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10" normalizeH="0" baseline="0" noProof="0" dirty="0">
                <a:ln>
                  <a:noFill/>
                </a:ln>
                <a:solidFill>
                  <a:srgbClr val="231F20"/>
                </a:solidFill>
                <a:effectLst/>
                <a:uLnTx/>
                <a:uFillTx/>
                <a:latin typeface="Roboto"/>
                <a:ea typeface="+mn-ea"/>
                <a:cs typeface="Roboto"/>
              </a:rPr>
              <a:t>Auto-</a:t>
            </a:r>
            <a:r>
              <a:rPr kumimoji="0" sz="798" b="0" i="0" u="none" strike="noStrike" kern="0" cap="none" spc="0" normalizeH="0" baseline="0" noProof="0" dirty="0">
                <a:ln>
                  <a:noFill/>
                </a:ln>
                <a:solidFill>
                  <a:srgbClr val="231F20"/>
                </a:solidFill>
                <a:effectLst/>
                <a:uLnTx/>
                <a:uFillTx/>
                <a:latin typeface="Roboto"/>
                <a:ea typeface="+mn-ea"/>
                <a:cs typeface="Roboto"/>
              </a:rPr>
              <a:t>évaluation -</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(2’)</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le</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produit</a:t>
            </a:r>
            <a:r>
              <a:rPr kumimoji="0" sz="798" b="0" i="0" u="none" strike="noStrike" kern="0" cap="none" spc="-10"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s’intègre</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facilement</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dans</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la</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routine</a:t>
            </a:r>
            <a:r>
              <a:rPr kumimoji="0" sz="798" b="0" i="0" u="none" strike="noStrike" kern="0" cap="none" spc="-10"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de</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soin.</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(3)</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Mesures </a:t>
            </a:r>
            <a:r>
              <a:rPr kumimoji="0" sz="798" b="0" i="0" u="none" strike="noStrike" kern="0" cap="none" spc="-10" normalizeH="0" baseline="0" noProof="0" dirty="0">
                <a:ln>
                  <a:noFill/>
                </a:ln>
                <a:solidFill>
                  <a:srgbClr val="231F20"/>
                </a:solidFill>
                <a:effectLst/>
                <a:uLnTx/>
                <a:uFillTx/>
                <a:latin typeface="Roboto"/>
                <a:ea typeface="+mn-ea"/>
                <a:cs typeface="Roboto"/>
              </a:rPr>
              <a:t>instrumentales</a:t>
            </a:r>
            <a:endParaRPr kumimoji="0" sz="798" b="0" i="0" u="none" strike="noStrike" kern="0" cap="none" spc="0" normalizeH="0" baseline="0" noProof="0" dirty="0">
              <a:ln>
                <a:noFill/>
              </a:ln>
              <a:solidFill>
                <a:sysClr val="windowText" lastClr="000000"/>
              </a:solidFill>
              <a:effectLst/>
              <a:uLnTx/>
              <a:uFillTx/>
              <a:latin typeface="Roboto"/>
              <a:ea typeface="+mn-ea"/>
              <a:cs typeface="Roboto"/>
            </a:endParaRPr>
          </a:p>
        </p:txBody>
      </p:sp>
      <p:grpSp>
        <p:nvGrpSpPr>
          <p:cNvPr id="27" name="object 27"/>
          <p:cNvGrpSpPr/>
          <p:nvPr/>
        </p:nvGrpSpPr>
        <p:grpSpPr>
          <a:xfrm>
            <a:off x="423402" y="3153299"/>
            <a:ext cx="2360089" cy="514825"/>
            <a:chOff x="413994" y="3162058"/>
            <a:chExt cx="2366645" cy="516255"/>
          </a:xfrm>
        </p:grpSpPr>
        <p:sp>
          <p:nvSpPr>
            <p:cNvPr id="28" name="object 28"/>
            <p:cNvSpPr/>
            <p:nvPr/>
          </p:nvSpPr>
          <p:spPr>
            <a:xfrm>
              <a:off x="413994" y="3162058"/>
              <a:ext cx="2365375" cy="516255"/>
            </a:xfrm>
            <a:custGeom>
              <a:avLst/>
              <a:gdLst/>
              <a:ahLst/>
              <a:cxnLst/>
              <a:rect l="l" t="t" r="r" b="b"/>
              <a:pathLst>
                <a:path w="2365375" h="516254">
                  <a:moveTo>
                    <a:pt x="2365197" y="0"/>
                  </a:moveTo>
                  <a:lnTo>
                    <a:pt x="0" y="0"/>
                  </a:lnTo>
                  <a:lnTo>
                    <a:pt x="0" y="516051"/>
                  </a:lnTo>
                  <a:lnTo>
                    <a:pt x="2365197" y="516051"/>
                  </a:lnTo>
                  <a:lnTo>
                    <a:pt x="2365197" y="0"/>
                  </a:lnTo>
                  <a:close/>
                </a:path>
              </a:pathLst>
            </a:custGeom>
            <a:solidFill>
              <a:srgbClr val="FFFFFF"/>
            </a:solidFill>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sp>
          <p:nvSpPr>
            <p:cNvPr id="29" name="object 29"/>
            <p:cNvSpPr/>
            <p:nvPr/>
          </p:nvSpPr>
          <p:spPr>
            <a:xfrm>
              <a:off x="2779199" y="3162058"/>
              <a:ext cx="0" cy="516255"/>
            </a:xfrm>
            <a:custGeom>
              <a:avLst/>
              <a:gdLst/>
              <a:ahLst/>
              <a:cxnLst/>
              <a:rect l="l" t="t" r="r" b="b"/>
              <a:pathLst>
                <a:path h="516254">
                  <a:moveTo>
                    <a:pt x="0" y="0"/>
                  </a:moveTo>
                  <a:lnTo>
                    <a:pt x="0" y="516051"/>
                  </a:lnTo>
                </a:path>
              </a:pathLst>
            </a:custGeom>
            <a:ln w="3175">
              <a:solidFill>
                <a:srgbClr val="444647"/>
              </a:solidFill>
            </a:ln>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sp>
          <p:nvSpPr>
            <p:cNvPr id="30" name="object 30"/>
            <p:cNvSpPr/>
            <p:nvPr/>
          </p:nvSpPr>
          <p:spPr>
            <a:xfrm>
              <a:off x="480070" y="3162058"/>
              <a:ext cx="0" cy="516255"/>
            </a:xfrm>
            <a:custGeom>
              <a:avLst/>
              <a:gdLst/>
              <a:ahLst/>
              <a:cxnLst/>
              <a:rect l="l" t="t" r="r" b="b"/>
              <a:pathLst>
                <a:path h="516254">
                  <a:moveTo>
                    <a:pt x="0" y="0"/>
                  </a:moveTo>
                  <a:lnTo>
                    <a:pt x="0" y="516051"/>
                  </a:lnTo>
                </a:path>
              </a:pathLst>
            </a:custGeom>
            <a:ln w="3175">
              <a:solidFill>
                <a:srgbClr val="444647"/>
              </a:solidFill>
            </a:ln>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grpSp>
      <p:sp>
        <p:nvSpPr>
          <p:cNvPr id="31" name="object 31"/>
          <p:cNvSpPr txBox="1"/>
          <p:nvPr/>
        </p:nvSpPr>
        <p:spPr>
          <a:xfrm>
            <a:off x="1340453" y="5856271"/>
            <a:ext cx="626909" cy="223798"/>
          </a:xfrm>
          <a:prstGeom prst="rect">
            <a:avLst/>
          </a:prstGeom>
        </p:spPr>
        <p:txBody>
          <a:bodyPr vert="horz" wrap="square" lIns="0" tIns="17098" rIns="0" bIns="0" rtlCol="0">
            <a:spAutoFit/>
          </a:bodyPr>
          <a:lstStyle/>
          <a:p>
            <a:pPr marL="12664" marR="0" lvl="0" indent="0" algn="l" defTabSz="911840" rtl="0" eaLnBrk="1" fontAlgn="auto" latinLnBrk="0" hangingPunct="1">
              <a:lnSpc>
                <a:spcPct val="100000"/>
              </a:lnSpc>
              <a:spcBef>
                <a:spcPts val="135"/>
              </a:spcBef>
              <a:spcAft>
                <a:spcPts val="0"/>
              </a:spcAft>
              <a:buClrTx/>
              <a:buSzTx/>
              <a:buFontTx/>
              <a:buNone/>
              <a:tabLst/>
              <a:defRPr/>
            </a:pPr>
            <a:r>
              <a:rPr kumimoji="0" sz="1346" b="0" i="0" u="none" strike="noStrike" kern="0" cap="none" spc="-20" normalizeH="0" baseline="0" noProof="0" dirty="0">
                <a:ln>
                  <a:noFill/>
                </a:ln>
                <a:solidFill>
                  <a:srgbClr val="F78F2A"/>
                </a:solidFill>
                <a:effectLst/>
                <a:uLnTx/>
                <a:uFillTx/>
                <a:latin typeface="KyivType Sans Medium2"/>
                <a:ea typeface="+mn-ea"/>
                <a:cs typeface="KyivType Sans Medium2"/>
              </a:rPr>
              <a:t>AVANT</a:t>
            </a:r>
            <a:endParaRPr kumimoji="0" sz="1346" b="0" i="0" u="none" strike="noStrike" kern="0" cap="none" spc="0" normalizeH="0" baseline="0" noProof="0">
              <a:ln>
                <a:noFill/>
              </a:ln>
              <a:solidFill>
                <a:sysClr val="windowText" lastClr="000000"/>
              </a:solidFill>
              <a:effectLst/>
              <a:uLnTx/>
              <a:uFillTx/>
              <a:latin typeface="KyivType Sans Medium2"/>
              <a:ea typeface="+mn-ea"/>
              <a:cs typeface="KyivType Sans Medium2"/>
            </a:endParaRPr>
          </a:p>
        </p:txBody>
      </p:sp>
      <p:sp>
        <p:nvSpPr>
          <p:cNvPr id="32" name="object 32"/>
          <p:cNvSpPr txBox="1"/>
          <p:nvPr/>
        </p:nvSpPr>
        <p:spPr>
          <a:xfrm>
            <a:off x="4166112" y="5872433"/>
            <a:ext cx="592714" cy="223798"/>
          </a:xfrm>
          <a:prstGeom prst="rect">
            <a:avLst/>
          </a:prstGeom>
        </p:spPr>
        <p:txBody>
          <a:bodyPr vert="horz" wrap="square" lIns="0" tIns="17098" rIns="0" bIns="0" rtlCol="0">
            <a:spAutoFit/>
          </a:bodyPr>
          <a:lstStyle/>
          <a:p>
            <a:pPr marL="12664" marR="0" lvl="0" indent="0" algn="l" defTabSz="911840" rtl="0" eaLnBrk="1" fontAlgn="auto" latinLnBrk="0" hangingPunct="1">
              <a:lnSpc>
                <a:spcPct val="100000"/>
              </a:lnSpc>
              <a:spcBef>
                <a:spcPts val="135"/>
              </a:spcBef>
              <a:spcAft>
                <a:spcPts val="0"/>
              </a:spcAft>
              <a:buClrTx/>
              <a:buSzTx/>
              <a:buFontTx/>
              <a:buNone/>
              <a:tabLst/>
              <a:defRPr/>
            </a:pPr>
            <a:r>
              <a:rPr kumimoji="0" sz="1346" b="0" i="0" u="none" strike="noStrike" kern="0" cap="none" spc="-20" normalizeH="0" baseline="0" noProof="0" dirty="0">
                <a:ln>
                  <a:noFill/>
                </a:ln>
                <a:solidFill>
                  <a:srgbClr val="F78F2A"/>
                </a:solidFill>
                <a:effectLst/>
                <a:uLnTx/>
                <a:uFillTx/>
                <a:latin typeface="KyivType Sans Medium2"/>
                <a:ea typeface="+mn-ea"/>
                <a:cs typeface="KyivType Sans Medium2"/>
              </a:rPr>
              <a:t>APRÈS</a:t>
            </a:r>
            <a:endParaRPr kumimoji="0" sz="1346" b="0" i="0" u="none" strike="noStrike" kern="0" cap="none" spc="0" normalizeH="0" baseline="0" noProof="0">
              <a:ln>
                <a:noFill/>
              </a:ln>
              <a:solidFill>
                <a:sysClr val="windowText" lastClr="000000"/>
              </a:solidFill>
              <a:effectLst/>
              <a:uLnTx/>
              <a:uFillTx/>
              <a:latin typeface="KyivType Sans Medium2"/>
              <a:ea typeface="+mn-ea"/>
              <a:cs typeface="KyivType Sans Medium2"/>
            </a:endParaRPr>
          </a:p>
        </p:txBody>
      </p:sp>
      <p:grpSp>
        <p:nvGrpSpPr>
          <p:cNvPr id="33" name="object 33"/>
          <p:cNvGrpSpPr/>
          <p:nvPr/>
        </p:nvGrpSpPr>
        <p:grpSpPr>
          <a:xfrm>
            <a:off x="3304356" y="3171157"/>
            <a:ext cx="2316396" cy="514825"/>
            <a:chOff x="3302952" y="3179965"/>
            <a:chExt cx="2322830" cy="516255"/>
          </a:xfrm>
        </p:grpSpPr>
        <p:sp>
          <p:nvSpPr>
            <p:cNvPr id="34" name="object 34"/>
            <p:cNvSpPr/>
            <p:nvPr/>
          </p:nvSpPr>
          <p:spPr>
            <a:xfrm>
              <a:off x="3302952" y="3179965"/>
              <a:ext cx="2322830" cy="516255"/>
            </a:xfrm>
            <a:custGeom>
              <a:avLst/>
              <a:gdLst/>
              <a:ahLst/>
              <a:cxnLst/>
              <a:rect l="l" t="t" r="r" b="b"/>
              <a:pathLst>
                <a:path w="2322829" h="516254">
                  <a:moveTo>
                    <a:pt x="2322436" y="0"/>
                  </a:moveTo>
                  <a:lnTo>
                    <a:pt x="0" y="0"/>
                  </a:lnTo>
                  <a:lnTo>
                    <a:pt x="0" y="516051"/>
                  </a:lnTo>
                  <a:lnTo>
                    <a:pt x="2322436" y="516051"/>
                  </a:lnTo>
                  <a:lnTo>
                    <a:pt x="2322436" y="0"/>
                  </a:lnTo>
                  <a:close/>
                </a:path>
              </a:pathLst>
            </a:custGeom>
            <a:solidFill>
              <a:srgbClr val="FFFFFF"/>
            </a:solidFill>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sp>
          <p:nvSpPr>
            <p:cNvPr id="35" name="object 35"/>
            <p:cNvSpPr/>
            <p:nvPr/>
          </p:nvSpPr>
          <p:spPr>
            <a:xfrm>
              <a:off x="3322270" y="3179973"/>
              <a:ext cx="0" cy="516255"/>
            </a:xfrm>
            <a:custGeom>
              <a:avLst/>
              <a:gdLst/>
              <a:ahLst/>
              <a:cxnLst/>
              <a:rect l="l" t="t" r="r" b="b"/>
              <a:pathLst>
                <a:path h="516254">
                  <a:moveTo>
                    <a:pt x="0" y="0"/>
                  </a:moveTo>
                  <a:lnTo>
                    <a:pt x="0" y="516051"/>
                  </a:lnTo>
                </a:path>
              </a:pathLst>
            </a:custGeom>
            <a:ln w="3175">
              <a:solidFill>
                <a:srgbClr val="444647"/>
              </a:solidFill>
            </a:ln>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sp>
          <p:nvSpPr>
            <p:cNvPr id="36" name="object 36"/>
            <p:cNvSpPr/>
            <p:nvPr/>
          </p:nvSpPr>
          <p:spPr>
            <a:xfrm>
              <a:off x="5624115" y="3179973"/>
              <a:ext cx="0" cy="516255"/>
            </a:xfrm>
            <a:custGeom>
              <a:avLst/>
              <a:gdLst/>
              <a:ahLst/>
              <a:cxnLst/>
              <a:rect l="l" t="t" r="r" b="b"/>
              <a:pathLst>
                <a:path h="516254">
                  <a:moveTo>
                    <a:pt x="0" y="0"/>
                  </a:moveTo>
                  <a:lnTo>
                    <a:pt x="0" y="516051"/>
                  </a:lnTo>
                </a:path>
              </a:pathLst>
            </a:custGeom>
            <a:ln w="3175">
              <a:solidFill>
                <a:srgbClr val="444647"/>
              </a:solidFill>
            </a:ln>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grpSp>
    </p:spTree>
    <p:extLst>
      <p:ext uri="{BB962C8B-B14F-4D97-AF65-F5344CB8AC3E}">
        <p14:creationId xmlns:p14="http://schemas.microsoft.com/office/powerpoint/2010/main" val="2302040399"/>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bject 2"/>
          <p:cNvSpPr txBox="1">
            <a:spLocks noGrp="1"/>
          </p:cNvSpPr>
          <p:nvPr>
            <p:ph type="title" idx="4294967295"/>
          </p:nvPr>
        </p:nvSpPr>
        <p:spPr>
          <a:xfrm>
            <a:off x="6796467" y="394197"/>
            <a:ext cx="4699281" cy="1030930"/>
          </a:xfrm>
          <a:prstGeom prst="rect">
            <a:avLst/>
          </a:prstGeom>
        </p:spPr>
        <p:txBody>
          <a:bodyPr vert="horz" wrap="square" lIns="0" tIns="43060" rIns="0" bIns="0" rtlCol="0">
            <a:spAutoFit/>
          </a:bodyPr>
          <a:lstStyle/>
          <a:p>
            <a:pPr marL="37360" marR="30395" algn="ctr">
              <a:lnSpc>
                <a:spcPts val="2593"/>
              </a:lnSpc>
              <a:spcBef>
                <a:spcPts val="339"/>
              </a:spcBef>
            </a:pPr>
            <a:r>
              <a:rPr sz="2294" kern="0" spc="-70" dirty="0">
                <a:solidFill>
                  <a:srgbClr val="F78F2A"/>
                </a:solidFill>
                <a:latin typeface="KyivType Sans Medium2"/>
                <a:ea typeface="+mn-ea"/>
              </a:rPr>
              <a:t>Le volume des rides est réduit</a:t>
            </a:r>
            <a:r>
              <a:rPr sz="2294" kern="0" spc="-70" baseline="30000" dirty="0">
                <a:solidFill>
                  <a:srgbClr val="F78F2A"/>
                </a:solidFill>
                <a:latin typeface="KyivType Sans Medium2"/>
                <a:ea typeface="+mn-ea"/>
              </a:rPr>
              <a:t>3</a:t>
            </a:r>
            <a:r>
              <a:rPr sz="2294" kern="0" spc="-70" dirty="0">
                <a:solidFill>
                  <a:srgbClr val="F78F2A"/>
                </a:solidFill>
                <a:latin typeface="KyivType Sans Medium2"/>
                <a:ea typeface="+mn-ea"/>
              </a:rPr>
              <a:t> la peau est visiblement</a:t>
            </a:r>
          </a:p>
          <a:p>
            <a:pPr algn="ctr">
              <a:lnSpc>
                <a:spcPts val="2533"/>
              </a:lnSpc>
            </a:pPr>
            <a:r>
              <a:rPr sz="2294" kern="0" spc="-70" dirty="0">
                <a:solidFill>
                  <a:srgbClr val="F78F2A"/>
                </a:solidFill>
                <a:latin typeface="KyivType Sans Medium2"/>
                <a:ea typeface="+mn-ea"/>
              </a:rPr>
              <a:t>plus lisse</a:t>
            </a:r>
          </a:p>
        </p:txBody>
      </p:sp>
      <p:sp>
        <p:nvSpPr>
          <p:cNvPr id="3" name="object 3"/>
          <p:cNvSpPr txBox="1"/>
          <p:nvPr/>
        </p:nvSpPr>
        <p:spPr>
          <a:xfrm>
            <a:off x="6690530" y="2480224"/>
            <a:ext cx="1412127" cy="826380"/>
          </a:xfrm>
          <a:prstGeom prst="rect">
            <a:avLst/>
          </a:prstGeom>
        </p:spPr>
        <p:txBody>
          <a:bodyPr vert="horz" wrap="square" lIns="0" tIns="15198" rIns="0" bIns="0" rtlCol="0">
            <a:spAutoFit/>
          </a:bodyPr>
          <a:lstStyle/>
          <a:p>
            <a:pPr marL="12664" marR="0" lvl="0" indent="0" algn="l" defTabSz="911840" rtl="0" eaLnBrk="1" fontAlgn="auto" latinLnBrk="0" hangingPunct="1">
              <a:lnSpc>
                <a:spcPct val="100000"/>
              </a:lnSpc>
              <a:spcBef>
                <a:spcPts val="120"/>
              </a:spcBef>
              <a:spcAft>
                <a:spcPts val="0"/>
              </a:spcAft>
              <a:buClrTx/>
              <a:buSzTx/>
              <a:buFontTx/>
              <a:buNone/>
              <a:tabLst/>
              <a:defRPr/>
            </a:pPr>
            <a:r>
              <a:rPr kumimoji="0" sz="5235" b="0" i="0" u="none" strike="noStrike" kern="0" cap="none" spc="-20" normalizeH="0" baseline="0" noProof="0" dirty="0">
                <a:ln>
                  <a:noFill/>
                </a:ln>
                <a:solidFill>
                  <a:srgbClr val="F78F2A"/>
                </a:solidFill>
                <a:effectLst/>
                <a:uLnTx/>
                <a:uFillTx/>
                <a:latin typeface="Roboto"/>
                <a:ea typeface="+mn-ea"/>
                <a:cs typeface="Roboto"/>
              </a:rPr>
              <a:t>9/10</a:t>
            </a:r>
            <a:endParaRPr kumimoji="0" sz="5235" b="0" i="0" u="none" strike="noStrike" kern="0" cap="none" spc="0" normalizeH="0" baseline="0" noProof="0">
              <a:ln>
                <a:noFill/>
              </a:ln>
              <a:solidFill>
                <a:sysClr val="windowText" lastClr="000000"/>
              </a:solidFill>
              <a:effectLst/>
              <a:uLnTx/>
              <a:uFillTx/>
              <a:latin typeface="Roboto"/>
              <a:ea typeface="+mn-ea"/>
              <a:cs typeface="Roboto"/>
            </a:endParaRPr>
          </a:p>
        </p:txBody>
      </p:sp>
      <p:sp>
        <p:nvSpPr>
          <p:cNvPr id="4" name="object 4"/>
          <p:cNvSpPr txBox="1"/>
          <p:nvPr/>
        </p:nvSpPr>
        <p:spPr>
          <a:xfrm>
            <a:off x="6832577" y="3188310"/>
            <a:ext cx="1130968" cy="253213"/>
          </a:xfrm>
          <a:prstGeom prst="rect">
            <a:avLst/>
          </a:prstGeom>
        </p:spPr>
        <p:txBody>
          <a:bodyPr vert="horz" wrap="square" lIns="0" tIns="15831" rIns="0" bIns="0" rtlCol="0">
            <a:spAutoFit/>
          </a:bodyPr>
          <a:lstStyle/>
          <a:p>
            <a:pPr marL="12664" marR="0" lvl="0" indent="0" algn="l" defTabSz="911840" rtl="0" eaLnBrk="1" fontAlgn="auto" latinLnBrk="0" hangingPunct="1">
              <a:lnSpc>
                <a:spcPct val="100000"/>
              </a:lnSpc>
              <a:spcBef>
                <a:spcPts val="125"/>
              </a:spcBef>
              <a:spcAft>
                <a:spcPts val="0"/>
              </a:spcAft>
              <a:buClrTx/>
              <a:buSzTx/>
              <a:buFontTx/>
              <a:buNone/>
              <a:tabLst/>
              <a:defRPr/>
            </a:pPr>
            <a:r>
              <a:rPr kumimoji="0" sz="1546" b="0" i="0" u="none" strike="noStrike" kern="0" cap="none" spc="0" normalizeH="0" baseline="0" noProof="0" dirty="0">
                <a:ln>
                  <a:noFill/>
                </a:ln>
                <a:solidFill>
                  <a:srgbClr val="F78F2A"/>
                </a:solidFill>
                <a:effectLst/>
                <a:uLnTx/>
                <a:uFillTx/>
                <a:latin typeface="Roboto Medium"/>
                <a:ea typeface="+mn-ea"/>
                <a:cs typeface="Roboto Medium"/>
              </a:rPr>
              <a:t>des</a:t>
            </a:r>
            <a:r>
              <a:rPr kumimoji="0" sz="1546" b="0" i="0" u="none" strike="noStrike" kern="0" cap="none" spc="20" normalizeH="0" baseline="0" noProof="0" dirty="0">
                <a:ln>
                  <a:noFill/>
                </a:ln>
                <a:solidFill>
                  <a:srgbClr val="F78F2A"/>
                </a:solidFill>
                <a:effectLst/>
                <a:uLnTx/>
                <a:uFillTx/>
                <a:latin typeface="Roboto Medium"/>
                <a:ea typeface="+mn-ea"/>
                <a:cs typeface="Roboto Medium"/>
              </a:rPr>
              <a:t> </a:t>
            </a:r>
            <a:r>
              <a:rPr kumimoji="0" sz="1546" b="0" i="0" u="none" strike="noStrike" kern="0" cap="none" spc="-10" normalizeH="0" baseline="0" noProof="0" dirty="0">
                <a:ln>
                  <a:noFill/>
                </a:ln>
                <a:solidFill>
                  <a:srgbClr val="F78F2A"/>
                </a:solidFill>
                <a:effectLst/>
                <a:uLnTx/>
                <a:uFillTx/>
                <a:latin typeface="Roboto Medium"/>
                <a:ea typeface="+mn-ea"/>
                <a:cs typeface="Roboto Medium"/>
              </a:rPr>
              <a:t>femmes</a:t>
            </a:r>
            <a:endParaRPr kumimoji="0" sz="1546" b="0" i="0" u="none" strike="noStrike" kern="0" cap="none" spc="0" normalizeH="0" baseline="0" noProof="0">
              <a:ln>
                <a:noFill/>
              </a:ln>
              <a:solidFill>
                <a:sysClr val="windowText" lastClr="000000"/>
              </a:solidFill>
              <a:effectLst/>
              <a:uLnTx/>
              <a:uFillTx/>
              <a:latin typeface="Roboto Medium"/>
              <a:ea typeface="+mn-ea"/>
              <a:cs typeface="Roboto Medium"/>
            </a:endParaRPr>
          </a:p>
        </p:txBody>
      </p:sp>
      <p:sp>
        <p:nvSpPr>
          <p:cNvPr id="5" name="object 5"/>
          <p:cNvSpPr txBox="1"/>
          <p:nvPr/>
        </p:nvSpPr>
        <p:spPr>
          <a:xfrm>
            <a:off x="8818917" y="2756906"/>
            <a:ext cx="2137188" cy="476197"/>
          </a:xfrm>
          <a:prstGeom prst="rect">
            <a:avLst/>
          </a:prstGeom>
        </p:spPr>
        <p:txBody>
          <a:bodyPr vert="horz" wrap="square" lIns="0" tIns="36728" rIns="0" bIns="0" rtlCol="0">
            <a:spAutoFit/>
          </a:bodyPr>
          <a:lstStyle/>
          <a:p>
            <a:pPr marL="37993" marR="30395" lvl="0" indent="0" algn="l" defTabSz="911840" rtl="0" eaLnBrk="1" fontAlgn="auto" latinLnBrk="0" hangingPunct="1">
              <a:lnSpc>
                <a:spcPts val="1695"/>
              </a:lnSpc>
              <a:spcBef>
                <a:spcPts val="289"/>
              </a:spcBef>
              <a:spcAft>
                <a:spcPts val="0"/>
              </a:spcAft>
              <a:buClrTx/>
              <a:buSzTx/>
              <a:buFontTx/>
              <a:buNone/>
              <a:tabLst/>
              <a:defRPr/>
            </a:pPr>
            <a:r>
              <a:rPr kumimoji="0" sz="1546" b="0" i="0" u="none" strike="noStrike" kern="0" cap="none" spc="0" normalizeH="0" baseline="0" noProof="0" dirty="0">
                <a:ln>
                  <a:noFill/>
                </a:ln>
                <a:solidFill>
                  <a:srgbClr val="36393B"/>
                </a:solidFill>
                <a:effectLst/>
                <a:uLnTx/>
                <a:uFillTx/>
                <a:latin typeface="Roboto"/>
                <a:ea typeface="+mn-ea"/>
                <a:cs typeface="Roboto"/>
              </a:rPr>
              <a:t>la</a:t>
            </a:r>
            <a:r>
              <a:rPr kumimoji="0" sz="1546" b="0" i="0" u="none" strike="noStrike" kern="0" cap="none" spc="-5" normalizeH="0" baseline="0" noProof="0" dirty="0">
                <a:ln>
                  <a:noFill/>
                </a:ln>
                <a:solidFill>
                  <a:srgbClr val="36393B"/>
                </a:solidFill>
                <a:effectLst/>
                <a:uLnTx/>
                <a:uFillTx/>
                <a:latin typeface="Roboto"/>
                <a:ea typeface="+mn-ea"/>
                <a:cs typeface="Roboto"/>
              </a:rPr>
              <a:t> </a:t>
            </a:r>
            <a:r>
              <a:rPr kumimoji="0" sz="1546" b="0" i="0" u="none" strike="noStrike" kern="0" cap="none" spc="0" normalizeH="0" baseline="0" noProof="0" dirty="0">
                <a:ln>
                  <a:noFill/>
                </a:ln>
                <a:solidFill>
                  <a:srgbClr val="36393B"/>
                </a:solidFill>
                <a:effectLst/>
                <a:uLnTx/>
                <a:uFillTx/>
                <a:latin typeface="Roboto"/>
                <a:ea typeface="+mn-ea"/>
                <a:cs typeface="Roboto"/>
              </a:rPr>
              <a:t>peau</a:t>
            </a:r>
            <a:r>
              <a:rPr kumimoji="0" sz="1546" b="0" i="0" u="none" strike="noStrike" kern="0" cap="none" spc="-5" normalizeH="0" baseline="0" noProof="0" dirty="0">
                <a:ln>
                  <a:noFill/>
                </a:ln>
                <a:solidFill>
                  <a:srgbClr val="36393B"/>
                </a:solidFill>
                <a:effectLst/>
                <a:uLnTx/>
                <a:uFillTx/>
                <a:latin typeface="Roboto"/>
                <a:ea typeface="+mn-ea"/>
                <a:cs typeface="Roboto"/>
              </a:rPr>
              <a:t> </a:t>
            </a:r>
            <a:r>
              <a:rPr kumimoji="0" sz="1546" b="0" i="0" u="none" strike="noStrike" kern="0" cap="none" spc="0" normalizeH="0" baseline="0" noProof="0" dirty="0">
                <a:ln>
                  <a:noFill/>
                </a:ln>
                <a:solidFill>
                  <a:srgbClr val="36393B"/>
                </a:solidFill>
                <a:effectLst/>
                <a:uLnTx/>
                <a:uFillTx/>
                <a:latin typeface="Roboto"/>
                <a:ea typeface="+mn-ea"/>
                <a:cs typeface="Roboto"/>
              </a:rPr>
              <a:t>est</a:t>
            </a:r>
            <a:r>
              <a:rPr kumimoji="0" sz="1546" b="0" i="0" u="none" strike="noStrike" kern="0" cap="none" spc="-5" normalizeH="0" baseline="0" noProof="0" dirty="0">
                <a:ln>
                  <a:noFill/>
                </a:ln>
                <a:solidFill>
                  <a:srgbClr val="36393B"/>
                </a:solidFill>
                <a:effectLst/>
                <a:uLnTx/>
                <a:uFillTx/>
                <a:latin typeface="Roboto"/>
                <a:ea typeface="+mn-ea"/>
                <a:cs typeface="Roboto"/>
              </a:rPr>
              <a:t> </a:t>
            </a:r>
            <a:r>
              <a:rPr kumimoji="0" sz="1546" b="0" i="0" u="none" strike="noStrike" kern="0" cap="none" spc="0" normalizeH="0" baseline="0" noProof="0" dirty="0">
                <a:ln>
                  <a:noFill/>
                </a:ln>
                <a:solidFill>
                  <a:srgbClr val="36393B"/>
                </a:solidFill>
                <a:effectLst/>
                <a:uLnTx/>
                <a:uFillTx/>
                <a:latin typeface="Roboto"/>
                <a:ea typeface="+mn-ea"/>
                <a:cs typeface="Roboto"/>
              </a:rPr>
              <a:t>de </a:t>
            </a:r>
            <a:r>
              <a:rPr kumimoji="0" sz="1546" b="0" i="0" u="none" strike="noStrike" kern="0" cap="none" spc="-10" normalizeH="0" baseline="0" noProof="0" dirty="0">
                <a:ln>
                  <a:noFill/>
                </a:ln>
                <a:solidFill>
                  <a:srgbClr val="36393B"/>
                </a:solidFill>
                <a:effectLst/>
                <a:uLnTx/>
                <a:uFillTx/>
                <a:latin typeface="Roboto"/>
                <a:ea typeface="+mn-ea"/>
                <a:cs typeface="Roboto"/>
              </a:rPr>
              <a:t>meilleure </a:t>
            </a:r>
            <a:r>
              <a:rPr kumimoji="0" sz="1546" b="0" i="0" u="none" strike="noStrike" kern="0" cap="none" spc="0" normalizeH="0" baseline="0" noProof="0" dirty="0">
                <a:ln>
                  <a:noFill/>
                </a:ln>
                <a:solidFill>
                  <a:srgbClr val="36393B"/>
                </a:solidFill>
                <a:effectLst/>
                <a:uLnTx/>
                <a:uFillTx/>
                <a:latin typeface="Roboto"/>
                <a:ea typeface="+mn-ea"/>
                <a:cs typeface="Roboto"/>
              </a:rPr>
              <a:t>qualité,</a:t>
            </a:r>
            <a:r>
              <a:rPr kumimoji="0" sz="1546" b="0" i="0" u="none" strike="noStrike" kern="0" cap="none" spc="-30" normalizeH="0" baseline="0" noProof="0" dirty="0">
                <a:ln>
                  <a:noFill/>
                </a:ln>
                <a:solidFill>
                  <a:srgbClr val="36393B"/>
                </a:solidFill>
                <a:effectLst/>
                <a:uLnTx/>
                <a:uFillTx/>
                <a:latin typeface="Roboto"/>
                <a:ea typeface="+mn-ea"/>
                <a:cs typeface="Roboto"/>
              </a:rPr>
              <a:t> </a:t>
            </a:r>
            <a:r>
              <a:rPr kumimoji="0" sz="1546" b="0" i="0" u="none" strike="noStrike" kern="0" cap="none" spc="0" normalizeH="0" baseline="0" noProof="0" dirty="0">
                <a:ln>
                  <a:noFill/>
                </a:ln>
                <a:solidFill>
                  <a:srgbClr val="36393B"/>
                </a:solidFill>
                <a:effectLst/>
                <a:uLnTx/>
                <a:uFillTx/>
                <a:latin typeface="Roboto"/>
                <a:ea typeface="+mn-ea"/>
                <a:cs typeface="Roboto"/>
              </a:rPr>
              <a:t>plus</a:t>
            </a:r>
            <a:r>
              <a:rPr kumimoji="0" sz="1546" b="0" i="0" u="none" strike="noStrike" kern="0" cap="none" spc="-25" normalizeH="0" baseline="0" noProof="0" dirty="0">
                <a:ln>
                  <a:noFill/>
                </a:ln>
                <a:solidFill>
                  <a:srgbClr val="36393B"/>
                </a:solidFill>
                <a:effectLst/>
                <a:uLnTx/>
                <a:uFillTx/>
                <a:latin typeface="Roboto"/>
                <a:ea typeface="+mn-ea"/>
                <a:cs typeface="Roboto"/>
              </a:rPr>
              <a:t> </a:t>
            </a:r>
            <a:r>
              <a:rPr kumimoji="0" sz="1546" b="0" i="0" u="none" strike="noStrike" kern="0" cap="none" spc="-10" normalizeH="0" baseline="0" noProof="0" dirty="0">
                <a:ln>
                  <a:noFill/>
                </a:ln>
                <a:solidFill>
                  <a:srgbClr val="36393B"/>
                </a:solidFill>
                <a:effectLst/>
                <a:uLnTx/>
                <a:uFillTx/>
                <a:latin typeface="Roboto"/>
                <a:ea typeface="+mn-ea"/>
                <a:cs typeface="Roboto"/>
              </a:rPr>
              <a:t>belle</a:t>
            </a:r>
            <a:r>
              <a:rPr kumimoji="0" sz="1346" b="0" i="0" u="none" strike="noStrike" kern="0" cap="none" spc="-15" normalizeH="0" baseline="30864" noProof="0" dirty="0">
                <a:ln>
                  <a:noFill/>
                </a:ln>
                <a:solidFill>
                  <a:srgbClr val="36393B"/>
                </a:solidFill>
                <a:effectLst/>
                <a:uLnTx/>
                <a:uFillTx/>
                <a:latin typeface="Roboto"/>
                <a:ea typeface="+mn-ea"/>
                <a:cs typeface="Roboto"/>
              </a:rPr>
              <a:t>2</a:t>
            </a:r>
            <a:endParaRPr kumimoji="0" sz="1346" b="0" i="0" u="none" strike="noStrike" kern="0" cap="none" spc="0" normalizeH="0" baseline="30864" noProof="0">
              <a:ln>
                <a:noFill/>
              </a:ln>
              <a:solidFill>
                <a:sysClr val="windowText" lastClr="000000"/>
              </a:solidFill>
              <a:effectLst/>
              <a:uLnTx/>
              <a:uFillTx/>
              <a:latin typeface="Roboto"/>
              <a:ea typeface="+mn-ea"/>
              <a:cs typeface="Roboto"/>
            </a:endParaRPr>
          </a:p>
        </p:txBody>
      </p:sp>
      <p:sp>
        <p:nvSpPr>
          <p:cNvPr id="6" name="object 6"/>
          <p:cNvSpPr txBox="1"/>
          <p:nvPr/>
        </p:nvSpPr>
        <p:spPr>
          <a:xfrm>
            <a:off x="6678833" y="3653912"/>
            <a:ext cx="1629329" cy="826380"/>
          </a:xfrm>
          <a:prstGeom prst="rect">
            <a:avLst/>
          </a:prstGeom>
        </p:spPr>
        <p:txBody>
          <a:bodyPr vert="horz" wrap="square" lIns="0" tIns="15198" rIns="0" bIns="0" rtlCol="0">
            <a:spAutoFit/>
          </a:bodyPr>
          <a:lstStyle/>
          <a:p>
            <a:pPr marL="12664" marR="0" lvl="0" indent="0" algn="l" defTabSz="911840" rtl="0" eaLnBrk="1" fontAlgn="auto" latinLnBrk="0" hangingPunct="1">
              <a:lnSpc>
                <a:spcPct val="100000"/>
              </a:lnSpc>
              <a:spcBef>
                <a:spcPts val="120"/>
              </a:spcBef>
              <a:spcAft>
                <a:spcPts val="0"/>
              </a:spcAft>
              <a:buClrTx/>
              <a:buSzTx/>
              <a:buFontTx/>
              <a:buNone/>
              <a:tabLst/>
              <a:defRPr/>
            </a:pPr>
            <a:r>
              <a:rPr kumimoji="0" sz="5235" b="0" i="0" u="none" strike="noStrike" kern="0" cap="none" spc="-20" normalizeH="0" baseline="0" noProof="0" dirty="0">
                <a:ln>
                  <a:noFill/>
                </a:ln>
                <a:solidFill>
                  <a:srgbClr val="F78F2A"/>
                </a:solidFill>
                <a:effectLst/>
                <a:uLnTx/>
                <a:uFillTx/>
                <a:latin typeface="Roboto"/>
                <a:ea typeface="+mn-ea"/>
                <a:cs typeface="Roboto"/>
              </a:rPr>
              <a:t>100%</a:t>
            </a:r>
            <a:endParaRPr kumimoji="0" sz="5235" b="0" i="0" u="none" strike="noStrike" kern="0" cap="none" spc="0" normalizeH="0" baseline="0" noProof="0">
              <a:ln>
                <a:noFill/>
              </a:ln>
              <a:solidFill>
                <a:sysClr val="windowText" lastClr="000000"/>
              </a:solidFill>
              <a:effectLst/>
              <a:uLnTx/>
              <a:uFillTx/>
              <a:latin typeface="Roboto"/>
              <a:ea typeface="+mn-ea"/>
              <a:cs typeface="Roboto"/>
            </a:endParaRPr>
          </a:p>
        </p:txBody>
      </p:sp>
      <p:sp>
        <p:nvSpPr>
          <p:cNvPr id="7" name="object 7"/>
          <p:cNvSpPr txBox="1"/>
          <p:nvPr/>
        </p:nvSpPr>
        <p:spPr>
          <a:xfrm>
            <a:off x="6927778" y="4361998"/>
            <a:ext cx="1130968" cy="253213"/>
          </a:xfrm>
          <a:prstGeom prst="rect">
            <a:avLst/>
          </a:prstGeom>
        </p:spPr>
        <p:txBody>
          <a:bodyPr vert="horz" wrap="square" lIns="0" tIns="15831" rIns="0" bIns="0" rtlCol="0">
            <a:spAutoFit/>
          </a:bodyPr>
          <a:lstStyle/>
          <a:p>
            <a:pPr marL="12664" marR="0" lvl="0" indent="0" algn="l" defTabSz="911840" rtl="0" eaLnBrk="1" fontAlgn="auto" latinLnBrk="0" hangingPunct="1">
              <a:lnSpc>
                <a:spcPct val="100000"/>
              </a:lnSpc>
              <a:spcBef>
                <a:spcPts val="125"/>
              </a:spcBef>
              <a:spcAft>
                <a:spcPts val="0"/>
              </a:spcAft>
              <a:buClrTx/>
              <a:buSzTx/>
              <a:buFontTx/>
              <a:buNone/>
              <a:tabLst/>
              <a:defRPr/>
            </a:pPr>
            <a:r>
              <a:rPr kumimoji="0" sz="1546" b="0" i="0" u="none" strike="noStrike" kern="0" cap="none" spc="0" normalizeH="0" baseline="0" noProof="0" dirty="0">
                <a:ln>
                  <a:noFill/>
                </a:ln>
                <a:solidFill>
                  <a:srgbClr val="F78F2A"/>
                </a:solidFill>
                <a:effectLst/>
                <a:uLnTx/>
                <a:uFillTx/>
                <a:latin typeface="Roboto Medium"/>
                <a:ea typeface="+mn-ea"/>
                <a:cs typeface="Roboto Medium"/>
              </a:rPr>
              <a:t>des</a:t>
            </a:r>
            <a:r>
              <a:rPr kumimoji="0" sz="1546" b="0" i="0" u="none" strike="noStrike" kern="0" cap="none" spc="20" normalizeH="0" baseline="0" noProof="0" dirty="0">
                <a:ln>
                  <a:noFill/>
                </a:ln>
                <a:solidFill>
                  <a:srgbClr val="F78F2A"/>
                </a:solidFill>
                <a:effectLst/>
                <a:uLnTx/>
                <a:uFillTx/>
                <a:latin typeface="Roboto Medium"/>
                <a:ea typeface="+mn-ea"/>
                <a:cs typeface="Roboto Medium"/>
              </a:rPr>
              <a:t> </a:t>
            </a:r>
            <a:r>
              <a:rPr kumimoji="0" sz="1546" b="0" i="0" u="none" strike="noStrike" kern="0" cap="none" spc="-10" normalizeH="0" baseline="0" noProof="0" dirty="0">
                <a:ln>
                  <a:noFill/>
                </a:ln>
                <a:solidFill>
                  <a:srgbClr val="F78F2A"/>
                </a:solidFill>
                <a:effectLst/>
                <a:uLnTx/>
                <a:uFillTx/>
                <a:latin typeface="Roboto Medium"/>
                <a:ea typeface="+mn-ea"/>
                <a:cs typeface="Roboto Medium"/>
              </a:rPr>
              <a:t>femmes</a:t>
            </a:r>
            <a:endParaRPr kumimoji="0" sz="1546" b="0" i="0" u="none" strike="noStrike" kern="0" cap="none" spc="0" normalizeH="0" baseline="0" noProof="0">
              <a:ln>
                <a:noFill/>
              </a:ln>
              <a:solidFill>
                <a:sysClr val="windowText" lastClr="000000"/>
              </a:solidFill>
              <a:effectLst/>
              <a:uLnTx/>
              <a:uFillTx/>
              <a:latin typeface="Roboto Medium"/>
              <a:ea typeface="+mn-ea"/>
              <a:cs typeface="Roboto Medium"/>
            </a:endParaRPr>
          </a:p>
        </p:txBody>
      </p:sp>
      <p:sp>
        <p:nvSpPr>
          <p:cNvPr id="8" name="object 8"/>
          <p:cNvSpPr txBox="1"/>
          <p:nvPr/>
        </p:nvSpPr>
        <p:spPr>
          <a:xfrm>
            <a:off x="8818916" y="3771704"/>
            <a:ext cx="2198613" cy="690866"/>
          </a:xfrm>
          <a:prstGeom prst="rect">
            <a:avLst/>
          </a:prstGeom>
        </p:spPr>
        <p:txBody>
          <a:bodyPr vert="horz" wrap="square" lIns="0" tIns="36728" rIns="0" bIns="0" rtlCol="0">
            <a:spAutoFit/>
          </a:bodyPr>
          <a:lstStyle/>
          <a:p>
            <a:pPr marL="37993" marR="30395" lvl="0" indent="0" algn="just" defTabSz="911840" rtl="0" eaLnBrk="1" fontAlgn="auto" latinLnBrk="0" hangingPunct="1">
              <a:lnSpc>
                <a:spcPts val="1695"/>
              </a:lnSpc>
              <a:spcBef>
                <a:spcPts val="289"/>
              </a:spcBef>
              <a:spcAft>
                <a:spcPts val="0"/>
              </a:spcAft>
              <a:buClrTx/>
              <a:buSzTx/>
              <a:buFontTx/>
              <a:buNone/>
              <a:tabLst/>
              <a:defRPr/>
            </a:pPr>
            <a:r>
              <a:rPr kumimoji="0" sz="1546" b="0" i="0" u="none" strike="noStrike" kern="0" cap="none" spc="0" normalizeH="0" baseline="0" noProof="0" dirty="0">
                <a:ln>
                  <a:noFill/>
                </a:ln>
                <a:solidFill>
                  <a:srgbClr val="36393B"/>
                </a:solidFill>
                <a:effectLst/>
                <a:uLnTx/>
                <a:uFillTx/>
                <a:latin typeface="Roboto"/>
                <a:ea typeface="+mn-ea"/>
                <a:cs typeface="Roboto"/>
              </a:rPr>
              <a:t>trouvent</a:t>
            </a:r>
            <a:r>
              <a:rPr kumimoji="0" sz="1546" b="0" i="0" u="none" strike="noStrike" kern="0" cap="none" spc="-15" normalizeH="0" baseline="0" noProof="0" dirty="0">
                <a:ln>
                  <a:noFill/>
                </a:ln>
                <a:solidFill>
                  <a:srgbClr val="36393B"/>
                </a:solidFill>
                <a:effectLst/>
                <a:uLnTx/>
                <a:uFillTx/>
                <a:latin typeface="Roboto"/>
                <a:ea typeface="+mn-ea"/>
                <a:cs typeface="Roboto"/>
              </a:rPr>
              <a:t> </a:t>
            </a:r>
            <a:r>
              <a:rPr kumimoji="0" sz="1546" b="0" i="0" u="none" strike="noStrike" kern="0" cap="none" spc="0" normalizeH="0" baseline="0" noProof="0" dirty="0">
                <a:ln>
                  <a:noFill/>
                </a:ln>
                <a:solidFill>
                  <a:srgbClr val="36393B"/>
                </a:solidFill>
                <a:effectLst/>
                <a:uLnTx/>
                <a:uFillTx/>
                <a:latin typeface="Roboto"/>
                <a:ea typeface="+mn-ea"/>
                <a:cs typeface="Roboto"/>
              </a:rPr>
              <a:t>que</a:t>
            </a:r>
            <a:r>
              <a:rPr kumimoji="0" sz="1546" b="0" i="0" u="none" strike="noStrike" kern="0" cap="none" spc="-20" normalizeH="0" baseline="0" noProof="0" dirty="0">
                <a:ln>
                  <a:noFill/>
                </a:ln>
                <a:solidFill>
                  <a:srgbClr val="36393B"/>
                </a:solidFill>
                <a:effectLst/>
                <a:uLnTx/>
                <a:uFillTx/>
                <a:latin typeface="Roboto"/>
                <a:ea typeface="+mn-ea"/>
                <a:cs typeface="Roboto"/>
              </a:rPr>
              <a:t> </a:t>
            </a:r>
            <a:r>
              <a:rPr kumimoji="0" sz="1546" b="0" i="0" u="none" strike="noStrike" kern="0" cap="none" spc="0" normalizeH="0" baseline="0" noProof="0" dirty="0">
                <a:ln>
                  <a:noFill/>
                </a:ln>
                <a:solidFill>
                  <a:srgbClr val="36393B"/>
                </a:solidFill>
                <a:effectLst/>
                <a:uLnTx/>
                <a:uFillTx/>
                <a:latin typeface="Roboto"/>
                <a:ea typeface="+mn-ea"/>
                <a:cs typeface="Roboto"/>
              </a:rPr>
              <a:t>la</a:t>
            </a:r>
            <a:r>
              <a:rPr kumimoji="0" sz="1546" b="0" i="0" u="none" strike="noStrike" kern="0" cap="none" spc="-15" normalizeH="0" baseline="0" noProof="0" dirty="0">
                <a:ln>
                  <a:noFill/>
                </a:ln>
                <a:solidFill>
                  <a:srgbClr val="36393B"/>
                </a:solidFill>
                <a:effectLst/>
                <a:uLnTx/>
                <a:uFillTx/>
                <a:latin typeface="Roboto"/>
                <a:ea typeface="+mn-ea"/>
                <a:cs typeface="Roboto"/>
              </a:rPr>
              <a:t> </a:t>
            </a:r>
            <a:r>
              <a:rPr kumimoji="0" sz="1546" b="0" i="0" u="none" strike="noStrike" kern="0" cap="none" spc="0" normalizeH="0" baseline="0" noProof="0" dirty="0">
                <a:ln>
                  <a:noFill/>
                </a:ln>
                <a:solidFill>
                  <a:srgbClr val="36393B"/>
                </a:solidFill>
                <a:effectLst/>
                <a:uLnTx/>
                <a:uFillTx/>
                <a:latin typeface="Roboto"/>
                <a:ea typeface="+mn-ea"/>
                <a:cs typeface="Roboto"/>
              </a:rPr>
              <a:t>peau</a:t>
            </a:r>
            <a:r>
              <a:rPr kumimoji="0" sz="1546" b="0" i="0" u="none" strike="noStrike" kern="0" cap="none" spc="-15" normalizeH="0" baseline="0" noProof="0" dirty="0">
                <a:ln>
                  <a:noFill/>
                </a:ln>
                <a:solidFill>
                  <a:srgbClr val="36393B"/>
                </a:solidFill>
                <a:effectLst/>
                <a:uLnTx/>
                <a:uFillTx/>
                <a:latin typeface="Roboto"/>
                <a:ea typeface="+mn-ea"/>
                <a:cs typeface="Roboto"/>
              </a:rPr>
              <a:t> </a:t>
            </a:r>
            <a:r>
              <a:rPr kumimoji="0" sz="1546" b="0" i="0" u="none" strike="noStrike" kern="0" cap="none" spc="-25" normalizeH="0" baseline="0" noProof="0" dirty="0">
                <a:ln>
                  <a:noFill/>
                </a:ln>
                <a:solidFill>
                  <a:srgbClr val="36393B"/>
                </a:solidFill>
                <a:effectLst/>
                <a:uLnTx/>
                <a:uFillTx/>
                <a:latin typeface="Roboto"/>
                <a:ea typeface="+mn-ea"/>
                <a:cs typeface="Roboto"/>
              </a:rPr>
              <a:t>est </a:t>
            </a:r>
            <a:r>
              <a:rPr kumimoji="0" sz="1546" b="0" i="0" u="none" strike="noStrike" kern="0" cap="none" spc="0" normalizeH="0" baseline="0" noProof="0" dirty="0">
                <a:ln>
                  <a:noFill/>
                </a:ln>
                <a:solidFill>
                  <a:srgbClr val="36393B"/>
                </a:solidFill>
                <a:effectLst/>
                <a:uLnTx/>
                <a:uFillTx/>
                <a:latin typeface="Roboto"/>
                <a:ea typeface="+mn-ea"/>
                <a:cs typeface="Roboto"/>
              </a:rPr>
              <a:t>réveillée,</a:t>
            </a:r>
            <a:r>
              <a:rPr kumimoji="0" sz="1546" b="0" i="0" u="none" strike="noStrike" kern="0" cap="none" spc="-25" normalizeH="0" baseline="0" noProof="0" dirty="0">
                <a:ln>
                  <a:noFill/>
                </a:ln>
                <a:solidFill>
                  <a:srgbClr val="36393B"/>
                </a:solidFill>
                <a:effectLst/>
                <a:uLnTx/>
                <a:uFillTx/>
                <a:latin typeface="Roboto"/>
                <a:ea typeface="+mn-ea"/>
                <a:cs typeface="Roboto"/>
              </a:rPr>
              <a:t> </a:t>
            </a:r>
            <a:r>
              <a:rPr kumimoji="0" sz="1546" b="0" i="0" u="none" strike="noStrike" kern="0" cap="none" spc="0" normalizeH="0" baseline="0" noProof="0" dirty="0">
                <a:ln>
                  <a:noFill/>
                </a:ln>
                <a:solidFill>
                  <a:srgbClr val="36393B"/>
                </a:solidFill>
                <a:effectLst/>
                <a:uLnTx/>
                <a:uFillTx/>
                <a:latin typeface="Roboto"/>
                <a:ea typeface="+mn-ea"/>
                <a:cs typeface="Roboto"/>
              </a:rPr>
              <a:t>plus</a:t>
            </a:r>
            <a:r>
              <a:rPr kumimoji="0" sz="1546" b="0" i="0" u="none" strike="noStrike" kern="0" cap="none" spc="-25" normalizeH="0" baseline="0" noProof="0" dirty="0">
                <a:ln>
                  <a:noFill/>
                </a:ln>
                <a:solidFill>
                  <a:srgbClr val="36393B"/>
                </a:solidFill>
                <a:effectLst/>
                <a:uLnTx/>
                <a:uFillTx/>
                <a:latin typeface="Roboto"/>
                <a:ea typeface="+mn-ea"/>
                <a:cs typeface="Roboto"/>
              </a:rPr>
              <a:t> </a:t>
            </a:r>
            <a:r>
              <a:rPr kumimoji="0" sz="1546" b="0" i="0" u="none" strike="noStrike" kern="0" cap="none" spc="-10" normalizeH="0" baseline="0" noProof="0" dirty="0">
                <a:ln>
                  <a:noFill/>
                </a:ln>
                <a:solidFill>
                  <a:srgbClr val="36393B"/>
                </a:solidFill>
                <a:effectLst/>
                <a:uLnTx/>
                <a:uFillTx/>
                <a:latin typeface="Roboto"/>
                <a:ea typeface="+mn-ea"/>
                <a:cs typeface="Roboto"/>
              </a:rPr>
              <a:t>lumineuse </a:t>
            </a:r>
            <a:r>
              <a:rPr kumimoji="0" sz="1546" b="0" i="0" u="none" strike="noStrike" kern="0" cap="none" spc="0" normalizeH="0" baseline="0" noProof="0" dirty="0">
                <a:ln>
                  <a:noFill/>
                </a:ln>
                <a:solidFill>
                  <a:srgbClr val="36393B"/>
                </a:solidFill>
                <a:effectLst/>
                <a:uLnTx/>
                <a:uFillTx/>
                <a:latin typeface="Roboto"/>
                <a:ea typeface="+mn-ea"/>
                <a:cs typeface="Roboto"/>
              </a:rPr>
              <a:t>et le teint </a:t>
            </a:r>
            <a:r>
              <a:rPr kumimoji="0" sz="1546" b="0" i="0" u="none" strike="noStrike" kern="0" cap="none" spc="-10" normalizeH="0" baseline="0" noProof="0" dirty="0">
                <a:ln>
                  <a:noFill/>
                </a:ln>
                <a:solidFill>
                  <a:srgbClr val="36393B"/>
                </a:solidFill>
                <a:effectLst/>
                <a:uLnTx/>
                <a:uFillTx/>
                <a:latin typeface="Roboto"/>
                <a:ea typeface="+mn-ea"/>
                <a:cs typeface="Roboto"/>
              </a:rPr>
              <a:t>éclatant</a:t>
            </a:r>
            <a:r>
              <a:rPr kumimoji="0" sz="1346" b="0" i="0" u="none" strike="noStrike" kern="0" cap="none" spc="-15" normalizeH="0" baseline="30864" noProof="0" dirty="0">
                <a:ln>
                  <a:noFill/>
                </a:ln>
                <a:solidFill>
                  <a:srgbClr val="36393B"/>
                </a:solidFill>
                <a:effectLst/>
                <a:uLnTx/>
                <a:uFillTx/>
                <a:latin typeface="Roboto"/>
                <a:ea typeface="+mn-ea"/>
                <a:cs typeface="Roboto"/>
              </a:rPr>
              <a:t>2</a:t>
            </a:r>
            <a:endParaRPr kumimoji="0" sz="1346" b="0" i="0" u="none" strike="noStrike" kern="0" cap="none" spc="0" normalizeH="0" baseline="30864" noProof="0">
              <a:ln>
                <a:noFill/>
              </a:ln>
              <a:solidFill>
                <a:sysClr val="windowText" lastClr="000000"/>
              </a:solidFill>
              <a:effectLst/>
              <a:uLnTx/>
              <a:uFillTx/>
              <a:latin typeface="Roboto"/>
              <a:ea typeface="+mn-ea"/>
              <a:cs typeface="Roboto"/>
            </a:endParaRPr>
          </a:p>
        </p:txBody>
      </p:sp>
      <p:grpSp>
        <p:nvGrpSpPr>
          <p:cNvPr id="9" name="object 9"/>
          <p:cNvGrpSpPr/>
          <p:nvPr/>
        </p:nvGrpSpPr>
        <p:grpSpPr>
          <a:xfrm>
            <a:off x="39189" y="26124"/>
            <a:ext cx="8619258" cy="6805750"/>
            <a:chOff x="-10584" y="104793"/>
            <a:chExt cx="8643200" cy="6824655"/>
          </a:xfrm>
        </p:grpSpPr>
        <p:sp>
          <p:nvSpPr>
            <p:cNvPr id="10" name="object 10"/>
            <p:cNvSpPr/>
            <p:nvPr/>
          </p:nvSpPr>
          <p:spPr>
            <a:xfrm>
              <a:off x="8419891" y="2761157"/>
              <a:ext cx="212725" cy="518159"/>
            </a:xfrm>
            <a:custGeom>
              <a:avLst/>
              <a:gdLst/>
              <a:ahLst/>
              <a:cxnLst/>
              <a:rect l="l" t="t" r="r" b="b"/>
              <a:pathLst>
                <a:path w="212725" h="518160">
                  <a:moveTo>
                    <a:pt x="32969" y="517994"/>
                  </a:moveTo>
                  <a:lnTo>
                    <a:pt x="212267" y="266699"/>
                  </a:lnTo>
                  <a:lnTo>
                    <a:pt x="0" y="0"/>
                  </a:lnTo>
                </a:path>
              </a:pathLst>
            </a:custGeom>
            <a:ln w="31432">
              <a:solidFill>
                <a:srgbClr val="F78F2A"/>
              </a:solidFill>
            </a:ln>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sp>
          <p:nvSpPr>
            <p:cNvPr id="11" name="object 11"/>
            <p:cNvSpPr/>
            <p:nvPr/>
          </p:nvSpPr>
          <p:spPr>
            <a:xfrm>
              <a:off x="8419891" y="3853881"/>
              <a:ext cx="212725" cy="518159"/>
            </a:xfrm>
            <a:custGeom>
              <a:avLst/>
              <a:gdLst/>
              <a:ahLst/>
              <a:cxnLst/>
              <a:rect l="l" t="t" r="r" b="b"/>
              <a:pathLst>
                <a:path w="212725" h="518160">
                  <a:moveTo>
                    <a:pt x="32969" y="517994"/>
                  </a:moveTo>
                  <a:lnTo>
                    <a:pt x="212267" y="266700"/>
                  </a:lnTo>
                  <a:lnTo>
                    <a:pt x="0" y="0"/>
                  </a:lnTo>
                </a:path>
              </a:pathLst>
            </a:custGeom>
            <a:ln w="31432">
              <a:solidFill>
                <a:srgbClr val="F78F2A"/>
              </a:solidFill>
            </a:ln>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pic>
          <p:nvPicPr>
            <p:cNvPr id="12" name="object 12"/>
            <p:cNvPicPr/>
            <p:nvPr/>
          </p:nvPicPr>
          <p:blipFill>
            <a:blip r:embed="rId3" cstate="print"/>
            <a:stretch>
              <a:fillRect/>
            </a:stretch>
          </p:blipFill>
          <p:spPr>
            <a:xfrm>
              <a:off x="-10584" y="104793"/>
              <a:ext cx="6112579" cy="6824655"/>
            </a:xfrm>
            <a:prstGeom prst="rect">
              <a:avLst/>
            </a:prstGeom>
          </p:spPr>
        </p:pic>
      </p:grpSp>
      <p:sp>
        <p:nvSpPr>
          <p:cNvPr id="13" name="object 13"/>
          <p:cNvSpPr txBox="1"/>
          <p:nvPr/>
        </p:nvSpPr>
        <p:spPr>
          <a:xfrm>
            <a:off x="7169200" y="2395733"/>
            <a:ext cx="446435" cy="253213"/>
          </a:xfrm>
          <a:prstGeom prst="rect">
            <a:avLst/>
          </a:prstGeom>
        </p:spPr>
        <p:txBody>
          <a:bodyPr vert="horz" wrap="square" lIns="0" tIns="15831" rIns="0" bIns="0" rtlCol="0">
            <a:spAutoFit/>
          </a:bodyPr>
          <a:lstStyle/>
          <a:p>
            <a:pPr marL="12664" marR="0" lvl="0" indent="0" algn="l" defTabSz="911840" rtl="0" eaLnBrk="1" fontAlgn="auto" latinLnBrk="0" hangingPunct="1">
              <a:lnSpc>
                <a:spcPct val="100000"/>
              </a:lnSpc>
              <a:spcBef>
                <a:spcPts val="125"/>
              </a:spcBef>
              <a:spcAft>
                <a:spcPts val="0"/>
              </a:spcAft>
              <a:buClrTx/>
              <a:buSzTx/>
              <a:buFontTx/>
              <a:buNone/>
              <a:tabLst/>
              <a:defRPr/>
            </a:pPr>
            <a:r>
              <a:rPr kumimoji="0" sz="1546" b="0" i="0" u="none" strike="noStrike" kern="0" cap="none" spc="-20" normalizeH="0" baseline="0" noProof="0" dirty="0">
                <a:ln>
                  <a:noFill/>
                </a:ln>
                <a:solidFill>
                  <a:srgbClr val="F78F2A"/>
                </a:solidFill>
                <a:effectLst/>
                <a:uLnTx/>
                <a:uFillTx/>
                <a:latin typeface="Roboto Medium"/>
                <a:ea typeface="+mn-ea"/>
                <a:cs typeface="Roboto Medium"/>
              </a:rPr>
              <a:t>Pour</a:t>
            </a:r>
            <a:endParaRPr kumimoji="0" sz="1546" b="0" i="0" u="none" strike="noStrike" kern="0" cap="none" spc="0" normalizeH="0" baseline="0" noProof="0">
              <a:ln>
                <a:noFill/>
              </a:ln>
              <a:solidFill>
                <a:sysClr val="windowText" lastClr="000000"/>
              </a:solidFill>
              <a:effectLst/>
              <a:uLnTx/>
              <a:uFillTx/>
              <a:latin typeface="Roboto Medium"/>
              <a:ea typeface="+mn-ea"/>
              <a:cs typeface="Roboto Medium"/>
            </a:endParaRPr>
          </a:p>
        </p:txBody>
      </p:sp>
      <p:sp>
        <p:nvSpPr>
          <p:cNvPr id="15" name="object 15"/>
          <p:cNvSpPr txBox="1"/>
          <p:nvPr/>
        </p:nvSpPr>
        <p:spPr>
          <a:xfrm>
            <a:off x="525427" y="487185"/>
            <a:ext cx="4281704" cy="754010"/>
          </a:xfrm>
          <a:prstGeom prst="rect">
            <a:avLst/>
          </a:prstGeom>
        </p:spPr>
        <p:txBody>
          <a:bodyPr vert="horz" wrap="square" lIns="0" tIns="15198" rIns="0" bIns="0" rtlCol="0">
            <a:spAutoFit/>
          </a:bodyPr>
          <a:lstStyle/>
          <a:p>
            <a:pPr marL="12664" marR="0" lvl="0" indent="0" algn="l" defTabSz="911840" rtl="0" eaLnBrk="1" fontAlgn="auto" latinLnBrk="0" hangingPunct="1">
              <a:lnSpc>
                <a:spcPct val="100000"/>
              </a:lnSpc>
              <a:spcBef>
                <a:spcPts val="120"/>
              </a:spcBef>
              <a:spcAft>
                <a:spcPts val="0"/>
              </a:spcAft>
              <a:buClrTx/>
              <a:buSzTx/>
              <a:buFontTx/>
              <a:buNone/>
              <a:tabLst/>
              <a:defRPr/>
            </a:pPr>
            <a:r>
              <a:rPr sz="4800" dirty="0">
                <a:solidFill>
                  <a:srgbClr val="3E3E3E"/>
                </a:solidFill>
                <a:latin typeface="KyivType Sans2" panose="00000500000000000000" pitchFamily="50" charset="0"/>
                <a:ea typeface="+mj-ea"/>
                <a:cs typeface="+mj-cs"/>
              </a:rPr>
              <a:t>Dès 14 jours</a:t>
            </a:r>
          </a:p>
        </p:txBody>
      </p:sp>
      <p:sp>
        <p:nvSpPr>
          <p:cNvPr id="16" name="object 16"/>
          <p:cNvSpPr/>
          <p:nvPr/>
        </p:nvSpPr>
        <p:spPr>
          <a:xfrm>
            <a:off x="447976" y="441278"/>
            <a:ext cx="305222" cy="254563"/>
          </a:xfrm>
          <a:custGeom>
            <a:avLst/>
            <a:gdLst/>
            <a:ahLst/>
            <a:cxnLst/>
            <a:rect l="l" t="t" r="r" b="b"/>
            <a:pathLst>
              <a:path w="306070" h="255270">
                <a:moveTo>
                  <a:pt x="0" y="255015"/>
                </a:moveTo>
                <a:lnTo>
                  <a:pt x="0" y="0"/>
                </a:lnTo>
                <a:lnTo>
                  <a:pt x="305955" y="0"/>
                </a:lnTo>
              </a:path>
            </a:pathLst>
          </a:custGeom>
          <a:ln w="17983">
            <a:solidFill>
              <a:srgbClr val="F78F2A"/>
            </a:solidFill>
          </a:ln>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sp>
        <p:nvSpPr>
          <p:cNvPr id="17" name="object 26">
            <a:extLst>
              <a:ext uri="{FF2B5EF4-FFF2-40B4-BE49-F238E27FC236}">
                <a16:creationId xmlns:a16="http://schemas.microsoft.com/office/drawing/2014/main" id="{EFF1BFD0-CCF3-B1DC-5985-E161E8755247}"/>
              </a:ext>
            </a:extLst>
          </p:cNvPr>
          <p:cNvSpPr txBox="1"/>
          <p:nvPr/>
        </p:nvSpPr>
        <p:spPr>
          <a:xfrm>
            <a:off x="453823" y="6397519"/>
            <a:ext cx="11239394" cy="135239"/>
          </a:xfrm>
          <a:prstGeom prst="rect">
            <a:avLst/>
          </a:prstGeom>
        </p:spPr>
        <p:txBody>
          <a:bodyPr vert="horz" wrap="square" lIns="0" tIns="12665" rIns="0" bIns="0"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800" b="0" i="0" u="none" strike="noStrike" kern="0" cap="none" spc="0" normalizeH="0" baseline="0" noProof="0" dirty="0">
                <a:ln>
                  <a:noFill/>
                </a:ln>
                <a:solidFill>
                  <a:srgbClr val="231F20"/>
                </a:solidFill>
                <a:effectLst/>
                <a:uLnTx/>
                <a:uFillTx/>
                <a:latin typeface="Roboto"/>
                <a:ea typeface="+mn-ea"/>
                <a:cs typeface="Roboto"/>
              </a:rPr>
              <a:t>Tests</a:t>
            </a:r>
            <a:r>
              <a:rPr kumimoji="0" lang="fr-FR" sz="800" b="0" i="0" u="none" strike="noStrike" kern="0" cap="none" spc="-5" normalizeH="0" baseline="0" noProof="0" dirty="0">
                <a:ln>
                  <a:noFill/>
                </a:ln>
                <a:solidFill>
                  <a:srgbClr val="231F20"/>
                </a:solidFill>
                <a:effectLst/>
                <a:uLnTx/>
                <a:uFillTx/>
                <a:latin typeface="Roboto"/>
                <a:ea typeface="+mn-ea"/>
                <a:cs typeface="Roboto"/>
              </a:rPr>
              <a:t> </a:t>
            </a:r>
            <a:r>
              <a:rPr kumimoji="0" lang="fr-FR" sz="800" b="0" i="0" u="none" strike="noStrike" kern="0" cap="none" spc="0" normalizeH="0" baseline="0" noProof="0" dirty="0">
                <a:ln>
                  <a:noFill/>
                </a:ln>
                <a:solidFill>
                  <a:srgbClr val="231F20"/>
                </a:solidFill>
                <a:effectLst/>
                <a:uLnTx/>
                <a:uFillTx/>
                <a:latin typeface="Roboto"/>
                <a:ea typeface="+mn-ea"/>
                <a:cs typeface="Roboto"/>
              </a:rPr>
              <a:t>réalisés</a:t>
            </a:r>
            <a:r>
              <a:rPr kumimoji="0" lang="fr-FR" sz="800" b="0" i="0" u="none" strike="noStrike" kern="0" cap="none" spc="-5" normalizeH="0" baseline="0" noProof="0" dirty="0">
                <a:ln>
                  <a:noFill/>
                </a:ln>
                <a:solidFill>
                  <a:srgbClr val="231F20"/>
                </a:solidFill>
                <a:effectLst/>
                <a:uLnTx/>
                <a:uFillTx/>
                <a:latin typeface="Roboto"/>
                <a:ea typeface="+mn-ea"/>
                <a:cs typeface="Roboto"/>
              </a:rPr>
              <a:t> </a:t>
            </a:r>
            <a:r>
              <a:rPr kumimoji="0" lang="fr-FR" sz="800" b="0" i="0" u="none" strike="noStrike" kern="0" cap="none" spc="0" normalizeH="0" baseline="0" noProof="0" dirty="0">
                <a:ln>
                  <a:noFill/>
                </a:ln>
                <a:solidFill>
                  <a:srgbClr val="231F20"/>
                </a:solidFill>
                <a:effectLst/>
                <a:uLnTx/>
                <a:uFillTx/>
                <a:latin typeface="Roboto"/>
                <a:ea typeface="+mn-ea"/>
                <a:cs typeface="Roboto"/>
              </a:rPr>
              <a:t>sur 21</a:t>
            </a:r>
            <a:r>
              <a:rPr kumimoji="0" lang="fr-FR" sz="800" b="0" i="0" u="none" strike="noStrike" kern="0" cap="none" spc="-5" normalizeH="0" baseline="0" noProof="0" dirty="0">
                <a:ln>
                  <a:noFill/>
                </a:ln>
                <a:solidFill>
                  <a:srgbClr val="231F20"/>
                </a:solidFill>
                <a:effectLst/>
                <a:uLnTx/>
                <a:uFillTx/>
                <a:latin typeface="Roboto"/>
                <a:ea typeface="+mn-ea"/>
                <a:cs typeface="Roboto"/>
              </a:rPr>
              <a:t> </a:t>
            </a:r>
            <a:r>
              <a:rPr kumimoji="0" lang="fr-FR" sz="800" b="0" i="0" u="none" strike="noStrike" kern="0" cap="none" spc="0" normalizeH="0" baseline="0" noProof="0" dirty="0">
                <a:ln>
                  <a:noFill/>
                </a:ln>
                <a:solidFill>
                  <a:srgbClr val="231F20"/>
                </a:solidFill>
                <a:effectLst/>
                <a:uLnTx/>
                <a:uFillTx/>
                <a:latin typeface="Roboto"/>
                <a:ea typeface="+mn-ea"/>
                <a:cs typeface="Roboto"/>
              </a:rPr>
              <a:t>femmes</a:t>
            </a:r>
            <a:r>
              <a:rPr kumimoji="0" lang="fr-FR" sz="800" b="0" i="0" u="none" strike="noStrike" kern="0" cap="none" spc="-5" normalizeH="0" baseline="0" noProof="0" dirty="0">
                <a:ln>
                  <a:noFill/>
                </a:ln>
                <a:solidFill>
                  <a:srgbClr val="231F20"/>
                </a:solidFill>
                <a:effectLst/>
                <a:uLnTx/>
                <a:uFillTx/>
                <a:latin typeface="Roboto"/>
                <a:ea typeface="+mn-ea"/>
                <a:cs typeface="Roboto"/>
              </a:rPr>
              <a:t> </a:t>
            </a:r>
            <a:r>
              <a:rPr kumimoji="0" lang="fr-FR" sz="800" b="0" i="0" u="none" strike="noStrike" kern="0" cap="none" spc="0" normalizeH="0" baseline="0" noProof="0" dirty="0">
                <a:ln>
                  <a:noFill/>
                </a:ln>
                <a:solidFill>
                  <a:srgbClr val="231F20"/>
                </a:solidFill>
                <a:effectLst/>
                <a:uLnTx/>
                <a:uFillTx/>
                <a:latin typeface="Roboto"/>
                <a:ea typeface="+mn-ea"/>
                <a:cs typeface="Roboto"/>
              </a:rPr>
              <a:t>- </a:t>
            </a:r>
            <a:r>
              <a:rPr kumimoji="0" lang="fr-FR" sz="800" b="0" i="0" u="none" strike="noStrike" kern="0" cap="none" spc="-10" normalizeH="0" baseline="0" noProof="0" dirty="0">
                <a:ln>
                  <a:noFill/>
                </a:ln>
                <a:solidFill>
                  <a:srgbClr val="231F20"/>
                </a:solidFill>
                <a:effectLst/>
                <a:uLnTx/>
                <a:uFillTx/>
                <a:latin typeface="Roboto"/>
                <a:ea typeface="+mn-ea"/>
                <a:cs typeface="Roboto"/>
              </a:rPr>
              <a:t>Application </a:t>
            </a:r>
            <a:r>
              <a:rPr kumimoji="0" lang="fr-FR" sz="800" b="0" i="0" u="none" strike="noStrike" kern="0" cap="none" spc="0" normalizeH="0" baseline="0" noProof="0" dirty="0">
                <a:ln>
                  <a:noFill/>
                </a:ln>
                <a:solidFill>
                  <a:srgbClr val="231F20"/>
                </a:solidFill>
                <a:effectLst/>
                <a:uLnTx/>
                <a:uFillTx/>
                <a:latin typeface="Roboto"/>
                <a:ea typeface="+mn-ea"/>
                <a:cs typeface="Roboto"/>
              </a:rPr>
              <a:t>matin</a:t>
            </a:r>
            <a:r>
              <a:rPr kumimoji="0" lang="fr-FR" sz="800" b="0" i="0" u="none" strike="noStrike" kern="0" cap="none" spc="-5" normalizeH="0" baseline="0" noProof="0" dirty="0">
                <a:ln>
                  <a:noFill/>
                </a:ln>
                <a:solidFill>
                  <a:srgbClr val="231F20"/>
                </a:solidFill>
                <a:effectLst/>
                <a:uLnTx/>
                <a:uFillTx/>
                <a:latin typeface="Roboto"/>
                <a:ea typeface="+mn-ea"/>
                <a:cs typeface="Roboto"/>
              </a:rPr>
              <a:t> </a:t>
            </a:r>
            <a:r>
              <a:rPr kumimoji="0" lang="fr-FR" sz="800" b="0" i="0" u="none" strike="noStrike" kern="0" cap="none" spc="0" normalizeH="0" baseline="0" noProof="0" dirty="0">
                <a:ln>
                  <a:noFill/>
                </a:ln>
                <a:solidFill>
                  <a:srgbClr val="231F20"/>
                </a:solidFill>
                <a:effectLst/>
                <a:uLnTx/>
                <a:uFillTx/>
                <a:latin typeface="Roboto"/>
                <a:ea typeface="+mn-ea"/>
                <a:cs typeface="Roboto"/>
              </a:rPr>
              <a:t>et</a:t>
            </a:r>
            <a:r>
              <a:rPr kumimoji="0" lang="fr-FR" sz="800" b="0" i="0" u="none" strike="noStrike" kern="0" cap="none" spc="-5" normalizeH="0" baseline="0" noProof="0" dirty="0">
                <a:ln>
                  <a:noFill/>
                </a:ln>
                <a:solidFill>
                  <a:srgbClr val="231F20"/>
                </a:solidFill>
                <a:effectLst/>
                <a:uLnTx/>
                <a:uFillTx/>
                <a:latin typeface="Roboto"/>
                <a:ea typeface="+mn-ea"/>
                <a:cs typeface="Roboto"/>
              </a:rPr>
              <a:t> </a:t>
            </a:r>
            <a:r>
              <a:rPr kumimoji="0" lang="fr-FR" sz="800" b="0" i="0" u="none" strike="noStrike" kern="0" cap="none" spc="-10" normalizeH="0" baseline="0" noProof="0" dirty="0">
                <a:ln>
                  <a:noFill/>
                </a:ln>
                <a:solidFill>
                  <a:srgbClr val="231F20"/>
                </a:solidFill>
                <a:effectLst/>
                <a:uLnTx/>
                <a:uFillTx/>
                <a:latin typeface="Roboto"/>
                <a:ea typeface="+mn-ea"/>
                <a:cs typeface="Roboto"/>
              </a:rPr>
              <a:t>soir.</a:t>
            </a:r>
            <a:r>
              <a:rPr kumimoji="0" lang="fr-FR" sz="800" b="0" i="0" u="none" strike="noStrike" kern="0" cap="none" spc="0" normalizeH="0" baseline="0" noProof="0" dirty="0">
                <a:ln>
                  <a:noFill/>
                </a:ln>
                <a:solidFill>
                  <a:srgbClr val="231F20"/>
                </a:solidFill>
                <a:effectLst/>
                <a:uLnTx/>
                <a:uFillTx/>
                <a:latin typeface="Roboto"/>
                <a:ea typeface="+mn-ea"/>
                <a:cs typeface="Roboto"/>
              </a:rPr>
              <a:t> (2)</a:t>
            </a:r>
            <a:r>
              <a:rPr kumimoji="0" lang="fr-FR" sz="800" b="0" i="0" u="none" strike="noStrike" kern="0" cap="none" spc="-5" normalizeH="0" baseline="0" noProof="0" dirty="0">
                <a:ln>
                  <a:noFill/>
                </a:ln>
                <a:solidFill>
                  <a:srgbClr val="231F20"/>
                </a:solidFill>
                <a:effectLst/>
                <a:uLnTx/>
                <a:uFillTx/>
                <a:latin typeface="Roboto"/>
                <a:ea typeface="+mn-ea"/>
                <a:cs typeface="Roboto"/>
              </a:rPr>
              <a:t> </a:t>
            </a:r>
            <a:r>
              <a:rPr kumimoji="0" lang="fr-FR" sz="800" b="0" i="0" u="none" strike="noStrike" kern="0" cap="none" spc="-10" normalizeH="0" baseline="0" noProof="0" dirty="0">
                <a:ln>
                  <a:noFill/>
                </a:ln>
                <a:solidFill>
                  <a:srgbClr val="231F20"/>
                </a:solidFill>
                <a:effectLst/>
                <a:uLnTx/>
                <a:uFillTx/>
                <a:latin typeface="Roboto"/>
                <a:ea typeface="+mn-ea"/>
                <a:cs typeface="Roboto"/>
              </a:rPr>
              <a:t>Auto-</a:t>
            </a:r>
            <a:r>
              <a:rPr kumimoji="0" lang="fr-FR" sz="800" b="0" i="0" u="none" strike="noStrike" kern="0" cap="none" spc="0" normalizeH="0" baseline="0" noProof="0" dirty="0">
                <a:ln>
                  <a:noFill/>
                </a:ln>
                <a:solidFill>
                  <a:srgbClr val="231F20"/>
                </a:solidFill>
                <a:effectLst/>
                <a:uLnTx/>
                <a:uFillTx/>
                <a:latin typeface="Roboto"/>
                <a:ea typeface="+mn-ea"/>
                <a:cs typeface="Roboto"/>
              </a:rPr>
              <a:t>évaluation</a:t>
            </a:r>
            <a:r>
              <a:rPr kumimoji="0" lang="fr-FR" sz="800" b="0" i="0" u="none" strike="noStrike" kern="0" cap="none" spc="-5" normalizeH="0" baseline="0" noProof="0" dirty="0">
                <a:ln>
                  <a:noFill/>
                </a:ln>
                <a:solidFill>
                  <a:srgbClr val="231F20"/>
                </a:solidFill>
                <a:effectLst/>
                <a:uLnTx/>
                <a:uFillTx/>
                <a:latin typeface="Roboto"/>
                <a:ea typeface="+mn-ea"/>
                <a:cs typeface="Roboto"/>
              </a:rPr>
              <a:t> </a:t>
            </a:r>
            <a:r>
              <a:rPr kumimoji="0" lang="fr-FR" sz="800" b="0" i="0" u="none" strike="noStrike" kern="0" cap="none" spc="0" normalizeH="0" baseline="0" noProof="0" dirty="0">
                <a:ln>
                  <a:noFill/>
                </a:ln>
                <a:solidFill>
                  <a:srgbClr val="231F20"/>
                </a:solidFill>
                <a:effectLst/>
                <a:uLnTx/>
                <a:uFillTx/>
                <a:latin typeface="Roboto"/>
                <a:ea typeface="+mn-ea"/>
                <a:cs typeface="Roboto"/>
              </a:rPr>
              <a:t>- (3)</a:t>
            </a:r>
            <a:r>
              <a:rPr kumimoji="0" lang="fr-FR" sz="800" b="0" i="0" u="none" strike="noStrike" kern="0" cap="none" spc="-5" normalizeH="0" baseline="0" noProof="0" dirty="0">
                <a:ln>
                  <a:noFill/>
                </a:ln>
                <a:solidFill>
                  <a:srgbClr val="231F20"/>
                </a:solidFill>
                <a:effectLst/>
                <a:uLnTx/>
                <a:uFillTx/>
                <a:latin typeface="Roboto"/>
                <a:ea typeface="+mn-ea"/>
                <a:cs typeface="Roboto"/>
              </a:rPr>
              <a:t> </a:t>
            </a:r>
            <a:r>
              <a:rPr kumimoji="0" lang="fr-FR" sz="800" b="0" i="0" u="none" strike="noStrike" kern="0" cap="none" spc="0" normalizeH="0" baseline="0" noProof="0" dirty="0">
                <a:ln>
                  <a:noFill/>
                </a:ln>
                <a:solidFill>
                  <a:srgbClr val="231F20"/>
                </a:solidFill>
                <a:effectLst/>
                <a:uLnTx/>
                <a:uFillTx/>
                <a:latin typeface="Roboto"/>
                <a:ea typeface="+mn-ea"/>
                <a:cs typeface="Roboto"/>
              </a:rPr>
              <a:t>Mesures </a:t>
            </a:r>
            <a:r>
              <a:rPr kumimoji="0" lang="fr-FR" sz="800" b="0" i="0" u="none" strike="noStrike" kern="0" cap="none" spc="-10" normalizeH="0" baseline="0" noProof="0" dirty="0">
                <a:ln>
                  <a:noFill/>
                </a:ln>
                <a:solidFill>
                  <a:srgbClr val="231F20"/>
                </a:solidFill>
                <a:effectLst/>
                <a:uLnTx/>
                <a:uFillTx/>
                <a:latin typeface="Roboto"/>
                <a:ea typeface="+mn-ea"/>
                <a:cs typeface="Roboto"/>
              </a:rPr>
              <a:t>instrumentales</a:t>
            </a:r>
            <a:endParaRPr kumimoji="0" lang="fr-FR" sz="800" b="0" i="0" u="none" strike="noStrike" kern="0" cap="none" spc="0" normalizeH="0" baseline="0" noProof="0" dirty="0">
              <a:ln>
                <a:noFill/>
              </a:ln>
              <a:solidFill>
                <a:sysClr val="windowText" lastClr="000000"/>
              </a:solidFill>
              <a:effectLst/>
              <a:uLnTx/>
              <a:uFillTx/>
              <a:latin typeface="Roboto"/>
              <a:ea typeface="+mn-ea"/>
              <a:cs typeface="Roboto"/>
            </a:endParaRPr>
          </a:p>
        </p:txBody>
      </p:sp>
    </p:spTree>
    <p:extLst>
      <p:ext uri="{BB962C8B-B14F-4D97-AF65-F5344CB8AC3E}">
        <p14:creationId xmlns:p14="http://schemas.microsoft.com/office/powerpoint/2010/main" val="4047392075"/>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bject 2"/>
          <p:cNvSpPr txBox="1">
            <a:spLocks noGrp="1"/>
          </p:cNvSpPr>
          <p:nvPr>
            <p:ph type="title" idx="4294967295"/>
          </p:nvPr>
        </p:nvSpPr>
        <p:spPr>
          <a:xfrm>
            <a:off x="527817" y="509389"/>
            <a:ext cx="4866456" cy="680144"/>
          </a:xfrm>
          <a:prstGeom prst="rect">
            <a:avLst/>
          </a:prstGeom>
        </p:spPr>
        <p:txBody>
          <a:bodyPr vert="horz" wrap="square" lIns="0" tIns="15198" rIns="0" bIns="0" rtlCol="0">
            <a:spAutoFit/>
          </a:bodyPr>
          <a:lstStyle/>
          <a:p>
            <a:pPr marL="10132">
              <a:spcBef>
                <a:spcPts val="120"/>
              </a:spcBef>
            </a:pPr>
            <a:r>
              <a:rPr dirty="0"/>
              <a:t>Dès</a:t>
            </a:r>
            <a:r>
              <a:rPr spc="-10" dirty="0"/>
              <a:t> </a:t>
            </a:r>
            <a:r>
              <a:rPr dirty="0"/>
              <a:t>28</a:t>
            </a:r>
            <a:r>
              <a:rPr spc="5" dirty="0"/>
              <a:t> </a:t>
            </a:r>
            <a:r>
              <a:rPr spc="-10" dirty="0"/>
              <a:t>jours</a:t>
            </a:r>
          </a:p>
        </p:txBody>
      </p:sp>
      <p:sp>
        <p:nvSpPr>
          <p:cNvPr id="7" name="object 7"/>
          <p:cNvSpPr txBox="1"/>
          <p:nvPr/>
        </p:nvSpPr>
        <p:spPr>
          <a:xfrm>
            <a:off x="6113874" y="516545"/>
            <a:ext cx="5338222" cy="1365901"/>
          </a:xfrm>
          <a:prstGeom prst="rect">
            <a:avLst/>
          </a:prstGeom>
        </p:spPr>
        <p:txBody>
          <a:bodyPr vert="horz" wrap="square" lIns="0" tIns="43060" rIns="0" bIns="0" rtlCol="0">
            <a:spAutoFit/>
          </a:bodyPr>
          <a:lstStyle/>
          <a:p>
            <a:pPr marL="37993" marR="30395" lvl="0" indent="-633" algn="ctr" defTabSz="911840" rtl="0" eaLnBrk="1" fontAlgn="auto" latinLnBrk="0" hangingPunct="1">
              <a:lnSpc>
                <a:spcPts val="2593"/>
              </a:lnSpc>
              <a:spcBef>
                <a:spcPts val="339"/>
              </a:spcBef>
              <a:spcAft>
                <a:spcPts val="0"/>
              </a:spcAft>
              <a:buClrTx/>
              <a:buSzTx/>
              <a:buFontTx/>
              <a:buNone/>
              <a:tabLst/>
              <a:defRPr/>
            </a:pPr>
            <a:r>
              <a:rPr kumimoji="0" sz="2294" b="0" i="0" u="none" strike="noStrike" kern="0" cap="none" spc="0" normalizeH="0" baseline="0" noProof="0" dirty="0">
                <a:ln>
                  <a:noFill/>
                </a:ln>
                <a:solidFill>
                  <a:srgbClr val="F78F2A"/>
                </a:solidFill>
                <a:effectLst/>
                <a:uLnTx/>
                <a:uFillTx/>
                <a:latin typeface="KyivType Sans Medium2"/>
                <a:ea typeface="+mn-ea"/>
                <a:cs typeface="KyivType Sans Medium2"/>
              </a:rPr>
              <a:t>Les</a:t>
            </a:r>
            <a:r>
              <a:rPr kumimoji="0" sz="2294" b="0" i="0" u="none" strike="noStrike" kern="0" cap="none" spc="-35" normalizeH="0" baseline="0" noProof="0" dirty="0">
                <a:ln>
                  <a:noFill/>
                </a:ln>
                <a:solidFill>
                  <a:srgbClr val="F78F2A"/>
                </a:solidFill>
                <a:effectLst/>
                <a:uLnTx/>
                <a:uFillTx/>
                <a:latin typeface="KyivType Sans Medium2"/>
                <a:ea typeface="+mn-ea"/>
                <a:cs typeface="KyivType Sans Medium2"/>
              </a:rPr>
              <a:t> </a:t>
            </a:r>
            <a:r>
              <a:rPr kumimoji="0" sz="2294" b="0" i="0" u="none" strike="noStrike" kern="0" cap="none" spc="0" normalizeH="0" baseline="0" noProof="0" dirty="0">
                <a:ln>
                  <a:noFill/>
                </a:ln>
                <a:solidFill>
                  <a:srgbClr val="F78F2A"/>
                </a:solidFill>
                <a:effectLst/>
                <a:uLnTx/>
                <a:uFillTx/>
                <a:latin typeface="KyivType Sans Medium2"/>
                <a:ea typeface="+mn-ea"/>
                <a:cs typeface="KyivType Sans Medium2"/>
              </a:rPr>
              <a:t>traits</a:t>
            </a:r>
            <a:r>
              <a:rPr kumimoji="0" sz="2294" b="0" i="0" u="none" strike="noStrike" kern="0" cap="none" spc="-30" normalizeH="0" baseline="0" noProof="0" dirty="0">
                <a:ln>
                  <a:noFill/>
                </a:ln>
                <a:solidFill>
                  <a:srgbClr val="F78F2A"/>
                </a:solidFill>
                <a:effectLst/>
                <a:uLnTx/>
                <a:uFillTx/>
                <a:latin typeface="KyivType Sans Medium2"/>
                <a:ea typeface="+mn-ea"/>
                <a:cs typeface="KyivType Sans Medium2"/>
              </a:rPr>
              <a:t> </a:t>
            </a:r>
            <a:r>
              <a:rPr kumimoji="0" sz="2294" b="0" i="0" u="none" strike="noStrike" kern="0" cap="none" spc="0" normalizeH="0" baseline="0" noProof="0" dirty="0">
                <a:ln>
                  <a:noFill/>
                </a:ln>
                <a:solidFill>
                  <a:srgbClr val="F78F2A"/>
                </a:solidFill>
                <a:effectLst/>
                <a:uLnTx/>
                <a:uFillTx/>
                <a:latin typeface="KyivType Sans Medium2"/>
                <a:ea typeface="+mn-ea"/>
                <a:cs typeface="KyivType Sans Medium2"/>
              </a:rPr>
              <a:t>sont</a:t>
            </a:r>
            <a:r>
              <a:rPr kumimoji="0" sz="2294" b="0" i="0" u="none" strike="noStrike" kern="0" cap="none" spc="-30" normalizeH="0" baseline="0" noProof="0" dirty="0">
                <a:ln>
                  <a:noFill/>
                </a:ln>
                <a:solidFill>
                  <a:srgbClr val="F78F2A"/>
                </a:solidFill>
                <a:effectLst/>
                <a:uLnTx/>
                <a:uFillTx/>
                <a:latin typeface="KyivType Sans Medium2"/>
                <a:ea typeface="+mn-ea"/>
                <a:cs typeface="KyivType Sans Medium2"/>
              </a:rPr>
              <a:t> </a:t>
            </a:r>
            <a:r>
              <a:rPr kumimoji="0" sz="2294" b="0" i="0" u="none" strike="noStrike" kern="0" cap="none" spc="0" normalizeH="0" baseline="0" noProof="0" dirty="0">
                <a:ln>
                  <a:noFill/>
                </a:ln>
                <a:solidFill>
                  <a:srgbClr val="F78F2A"/>
                </a:solidFill>
                <a:effectLst/>
                <a:uLnTx/>
                <a:uFillTx/>
                <a:latin typeface="KyivType Sans Medium2"/>
                <a:ea typeface="+mn-ea"/>
                <a:cs typeface="KyivType Sans Medium2"/>
              </a:rPr>
              <a:t>lissés</a:t>
            </a:r>
            <a:r>
              <a:rPr kumimoji="0" sz="2019" b="0" i="0" u="none" strike="noStrike" kern="0" cap="none" spc="0" normalizeH="0" baseline="30864" noProof="0" dirty="0">
                <a:ln>
                  <a:noFill/>
                </a:ln>
                <a:solidFill>
                  <a:srgbClr val="F78F2A"/>
                </a:solidFill>
                <a:effectLst/>
                <a:uLnTx/>
                <a:uFillTx/>
                <a:latin typeface="KyivType Sans Medium2"/>
                <a:ea typeface="+mn-ea"/>
                <a:cs typeface="KyivType Sans Medium2"/>
              </a:rPr>
              <a:t>1</a:t>
            </a:r>
            <a:r>
              <a:rPr kumimoji="0" sz="2294" b="0" i="0" u="none" strike="noStrike" kern="0" cap="none" spc="0" normalizeH="0" baseline="0" noProof="0" dirty="0">
                <a:ln>
                  <a:noFill/>
                </a:ln>
                <a:solidFill>
                  <a:srgbClr val="F78F2A"/>
                </a:solidFill>
                <a:effectLst/>
                <a:uLnTx/>
                <a:uFillTx/>
                <a:latin typeface="KyivType Sans Medium2"/>
                <a:ea typeface="+mn-ea"/>
                <a:cs typeface="KyivType Sans Medium2"/>
              </a:rPr>
              <a:t>,</a:t>
            </a:r>
            <a:r>
              <a:rPr kumimoji="0" sz="2294" b="0" i="0" u="none" strike="noStrike" kern="0" cap="none" spc="-30" normalizeH="0" baseline="0" noProof="0" dirty="0">
                <a:ln>
                  <a:noFill/>
                </a:ln>
                <a:solidFill>
                  <a:srgbClr val="F78F2A"/>
                </a:solidFill>
                <a:effectLst/>
                <a:uLnTx/>
                <a:uFillTx/>
                <a:latin typeface="KyivType Sans Medium2"/>
                <a:ea typeface="+mn-ea"/>
                <a:cs typeface="KyivType Sans Medium2"/>
              </a:rPr>
              <a:t> </a:t>
            </a:r>
            <a:r>
              <a:rPr kumimoji="0" sz="2294" b="0" i="0" u="none" strike="noStrike" kern="0" cap="none" spc="0" normalizeH="0" baseline="0" noProof="0" dirty="0">
                <a:ln>
                  <a:noFill/>
                </a:ln>
                <a:solidFill>
                  <a:srgbClr val="F78F2A"/>
                </a:solidFill>
                <a:effectLst/>
                <a:uLnTx/>
                <a:uFillTx/>
                <a:latin typeface="KyivType Sans Medium2"/>
                <a:ea typeface="+mn-ea"/>
                <a:cs typeface="KyivType Sans Medium2"/>
              </a:rPr>
              <a:t>la</a:t>
            </a:r>
            <a:r>
              <a:rPr kumimoji="0" sz="2294" b="0" i="0" u="none" strike="noStrike" kern="0" cap="none" spc="-30" normalizeH="0" baseline="0" noProof="0" dirty="0">
                <a:ln>
                  <a:noFill/>
                </a:ln>
                <a:solidFill>
                  <a:srgbClr val="F78F2A"/>
                </a:solidFill>
                <a:effectLst/>
                <a:uLnTx/>
                <a:uFillTx/>
                <a:latin typeface="KyivType Sans Medium2"/>
                <a:ea typeface="+mn-ea"/>
                <a:cs typeface="KyivType Sans Medium2"/>
              </a:rPr>
              <a:t> </a:t>
            </a:r>
            <a:r>
              <a:rPr kumimoji="0" sz="2294" b="0" i="0" u="none" strike="noStrike" kern="0" cap="none" spc="0" normalizeH="0" baseline="0" noProof="0" dirty="0">
                <a:ln>
                  <a:noFill/>
                </a:ln>
                <a:solidFill>
                  <a:srgbClr val="F78F2A"/>
                </a:solidFill>
                <a:effectLst/>
                <a:uLnTx/>
                <a:uFillTx/>
                <a:latin typeface="KyivType Sans Medium2"/>
                <a:ea typeface="+mn-ea"/>
                <a:cs typeface="KyivType Sans Medium2"/>
              </a:rPr>
              <a:t>peau</a:t>
            </a:r>
            <a:r>
              <a:rPr kumimoji="0" sz="2294" b="0" i="0" u="none" strike="noStrike" kern="0" cap="none" spc="-30" normalizeH="0" baseline="0" noProof="0" dirty="0">
                <a:ln>
                  <a:noFill/>
                </a:ln>
                <a:solidFill>
                  <a:srgbClr val="F78F2A"/>
                </a:solidFill>
                <a:effectLst/>
                <a:uLnTx/>
                <a:uFillTx/>
                <a:latin typeface="KyivType Sans Medium2"/>
                <a:ea typeface="+mn-ea"/>
                <a:cs typeface="KyivType Sans Medium2"/>
              </a:rPr>
              <a:t> </a:t>
            </a:r>
            <a:r>
              <a:rPr kumimoji="0" sz="2294" b="0" i="0" u="none" strike="noStrike" kern="0" cap="none" spc="-25" normalizeH="0" baseline="0" noProof="0" dirty="0">
                <a:ln>
                  <a:noFill/>
                </a:ln>
                <a:solidFill>
                  <a:srgbClr val="F78F2A"/>
                </a:solidFill>
                <a:effectLst/>
                <a:uLnTx/>
                <a:uFillTx/>
                <a:latin typeface="KyivType Sans Medium2"/>
                <a:ea typeface="+mn-ea"/>
                <a:cs typeface="KyivType Sans Medium2"/>
              </a:rPr>
              <a:t>est </a:t>
            </a:r>
            <a:r>
              <a:rPr kumimoji="0" sz="2294" b="0" i="0" u="none" strike="noStrike" kern="0" cap="none" spc="0" normalizeH="0" baseline="0" noProof="0" dirty="0">
                <a:ln>
                  <a:noFill/>
                </a:ln>
                <a:solidFill>
                  <a:srgbClr val="F78F2A"/>
                </a:solidFill>
                <a:effectLst/>
                <a:uLnTx/>
                <a:uFillTx/>
                <a:latin typeface="KyivType Sans Medium2"/>
                <a:ea typeface="+mn-ea"/>
                <a:cs typeface="KyivType Sans Medium2"/>
              </a:rPr>
              <a:t>visiblement</a:t>
            </a:r>
            <a:r>
              <a:rPr kumimoji="0" sz="2294" b="0" i="0" u="none" strike="noStrike" kern="0" cap="none" spc="-30" normalizeH="0" baseline="0" noProof="0" dirty="0">
                <a:ln>
                  <a:noFill/>
                </a:ln>
                <a:solidFill>
                  <a:srgbClr val="F78F2A"/>
                </a:solidFill>
                <a:effectLst/>
                <a:uLnTx/>
                <a:uFillTx/>
                <a:latin typeface="KyivType Sans Medium2"/>
                <a:ea typeface="+mn-ea"/>
                <a:cs typeface="KyivType Sans Medium2"/>
              </a:rPr>
              <a:t> </a:t>
            </a:r>
            <a:r>
              <a:rPr kumimoji="0" sz="2294" b="0" i="0" u="none" strike="noStrike" kern="0" cap="none" spc="0" normalizeH="0" baseline="0" noProof="0" dirty="0">
                <a:ln>
                  <a:noFill/>
                </a:ln>
                <a:solidFill>
                  <a:srgbClr val="F78F2A"/>
                </a:solidFill>
                <a:effectLst/>
                <a:uLnTx/>
                <a:uFillTx/>
                <a:latin typeface="KyivType Sans Medium2"/>
                <a:ea typeface="+mn-ea"/>
                <a:cs typeface="KyivType Sans Medium2"/>
              </a:rPr>
              <a:t>plus</a:t>
            </a:r>
            <a:r>
              <a:rPr kumimoji="0" sz="2294" b="0" i="0" u="none" strike="noStrike" kern="0" cap="none" spc="-20" normalizeH="0" baseline="0" noProof="0" dirty="0">
                <a:ln>
                  <a:noFill/>
                </a:ln>
                <a:solidFill>
                  <a:srgbClr val="F78F2A"/>
                </a:solidFill>
                <a:effectLst/>
                <a:uLnTx/>
                <a:uFillTx/>
                <a:latin typeface="KyivType Sans Medium2"/>
                <a:ea typeface="+mn-ea"/>
                <a:cs typeface="KyivType Sans Medium2"/>
              </a:rPr>
              <a:t> </a:t>
            </a:r>
            <a:r>
              <a:rPr kumimoji="0" sz="2294" b="0" i="0" u="none" strike="noStrike" kern="0" cap="none" spc="0" normalizeH="0" baseline="0" noProof="0" dirty="0">
                <a:ln>
                  <a:noFill/>
                </a:ln>
                <a:solidFill>
                  <a:srgbClr val="F78F2A"/>
                </a:solidFill>
                <a:effectLst/>
                <a:uLnTx/>
                <a:uFillTx/>
                <a:latin typeface="KyivType Sans Medium2"/>
                <a:ea typeface="+mn-ea"/>
                <a:cs typeface="KyivType Sans Medium2"/>
              </a:rPr>
              <a:t>jeune</a:t>
            </a:r>
            <a:r>
              <a:rPr kumimoji="0" sz="2294" b="0" i="0" u="none" strike="noStrike" kern="0" cap="none" spc="-20" normalizeH="0" baseline="0" noProof="0" dirty="0">
                <a:ln>
                  <a:noFill/>
                </a:ln>
                <a:solidFill>
                  <a:srgbClr val="F78F2A"/>
                </a:solidFill>
                <a:effectLst/>
                <a:uLnTx/>
                <a:uFillTx/>
                <a:latin typeface="KyivType Sans Medium2"/>
                <a:ea typeface="+mn-ea"/>
                <a:cs typeface="KyivType Sans Medium2"/>
              </a:rPr>
              <a:t> </a:t>
            </a:r>
            <a:r>
              <a:rPr kumimoji="0" sz="2294" b="0" i="0" u="none" strike="noStrike" kern="0" cap="none" spc="0" normalizeH="0" baseline="0" noProof="0" dirty="0">
                <a:ln>
                  <a:noFill/>
                </a:ln>
                <a:solidFill>
                  <a:srgbClr val="F78F2A"/>
                </a:solidFill>
                <a:effectLst/>
                <a:uLnTx/>
                <a:uFillTx/>
                <a:latin typeface="KyivType Sans Medium2"/>
                <a:ea typeface="+mn-ea"/>
                <a:cs typeface="KyivType Sans Medium2"/>
              </a:rPr>
              <a:t>et</a:t>
            </a:r>
            <a:r>
              <a:rPr kumimoji="0" sz="2294" b="0" i="0" u="none" strike="noStrike" kern="0" cap="none" spc="-15" normalizeH="0" baseline="0" noProof="0" dirty="0">
                <a:ln>
                  <a:noFill/>
                </a:ln>
                <a:solidFill>
                  <a:srgbClr val="F78F2A"/>
                </a:solidFill>
                <a:effectLst/>
                <a:uLnTx/>
                <a:uFillTx/>
                <a:latin typeface="KyivType Sans Medium2"/>
                <a:ea typeface="+mn-ea"/>
                <a:cs typeface="KyivType Sans Medium2"/>
              </a:rPr>
              <a:t> </a:t>
            </a:r>
            <a:r>
              <a:rPr kumimoji="0" sz="2294" b="0" i="0" u="none" strike="noStrike" kern="0" cap="none" spc="-10" normalizeH="0" baseline="0" noProof="0" dirty="0">
                <a:ln>
                  <a:noFill/>
                </a:ln>
                <a:solidFill>
                  <a:srgbClr val="F78F2A"/>
                </a:solidFill>
                <a:effectLst/>
                <a:uLnTx/>
                <a:uFillTx/>
                <a:latin typeface="KyivType Sans Medium2"/>
                <a:ea typeface="+mn-ea"/>
                <a:cs typeface="KyivType Sans Medium2"/>
              </a:rPr>
              <a:t>rebondie, </a:t>
            </a:r>
            <a:r>
              <a:rPr kumimoji="0" sz="2294" b="0" i="0" u="none" strike="noStrike" kern="0" cap="none" spc="0" normalizeH="0" baseline="0" noProof="0" dirty="0">
                <a:ln>
                  <a:noFill/>
                </a:ln>
                <a:solidFill>
                  <a:srgbClr val="F78F2A"/>
                </a:solidFill>
                <a:effectLst/>
                <a:uLnTx/>
                <a:uFillTx/>
                <a:latin typeface="KyivType Sans Medium2"/>
                <a:ea typeface="+mn-ea"/>
                <a:cs typeface="KyivType Sans Medium2"/>
              </a:rPr>
              <a:t>la</a:t>
            </a:r>
            <a:r>
              <a:rPr kumimoji="0" sz="2294" b="0" i="0" u="none" strike="noStrike" kern="0" cap="none" spc="-10" normalizeH="0" baseline="0" noProof="0" dirty="0">
                <a:ln>
                  <a:noFill/>
                </a:ln>
                <a:solidFill>
                  <a:srgbClr val="F78F2A"/>
                </a:solidFill>
                <a:effectLst/>
                <a:uLnTx/>
                <a:uFillTx/>
                <a:latin typeface="KyivType Sans Medium2"/>
                <a:ea typeface="+mn-ea"/>
                <a:cs typeface="KyivType Sans Medium2"/>
              </a:rPr>
              <a:t> </a:t>
            </a:r>
            <a:r>
              <a:rPr kumimoji="0" sz="2294" b="0" i="0" u="none" strike="noStrike" kern="0" cap="none" spc="0" normalizeH="0" baseline="0" noProof="0" dirty="0">
                <a:ln>
                  <a:noFill/>
                </a:ln>
                <a:solidFill>
                  <a:srgbClr val="F78F2A"/>
                </a:solidFill>
                <a:effectLst/>
                <a:uLnTx/>
                <a:uFillTx/>
                <a:latin typeface="KyivType Sans Medium2"/>
                <a:ea typeface="+mn-ea"/>
                <a:cs typeface="KyivType Sans Medium2"/>
              </a:rPr>
              <a:t>couleur</a:t>
            </a:r>
            <a:r>
              <a:rPr kumimoji="0" sz="2294" b="0" i="0" u="none" strike="noStrike" kern="0" cap="none" spc="-5" normalizeH="0" baseline="0" noProof="0" dirty="0">
                <a:ln>
                  <a:noFill/>
                </a:ln>
                <a:solidFill>
                  <a:srgbClr val="F78F2A"/>
                </a:solidFill>
                <a:effectLst/>
                <a:uLnTx/>
                <a:uFillTx/>
                <a:latin typeface="KyivType Sans Medium2"/>
                <a:ea typeface="+mn-ea"/>
                <a:cs typeface="KyivType Sans Medium2"/>
              </a:rPr>
              <a:t> </a:t>
            </a:r>
            <a:r>
              <a:rPr kumimoji="0" sz="2294" b="0" i="0" u="none" strike="noStrike" kern="0" cap="none" spc="0" normalizeH="0" baseline="0" noProof="0" dirty="0">
                <a:ln>
                  <a:noFill/>
                </a:ln>
                <a:solidFill>
                  <a:srgbClr val="F78F2A"/>
                </a:solidFill>
                <a:effectLst/>
                <a:uLnTx/>
                <a:uFillTx/>
                <a:latin typeface="KyivType Sans Medium2"/>
                <a:ea typeface="+mn-ea"/>
                <a:cs typeface="KyivType Sans Medium2"/>
              </a:rPr>
              <a:t>des</a:t>
            </a:r>
            <a:r>
              <a:rPr kumimoji="0" sz="2294" b="0" i="0" u="none" strike="noStrike" kern="0" cap="none" spc="-5" normalizeH="0" baseline="0" noProof="0" dirty="0">
                <a:ln>
                  <a:noFill/>
                </a:ln>
                <a:solidFill>
                  <a:srgbClr val="F78F2A"/>
                </a:solidFill>
                <a:effectLst/>
                <a:uLnTx/>
                <a:uFillTx/>
                <a:latin typeface="KyivType Sans Medium2"/>
                <a:ea typeface="+mn-ea"/>
                <a:cs typeface="KyivType Sans Medium2"/>
              </a:rPr>
              <a:t> </a:t>
            </a:r>
            <a:r>
              <a:rPr kumimoji="0" sz="2294" b="0" i="0" u="none" strike="noStrike" kern="0" cap="none" spc="-10" normalizeH="0" baseline="0" noProof="0" dirty="0">
                <a:ln>
                  <a:noFill/>
                </a:ln>
                <a:solidFill>
                  <a:srgbClr val="F78F2A"/>
                </a:solidFill>
                <a:effectLst/>
                <a:uLnTx/>
                <a:uFillTx/>
                <a:latin typeface="KyivType Sans Medium2"/>
                <a:ea typeface="+mn-ea"/>
                <a:cs typeface="KyivType Sans Medium2"/>
              </a:rPr>
              <a:t>taches</a:t>
            </a:r>
            <a:endParaRPr kumimoji="0" sz="2294" b="0" i="0" u="none" strike="noStrike" kern="0" cap="none" spc="0" normalizeH="0" baseline="0" noProof="0">
              <a:ln>
                <a:noFill/>
              </a:ln>
              <a:solidFill>
                <a:sysClr val="windowText" lastClr="000000"/>
              </a:solidFill>
              <a:effectLst/>
              <a:uLnTx/>
              <a:uFillTx/>
              <a:latin typeface="KyivType Sans Medium2"/>
              <a:ea typeface="+mn-ea"/>
              <a:cs typeface="KyivType Sans Medium2"/>
            </a:endParaRPr>
          </a:p>
          <a:p>
            <a:pPr marL="0" marR="0" lvl="0" indent="0" algn="ctr" defTabSz="911840" rtl="0" eaLnBrk="1" fontAlgn="auto" latinLnBrk="0" hangingPunct="1">
              <a:lnSpc>
                <a:spcPts val="2533"/>
              </a:lnSpc>
              <a:spcBef>
                <a:spcPts val="0"/>
              </a:spcBef>
              <a:spcAft>
                <a:spcPts val="0"/>
              </a:spcAft>
              <a:buClrTx/>
              <a:buSzTx/>
              <a:buFontTx/>
              <a:buNone/>
              <a:tabLst/>
              <a:defRPr/>
            </a:pPr>
            <a:r>
              <a:rPr kumimoji="0" sz="2294" b="0" i="0" u="none" strike="noStrike" kern="0" cap="none" spc="0" normalizeH="0" baseline="0" noProof="0" dirty="0">
                <a:ln>
                  <a:noFill/>
                </a:ln>
                <a:solidFill>
                  <a:srgbClr val="F78F2A"/>
                </a:solidFill>
                <a:effectLst/>
                <a:uLnTx/>
                <a:uFillTx/>
                <a:latin typeface="KyivType Sans Medium2"/>
                <a:ea typeface="+mn-ea"/>
                <a:cs typeface="KyivType Sans Medium2"/>
              </a:rPr>
              <a:t>est</a:t>
            </a:r>
            <a:r>
              <a:rPr kumimoji="0" sz="2294" b="0" i="0" u="none" strike="noStrike" kern="0" cap="none" spc="-20" normalizeH="0" baseline="0" noProof="0" dirty="0">
                <a:ln>
                  <a:noFill/>
                </a:ln>
                <a:solidFill>
                  <a:srgbClr val="F78F2A"/>
                </a:solidFill>
                <a:effectLst/>
                <a:uLnTx/>
                <a:uFillTx/>
                <a:latin typeface="KyivType Sans Medium2"/>
                <a:ea typeface="+mn-ea"/>
                <a:cs typeface="KyivType Sans Medium2"/>
              </a:rPr>
              <a:t> </a:t>
            </a:r>
            <a:r>
              <a:rPr kumimoji="0" sz="2294" b="0" i="0" u="none" strike="noStrike" kern="0" cap="none" spc="0" normalizeH="0" baseline="0" noProof="0" dirty="0">
                <a:ln>
                  <a:noFill/>
                </a:ln>
                <a:solidFill>
                  <a:srgbClr val="F78F2A"/>
                </a:solidFill>
                <a:effectLst/>
                <a:uLnTx/>
                <a:uFillTx/>
                <a:latin typeface="KyivType Sans Medium2"/>
                <a:ea typeface="+mn-ea"/>
                <a:cs typeface="KyivType Sans Medium2"/>
              </a:rPr>
              <a:t>moins</a:t>
            </a:r>
            <a:r>
              <a:rPr kumimoji="0" sz="2294" b="0" i="0" u="none" strike="noStrike" kern="0" cap="none" spc="-10" normalizeH="0" baseline="0" noProof="0" dirty="0">
                <a:ln>
                  <a:noFill/>
                </a:ln>
                <a:solidFill>
                  <a:srgbClr val="F78F2A"/>
                </a:solidFill>
                <a:effectLst/>
                <a:uLnTx/>
                <a:uFillTx/>
                <a:latin typeface="KyivType Sans Medium2"/>
                <a:ea typeface="+mn-ea"/>
                <a:cs typeface="KyivType Sans Medium2"/>
              </a:rPr>
              <a:t> intense</a:t>
            </a:r>
            <a:r>
              <a:rPr kumimoji="0" sz="2019" b="0" i="0" u="none" strike="noStrike" kern="0" cap="none" spc="-15" normalizeH="0" baseline="30864" noProof="0" dirty="0">
                <a:ln>
                  <a:noFill/>
                </a:ln>
                <a:solidFill>
                  <a:srgbClr val="F78F2A"/>
                </a:solidFill>
                <a:effectLst/>
                <a:uLnTx/>
                <a:uFillTx/>
                <a:latin typeface="KyivType Sans Medium2"/>
                <a:ea typeface="+mn-ea"/>
                <a:cs typeface="KyivType Sans Medium2"/>
              </a:rPr>
              <a:t>2</a:t>
            </a:r>
            <a:r>
              <a:rPr kumimoji="0" sz="2294" b="0" i="0" u="none" strike="noStrike" kern="0" cap="none" spc="-10" normalizeH="0" baseline="0" noProof="0" dirty="0">
                <a:ln>
                  <a:noFill/>
                </a:ln>
                <a:solidFill>
                  <a:srgbClr val="F78F2A"/>
                </a:solidFill>
                <a:effectLst/>
                <a:uLnTx/>
                <a:uFillTx/>
                <a:latin typeface="KyivType Sans Medium2"/>
                <a:ea typeface="+mn-ea"/>
                <a:cs typeface="KyivType Sans Medium2"/>
              </a:rPr>
              <a:t>.</a:t>
            </a:r>
            <a:endParaRPr kumimoji="0" sz="2294" b="0" i="0" u="none" strike="noStrike" kern="0" cap="none" spc="0" normalizeH="0" baseline="0" noProof="0">
              <a:ln>
                <a:noFill/>
              </a:ln>
              <a:solidFill>
                <a:sysClr val="windowText" lastClr="000000"/>
              </a:solidFill>
              <a:effectLst/>
              <a:uLnTx/>
              <a:uFillTx/>
              <a:latin typeface="KyivType Sans Medium2"/>
              <a:ea typeface="+mn-ea"/>
              <a:cs typeface="KyivType Sans Medium2"/>
            </a:endParaRPr>
          </a:p>
        </p:txBody>
      </p:sp>
      <p:sp>
        <p:nvSpPr>
          <p:cNvPr id="8" name="object 8"/>
          <p:cNvSpPr txBox="1"/>
          <p:nvPr/>
        </p:nvSpPr>
        <p:spPr>
          <a:xfrm>
            <a:off x="453823" y="6397519"/>
            <a:ext cx="7085334" cy="135239"/>
          </a:xfrm>
          <a:prstGeom prst="rect">
            <a:avLst/>
          </a:prstGeom>
        </p:spPr>
        <p:txBody>
          <a:bodyPr vert="horz" wrap="square" lIns="0" tIns="12665" rIns="0" bIns="0" rtlCol="0">
            <a:spAutoFit/>
          </a:bodyPr>
          <a:lstStyle/>
          <a:p>
            <a:pPr marL="12664" marR="0" lvl="0" indent="0" algn="l" defTabSz="911840" rtl="0" eaLnBrk="1" fontAlgn="auto" latinLnBrk="0" hangingPunct="1">
              <a:lnSpc>
                <a:spcPct val="100000"/>
              </a:lnSpc>
              <a:spcBef>
                <a:spcPts val="100"/>
              </a:spcBef>
              <a:spcAft>
                <a:spcPts val="0"/>
              </a:spcAft>
              <a:buClrTx/>
              <a:buSzTx/>
              <a:buFontTx/>
              <a:buNone/>
              <a:tabLst/>
              <a:defRPr/>
            </a:pPr>
            <a:r>
              <a:rPr kumimoji="0" sz="798" b="0" i="0" u="none" strike="noStrike" kern="0" cap="none" spc="0" normalizeH="0" baseline="0" noProof="0" dirty="0">
                <a:ln>
                  <a:noFill/>
                </a:ln>
                <a:solidFill>
                  <a:srgbClr val="231F20"/>
                </a:solidFill>
                <a:effectLst/>
                <a:uLnTx/>
                <a:uFillTx/>
                <a:latin typeface="Roboto"/>
                <a:ea typeface="+mn-ea"/>
                <a:cs typeface="Roboto"/>
              </a:rPr>
              <a:t>(1)</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Scorage</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clinique</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sous</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contrôle</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10" normalizeH="0" baseline="0" noProof="0" dirty="0">
                <a:ln>
                  <a:noFill/>
                </a:ln>
                <a:solidFill>
                  <a:srgbClr val="231F20"/>
                </a:solidFill>
                <a:effectLst/>
                <a:uLnTx/>
                <a:uFillTx/>
                <a:latin typeface="Roboto"/>
                <a:ea typeface="+mn-ea"/>
                <a:cs typeface="Roboto"/>
              </a:rPr>
              <a:t>dermatologique </a:t>
            </a:r>
            <a:r>
              <a:rPr kumimoji="0" sz="798" b="0" i="0" u="none" strike="noStrike" kern="0" cap="none" spc="0" normalizeH="0" baseline="0" noProof="0" dirty="0">
                <a:ln>
                  <a:noFill/>
                </a:ln>
                <a:solidFill>
                  <a:srgbClr val="231F20"/>
                </a:solidFill>
                <a:effectLst/>
                <a:uLnTx/>
                <a:uFillTx/>
                <a:latin typeface="Roboto"/>
                <a:ea typeface="+mn-ea"/>
                <a:cs typeface="Roboto"/>
              </a:rPr>
              <a:t>-</a:t>
            </a:r>
            <a:r>
              <a:rPr kumimoji="0" sz="798" b="0" i="0" u="none" strike="noStrike" kern="0" cap="none" spc="-20"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Tests</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réalisés sur</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21 femmes</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10" normalizeH="0" baseline="0" noProof="0" dirty="0">
                <a:ln>
                  <a:noFill/>
                </a:ln>
                <a:solidFill>
                  <a:srgbClr val="231F20"/>
                </a:solidFill>
                <a:effectLst/>
                <a:uLnTx/>
                <a:uFillTx/>
                <a:latin typeface="Roboto"/>
                <a:ea typeface="+mn-ea"/>
                <a:cs typeface="Roboto"/>
              </a:rPr>
              <a:t>Application</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matin</a:t>
            </a:r>
            <a:r>
              <a:rPr kumimoji="0" sz="798" b="0" i="0" u="none" strike="noStrike" kern="0" cap="none" spc="-10"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et </a:t>
            </a:r>
            <a:r>
              <a:rPr kumimoji="0" sz="798" b="0" i="0" u="none" strike="noStrike" kern="0" cap="none" spc="-10" normalizeH="0" baseline="0" noProof="0" dirty="0">
                <a:ln>
                  <a:noFill/>
                </a:ln>
                <a:solidFill>
                  <a:srgbClr val="231F20"/>
                </a:solidFill>
                <a:effectLst/>
                <a:uLnTx/>
                <a:uFillTx/>
                <a:latin typeface="Roboto"/>
                <a:ea typeface="+mn-ea"/>
                <a:cs typeface="Roboto"/>
              </a:rPr>
              <a:t>soir.</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(2) </a:t>
            </a:r>
            <a:r>
              <a:rPr kumimoji="0" sz="798" b="0" i="0" u="none" strike="noStrike" kern="0" cap="none" spc="-10" normalizeH="0" baseline="0" noProof="0" dirty="0">
                <a:ln>
                  <a:noFill/>
                </a:ln>
                <a:solidFill>
                  <a:srgbClr val="231F20"/>
                </a:solidFill>
                <a:effectLst/>
                <a:uLnTx/>
                <a:uFillTx/>
                <a:latin typeface="Roboto"/>
                <a:ea typeface="+mn-ea"/>
                <a:cs typeface="Roboto"/>
              </a:rPr>
              <a:t>Auto-</a:t>
            </a:r>
            <a:r>
              <a:rPr kumimoji="0" sz="798" b="0" i="0" u="none" strike="noStrike" kern="0" cap="none" spc="0" normalizeH="0" baseline="0" noProof="0" dirty="0">
                <a:ln>
                  <a:noFill/>
                </a:ln>
                <a:solidFill>
                  <a:srgbClr val="231F20"/>
                </a:solidFill>
                <a:effectLst/>
                <a:uLnTx/>
                <a:uFillTx/>
                <a:latin typeface="Roboto"/>
                <a:ea typeface="+mn-ea"/>
                <a:cs typeface="Roboto"/>
              </a:rPr>
              <a:t>évaluation</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 (3)</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Mesures </a:t>
            </a:r>
            <a:r>
              <a:rPr kumimoji="0" sz="798" b="0" i="0" u="none" strike="noStrike" kern="0" cap="none" spc="-10" normalizeH="0" baseline="0" noProof="0" dirty="0">
                <a:ln>
                  <a:noFill/>
                </a:ln>
                <a:solidFill>
                  <a:srgbClr val="231F20"/>
                </a:solidFill>
                <a:effectLst/>
                <a:uLnTx/>
                <a:uFillTx/>
                <a:latin typeface="Roboto"/>
                <a:ea typeface="+mn-ea"/>
                <a:cs typeface="Roboto"/>
              </a:rPr>
              <a:t>instrumentales</a:t>
            </a:r>
            <a:endParaRPr kumimoji="0" sz="798" b="0" i="0" u="none" strike="noStrike" kern="0" cap="none" spc="0" normalizeH="0" baseline="0" noProof="0">
              <a:ln>
                <a:noFill/>
              </a:ln>
              <a:solidFill>
                <a:sysClr val="windowText" lastClr="000000"/>
              </a:solidFill>
              <a:effectLst/>
              <a:uLnTx/>
              <a:uFillTx/>
              <a:latin typeface="Roboto"/>
              <a:ea typeface="+mn-ea"/>
              <a:cs typeface="Roboto"/>
            </a:endParaRPr>
          </a:p>
        </p:txBody>
      </p:sp>
      <p:sp>
        <p:nvSpPr>
          <p:cNvPr id="9" name="object 9"/>
          <p:cNvSpPr txBox="1"/>
          <p:nvPr/>
        </p:nvSpPr>
        <p:spPr>
          <a:xfrm>
            <a:off x="8359196" y="4685133"/>
            <a:ext cx="1303210" cy="476197"/>
          </a:xfrm>
          <a:prstGeom prst="rect">
            <a:avLst/>
          </a:prstGeom>
        </p:spPr>
        <p:txBody>
          <a:bodyPr vert="horz" wrap="square" lIns="0" tIns="36728" rIns="0" bIns="0" rtlCol="0">
            <a:spAutoFit/>
          </a:bodyPr>
          <a:lstStyle/>
          <a:p>
            <a:pPr marL="37993" marR="30395" lvl="0" indent="0" algn="l" defTabSz="911840" rtl="0" eaLnBrk="1" fontAlgn="auto" latinLnBrk="0" hangingPunct="1">
              <a:lnSpc>
                <a:spcPts val="1695"/>
              </a:lnSpc>
              <a:spcBef>
                <a:spcPts val="289"/>
              </a:spcBef>
              <a:spcAft>
                <a:spcPts val="0"/>
              </a:spcAft>
              <a:buClrTx/>
              <a:buSzTx/>
              <a:buFontTx/>
              <a:buNone/>
              <a:tabLst/>
              <a:defRPr/>
            </a:pPr>
            <a:r>
              <a:rPr kumimoji="0" sz="1546" b="0" i="0" u="none" strike="noStrike" kern="0" cap="none" spc="0" normalizeH="0" baseline="0" noProof="0" dirty="0">
                <a:ln>
                  <a:noFill/>
                </a:ln>
                <a:solidFill>
                  <a:srgbClr val="36393B"/>
                </a:solidFill>
                <a:effectLst/>
                <a:uLnTx/>
                <a:uFillTx/>
                <a:latin typeface="Roboto"/>
                <a:ea typeface="+mn-ea"/>
                <a:cs typeface="Roboto"/>
              </a:rPr>
              <a:t>de </a:t>
            </a:r>
            <a:r>
              <a:rPr kumimoji="0" sz="1546" b="0" i="0" u="none" strike="noStrike" kern="0" cap="none" spc="-10" normalizeH="0" baseline="0" noProof="0" dirty="0">
                <a:ln>
                  <a:noFill/>
                </a:ln>
                <a:solidFill>
                  <a:srgbClr val="36393B"/>
                </a:solidFill>
                <a:effectLst/>
                <a:uLnTx/>
                <a:uFillTx/>
                <a:latin typeface="Roboto"/>
                <a:ea typeface="+mn-ea"/>
                <a:cs typeface="Roboto"/>
              </a:rPr>
              <a:t>profondeur </a:t>
            </a:r>
            <a:r>
              <a:rPr kumimoji="0" sz="1546" b="0" i="0" u="none" strike="noStrike" kern="0" cap="none" spc="0" normalizeH="0" baseline="0" noProof="0" dirty="0">
                <a:ln>
                  <a:noFill/>
                </a:ln>
                <a:solidFill>
                  <a:srgbClr val="36393B"/>
                </a:solidFill>
                <a:effectLst/>
                <a:uLnTx/>
                <a:uFillTx/>
                <a:latin typeface="Roboto"/>
                <a:ea typeface="+mn-ea"/>
                <a:cs typeface="Roboto"/>
              </a:rPr>
              <a:t>des </a:t>
            </a:r>
            <a:r>
              <a:rPr kumimoji="0" sz="1546" b="0" i="0" u="none" strike="noStrike" kern="0" cap="none" spc="-10" normalizeH="0" baseline="0" noProof="0" dirty="0">
                <a:ln>
                  <a:noFill/>
                </a:ln>
                <a:solidFill>
                  <a:srgbClr val="36393B"/>
                </a:solidFill>
                <a:effectLst/>
                <a:uLnTx/>
                <a:uFillTx/>
                <a:latin typeface="Roboto"/>
                <a:ea typeface="+mn-ea"/>
                <a:cs typeface="Roboto"/>
              </a:rPr>
              <a:t>rides</a:t>
            </a:r>
            <a:r>
              <a:rPr kumimoji="0" sz="1346" b="0" i="0" u="none" strike="noStrike" kern="0" cap="none" spc="-15" normalizeH="0" baseline="30864" noProof="0" dirty="0">
                <a:ln>
                  <a:noFill/>
                </a:ln>
                <a:solidFill>
                  <a:srgbClr val="36393B"/>
                </a:solidFill>
                <a:effectLst/>
                <a:uLnTx/>
                <a:uFillTx/>
                <a:latin typeface="Roboto"/>
                <a:ea typeface="+mn-ea"/>
                <a:cs typeface="Roboto"/>
              </a:rPr>
              <a:t>3</a:t>
            </a:r>
            <a:endParaRPr kumimoji="0" sz="1346" b="0" i="0" u="none" strike="noStrike" kern="0" cap="none" spc="0" normalizeH="0" baseline="30864" noProof="0">
              <a:ln>
                <a:noFill/>
              </a:ln>
              <a:solidFill>
                <a:sysClr val="windowText" lastClr="000000"/>
              </a:solidFill>
              <a:effectLst/>
              <a:uLnTx/>
              <a:uFillTx/>
              <a:latin typeface="Roboto"/>
              <a:ea typeface="+mn-ea"/>
              <a:cs typeface="Roboto"/>
            </a:endParaRPr>
          </a:p>
        </p:txBody>
      </p:sp>
      <p:sp>
        <p:nvSpPr>
          <p:cNvPr id="10" name="object 10"/>
          <p:cNvSpPr txBox="1"/>
          <p:nvPr/>
        </p:nvSpPr>
        <p:spPr>
          <a:xfrm>
            <a:off x="8359197" y="3786597"/>
            <a:ext cx="987223" cy="476197"/>
          </a:xfrm>
          <a:prstGeom prst="rect">
            <a:avLst/>
          </a:prstGeom>
        </p:spPr>
        <p:txBody>
          <a:bodyPr vert="horz" wrap="square" lIns="0" tIns="36728" rIns="0" bIns="0" rtlCol="0">
            <a:spAutoFit/>
          </a:bodyPr>
          <a:lstStyle/>
          <a:p>
            <a:pPr marL="37993" marR="30395" lvl="0" indent="0" algn="l" defTabSz="911840" rtl="0" eaLnBrk="1" fontAlgn="auto" latinLnBrk="0" hangingPunct="1">
              <a:lnSpc>
                <a:spcPts val="1695"/>
              </a:lnSpc>
              <a:spcBef>
                <a:spcPts val="289"/>
              </a:spcBef>
              <a:spcAft>
                <a:spcPts val="0"/>
              </a:spcAft>
              <a:buClrTx/>
              <a:buSzTx/>
              <a:buFontTx/>
              <a:buNone/>
              <a:tabLst/>
              <a:defRPr/>
            </a:pPr>
            <a:r>
              <a:rPr kumimoji="0" sz="1546" b="0" i="0" u="none" strike="noStrike" kern="0" cap="none" spc="0" normalizeH="0" baseline="0" noProof="0" dirty="0">
                <a:ln>
                  <a:noFill/>
                </a:ln>
                <a:solidFill>
                  <a:srgbClr val="36393B"/>
                </a:solidFill>
                <a:effectLst/>
                <a:uLnTx/>
                <a:uFillTx/>
                <a:latin typeface="Roboto"/>
                <a:ea typeface="+mn-ea"/>
                <a:cs typeface="Roboto"/>
              </a:rPr>
              <a:t>de </a:t>
            </a:r>
            <a:r>
              <a:rPr kumimoji="0" sz="1546" b="0" i="0" u="none" strike="noStrike" kern="0" cap="none" spc="-10" normalizeH="0" baseline="0" noProof="0" dirty="0">
                <a:ln>
                  <a:noFill/>
                </a:ln>
                <a:solidFill>
                  <a:srgbClr val="36393B"/>
                </a:solidFill>
                <a:effectLst/>
                <a:uLnTx/>
                <a:uFillTx/>
                <a:latin typeface="Roboto"/>
                <a:ea typeface="+mn-ea"/>
                <a:cs typeface="Roboto"/>
              </a:rPr>
              <a:t>tonicité cutanée</a:t>
            </a:r>
            <a:r>
              <a:rPr kumimoji="0" sz="1346" b="0" i="0" u="none" strike="noStrike" kern="0" cap="none" spc="-15" normalizeH="0" baseline="30864" noProof="0" dirty="0">
                <a:ln>
                  <a:noFill/>
                </a:ln>
                <a:solidFill>
                  <a:srgbClr val="36393B"/>
                </a:solidFill>
                <a:effectLst/>
                <a:uLnTx/>
                <a:uFillTx/>
                <a:latin typeface="Roboto"/>
                <a:ea typeface="+mn-ea"/>
                <a:cs typeface="Roboto"/>
              </a:rPr>
              <a:t>3</a:t>
            </a:r>
            <a:endParaRPr kumimoji="0" sz="1346" b="0" i="0" u="none" strike="noStrike" kern="0" cap="none" spc="0" normalizeH="0" baseline="30864" noProof="0" dirty="0">
              <a:ln>
                <a:noFill/>
              </a:ln>
              <a:solidFill>
                <a:sysClr val="windowText" lastClr="000000"/>
              </a:solidFill>
              <a:effectLst/>
              <a:uLnTx/>
              <a:uFillTx/>
              <a:latin typeface="Roboto"/>
              <a:ea typeface="+mn-ea"/>
              <a:cs typeface="Roboto"/>
            </a:endParaRPr>
          </a:p>
        </p:txBody>
      </p:sp>
      <p:sp>
        <p:nvSpPr>
          <p:cNvPr id="11" name="object 11"/>
          <p:cNvSpPr txBox="1"/>
          <p:nvPr/>
        </p:nvSpPr>
        <p:spPr>
          <a:xfrm>
            <a:off x="6259633" y="2452453"/>
            <a:ext cx="1647693" cy="2899611"/>
          </a:xfrm>
          <a:prstGeom prst="rect">
            <a:avLst/>
          </a:prstGeom>
        </p:spPr>
        <p:txBody>
          <a:bodyPr vert="horz" wrap="square" lIns="0" tIns="173508" rIns="0" bIns="0" rtlCol="0">
            <a:spAutoFit/>
          </a:bodyPr>
          <a:lstStyle/>
          <a:p>
            <a:pPr marL="26595" marR="0" lvl="0" indent="0" algn="l" defTabSz="911840" rtl="0" eaLnBrk="1" fontAlgn="auto" latinLnBrk="0" hangingPunct="1">
              <a:lnSpc>
                <a:spcPct val="100000"/>
              </a:lnSpc>
              <a:spcBef>
                <a:spcPts val="1366"/>
              </a:spcBef>
              <a:spcAft>
                <a:spcPts val="0"/>
              </a:spcAft>
              <a:buClrTx/>
              <a:buSzTx/>
              <a:buFontTx/>
              <a:buNone/>
              <a:tabLst/>
              <a:defRPr/>
            </a:pPr>
            <a:r>
              <a:rPr kumimoji="0" sz="5235" b="0" i="0" u="none" strike="noStrike" kern="0" cap="none" spc="-20" normalizeH="0" baseline="0" noProof="0" dirty="0">
                <a:ln>
                  <a:noFill/>
                </a:ln>
                <a:solidFill>
                  <a:srgbClr val="F78F2A"/>
                </a:solidFill>
                <a:effectLst/>
                <a:uLnTx/>
                <a:uFillTx/>
                <a:latin typeface="Roboto"/>
                <a:ea typeface="+mn-ea"/>
                <a:cs typeface="Roboto"/>
              </a:rPr>
              <a:t>+58%</a:t>
            </a:r>
            <a:endParaRPr kumimoji="0" sz="5235" b="0" i="0" u="none" strike="noStrike" kern="0" cap="none" spc="0" normalizeH="0" baseline="0" noProof="0" dirty="0">
              <a:ln>
                <a:noFill/>
              </a:ln>
              <a:solidFill>
                <a:sysClr val="windowText" lastClr="000000"/>
              </a:solidFill>
              <a:effectLst/>
              <a:uLnTx/>
              <a:uFillTx/>
              <a:latin typeface="Roboto"/>
              <a:ea typeface="+mn-ea"/>
              <a:cs typeface="Roboto"/>
            </a:endParaRPr>
          </a:p>
          <a:p>
            <a:pPr marL="12664" marR="0" lvl="0" indent="0" algn="l" defTabSz="911840" rtl="0" eaLnBrk="1" fontAlgn="auto" latinLnBrk="0" hangingPunct="1">
              <a:lnSpc>
                <a:spcPct val="100000"/>
              </a:lnSpc>
              <a:spcBef>
                <a:spcPts val="1271"/>
              </a:spcBef>
              <a:spcAft>
                <a:spcPts val="0"/>
              </a:spcAft>
              <a:buClrTx/>
              <a:buSzTx/>
              <a:buFontTx/>
              <a:buNone/>
              <a:tabLst/>
              <a:defRPr/>
            </a:pPr>
            <a:r>
              <a:rPr kumimoji="0" sz="5235" b="0" i="0" u="none" strike="noStrike" kern="0" cap="none" spc="-20" normalizeH="0" baseline="0" noProof="0" dirty="0">
                <a:ln>
                  <a:noFill/>
                </a:ln>
                <a:solidFill>
                  <a:srgbClr val="F78F2A"/>
                </a:solidFill>
                <a:effectLst/>
                <a:uLnTx/>
                <a:uFillTx/>
                <a:latin typeface="Roboto"/>
                <a:ea typeface="+mn-ea"/>
                <a:cs typeface="Roboto"/>
              </a:rPr>
              <a:t>+18%</a:t>
            </a:r>
            <a:endParaRPr kumimoji="0" sz="5235" b="0" i="0" u="none" strike="noStrike" kern="0" cap="none" spc="0" normalizeH="0" baseline="0" noProof="0" dirty="0">
              <a:ln>
                <a:noFill/>
              </a:ln>
              <a:solidFill>
                <a:sysClr val="windowText" lastClr="000000"/>
              </a:solidFill>
              <a:effectLst/>
              <a:uLnTx/>
              <a:uFillTx/>
              <a:latin typeface="Roboto"/>
              <a:ea typeface="+mn-ea"/>
              <a:cs typeface="Roboto"/>
            </a:endParaRPr>
          </a:p>
          <a:p>
            <a:pPr marL="68388" marR="0" lvl="0" indent="0" algn="l" defTabSz="911840" rtl="0" eaLnBrk="1" fontAlgn="auto" latinLnBrk="0" hangingPunct="1">
              <a:lnSpc>
                <a:spcPct val="100000"/>
              </a:lnSpc>
              <a:spcBef>
                <a:spcPts val="1237"/>
              </a:spcBef>
              <a:spcAft>
                <a:spcPts val="0"/>
              </a:spcAft>
              <a:buClrTx/>
              <a:buSzTx/>
              <a:buFontTx/>
              <a:buNone/>
              <a:tabLst/>
              <a:defRPr/>
            </a:pPr>
            <a:r>
              <a:rPr kumimoji="0" sz="5235" b="0" i="0" u="none" strike="noStrike" kern="0" cap="none" spc="-30" normalizeH="0" baseline="0" noProof="0" dirty="0">
                <a:ln>
                  <a:noFill/>
                </a:ln>
                <a:solidFill>
                  <a:srgbClr val="F78F2A"/>
                </a:solidFill>
                <a:effectLst/>
                <a:uLnTx/>
                <a:uFillTx/>
                <a:latin typeface="Roboto"/>
                <a:ea typeface="+mn-ea"/>
                <a:cs typeface="Roboto"/>
              </a:rPr>
              <a:t>-</a:t>
            </a:r>
            <a:r>
              <a:rPr kumimoji="0" sz="5235" b="0" i="0" u="none" strike="noStrike" kern="0" cap="none" spc="-25" normalizeH="0" baseline="0" noProof="0" dirty="0">
                <a:ln>
                  <a:noFill/>
                </a:ln>
                <a:solidFill>
                  <a:srgbClr val="F78F2A"/>
                </a:solidFill>
                <a:effectLst/>
                <a:uLnTx/>
                <a:uFillTx/>
                <a:latin typeface="Roboto"/>
                <a:ea typeface="+mn-ea"/>
                <a:cs typeface="Roboto"/>
              </a:rPr>
              <a:t>30%</a:t>
            </a:r>
            <a:endParaRPr kumimoji="0" sz="5235" b="0" i="0" u="none" strike="noStrike" kern="0" cap="none" spc="0" normalizeH="0" baseline="0" noProof="0" dirty="0">
              <a:ln>
                <a:noFill/>
              </a:ln>
              <a:solidFill>
                <a:sysClr val="windowText" lastClr="000000"/>
              </a:solidFill>
              <a:effectLst/>
              <a:uLnTx/>
              <a:uFillTx/>
              <a:latin typeface="Roboto"/>
              <a:ea typeface="+mn-ea"/>
              <a:cs typeface="Roboto"/>
            </a:endParaRPr>
          </a:p>
        </p:txBody>
      </p:sp>
      <p:sp>
        <p:nvSpPr>
          <p:cNvPr id="12" name="object 12"/>
          <p:cNvSpPr txBox="1"/>
          <p:nvPr/>
        </p:nvSpPr>
        <p:spPr>
          <a:xfrm>
            <a:off x="8359196" y="2790212"/>
            <a:ext cx="1376666" cy="476197"/>
          </a:xfrm>
          <a:prstGeom prst="rect">
            <a:avLst/>
          </a:prstGeom>
        </p:spPr>
        <p:txBody>
          <a:bodyPr vert="horz" wrap="square" lIns="0" tIns="36728" rIns="0" bIns="0" rtlCol="0">
            <a:spAutoFit/>
          </a:bodyPr>
          <a:lstStyle/>
          <a:p>
            <a:pPr marL="37993" marR="30395" lvl="0" indent="0" algn="l" defTabSz="911840" rtl="0" eaLnBrk="1" fontAlgn="auto" latinLnBrk="0" hangingPunct="1">
              <a:lnSpc>
                <a:spcPts val="1695"/>
              </a:lnSpc>
              <a:spcBef>
                <a:spcPts val="289"/>
              </a:spcBef>
              <a:spcAft>
                <a:spcPts val="0"/>
              </a:spcAft>
              <a:buClrTx/>
              <a:buSzTx/>
              <a:buFontTx/>
              <a:buNone/>
              <a:tabLst/>
              <a:defRPr/>
            </a:pPr>
            <a:r>
              <a:rPr kumimoji="0" sz="1546" b="0" i="0" u="none" strike="noStrike" kern="0" cap="none" spc="-10" normalizeH="0" baseline="0" noProof="0" dirty="0">
                <a:ln>
                  <a:noFill/>
                </a:ln>
                <a:solidFill>
                  <a:srgbClr val="36393B"/>
                </a:solidFill>
                <a:effectLst/>
                <a:uLnTx/>
                <a:uFillTx/>
                <a:latin typeface="Roboto"/>
                <a:ea typeface="+mn-ea"/>
                <a:cs typeface="Roboto"/>
              </a:rPr>
              <a:t>d’homogénéité </a:t>
            </a:r>
            <a:r>
              <a:rPr kumimoji="0" sz="1546" b="0" i="0" u="none" strike="noStrike" kern="0" cap="none" spc="0" normalizeH="0" baseline="0" noProof="0" dirty="0">
                <a:ln>
                  <a:noFill/>
                </a:ln>
                <a:solidFill>
                  <a:srgbClr val="36393B"/>
                </a:solidFill>
                <a:effectLst/>
                <a:uLnTx/>
                <a:uFillTx/>
                <a:latin typeface="Roboto"/>
                <a:ea typeface="+mn-ea"/>
                <a:cs typeface="Roboto"/>
              </a:rPr>
              <a:t>du </a:t>
            </a:r>
            <a:r>
              <a:rPr kumimoji="0" sz="1546" b="0" i="0" u="none" strike="noStrike" kern="0" cap="none" spc="-10" normalizeH="0" baseline="0" noProof="0" dirty="0">
                <a:ln>
                  <a:noFill/>
                </a:ln>
                <a:solidFill>
                  <a:srgbClr val="36393B"/>
                </a:solidFill>
                <a:effectLst/>
                <a:uLnTx/>
                <a:uFillTx/>
                <a:latin typeface="Roboto"/>
                <a:ea typeface="+mn-ea"/>
                <a:cs typeface="Roboto"/>
              </a:rPr>
              <a:t>teint</a:t>
            </a:r>
            <a:r>
              <a:rPr kumimoji="0" sz="1346" b="0" i="0" u="none" strike="noStrike" kern="0" cap="none" spc="-15" normalizeH="0" baseline="30864" noProof="0" dirty="0">
                <a:ln>
                  <a:noFill/>
                </a:ln>
                <a:solidFill>
                  <a:srgbClr val="36393B"/>
                </a:solidFill>
                <a:effectLst/>
                <a:uLnTx/>
                <a:uFillTx/>
                <a:latin typeface="Roboto"/>
                <a:ea typeface="+mn-ea"/>
                <a:cs typeface="Roboto"/>
              </a:rPr>
              <a:t>3</a:t>
            </a:r>
            <a:endParaRPr kumimoji="0" sz="1346" b="0" i="0" u="none" strike="noStrike" kern="0" cap="none" spc="0" normalizeH="0" baseline="30864" noProof="0">
              <a:ln>
                <a:noFill/>
              </a:ln>
              <a:solidFill>
                <a:sysClr val="windowText" lastClr="000000"/>
              </a:solidFill>
              <a:effectLst/>
              <a:uLnTx/>
              <a:uFillTx/>
              <a:latin typeface="Roboto"/>
              <a:ea typeface="+mn-ea"/>
              <a:cs typeface="Roboto"/>
            </a:endParaRPr>
          </a:p>
        </p:txBody>
      </p:sp>
      <p:sp>
        <p:nvSpPr>
          <p:cNvPr id="14" name="object 14"/>
          <p:cNvSpPr/>
          <p:nvPr/>
        </p:nvSpPr>
        <p:spPr>
          <a:xfrm>
            <a:off x="8083102" y="2847564"/>
            <a:ext cx="212136" cy="516724"/>
          </a:xfrm>
          <a:custGeom>
            <a:avLst/>
            <a:gdLst/>
            <a:ahLst/>
            <a:cxnLst/>
            <a:rect l="l" t="t" r="r" b="b"/>
            <a:pathLst>
              <a:path w="212725" h="518160">
                <a:moveTo>
                  <a:pt x="32969" y="517994"/>
                </a:moveTo>
                <a:lnTo>
                  <a:pt x="212267" y="266699"/>
                </a:lnTo>
                <a:lnTo>
                  <a:pt x="0" y="0"/>
                </a:lnTo>
              </a:path>
            </a:pathLst>
          </a:custGeom>
          <a:ln w="31432">
            <a:solidFill>
              <a:srgbClr val="F58432"/>
            </a:solidFill>
          </a:ln>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sp>
        <p:nvSpPr>
          <p:cNvPr id="16" name="object 16"/>
          <p:cNvSpPr/>
          <p:nvPr/>
        </p:nvSpPr>
        <p:spPr>
          <a:xfrm>
            <a:off x="7990422" y="3829975"/>
            <a:ext cx="212136" cy="516724"/>
          </a:xfrm>
          <a:custGeom>
            <a:avLst/>
            <a:gdLst/>
            <a:ahLst/>
            <a:cxnLst/>
            <a:rect l="l" t="t" r="r" b="b"/>
            <a:pathLst>
              <a:path w="212725" h="518160">
                <a:moveTo>
                  <a:pt x="32969" y="517994"/>
                </a:moveTo>
                <a:lnTo>
                  <a:pt x="212267" y="266700"/>
                </a:lnTo>
                <a:lnTo>
                  <a:pt x="0" y="0"/>
                </a:lnTo>
              </a:path>
            </a:pathLst>
          </a:custGeom>
          <a:ln w="31432">
            <a:solidFill>
              <a:srgbClr val="F78F2A"/>
            </a:solidFill>
          </a:ln>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sp>
        <p:nvSpPr>
          <p:cNvPr id="17" name="object 17"/>
          <p:cNvSpPr/>
          <p:nvPr/>
        </p:nvSpPr>
        <p:spPr>
          <a:xfrm>
            <a:off x="7990422" y="4756348"/>
            <a:ext cx="212136" cy="516724"/>
          </a:xfrm>
          <a:custGeom>
            <a:avLst/>
            <a:gdLst/>
            <a:ahLst/>
            <a:cxnLst/>
            <a:rect l="l" t="t" r="r" b="b"/>
            <a:pathLst>
              <a:path w="212725" h="518160">
                <a:moveTo>
                  <a:pt x="32969" y="517994"/>
                </a:moveTo>
                <a:lnTo>
                  <a:pt x="212267" y="266700"/>
                </a:lnTo>
                <a:lnTo>
                  <a:pt x="0" y="0"/>
                </a:lnTo>
              </a:path>
            </a:pathLst>
          </a:custGeom>
          <a:ln w="31432">
            <a:solidFill>
              <a:srgbClr val="F78F2A"/>
            </a:solidFill>
          </a:ln>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pic>
        <p:nvPicPr>
          <p:cNvPr id="18" name="object 18"/>
          <p:cNvPicPr/>
          <p:nvPr/>
        </p:nvPicPr>
        <p:blipFill>
          <a:blip r:embed="rId3" cstate="print"/>
          <a:stretch>
            <a:fillRect/>
          </a:stretch>
        </p:blipFill>
        <p:spPr>
          <a:xfrm>
            <a:off x="300920" y="1553129"/>
            <a:ext cx="2516512" cy="3507585"/>
          </a:xfrm>
          <a:prstGeom prst="rect">
            <a:avLst/>
          </a:prstGeom>
        </p:spPr>
      </p:pic>
      <p:pic>
        <p:nvPicPr>
          <p:cNvPr id="19" name="object 19"/>
          <p:cNvPicPr/>
          <p:nvPr/>
        </p:nvPicPr>
        <p:blipFill>
          <a:blip r:embed="rId4" cstate="print"/>
          <a:stretch>
            <a:fillRect/>
          </a:stretch>
        </p:blipFill>
        <p:spPr>
          <a:xfrm>
            <a:off x="2921247" y="1566541"/>
            <a:ext cx="2886515" cy="3480760"/>
          </a:xfrm>
          <a:prstGeom prst="rect">
            <a:avLst/>
          </a:prstGeom>
        </p:spPr>
      </p:pic>
      <p:sp>
        <p:nvSpPr>
          <p:cNvPr id="20" name="object 20"/>
          <p:cNvSpPr/>
          <p:nvPr/>
        </p:nvSpPr>
        <p:spPr>
          <a:xfrm>
            <a:off x="310761" y="2431788"/>
            <a:ext cx="4866457" cy="389443"/>
          </a:xfrm>
          <a:custGeom>
            <a:avLst/>
            <a:gdLst/>
            <a:ahLst/>
            <a:cxnLst/>
            <a:rect l="l" t="t" r="r" b="b"/>
            <a:pathLst>
              <a:path w="4879975" h="390525">
                <a:moveTo>
                  <a:pt x="1959571" y="0"/>
                </a:moveTo>
                <a:lnTo>
                  <a:pt x="0" y="0"/>
                </a:lnTo>
                <a:lnTo>
                  <a:pt x="0" y="390258"/>
                </a:lnTo>
                <a:lnTo>
                  <a:pt x="1959571" y="390258"/>
                </a:lnTo>
                <a:lnTo>
                  <a:pt x="1959571" y="0"/>
                </a:lnTo>
                <a:close/>
              </a:path>
              <a:path w="4879975" h="390525">
                <a:moveTo>
                  <a:pt x="4879683" y="0"/>
                </a:moveTo>
                <a:lnTo>
                  <a:pt x="2840545" y="0"/>
                </a:lnTo>
                <a:lnTo>
                  <a:pt x="2840545" y="390258"/>
                </a:lnTo>
                <a:lnTo>
                  <a:pt x="4879683" y="390258"/>
                </a:lnTo>
                <a:lnTo>
                  <a:pt x="4879683" y="0"/>
                </a:lnTo>
                <a:close/>
              </a:path>
            </a:pathLst>
          </a:custGeom>
          <a:solidFill>
            <a:srgbClr val="FFFFFF"/>
          </a:solidFill>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sp>
        <p:nvSpPr>
          <p:cNvPr id="21" name="object 21"/>
          <p:cNvSpPr txBox="1"/>
          <p:nvPr/>
        </p:nvSpPr>
        <p:spPr>
          <a:xfrm>
            <a:off x="2208024" y="5015673"/>
            <a:ext cx="626909" cy="223798"/>
          </a:xfrm>
          <a:prstGeom prst="rect">
            <a:avLst/>
          </a:prstGeom>
        </p:spPr>
        <p:txBody>
          <a:bodyPr vert="horz" wrap="square" lIns="0" tIns="17098" rIns="0" bIns="0" rtlCol="0">
            <a:spAutoFit/>
          </a:bodyPr>
          <a:lstStyle/>
          <a:p>
            <a:pPr marL="12664" marR="0" lvl="0" indent="0" algn="l" defTabSz="911840" rtl="0" eaLnBrk="1" fontAlgn="auto" latinLnBrk="0" hangingPunct="1">
              <a:lnSpc>
                <a:spcPct val="100000"/>
              </a:lnSpc>
              <a:spcBef>
                <a:spcPts val="135"/>
              </a:spcBef>
              <a:spcAft>
                <a:spcPts val="0"/>
              </a:spcAft>
              <a:buClrTx/>
              <a:buSzTx/>
              <a:buFontTx/>
              <a:buNone/>
              <a:tabLst/>
              <a:defRPr/>
            </a:pPr>
            <a:r>
              <a:rPr kumimoji="0" sz="1346" b="0" i="0" u="none" strike="noStrike" kern="0" cap="none" spc="-20" normalizeH="0" baseline="0" noProof="0" dirty="0">
                <a:ln>
                  <a:noFill/>
                </a:ln>
                <a:solidFill>
                  <a:srgbClr val="F78F2A"/>
                </a:solidFill>
                <a:effectLst/>
                <a:uLnTx/>
                <a:uFillTx/>
                <a:latin typeface="KyivType Sans Medium2"/>
                <a:ea typeface="+mn-ea"/>
                <a:cs typeface="KyivType Sans Medium2"/>
              </a:rPr>
              <a:t>AVANT</a:t>
            </a:r>
            <a:endParaRPr kumimoji="0" sz="1346" b="0" i="0" u="none" strike="noStrike" kern="0" cap="none" spc="0" normalizeH="0" baseline="0" noProof="0">
              <a:ln>
                <a:noFill/>
              </a:ln>
              <a:solidFill>
                <a:sysClr val="windowText" lastClr="000000"/>
              </a:solidFill>
              <a:effectLst/>
              <a:uLnTx/>
              <a:uFillTx/>
              <a:latin typeface="KyivType Sans Medium2"/>
              <a:ea typeface="+mn-ea"/>
              <a:cs typeface="KyivType Sans Medium2"/>
            </a:endParaRPr>
          </a:p>
        </p:txBody>
      </p:sp>
      <p:sp>
        <p:nvSpPr>
          <p:cNvPr id="22" name="object 22"/>
          <p:cNvSpPr txBox="1"/>
          <p:nvPr/>
        </p:nvSpPr>
        <p:spPr>
          <a:xfrm>
            <a:off x="5158481" y="5032766"/>
            <a:ext cx="592714" cy="223798"/>
          </a:xfrm>
          <a:prstGeom prst="rect">
            <a:avLst/>
          </a:prstGeom>
        </p:spPr>
        <p:txBody>
          <a:bodyPr vert="horz" wrap="square" lIns="0" tIns="17098" rIns="0" bIns="0" rtlCol="0">
            <a:spAutoFit/>
          </a:bodyPr>
          <a:lstStyle/>
          <a:p>
            <a:pPr marL="12664" marR="0" lvl="0" indent="0" algn="l" defTabSz="911840" rtl="0" eaLnBrk="1" fontAlgn="auto" latinLnBrk="0" hangingPunct="1">
              <a:lnSpc>
                <a:spcPct val="100000"/>
              </a:lnSpc>
              <a:spcBef>
                <a:spcPts val="135"/>
              </a:spcBef>
              <a:spcAft>
                <a:spcPts val="0"/>
              </a:spcAft>
              <a:buClrTx/>
              <a:buSzTx/>
              <a:buFontTx/>
              <a:buNone/>
              <a:tabLst/>
              <a:defRPr/>
            </a:pPr>
            <a:r>
              <a:rPr kumimoji="0" sz="1346" b="0" i="0" u="none" strike="noStrike" kern="0" cap="none" spc="-20" normalizeH="0" baseline="0" noProof="0" dirty="0">
                <a:ln>
                  <a:noFill/>
                </a:ln>
                <a:solidFill>
                  <a:srgbClr val="F78F2A"/>
                </a:solidFill>
                <a:effectLst/>
                <a:uLnTx/>
                <a:uFillTx/>
                <a:latin typeface="KyivType Sans Medium2"/>
                <a:ea typeface="+mn-ea"/>
                <a:cs typeface="KyivType Sans Medium2"/>
              </a:rPr>
              <a:t>APRÈS</a:t>
            </a:r>
            <a:endParaRPr kumimoji="0" sz="1346" b="0" i="0" u="none" strike="noStrike" kern="0" cap="none" spc="0" normalizeH="0" baseline="0" noProof="0" dirty="0">
              <a:ln>
                <a:noFill/>
              </a:ln>
              <a:solidFill>
                <a:sysClr val="windowText" lastClr="000000"/>
              </a:solidFill>
              <a:effectLst/>
              <a:uLnTx/>
              <a:uFillTx/>
              <a:latin typeface="KyivType Sans Medium2"/>
              <a:ea typeface="+mn-ea"/>
              <a:cs typeface="KyivType Sans Medium2"/>
            </a:endParaRPr>
          </a:p>
        </p:txBody>
      </p:sp>
      <p:sp>
        <p:nvSpPr>
          <p:cNvPr id="3" name="object 16">
            <a:extLst>
              <a:ext uri="{FF2B5EF4-FFF2-40B4-BE49-F238E27FC236}">
                <a16:creationId xmlns:a16="http://schemas.microsoft.com/office/drawing/2014/main" id="{CC4734A7-8C99-6334-997B-54FB8376A7D4}"/>
              </a:ext>
            </a:extLst>
          </p:cNvPr>
          <p:cNvSpPr/>
          <p:nvPr/>
        </p:nvSpPr>
        <p:spPr>
          <a:xfrm>
            <a:off x="1015866" y="550157"/>
            <a:ext cx="305222" cy="254563"/>
          </a:xfrm>
          <a:custGeom>
            <a:avLst/>
            <a:gdLst/>
            <a:ahLst/>
            <a:cxnLst/>
            <a:rect l="l" t="t" r="r" b="b"/>
            <a:pathLst>
              <a:path w="306070" h="255270">
                <a:moveTo>
                  <a:pt x="0" y="255015"/>
                </a:moveTo>
                <a:lnTo>
                  <a:pt x="0" y="0"/>
                </a:lnTo>
                <a:lnTo>
                  <a:pt x="305955" y="0"/>
                </a:lnTo>
              </a:path>
            </a:pathLst>
          </a:custGeom>
          <a:ln w="17983">
            <a:solidFill>
              <a:srgbClr val="F78F2A"/>
            </a:solidFill>
          </a:ln>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spTree>
    <p:extLst>
      <p:ext uri="{BB962C8B-B14F-4D97-AF65-F5344CB8AC3E}">
        <p14:creationId xmlns:p14="http://schemas.microsoft.com/office/powerpoint/2010/main" val="505826546"/>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bject 2"/>
          <p:cNvSpPr txBox="1">
            <a:spLocks noGrp="1"/>
          </p:cNvSpPr>
          <p:nvPr>
            <p:ph type="title" idx="4294967295"/>
          </p:nvPr>
        </p:nvSpPr>
        <p:spPr>
          <a:xfrm>
            <a:off x="527816" y="509390"/>
            <a:ext cx="4895081" cy="680144"/>
          </a:xfrm>
          <a:prstGeom prst="rect">
            <a:avLst/>
          </a:prstGeom>
        </p:spPr>
        <p:txBody>
          <a:bodyPr vert="horz" wrap="square" lIns="0" tIns="15198" rIns="0" bIns="0" rtlCol="0">
            <a:spAutoFit/>
          </a:bodyPr>
          <a:lstStyle/>
          <a:p>
            <a:pPr marL="12664">
              <a:spcBef>
                <a:spcPts val="120"/>
              </a:spcBef>
            </a:pPr>
            <a:r>
              <a:rPr dirty="0"/>
              <a:t>Dès</a:t>
            </a:r>
            <a:r>
              <a:rPr spc="-5" dirty="0"/>
              <a:t> </a:t>
            </a:r>
            <a:r>
              <a:rPr dirty="0"/>
              <a:t>56 </a:t>
            </a:r>
            <a:r>
              <a:rPr spc="-10" dirty="0"/>
              <a:t>jours</a:t>
            </a:r>
          </a:p>
        </p:txBody>
      </p:sp>
      <p:grpSp>
        <p:nvGrpSpPr>
          <p:cNvPr id="3" name="object 3"/>
          <p:cNvGrpSpPr/>
          <p:nvPr/>
        </p:nvGrpSpPr>
        <p:grpSpPr>
          <a:xfrm>
            <a:off x="485674" y="549533"/>
            <a:ext cx="8520631" cy="6075257"/>
            <a:chOff x="476440" y="551059"/>
            <a:chExt cx="8544299" cy="6092133"/>
          </a:xfrm>
        </p:grpSpPr>
        <p:sp>
          <p:nvSpPr>
            <p:cNvPr id="4" name="object 4"/>
            <p:cNvSpPr/>
            <p:nvPr/>
          </p:nvSpPr>
          <p:spPr>
            <a:xfrm>
              <a:off x="999458" y="551059"/>
              <a:ext cx="306070" cy="255270"/>
            </a:xfrm>
            <a:custGeom>
              <a:avLst/>
              <a:gdLst/>
              <a:ahLst/>
              <a:cxnLst/>
              <a:rect l="l" t="t" r="r" b="b"/>
              <a:pathLst>
                <a:path w="306070" h="255270">
                  <a:moveTo>
                    <a:pt x="0" y="255015"/>
                  </a:moveTo>
                  <a:lnTo>
                    <a:pt x="0" y="0"/>
                  </a:lnTo>
                  <a:lnTo>
                    <a:pt x="305955" y="0"/>
                  </a:lnTo>
                </a:path>
              </a:pathLst>
            </a:custGeom>
            <a:ln w="17983">
              <a:solidFill>
                <a:srgbClr val="F78F2A"/>
              </a:solidFill>
            </a:ln>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sp>
          <p:nvSpPr>
            <p:cNvPr id="5" name="object 5"/>
            <p:cNvSpPr/>
            <p:nvPr/>
          </p:nvSpPr>
          <p:spPr>
            <a:xfrm>
              <a:off x="8808014" y="2683094"/>
              <a:ext cx="212725" cy="518159"/>
            </a:xfrm>
            <a:custGeom>
              <a:avLst/>
              <a:gdLst/>
              <a:ahLst/>
              <a:cxnLst/>
              <a:rect l="l" t="t" r="r" b="b"/>
              <a:pathLst>
                <a:path w="212725" h="518160">
                  <a:moveTo>
                    <a:pt x="32969" y="517994"/>
                  </a:moveTo>
                  <a:lnTo>
                    <a:pt x="212267" y="266699"/>
                  </a:lnTo>
                  <a:lnTo>
                    <a:pt x="0" y="0"/>
                  </a:lnTo>
                </a:path>
              </a:pathLst>
            </a:custGeom>
            <a:ln w="31432">
              <a:solidFill>
                <a:srgbClr val="F78F2A"/>
              </a:solidFill>
            </a:ln>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sp>
          <p:nvSpPr>
            <p:cNvPr id="6" name="object 6"/>
            <p:cNvSpPr/>
            <p:nvPr/>
          </p:nvSpPr>
          <p:spPr>
            <a:xfrm>
              <a:off x="8808014" y="3697250"/>
              <a:ext cx="212725" cy="518159"/>
            </a:xfrm>
            <a:custGeom>
              <a:avLst/>
              <a:gdLst/>
              <a:ahLst/>
              <a:cxnLst/>
              <a:rect l="l" t="t" r="r" b="b"/>
              <a:pathLst>
                <a:path w="212725" h="518160">
                  <a:moveTo>
                    <a:pt x="32969" y="517994"/>
                  </a:moveTo>
                  <a:lnTo>
                    <a:pt x="212267" y="266699"/>
                  </a:lnTo>
                  <a:lnTo>
                    <a:pt x="0" y="0"/>
                  </a:lnTo>
                </a:path>
              </a:pathLst>
            </a:custGeom>
            <a:ln w="31432">
              <a:solidFill>
                <a:srgbClr val="F78F2A"/>
              </a:solidFill>
            </a:ln>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sp>
          <p:nvSpPr>
            <p:cNvPr id="7" name="object 7"/>
            <p:cNvSpPr/>
            <p:nvPr/>
          </p:nvSpPr>
          <p:spPr>
            <a:xfrm>
              <a:off x="8808014" y="4585696"/>
              <a:ext cx="212725" cy="518159"/>
            </a:xfrm>
            <a:custGeom>
              <a:avLst/>
              <a:gdLst/>
              <a:ahLst/>
              <a:cxnLst/>
              <a:rect l="l" t="t" r="r" b="b"/>
              <a:pathLst>
                <a:path w="212725" h="518160">
                  <a:moveTo>
                    <a:pt x="32969" y="517994"/>
                  </a:moveTo>
                  <a:lnTo>
                    <a:pt x="212267" y="266700"/>
                  </a:lnTo>
                  <a:lnTo>
                    <a:pt x="0" y="0"/>
                  </a:lnTo>
                </a:path>
              </a:pathLst>
            </a:custGeom>
            <a:ln w="31432">
              <a:solidFill>
                <a:srgbClr val="F78F2A"/>
              </a:solidFill>
            </a:ln>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pic>
          <p:nvPicPr>
            <p:cNvPr id="8" name="object 8"/>
            <p:cNvPicPr/>
            <p:nvPr/>
          </p:nvPicPr>
          <p:blipFill>
            <a:blip r:embed="rId3" cstate="print"/>
            <a:stretch>
              <a:fillRect/>
            </a:stretch>
          </p:blipFill>
          <p:spPr>
            <a:xfrm>
              <a:off x="476440" y="1362254"/>
              <a:ext cx="2630424" cy="1443226"/>
            </a:xfrm>
            <a:prstGeom prst="rect">
              <a:avLst/>
            </a:prstGeom>
          </p:spPr>
        </p:pic>
        <p:pic>
          <p:nvPicPr>
            <p:cNvPr id="9" name="object 9"/>
            <p:cNvPicPr/>
            <p:nvPr/>
          </p:nvPicPr>
          <p:blipFill>
            <a:blip r:embed="rId4" cstate="print"/>
            <a:stretch>
              <a:fillRect/>
            </a:stretch>
          </p:blipFill>
          <p:spPr>
            <a:xfrm>
              <a:off x="3486340" y="1339392"/>
              <a:ext cx="2665476" cy="1474254"/>
            </a:xfrm>
            <a:prstGeom prst="rect">
              <a:avLst/>
            </a:prstGeom>
          </p:spPr>
        </p:pic>
        <p:sp>
          <p:nvSpPr>
            <p:cNvPr id="10" name="object 10"/>
            <p:cNvSpPr/>
            <p:nvPr/>
          </p:nvSpPr>
          <p:spPr>
            <a:xfrm>
              <a:off x="3483279" y="1598472"/>
              <a:ext cx="2665730" cy="405765"/>
            </a:xfrm>
            <a:custGeom>
              <a:avLst/>
              <a:gdLst/>
              <a:ahLst/>
              <a:cxnLst/>
              <a:rect l="l" t="t" r="r" b="b"/>
              <a:pathLst>
                <a:path w="2665729" h="405764">
                  <a:moveTo>
                    <a:pt x="0" y="405384"/>
                  </a:moveTo>
                  <a:lnTo>
                    <a:pt x="2665476" y="405384"/>
                  </a:lnTo>
                  <a:lnTo>
                    <a:pt x="2665476" y="0"/>
                  </a:lnTo>
                  <a:lnTo>
                    <a:pt x="0" y="0"/>
                  </a:lnTo>
                  <a:lnTo>
                    <a:pt x="0" y="405384"/>
                  </a:lnTo>
                  <a:close/>
                </a:path>
              </a:pathLst>
            </a:custGeom>
            <a:ln w="12700">
              <a:solidFill>
                <a:srgbClr val="FFFFFF"/>
              </a:solidFill>
            </a:ln>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pic>
          <p:nvPicPr>
            <p:cNvPr id="11" name="object 11"/>
            <p:cNvPicPr/>
            <p:nvPr/>
          </p:nvPicPr>
          <p:blipFill>
            <a:blip r:embed="rId5" cstate="print"/>
            <a:stretch>
              <a:fillRect/>
            </a:stretch>
          </p:blipFill>
          <p:spPr>
            <a:xfrm>
              <a:off x="495974" y="3384715"/>
              <a:ext cx="5658115" cy="3258477"/>
            </a:xfrm>
            <a:prstGeom prst="rect">
              <a:avLst/>
            </a:prstGeom>
          </p:spPr>
        </p:pic>
        <p:pic>
          <p:nvPicPr>
            <p:cNvPr id="12" name="object 12"/>
            <p:cNvPicPr/>
            <p:nvPr/>
          </p:nvPicPr>
          <p:blipFill>
            <a:blip r:embed="rId6" cstate="print"/>
            <a:stretch>
              <a:fillRect/>
            </a:stretch>
          </p:blipFill>
          <p:spPr>
            <a:xfrm>
              <a:off x="498844" y="4287215"/>
              <a:ext cx="5655232" cy="954151"/>
            </a:xfrm>
            <a:prstGeom prst="rect">
              <a:avLst/>
            </a:prstGeom>
          </p:spPr>
        </p:pic>
      </p:grpSp>
      <p:sp>
        <p:nvSpPr>
          <p:cNvPr id="13" name="object 13"/>
          <p:cNvSpPr txBox="1"/>
          <p:nvPr/>
        </p:nvSpPr>
        <p:spPr>
          <a:xfrm>
            <a:off x="7213668" y="498595"/>
            <a:ext cx="3433433" cy="707330"/>
          </a:xfrm>
          <a:prstGeom prst="rect">
            <a:avLst/>
          </a:prstGeom>
        </p:spPr>
        <p:txBody>
          <a:bodyPr vert="horz" wrap="square" lIns="0" tIns="43060" rIns="0" bIns="0" rtlCol="0">
            <a:spAutoFit/>
          </a:bodyPr>
          <a:lstStyle/>
          <a:p>
            <a:pPr marL="907407" marR="5066" lvl="0" indent="-895376" algn="l" defTabSz="911840" rtl="0" eaLnBrk="1" fontAlgn="auto" latinLnBrk="0" hangingPunct="1">
              <a:lnSpc>
                <a:spcPts val="2593"/>
              </a:lnSpc>
              <a:spcBef>
                <a:spcPts val="339"/>
              </a:spcBef>
              <a:spcAft>
                <a:spcPts val="0"/>
              </a:spcAft>
              <a:buClrTx/>
              <a:buSzTx/>
              <a:buFontTx/>
              <a:buNone/>
              <a:tabLst/>
              <a:defRPr/>
            </a:pPr>
            <a:r>
              <a:rPr kumimoji="0" sz="2294" b="0" i="0" u="none" strike="noStrike" kern="0" cap="none" spc="-50" normalizeH="0" baseline="0" noProof="0" dirty="0">
                <a:ln>
                  <a:noFill/>
                </a:ln>
                <a:solidFill>
                  <a:srgbClr val="F78F2A"/>
                </a:solidFill>
                <a:effectLst/>
                <a:uLnTx/>
                <a:uFillTx/>
                <a:latin typeface="KyivType Sans Medium2"/>
                <a:ea typeface="+mn-ea"/>
                <a:cs typeface="KyivType Sans Medium2"/>
              </a:rPr>
              <a:t>L’efficacité</a:t>
            </a:r>
            <a:r>
              <a:rPr kumimoji="0" sz="2294" b="0" i="0" u="none" strike="noStrike" kern="0" cap="none" spc="-15" normalizeH="0" baseline="0" noProof="0" dirty="0">
                <a:ln>
                  <a:noFill/>
                </a:ln>
                <a:solidFill>
                  <a:srgbClr val="F78F2A"/>
                </a:solidFill>
                <a:effectLst/>
                <a:uLnTx/>
                <a:uFillTx/>
                <a:latin typeface="KyivType Sans Medium2"/>
                <a:ea typeface="+mn-ea"/>
                <a:cs typeface="KyivType Sans Medium2"/>
              </a:rPr>
              <a:t> </a:t>
            </a:r>
            <a:r>
              <a:rPr kumimoji="0" sz="2294" b="0" i="0" u="none" strike="noStrike" kern="0" cap="none" spc="-10" normalizeH="0" baseline="0" noProof="0" dirty="0">
                <a:ln>
                  <a:noFill/>
                </a:ln>
                <a:solidFill>
                  <a:srgbClr val="F78F2A"/>
                </a:solidFill>
                <a:effectLst/>
                <a:uLnTx/>
                <a:uFillTx/>
                <a:latin typeface="KyivType Sans Medium2"/>
                <a:ea typeface="+mn-ea"/>
                <a:cs typeface="KyivType Sans Medium2"/>
              </a:rPr>
              <a:t>anti-taches s’intensifie</a:t>
            </a:r>
            <a:endParaRPr kumimoji="0" sz="2294" b="0" i="0" u="none" strike="noStrike" kern="0" cap="none" spc="0" normalizeH="0" baseline="0" noProof="0">
              <a:ln>
                <a:noFill/>
              </a:ln>
              <a:solidFill>
                <a:sysClr val="windowText" lastClr="000000"/>
              </a:solidFill>
              <a:effectLst/>
              <a:uLnTx/>
              <a:uFillTx/>
              <a:latin typeface="KyivType Sans Medium2"/>
              <a:ea typeface="+mn-ea"/>
              <a:cs typeface="KyivType Sans Medium2"/>
            </a:endParaRPr>
          </a:p>
        </p:txBody>
      </p:sp>
      <p:sp>
        <p:nvSpPr>
          <p:cNvPr id="14" name="object 14"/>
          <p:cNvSpPr txBox="1"/>
          <p:nvPr/>
        </p:nvSpPr>
        <p:spPr>
          <a:xfrm>
            <a:off x="1542843" y="2941675"/>
            <a:ext cx="626909" cy="223798"/>
          </a:xfrm>
          <a:prstGeom prst="rect">
            <a:avLst/>
          </a:prstGeom>
        </p:spPr>
        <p:txBody>
          <a:bodyPr vert="horz" wrap="square" lIns="0" tIns="17098" rIns="0" bIns="0" rtlCol="0">
            <a:spAutoFit/>
          </a:bodyPr>
          <a:lstStyle/>
          <a:p>
            <a:pPr marL="12664" marR="0" lvl="0" indent="0" algn="l" defTabSz="911840" rtl="0" eaLnBrk="1" fontAlgn="auto" latinLnBrk="0" hangingPunct="1">
              <a:lnSpc>
                <a:spcPct val="100000"/>
              </a:lnSpc>
              <a:spcBef>
                <a:spcPts val="135"/>
              </a:spcBef>
              <a:spcAft>
                <a:spcPts val="0"/>
              </a:spcAft>
              <a:buClrTx/>
              <a:buSzTx/>
              <a:buFontTx/>
              <a:buNone/>
              <a:tabLst/>
              <a:defRPr/>
            </a:pPr>
            <a:r>
              <a:rPr kumimoji="0" sz="1346" b="0" i="0" u="none" strike="noStrike" kern="0" cap="none" spc="-20" normalizeH="0" baseline="0" noProof="0" dirty="0">
                <a:ln>
                  <a:noFill/>
                </a:ln>
                <a:solidFill>
                  <a:srgbClr val="F78F2A"/>
                </a:solidFill>
                <a:effectLst/>
                <a:uLnTx/>
                <a:uFillTx/>
                <a:latin typeface="KyivType Sans Medium2"/>
                <a:ea typeface="+mn-ea"/>
                <a:cs typeface="KyivType Sans Medium2"/>
              </a:rPr>
              <a:t>AVANT</a:t>
            </a:r>
            <a:endParaRPr kumimoji="0" sz="1346" b="0" i="0" u="none" strike="noStrike" kern="0" cap="none" spc="0" normalizeH="0" baseline="0" noProof="0">
              <a:ln>
                <a:noFill/>
              </a:ln>
              <a:solidFill>
                <a:sysClr val="windowText" lastClr="000000"/>
              </a:solidFill>
              <a:effectLst/>
              <a:uLnTx/>
              <a:uFillTx/>
              <a:latin typeface="KyivType Sans Medium2"/>
              <a:ea typeface="+mn-ea"/>
              <a:cs typeface="KyivType Sans Medium2"/>
            </a:endParaRPr>
          </a:p>
        </p:txBody>
      </p:sp>
      <p:sp>
        <p:nvSpPr>
          <p:cNvPr id="15" name="object 15"/>
          <p:cNvSpPr txBox="1"/>
          <p:nvPr/>
        </p:nvSpPr>
        <p:spPr>
          <a:xfrm>
            <a:off x="4473911" y="2957838"/>
            <a:ext cx="592714" cy="223798"/>
          </a:xfrm>
          <a:prstGeom prst="rect">
            <a:avLst/>
          </a:prstGeom>
        </p:spPr>
        <p:txBody>
          <a:bodyPr vert="horz" wrap="square" lIns="0" tIns="17098" rIns="0" bIns="0" rtlCol="0">
            <a:spAutoFit/>
          </a:bodyPr>
          <a:lstStyle/>
          <a:p>
            <a:pPr marL="12664" marR="0" lvl="0" indent="0" algn="l" defTabSz="911840" rtl="0" eaLnBrk="1" fontAlgn="auto" latinLnBrk="0" hangingPunct="1">
              <a:lnSpc>
                <a:spcPct val="100000"/>
              </a:lnSpc>
              <a:spcBef>
                <a:spcPts val="135"/>
              </a:spcBef>
              <a:spcAft>
                <a:spcPts val="0"/>
              </a:spcAft>
              <a:buClrTx/>
              <a:buSzTx/>
              <a:buFontTx/>
              <a:buNone/>
              <a:tabLst/>
              <a:defRPr/>
            </a:pPr>
            <a:r>
              <a:rPr kumimoji="0" sz="1346" b="0" i="0" u="none" strike="noStrike" kern="0" cap="none" spc="-20" normalizeH="0" baseline="0" noProof="0" dirty="0">
                <a:ln>
                  <a:noFill/>
                </a:ln>
                <a:solidFill>
                  <a:srgbClr val="F78F2A"/>
                </a:solidFill>
                <a:effectLst/>
                <a:uLnTx/>
                <a:uFillTx/>
                <a:latin typeface="KyivType Sans Medium2"/>
                <a:ea typeface="+mn-ea"/>
                <a:cs typeface="KyivType Sans Medium2"/>
              </a:rPr>
              <a:t>APRÈS</a:t>
            </a:r>
            <a:endParaRPr kumimoji="0" sz="1346" b="0" i="0" u="none" strike="noStrike" kern="0" cap="none" spc="0" normalizeH="0" baseline="0" noProof="0">
              <a:ln>
                <a:noFill/>
              </a:ln>
              <a:solidFill>
                <a:sysClr val="windowText" lastClr="000000"/>
              </a:solidFill>
              <a:effectLst/>
              <a:uLnTx/>
              <a:uFillTx/>
              <a:latin typeface="KyivType Sans Medium2"/>
              <a:ea typeface="+mn-ea"/>
              <a:cs typeface="KyivType Sans Medium2"/>
            </a:endParaRPr>
          </a:p>
        </p:txBody>
      </p:sp>
      <p:sp>
        <p:nvSpPr>
          <p:cNvPr id="16" name="object 16"/>
          <p:cNvSpPr txBox="1"/>
          <p:nvPr/>
        </p:nvSpPr>
        <p:spPr>
          <a:xfrm>
            <a:off x="9205965" y="4567718"/>
            <a:ext cx="1462787" cy="474931"/>
          </a:xfrm>
          <a:prstGeom prst="rect">
            <a:avLst/>
          </a:prstGeom>
        </p:spPr>
        <p:txBody>
          <a:bodyPr vert="horz" wrap="square" lIns="0" tIns="35461" rIns="0" bIns="0" rtlCol="0">
            <a:spAutoFit/>
          </a:bodyPr>
          <a:lstStyle/>
          <a:p>
            <a:pPr marL="37993" marR="30395" lvl="0" indent="0" algn="l" defTabSz="911840" rtl="0" eaLnBrk="1" fontAlgn="auto" latinLnBrk="0" hangingPunct="1">
              <a:lnSpc>
                <a:spcPts val="1695"/>
              </a:lnSpc>
              <a:spcBef>
                <a:spcPts val="279"/>
              </a:spcBef>
              <a:spcAft>
                <a:spcPts val="0"/>
              </a:spcAft>
              <a:buClrTx/>
              <a:buSzTx/>
              <a:buFontTx/>
              <a:buNone/>
              <a:tabLst/>
              <a:defRPr/>
            </a:pPr>
            <a:r>
              <a:rPr kumimoji="0" sz="1546" b="0" i="0" u="none" strike="noStrike" kern="0" cap="none" spc="0" normalizeH="0" baseline="0" noProof="0" dirty="0">
                <a:ln>
                  <a:noFill/>
                </a:ln>
                <a:solidFill>
                  <a:srgbClr val="36393B"/>
                </a:solidFill>
                <a:effectLst/>
                <a:uLnTx/>
                <a:uFillTx/>
                <a:latin typeface="Roboto"/>
                <a:ea typeface="+mn-ea"/>
                <a:cs typeface="Roboto"/>
              </a:rPr>
              <a:t>les</a:t>
            </a:r>
            <a:r>
              <a:rPr kumimoji="0" sz="1546" b="0" i="0" u="none" strike="noStrike" kern="0" cap="none" spc="-40" normalizeH="0" baseline="0" noProof="0" dirty="0">
                <a:ln>
                  <a:noFill/>
                </a:ln>
                <a:solidFill>
                  <a:srgbClr val="36393B"/>
                </a:solidFill>
                <a:effectLst/>
                <a:uLnTx/>
                <a:uFillTx/>
                <a:latin typeface="Roboto"/>
                <a:ea typeface="+mn-ea"/>
                <a:cs typeface="Roboto"/>
              </a:rPr>
              <a:t> </a:t>
            </a:r>
            <a:r>
              <a:rPr kumimoji="0" sz="1546" b="0" i="0" u="none" strike="noStrike" kern="0" cap="none" spc="0" normalizeH="0" baseline="0" noProof="0" dirty="0">
                <a:ln>
                  <a:noFill/>
                </a:ln>
                <a:solidFill>
                  <a:srgbClr val="36393B"/>
                </a:solidFill>
                <a:effectLst/>
                <a:uLnTx/>
                <a:uFillTx/>
                <a:latin typeface="Roboto"/>
                <a:ea typeface="+mn-ea"/>
                <a:cs typeface="Roboto"/>
              </a:rPr>
              <a:t>taches</a:t>
            </a:r>
            <a:r>
              <a:rPr kumimoji="0" sz="1546" b="0" i="0" u="none" strike="noStrike" kern="0" cap="none" spc="-40" normalizeH="0" baseline="0" noProof="0" dirty="0">
                <a:ln>
                  <a:noFill/>
                </a:ln>
                <a:solidFill>
                  <a:srgbClr val="36393B"/>
                </a:solidFill>
                <a:effectLst/>
                <a:uLnTx/>
                <a:uFillTx/>
                <a:latin typeface="Roboto"/>
                <a:ea typeface="+mn-ea"/>
                <a:cs typeface="Roboto"/>
              </a:rPr>
              <a:t> </a:t>
            </a:r>
            <a:r>
              <a:rPr kumimoji="0" sz="1546" b="0" i="0" u="none" strike="noStrike" kern="0" cap="none" spc="-20" normalizeH="0" baseline="0" noProof="0" dirty="0">
                <a:ln>
                  <a:noFill/>
                </a:ln>
                <a:solidFill>
                  <a:srgbClr val="36393B"/>
                </a:solidFill>
                <a:effectLst/>
                <a:uLnTx/>
                <a:uFillTx/>
                <a:latin typeface="Roboto"/>
                <a:ea typeface="+mn-ea"/>
                <a:cs typeface="Roboto"/>
              </a:rPr>
              <a:t>sont </a:t>
            </a:r>
            <a:r>
              <a:rPr kumimoji="0" sz="1546" b="0" i="0" u="none" strike="noStrike" kern="0" cap="none" spc="0" normalizeH="0" baseline="0" noProof="0" dirty="0">
                <a:ln>
                  <a:noFill/>
                </a:ln>
                <a:solidFill>
                  <a:srgbClr val="36393B"/>
                </a:solidFill>
                <a:effectLst/>
                <a:uLnTx/>
                <a:uFillTx/>
                <a:latin typeface="Roboto"/>
                <a:ea typeface="+mn-ea"/>
                <a:cs typeface="Roboto"/>
              </a:rPr>
              <a:t>moins</a:t>
            </a:r>
            <a:r>
              <a:rPr kumimoji="0" sz="1546" b="0" i="0" u="none" strike="noStrike" kern="0" cap="none" spc="-70" normalizeH="0" baseline="0" noProof="0" dirty="0">
                <a:ln>
                  <a:noFill/>
                </a:ln>
                <a:solidFill>
                  <a:srgbClr val="36393B"/>
                </a:solidFill>
                <a:effectLst/>
                <a:uLnTx/>
                <a:uFillTx/>
                <a:latin typeface="Roboto"/>
                <a:ea typeface="+mn-ea"/>
                <a:cs typeface="Roboto"/>
              </a:rPr>
              <a:t> </a:t>
            </a:r>
            <a:r>
              <a:rPr kumimoji="0" sz="1546" b="0" i="0" u="none" strike="noStrike" kern="0" cap="none" spc="-10" normalizeH="0" baseline="0" noProof="0" dirty="0">
                <a:ln>
                  <a:noFill/>
                </a:ln>
                <a:solidFill>
                  <a:srgbClr val="36393B"/>
                </a:solidFill>
                <a:effectLst/>
                <a:uLnTx/>
                <a:uFillTx/>
                <a:latin typeface="Roboto"/>
                <a:ea typeface="+mn-ea"/>
                <a:cs typeface="Roboto"/>
              </a:rPr>
              <a:t>intenses</a:t>
            </a:r>
            <a:r>
              <a:rPr kumimoji="0" sz="1346" b="0" i="0" u="none" strike="noStrike" kern="0" cap="none" spc="-15" normalizeH="0" baseline="30864" noProof="0" dirty="0">
                <a:ln>
                  <a:noFill/>
                </a:ln>
                <a:solidFill>
                  <a:srgbClr val="36393B"/>
                </a:solidFill>
                <a:effectLst/>
                <a:uLnTx/>
                <a:uFillTx/>
                <a:latin typeface="Roboto"/>
                <a:ea typeface="+mn-ea"/>
                <a:cs typeface="Roboto"/>
              </a:rPr>
              <a:t>2</a:t>
            </a:r>
            <a:endParaRPr kumimoji="0" sz="1346" b="0" i="0" u="none" strike="noStrike" kern="0" cap="none" spc="0" normalizeH="0" baseline="30864" noProof="0">
              <a:ln>
                <a:noFill/>
              </a:ln>
              <a:solidFill>
                <a:sysClr val="windowText" lastClr="000000"/>
              </a:solidFill>
              <a:effectLst/>
              <a:uLnTx/>
              <a:uFillTx/>
              <a:latin typeface="Roboto"/>
              <a:ea typeface="+mn-ea"/>
              <a:cs typeface="Roboto"/>
            </a:endParaRPr>
          </a:p>
        </p:txBody>
      </p:sp>
      <p:sp>
        <p:nvSpPr>
          <p:cNvPr id="17" name="object 17"/>
          <p:cNvSpPr txBox="1"/>
          <p:nvPr/>
        </p:nvSpPr>
        <p:spPr>
          <a:xfrm>
            <a:off x="9205965" y="2659742"/>
            <a:ext cx="1702784" cy="474931"/>
          </a:xfrm>
          <a:prstGeom prst="rect">
            <a:avLst/>
          </a:prstGeom>
        </p:spPr>
        <p:txBody>
          <a:bodyPr vert="horz" wrap="square" lIns="0" tIns="35461" rIns="0" bIns="0" rtlCol="0">
            <a:spAutoFit/>
          </a:bodyPr>
          <a:lstStyle/>
          <a:p>
            <a:pPr marL="37993" marR="30395" lvl="0" indent="0" algn="l" defTabSz="911840" rtl="0" eaLnBrk="1" fontAlgn="auto" latinLnBrk="0" hangingPunct="1">
              <a:lnSpc>
                <a:spcPts val="1695"/>
              </a:lnSpc>
              <a:spcBef>
                <a:spcPts val="279"/>
              </a:spcBef>
              <a:spcAft>
                <a:spcPts val="0"/>
              </a:spcAft>
              <a:buClrTx/>
              <a:buSzTx/>
              <a:buFontTx/>
              <a:buNone/>
              <a:tabLst/>
              <a:defRPr/>
            </a:pPr>
            <a:r>
              <a:rPr kumimoji="0" sz="1546" b="0" i="0" u="none" strike="noStrike" kern="0" cap="none" spc="0" normalizeH="0" baseline="0" noProof="0" dirty="0">
                <a:ln>
                  <a:noFill/>
                </a:ln>
                <a:solidFill>
                  <a:srgbClr val="36393B"/>
                </a:solidFill>
                <a:effectLst/>
                <a:uLnTx/>
                <a:uFillTx/>
                <a:latin typeface="Roboto"/>
                <a:ea typeface="+mn-ea"/>
                <a:cs typeface="Roboto"/>
              </a:rPr>
              <a:t>de</a:t>
            </a:r>
            <a:r>
              <a:rPr kumimoji="0" sz="1546" b="0" i="0" u="none" strike="noStrike" kern="0" cap="none" spc="-55" normalizeH="0" baseline="0" noProof="0" dirty="0">
                <a:ln>
                  <a:noFill/>
                </a:ln>
                <a:solidFill>
                  <a:srgbClr val="36393B"/>
                </a:solidFill>
                <a:effectLst/>
                <a:uLnTx/>
                <a:uFillTx/>
                <a:latin typeface="Roboto"/>
                <a:ea typeface="+mn-ea"/>
                <a:cs typeface="Roboto"/>
              </a:rPr>
              <a:t> </a:t>
            </a:r>
            <a:r>
              <a:rPr kumimoji="0" sz="1546" b="0" i="0" u="none" strike="noStrike" kern="0" cap="none" spc="0" normalizeH="0" baseline="0" noProof="0" dirty="0">
                <a:ln>
                  <a:noFill/>
                </a:ln>
                <a:solidFill>
                  <a:srgbClr val="36393B"/>
                </a:solidFill>
                <a:effectLst/>
                <a:uLnTx/>
                <a:uFillTx/>
                <a:latin typeface="Roboto"/>
                <a:ea typeface="+mn-ea"/>
                <a:cs typeface="Roboto"/>
              </a:rPr>
              <a:t>réduction</a:t>
            </a:r>
            <a:r>
              <a:rPr kumimoji="0" sz="1546" b="0" i="0" u="none" strike="noStrike" kern="0" cap="none" spc="-55" normalizeH="0" baseline="0" noProof="0" dirty="0">
                <a:ln>
                  <a:noFill/>
                </a:ln>
                <a:solidFill>
                  <a:srgbClr val="36393B"/>
                </a:solidFill>
                <a:effectLst/>
                <a:uLnTx/>
                <a:uFillTx/>
                <a:latin typeface="Roboto"/>
                <a:ea typeface="+mn-ea"/>
                <a:cs typeface="Roboto"/>
              </a:rPr>
              <a:t> </a:t>
            </a:r>
            <a:r>
              <a:rPr kumimoji="0" sz="1546" b="0" i="0" u="none" strike="noStrike" kern="0" cap="none" spc="-25" normalizeH="0" baseline="0" noProof="0" dirty="0">
                <a:ln>
                  <a:noFill/>
                </a:ln>
                <a:solidFill>
                  <a:srgbClr val="36393B"/>
                </a:solidFill>
                <a:effectLst/>
                <a:uLnTx/>
                <a:uFillTx/>
                <a:latin typeface="Roboto"/>
                <a:ea typeface="+mn-ea"/>
                <a:cs typeface="Roboto"/>
              </a:rPr>
              <a:t>du </a:t>
            </a:r>
            <a:r>
              <a:rPr kumimoji="0" sz="1546" b="0" i="0" u="none" strike="noStrike" kern="0" cap="none" spc="0" normalizeH="0" baseline="0" noProof="0" dirty="0">
                <a:ln>
                  <a:noFill/>
                </a:ln>
                <a:solidFill>
                  <a:srgbClr val="36393B"/>
                </a:solidFill>
                <a:effectLst/>
                <a:uLnTx/>
                <a:uFillTx/>
                <a:latin typeface="Roboto"/>
                <a:ea typeface="+mn-ea"/>
                <a:cs typeface="Roboto"/>
              </a:rPr>
              <a:t>nombre</a:t>
            </a:r>
            <a:r>
              <a:rPr kumimoji="0" sz="1546" b="0" i="0" u="none" strike="noStrike" kern="0" cap="none" spc="-50" normalizeH="0" baseline="0" noProof="0" dirty="0">
                <a:ln>
                  <a:noFill/>
                </a:ln>
                <a:solidFill>
                  <a:srgbClr val="36393B"/>
                </a:solidFill>
                <a:effectLst/>
                <a:uLnTx/>
                <a:uFillTx/>
                <a:latin typeface="Roboto"/>
                <a:ea typeface="+mn-ea"/>
                <a:cs typeface="Roboto"/>
              </a:rPr>
              <a:t> </a:t>
            </a:r>
            <a:r>
              <a:rPr kumimoji="0" sz="1546" b="0" i="0" u="none" strike="noStrike" kern="0" cap="none" spc="0" normalizeH="0" baseline="0" noProof="0" dirty="0">
                <a:ln>
                  <a:noFill/>
                </a:ln>
                <a:solidFill>
                  <a:srgbClr val="36393B"/>
                </a:solidFill>
                <a:effectLst/>
                <a:uLnTx/>
                <a:uFillTx/>
                <a:latin typeface="Roboto"/>
                <a:ea typeface="+mn-ea"/>
                <a:cs typeface="Roboto"/>
              </a:rPr>
              <a:t>de</a:t>
            </a:r>
            <a:r>
              <a:rPr kumimoji="0" sz="1546" b="0" i="0" u="none" strike="noStrike" kern="0" cap="none" spc="-50" normalizeH="0" baseline="0" noProof="0" dirty="0">
                <a:ln>
                  <a:noFill/>
                </a:ln>
                <a:solidFill>
                  <a:srgbClr val="36393B"/>
                </a:solidFill>
                <a:effectLst/>
                <a:uLnTx/>
                <a:uFillTx/>
                <a:latin typeface="Roboto"/>
                <a:ea typeface="+mn-ea"/>
                <a:cs typeface="Roboto"/>
              </a:rPr>
              <a:t> </a:t>
            </a:r>
            <a:r>
              <a:rPr kumimoji="0" sz="1546" b="0" i="0" u="none" strike="noStrike" kern="0" cap="none" spc="-10" normalizeH="0" baseline="0" noProof="0" dirty="0">
                <a:ln>
                  <a:noFill/>
                </a:ln>
                <a:solidFill>
                  <a:srgbClr val="36393B"/>
                </a:solidFill>
                <a:effectLst/>
                <a:uLnTx/>
                <a:uFillTx/>
                <a:latin typeface="Roboto"/>
                <a:ea typeface="+mn-ea"/>
                <a:cs typeface="Roboto"/>
              </a:rPr>
              <a:t>taches</a:t>
            </a:r>
            <a:r>
              <a:rPr kumimoji="0" sz="1346" b="0" i="0" u="none" strike="noStrike" kern="0" cap="none" spc="-15" normalizeH="0" baseline="30864" noProof="0" dirty="0">
                <a:ln>
                  <a:noFill/>
                </a:ln>
                <a:solidFill>
                  <a:srgbClr val="36393B"/>
                </a:solidFill>
                <a:effectLst/>
                <a:uLnTx/>
                <a:uFillTx/>
                <a:latin typeface="Roboto"/>
                <a:ea typeface="+mn-ea"/>
                <a:cs typeface="Roboto"/>
              </a:rPr>
              <a:t>4</a:t>
            </a:r>
            <a:endParaRPr kumimoji="0" sz="1346" b="0" i="0" u="none" strike="noStrike" kern="0" cap="none" spc="0" normalizeH="0" baseline="30864" noProof="0">
              <a:ln>
                <a:noFill/>
              </a:ln>
              <a:solidFill>
                <a:sysClr val="windowText" lastClr="000000"/>
              </a:solidFill>
              <a:effectLst/>
              <a:uLnTx/>
              <a:uFillTx/>
              <a:latin typeface="Roboto"/>
              <a:ea typeface="+mn-ea"/>
              <a:cs typeface="Roboto"/>
            </a:endParaRPr>
          </a:p>
        </p:txBody>
      </p:sp>
      <p:sp>
        <p:nvSpPr>
          <p:cNvPr id="18" name="object 18"/>
          <p:cNvSpPr txBox="1"/>
          <p:nvPr/>
        </p:nvSpPr>
        <p:spPr>
          <a:xfrm>
            <a:off x="9205965" y="3615739"/>
            <a:ext cx="1412127" cy="690233"/>
          </a:xfrm>
          <a:prstGeom prst="rect">
            <a:avLst/>
          </a:prstGeom>
        </p:spPr>
        <p:txBody>
          <a:bodyPr vert="horz" wrap="square" lIns="0" tIns="35461" rIns="0" bIns="0" rtlCol="0">
            <a:spAutoFit/>
          </a:bodyPr>
          <a:lstStyle/>
          <a:p>
            <a:pPr marL="37993" marR="30395" lvl="0" indent="0" algn="l" defTabSz="911840" rtl="0" eaLnBrk="1" fontAlgn="auto" latinLnBrk="0" hangingPunct="1">
              <a:lnSpc>
                <a:spcPts val="1695"/>
              </a:lnSpc>
              <a:spcBef>
                <a:spcPts val="279"/>
              </a:spcBef>
              <a:spcAft>
                <a:spcPts val="0"/>
              </a:spcAft>
              <a:buClrTx/>
              <a:buSzTx/>
              <a:buFontTx/>
              <a:buNone/>
              <a:tabLst/>
              <a:defRPr/>
            </a:pPr>
            <a:r>
              <a:rPr kumimoji="0" sz="1546" b="0" i="0" u="none" strike="noStrike" kern="0" cap="none" spc="0" normalizeH="0" baseline="0" noProof="0" dirty="0">
                <a:ln>
                  <a:noFill/>
                </a:ln>
                <a:solidFill>
                  <a:srgbClr val="36393B"/>
                </a:solidFill>
                <a:effectLst/>
                <a:uLnTx/>
                <a:uFillTx/>
                <a:latin typeface="Roboto"/>
                <a:ea typeface="+mn-ea"/>
                <a:cs typeface="Roboto"/>
              </a:rPr>
              <a:t>de</a:t>
            </a:r>
            <a:r>
              <a:rPr kumimoji="0" sz="1546" b="0" i="0" u="none" strike="noStrike" kern="0" cap="none" spc="-25" normalizeH="0" baseline="0" noProof="0" dirty="0">
                <a:ln>
                  <a:noFill/>
                </a:ln>
                <a:solidFill>
                  <a:srgbClr val="36393B"/>
                </a:solidFill>
                <a:effectLst/>
                <a:uLnTx/>
                <a:uFillTx/>
                <a:latin typeface="Roboto"/>
                <a:ea typeface="+mn-ea"/>
                <a:cs typeface="Roboto"/>
              </a:rPr>
              <a:t> </a:t>
            </a:r>
            <a:r>
              <a:rPr kumimoji="0" sz="1546" b="0" i="0" u="none" strike="noStrike" kern="0" cap="none" spc="-10" normalizeH="0" baseline="0" noProof="0" dirty="0">
                <a:ln>
                  <a:noFill/>
                </a:ln>
                <a:solidFill>
                  <a:srgbClr val="36393B"/>
                </a:solidFill>
                <a:effectLst/>
                <a:uLnTx/>
                <a:uFillTx/>
                <a:latin typeface="Roboto"/>
                <a:ea typeface="+mn-ea"/>
                <a:cs typeface="Roboto"/>
              </a:rPr>
              <a:t>réduction</a:t>
            </a:r>
            <a:r>
              <a:rPr kumimoji="0" sz="1546" b="0" i="0" u="none" strike="noStrike" kern="0" cap="none" spc="499" normalizeH="0" baseline="0" noProof="0" dirty="0">
                <a:ln>
                  <a:noFill/>
                </a:ln>
                <a:solidFill>
                  <a:srgbClr val="36393B"/>
                </a:solidFill>
                <a:effectLst/>
                <a:uLnTx/>
                <a:uFillTx/>
                <a:latin typeface="Roboto"/>
                <a:ea typeface="+mn-ea"/>
                <a:cs typeface="Roboto"/>
              </a:rPr>
              <a:t> </a:t>
            </a:r>
            <a:r>
              <a:rPr kumimoji="0" sz="1546" b="0" i="0" u="none" strike="noStrike" kern="0" cap="none" spc="0" normalizeH="0" baseline="0" noProof="0" dirty="0">
                <a:ln>
                  <a:noFill/>
                </a:ln>
                <a:solidFill>
                  <a:srgbClr val="36393B"/>
                </a:solidFill>
                <a:effectLst/>
                <a:uLnTx/>
                <a:uFillTx/>
                <a:latin typeface="Roboto"/>
                <a:ea typeface="+mn-ea"/>
                <a:cs typeface="Roboto"/>
              </a:rPr>
              <a:t>de</a:t>
            </a:r>
            <a:r>
              <a:rPr kumimoji="0" sz="1546" b="0" i="0" u="none" strike="noStrike" kern="0" cap="none" spc="-20" normalizeH="0" baseline="0" noProof="0" dirty="0">
                <a:ln>
                  <a:noFill/>
                </a:ln>
                <a:solidFill>
                  <a:srgbClr val="36393B"/>
                </a:solidFill>
                <a:effectLst/>
                <a:uLnTx/>
                <a:uFillTx/>
                <a:latin typeface="Roboto"/>
                <a:ea typeface="+mn-ea"/>
                <a:cs typeface="Roboto"/>
              </a:rPr>
              <a:t> </a:t>
            </a:r>
            <a:r>
              <a:rPr kumimoji="0" sz="1546" b="0" i="0" u="none" strike="noStrike" kern="0" cap="none" spc="0" normalizeH="0" baseline="0" noProof="0" dirty="0">
                <a:ln>
                  <a:noFill/>
                </a:ln>
                <a:solidFill>
                  <a:srgbClr val="36393B"/>
                </a:solidFill>
                <a:effectLst/>
                <a:uLnTx/>
                <a:uFillTx/>
                <a:latin typeface="Roboto"/>
                <a:ea typeface="+mn-ea"/>
                <a:cs typeface="Roboto"/>
              </a:rPr>
              <a:t>la</a:t>
            </a:r>
            <a:r>
              <a:rPr kumimoji="0" sz="1546" b="0" i="0" u="none" strike="noStrike" kern="0" cap="none" spc="-20" normalizeH="0" baseline="0" noProof="0" dirty="0">
                <a:ln>
                  <a:noFill/>
                </a:ln>
                <a:solidFill>
                  <a:srgbClr val="36393B"/>
                </a:solidFill>
                <a:effectLst/>
                <a:uLnTx/>
                <a:uFillTx/>
                <a:latin typeface="Roboto"/>
                <a:ea typeface="+mn-ea"/>
                <a:cs typeface="Roboto"/>
              </a:rPr>
              <a:t> </a:t>
            </a:r>
            <a:r>
              <a:rPr kumimoji="0" sz="1546" b="0" i="0" u="none" strike="noStrike" kern="0" cap="none" spc="-10" normalizeH="0" baseline="0" noProof="0" dirty="0">
                <a:ln>
                  <a:noFill/>
                </a:ln>
                <a:solidFill>
                  <a:srgbClr val="36393B"/>
                </a:solidFill>
                <a:effectLst/>
                <a:uLnTx/>
                <a:uFillTx/>
                <a:latin typeface="Roboto"/>
                <a:ea typeface="+mn-ea"/>
                <a:cs typeface="Roboto"/>
              </a:rPr>
              <a:t>coloration </a:t>
            </a:r>
            <a:r>
              <a:rPr kumimoji="0" sz="1546" b="0" i="0" u="none" strike="noStrike" kern="0" cap="none" spc="0" normalizeH="0" baseline="0" noProof="0" dirty="0">
                <a:ln>
                  <a:noFill/>
                </a:ln>
                <a:solidFill>
                  <a:srgbClr val="36393B"/>
                </a:solidFill>
                <a:effectLst/>
                <a:uLnTx/>
                <a:uFillTx/>
                <a:latin typeface="Roboto"/>
                <a:ea typeface="+mn-ea"/>
                <a:cs typeface="Roboto"/>
              </a:rPr>
              <a:t>des</a:t>
            </a:r>
            <a:r>
              <a:rPr kumimoji="0" sz="1546" b="0" i="0" u="none" strike="noStrike" kern="0" cap="none" spc="-30" normalizeH="0" baseline="0" noProof="0" dirty="0">
                <a:ln>
                  <a:noFill/>
                </a:ln>
                <a:solidFill>
                  <a:srgbClr val="36393B"/>
                </a:solidFill>
                <a:effectLst/>
                <a:uLnTx/>
                <a:uFillTx/>
                <a:latin typeface="Roboto"/>
                <a:ea typeface="+mn-ea"/>
                <a:cs typeface="Roboto"/>
              </a:rPr>
              <a:t> </a:t>
            </a:r>
            <a:r>
              <a:rPr kumimoji="0" sz="1546" b="0" i="0" u="none" strike="noStrike" kern="0" cap="none" spc="-10" normalizeH="0" baseline="0" noProof="0" dirty="0">
                <a:ln>
                  <a:noFill/>
                </a:ln>
                <a:solidFill>
                  <a:srgbClr val="36393B"/>
                </a:solidFill>
                <a:effectLst/>
                <a:uLnTx/>
                <a:uFillTx/>
                <a:latin typeface="Roboto"/>
                <a:ea typeface="+mn-ea"/>
                <a:cs typeface="Roboto"/>
              </a:rPr>
              <a:t>taches</a:t>
            </a:r>
            <a:r>
              <a:rPr kumimoji="0" sz="1346" b="0" i="0" u="none" strike="noStrike" kern="0" cap="none" spc="-15" normalizeH="0" baseline="30864" noProof="0" dirty="0">
                <a:ln>
                  <a:noFill/>
                </a:ln>
                <a:solidFill>
                  <a:srgbClr val="36393B"/>
                </a:solidFill>
                <a:effectLst/>
                <a:uLnTx/>
                <a:uFillTx/>
                <a:latin typeface="Roboto"/>
                <a:ea typeface="+mn-ea"/>
                <a:cs typeface="Roboto"/>
              </a:rPr>
              <a:t>5</a:t>
            </a:r>
            <a:endParaRPr kumimoji="0" sz="1346" b="0" i="0" u="none" strike="noStrike" kern="0" cap="none" spc="0" normalizeH="0" baseline="30864" noProof="0">
              <a:ln>
                <a:noFill/>
              </a:ln>
              <a:solidFill>
                <a:sysClr val="windowText" lastClr="000000"/>
              </a:solidFill>
              <a:effectLst/>
              <a:uLnTx/>
              <a:uFillTx/>
              <a:latin typeface="Roboto"/>
              <a:ea typeface="+mn-ea"/>
              <a:cs typeface="Roboto"/>
            </a:endParaRPr>
          </a:p>
        </p:txBody>
      </p:sp>
      <p:sp>
        <p:nvSpPr>
          <p:cNvPr id="19" name="object 19"/>
          <p:cNvSpPr txBox="1"/>
          <p:nvPr/>
        </p:nvSpPr>
        <p:spPr>
          <a:xfrm>
            <a:off x="7486404" y="2313156"/>
            <a:ext cx="720628" cy="253213"/>
          </a:xfrm>
          <a:prstGeom prst="rect">
            <a:avLst/>
          </a:prstGeom>
        </p:spPr>
        <p:txBody>
          <a:bodyPr vert="horz" wrap="square" lIns="0" tIns="15831" rIns="0" bIns="0" rtlCol="0">
            <a:spAutoFit/>
          </a:bodyPr>
          <a:lstStyle/>
          <a:p>
            <a:pPr marL="12664" marR="0" lvl="0" indent="0" algn="l" defTabSz="911840" rtl="0" eaLnBrk="1" fontAlgn="auto" latinLnBrk="0" hangingPunct="1">
              <a:lnSpc>
                <a:spcPct val="100000"/>
              </a:lnSpc>
              <a:spcBef>
                <a:spcPts val="125"/>
              </a:spcBef>
              <a:spcAft>
                <a:spcPts val="0"/>
              </a:spcAft>
              <a:buClrTx/>
              <a:buSzTx/>
              <a:buFontTx/>
              <a:buNone/>
              <a:tabLst/>
              <a:defRPr/>
            </a:pPr>
            <a:r>
              <a:rPr kumimoji="0" sz="1546" b="0" i="0" u="none" strike="noStrike" kern="0" cap="none" spc="-10" normalizeH="0" baseline="0" noProof="0" dirty="0">
                <a:ln>
                  <a:noFill/>
                </a:ln>
                <a:solidFill>
                  <a:srgbClr val="F78F2A"/>
                </a:solidFill>
                <a:effectLst/>
                <a:uLnTx/>
                <a:uFillTx/>
                <a:latin typeface="Roboto Medium"/>
                <a:ea typeface="+mn-ea"/>
                <a:cs typeface="Roboto Medium"/>
              </a:rPr>
              <a:t>Jusqu’à</a:t>
            </a:r>
            <a:endParaRPr kumimoji="0" sz="1546" b="0" i="0" u="none" strike="noStrike" kern="0" cap="none" spc="0" normalizeH="0" baseline="0" noProof="0">
              <a:ln>
                <a:noFill/>
              </a:ln>
              <a:solidFill>
                <a:sysClr val="windowText" lastClr="000000"/>
              </a:solidFill>
              <a:effectLst/>
              <a:uLnTx/>
              <a:uFillTx/>
              <a:latin typeface="Roboto Medium"/>
              <a:ea typeface="+mn-ea"/>
              <a:cs typeface="Roboto Medium"/>
            </a:endParaRPr>
          </a:p>
        </p:txBody>
      </p:sp>
      <p:sp>
        <p:nvSpPr>
          <p:cNvPr id="20" name="object 20"/>
          <p:cNvSpPr txBox="1"/>
          <p:nvPr/>
        </p:nvSpPr>
        <p:spPr>
          <a:xfrm>
            <a:off x="7226895" y="4415480"/>
            <a:ext cx="1257617" cy="826380"/>
          </a:xfrm>
          <a:prstGeom prst="rect">
            <a:avLst/>
          </a:prstGeom>
        </p:spPr>
        <p:txBody>
          <a:bodyPr vert="horz" wrap="square" lIns="0" tIns="15198" rIns="0" bIns="0" rtlCol="0">
            <a:spAutoFit/>
          </a:bodyPr>
          <a:lstStyle/>
          <a:p>
            <a:pPr marL="12664" marR="0" lvl="0" indent="0" algn="l" defTabSz="911840" rtl="0" eaLnBrk="1" fontAlgn="auto" latinLnBrk="0" hangingPunct="1">
              <a:lnSpc>
                <a:spcPct val="100000"/>
              </a:lnSpc>
              <a:spcBef>
                <a:spcPts val="120"/>
              </a:spcBef>
              <a:spcAft>
                <a:spcPts val="0"/>
              </a:spcAft>
              <a:buClrTx/>
              <a:buSzTx/>
              <a:buFontTx/>
              <a:buNone/>
              <a:tabLst/>
              <a:defRPr/>
            </a:pPr>
            <a:r>
              <a:rPr kumimoji="0" sz="5235" b="0" i="0" u="none" strike="noStrike" kern="0" cap="none" spc="-25" normalizeH="0" baseline="0" noProof="0" dirty="0">
                <a:ln>
                  <a:noFill/>
                </a:ln>
                <a:solidFill>
                  <a:srgbClr val="F78F2A"/>
                </a:solidFill>
                <a:effectLst/>
                <a:uLnTx/>
                <a:uFillTx/>
                <a:latin typeface="Roboto"/>
                <a:ea typeface="+mn-ea"/>
                <a:cs typeface="Roboto"/>
              </a:rPr>
              <a:t>80%</a:t>
            </a:r>
            <a:endParaRPr kumimoji="0" sz="5235" b="0" i="0" u="none" strike="noStrike" kern="0" cap="none" spc="0" normalizeH="0" baseline="0" noProof="0">
              <a:ln>
                <a:noFill/>
              </a:ln>
              <a:solidFill>
                <a:sysClr val="windowText" lastClr="000000"/>
              </a:solidFill>
              <a:effectLst/>
              <a:uLnTx/>
              <a:uFillTx/>
              <a:latin typeface="Roboto"/>
              <a:ea typeface="+mn-ea"/>
              <a:cs typeface="Roboto"/>
            </a:endParaRPr>
          </a:p>
        </p:txBody>
      </p:sp>
      <p:sp>
        <p:nvSpPr>
          <p:cNvPr id="21" name="object 21"/>
          <p:cNvSpPr txBox="1"/>
          <p:nvPr/>
        </p:nvSpPr>
        <p:spPr>
          <a:xfrm>
            <a:off x="7247515" y="5123568"/>
            <a:ext cx="1130968" cy="253213"/>
          </a:xfrm>
          <a:prstGeom prst="rect">
            <a:avLst/>
          </a:prstGeom>
        </p:spPr>
        <p:txBody>
          <a:bodyPr vert="horz" wrap="square" lIns="0" tIns="15831" rIns="0" bIns="0" rtlCol="0">
            <a:spAutoFit/>
          </a:bodyPr>
          <a:lstStyle/>
          <a:p>
            <a:pPr marL="12664" marR="0" lvl="0" indent="0" algn="l" defTabSz="911840" rtl="0" eaLnBrk="1" fontAlgn="auto" latinLnBrk="0" hangingPunct="1">
              <a:lnSpc>
                <a:spcPct val="100000"/>
              </a:lnSpc>
              <a:spcBef>
                <a:spcPts val="125"/>
              </a:spcBef>
              <a:spcAft>
                <a:spcPts val="0"/>
              </a:spcAft>
              <a:buClrTx/>
              <a:buSzTx/>
              <a:buFontTx/>
              <a:buNone/>
              <a:tabLst/>
              <a:defRPr/>
            </a:pPr>
            <a:r>
              <a:rPr kumimoji="0" sz="1546" b="0" i="0" u="none" strike="noStrike" kern="0" cap="none" spc="0" normalizeH="0" baseline="0" noProof="0" dirty="0">
                <a:ln>
                  <a:noFill/>
                </a:ln>
                <a:solidFill>
                  <a:srgbClr val="F78F2A"/>
                </a:solidFill>
                <a:effectLst/>
                <a:uLnTx/>
                <a:uFillTx/>
                <a:latin typeface="Roboto Medium"/>
                <a:ea typeface="+mn-ea"/>
                <a:cs typeface="Roboto Medium"/>
              </a:rPr>
              <a:t>des</a:t>
            </a:r>
            <a:r>
              <a:rPr kumimoji="0" sz="1546" b="0" i="0" u="none" strike="noStrike" kern="0" cap="none" spc="20" normalizeH="0" baseline="0" noProof="0" dirty="0">
                <a:ln>
                  <a:noFill/>
                </a:ln>
                <a:solidFill>
                  <a:srgbClr val="F78F2A"/>
                </a:solidFill>
                <a:effectLst/>
                <a:uLnTx/>
                <a:uFillTx/>
                <a:latin typeface="Roboto Medium"/>
                <a:ea typeface="+mn-ea"/>
                <a:cs typeface="Roboto Medium"/>
              </a:rPr>
              <a:t> </a:t>
            </a:r>
            <a:r>
              <a:rPr kumimoji="0" sz="1546" b="0" i="0" u="none" strike="noStrike" kern="0" cap="none" spc="-10" normalizeH="0" baseline="0" noProof="0" dirty="0">
                <a:ln>
                  <a:noFill/>
                </a:ln>
                <a:solidFill>
                  <a:srgbClr val="F78F2A"/>
                </a:solidFill>
                <a:effectLst/>
                <a:uLnTx/>
                <a:uFillTx/>
                <a:latin typeface="Roboto Medium"/>
                <a:ea typeface="+mn-ea"/>
                <a:cs typeface="Roboto Medium"/>
              </a:rPr>
              <a:t>femmes</a:t>
            </a:r>
            <a:endParaRPr kumimoji="0" sz="1546" b="0" i="0" u="none" strike="noStrike" kern="0" cap="none" spc="0" normalizeH="0" baseline="0" noProof="0">
              <a:ln>
                <a:noFill/>
              </a:ln>
              <a:solidFill>
                <a:sysClr val="windowText" lastClr="000000"/>
              </a:solidFill>
              <a:effectLst/>
              <a:uLnTx/>
              <a:uFillTx/>
              <a:latin typeface="Roboto Medium"/>
              <a:ea typeface="+mn-ea"/>
              <a:cs typeface="Roboto Medium"/>
            </a:endParaRPr>
          </a:p>
        </p:txBody>
      </p:sp>
      <p:sp>
        <p:nvSpPr>
          <p:cNvPr id="22" name="object 22"/>
          <p:cNvSpPr txBox="1"/>
          <p:nvPr/>
        </p:nvSpPr>
        <p:spPr>
          <a:xfrm>
            <a:off x="7209339" y="2373688"/>
            <a:ext cx="1293711" cy="2201146"/>
          </a:xfrm>
          <a:prstGeom prst="rect">
            <a:avLst/>
          </a:prstGeom>
        </p:spPr>
        <p:txBody>
          <a:bodyPr vert="horz" wrap="square" lIns="0" tIns="121582" rIns="0" bIns="0" rtlCol="0">
            <a:spAutoFit/>
          </a:bodyPr>
          <a:lstStyle/>
          <a:p>
            <a:pPr marL="48758" marR="0" lvl="0" indent="0" algn="l" defTabSz="911840" rtl="0" eaLnBrk="1" fontAlgn="auto" latinLnBrk="0" hangingPunct="1">
              <a:lnSpc>
                <a:spcPct val="100000"/>
              </a:lnSpc>
              <a:spcBef>
                <a:spcPts val="957"/>
              </a:spcBef>
              <a:spcAft>
                <a:spcPts val="0"/>
              </a:spcAft>
              <a:buClrTx/>
              <a:buSzTx/>
              <a:buFontTx/>
              <a:buNone/>
              <a:tabLst/>
              <a:defRPr/>
            </a:pPr>
            <a:r>
              <a:rPr kumimoji="0" sz="5235" b="0" i="0" u="none" strike="noStrike" kern="0" cap="none" spc="-25" normalizeH="0" baseline="0" noProof="0" dirty="0">
                <a:ln>
                  <a:noFill/>
                </a:ln>
                <a:solidFill>
                  <a:srgbClr val="F78F2A"/>
                </a:solidFill>
                <a:effectLst/>
                <a:uLnTx/>
                <a:uFillTx/>
                <a:latin typeface="Roboto"/>
                <a:ea typeface="+mn-ea"/>
                <a:cs typeface="Roboto"/>
              </a:rPr>
              <a:t>44%</a:t>
            </a:r>
            <a:endParaRPr kumimoji="0" sz="5235" b="0" i="0" u="none" strike="noStrike" kern="0" cap="none" spc="0" normalizeH="0" baseline="0" noProof="0">
              <a:ln>
                <a:noFill/>
              </a:ln>
              <a:solidFill>
                <a:sysClr val="windowText" lastClr="000000"/>
              </a:solidFill>
              <a:effectLst/>
              <a:uLnTx/>
              <a:uFillTx/>
              <a:latin typeface="Roboto"/>
              <a:ea typeface="+mn-ea"/>
              <a:cs typeface="Roboto"/>
            </a:endParaRPr>
          </a:p>
          <a:p>
            <a:pPr marL="289382" marR="0" lvl="0" indent="0" algn="l" defTabSz="911840" rtl="0" eaLnBrk="1" fontAlgn="auto" latinLnBrk="0" hangingPunct="1">
              <a:lnSpc>
                <a:spcPts val="1531"/>
              </a:lnSpc>
              <a:spcBef>
                <a:spcPts val="279"/>
              </a:spcBef>
              <a:spcAft>
                <a:spcPts val="0"/>
              </a:spcAft>
              <a:buClrTx/>
              <a:buSzTx/>
              <a:buFontTx/>
              <a:buNone/>
              <a:tabLst/>
              <a:defRPr/>
            </a:pPr>
            <a:r>
              <a:rPr kumimoji="0" sz="1546" b="0" i="0" u="none" strike="noStrike" kern="0" cap="none" spc="-10" normalizeH="0" baseline="0" noProof="0" dirty="0">
                <a:ln>
                  <a:noFill/>
                </a:ln>
                <a:solidFill>
                  <a:srgbClr val="F78F2A"/>
                </a:solidFill>
                <a:effectLst/>
                <a:uLnTx/>
                <a:uFillTx/>
                <a:latin typeface="Roboto Medium"/>
                <a:ea typeface="+mn-ea"/>
                <a:cs typeface="Roboto Medium"/>
              </a:rPr>
              <a:t>Jusqu’à</a:t>
            </a:r>
            <a:endParaRPr kumimoji="0" sz="1546" b="0" i="0" u="none" strike="noStrike" kern="0" cap="none" spc="0" normalizeH="0" baseline="0" noProof="0">
              <a:ln>
                <a:noFill/>
              </a:ln>
              <a:solidFill>
                <a:sysClr val="windowText" lastClr="000000"/>
              </a:solidFill>
              <a:effectLst/>
              <a:uLnTx/>
              <a:uFillTx/>
              <a:latin typeface="Roboto Medium"/>
              <a:ea typeface="+mn-ea"/>
              <a:cs typeface="Roboto Medium"/>
            </a:endParaRPr>
          </a:p>
          <a:p>
            <a:pPr marL="12664" marR="0" lvl="0" indent="0" algn="l" defTabSz="911840" rtl="0" eaLnBrk="1" fontAlgn="auto" latinLnBrk="0" hangingPunct="1">
              <a:lnSpc>
                <a:spcPts val="5958"/>
              </a:lnSpc>
              <a:spcBef>
                <a:spcPts val="0"/>
              </a:spcBef>
              <a:spcAft>
                <a:spcPts val="0"/>
              </a:spcAft>
              <a:buClrTx/>
              <a:buSzTx/>
              <a:buFontTx/>
              <a:buNone/>
              <a:tabLst/>
              <a:defRPr/>
            </a:pPr>
            <a:r>
              <a:rPr kumimoji="0" sz="5235" b="0" i="0" u="none" strike="noStrike" kern="0" cap="none" spc="-25" normalizeH="0" baseline="0" noProof="0" dirty="0">
                <a:ln>
                  <a:noFill/>
                </a:ln>
                <a:solidFill>
                  <a:srgbClr val="F78F2A"/>
                </a:solidFill>
                <a:effectLst/>
                <a:uLnTx/>
                <a:uFillTx/>
                <a:latin typeface="Roboto"/>
                <a:ea typeface="+mn-ea"/>
                <a:cs typeface="Roboto"/>
              </a:rPr>
              <a:t>50%</a:t>
            </a:r>
            <a:endParaRPr kumimoji="0" sz="5235" b="0" i="0" u="none" strike="noStrike" kern="0" cap="none" spc="0" normalizeH="0" baseline="0" noProof="0">
              <a:ln>
                <a:noFill/>
              </a:ln>
              <a:solidFill>
                <a:sysClr val="windowText" lastClr="000000"/>
              </a:solidFill>
              <a:effectLst/>
              <a:uLnTx/>
              <a:uFillTx/>
              <a:latin typeface="Roboto"/>
              <a:ea typeface="+mn-ea"/>
              <a:cs typeface="Roboto"/>
            </a:endParaRPr>
          </a:p>
          <a:p>
            <a:pPr marL="359037" marR="0" lvl="0" indent="0" algn="l" defTabSz="911840" rtl="0" eaLnBrk="1" fontAlgn="auto" latinLnBrk="0" hangingPunct="1">
              <a:lnSpc>
                <a:spcPct val="100000"/>
              </a:lnSpc>
              <a:spcBef>
                <a:spcPts val="364"/>
              </a:spcBef>
              <a:spcAft>
                <a:spcPts val="0"/>
              </a:spcAft>
              <a:buClrTx/>
              <a:buSzTx/>
              <a:buFontTx/>
              <a:buNone/>
              <a:tabLst/>
              <a:defRPr/>
            </a:pPr>
            <a:r>
              <a:rPr kumimoji="0" sz="1546" b="0" i="0" u="none" strike="noStrike" kern="0" cap="none" spc="-20" normalizeH="0" baseline="0" noProof="0" dirty="0">
                <a:ln>
                  <a:noFill/>
                </a:ln>
                <a:solidFill>
                  <a:srgbClr val="F78F2A"/>
                </a:solidFill>
                <a:effectLst/>
                <a:uLnTx/>
                <a:uFillTx/>
                <a:latin typeface="Roboto Medium"/>
                <a:ea typeface="+mn-ea"/>
                <a:cs typeface="Roboto Medium"/>
              </a:rPr>
              <a:t>Pour</a:t>
            </a:r>
            <a:endParaRPr kumimoji="0" sz="1546" b="0" i="0" u="none" strike="noStrike" kern="0" cap="none" spc="0" normalizeH="0" baseline="0" noProof="0">
              <a:ln>
                <a:noFill/>
              </a:ln>
              <a:solidFill>
                <a:sysClr val="windowText" lastClr="000000"/>
              </a:solidFill>
              <a:effectLst/>
              <a:uLnTx/>
              <a:uFillTx/>
              <a:latin typeface="Roboto Medium"/>
              <a:ea typeface="+mn-ea"/>
              <a:cs typeface="Roboto Medium"/>
            </a:endParaRPr>
          </a:p>
        </p:txBody>
      </p:sp>
      <p:sp>
        <p:nvSpPr>
          <p:cNvPr id="23" name="object 23"/>
          <p:cNvSpPr txBox="1"/>
          <p:nvPr/>
        </p:nvSpPr>
        <p:spPr>
          <a:xfrm>
            <a:off x="453823" y="6345071"/>
            <a:ext cx="6586973" cy="257688"/>
          </a:xfrm>
          <a:prstGeom prst="rect">
            <a:avLst/>
          </a:prstGeom>
        </p:spPr>
        <p:txBody>
          <a:bodyPr vert="horz" wrap="square" lIns="0" tIns="12665" rIns="0" bIns="0" rtlCol="0">
            <a:spAutoFit/>
          </a:bodyPr>
          <a:lstStyle/>
          <a:p>
            <a:pPr marL="12664" marR="0" lvl="0" indent="0" algn="l" defTabSz="911840" rtl="0" eaLnBrk="1" fontAlgn="auto" latinLnBrk="0" hangingPunct="1">
              <a:lnSpc>
                <a:spcPct val="100000"/>
              </a:lnSpc>
              <a:spcBef>
                <a:spcPts val="100"/>
              </a:spcBef>
              <a:spcAft>
                <a:spcPts val="0"/>
              </a:spcAft>
              <a:buClrTx/>
              <a:buSzTx/>
              <a:buFontTx/>
              <a:buNone/>
              <a:tabLst/>
              <a:defRPr/>
            </a:pPr>
            <a:r>
              <a:rPr kumimoji="0" sz="798" b="0" i="0" u="none" strike="noStrike" kern="0" cap="none" spc="0" normalizeH="0" baseline="0" noProof="0" dirty="0">
                <a:ln>
                  <a:noFill/>
                </a:ln>
                <a:solidFill>
                  <a:srgbClr val="231F20"/>
                </a:solidFill>
                <a:effectLst/>
                <a:uLnTx/>
                <a:uFillTx/>
                <a:latin typeface="Roboto"/>
                <a:ea typeface="+mn-ea"/>
                <a:cs typeface="Roboto"/>
              </a:rPr>
              <a:t>Tests</a:t>
            </a:r>
            <a:r>
              <a:rPr kumimoji="0" sz="798" b="0" i="0" u="none" strike="noStrike" kern="0" cap="none" spc="-15"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réalisés</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sur</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21 femmes</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10" normalizeH="0" baseline="0" noProof="0" dirty="0">
                <a:ln>
                  <a:noFill/>
                </a:ln>
                <a:solidFill>
                  <a:srgbClr val="231F20"/>
                </a:solidFill>
                <a:effectLst/>
                <a:uLnTx/>
                <a:uFillTx/>
                <a:latin typeface="Roboto"/>
                <a:ea typeface="+mn-ea"/>
                <a:cs typeface="Roboto"/>
              </a:rPr>
              <a:t>Application</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matin</a:t>
            </a:r>
            <a:r>
              <a:rPr kumimoji="0" sz="798" b="0" i="0" u="none" strike="noStrike" kern="0" cap="none" spc="-10"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et</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10" normalizeH="0" baseline="0" noProof="0" dirty="0">
                <a:ln>
                  <a:noFill/>
                </a:ln>
                <a:solidFill>
                  <a:srgbClr val="231F20"/>
                </a:solidFill>
                <a:effectLst/>
                <a:uLnTx/>
                <a:uFillTx/>
                <a:latin typeface="Roboto"/>
                <a:ea typeface="+mn-ea"/>
                <a:cs typeface="Roboto"/>
              </a:rPr>
              <a:t>soir.</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(2) </a:t>
            </a:r>
            <a:r>
              <a:rPr kumimoji="0" sz="798" b="0" i="0" u="none" strike="noStrike" kern="0" cap="none" spc="-10" normalizeH="0" baseline="0" noProof="0" dirty="0">
                <a:ln>
                  <a:noFill/>
                </a:ln>
                <a:solidFill>
                  <a:srgbClr val="231F20"/>
                </a:solidFill>
                <a:effectLst/>
                <a:uLnTx/>
                <a:uFillTx/>
                <a:latin typeface="Roboto"/>
                <a:ea typeface="+mn-ea"/>
                <a:cs typeface="Roboto"/>
              </a:rPr>
              <a:t>Auto-</a:t>
            </a:r>
            <a:r>
              <a:rPr kumimoji="0" sz="798" b="0" i="0" u="none" strike="noStrike" kern="0" cap="none" spc="0" normalizeH="0" baseline="0" noProof="0" dirty="0">
                <a:ln>
                  <a:noFill/>
                </a:ln>
                <a:solidFill>
                  <a:srgbClr val="231F20"/>
                </a:solidFill>
                <a:effectLst/>
                <a:uLnTx/>
                <a:uFillTx/>
                <a:latin typeface="Roboto"/>
                <a:ea typeface="+mn-ea"/>
                <a:cs typeface="Roboto"/>
              </a:rPr>
              <a:t>évaluation</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(4)</a:t>
            </a:r>
            <a:r>
              <a:rPr kumimoji="0" sz="798" b="0" i="0" u="none" strike="noStrike" kern="0" cap="none" spc="135"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Mesures</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instrumentales –</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Diminution</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moyenne -</a:t>
            </a:r>
            <a:r>
              <a:rPr kumimoji="0" sz="798" b="0" i="0" u="none" strike="noStrike" kern="0" cap="none" spc="-25" normalizeH="0" baseline="0" noProof="0" dirty="0">
                <a:ln>
                  <a:noFill/>
                </a:ln>
                <a:solidFill>
                  <a:srgbClr val="231F20"/>
                </a:solidFill>
                <a:effectLst/>
                <a:uLnTx/>
                <a:uFillTx/>
                <a:latin typeface="Roboto"/>
                <a:ea typeface="+mn-ea"/>
                <a:cs typeface="Roboto"/>
              </a:rPr>
              <a:t>15%</a:t>
            </a:r>
            <a:endParaRPr kumimoji="0" sz="798" b="0" i="0" u="none" strike="noStrike" kern="0" cap="none" spc="0" normalizeH="0" baseline="0" noProof="0">
              <a:ln>
                <a:noFill/>
              </a:ln>
              <a:solidFill>
                <a:sysClr val="windowText" lastClr="000000"/>
              </a:solidFill>
              <a:effectLst/>
              <a:uLnTx/>
              <a:uFillTx/>
              <a:latin typeface="Roboto"/>
              <a:ea typeface="+mn-ea"/>
              <a:cs typeface="Roboto"/>
            </a:endParaRPr>
          </a:p>
          <a:p>
            <a:pPr marL="12664" marR="0" lvl="0" indent="0" algn="l" defTabSz="911840" rtl="0" eaLnBrk="1" fontAlgn="auto" latinLnBrk="0" hangingPunct="1">
              <a:lnSpc>
                <a:spcPct val="100000"/>
              </a:lnSpc>
              <a:spcBef>
                <a:spcPts val="0"/>
              </a:spcBef>
              <a:spcAft>
                <a:spcPts val="0"/>
              </a:spcAft>
              <a:buClrTx/>
              <a:buSzTx/>
              <a:buFontTx/>
              <a:buNone/>
              <a:tabLst/>
              <a:defRPr/>
            </a:pPr>
            <a:r>
              <a:rPr kumimoji="0" sz="798" b="0" i="0" u="none" strike="noStrike" kern="0" cap="none" spc="0" normalizeH="0" baseline="0" noProof="0" dirty="0">
                <a:ln>
                  <a:noFill/>
                </a:ln>
                <a:solidFill>
                  <a:srgbClr val="231F20"/>
                </a:solidFill>
                <a:effectLst/>
                <a:uLnTx/>
                <a:uFillTx/>
                <a:latin typeface="Roboto"/>
                <a:ea typeface="+mn-ea"/>
                <a:cs typeface="Roboto"/>
              </a:rPr>
              <a:t>(5)Scorage</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 </a:t>
            </a:r>
            <a:r>
              <a:rPr kumimoji="0" sz="798" b="0" i="0" u="none" strike="noStrike" kern="0" cap="none" spc="-10" normalizeH="0" baseline="0" noProof="0" dirty="0">
                <a:ln>
                  <a:noFill/>
                </a:ln>
                <a:solidFill>
                  <a:srgbClr val="231F20"/>
                </a:solidFill>
                <a:effectLst/>
                <a:uLnTx/>
                <a:uFillTx/>
                <a:latin typeface="Roboto"/>
                <a:ea typeface="+mn-ea"/>
                <a:cs typeface="Roboto"/>
              </a:rPr>
              <a:t>Amélioration</a:t>
            </a:r>
            <a:r>
              <a:rPr kumimoji="0" sz="798" b="0" i="0" u="none" strike="noStrike" kern="0" cap="none" spc="0" normalizeH="0" baseline="0" noProof="0" dirty="0">
                <a:ln>
                  <a:noFill/>
                </a:ln>
                <a:solidFill>
                  <a:srgbClr val="231F20"/>
                </a:solidFill>
                <a:effectLst/>
                <a:uLnTx/>
                <a:uFillTx/>
                <a:latin typeface="Roboto"/>
                <a:ea typeface="+mn-ea"/>
                <a:cs typeface="Roboto"/>
              </a:rPr>
              <a:t> maximale</a:t>
            </a:r>
            <a:r>
              <a:rPr kumimoji="0" sz="798" b="0" i="0" u="none" strike="noStrike" kern="0" cap="none" spc="-10"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de la </a:t>
            </a:r>
            <a:r>
              <a:rPr kumimoji="0" sz="798" b="0" i="0" u="none" strike="noStrike" kern="0" cap="none" spc="-10" normalizeH="0" baseline="0" noProof="0" dirty="0">
                <a:ln>
                  <a:noFill/>
                </a:ln>
                <a:solidFill>
                  <a:srgbClr val="231F20"/>
                </a:solidFill>
                <a:effectLst/>
                <a:uLnTx/>
                <a:uFillTx/>
                <a:latin typeface="Roboto"/>
                <a:ea typeface="+mn-ea"/>
                <a:cs typeface="Roboto"/>
              </a:rPr>
              <a:t>pigmentation</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d’un lentigo cible</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pour</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2 sujets. Diminution</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moyenne -22,4% observée</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chez</a:t>
            </a:r>
            <a:r>
              <a:rPr kumimoji="0" sz="798" b="0" i="0" u="none" strike="noStrike" kern="0" cap="none" spc="-5" normalizeH="0" baseline="0" noProof="0" dirty="0">
                <a:ln>
                  <a:noFill/>
                </a:ln>
                <a:solidFill>
                  <a:srgbClr val="231F20"/>
                </a:solidFill>
                <a:effectLst/>
                <a:uLnTx/>
                <a:uFillTx/>
                <a:latin typeface="Roboto"/>
                <a:ea typeface="+mn-ea"/>
                <a:cs typeface="Roboto"/>
              </a:rPr>
              <a:t> </a:t>
            </a:r>
            <a:r>
              <a:rPr kumimoji="0" sz="798" b="0" i="0" u="none" strike="noStrike" kern="0" cap="none" spc="0" normalizeH="0" baseline="0" noProof="0" dirty="0">
                <a:ln>
                  <a:noFill/>
                </a:ln>
                <a:solidFill>
                  <a:srgbClr val="231F20"/>
                </a:solidFill>
                <a:effectLst/>
                <a:uLnTx/>
                <a:uFillTx/>
                <a:latin typeface="Roboto"/>
                <a:ea typeface="+mn-ea"/>
                <a:cs typeface="Roboto"/>
              </a:rPr>
              <a:t>67% des </a:t>
            </a:r>
            <a:r>
              <a:rPr kumimoji="0" sz="798" b="0" i="0" u="none" strike="noStrike" kern="0" cap="none" spc="-10" normalizeH="0" baseline="0" noProof="0" dirty="0">
                <a:ln>
                  <a:noFill/>
                </a:ln>
                <a:solidFill>
                  <a:srgbClr val="231F20"/>
                </a:solidFill>
                <a:effectLst/>
                <a:uLnTx/>
                <a:uFillTx/>
                <a:latin typeface="Roboto"/>
                <a:ea typeface="+mn-ea"/>
                <a:cs typeface="Roboto"/>
              </a:rPr>
              <a:t>sujets.</a:t>
            </a:r>
            <a:endParaRPr kumimoji="0" sz="798" b="0" i="0" u="none" strike="noStrike" kern="0" cap="none" spc="0" normalizeH="0" baseline="0" noProof="0">
              <a:ln>
                <a:noFill/>
              </a:ln>
              <a:solidFill>
                <a:sysClr val="windowText" lastClr="000000"/>
              </a:solidFill>
              <a:effectLst/>
              <a:uLnTx/>
              <a:uFillTx/>
              <a:latin typeface="Roboto"/>
              <a:ea typeface="+mn-ea"/>
              <a:cs typeface="Roboto"/>
            </a:endParaRPr>
          </a:p>
        </p:txBody>
      </p:sp>
      <p:grpSp>
        <p:nvGrpSpPr>
          <p:cNvPr id="24" name="object 24"/>
          <p:cNvGrpSpPr/>
          <p:nvPr/>
        </p:nvGrpSpPr>
        <p:grpSpPr>
          <a:xfrm>
            <a:off x="466488" y="1569843"/>
            <a:ext cx="5747929" cy="436303"/>
            <a:chOff x="457200" y="1574203"/>
            <a:chExt cx="5763895" cy="437515"/>
          </a:xfrm>
        </p:grpSpPr>
        <p:sp>
          <p:nvSpPr>
            <p:cNvPr id="25" name="object 25"/>
            <p:cNvSpPr/>
            <p:nvPr/>
          </p:nvSpPr>
          <p:spPr>
            <a:xfrm>
              <a:off x="457200" y="1574203"/>
              <a:ext cx="2644775" cy="409575"/>
            </a:xfrm>
            <a:custGeom>
              <a:avLst/>
              <a:gdLst/>
              <a:ahLst/>
              <a:cxnLst/>
              <a:rect l="l" t="t" r="r" b="b"/>
              <a:pathLst>
                <a:path w="2644775" h="409575">
                  <a:moveTo>
                    <a:pt x="2644584" y="0"/>
                  </a:moveTo>
                  <a:lnTo>
                    <a:pt x="0" y="0"/>
                  </a:lnTo>
                  <a:lnTo>
                    <a:pt x="0" y="409397"/>
                  </a:lnTo>
                  <a:lnTo>
                    <a:pt x="2644584" y="409397"/>
                  </a:lnTo>
                  <a:lnTo>
                    <a:pt x="2644584" y="0"/>
                  </a:lnTo>
                  <a:close/>
                </a:path>
              </a:pathLst>
            </a:custGeom>
            <a:solidFill>
              <a:srgbClr val="FFFFFF"/>
            </a:solidFill>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sp>
          <p:nvSpPr>
            <p:cNvPr id="26" name="object 26"/>
            <p:cNvSpPr/>
            <p:nvPr/>
          </p:nvSpPr>
          <p:spPr>
            <a:xfrm>
              <a:off x="3110929" y="1574204"/>
              <a:ext cx="0" cy="409575"/>
            </a:xfrm>
            <a:custGeom>
              <a:avLst/>
              <a:gdLst/>
              <a:ahLst/>
              <a:cxnLst/>
              <a:rect l="l" t="t" r="r" b="b"/>
              <a:pathLst>
                <a:path h="409575">
                  <a:moveTo>
                    <a:pt x="0" y="0"/>
                  </a:moveTo>
                  <a:lnTo>
                    <a:pt x="0" y="409384"/>
                  </a:lnTo>
                </a:path>
              </a:pathLst>
            </a:custGeom>
            <a:ln w="3175">
              <a:solidFill>
                <a:srgbClr val="444647"/>
              </a:solidFill>
            </a:ln>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sp>
          <p:nvSpPr>
            <p:cNvPr id="27" name="object 27"/>
            <p:cNvSpPr/>
            <p:nvPr/>
          </p:nvSpPr>
          <p:spPr>
            <a:xfrm>
              <a:off x="480070" y="1574204"/>
              <a:ext cx="0" cy="409575"/>
            </a:xfrm>
            <a:custGeom>
              <a:avLst/>
              <a:gdLst/>
              <a:ahLst/>
              <a:cxnLst/>
              <a:rect l="l" t="t" r="r" b="b"/>
              <a:pathLst>
                <a:path h="409575">
                  <a:moveTo>
                    <a:pt x="0" y="0"/>
                  </a:moveTo>
                  <a:lnTo>
                    <a:pt x="0" y="409384"/>
                  </a:lnTo>
                </a:path>
              </a:pathLst>
            </a:custGeom>
            <a:ln w="3175">
              <a:solidFill>
                <a:srgbClr val="444647"/>
              </a:solidFill>
            </a:ln>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sp>
          <p:nvSpPr>
            <p:cNvPr id="28" name="object 28"/>
            <p:cNvSpPr/>
            <p:nvPr/>
          </p:nvSpPr>
          <p:spPr>
            <a:xfrm>
              <a:off x="3472078" y="1601990"/>
              <a:ext cx="2748915" cy="409575"/>
            </a:xfrm>
            <a:custGeom>
              <a:avLst/>
              <a:gdLst/>
              <a:ahLst/>
              <a:cxnLst/>
              <a:rect l="l" t="t" r="r" b="b"/>
              <a:pathLst>
                <a:path w="2748915" h="409575">
                  <a:moveTo>
                    <a:pt x="2748724" y="0"/>
                  </a:moveTo>
                  <a:lnTo>
                    <a:pt x="0" y="0"/>
                  </a:lnTo>
                  <a:lnTo>
                    <a:pt x="0" y="409397"/>
                  </a:lnTo>
                  <a:lnTo>
                    <a:pt x="2748724" y="409397"/>
                  </a:lnTo>
                  <a:lnTo>
                    <a:pt x="2748724" y="0"/>
                  </a:lnTo>
                  <a:close/>
                </a:path>
              </a:pathLst>
            </a:custGeom>
            <a:solidFill>
              <a:srgbClr val="FFFFFF"/>
            </a:solidFill>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sp>
          <p:nvSpPr>
            <p:cNvPr id="29" name="object 29"/>
            <p:cNvSpPr/>
            <p:nvPr/>
          </p:nvSpPr>
          <p:spPr>
            <a:xfrm>
              <a:off x="6152812" y="1596596"/>
              <a:ext cx="0" cy="409575"/>
            </a:xfrm>
            <a:custGeom>
              <a:avLst/>
              <a:gdLst/>
              <a:ahLst/>
              <a:cxnLst/>
              <a:rect l="l" t="t" r="r" b="b"/>
              <a:pathLst>
                <a:path h="409575">
                  <a:moveTo>
                    <a:pt x="0" y="0"/>
                  </a:moveTo>
                  <a:lnTo>
                    <a:pt x="0" y="409384"/>
                  </a:lnTo>
                </a:path>
              </a:pathLst>
            </a:custGeom>
            <a:ln w="3175">
              <a:solidFill>
                <a:srgbClr val="444647"/>
              </a:solidFill>
            </a:ln>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sp>
          <p:nvSpPr>
            <p:cNvPr id="30" name="object 30"/>
            <p:cNvSpPr/>
            <p:nvPr/>
          </p:nvSpPr>
          <p:spPr>
            <a:xfrm>
              <a:off x="3486069" y="1591195"/>
              <a:ext cx="0" cy="420370"/>
            </a:xfrm>
            <a:custGeom>
              <a:avLst/>
              <a:gdLst/>
              <a:ahLst/>
              <a:cxnLst/>
              <a:rect l="l" t="t" r="r" b="b"/>
              <a:pathLst>
                <a:path h="420369">
                  <a:moveTo>
                    <a:pt x="0" y="0"/>
                  </a:moveTo>
                  <a:lnTo>
                    <a:pt x="0" y="420192"/>
                  </a:lnTo>
                </a:path>
              </a:pathLst>
            </a:custGeom>
            <a:ln w="3175">
              <a:solidFill>
                <a:srgbClr val="444647"/>
              </a:solidFill>
            </a:ln>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grpSp>
    </p:spTree>
    <p:extLst>
      <p:ext uri="{BB962C8B-B14F-4D97-AF65-F5344CB8AC3E}">
        <p14:creationId xmlns:p14="http://schemas.microsoft.com/office/powerpoint/2010/main" val="1696708898"/>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Espace réservé du texte 3">
            <a:extLst>
              <a:ext uri="{FF2B5EF4-FFF2-40B4-BE49-F238E27FC236}">
                <a16:creationId xmlns:a16="http://schemas.microsoft.com/office/drawing/2014/main" id="{202ED022-AD4A-7DD0-0085-1A1183F5D0CF}"/>
              </a:ext>
            </a:extLst>
          </p:cNvPr>
          <p:cNvSpPr>
            <a:spLocks noGrp="1"/>
          </p:cNvSpPr>
          <p:nvPr>
            <p:ph type="body" sz="quarter" idx="10"/>
          </p:nvPr>
        </p:nvSpPr>
        <p:spPr>
          <a:xfrm>
            <a:off x="838200" y="1270450"/>
            <a:ext cx="10515600" cy="792036"/>
          </a:xfrm>
        </p:spPr>
        <p:txBody>
          <a:bodyPr/>
          <a:lstStyle/>
          <a:p>
            <a:pPr marL="0" indent="0">
              <a:buNone/>
            </a:pPr>
            <a:r>
              <a:rPr lang="fr-FR" dirty="0">
                <a:solidFill>
                  <a:srgbClr val="333638"/>
                </a:solidFill>
              </a:rPr>
              <a:t>Seul ou sous son soin habituel</a:t>
            </a:r>
          </a:p>
        </p:txBody>
      </p:sp>
      <p:sp>
        <p:nvSpPr>
          <p:cNvPr id="3" name="Titre 2">
            <a:extLst>
              <a:ext uri="{FF2B5EF4-FFF2-40B4-BE49-F238E27FC236}">
                <a16:creationId xmlns:a16="http://schemas.microsoft.com/office/drawing/2014/main" id="{0FCAB7C4-6777-308F-6A9F-C1C56F7B4139}"/>
              </a:ext>
            </a:extLst>
          </p:cNvPr>
          <p:cNvSpPr>
            <a:spLocks noGrp="1"/>
          </p:cNvSpPr>
          <p:nvPr>
            <p:ph type="title"/>
          </p:nvPr>
        </p:nvSpPr>
        <p:spPr>
          <a:xfrm>
            <a:off x="355600" y="254369"/>
            <a:ext cx="9906000" cy="792036"/>
          </a:xfrm>
        </p:spPr>
        <p:txBody>
          <a:bodyPr/>
          <a:lstStyle/>
          <a:p>
            <a:r>
              <a:rPr lang="fr-FR" dirty="0">
                <a:solidFill>
                  <a:srgbClr val="F78F2A"/>
                </a:solidFill>
              </a:rPr>
              <a:t>Comment et pour qui ?</a:t>
            </a:r>
          </a:p>
        </p:txBody>
      </p:sp>
      <p:pic>
        <p:nvPicPr>
          <p:cNvPr id="6" name="Image 5">
            <a:extLst>
              <a:ext uri="{FF2B5EF4-FFF2-40B4-BE49-F238E27FC236}">
                <a16:creationId xmlns:a16="http://schemas.microsoft.com/office/drawing/2014/main" id="{071E8C87-EE6E-1D47-51AA-C268A0A0C1A0}"/>
              </a:ext>
            </a:extLst>
          </p:cNvPr>
          <p:cNvPicPr>
            <a:picLocks noChangeAspect="1"/>
          </p:cNvPicPr>
          <p:nvPr/>
        </p:nvPicPr>
        <p:blipFill>
          <a:blip r:embed="rId3"/>
          <a:stretch>
            <a:fillRect/>
          </a:stretch>
        </p:blipFill>
        <p:spPr>
          <a:xfrm>
            <a:off x="631825" y="1817687"/>
            <a:ext cx="8855075" cy="1962121"/>
          </a:xfrm>
          <a:prstGeom prst="rect">
            <a:avLst/>
          </a:prstGeom>
        </p:spPr>
      </p:pic>
      <p:pic>
        <p:nvPicPr>
          <p:cNvPr id="10" name="Image 9">
            <a:extLst>
              <a:ext uri="{FF2B5EF4-FFF2-40B4-BE49-F238E27FC236}">
                <a16:creationId xmlns:a16="http://schemas.microsoft.com/office/drawing/2014/main" id="{CAE9690A-C400-DE6B-219C-564A27329AAB}"/>
              </a:ext>
            </a:extLst>
          </p:cNvPr>
          <p:cNvPicPr>
            <a:picLocks noChangeAspect="1"/>
          </p:cNvPicPr>
          <p:nvPr/>
        </p:nvPicPr>
        <p:blipFill>
          <a:blip r:embed="rId4"/>
          <a:stretch>
            <a:fillRect/>
          </a:stretch>
        </p:blipFill>
        <p:spPr>
          <a:xfrm>
            <a:off x="2705100" y="3843308"/>
            <a:ext cx="5902325" cy="2902058"/>
          </a:xfrm>
          <a:prstGeom prst="rect">
            <a:avLst/>
          </a:prstGeom>
        </p:spPr>
      </p:pic>
    </p:spTree>
    <p:extLst>
      <p:ext uri="{BB962C8B-B14F-4D97-AF65-F5344CB8AC3E}">
        <p14:creationId xmlns:p14="http://schemas.microsoft.com/office/powerpoint/2010/main" val="203948697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6"/>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4">
                                            <p:txEl>
                                              <p:pRg st="0" end="0"/>
                                            </p:txEl>
                                          </p:spTgt>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nodeType="clickEffect">
                                  <p:stCondLst>
                                    <p:cond delay="0"/>
                                  </p:stCondLst>
                                  <p:childTnLst>
                                    <p:set>
                                      <p:cBhvr>
                                        <p:cTn id="12" dur="1" fill="hold">
                                          <p:stCondLst>
                                            <p:cond delay="0"/>
                                          </p:stCondLst>
                                        </p:cTn>
                                        <p:tgtEl>
                                          <p:spTgt spid="10"/>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build="p"/>
    </p:bldLst>
  </p:timing>
</p:sld>
</file>

<file path=ppt/slides/slide26.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pic>
        <p:nvPicPr>
          <p:cNvPr id="51" name="Image 50"/>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88135" y="-498328"/>
            <a:ext cx="4633783" cy="2716356"/>
          </a:xfrm>
          <a:prstGeom prst="rect">
            <a:avLst/>
          </a:prstGeom>
        </p:spPr>
      </p:pic>
      <p:sp>
        <p:nvSpPr>
          <p:cNvPr id="36" name="ZoneTexte 35">
            <a:extLst>
              <a:ext uri="{FF2B5EF4-FFF2-40B4-BE49-F238E27FC236}">
                <a16:creationId xmlns:a16="http://schemas.microsoft.com/office/drawing/2014/main" id="{E5107454-9BB0-56B5-AC36-0F8699B8C059}"/>
              </a:ext>
            </a:extLst>
          </p:cNvPr>
          <p:cNvSpPr txBox="1"/>
          <p:nvPr/>
        </p:nvSpPr>
        <p:spPr>
          <a:xfrm>
            <a:off x="1196298" y="4223239"/>
            <a:ext cx="7109196" cy="1995418"/>
          </a:xfrm>
          <a:prstGeom prst="rect">
            <a:avLst/>
          </a:prstGeom>
          <a:noFill/>
        </p:spPr>
        <p:txBody>
          <a:bodyPr wrap="square">
            <a:spAutoFit/>
          </a:bodyPr>
          <a:lstStyle/>
          <a:p>
            <a:pPr marL="342900" indent="-342900">
              <a:lnSpc>
                <a:spcPct val="150000"/>
              </a:lnSpc>
              <a:buFontTx/>
              <a:buAutoNum type="arabicPeriod"/>
            </a:pPr>
            <a:r>
              <a:rPr lang="fr-FR" sz="1400" b="1" dirty="0">
                <a:solidFill>
                  <a:schemeClr val="accent2"/>
                </a:solidFill>
                <a:latin typeface="Roboto Light" panose="02000000000000000000" pitchFamily="2" charset="0"/>
                <a:ea typeface="Roboto Light" panose="02000000000000000000" pitchFamily="2" charset="0"/>
              </a:rPr>
              <a:t> </a:t>
            </a:r>
            <a:r>
              <a:rPr lang="fr-FR" sz="1400" dirty="0">
                <a:solidFill>
                  <a:srgbClr val="3E3E3E"/>
                </a:solidFill>
                <a:latin typeface="Roboto Light" panose="02000000000000000000" pitchFamily="2" charset="0"/>
                <a:ea typeface="Roboto Light" panose="02000000000000000000" pitchFamily="2" charset="0"/>
              </a:rPr>
              <a:t>Réveiller votre peau avec des pincements avant l’application</a:t>
            </a:r>
          </a:p>
          <a:p>
            <a:pPr marL="342900" indent="-342900">
              <a:lnSpc>
                <a:spcPct val="150000"/>
              </a:lnSpc>
              <a:buFontTx/>
              <a:buAutoNum type="arabicPeriod"/>
            </a:pPr>
            <a:r>
              <a:rPr lang="fr-FR" sz="1400" b="1" dirty="0">
                <a:solidFill>
                  <a:schemeClr val="accent2"/>
                </a:solidFill>
                <a:latin typeface="Roboto Light" panose="02000000000000000000" pitchFamily="2" charset="0"/>
                <a:ea typeface="Roboto Light" panose="02000000000000000000" pitchFamily="2" charset="0"/>
              </a:rPr>
              <a:t> </a:t>
            </a:r>
            <a:r>
              <a:rPr lang="fr-FR" sz="1400" dirty="0">
                <a:solidFill>
                  <a:srgbClr val="3E3E3E"/>
                </a:solidFill>
                <a:latin typeface="Roboto Light" panose="02000000000000000000" pitchFamily="2" charset="0"/>
                <a:ea typeface="Roboto Light" panose="02000000000000000000" pitchFamily="2" charset="0"/>
              </a:rPr>
              <a:t>Prélever 6 à 8 gouttes du </a:t>
            </a:r>
            <a:r>
              <a:rPr lang="fr-FR" sz="1400" dirty="0">
                <a:solidFill>
                  <a:srgbClr val="3E3E3E"/>
                </a:solidFill>
                <a:latin typeface="KyivType Sans2" panose="00000500000000000000" pitchFamily="50" charset="0"/>
              </a:rPr>
              <a:t>SERUM </a:t>
            </a:r>
            <a:r>
              <a:rPr lang="fr-FR" sz="1400" dirty="0">
                <a:solidFill>
                  <a:schemeClr val="accent2"/>
                </a:solidFill>
                <a:latin typeface="KyivType Sans2" panose="00000500000000000000" pitchFamily="50" charset="0"/>
              </a:rPr>
              <a:t>C20</a:t>
            </a:r>
            <a:r>
              <a:rPr lang="fr-FR" sz="1400" dirty="0">
                <a:solidFill>
                  <a:srgbClr val="3E3E3E"/>
                </a:solidFill>
                <a:latin typeface="KyivType Sans2" panose="00000500000000000000" pitchFamily="50" charset="0"/>
              </a:rPr>
              <a:t> </a:t>
            </a:r>
            <a:r>
              <a:rPr lang="fr-FR" sz="1400" dirty="0">
                <a:solidFill>
                  <a:srgbClr val="3E3E3E"/>
                </a:solidFill>
                <a:latin typeface="Roboto Light" panose="02000000000000000000" pitchFamily="2" charset="0"/>
                <a:ea typeface="Roboto Light" panose="02000000000000000000" pitchFamily="2" charset="0"/>
              </a:rPr>
              <a:t>en le chauffant dans les mains</a:t>
            </a:r>
          </a:p>
          <a:p>
            <a:pPr marL="342900" indent="-342900">
              <a:lnSpc>
                <a:spcPct val="150000"/>
              </a:lnSpc>
              <a:buAutoNum type="arabicPeriod"/>
            </a:pPr>
            <a:r>
              <a:rPr lang="fr-FR" sz="1400" b="1" dirty="0">
                <a:solidFill>
                  <a:schemeClr val="accent2"/>
                </a:solidFill>
                <a:latin typeface="Roboto Light" panose="02000000000000000000" pitchFamily="2" charset="0"/>
                <a:ea typeface="Roboto Light" panose="02000000000000000000" pitchFamily="2" charset="0"/>
              </a:rPr>
              <a:t> </a:t>
            </a:r>
            <a:r>
              <a:rPr lang="fr-FR" sz="1400" dirty="0">
                <a:solidFill>
                  <a:srgbClr val="3E3E3E"/>
                </a:solidFill>
                <a:latin typeface="Roboto Light" panose="02000000000000000000" pitchFamily="2" charset="0"/>
                <a:ea typeface="Roboto Light" panose="02000000000000000000" pitchFamily="2" charset="0"/>
              </a:rPr>
              <a:t>Inhaler les effluves énergisantes pour éveiller vos sens</a:t>
            </a:r>
          </a:p>
          <a:p>
            <a:pPr marL="342900" indent="-342900">
              <a:lnSpc>
                <a:spcPct val="150000"/>
              </a:lnSpc>
              <a:buAutoNum type="arabicPeriod"/>
            </a:pPr>
            <a:r>
              <a:rPr lang="fr-FR" sz="1400" b="1" dirty="0">
                <a:solidFill>
                  <a:schemeClr val="accent2"/>
                </a:solidFill>
                <a:latin typeface="Roboto Light" panose="02000000000000000000" pitchFamily="2" charset="0"/>
                <a:ea typeface="Roboto Light" panose="02000000000000000000" pitchFamily="2" charset="0"/>
              </a:rPr>
              <a:t> </a:t>
            </a:r>
            <a:r>
              <a:rPr lang="fr-FR" sz="1400" dirty="0">
                <a:solidFill>
                  <a:srgbClr val="3E3E3E"/>
                </a:solidFill>
                <a:latin typeface="Roboto Light" panose="02000000000000000000" pitchFamily="2" charset="0"/>
                <a:ea typeface="Roboto Light" panose="02000000000000000000" pitchFamily="2" charset="0"/>
              </a:rPr>
              <a:t>Appliquer en lissage sur l’ensemble du visage </a:t>
            </a:r>
          </a:p>
          <a:p>
            <a:pPr marL="342900" indent="-342900">
              <a:lnSpc>
                <a:spcPct val="150000"/>
              </a:lnSpc>
              <a:buAutoNum type="arabicPeriod"/>
            </a:pPr>
            <a:r>
              <a:rPr lang="fr-FR" sz="1400" b="1" dirty="0">
                <a:solidFill>
                  <a:schemeClr val="accent2"/>
                </a:solidFill>
                <a:latin typeface="Roboto Light" panose="02000000000000000000" pitchFamily="2" charset="0"/>
                <a:ea typeface="Roboto Light" panose="02000000000000000000" pitchFamily="2" charset="0"/>
              </a:rPr>
              <a:t> </a:t>
            </a:r>
            <a:r>
              <a:rPr lang="fr-FR" sz="1400" dirty="0">
                <a:solidFill>
                  <a:srgbClr val="3E3E3E"/>
                </a:solidFill>
                <a:latin typeface="Roboto Light" panose="02000000000000000000" pitchFamily="2" charset="0"/>
                <a:ea typeface="Roboto Light" panose="02000000000000000000" pitchFamily="2" charset="0"/>
              </a:rPr>
              <a:t>Réaliser des lissages localisés sur les ossatures</a:t>
            </a:r>
          </a:p>
          <a:p>
            <a:pPr marL="342900" indent="-342900">
              <a:lnSpc>
                <a:spcPct val="150000"/>
              </a:lnSpc>
              <a:buAutoNum type="arabicPeriod"/>
            </a:pPr>
            <a:r>
              <a:rPr lang="fr-FR" sz="1400" b="1" dirty="0">
                <a:solidFill>
                  <a:schemeClr val="accent2"/>
                </a:solidFill>
                <a:latin typeface="Roboto Light" panose="02000000000000000000" pitchFamily="2" charset="0"/>
                <a:ea typeface="Roboto Light" panose="02000000000000000000" pitchFamily="2" charset="0"/>
              </a:rPr>
              <a:t> </a:t>
            </a:r>
            <a:r>
              <a:rPr lang="fr-FR" sz="1400" dirty="0">
                <a:solidFill>
                  <a:srgbClr val="3E3E3E"/>
                </a:solidFill>
                <a:latin typeface="Roboto Light" panose="02000000000000000000" pitchFamily="2" charset="0"/>
                <a:ea typeface="Roboto Light" panose="02000000000000000000" pitchFamily="2" charset="0"/>
              </a:rPr>
              <a:t>Effectuer des petits battages sur chaque joue</a:t>
            </a:r>
          </a:p>
        </p:txBody>
      </p:sp>
      <p:sp>
        <p:nvSpPr>
          <p:cNvPr id="41" name="Titre 2">
            <a:extLst>
              <a:ext uri="{FF2B5EF4-FFF2-40B4-BE49-F238E27FC236}">
                <a16:creationId xmlns:a16="http://schemas.microsoft.com/office/drawing/2014/main" id="{A90A674D-A600-11DC-AF3A-A4500CC8CCD9}"/>
              </a:ext>
            </a:extLst>
          </p:cNvPr>
          <p:cNvSpPr txBox="1">
            <a:spLocks/>
          </p:cNvSpPr>
          <p:nvPr/>
        </p:nvSpPr>
        <p:spPr>
          <a:xfrm>
            <a:off x="2620060" y="2897783"/>
            <a:ext cx="4544865" cy="792036"/>
          </a:xfrm>
          <a:prstGeom prst="rect">
            <a:avLst/>
          </a:prstGeom>
        </p:spPr>
        <p:txBody>
          <a:bodyPr/>
          <a:lstStyle>
            <a:lvl1pPr algn="ctr" defTabSz="914400" rtl="0" eaLnBrk="1" latinLnBrk="0" hangingPunct="1">
              <a:lnSpc>
                <a:spcPct val="90000"/>
              </a:lnSpc>
              <a:spcBef>
                <a:spcPct val="0"/>
              </a:spcBef>
              <a:buNone/>
              <a:defRPr sz="4800" kern="1200">
                <a:solidFill>
                  <a:srgbClr val="3E3E3E"/>
                </a:solidFill>
                <a:latin typeface="KyivType Sans2" panose="00000500000000000000" pitchFamily="50" charset="0"/>
                <a:ea typeface="+mj-ea"/>
                <a:cs typeface="+mj-cs"/>
              </a:defRPr>
            </a:lvl1pPr>
          </a:lstStyle>
          <a:p>
            <a:r>
              <a:rPr lang="fr-FR" sz="3200" dirty="0"/>
              <a:t>Mon </a:t>
            </a:r>
            <a:r>
              <a:rPr lang="fr-FR" sz="3200" dirty="0" err="1"/>
              <a:t>auto-massage</a:t>
            </a:r>
            <a:r>
              <a:rPr lang="fr-FR" sz="3200" dirty="0"/>
              <a:t>                   express</a:t>
            </a:r>
            <a:endParaRPr lang="fr-FR" sz="1800" dirty="0"/>
          </a:p>
        </p:txBody>
      </p:sp>
      <p:pic>
        <p:nvPicPr>
          <p:cNvPr id="1026" name="Picture 2" descr="One Minute Icon Symbol Product Labels Stock Vector (Royalty Free)  1544346155 | Shutterstock">
            <a:extLst>
              <a:ext uri="{FF2B5EF4-FFF2-40B4-BE49-F238E27FC236}">
                <a16:creationId xmlns:a16="http://schemas.microsoft.com/office/drawing/2014/main" id="{CB250455-8161-F397-4738-96CDDA18CA67}"/>
              </a:ext>
            </a:extLst>
          </p:cNvPr>
          <p:cNvPicPr>
            <a:picLocks noChangeAspect="1" noChangeArrowheads="1"/>
          </p:cNvPicPr>
          <p:nvPr/>
        </p:nvPicPr>
        <p:blipFill rotWithShape="1">
          <a:blip r:embed="rId6" cstate="print">
            <a:extLst>
              <a:ext uri="{28A0092B-C50C-407E-A947-70E740481C1C}">
                <a14:useLocalDpi xmlns:a14="http://schemas.microsoft.com/office/drawing/2010/main" val="0"/>
              </a:ext>
            </a:extLst>
          </a:blip>
          <a:srcRect l="-1" t="9048" r="2308" b="16666"/>
          <a:stretch/>
        </p:blipFill>
        <p:spPr bwMode="auto">
          <a:xfrm>
            <a:off x="7125592" y="3293801"/>
            <a:ext cx="604656" cy="495151"/>
          </a:xfrm>
          <a:prstGeom prst="rect">
            <a:avLst/>
          </a:prstGeom>
          <a:noFill/>
          <a:extLst>
            <a:ext uri="{909E8E84-426E-40DD-AFC4-6F175D3DCCD1}">
              <a14:hiddenFill xmlns:a14="http://schemas.microsoft.com/office/drawing/2010/main">
                <a:solidFill>
                  <a:srgbClr val="FFFFFF"/>
                </a:solidFill>
              </a14:hiddenFill>
            </a:ext>
          </a:extLst>
        </p:spPr>
      </p:pic>
      <p:pic>
        <p:nvPicPr>
          <p:cNvPr id="5" name="serum">
            <a:hlinkClick r:id="" action="ppaction://media"/>
            <a:extLst>
              <a:ext uri="{FF2B5EF4-FFF2-40B4-BE49-F238E27FC236}">
                <a16:creationId xmlns:a16="http://schemas.microsoft.com/office/drawing/2014/main" id="{2967F50B-6696-E0EB-A665-5D3C22A142F5}"/>
              </a:ext>
            </a:extLst>
          </p:cNvPr>
          <p:cNvPicPr>
            <a:picLocks noChangeAspect="1"/>
          </p:cNvPicPr>
          <p:nvPr>
            <a:videoFile r:link="rId2"/>
            <p:extLst>
              <p:ext uri="{DAA4B4D4-6D71-4841-9C94-3DE7FCFB9230}">
                <p14:media xmlns:p14="http://schemas.microsoft.com/office/powerpoint/2010/main" r:embed="rId1"/>
              </p:ext>
            </p:extLst>
          </p:nvPr>
        </p:nvPicPr>
        <p:blipFill>
          <a:blip r:embed="rId7"/>
          <a:stretch>
            <a:fillRect/>
          </a:stretch>
        </p:blipFill>
        <p:spPr>
          <a:xfrm>
            <a:off x="8624923" y="2503207"/>
            <a:ext cx="2370779" cy="4214718"/>
          </a:xfrm>
          <a:prstGeom prst="rect">
            <a:avLst/>
          </a:prstGeom>
        </p:spPr>
      </p:pic>
      <p:pic>
        <p:nvPicPr>
          <p:cNvPr id="2" name="Image 1">
            <a:extLst>
              <a:ext uri="{FF2B5EF4-FFF2-40B4-BE49-F238E27FC236}">
                <a16:creationId xmlns:a16="http://schemas.microsoft.com/office/drawing/2014/main" id="{8F08FF38-9D82-2CEB-4825-395F21CC3656}"/>
              </a:ext>
            </a:extLst>
          </p:cNvPr>
          <p:cNvPicPr>
            <a:picLocks noChangeAspect="1"/>
          </p:cNvPicPr>
          <p:nvPr/>
        </p:nvPicPr>
        <p:blipFill>
          <a:blip r:embed="rId8"/>
          <a:stretch>
            <a:fillRect/>
          </a:stretch>
        </p:blipFill>
        <p:spPr>
          <a:xfrm>
            <a:off x="4892492" y="286304"/>
            <a:ext cx="7261343" cy="1608980"/>
          </a:xfrm>
          <a:prstGeom prst="rect">
            <a:avLst/>
          </a:prstGeom>
        </p:spPr>
      </p:pic>
    </p:spTree>
    <p:extLst>
      <p:ext uri="{BB962C8B-B14F-4D97-AF65-F5344CB8AC3E}">
        <p14:creationId xmlns:p14="http://schemas.microsoft.com/office/powerpoint/2010/main" val="388574094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61312" fill="hold"/>
                                        <p:tgtEl>
                                          <p:spTgt spid="5"/>
                                        </p:tgtEl>
                                      </p:cBhvr>
                                    </p:cmd>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6">
                                            <p:txEl>
                                              <p:pRg st="0" end="0"/>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6">
                                            <p:txEl>
                                              <p:pRg st="1" end="1"/>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6">
                                            <p:txEl>
                                              <p:pRg st="2" end="2"/>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6">
                                            <p:txEl>
                                              <p:pRg st="3" end="3"/>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36">
                                            <p:txEl>
                                              <p:pRg st="4" end="4"/>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nodeType="clickEffect">
                                  <p:stCondLst>
                                    <p:cond delay="0"/>
                                  </p:stCondLst>
                                  <p:childTnLst>
                                    <p:set>
                                      <p:cBhvr>
                                        <p:cTn id="30" dur="1" fill="hold">
                                          <p:stCondLst>
                                            <p:cond delay="0"/>
                                          </p:stCondLst>
                                        </p:cTn>
                                        <p:tgtEl>
                                          <p:spTgt spid="36">
                                            <p:txEl>
                                              <p:pRg st="5" end="5"/>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video>
              <p:cMediaNode vol="80000">
                <p:cTn id="31" fill="hold" display="0">
                  <p:stCondLst>
                    <p:cond delay="indefinite"/>
                  </p:stCondLst>
                </p:cTn>
                <p:tgtEl>
                  <p:spTgt spid="5"/>
                </p:tgtEl>
              </p:cMediaNode>
            </p:video>
          </p:childTnLst>
        </p:cTn>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p:cNvSpPr>
            <a:spLocks noGrp="1"/>
          </p:cNvSpPr>
          <p:nvPr>
            <p:ph type="title" idx="4294967295"/>
          </p:nvPr>
        </p:nvSpPr>
        <p:spPr>
          <a:xfrm>
            <a:off x="4924425" y="2782888"/>
            <a:ext cx="7267575" cy="2157412"/>
          </a:xfrm>
          <a:prstGeom prst="rect">
            <a:avLst/>
          </a:prstGeom>
        </p:spPr>
        <p:txBody>
          <a:bodyPr>
            <a:normAutofit/>
          </a:bodyPr>
          <a:lstStyle/>
          <a:p>
            <a:r>
              <a:rPr lang="fr-FR">
                <a:latin typeface="KyivType Sans2" panose="00000500000000000000" charset="0"/>
              </a:rPr>
              <a:t>La vitamine C </a:t>
            </a:r>
            <a:br>
              <a:rPr lang="fr-FR">
                <a:latin typeface="KyivType Sans2" panose="00000500000000000000" charset="0"/>
              </a:rPr>
            </a:br>
            <a:r>
              <a:rPr lang="fr-FR">
                <a:latin typeface="KyivType Sans2" panose="00000500000000000000" charset="0"/>
              </a:rPr>
              <a:t>aussi en cabine</a:t>
            </a:r>
            <a:endParaRPr lang="fr-FR" dirty="0"/>
          </a:p>
        </p:txBody>
      </p:sp>
      <p:pic>
        <p:nvPicPr>
          <p:cNvPr id="4" name="Image 3">
            <a:extLst>
              <a:ext uri="{FF2B5EF4-FFF2-40B4-BE49-F238E27FC236}">
                <a16:creationId xmlns:a16="http://schemas.microsoft.com/office/drawing/2014/main" id="{0E268463-D336-9E5E-92F6-9CDDEC2D08E2}"/>
              </a:ext>
            </a:extLst>
          </p:cNvPr>
          <p:cNvPicPr>
            <a:picLocks noChangeAspect="1"/>
          </p:cNvPicPr>
          <p:nvPr/>
        </p:nvPicPr>
        <p:blipFill>
          <a:blip r:embed="rId3"/>
          <a:stretch>
            <a:fillRect/>
          </a:stretch>
        </p:blipFill>
        <p:spPr>
          <a:xfrm>
            <a:off x="52303" y="52252"/>
            <a:ext cx="4786397" cy="6761990"/>
          </a:xfrm>
          <a:prstGeom prst="rect">
            <a:avLst/>
          </a:prstGeom>
        </p:spPr>
      </p:pic>
    </p:spTree>
    <p:extLst>
      <p:ext uri="{BB962C8B-B14F-4D97-AF65-F5344CB8AC3E}">
        <p14:creationId xmlns:p14="http://schemas.microsoft.com/office/powerpoint/2010/main" val="2017663858"/>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object 2"/>
          <p:cNvPicPr/>
          <p:nvPr/>
        </p:nvPicPr>
        <p:blipFill>
          <a:blip r:embed="rId3" cstate="print"/>
          <a:stretch>
            <a:fillRect/>
          </a:stretch>
        </p:blipFill>
        <p:spPr>
          <a:xfrm>
            <a:off x="29210" y="38100"/>
            <a:ext cx="6040349" cy="6781800"/>
          </a:xfrm>
          <a:prstGeom prst="rect">
            <a:avLst/>
          </a:prstGeom>
        </p:spPr>
      </p:pic>
      <p:sp>
        <p:nvSpPr>
          <p:cNvPr id="3" name="object 3"/>
          <p:cNvSpPr txBox="1"/>
          <p:nvPr/>
        </p:nvSpPr>
        <p:spPr>
          <a:xfrm>
            <a:off x="6564709" y="4355937"/>
            <a:ext cx="5077960" cy="828631"/>
          </a:xfrm>
          <a:prstGeom prst="rect">
            <a:avLst/>
          </a:prstGeom>
        </p:spPr>
        <p:txBody>
          <a:bodyPr vert="horz" wrap="square" lIns="0" tIns="0" rIns="0" bIns="0" rtlCol="0">
            <a:spAutoFit/>
          </a:bodyPr>
          <a:lstStyle/>
          <a:p>
            <a:pPr marL="379933" marR="5066" lvl="0" indent="-367902" algn="l" defTabSz="911840" rtl="0" eaLnBrk="1" fontAlgn="auto" latinLnBrk="0" hangingPunct="1">
              <a:lnSpc>
                <a:spcPct val="103499"/>
              </a:lnSpc>
              <a:spcBef>
                <a:spcPts val="0"/>
              </a:spcBef>
              <a:spcAft>
                <a:spcPts val="0"/>
              </a:spcAft>
              <a:buClrTx/>
              <a:buSzTx/>
              <a:buFontTx/>
              <a:buNone/>
              <a:tabLst/>
              <a:defRPr/>
            </a:pPr>
            <a:r>
              <a:rPr kumimoji="0" sz="2742" b="0" i="0" u="none" strike="noStrike" kern="0" cap="none" spc="0" normalizeH="0" baseline="0" noProof="0" dirty="0">
                <a:ln>
                  <a:noFill/>
                </a:ln>
                <a:solidFill>
                  <a:srgbClr val="333638"/>
                </a:solidFill>
                <a:effectLst/>
                <a:uLnTx/>
                <a:uFillTx/>
                <a:latin typeface="KyivType Sans Medium2"/>
                <a:ea typeface="+mn-ea"/>
                <a:cs typeface="KyivType Sans Medium2"/>
              </a:rPr>
              <a:t>Soin</a:t>
            </a:r>
            <a:r>
              <a:rPr kumimoji="0" sz="2742" b="0" i="0" u="none" strike="noStrike" kern="0" cap="none" spc="-15" normalizeH="0" baseline="0" noProof="0" dirty="0">
                <a:ln>
                  <a:noFill/>
                </a:ln>
                <a:solidFill>
                  <a:srgbClr val="333638"/>
                </a:solidFill>
                <a:effectLst/>
                <a:uLnTx/>
                <a:uFillTx/>
                <a:latin typeface="KyivType Sans Medium2"/>
                <a:ea typeface="+mn-ea"/>
                <a:cs typeface="KyivType Sans Medium2"/>
              </a:rPr>
              <a:t> </a:t>
            </a:r>
            <a:r>
              <a:rPr kumimoji="0" sz="2742" b="0" i="0" u="none" strike="noStrike" kern="0" cap="none" spc="-10" normalizeH="0" baseline="0" noProof="0" dirty="0">
                <a:ln>
                  <a:noFill/>
                </a:ln>
                <a:solidFill>
                  <a:srgbClr val="333638"/>
                </a:solidFill>
                <a:effectLst/>
                <a:uLnTx/>
                <a:uFillTx/>
                <a:latin typeface="KyivType Sans Medium2"/>
                <a:ea typeface="+mn-ea"/>
                <a:cs typeface="KyivType Sans Medium2"/>
              </a:rPr>
              <a:t>anti-</a:t>
            </a:r>
            <a:r>
              <a:rPr kumimoji="0" sz="2742" b="0" i="0" u="none" strike="noStrike" kern="0" cap="none" spc="0" normalizeH="0" baseline="0" noProof="0" dirty="0">
                <a:ln>
                  <a:noFill/>
                </a:ln>
                <a:solidFill>
                  <a:srgbClr val="333638"/>
                </a:solidFill>
                <a:effectLst/>
                <a:uLnTx/>
                <a:uFillTx/>
                <a:latin typeface="KyivType Sans Medium2"/>
                <a:ea typeface="+mn-ea"/>
                <a:cs typeface="KyivType Sans Medium2"/>
              </a:rPr>
              <a:t>âge,</a:t>
            </a:r>
            <a:r>
              <a:rPr kumimoji="0" sz="2742" b="0" i="0" u="none" strike="noStrike" kern="0" cap="none" spc="-10" normalizeH="0" baseline="0" noProof="0" dirty="0">
                <a:ln>
                  <a:noFill/>
                </a:ln>
                <a:solidFill>
                  <a:srgbClr val="333638"/>
                </a:solidFill>
                <a:effectLst/>
                <a:uLnTx/>
                <a:uFillTx/>
                <a:latin typeface="KyivType Sans Medium2"/>
                <a:ea typeface="+mn-ea"/>
                <a:cs typeface="KyivType Sans Medium2"/>
              </a:rPr>
              <a:t> </a:t>
            </a:r>
            <a:r>
              <a:rPr kumimoji="0" sz="2742" b="0" i="0" u="none" strike="noStrike" kern="0" cap="none" spc="0" normalizeH="0" baseline="0" noProof="0" dirty="0">
                <a:ln>
                  <a:noFill/>
                </a:ln>
                <a:solidFill>
                  <a:srgbClr val="333638"/>
                </a:solidFill>
                <a:effectLst/>
                <a:uLnTx/>
                <a:uFillTx/>
                <a:latin typeface="KyivType Sans Medium2"/>
                <a:ea typeface="+mn-ea"/>
                <a:cs typeface="KyivType Sans Medium2"/>
              </a:rPr>
              <a:t>éclat,</a:t>
            </a:r>
            <a:r>
              <a:rPr kumimoji="0" sz="2742" b="0" i="0" u="none" strike="noStrike" kern="0" cap="none" spc="-10" normalizeH="0" baseline="0" noProof="0" dirty="0">
                <a:ln>
                  <a:noFill/>
                </a:ln>
                <a:solidFill>
                  <a:srgbClr val="333638"/>
                </a:solidFill>
                <a:effectLst/>
                <a:uLnTx/>
                <a:uFillTx/>
                <a:latin typeface="KyivType Sans Medium2"/>
                <a:ea typeface="+mn-ea"/>
                <a:cs typeface="KyivType Sans Medium2"/>
              </a:rPr>
              <a:t> unifiant </a:t>
            </a:r>
            <a:r>
              <a:rPr kumimoji="0" sz="2742" b="0" i="0" u="none" strike="noStrike" kern="0" cap="none" spc="0" normalizeH="0" baseline="0" noProof="0" dirty="0">
                <a:ln>
                  <a:noFill/>
                </a:ln>
                <a:solidFill>
                  <a:srgbClr val="333638"/>
                </a:solidFill>
                <a:effectLst/>
                <a:uLnTx/>
                <a:uFillTx/>
                <a:latin typeface="KyivType Sans Medium2"/>
                <a:ea typeface="+mn-ea"/>
                <a:cs typeface="KyivType Sans Medium2"/>
              </a:rPr>
              <a:t>pour</a:t>
            </a:r>
            <a:r>
              <a:rPr kumimoji="0" sz="2742" b="0" i="0" u="none" strike="noStrike" kern="0" cap="none" spc="-20" normalizeH="0" baseline="0" noProof="0" dirty="0">
                <a:ln>
                  <a:noFill/>
                </a:ln>
                <a:solidFill>
                  <a:srgbClr val="333638"/>
                </a:solidFill>
                <a:effectLst/>
                <a:uLnTx/>
                <a:uFillTx/>
                <a:latin typeface="KyivType Sans Medium2"/>
                <a:ea typeface="+mn-ea"/>
                <a:cs typeface="KyivType Sans Medium2"/>
              </a:rPr>
              <a:t> </a:t>
            </a:r>
            <a:r>
              <a:rPr kumimoji="0" sz="2742" b="0" i="0" u="none" strike="noStrike" kern="0" cap="none" spc="0" normalizeH="0" baseline="0" noProof="0" dirty="0">
                <a:ln>
                  <a:noFill/>
                </a:ln>
                <a:solidFill>
                  <a:srgbClr val="333638"/>
                </a:solidFill>
                <a:effectLst/>
                <a:uLnTx/>
                <a:uFillTx/>
                <a:latin typeface="KyivType Sans Medium2"/>
                <a:ea typeface="+mn-ea"/>
                <a:cs typeface="KyivType Sans Medium2"/>
              </a:rPr>
              <a:t>une</a:t>
            </a:r>
            <a:r>
              <a:rPr kumimoji="0" sz="2742" b="0" i="0" u="none" strike="noStrike" kern="0" cap="none" spc="-15" normalizeH="0" baseline="0" noProof="0" dirty="0">
                <a:ln>
                  <a:noFill/>
                </a:ln>
                <a:solidFill>
                  <a:srgbClr val="333638"/>
                </a:solidFill>
                <a:effectLst/>
                <a:uLnTx/>
                <a:uFillTx/>
                <a:latin typeface="KyivType Sans Medium2"/>
                <a:ea typeface="+mn-ea"/>
                <a:cs typeface="KyivType Sans Medium2"/>
              </a:rPr>
              <a:t> </a:t>
            </a:r>
            <a:r>
              <a:rPr kumimoji="0" sz="2742" b="0" i="0" u="none" strike="noStrike" kern="0" cap="none" spc="0" normalizeH="0" baseline="0" noProof="0" dirty="0">
                <a:ln>
                  <a:noFill/>
                </a:ln>
                <a:solidFill>
                  <a:srgbClr val="333638"/>
                </a:solidFill>
                <a:effectLst/>
                <a:uLnTx/>
                <a:uFillTx/>
                <a:latin typeface="KyivType Sans Medium2"/>
                <a:ea typeface="+mn-ea"/>
                <a:cs typeface="KyivType Sans Medium2"/>
              </a:rPr>
              <a:t>peau</a:t>
            </a:r>
            <a:r>
              <a:rPr kumimoji="0" sz="2742" b="0" i="0" u="none" strike="noStrike" kern="0" cap="none" spc="-15" normalizeH="0" baseline="0" noProof="0" dirty="0">
                <a:ln>
                  <a:noFill/>
                </a:ln>
                <a:solidFill>
                  <a:srgbClr val="333638"/>
                </a:solidFill>
                <a:effectLst/>
                <a:uLnTx/>
                <a:uFillTx/>
                <a:latin typeface="KyivType Sans Medium2"/>
                <a:ea typeface="+mn-ea"/>
                <a:cs typeface="KyivType Sans Medium2"/>
              </a:rPr>
              <a:t> </a:t>
            </a:r>
            <a:r>
              <a:rPr kumimoji="0" sz="2742" b="0" i="0" u="none" strike="noStrike" kern="0" cap="none" spc="-10" normalizeH="0" baseline="0" noProof="0" dirty="0">
                <a:ln>
                  <a:noFill/>
                </a:ln>
                <a:solidFill>
                  <a:srgbClr val="333638"/>
                </a:solidFill>
                <a:effectLst/>
                <a:uLnTx/>
                <a:uFillTx/>
                <a:latin typeface="KyivType Sans Medium2"/>
                <a:ea typeface="+mn-ea"/>
                <a:cs typeface="KyivType Sans Medium2"/>
              </a:rPr>
              <a:t>sublimée</a:t>
            </a:r>
            <a:endParaRPr kumimoji="0" sz="2742" b="0" i="0" u="none" strike="noStrike" kern="0" cap="none" spc="0" normalizeH="0" baseline="0" noProof="0">
              <a:ln>
                <a:noFill/>
              </a:ln>
              <a:solidFill>
                <a:sysClr val="windowText" lastClr="000000"/>
              </a:solidFill>
              <a:effectLst/>
              <a:uLnTx/>
              <a:uFillTx/>
              <a:latin typeface="KyivType Sans Medium2"/>
              <a:ea typeface="+mn-ea"/>
              <a:cs typeface="KyivType Sans Medium2"/>
            </a:endParaRPr>
          </a:p>
        </p:txBody>
      </p:sp>
      <p:grpSp>
        <p:nvGrpSpPr>
          <p:cNvPr id="4" name="object 4"/>
          <p:cNvGrpSpPr/>
          <p:nvPr/>
        </p:nvGrpSpPr>
        <p:grpSpPr>
          <a:xfrm>
            <a:off x="6620965" y="481202"/>
            <a:ext cx="5559856" cy="6376104"/>
            <a:chOff x="6628773" y="482538"/>
            <a:chExt cx="5575300" cy="6393815"/>
          </a:xfrm>
        </p:grpSpPr>
        <p:sp>
          <p:nvSpPr>
            <p:cNvPr id="5" name="object 5"/>
            <p:cNvSpPr/>
            <p:nvPr/>
          </p:nvSpPr>
          <p:spPr>
            <a:xfrm>
              <a:off x="6980586" y="3473787"/>
              <a:ext cx="2745740" cy="525780"/>
            </a:xfrm>
            <a:custGeom>
              <a:avLst/>
              <a:gdLst/>
              <a:ahLst/>
              <a:cxnLst/>
              <a:rect l="l" t="t" r="r" b="b"/>
              <a:pathLst>
                <a:path w="2745740" h="525779">
                  <a:moveTo>
                    <a:pt x="95173" y="0"/>
                  </a:moveTo>
                  <a:lnTo>
                    <a:pt x="0" y="0"/>
                  </a:lnTo>
                  <a:lnTo>
                    <a:pt x="205219" y="520471"/>
                  </a:lnTo>
                  <a:lnTo>
                    <a:pt x="297421" y="520471"/>
                  </a:lnTo>
                  <a:lnTo>
                    <a:pt x="325961" y="448348"/>
                  </a:lnTo>
                  <a:lnTo>
                    <a:pt x="270649" y="448348"/>
                  </a:lnTo>
                  <a:lnTo>
                    <a:pt x="95173" y="0"/>
                  </a:lnTo>
                  <a:close/>
                </a:path>
                <a:path w="2745740" h="525779">
                  <a:moveTo>
                    <a:pt x="503377" y="0"/>
                  </a:moveTo>
                  <a:lnTo>
                    <a:pt x="448360" y="0"/>
                  </a:lnTo>
                  <a:lnTo>
                    <a:pt x="272884" y="448348"/>
                  </a:lnTo>
                  <a:lnTo>
                    <a:pt x="325961" y="448348"/>
                  </a:lnTo>
                  <a:lnTo>
                    <a:pt x="503377" y="0"/>
                  </a:lnTo>
                  <a:close/>
                </a:path>
                <a:path w="2745740" h="525779">
                  <a:moveTo>
                    <a:pt x="631570" y="156133"/>
                  </a:moveTo>
                  <a:lnTo>
                    <a:pt x="569112" y="156133"/>
                  </a:lnTo>
                  <a:lnTo>
                    <a:pt x="569112" y="520471"/>
                  </a:lnTo>
                  <a:lnTo>
                    <a:pt x="631570" y="520471"/>
                  </a:lnTo>
                  <a:lnTo>
                    <a:pt x="631570" y="156133"/>
                  </a:lnTo>
                  <a:close/>
                </a:path>
                <a:path w="2745740" h="525779">
                  <a:moveTo>
                    <a:pt x="884351" y="191541"/>
                  </a:moveTo>
                  <a:lnTo>
                    <a:pt x="821905" y="191541"/>
                  </a:lnTo>
                  <a:lnTo>
                    <a:pt x="821905" y="520471"/>
                  </a:lnTo>
                  <a:lnTo>
                    <a:pt x="884351" y="520471"/>
                  </a:lnTo>
                  <a:lnTo>
                    <a:pt x="884351" y="191541"/>
                  </a:lnTo>
                  <a:close/>
                </a:path>
                <a:path w="2745740" h="525779">
                  <a:moveTo>
                    <a:pt x="1202220" y="156133"/>
                  </a:moveTo>
                  <a:lnTo>
                    <a:pt x="1138707" y="156133"/>
                  </a:lnTo>
                  <a:lnTo>
                    <a:pt x="994028" y="520471"/>
                  </a:lnTo>
                  <a:lnTo>
                    <a:pt x="1032014" y="520471"/>
                  </a:lnTo>
                  <a:lnTo>
                    <a:pt x="1073137" y="415848"/>
                  </a:lnTo>
                  <a:lnTo>
                    <a:pt x="1304981" y="415848"/>
                  </a:lnTo>
                  <a:lnTo>
                    <a:pt x="1293042" y="385673"/>
                  </a:lnTo>
                  <a:lnTo>
                    <a:pt x="1083030" y="385673"/>
                  </a:lnTo>
                  <a:lnTo>
                    <a:pt x="1154849" y="205066"/>
                  </a:lnTo>
                  <a:lnTo>
                    <a:pt x="1221581" y="205066"/>
                  </a:lnTo>
                  <a:lnTo>
                    <a:pt x="1202220" y="156133"/>
                  </a:lnTo>
                  <a:close/>
                </a:path>
                <a:path w="2745740" h="525779">
                  <a:moveTo>
                    <a:pt x="1304981" y="415848"/>
                  </a:moveTo>
                  <a:lnTo>
                    <a:pt x="1238643" y="415848"/>
                  </a:lnTo>
                  <a:lnTo>
                    <a:pt x="1279766" y="520471"/>
                  </a:lnTo>
                  <a:lnTo>
                    <a:pt x="1346377" y="520471"/>
                  </a:lnTo>
                  <a:lnTo>
                    <a:pt x="1304981" y="415848"/>
                  </a:lnTo>
                  <a:close/>
                </a:path>
                <a:path w="2745740" h="525779">
                  <a:moveTo>
                    <a:pt x="1221581" y="205066"/>
                  </a:moveTo>
                  <a:lnTo>
                    <a:pt x="1156931" y="205066"/>
                  </a:lnTo>
                  <a:lnTo>
                    <a:pt x="1228763" y="385673"/>
                  </a:lnTo>
                  <a:lnTo>
                    <a:pt x="1293042" y="385673"/>
                  </a:lnTo>
                  <a:lnTo>
                    <a:pt x="1221581" y="205066"/>
                  </a:lnTo>
                  <a:close/>
                </a:path>
                <a:path w="2745740" h="525779">
                  <a:moveTo>
                    <a:pt x="1016038" y="156133"/>
                  </a:moveTo>
                  <a:lnTo>
                    <a:pt x="690740" y="156133"/>
                  </a:lnTo>
                  <a:lnTo>
                    <a:pt x="690740" y="191541"/>
                  </a:lnTo>
                  <a:lnTo>
                    <a:pt x="1016038" y="191541"/>
                  </a:lnTo>
                  <a:lnTo>
                    <a:pt x="1016038" y="156133"/>
                  </a:lnTo>
                  <a:close/>
                </a:path>
                <a:path w="2745740" h="525779">
                  <a:moveTo>
                    <a:pt x="1488846" y="156133"/>
                  </a:moveTo>
                  <a:lnTo>
                    <a:pt x="1406093" y="156133"/>
                  </a:lnTo>
                  <a:lnTo>
                    <a:pt x="1406093" y="520471"/>
                  </a:lnTo>
                  <a:lnTo>
                    <a:pt x="1441996" y="520471"/>
                  </a:lnTo>
                  <a:lnTo>
                    <a:pt x="1441996" y="201422"/>
                  </a:lnTo>
                  <a:lnTo>
                    <a:pt x="1507668" y="201422"/>
                  </a:lnTo>
                  <a:lnTo>
                    <a:pt x="1488846" y="156133"/>
                  </a:lnTo>
                  <a:close/>
                </a:path>
                <a:path w="2745740" h="525779">
                  <a:moveTo>
                    <a:pt x="1507668" y="201422"/>
                  </a:moveTo>
                  <a:lnTo>
                    <a:pt x="1441996" y="201422"/>
                  </a:lnTo>
                  <a:lnTo>
                    <a:pt x="1572641" y="520471"/>
                  </a:lnTo>
                  <a:lnTo>
                    <a:pt x="1613763" y="520471"/>
                  </a:lnTo>
                  <a:lnTo>
                    <a:pt x="1645434" y="442925"/>
                  </a:lnTo>
                  <a:lnTo>
                    <a:pt x="1608035" y="442925"/>
                  </a:lnTo>
                  <a:lnTo>
                    <a:pt x="1507668" y="201422"/>
                  </a:lnTo>
                  <a:close/>
                </a:path>
                <a:path w="2745740" h="525779">
                  <a:moveTo>
                    <a:pt x="1806841" y="199339"/>
                  </a:moveTo>
                  <a:lnTo>
                    <a:pt x="1744916" y="199339"/>
                  </a:lnTo>
                  <a:lnTo>
                    <a:pt x="1744916" y="520471"/>
                  </a:lnTo>
                  <a:lnTo>
                    <a:pt x="1806841" y="520471"/>
                  </a:lnTo>
                  <a:lnTo>
                    <a:pt x="1806841" y="199339"/>
                  </a:lnTo>
                  <a:close/>
                </a:path>
                <a:path w="2745740" h="525779">
                  <a:moveTo>
                    <a:pt x="1806841" y="156133"/>
                  </a:moveTo>
                  <a:lnTo>
                    <a:pt x="1726171" y="156133"/>
                  </a:lnTo>
                  <a:lnTo>
                    <a:pt x="1608035" y="442925"/>
                  </a:lnTo>
                  <a:lnTo>
                    <a:pt x="1645434" y="442925"/>
                  </a:lnTo>
                  <a:lnTo>
                    <a:pt x="1744916" y="199339"/>
                  </a:lnTo>
                  <a:lnTo>
                    <a:pt x="1806841" y="199339"/>
                  </a:lnTo>
                  <a:lnTo>
                    <a:pt x="1806841" y="156133"/>
                  </a:lnTo>
                  <a:close/>
                </a:path>
                <a:path w="2745740" h="525779">
                  <a:moveTo>
                    <a:pt x="1977936" y="156133"/>
                  </a:moveTo>
                  <a:lnTo>
                    <a:pt x="1915477" y="156133"/>
                  </a:lnTo>
                  <a:lnTo>
                    <a:pt x="1915477" y="520471"/>
                  </a:lnTo>
                  <a:lnTo>
                    <a:pt x="1977936" y="520471"/>
                  </a:lnTo>
                  <a:lnTo>
                    <a:pt x="1977936" y="156133"/>
                  </a:lnTo>
                  <a:close/>
                </a:path>
                <a:path w="2745740" h="525779">
                  <a:moveTo>
                    <a:pt x="2196970" y="220167"/>
                  </a:moveTo>
                  <a:lnTo>
                    <a:pt x="2119871" y="220167"/>
                  </a:lnTo>
                  <a:lnTo>
                    <a:pt x="2353564" y="525678"/>
                  </a:lnTo>
                  <a:lnTo>
                    <a:pt x="2392070" y="525678"/>
                  </a:lnTo>
                  <a:lnTo>
                    <a:pt x="2392070" y="432511"/>
                  </a:lnTo>
                  <a:lnTo>
                    <a:pt x="2357716" y="432511"/>
                  </a:lnTo>
                  <a:lnTo>
                    <a:pt x="2196970" y="220167"/>
                  </a:lnTo>
                  <a:close/>
                </a:path>
                <a:path w="2745740" h="525779">
                  <a:moveTo>
                    <a:pt x="2148497" y="156133"/>
                  </a:moveTo>
                  <a:lnTo>
                    <a:pt x="2084997" y="156133"/>
                  </a:lnTo>
                  <a:lnTo>
                    <a:pt x="2084997" y="520471"/>
                  </a:lnTo>
                  <a:lnTo>
                    <a:pt x="2119871" y="520471"/>
                  </a:lnTo>
                  <a:lnTo>
                    <a:pt x="2119871" y="220167"/>
                  </a:lnTo>
                  <a:lnTo>
                    <a:pt x="2196970" y="220167"/>
                  </a:lnTo>
                  <a:lnTo>
                    <a:pt x="2148497" y="156133"/>
                  </a:lnTo>
                  <a:close/>
                </a:path>
                <a:path w="2745740" h="525779">
                  <a:moveTo>
                    <a:pt x="2392070" y="156133"/>
                  </a:moveTo>
                  <a:lnTo>
                    <a:pt x="2357716" y="156133"/>
                  </a:lnTo>
                  <a:lnTo>
                    <a:pt x="2357716" y="432511"/>
                  </a:lnTo>
                  <a:lnTo>
                    <a:pt x="2392070" y="432511"/>
                  </a:lnTo>
                  <a:lnTo>
                    <a:pt x="2392070" y="156133"/>
                  </a:lnTo>
                  <a:close/>
                </a:path>
                <a:path w="2745740" h="525779">
                  <a:moveTo>
                    <a:pt x="2724492" y="156133"/>
                  </a:moveTo>
                  <a:lnTo>
                    <a:pt x="2500172" y="156133"/>
                  </a:lnTo>
                  <a:lnTo>
                    <a:pt x="2500172" y="520471"/>
                  </a:lnTo>
                  <a:lnTo>
                    <a:pt x="2745308" y="520471"/>
                  </a:lnTo>
                  <a:lnTo>
                    <a:pt x="2745308" y="487680"/>
                  </a:lnTo>
                  <a:lnTo>
                    <a:pt x="2561590" y="487680"/>
                  </a:lnTo>
                  <a:lnTo>
                    <a:pt x="2561590" y="353390"/>
                  </a:lnTo>
                  <a:lnTo>
                    <a:pt x="2676613" y="353390"/>
                  </a:lnTo>
                  <a:lnTo>
                    <a:pt x="2676613" y="322694"/>
                  </a:lnTo>
                  <a:lnTo>
                    <a:pt x="2561590" y="322694"/>
                  </a:lnTo>
                  <a:lnTo>
                    <a:pt x="2561590" y="188417"/>
                  </a:lnTo>
                  <a:lnTo>
                    <a:pt x="2724492" y="188417"/>
                  </a:lnTo>
                  <a:lnTo>
                    <a:pt x="2724492" y="156133"/>
                  </a:lnTo>
                  <a:close/>
                </a:path>
              </a:pathLst>
            </a:custGeom>
            <a:solidFill>
              <a:srgbClr val="F78F2A"/>
            </a:solidFill>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pic>
          <p:nvPicPr>
            <p:cNvPr id="6" name="object 6"/>
            <p:cNvPicPr/>
            <p:nvPr/>
          </p:nvPicPr>
          <p:blipFill>
            <a:blip r:embed="rId4" cstate="print"/>
            <a:stretch>
              <a:fillRect/>
            </a:stretch>
          </p:blipFill>
          <p:spPr>
            <a:xfrm>
              <a:off x="6628773" y="2672125"/>
              <a:ext cx="5110657" cy="435013"/>
            </a:xfrm>
            <a:prstGeom prst="rect">
              <a:avLst/>
            </a:prstGeom>
          </p:spPr>
        </p:pic>
        <p:sp>
          <p:nvSpPr>
            <p:cNvPr id="7" name="object 7"/>
            <p:cNvSpPr/>
            <p:nvPr/>
          </p:nvSpPr>
          <p:spPr>
            <a:xfrm>
              <a:off x="9886074" y="3287394"/>
              <a:ext cx="1245870" cy="705485"/>
            </a:xfrm>
            <a:custGeom>
              <a:avLst/>
              <a:gdLst/>
              <a:ahLst/>
              <a:cxnLst/>
              <a:rect l="l" t="t" r="r" b="b"/>
              <a:pathLst>
                <a:path w="1245870" h="705485">
                  <a:moveTo>
                    <a:pt x="591350" y="585851"/>
                  </a:moveTo>
                  <a:lnTo>
                    <a:pt x="544436" y="559295"/>
                  </a:lnTo>
                  <a:lnTo>
                    <a:pt x="506463" y="596798"/>
                  </a:lnTo>
                  <a:lnTo>
                    <a:pt x="460908" y="624776"/>
                  </a:lnTo>
                  <a:lnTo>
                    <a:pt x="408711" y="642264"/>
                  </a:lnTo>
                  <a:lnTo>
                    <a:pt x="350862" y="648309"/>
                  </a:lnTo>
                  <a:lnTo>
                    <a:pt x="305790" y="644753"/>
                  </a:lnTo>
                  <a:lnTo>
                    <a:pt x="263855" y="634352"/>
                  </a:lnTo>
                  <a:lnTo>
                    <a:pt x="225412" y="617499"/>
                  </a:lnTo>
                  <a:lnTo>
                    <a:pt x="190855" y="594601"/>
                  </a:lnTo>
                  <a:lnTo>
                    <a:pt x="160566" y="566064"/>
                  </a:lnTo>
                  <a:lnTo>
                    <a:pt x="134924" y="532269"/>
                  </a:lnTo>
                  <a:lnTo>
                    <a:pt x="114325" y="493636"/>
                  </a:lnTo>
                  <a:lnTo>
                    <a:pt x="99136" y="450557"/>
                  </a:lnTo>
                  <a:lnTo>
                    <a:pt x="89738" y="403428"/>
                  </a:lnTo>
                  <a:lnTo>
                    <a:pt x="86525" y="352653"/>
                  </a:lnTo>
                  <a:lnTo>
                    <a:pt x="89712" y="301650"/>
                  </a:lnTo>
                  <a:lnTo>
                    <a:pt x="99034" y="254381"/>
                  </a:lnTo>
                  <a:lnTo>
                    <a:pt x="114147" y="211251"/>
                  </a:lnTo>
                  <a:lnTo>
                    <a:pt x="134658" y="172631"/>
                  </a:lnTo>
                  <a:lnTo>
                    <a:pt x="160210" y="138899"/>
                  </a:lnTo>
                  <a:lnTo>
                    <a:pt x="190436" y="110439"/>
                  </a:lnTo>
                  <a:lnTo>
                    <a:pt x="224993" y="87642"/>
                  </a:lnTo>
                  <a:lnTo>
                    <a:pt x="263486" y="70878"/>
                  </a:lnTo>
                  <a:lnTo>
                    <a:pt x="305562" y="60540"/>
                  </a:lnTo>
                  <a:lnTo>
                    <a:pt x="350862" y="57010"/>
                  </a:lnTo>
                  <a:lnTo>
                    <a:pt x="407695" y="62839"/>
                  </a:lnTo>
                  <a:lnTo>
                    <a:pt x="459092" y="79692"/>
                  </a:lnTo>
                  <a:lnTo>
                    <a:pt x="504139" y="106654"/>
                  </a:lnTo>
                  <a:lnTo>
                    <a:pt x="541921" y="142773"/>
                  </a:lnTo>
                  <a:lnTo>
                    <a:pt x="590270" y="117386"/>
                  </a:lnTo>
                  <a:lnTo>
                    <a:pt x="559346" y="83197"/>
                  </a:lnTo>
                  <a:lnTo>
                    <a:pt x="523468" y="54317"/>
                  </a:lnTo>
                  <a:lnTo>
                    <a:pt x="483095" y="31153"/>
                  </a:lnTo>
                  <a:lnTo>
                    <a:pt x="438658" y="14122"/>
                  </a:lnTo>
                  <a:lnTo>
                    <a:pt x="390626" y="3594"/>
                  </a:lnTo>
                  <a:lnTo>
                    <a:pt x="339458" y="0"/>
                  </a:lnTo>
                  <a:lnTo>
                    <a:pt x="290830" y="2971"/>
                  </a:lnTo>
                  <a:lnTo>
                    <a:pt x="244970" y="11696"/>
                  </a:lnTo>
                  <a:lnTo>
                    <a:pt x="202171" y="25895"/>
                  </a:lnTo>
                  <a:lnTo>
                    <a:pt x="162699" y="45275"/>
                  </a:lnTo>
                  <a:lnTo>
                    <a:pt x="126822" y="69545"/>
                  </a:lnTo>
                  <a:lnTo>
                    <a:pt x="94843" y="98437"/>
                  </a:lnTo>
                  <a:lnTo>
                    <a:pt x="67017" y="131648"/>
                  </a:lnTo>
                  <a:lnTo>
                    <a:pt x="43624" y="168910"/>
                  </a:lnTo>
                  <a:lnTo>
                    <a:pt x="24955" y="209918"/>
                  </a:lnTo>
                  <a:lnTo>
                    <a:pt x="11277" y="254406"/>
                  </a:lnTo>
                  <a:lnTo>
                    <a:pt x="2857" y="302082"/>
                  </a:lnTo>
                  <a:lnTo>
                    <a:pt x="0" y="352653"/>
                  </a:lnTo>
                  <a:lnTo>
                    <a:pt x="2857" y="403237"/>
                  </a:lnTo>
                  <a:lnTo>
                    <a:pt x="11277" y="450913"/>
                  </a:lnTo>
                  <a:lnTo>
                    <a:pt x="24955" y="495401"/>
                  </a:lnTo>
                  <a:lnTo>
                    <a:pt x="43624" y="536409"/>
                  </a:lnTo>
                  <a:lnTo>
                    <a:pt x="67017" y="573671"/>
                  </a:lnTo>
                  <a:lnTo>
                    <a:pt x="94843" y="606894"/>
                  </a:lnTo>
                  <a:lnTo>
                    <a:pt x="126822" y="635774"/>
                  </a:lnTo>
                  <a:lnTo>
                    <a:pt x="162699" y="660057"/>
                  </a:lnTo>
                  <a:lnTo>
                    <a:pt x="202171" y="679437"/>
                  </a:lnTo>
                  <a:lnTo>
                    <a:pt x="244970" y="693623"/>
                  </a:lnTo>
                  <a:lnTo>
                    <a:pt x="290830" y="702348"/>
                  </a:lnTo>
                  <a:lnTo>
                    <a:pt x="339458" y="705319"/>
                  </a:lnTo>
                  <a:lnTo>
                    <a:pt x="390944" y="701649"/>
                  </a:lnTo>
                  <a:lnTo>
                    <a:pt x="439254" y="690918"/>
                  </a:lnTo>
                  <a:lnTo>
                    <a:pt x="483908" y="673544"/>
                  </a:lnTo>
                  <a:lnTo>
                    <a:pt x="524446" y="649960"/>
                  </a:lnTo>
                  <a:lnTo>
                    <a:pt x="560412" y="620598"/>
                  </a:lnTo>
                  <a:lnTo>
                    <a:pt x="591350" y="585851"/>
                  </a:lnTo>
                  <a:close/>
                </a:path>
                <a:path w="1245870" h="705485">
                  <a:moveTo>
                    <a:pt x="938466" y="396138"/>
                  </a:moveTo>
                  <a:lnTo>
                    <a:pt x="719988" y="396138"/>
                  </a:lnTo>
                  <a:lnTo>
                    <a:pt x="828471" y="321119"/>
                  </a:lnTo>
                  <a:lnTo>
                    <a:pt x="868984" y="290207"/>
                  </a:lnTo>
                  <a:lnTo>
                    <a:pt x="896048" y="261912"/>
                  </a:lnTo>
                  <a:lnTo>
                    <a:pt x="901293" y="256425"/>
                  </a:lnTo>
                  <a:lnTo>
                    <a:pt x="922693" y="219786"/>
                  </a:lnTo>
                  <a:lnTo>
                    <a:pt x="930427" y="180263"/>
                  </a:lnTo>
                  <a:lnTo>
                    <a:pt x="920140" y="135978"/>
                  </a:lnTo>
                  <a:lnTo>
                    <a:pt x="891501" y="101269"/>
                  </a:lnTo>
                  <a:lnTo>
                    <a:pt x="888238" y="99580"/>
                  </a:lnTo>
                  <a:lnTo>
                    <a:pt x="888238" y="183832"/>
                  </a:lnTo>
                  <a:lnTo>
                    <a:pt x="881367" y="217144"/>
                  </a:lnTo>
                  <a:lnTo>
                    <a:pt x="861936" y="243674"/>
                  </a:lnTo>
                  <a:lnTo>
                    <a:pt x="831659" y="261200"/>
                  </a:lnTo>
                  <a:lnTo>
                    <a:pt x="792302" y="267538"/>
                  </a:lnTo>
                  <a:lnTo>
                    <a:pt x="753872" y="261162"/>
                  </a:lnTo>
                  <a:lnTo>
                    <a:pt x="723684" y="243357"/>
                  </a:lnTo>
                  <a:lnTo>
                    <a:pt x="703948" y="216065"/>
                  </a:lnTo>
                  <a:lnTo>
                    <a:pt x="696874" y="181279"/>
                  </a:lnTo>
                  <a:lnTo>
                    <a:pt x="703948" y="145897"/>
                  </a:lnTo>
                  <a:lnTo>
                    <a:pt x="723684" y="118313"/>
                  </a:lnTo>
                  <a:lnTo>
                    <a:pt x="753872" y="100393"/>
                  </a:lnTo>
                  <a:lnTo>
                    <a:pt x="792302" y="94005"/>
                  </a:lnTo>
                  <a:lnTo>
                    <a:pt x="831024" y="100355"/>
                  </a:lnTo>
                  <a:lnTo>
                    <a:pt x="861364" y="118440"/>
                  </a:lnTo>
                  <a:lnTo>
                    <a:pt x="881151" y="146761"/>
                  </a:lnTo>
                  <a:lnTo>
                    <a:pt x="888238" y="183832"/>
                  </a:lnTo>
                  <a:lnTo>
                    <a:pt x="888238" y="99580"/>
                  </a:lnTo>
                  <a:lnTo>
                    <a:pt x="877468" y="94005"/>
                  </a:lnTo>
                  <a:lnTo>
                    <a:pt x="847788" y="78625"/>
                  </a:lnTo>
                  <a:lnTo>
                    <a:pt x="792302" y="70523"/>
                  </a:lnTo>
                  <a:lnTo>
                    <a:pt x="736053" y="78905"/>
                  </a:lnTo>
                  <a:lnTo>
                    <a:pt x="692607" y="101981"/>
                  </a:lnTo>
                  <a:lnTo>
                    <a:pt x="664603" y="136626"/>
                  </a:lnTo>
                  <a:lnTo>
                    <a:pt x="654685" y="179743"/>
                  </a:lnTo>
                  <a:lnTo>
                    <a:pt x="663968" y="221310"/>
                  </a:lnTo>
                  <a:lnTo>
                    <a:pt x="690156" y="254711"/>
                  </a:lnTo>
                  <a:lnTo>
                    <a:pt x="730758" y="277279"/>
                  </a:lnTo>
                  <a:lnTo>
                    <a:pt x="783272" y="286410"/>
                  </a:lnTo>
                  <a:lnTo>
                    <a:pt x="804379" y="285026"/>
                  </a:lnTo>
                  <a:lnTo>
                    <a:pt x="823696" y="280289"/>
                  </a:lnTo>
                  <a:lnTo>
                    <a:pt x="840752" y="272491"/>
                  </a:lnTo>
                  <a:lnTo>
                    <a:pt x="847458" y="267538"/>
                  </a:lnTo>
                  <a:lnTo>
                    <a:pt x="855091" y="261912"/>
                  </a:lnTo>
                  <a:lnTo>
                    <a:pt x="796048" y="315264"/>
                  </a:lnTo>
                  <a:lnTo>
                    <a:pt x="730643" y="350037"/>
                  </a:lnTo>
                  <a:lnTo>
                    <a:pt x="677633" y="368922"/>
                  </a:lnTo>
                  <a:lnTo>
                    <a:pt x="655789" y="374611"/>
                  </a:lnTo>
                  <a:lnTo>
                    <a:pt x="654812" y="435444"/>
                  </a:lnTo>
                  <a:lnTo>
                    <a:pt x="938466" y="435444"/>
                  </a:lnTo>
                  <a:lnTo>
                    <a:pt x="938466" y="396138"/>
                  </a:lnTo>
                  <a:close/>
                </a:path>
                <a:path w="1245870" h="705485">
                  <a:moveTo>
                    <a:pt x="1245438" y="315658"/>
                  </a:moveTo>
                  <a:lnTo>
                    <a:pt x="1235595" y="266979"/>
                  </a:lnTo>
                  <a:lnTo>
                    <a:pt x="1208227" y="229920"/>
                  </a:lnTo>
                  <a:lnTo>
                    <a:pt x="1166558" y="206311"/>
                  </a:lnTo>
                  <a:lnTo>
                    <a:pt x="1113802" y="198031"/>
                  </a:lnTo>
                  <a:lnTo>
                    <a:pt x="1082319" y="200787"/>
                  </a:lnTo>
                  <a:lnTo>
                    <a:pt x="1054442" y="208775"/>
                  </a:lnTo>
                  <a:lnTo>
                    <a:pt x="1030897" y="221538"/>
                  </a:lnTo>
                  <a:lnTo>
                    <a:pt x="1012393" y="238633"/>
                  </a:lnTo>
                  <a:lnTo>
                    <a:pt x="1031849" y="109562"/>
                  </a:lnTo>
                  <a:lnTo>
                    <a:pt x="1230071" y="109562"/>
                  </a:lnTo>
                  <a:lnTo>
                    <a:pt x="1230071" y="70523"/>
                  </a:lnTo>
                  <a:lnTo>
                    <a:pt x="1011364" y="70523"/>
                  </a:lnTo>
                  <a:lnTo>
                    <a:pt x="982687" y="272453"/>
                  </a:lnTo>
                  <a:lnTo>
                    <a:pt x="1008799" y="272973"/>
                  </a:lnTo>
                  <a:lnTo>
                    <a:pt x="1023099" y="251155"/>
                  </a:lnTo>
                  <a:lnTo>
                    <a:pt x="1044460" y="234594"/>
                  </a:lnTo>
                  <a:lnTo>
                    <a:pt x="1071676" y="224091"/>
                  </a:lnTo>
                  <a:lnTo>
                    <a:pt x="1103553" y="220408"/>
                  </a:lnTo>
                  <a:lnTo>
                    <a:pt x="1143685" y="227444"/>
                  </a:lnTo>
                  <a:lnTo>
                    <a:pt x="1174546" y="247027"/>
                  </a:lnTo>
                  <a:lnTo>
                    <a:pt x="1194371" y="276847"/>
                  </a:lnTo>
                  <a:lnTo>
                    <a:pt x="1201381" y="314617"/>
                  </a:lnTo>
                  <a:lnTo>
                    <a:pt x="1194015" y="355041"/>
                  </a:lnTo>
                  <a:lnTo>
                    <a:pt x="1173213" y="386638"/>
                  </a:lnTo>
                  <a:lnTo>
                    <a:pt x="1140879" y="407200"/>
                  </a:lnTo>
                  <a:lnTo>
                    <a:pt x="1098943" y="414540"/>
                  </a:lnTo>
                  <a:lnTo>
                    <a:pt x="1059891" y="408673"/>
                  </a:lnTo>
                  <a:lnTo>
                    <a:pt x="1028585" y="392163"/>
                  </a:lnTo>
                  <a:lnTo>
                    <a:pt x="1006970" y="366674"/>
                  </a:lnTo>
                  <a:lnTo>
                    <a:pt x="997026" y="333870"/>
                  </a:lnTo>
                  <a:lnTo>
                    <a:pt x="969365" y="333870"/>
                  </a:lnTo>
                  <a:lnTo>
                    <a:pt x="981938" y="378015"/>
                  </a:lnTo>
                  <a:lnTo>
                    <a:pt x="1010462" y="412203"/>
                  </a:lnTo>
                  <a:lnTo>
                    <a:pt x="1052626" y="434289"/>
                  </a:lnTo>
                  <a:lnTo>
                    <a:pt x="1106119" y="442125"/>
                  </a:lnTo>
                  <a:lnTo>
                    <a:pt x="1152067" y="436118"/>
                  </a:lnTo>
                  <a:lnTo>
                    <a:pt x="1190561" y="419049"/>
                  </a:lnTo>
                  <a:lnTo>
                    <a:pt x="1220000" y="392328"/>
                  </a:lnTo>
                  <a:lnTo>
                    <a:pt x="1238808" y="357390"/>
                  </a:lnTo>
                  <a:lnTo>
                    <a:pt x="1245438" y="315658"/>
                  </a:lnTo>
                  <a:close/>
                </a:path>
              </a:pathLst>
            </a:custGeom>
            <a:solidFill>
              <a:srgbClr val="F78F2A"/>
            </a:solidFill>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pic>
          <p:nvPicPr>
            <p:cNvPr id="8" name="object 8"/>
            <p:cNvPicPr/>
            <p:nvPr/>
          </p:nvPicPr>
          <p:blipFill>
            <a:blip r:embed="rId5" cstate="print"/>
            <a:stretch>
              <a:fillRect/>
            </a:stretch>
          </p:blipFill>
          <p:spPr>
            <a:xfrm>
              <a:off x="12185992" y="482538"/>
              <a:ext cx="18008" cy="6393456"/>
            </a:xfrm>
            <a:prstGeom prst="rect">
              <a:avLst/>
            </a:prstGeom>
          </p:spPr>
        </p:pic>
      </p:grpSp>
      <p:sp>
        <p:nvSpPr>
          <p:cNvPr id="9" name="object 9"/>
          <p:cNvSpPr txBox="1">
            <a:spLocks noGrp="1"/>
          </p:cNvSpPr>
          <p:nvPr>
            <p:ph type="title" idx="4294967295"/>
          </p:nvPr>
        </p:nvSpPr>
        <p:spPr>
          <a:xfrm>
            <a:off x="8127259" y="1550635"/>
            <a:ext cx="1869961" cy="445802"/>
          </a:xfrm>
          <a:prstGeom prst="rect">
            <a:avLst/>
          </a:prstGeom>
        </p:spPr>
        <p:txBody>
          <a:bodyPr vert="horz" wrap="square" lIns="0" tIns="14564" rIns="0" bIns="0" rtlCol="0">
            <a:spAutoFit/>
          </a:bodyPr>
          <a:lstStyle/>
          <a:p>
            <a:pPr marL="12664">
              <a:spcBef>
                <a:spcPts val="114"/>
              </a:spcBef>
            </a:pPr>
            <a:r>
              <a:rPr sz="2742" spc="-10" dirty="0">
                <a:solidFill>
                  <a:srgbClr val="333638"/>
                </a:solidFill>
              </a:rPr>
              <a:t>NOUVEAU</a:t>
            </a:r>
            <a:endParaRPr sz="2742"/>
          </a:p>
        </p:txBody>
      </p:sp>
    </p:spTree>
    <p:extLst>
      <p:ext uri="{BB962C8B-B14F-4D97-AF65-F5344CB8AC3E}">
        <p14:creationId xmlns:p14="http://schemas.microsoft.com/office/powerpoint/2010/main" val="3965345605"/>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2" name="object 2"/>
          <p:cNvGrpSpPr/>
          <p:nvPr/>
        </p:nvGrpSpPr>
        <p:grpSpPr>
          <a:xfrm>
            <a:off x="13063" y="35030"/>
            <a:ext cx="12154971" cy="6809907"/>
            <a:chOff x="0" y="0"/>
            <a:chExt cx="12204001" cy="6875995"/>
          </a:xfrm>
        </p:grpSpPr>
        <p:pic>
          <p:nvPicPr>
            <p:cNvPr id="3" name="object 3"/>
            <p:cNvPicPr/>
            <p:nvPr/>
          </p:nvPicPr>
          <p:blipFill>
            <a:blip r:embed="rId3" cstate="print"/>
            <a:stretch>
              <a:fillRect/>
            </a:stretch>
          </p:blipFill>
          <p:spPr>
            <a:xfrm>
              <a:off x="0" y="0"/>
              <a:ext cx="12204001" cy="6875995"/>
            </a:xfrm>
            <a:prstGeom prst="rect">
              <a:avLst/>
            </a:prstGeom>
          </p:spPr>
        </p:pic>
        <p:sp>
          <p:nvSpPr>
            <p:cNvPr id="4" name="object 4"/>
            <p:cNvSpPr/>
            <p:nvPr/>
          </p:nvSpPr>
          <p:spPr>
            <a:xfrm>
              <a:off x="6409490" y="1688482"/>
              <a:ext cx="2330450" cy="596900"/>
            </a:xfrm>
            <a:custGeom>
              <a:avLst/>
              <a:gdLst/>
              <a:ahLst/>
              <a:cxnLst/>
              <a:rect l="l" t="t" r="r" b="b"/>
              <a:pathLst>
                <a:path w="2330450" h="596900">
                  <a:moveTo>
                    <a:pt x="1942833" y="140868"/>
                  </a:moveTo>
                  <a:lnTo>
                    <a:pt x="1842096" y="140868"/>
                  </a:lnTo>
                  <a:lnTo>
                    <a:pt x="1842096" y="584377"/>
                  </a:lnTo>
                  <a:lnTo>
                    <a:pt x="1885823" y="584377"/>
                  </a:lnTo>
                  <a:lnTo>
                    <a:pt x="1885823" y="195986"/>
                  </a:lnTo>
                  <a:lnTo>
                    <a:pt x="1965742" y="195986"/>
                  </a:lnTo>
                  <a:lnTo>
                    <a:pt x="1942833" y="140868"/>
                  </a:lnTo>
                  <a:close/>
                </a:path>
                <a:path w="2330450" h="596900">
                  <a:moveTo>
                    <a:pt x="1965742" y="195986"/>
                  </a:moveTo>
                  <a:lnTo>
                    <a:pt x="1885823" y="195986"/>
                  </a:lnTo>
                  <a:lnTo>
                    <a:pt x="2044852" y="584377"/>
                  </a:lnTo>
                  <a:lnTo>
                    <a:pt x="2094903" y="584377"/>
                  </a:lnTo>
                  <a:lnTo>
                    <a:pt x="2133462" y="489966"/>
                  </a:lnTo>
                  <a:lnTo>
                    <a:pt x="2087930" y="489966"/>
                  </a:lnTo>
                  <a:lnTo>
                    <a:pt x="1965742" y="195986"/>
                  </a:lnTo>
                  <a:close/>
                </a:path>
                <a:path w="2330450" h="596900">
                  <a:moveTo>
                    <a:pt x="2329967" y="193446"/>
                  </a:moveTo>
                  <a:lnTo>
                    <a:pt x="2254567" y="193446"/>
                  </a:lnTo>
                  <a:lnTo>
                    <a:pt x="2254567" y="584377"/>
                  </a:lnTo>
                  <a:lnTo>
                    <a:pt x="2329967" y="584377"/>
                  </a:lnTo>
                  <a:lnTo>
                    <a:pt x="2329967" y="193446"/>
                  </a:lnTo>
                  <a:close/>
                </a:path>
                <a:path w="2330450" h="596900">
                  <a:moveTo>
                    <a:pt x="2329967" y="140868"/>
                  </a:moveTo>
                  <a:lnTo>
                    <a:pt x="2231758" y="140868"/>
                  </a:lnTo>
                  <a:lnTo>
                    <a:pt x="2087930" y="489966"/>
                  </a:lnTo>
                  <a:lnTo>
                    <a:pt x="2133462" y="489966"/>
                  </a:lnTo>
                  <a:lnTo>
                    <a:pt x="2254567" y="193446"/>
                  </a:lnTo>
                  <a:lnTo>
                    <a:pt x="2329967" y="193446"/>
                  </a:lnTo>
                  <a:lnTo>
                    <a:pt x="2329967" y="140868"/>
                  </a:lnTo>
                  <a:close/>
                </a:path>
                <a:path w="2330450" h="596900">
                  <a:moveTo>
                    <a:pt x="1428991" y="140868"/>
                  </a:moveTo>
                  <a:lnTo>
                    <a:pt x="1352969" y="140868"/>
                  </a:lnTo>
                  <a:lnTo>
                    <a:pt x="1352969" y="399999"/>
                  </a:lnTo>
                  <a:lnTo>
                    <a:pt x="1358828" y="454733"/>
                  </a:lnTo>
                  <a:lnTo>
                    <a:pt x="1376413" y="502323"/>
                  </a:lnTo>
                  <a:lnTo>
                    <a:pt x="1404759" y="541293"/>
                  </a:lnTo>
                  <a:lnTo>
                    <a:pt x="1442935" y="570128"/>
                  </a:lnTo>
                  <a:lnTo>
                    <a:pt x="1489656" y="587941"/>
                  </a:lnTo>
                  <a:lnTo>
                    <a:pt x="1543672" y="593877"/>
                  </a:lnTo>
                  <a:lnTo>
                    <a:pt x="1571276" y="592372"/>
                  </a:lnTo>
                  <a:lnTo>
                    <a:pt x="1621012" y="580338"/>
                  </a:lnTo>
                  <a:lnTo>
                    <a:pt x="1663148" y="556504"/>
                  </a:lnTo>
                  <a:lnTo>
                    <a:pt x="1674377" y="546366"/>
                  </a:lnTo>
                  <a:lnTo>
                    <a:pt x="1557616" y="546366"/>
                  </a:lnTo>
                  <a:lnTo>
                    <a:pt x="1538352" y="545295"/>
                  </a:lnTo>
                  <a:lnTo>
                    <a:pt x="1488871" y="529259"/>
                  </a:lnTo>
                  <a:lnTo>
                    <a:pt x="1453110" y="494512"/>
                  </a:lnTo>
                  <a:lnTo>
                    <a:pt x="1432875" y="442056"/>
                  </a:lnTo>
                  <a:lnTo>
                    <a:pt x="1429071" y="399999"/>
                  </a:lnTo>
                  <a:lnTo>
                    <a:pt x="1428991" y="140868"/>
                  </a:lnTo>
                  <a:close/>
                </a:path>
                <a:path w="2330450" h="596900">
                  <a:moveTo>
                    <a:pt x="1731213" y="140868"/>
                  </a:moveTo>
                  <a:lnTo>
                    <a:pt x="1686864" y="140868"/>
                  </a:lnTo>
                  <a:lnTo>
                    <a:pt x="1686779" y="397459"/>
                  </a:lnTo>
                  <a:lnTo>
                    <a:pt x="1685874" y="417665"/>
                  </a:lnTo>
                  <a:lnTo>
                    <a:pt x="1677954" y="457580"/>
                  </a:lnTo>
                  <a:lnTo>
                    <a:pt x="1651860" y="505656"/>
                  </a:lnTo>
                  <a:lnTo>
                    <a:pt x="1610837" y="536031"/>
                  </a:lnTo>
                  <a:lnTo>
                    <a:pt x="1557616" y="546366"/>
                  </a:lnTo>
                  <a:lnTo>
                    <a:pt x="1674377" y="546366"/>
                  </a:lnTo>
                  <a:lnTo>
                    <a:pt x="1708416" y="501383"/>
                  </a:lnTo>
                  <a:lnTo>
                    <a:pt x="1725515" y="453226"/>
                  </a:lnTo>
                  <a:lnTo>
                    <a:pt x="1731087" y="399999"/>
                  </a:lnTo>
                  <a:lnTo>
                    <a:pt x="1731213" y="140868"/>
                  </a:lnTo>
                  <a:close/>
                </a:path>
                <a:path w="2330450" h="596900">
                  <a:moveTo>
                    <a:pt x="1081151" y="140868"/>
                  </a:moveTo>
                  <a:lnTo>
                    <a:pt x="929093" y="140868"/>
                  </a:lnTo>
                  <a:lnTo>
                    <a:pt x="929093" y="584377"/>
                  </a:lnTo>
                  <a:lnTo>
                    <a:pt x="1004493" y="584377"/>
                  </a:lnTo>
                  <a:lnTo>
                    <a:pt x="1004493" y="401269"/>
                  </a:lnTo>
                  <a:lnTo>
                    <a:pt x="1165116" y="401269"/>
                  </a:lnTo>
                  <a:lnTo>
                    <a:pt x="1155293" y="387972"/>
                  </a:lnTo>
                  <a:lnTo>
                    <a:pt x="1178052" y="380802"/>
                  </a:lnTo>
                  <a:lnTo>
                    <a:pt x="1198206" y="371335"/>
                  </a:lnTo>
                  <a:lnTo>
                    <a:pt x="1208378" y="364515"/>
                  </a:lnTo>
                  <a:lnTo>
                    <a:pt x="1004493" y="364515"/>
                  </a:lnTo>
                  <a:lnTo>
                    <a:pt x="1004493" y="180784"/>
                  </a:lnTo>
                  <a:lnTo>
                    <a:pt x="1216234" y="180784"/>
                  </a:lnTo>
                  <a:lnTo>
                    <a:pt x="1210729" y="175704"/>
                  </a:lnTo>
                  <a:lnTo>
                    <a:pt x="1184928" y="160467"/>
                  </a:lnTo>
                  <a:lnTo>
                    <a:pt x="1154731" y="149580"/>
                  </a:lnTo>
                  <a:lnTo>
                    <a:pt x="1120139" y="143046"/>
                  </a:lnTo>
                  <a:lnTo>
                    <a:pt x="1081151" y="140868"/>
                  </a:lnTo>
                  <a:close/>
                </a:path>
                <a:path w="2330450" h="596900">
                  <a:moveTo>
                    <a:pt x="1165116" y="401269"/>
                  </a:moveTo>
                  <a:lnTo>
                    <a:pt x="1076718" y="401269"/>
                  </a:lnTo>
                  <a:lnTo>
                    <a:pt x="1213573" y="584377"/>
                  </a:lnTo>
                  <a:lnTo>
                    <a:pt x="1300378" y="584377"/>
                  </a:lnTo>
                  <a:lnTo>
                    <a:pt x="1165116" y="401269"/>
                  </a:lnTo>
                  <a:close/>
                </a:path>
                <a:path w="2330450" h="596900">
                  <a:moveTo>
                    <a:pt x="1216234" y="180784"/>
                  </a:moveTo>
                  <a:lnTo>
                    <a:pt x="1081151" y="180784"/>
                  </a:lnTo>
                  <a:lnTo>
                    <a:pt x="1104198" y="182308"/>
                  </a:lnTo>
                  <a:lnTo>
                    <a:pt x="1124554" y="186880"/>
                  </a:lnTo>
                  <a:lnTo>
                    <a:pt x="1169104" y="218536"/>
                  </a:lnTo>
                  <a:lnTo>
                    <a:pt x="1184427" y="272643"/>
                  </a:lnTo>
                  <a:lnTo>
                    <a:pt x="1182724" y="293027"/>
                  </a:lnTo>
                  <a:lnTo>
                    <a:pt x="1157185" y="340131"/>
                  </a:lnTo>
                  <a:lnTo>
                    <a:pt x="1104198" y="362991"/>
                  </a:lnTo>
                  <a:lnTo>
                    <a:pt x="1081151" y="364515"/>
                  </a:lnTo>
                  <a:lnTo>
                    <a:pt x="1208378" y="364515"/>
                  </a:lnTo>
                  <a:lnTo>
                    <a:pt x="1242600" y="329481"/>
                  </a:lnTo>
                  <a:lnTo>
                    <a:pt x="1256230" y="292414"/>
                  </a:lnTo>
                  <a:lnTo>
                    <a:pt x="1257935" y="271386"/>
                  </a:lnTo>
                  <a:lnTo>
                    <a:pt x="1254982" y="242596"/>
                  </a:lnTo>
                  <a:lnTo>
                    <a:pt x="1246128" y="217054"/>
                  </a:lnTo>
                  <a:lnTo>
                    <a:pt x="1231376" y="194757"/>
                  </a:lnTo>
                  <a:lnTo>
                    <a:pt x="1216234" y="180784"/>
                  </a:lnTo>
                  <a:close/>
                </a:path>
                <a:path w="2330450" h="596900">
                  <a:moveTo>
                    <a:pt x="832789" y="140868"/>
                  </a:moveTo>
                  <a:lnTo>
                    <a:pt x="559714" y="140868"/>
                  </a:lnTo>
                  <a:lnTo>
                    <a:pt x="559714" y="584377"/>
                  </a:lnTo>
                  <a:lnTo>
                    <a:pt x="858139" y="584377"/>
                  </a:lnTo>
                  <a:lnTo>
                    <a:pt x="858139" y="544461"/>
                  </a:lnTo>
                  <a:lnTo>
                    <a:pt x="634479" y="544461"/>
                  </a:lnTo>
                  <a:lnTo>
                    <a:pt x="634479" y="380987"/>
                  </a:lnTo>
                  <a:lnTo>
                    <a:pt x="774509" y="380987"/>
                  </a:lnTo>
                  <a:lnTo>
                    <a:pt x="774509" y="343611"/>
                  </a:lnTo>
                  <a:lnTo>
                    <a:pt x="634479" y="343611"/>
                  </a:lnTo>
                  <a:lnTo>
                    <a:pt x="634479" y="180136"/>
                  </a:lnTo>
                  <a:lnTo>
                    <a:pt x="832789" y="180136"/>
                  </a:lnTo>
                  <a:lnTo>
                    <a:pt x="832789" y="140868"/>
                  </a:lnTo>
                  <a:close/>
                </a:path>
                <a:path w="2330450" h="596900">
                  <a:moveTo>
                    <a:pt x="56400" y="395579"/>
                  </a:moveTo>
                  <a:lnTo>
                    <a:pt x="0" y="395579"/>
                  </a:lnTo>
                  <a:lnTo>
                    <a:pt x="4953" y="425950"/>
                  </a:lnTo>
                  <a:lnTo>
                    <a:pt x="24974" y="480095"/>
                  </a:lnTo>
                  <a:lnTo>
                    <a:pt x="58100" y="525198"/>
                  </a:lnTo>
                  <a:lnTo>
                    <a:pt x="102029" y="559731"/>
                  </a:lnTo>
                  <a:lnTo>
                    <a:pt x="155971" y="583303"/>
                  </a:lnTo>
                  <a:lnTo>
                    <a:pt x="217478" y="595152"/>
                  </a:lnTo>
                  <a:lnTo>
                    <a:pt x="250913" y="596633"/>
                  </a:lnTo>
                  <a:lnTo>
                    <a:pt x="283835" y="595433"/>
                  </a:lnTo>
                  <a:lnTo>
                    <a:pt x="343700" y="585831"/>
                  </a:lnTo>
                  <a:lnTo>
                    <a:pt x="395192" y="566679"/>
                  </a:lnTo>
                  <a:lnTo>
                    <a:pt x="424361" y="547598"/>
                  </a:lnTo>
                  <a:lnTo>
                    <a:pt x="246011" y="547598"/>
                  </a:lnTo>
                  <a:lnTo>
                    <a:pt x="221332" y="546448"/>
                  </a:lnTo>
                  <a:lnTo>
                    <a:pt x="175974" y="537252"/>
                  </a:lnTo>
                  <a:lnTo>
                    <a:pt x="136159" y="519019"/>
                  </a:lnTo>
                  <a:lnTo>
                    <a:pt x="103260" y="492659"/>
                  </a:lnTo>
                  <a:lnTo>
                    <a:pt x="77771" y="458560"/>
                  </a:lnTo>
                  <a:lnTo>
                    <a:pt x="61225" y="418103"/>
                  </a:lnTo>
                  <a:lnTo>
                    <a:pt x="56400" y="395579"/>
                  </a:lnTo>
                  <a:close/>
                </a:path>
                <a:path w="2330450" h="596900">
                  <a:moveTo>
                    <a:pt x="235381" y="0"/>
                  </a:moveTo>
                  <a:lnTo>
                    <a:pt x="178068" y="4702"/>
                  </a:lnTo>
                  <a:lnTo>
                    <a:pt x="125450" y="18796"/>
                  </a:lnTo>
                  <a:lnTo>
                    <a:pt x="80192" y="42298"/>
                  </a:lnTo>
                  <a:lnTo>
                    <a:pt x="44945" y="75184"/>
                  </a:lnTo>
                  <a:lnTo>
                    <a:pt x="22267" y="116868"/>
                  </a:lnTo>
                  <a:lnTo>
                    <a:pt x="14706" y="166725"/>
                  </a:lnTo>
                  <a:lnTo>
                    <a:pt x="16597" y="192423"/>
                  </a:lnTo>
                  <a:lnTo>
                    <a:pt x="31717" y="236152"/>
                  </a:lnTo>
                  <a:lnTo>
                    <a:pt x="60856" y="269891"/>
                  </a:lnTo>
                  <a:lnTo>
                    <a:pt x="97435" y="295023"/>
                  </a:lnTo>
                  <a:lnTo>
                    <a:pt x="141010" y="312800"/>
                  </a:lnTo>
                  <a:lnTo>
                    <a:pt x="195565" y="329354"/>
                  </a:lnTo>
                  <a:lnTo>
                    <a:pt x="227215" y="337553"/>
                  </a:lnTo>
                  <a:lnTo>
                    <a:pt x="228028" y="337553"/>
                  </a:lnTo>
                  <a:lnTo>
                    <a:pt x="254715" y="344013"/>
                  </a:lnTo>
                  <a:lnTo>
                    <a:pt x="299055" y="356480"/>
                  </a:lnTo>
                  <a:lnTo>
                    <a:pt x="346028" y="376580"/>
                  </a:lnTo>
                  <a:lnTo>
                    <a:pt x="378366" y="406430"/>
                  </a:lnTo>
                  <a:lnTo>
                    <a:pt x="389864" y="450329"/>
                  </a:lnTo>
                  <a:lnTo>
                    <a:pt x="387436" y="472300"/>
                  </a:lnTo>
                  <a:lnTo>
                    <a:pt x="368020" y="508270"/>
                  </a:lnTo>
                  <a:lnTo>
                    <a:pt x="329911" y="533346"/>
                  </a:lnTo>
                  <a:lnTo>
                    <a:pt x="277399" y="546015"/>
                  </a:lnTo>
                  <a:lnTo>
                    <a:pt x="246011" y="547598"/>
                  </a:lnTo>
                  <a:lnTo>
                    <a:pt x="424361" y="547598"/>
                  </a:lnTo>
                  <a:lnTo>
                    <a:pt x="451967" y="520623"/>
                  </a:lnTo>
                  <a:lnTo>
                    <a:pt x="474038" y="479156"/>
                  </a:lnTo>
                  <a:lnTo>
                    <a:pt x="481393" y="429907"/>
                  </a:lnTo>
                  <a:lnTo>
                    <a:pt x="479579" y="403833"/>
                  </a:lnTo>
                  <a:lnTo>
                    <a:pt x="465073" y="359489"/>
                  </a:lnTo>
                  <a:lnTo>
                    <a:pt x="437005" y="325320"/>
                  </a:lnTo>
                  <a:lnTo>
                    <a:pt x="401048" y="299775"/>
                  </a:lnTo>
                  <a:lnTo>
                    <a:pt x="357499" y="281562"/>
                  </a:lnTo>
                  <a:lnTo>
                    <a:pt x="302526" y="264398"/>
                  </a:lnTo>
                  <a:lnTo>
                    <a:pt x="270522" y="255816"/>
                  </a:lnTo>
                  <a:lnTo>
                    <a:pt x="269430" y="255282"/>
                  </a:lnTo>
                  <a:lnTo>
                    <a:pt x="268198" y="255003"/>
                  </a:lnTo>
                  <a:lnTo>
                    <a:pt x="265480" y="255003"/>
                  </a:lnTo>
                  <a:lnTo>
                    <a:pt x="264261" y="254736"/>
                  </a:lnTo>
                  <a:lnTo>
                    <a:pt x="263169" y="254177"/>
                  </a:lnTo>
                  <a:lnTo>
                    <a:pt x="262623" y="254177"/>
                  </a:lnTo>
                  <a:lnTo>
                    <a:pt x="262077" y="254050"/>
                  </a:lnTo>
                  <a:lnTo>
                    <a:pt x="260985" y="253504"/>
                  </a:lnTo>
                  <a:lnTo>
                    <a:pt x="260438" y="253365"/>
                  </a:lnTo>
                  <a:lnTo>
                    <a:pt x="259905" y="253365"/>
                  </a:lnTo>
                  <a:lnTo>
                    <a:pt x="233343" y="246623"/>
                  </a:lnTo>
                  <a:lnTo>
                    <a:pt x="190019" y="234360"/>
                  </a:lnTo>
                  <a:lnTo>
                    <a:pt x="145580" y="215876"/>
                  </a:lnTo>
                  <a:lnTo>
                    <a:pt x="114239" y="187444"/>
                  </a:lnTo>
                  <a:lnTo>
                    <a:pt x="102971" y="146291"/>
                  </a:lnTo>
                  <a:lnTo>
                    <a:pt x="104121" y="131690"/>
                  </a:lnTo>
                  <a:lnTo>
                    <a:pt x="121373" y="93980"/>
                  </a:lnTo>
                  <a:lnTo>
                    <a:pt x="156074" y="67089"/>
                  </a:lnTo>
                  <a:lnTo>
                    <a:pt x="203504" y="52614"/>
                  </a:lnTo>
                  <a:lnTo>
                    <a:pt x="239471" y="49860"/>
                  </a:lnTo>
                  <a:lnTo>
                    <a:pt x="395555" y="49860"/>
                  </a:lnTo>
                  <a:lnTo>
                    <a:pt x="375167" y="35659"/>
                  </a:lnTo>
                  <a:lnTo>
                    <a:pt x="350621" y="22885"/>
                  </a:lnTo>
                  <a:lnTo>
                    <a:pt x="324110" y="12874"/>
                  </a:lnTo>
                  <a:lnTo>
                    <a:pt x="296068" y="5722"/>
                  </a:lnTo>
                  <a:lnTo>
                    <a:pt x="266493" y="1430"/>
                  </a:lnTo>
                  <a:lnTo>
                    <a:pt x="235381" y="0"/>
                  </a:lnTo>
                  <a:close/>
                </a:path>
                <a:path w="2330450" h="596900">
                  <a:moveTo>
                    <a:pt x="395555" y="49860"/>
                  </a:moveTo>
                  <a:lnTo>
                    <a:pt x="239471" y="49860"/>
                  </a:lnTo>
                  <a:lnTo>
                    <a:pt x="273494" y="52286"/>
                  </a:lnTo>
                  <a:lnTo>
                    <a:pt x="304452" y="59566"/>
                  </a:lnTo>
                  <a:lnTo>
                    <a:pt x="357174" y="88684"/>
                  </a:lnTo>
                  <a:lnTo>
                    <a:pt x="394560" y="134959"/>
                  </a:lnTo>
                  <a:lnTo>
                    <a:pt x="413562" y="196151"/>
                  </a:lnTo>
                  <a:lnTo>
                    <a:pt x="472401" y="196151"/>
                  </a:lnTo>
                  <a:lnTo>
                    <a:pt x="460041" y="138536"/>
                  </a:lnTo>
                  <a:lnTo>
                    <a:pt x="434403" y="89903"/>
                  </a:lnTo>
                  <a:lnTo>
                    <a:pt x="397313" y="51084"/>
                  </a:lnTo>
                  <a:lnTo>
                    <a:pt x="395555" y="49860"/>
                  </a:lnTo>
                  <a:close/>
                </a:path>
              </a:pathLst>
            </a:custGeom>
            <a:solidFill>
              <a:srgbClr val="F89627"/>
            </a:solidFill>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sp>
          <p:nvSpPr>
            <p:cNvPr id="5" name="object 5"/>
            <p:cNvSpPr/>
            <p:nvPr/>
          </p:nvSpPr>
          <p:spPr>
            <a:xfrm>
              <a:off x="8862121" y="1143703"/>
              <a:ext cx="969644" cy="1139190"/>
            </a:xfrm>
            <a:custGeom>
              <a:avLst/>
              <a:gdLst/>
              <a:ahLst/>
              <a:cxnLst/>
              <a:rect l="l" t="t" r="r" b="b"/>
              <a:pathLst>
                <a:path w="969645" h="1139189">
                  <a:moveTo>
                    <a:pt x="556272" y="0"/>
                  </a:moveTo>
                  <a:lnTo>
                    <a:pt x="505441" y="1925"/>
                  </a:lnTo>
                  <a:lnTo>
                    <a:pt x="456357" y="7625"/>
                  </a:lnTo>
                  <a:lnTo>
                    <a:pt x="409132" y="16983"/>
                  </a:lnTo>
                  <a:lnTo>
                    <a:pt x="363883" y="29884"/>
                  </a:lnTo>
                  <a:lnTo>
                    <a:pt x="320723" y="46210"/>
                  </a:lnTo>
                  <a:lnTo>
                    <a:pt x="279767" y="65847"/>
                  </a:lnTo>
                  <a:lnTo>
                    <a:pt x="241129" y="88677"/>
                  </a:lnTo>
                  <a:lnTo>
                    <a:pt x="204925" y="114586"/>
                  </a:lnTo>
                  <a:lnTo>
                    <a:pt x="171267" y="143457"/>
                  </a:lnTo>
                  <a:lnTo>
                    <a:pt x="140272" y="175174"/>
                  </a:lnTo>
                  <a:lnTo>
                    <a:pt x="112054" y="209621"/>
                  </a:lnTo>
                  <a:lnTo>
                    <a:pt x="86726" y="246682"/>
                  </a:lnTo>
                  <a:lnTo>
                    <a:pt x="64404" y="286241"/>
                  </a:lnTo>
                  <a:lnTo>
                    <a:pt x="45202" y="328182"/>
                  </a:lnTo>
                  <a:lnTo>
                    <a:pt x="29234" y="372389"/>
                  </a:lnTo>
                  <a:lnTo>
                    <a:pt x="16616" y="418746"/>
                  </a:lnTo>
                  <a:lnTo>
                    <a:pt x="7461" y="467137"/>
                  </a:lnTo>
                  <a:lnTo>
                    <a:pt x="1884" y="517446"/>
                  </a:lnTo>
                  <a:lnTo>
                    <a:pt x="0" y="569556"/>
                  </a:lnTo>
                  <a:lnTo>
                    <a:pt x="1884" y="621665"/>
                  </a:lnTo>
                  <a:lnTo>
                    <a:pt x="7461" y="671972"/>
                  </a:lnTo>
                  <a:lnTo>
                    <a:pt x="16616" y="720362"/>
                  </a:lnTo>
                  <a:lnTo>
                    <a:pt x="29234" y="766717"/>
                  </a:lnTo>
                  <a:lnTo>
                    <a:pt x="45202" y="810923"/>
                  </a:lnTo>
                  <a:lnTo>
                    <a:pt x="64404" y="852863"/>
                  </a:lnTo>
                  <a:lnTo>
                    <a:pt x="86726" y="892421"/>
                  </a:lnTo>
                  <a:lnTo>
                    <a:pt x="112054" y="929482"/>
                  </a:lnTo>
                  <a:lnTo>
                    <a:pt x="140272" y="963928"/>
                  </a:lnTo>
                  <a:lnTo>
                    <a:pt x="171267" y="995644"/>
                  </a:lnTo>
                  <a:lnTo>
                    <a:pt x="204925" y="1024515"/>
                  </a:lnTo>
                  <a:lnTo>
                    <a:pt x="241129" y="1050423"/>
                  </a:lnTo>
                  <a:lnTo>
                    <a:pt x="279767" y="1073254"/>
                  </a:lnTo>
                  <a:lnTo>
                    <a:pt x="320723" y="1092890"/>
                  </a:lnTo>
                  <a:lnTo>
                    <a:pt x="363883" y="1109217"/>
                  </a:lnTo>
                  <a:lnTo>
                    <a:pt x="409132" y="1122117"/>
                  </a:lnTo>
                  <a:lnTo>
                    <a:pt x="456357" y="1131475"/>
                  </a:lnTo>
                  <a:lnTo>
                    <a:pt x="505441" y="1137175"/>
                  </a:lnTo>
                  <a:lnTo>
                    <a:pt x="556272" y="1139101"/>
                  </a:lnTo>
                  <a:lnTo>
                    <a:pt x="607491" y="1136950"/>
                  </a:lnTo>
                  <a:lnTo>
                    <a:pt x="656935" y="1130597"/>
                  </a:lnTo>
                  <a:lnTo>
                    <a:pt x="704441" y="1120188"/>
                  </a:lnTo>
                  <a:lnTo>
                    <a:pt x="749846" y="1105872"/>
                  </a:lnTo>
                  <a:lnTo>
                    <a:pt x="792988" y="1087796"/>
                  </a:lnTo>
                  <a:lnTo>
                    <a:pt x="833703" y="1066107"/>
                  </a:lnTo>
                  <a:lnTo>
                    <a:pt x="871830" y="1040953"/>
                  </a:lnTo>
                  <a:lnTo>
                    <a:pt x="907204" y="1012481"/>
                  </a:lnTo>
                  <a:lnTo>
                    <a:pt x="939665" y="980839"/>
                  </a:lnTo>
                  <a:lnTo>
                    <a:pt x="969048" y="946175"/>
                  </a:lnTo>
                  <a:lnTo>
                    <a:pt x="892175" y="903274"/>
                  </a:lnTo>
                  <a:lnTo>
                    <a:pt x="858240" y="939670"/>
                  </a:lnTo>
                  <a:lnTo>
                    <a:pt x="820021" y="971264"/>
                  </a:lnTo>
                  <a:lnTo>
                    <a:pt x="777811" y="997767"/>
                  </a:lnTo>
                  <a:lnTo>
                    <a:pt x="731906" y="1018887"/>
                  </a:lnTo>
                  <a:lnTo>
                    <a:pt x="682600" y="1034332"/>
                  </a:lnTo>
                  <a:lnTo>
                    <a:pt x="630189" y="1043813"/>
                  </a:lnTo>
                  <a:lnTo>
                    <a:pt x="574967" y="1047038"/>
                  </a:lnTo>
                  <a:lnTo>
                    <a:pt x="528246" y="1044779"/>
                  </a:lnTo>
                  <a:lnTo>
                    <a:pt x="483432" y="1038106"/>
                  </a:lnTo>
                  <a:lnTo>
                    <a:pt x="440676" y="1027177"/>
                  </a:lnTo>
                  <a:lnTo>
                    <a:pt x="400133" y="1012149"/>
                  </a:lnTo>
                  <a:lnTo>
                    <a:pt x="361954" y="993181"/>
                  </a:lnTo>
                  <a:lnTo>
                    <a:pt x="326293" y="970430"/>
                  </a:lnTo>
                  <a:lnTo>
                    <a:pt x="293302" y="944054"/>
                  </a:lnTo>
                  <a:lnTo>
                    <a:pt x="263136" y="914211"/>
                  </a:lnTo>
                  <a:lnTo>
                    <a:pt x="235945" y="881057"/>
                  </a:lnTo>
                  <a:lnTo>
                    <a:pt x="211884" y="844752"/>
                  </a:lnTo>
                  <a:lnTo>
                    <a:pt x="191105" y="805452"/>
                  </a:lnTo>
                  <a:lnTo>
                    <a:pt x="173761" y="763315"/>
                  </a:lnTo>
                  <a:lnTo>
                    <a:pt x="160005" y="718500"/>
                  </a:lnTo>
                  <a:lnTo>
                    <a:pt x="149990" y="671163"/>
                  </a:lnTo>
                  <a:lnTo>
                    <a:pt x="143869" y="621463"/>
                  </a:lnTo>
                  <a:lnTo>
                    <a:pt x="141795" y="569556"/>
                  </a:lnTo>
                  <a:lnTo>
                    <a:pt x="143852" y="517393"/>
                  </a:lnTo>
                  <a:lnTo>
                    <a:pt x="149927" y="467501"/>
                  </a:lnTo>
                  <a:lnTo>
                    <a:pt x="159873" y="420032"/>
                  </a:lnTo>
                  <a:lnTo>
                    <a:pt x="173543" y="375136"/>
                  </a:lnTo>
                  <a:lnTo>
                    <a:pt x="190793" y="332966"/>
                  </a:lnTo>
                  <a:lnTo>
                    <a:pt x="211475" y="293671"/>
                  </a:lnTo>
                  <a:lnTo>
                    <a:pt x="235445" y="257402"/>
                  </a:lnTo>
                  <a:lnTo>
                    <a:pt x="262555" y="224310"/>
                  </a:lnTo>
                  <a:lnTo>
                    <a:pt x="292659" y="194547"/>
                  </a:lnTo>
                  <a:lnTo>
                    <a:pt x="325612" y="168262"/>
                  </a:lnTo>
                  <a:lnTo>
                    <a:pt x="361267" y="145607"/>
                  </a:lnTo>
                  <a:lnTo>
                    <a:pt x="399479" y="126733"/>
                  </a:lnTo>
                  <a:lnTo>
                    <a:pt x="440101" y="111791"/>
                  </a:lnTo>
                  <a:lnTo>
                    <a:pt x="482987" y="100931"/>
                  </a:lnTo>
                  <a:lnTo>
                    <a:pt x="527991" y="94304"/>
                  </a:lnTo>
                  <a:lnTo>
                    <a:pt x="574967" y="92062"/>
                  </a:lnTo>
                  <a:lnTo>
                    <a:pt x="629201" y="95171"/>
                  </a:lnTo>
                  <a:lnTo>
                    <a:pt x="680729" y="104310"/>
                  </a:lnTo>
                  <a:lnTo>
                    <a:pt x="729272" y="119197"/>
                  </a:lnTo>
                  <a:lnTo>
                    <a:pt x="774553" y="139550"/>
                  </a:lnTo>
                  <a:lnTo>
                    <a:pt x="816295" y="165086"/>
                  </a:lnTo>
                  <a:lnTo>
                    <a:pt x="854218" y="195524"/>
                  </a:lnTo>
                  <a:lnTo>
                    <a:pt x="888047" y="230581"/>
                  </a:lnTo>
                  <a:lnTo>
                    <a:pt x="967295" y="189572"/>
                  </a:lnTo>
                  <a:lnTo>
                    <a:pt x="937910" y="155446"/>
                  </a:lnTo>
                  <a:lnTo>
                    <a:pt x="905495" y="124317"/>
                  </a:lnTo>
                  <a:lnTo>
                    <a:pt x="870210" y="96325"/>
                  </a:lnTo>
                  <a:lnTo>
                    <a:pt x="832214" y="71611"/>
                  </a:lnTo>
                  <a:lnTo>
                    <a:pt x="791668" y="50314"/>
                  </a:lnTo>
                  <a:lnTo>
                    <a:pt x="748731" y="32574"/>
                  </a:lnTo>
                  <a:lnTo>
                    <a:pt x="703564" y="18533"/>
                  </a:lnTo>
                  <a:lnTo>
                    <a:pt x="656325" y="8330"/>
                  </a:lnTo>
                  <a:lnTo>
                    <a:pt x="607174" y="2106"/>
                  </a:lnTo>
                  <a:lnTo>
                    <a:pt x="556272" y="0"/>
                  </a:lnTo>
                  <a:close/>
                </a:path>
              </a:pathLst>
            </a:custGeom>
            <a:solidFill>
              <a:srgbClr val="F89628"/>
            </a:solidFill>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sp>
          <p:nvSpPr>
            <p:cNvPr id="6" name="object 6"/>
            <p:cNvSpPr/>
            <p:nvPr/>
          </p:nvSpPr>
          <p:spPr>
            <a:xfrm>
              <a:off x="7057542" y="1458721"/>
              <a:ext cx="4167504" cy="4047490"/>
            </a:xfrm>
            <a:custGeom>
              <a:avLst/>
              <a:gdLst/>
              <a:ahLst/>
              <a:cxnLst/>
              <a:rect l="l" t="t" r="r" b="b"/>
              <a:pathLst>
                <a:path w="4167504" h="4047490">
                  <a:moveTo>
                    <a:pt x="3391941" y="3158274"/>
                  </a:moveTo>
                  <a:lnTo>
                    <a:pt x="0" y="3158274"/>
                  </a:lnTo>
                  <a:lnTo>
                    <a:pt x="0" y="4047045"/>
                  </a:lnTo>
                  <a:lnTo>
                    <a:pt x="3380702" y="4047045"/>
                  </a:lnTo>
                  <a:lnTo>
                    <a:pt x="3391941" y="3158274"/>
                  </a:lnTo>
                  <a:close/>
                </a:path>
                <a:path w="4167504" h="4047490">
                  <a:moveTo>
                    <a:pt x="3497364" y="717727"/>
                  </a:moveTo>
                  <a:lnTo>
                    <a:pt x="3020707" y="717727"/>
                  </a:lnTo>
                  <a:lnTo>
                    <a:pt x="3257385" y="552361"/>
                  </a:lnTo>
                  <a:lnTo>
                    <a:pt x="3303435" y="519087"/>
                  </a:lnTo>
                  <a:lnTo>
                    <a:pt x="3345764" y="484225"/>
                  </a:lnTo>
                  <a:lnTo>
                    <a:pt x="3383623" y="447789"/>
                  </a:lnTo>
                  <a:lnTo>
                    <a:pt x="3416262" y="409765"/>
                  </a:lnTo>
                  <a:lnTo>
                    <a:pt x="3442957" y="370166"/>
                  </a:lnTo>
                  <a:lnTo>
                    <a:pt x="3462934" y="328980"/>
                  </a:lnTo>
                  <a:lnTo>
                    <a:pt x="3475482" y="286219"/>
                  </a:lnTo>
                  <a:lnTo>
                    <a:pt x="3479825" y="241871"/>
                  </a:lnTo>
                  <a:lnTo>
                    <a:pt x="3475253" y="196240"/>
                  </a:lnTo>
                  <a:lnTo>
                    <a:pt x="3461994" y="154178"/>
                  </a:lnTo>
                  <a:lnTo>
                    <a:pt x="3440658" y="116166"/>
                  </a:lnTo>
                  <a:lnTo>
                    <a:pt x="3411880" y="82677"/>
                  </a:lnTo>
                  <a:lnTo>
                    <a:pt x="3387775" y="63385"/>
                  </a:lnTo>
                  <a:lnTo>
                    <a:pt x="3387775" y="249745"/>
                  </a:lnTo>
                  <a:lnTo>
                    <a:pt x="3382784" y="293255"/>
                  </a:lnTo>
                  <a:lnTo>
                    <a:pt x="3368319" y="332562"/>
                  </a:lnTo>
                  <a:lnTo>
                    <a:pt x="3345078" y="366750"/>
                  </a:lnTo>
                  <a:lnTo>
                    <a:pt x="3313760" y="394919"/>
                  </a:lnTo>
                  <a:lnTo>
                    <a:pt x="3275088" y="416153"/>
                  </a:lnTo>
                  <a:lnTo>
                    <a:pt x="3229762" y="429564"/>
                  </a:lnTo>
                  <a:lnTo>
                    <a:pt x="3178492" y="434238"/>
                  </a:lnTo>
                  <a:lnTo>
                    <a:pt x="3128657" y="429552"/>
                  </a:lnTo>
                  <a:lnTo>
                    <a:pt x="3084017" y="416026"/>
                  </a:lnTo>
                  <a:lnTo>
                    <a:pt x="3045485" y="394474"/>
                  </a:lnTo>
                  <a:lnTo>
                    <a:pt x="3013938" y="365709"/>
                  </a:lnTo>
                  <a:lnTo>
                    <a:pt x="2990291" y="330517"/>
                  </a:lnTo>
                  <a:lnTo>
                    <a:pt x="2975445" y="289712"/>
                  </a:lnTo>
                  <a:lnTo>
                    <a:pt x="2970301" y="244119"/>
                  </a:lnTo>
                  <a:lnTo>
                    <a:pt x="2975445" y="197688"/>
                  </a:lnTo>
                  <a:lnTo>
                    <a:pt x="2990291" y="156286"/>
                  </a:lnTo>
                  <a:lnTo>
                    <a:pt x="3013938" y="120700"/>
                  </a:lnTo>
                  <a:lnTo>
                    <a:pt x="3045485" y="91681"/>
                  </a:lnTo>
                  <a:lnTo>
                    <a:pt x="3084017" y="70015"/>
                  </a:lnTo>
                  <a:lnTo>
                    <a:pt x="3128657" y="56438"/>
                  </a:lnTo>
                  <a:lnTo>
                    <a:pt x="3178492" y="51752"/>
                  </a:lnTo>
                  <a:lnTo>
                    <a:pt x="3228721" y="56400"/>
                  </a:lnTo>
                  <a:lnTo>
                    <a:pt x="3273641" y="69951"/>
                  </a:lnTo>
                  <a:lnTo>
                    <a:pt x="3312376" y="91770"/>
                  </a:lnTo>
                  <a:lnTo>
                    <a:pt x="3344037" y="121285"/>
                  </a:lnTo>
                  <a:lnTo>
                    <a:pt x="3367748" y="157848"/>
                  </a:lnTo>
                  <a:lnTo>
                    <a:pt x="3382619" y="200875"/>
                  </a:lnTo>
                  <a:lnTo>
                    <a:pt x="3387775" y="249745"/>
                  </a:lnTo>
                  <a:lnTo>
                    <a:pt x="3387775" y="63385"/>
                  </a:lnTo>
                  <a:lnTo>
                    <a:pt x="3376295" y="54190"/>
                  </a:lnTo>
                  <a:lnTo>
                    <a:pt x="3371850" y="51752"/>
                  </a:lnTo>
                  <a:lnTo>
                    <a:pt x="3334537" y="31203"/>
                  </a:lnTo>
                  <a:lnTo>
                    <a:pt x="3287217" y="14185"/>
                  </a:lnTo>
                  <a:lnTo>
                    <a:pt x="3234994" y="3619"/>
                  </a:lnTo>
                  <a:lnTo>
                    <a:pt x="3178492" y="0"/>
                  </a:lnTo>
                  <a:lnTo>
                    <a:pt x="3120860" y="3771"/>
                  </a:lnTo>
                  <a:lnTo>
                    <a:pt x="3068129" y="14693"/>
                  </a:lnTo>
                  <a:lnTo>
                    <a:pt x="3020784" y="32169"/>
                  </a:lnTo>
                  <a:lnTo>
                    <a:pt x="2979331" y="55575"/>
                  </a:lnTo>
                  <a:lnTo>
                    <a:pt x="2944291" y="84328"/>
                  </a:lnTo>
                  <a:lnTo>
                    <a:pt x="2916148" y="117830"/>
                  </a:lnTo>
                  <a:lnTo>
                    <a:pt x="2895435" y="155460"/>
                  </a:lnTo>
                  <a:lnTo>
                    <a:pt x="2882620" y="196634"/>
                  </a:lnTo>
                  <a:lnTo>
                    <a:pt x="2878251" y="240741"/>
                  </a:lnTo>
                  <a:lnTo>
                    <a:pt x="2882341" y="283324"/>
                  </a:lnTo>
                  <a:lnTo>
                    <a:pt x="2894330" y="322973"/>
                  </a:lnTo>
                  <a:lnTo>
                    <a:pt x="2913723" y="359194"/>
                  </a:lnTo>
                  <a:lnTo>
                    <a:pt x="2940024" y="391464"/>
                  </a:lnTo>
                  <a:lnTo>
                    <a:pt x="2972790" y="419290"/>
                  </a:lnTo>
                  <a:lnTo>
                    <a:pt x="3011525" y="442150"/>
                  </a:lnTo>
                  <a:lnTo>
                    <a:pt x="3055747" y="459536"/>
                  </a:lnTo>
                  <a:lnTo>
                    <a:pt x="3104985" y="470954"/>
                  </a:lnTo>
                  <a:lnTo>
                    <a:pt x="3158769" y="475869"/>
                  </a:lnTo>
                  <a:lnTo>
                    <a:pt x="3204819" y="472808"/>
                  </a:lnTo>
                  <a:lnTo>
                    <a:pt x="3246971" y="462368"/>
                  </a:lnTo>
                  <a:lnTo>
                    <a:pt x="3284194" y="445173"/>
                  </a:lnTo>
                  <a:lnTo>
                    <a:pt x="3298863" y="434238"/>
                  </a:lnTo>
                  <a:lnTo>
                    <a:pt x="3315462" y="421868"/>
                  </a:lnTo>
                  <a:lnTo>
                    <a:pt x="3186658" y="539457"/>
                  </a:lnTo>
                  <a:lnTo>
                    <a:pt x="3043948" y="616102"/>
                  </a:lnTo>
                  <a:lnTo>
                    <a:pt x="2928302" y="657720"/>
                  </a:lnTo>
                  <a:lnTo>
                    <a:pt x="2880652" y="670280"/>
                  </a:lnTo>
                  <a:lnTo>
                    <a:pt x="2878531" y="804354"/>
                  </a:lnTo>
                  <a:lnTo>
                    <a:pt x="3497364" y="804354"/>
                  </a:lnTo>
                  <a:lnTo>
                    <a:pt x="3497364" y="717727"/>
                  </a:lnTo>
                  <a:close/>
                </a:path>
                <a:path w="4167504" h="4047490">
                  <a:moveTo>
                    <a:pt x="4167022" y="540321"/>
                  </a:moveTo>
                  <a:lnTo>
                    <a:pt x="4162653" y="489737"/>
                  </a:lnTo>
                  <a:lnTo>
                    <a:pt x="4149966" y="443750"/>
                  </a:lnTo>
                  <a:lnTo>
                    <a:pt x="4129570" y="402742"/>
                  </a:lnTo>
                  <a:lnTo>
                    <a:pt x="4102087" y="367055"/>
                  </a:lnTo>
                  <a:lnTo>
                    <a:pt x="4068114" y="337058"/>
                  </a:lnTo>
                  <a:lnTo>
                    <a:pt x="4028300" y="313093"/>
                  </a:lnTo>
                  <a:lnTo>
                    <a:pt x="3983240" y="295529"/>
                  </a:lnTo>
                  <a:lnTo>
                    <a:pt x="3933545" y="284734"/>
                  </a:lnTo>
                  <a:lnTo>
                    <a:pt x="3879850" y="281051"/>
                  </a:lnTo>
                  <a:lnTo>
                    <a:pt x="3824338" y="284962"/>
                  </a:lnTo>
                  <a:lnTo>
                    <a:pt x="3773652" y="296367"/>
                  </a:lnTo>
                  <a:lnTo>
                    <a:pt x="3728605" y="314756"/>
                  </a:lnTo>
                  <a:lnTo>
                    <a:pt x="3689985" y="339648"/>
                  </a:lnTo>
                  <a:lnTo>
                    <a:pt x="3658616" y="370535"/>
                  </a:lnTo>
                  <a:lnTo>
                    <a:pt x="3701072" y="86029"/>
                  </a:lnTo>
                  <a:lnTo>
                    <a:pt x="4133507" y="86029"/>
                  </a:lnTo>
                  <a:lnTo>
                    <a:pt x="4133507" y="0"/>
                  </a:lnTo>
                  <a:lnTo>
                    <a:pt x="3656380" y="0"/>
                  </a:lnTo>
                  <a:lnTo>
                    <a:pt x="3593808" y="445096"/>
                  </a:lnTo>
                  <a:lnTo>
                    <a:pt x="3650792" y="446252"/>
                  </a:lnTo>
                  <a:lnTo>
                    <a:pt x="3674427" y="406895"/>
                  </a:lnTo>
                  <a:lnTo>
                    <a:pt x="3708273" y="374738"/>
                  </a:lnTo>
                  <a:lnTo>
                    <a:pt x="3750957" y="350685"/>
                  </a:lnTo>
                  <a:lnTo>
                    <a:pt x="3801148" y="335597"/>
                  </a:lnTo>
                  <a:lnTo>
                    <a:pt x="3857510" y="330377"/>
                  </a:lnTo>
                  <a:lnTo>
                    <a:pt x="3909796" y="335559"/>
                  </a:lnTo>
                  <a:lnTo>
                    <a:pt x="3956012" y="350481"/>
                  </a:lnTo>
                  <a:lnTo>
                    <a:pt x="3995458" y="374180"/>
                  </a:lnTo>
                  <a:lnTo>
                    <a:pt x="4027398" y="405726"/>
                  </a:lnTo>
                  <a:lnTo>
                    <a:pt x="4051096" y="444182"/>
                  </a:lnTo>
                  <a:lnTo>
                    <a:pt x="4065854" y="488594"/>
                  </a:lnTo>
                  <a:lnTo>
                    <a:pt x="4070934" y="538022"/>
                  </a:lnTo>
                  <a:lnTo>
                    <a:pt x="4066832" y="584708"/>
                  </a:lnTo>
                  <a:lnTo>
                    <a:pt x="4054868" y="627126"/>
                  </a:lnTo>
                  <a:lnTo>
                    <a:pt x="4035577" y="664679"/>
                  </a:lnTo>
                  <a:lnTo>
                    <a:pt x="4009479" y="696760"/>
                  </a:lnTo>
                  <a:lnTo>
                    <a:pt x="3977094" y="722769"/>
                  </a:lnTo>
                  <a:lnTo>
                    <a:pt x="3938943" y="742099"/>
                  </a:lnTo>
                  <a:lnTo>
                    <a:pt x="3895547" y="754138"/>
                  </a:lnTo>
                  <a:lnTo>
                    <a:pt x="3847452" y="758278"/>
                  </a:lnTo>
                  <a:lnTo>
                    <a:pt x="3796957" y="753973"/>
                  </a:lnTo>
                  <a:lnTo>
                    <a:pt x="3751376" y="741489"/>
                  </a:lnTo>
                  <a:lnTo>
                    <a:pt x="3711498" y="721525"/>
                  </a:lnTo>
                  <a:lnTo>
                    <a:pt x="3678123" y="694766"/>
                  </a:lnTo>
                  <a:lnTo>
                    <a:pt x="3652075" y="661873"/>
                  </a:lnTo>
                  <a:lnTo>
                    <a:pt x="3634117" y="623544"/>
                  </a:lnTo>
                  <a:lnTo>
                    <a:pt x="3625088" y="580466"/>
                  </a:lnTo>
                  <a:lnTo>
                    <a:pt x="3564750" y="580466"/>
                  </a:lnTo>
                  <a:lnTo>
                    <a:pt x="3572332" y="626122"/>
                  </a:lnTo>
                  <a:lnTo>
                    <a:pt x="3587343" y="667956"/>
                  </a:lnTo>
                  <a:lnTo>
                    <a:pt x="3609327" y="705548"/>
                  </a:lnTo>
                  <a:lnTo>
                    <a:pt x="3637851" y="738517"/>
                  </a:lnTo>
                  <a:lnTo>
                    <a:pt x="3672471" y="766406"/>
                  </a:lnTo>
                  <a:lnTo>
                    <a:pt x="3712743" y="788822"/>
                  </a:lnTo>
                  <a:lnTo>
                    <a:pt x="3758234" y="805357"/>
                  </a:lnTo>
                  <a:lnTo>
                    <a:pt x="3808501" y="815581"/>
                  </a:lnTo>
                  <a:lnTo>
                    <a:pt x="3863098" y="819073"/>
                  </a:lnTo>
                  <a:lnTo>
                    <a:pt x="3915054" y="815695"/>
                  </a:lnTo>
                  <a:lnTo>
                    <a:pt x="3963352" y="805840"/>
                  </a:lnTo>
                  <a:lnTo>
                    <a:pt x="4007586" y="789863"/>
                  </a:lnTo>
                  <a:lnTo>
                    <a:pt x="4047312" y="768197"/>
                  </a:lnTo>
                  <a:lnTo>
                    <a:pt x="4082097" y="741210"/>
                  </a:lnTo>
                  <a:lnTo>
                    <a:pt x="4111523" y="709307"/>
                  </a:lnTo>
                  <a:lnTo>
                    <a:pt x="4135158" y="672871"/>
                  </a:lnTo>
                  <a:lnTo>
                    <a:pt x="4152582" y="632307"/>
                  </a:lnTo>
                  <a:lnTo>
                    <a:pt x="4163339" y="587984"/>
                  </a:lnTo>
                  <a:lnTo>
                    <a:pt x="4167022" y="540321"/>
                  </a:lnTo>
                  <a:close/>
                </a:path>
              </a:pathLst>
            </a:custGeom>
            <a:solidFill>
              <a:srgbClr val="F78F2A"/>
            </a:solidFill>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grpSp>
      <p:sp>
        <p:nvSpPr>
          <p:cNvPr id="7" name="object 7"/>
          <p:cNvSpPr txBox="1"/>
          <p:nvPr/>
        </p:nvSpPr>
        <p:spPr>
          <a:xfrm>
            <a:off x="7339225" y="4656899"/>
            <a:ext cx="1177828" cy="725694"/>
          </a:xfrm>
          <a:prstGeom prst="rect">
            <a:avLst/>
          </a:prstGeom>
        </p:spPr>
        <p:txBody>
          <a:bodyPr vert="horz" wrap="square" lIns="0" tIns="13298" rIns="0" bIns="0" rtlCol="0">
            <a:spAutoFit/>
          </a:bodyPr>
          <a:lstStyle/>
          <a:p>
            <a:pPr marL="0" marR="0" lvl="0" indent="0" algn="l" defTabSz="911840" rtl="0" eaLnBrk="1" fontAlgn="auto" latinLnBrk="0" hangingPunct="1">
              <a:lnSpc>
                <a:spcPct val="100000"/>
              </a:lnSpc>
              <a:spcBef>
                <a:spcPts val="105"/>
              </a:spcBef>
              <a:spcAft>
                <a:spcPts val="0"/>
              </a:spcAft>
              <a:buClrTx/>
              <a:buSzTx/>
              <a:buFontTx/>
              <a:buNone/>
              <a:tabLst/>
              <a:defRPr/>
            </a:pPr>
            <a:r>
              <a:rPr kumimoji="0" sz="4587" b="0" i="0" u="none" strike="noStrike" kern="0" cap="none" spc="-25" normalizeH="0" baseline="0" noProof="0" dirty="0">
                <a:ln>
                  <a:noFill/>
                </a:ln>
                <a:solidFill>
                  <a:srgbClr val="FFFFFF"/>
                </a:solidFill>
                <a:effectLst/>
                <a:uLnTx/>
                <a:uFillTx/>
                <a:latin typeface="KyivType Sans2"/>
                <a:ea typeface="+mn-ea"/>
                <a:cs typeface="KyivType Sans2"/>
              </a:rPr>
              <a:t>25%</a:t>
            </a:r>
            <a:endParaRPr kumimoji="0" sz="4587" b="0" i="0" u="none" strike="noStrike" kern="0" cap="none" spc="0" normalizeH="0" baseline="0" noProof="0" dirty="0">
              <a:ln>
                <a:noFill/>
              </a:ln>
              <a:solidFill>
                <a:sysClr val="windowText" lastClr="000000"/>
              </a:solidFill>
              <a:effectLst/>
              <a:uLnTx/>
              <a:uFillTx/>
              <a:latin typeface="KyivType Sans2"/>
              <a:ea typeface="+mn-ea"/>
              <a:cs typeface="KyivType Sans2"/>
            </a:endParaRPr>
          </a:p>
        </p:txBody>
      </p:sp>
      <p:sp>
        <p:nvSpPr>
          <p:cNvPr id="8" name="object 8"/>
          <p:cNvSpPr txBox="1"/>
          <p:nvPr/>
        </p:nvSpPr>
        <p:spPr>
          <a:xfrm>
            <a:off x="8577120" y="4708247"/>
            <a:ext cx="1628063" cy="656038"/>
          </a:xfrm>
          <a:prstGeom prst="rect">
            <a:avLst/>
          </a:prstGeom>
        </p:spPr>
        <p:txBody>
          <a:bodyPr vert="horz" wrap="square" lIns="0" tIns="71556" rIns="0" bIns="0" rtlCol="0">
            <a:spAutoFit/>
          </a:bodyPr>
          <a:lstStyle/>
          <a:p>
            <a:pPr marL="25329" marR="30395" lvl="0" indent="0" algn="l" defTabSz="911840" rtl="0" eaLnBrk="1" fontAlgn="auto" latinLnBrk="0" hangingPunct="1">
              <a:lnSpc>
                <a:spcPts val="2244"/>
              </a:lnSpc>
              <a:spcBef>
                <a:spcPts val="563"/>
              </a:spcBef>
              <a:spcAft>
                <a:spcPts val="0"/>
              </a:spcAft>
              <a:buClrTx/>
              <a:buSzTx/>
              <a:buFontTx/>
              <a:buNone/>
              <a:tabLst/>
              <a:defRPr/>
            </a:pPr>
            <a:r>
              <a:rPr kumimoji="0" sz="2244" b="0" i="0" u="none" strike="noStrike" kern="0" cap="none" spc="130" normalizeH="0" baseline="0" noProof="0" dirty="0">
                <a:ln>
                  <a:noFill/>
                </a:ln>
                <a:solidFill>
                  <a:srgbClr val="FFFFFF"/>
                </a:solidFill>
                <a:effectLst/>
                <a:uLnTx/>
                <a:uFillTx/>
                <a:latin typeface="Roboto Medium"/>
                <a:ea typeface="+mn-ea"/>
                <a:cs typeface="Roboto Medium"/>
              </a:rPr>
              <a:t>Vitamine</a:t>
            </a:r>
            <a:r>
              <a:rPr kumimoji="0" sz="2244" b="0" i="0" u="none" strike="noStrike" kern="0" cap="none" spc="219" normalizeH="0" baseline="0" noProof="0" dirty="0">
                <a:ln>
                  <a:noFill/>
                </a:ln>
                <a:solidFill>
                  <a:srgbClr val="FFFFFF"/>
                </a:solidFill>
                <a:effectLst/>
                <a:uLnTx/>
                <a:uFillTx/>
                <a:latin typeface="Roboto Medium"/>
                <a:ea typeface="+mn-ea"/>
                <a:cs typeface="Roboto Medium"/>
              </a:rPr>
              <a:t> </a:t>
            </a:r>
            <a:r>
              <a:rPr kumimoji="0" sz="2244" b="0" i="0" u="none" strike="noStrike" kern="0" cap="none" spc="-50" normalizeH="0" baseline="0" noProof="0" dirty="0">
                <a:ln>
                  <a:noFill/>
                </a:ln>
                <a:solidFill>
                  <a:srgbClr val="FFFFFF"/>
                </a:solidFill>
                <a:effectLst/>
                <a:uLnTx/>
                <a:uFillTx/>
                <a:latin typeface="Roboto Medium"/>
                <a:ea typeface="+mn-ea"/>
                <a:cs typeface="Roboto Medium"/>
              </a:rPr>
              <a:t>C </a:t>
            </a:r>
            <a:r>
              <a:rPr kumimoji="0" sz="2244" b="0" i="0" u="none" strike="noStrike" kern="0" cap="none" spc="203" normalizeH="0" baseline="0" noProof="0" dirty="0">
                <a:ln>
                  <a:noFill/>
                </a:ln>
                <a:solidFill>
                  <a:srgbClr val="FFFFFF"/>
                </a:solidFill>
                <a:effectLst/>
                <a:uLnTx/>
                <a:uFillTx/>
                <a:latin typeface="Roboto Medium"/>
                <a:ea typeface="+mn-ea"/>
                <a:cs typeface="Roboto Medium"/>
              </a:rPr>
              <a:t>stable</a:t>
            </a:r>
            <a:r>
              <a:rPr kumimoji="0" sz="1271" b="0" i="0" u="none" strike="noStrike" kern="0" cap="none" spc="306" normalizeH="0" baseline="58823" noProof="0" dirty="0">
                <a:ln>
                  <a:noFill/>
                </a:ln>
                <a:solidFill>
                  <a:srgbClr val="FFFFFF"/>
                </a:solidFill>
                <a:effectLst/>
                <a:uLnTx/>
                <a:uFillTx/>
                <a:latin typeface="Roboto Medium"/>
                <a:ea typeface="+mn-ea"/>
                <a:cs typeface="Roboto Medium"/>
              </a:rPr>
              <a:t>*</a:t>
            </a:r>
            <a:endParaRPr kumimoji="0" sz="1271" b="0" i="0" u="none" strike="noStrike" kern="0" cap="none" spc="0" normalizeH="0" baseline="58823" noProof="0" dirty="0">
              <a:ln>
                <a:noFill/>
              </a:ln>
              <a:solidFill>
                <a:sysClr val="windowText" lastClr="000000"/>
              </a:solidFill>
              <a:effectLst/>
              <a:uLnTx/>
              <a:uFillTx/>
              <a:latin typeface="Roboto Medium"/>
              <a:ea typeface="+mn-ea"/>
              <a:cs typeface="Roboto Medium"/>
            </a:endParaRPr>
          </a:p>
        </p:txBody>
      </p:sp>
      <p:sp>
        <p:nvSpPr>
          <p:cNvPr id="9" name="object 9"/>
          <p:cNvSpPr txBox="1">
            <a:spLocks noGrp="1"/>
          </p:cNvSpPr>
          <p:nvPr>
            <p:ph type="title" idx="4294967295"/>
          </p:nvPr>
        </p:nvSpPr>
        <p:spPr>
          <a:xfrm>
            <a:off x="6407007" y="2668295"/>
            <a:ext cx="4954478" cy="828631"/>
          </a:xfrm>
          <a:prstGeom prst="rect">
            <a:avLst/>
          </a:prstGeom>
        </p:spPr>
        <p:txBody>
          <a:bodyPr vert="horz" wrap="square" lIns="0" tIns="0" rIns="0" bIns="0" rtlCol="0">
            <a:spAutoFit/>
          </a:bodyPr>
          <a:lstStyle/>
          <a:p>
            <a:pPr marL="12664" marR="5066" indent="131710">
              <a:lnSpc>
                <a:spcPct val="103499"/>
              </a:lnSpc>
            </a:pPr>
            <a:r>
              <a:rPr sz="2742" dirty="0">
                <a:solidFill>
                  <a:srgbClr val="333638"/>
                </a:solidFill>
              </a:rPr>
              <a:t>Une</a:t>
            </a:r>
            <a:r>
              <a:rPr sz="2742" spc="-60" dirty="0">
                <a:solidFill>
                  <a:srgbClr val="333638"/>
                </a:solidFill>
              </a:rPr>
              <a:t> </a:t>
            </a:r>
            <a:r>
              <a:rPr sz="2742" dirty="0">
                <a:solidFill>
                  <a:srgbClr val="333638"/>
                </a:solidFill>
              </a:rPr>
              <a:t>formule</a:t>
            </a:r>
            <a:r>
              <a:rPr sz="2742" spc="-45" dirty="0">
                <a:solidFill>
                  <a:srgbClr val="333638"/>
                </a:solidFill>
              </a:rPr>
              <a:t> </a:t>
            </a:r>
            <a:r>
              <a:rPr sz="2742" dirty="0">
                <a:solidFill>
                  <a:srgbClr val="333638"/>
                </a:solidFill>
              </a:rPr>
              <a:t>réservée</a:t>
            </a:r>
            <a:r>
              <a:rPr sz="2742" spc="-45" dirty="0">
                <a:solidFill>
                  <a:srgbClr val="333638"/>
                </a:solidFill>
              </a:rPr>
              <a:t> </a:t>
            </a:r>
            <a:r>
              <a:rPr sz="2742" spc="-25" dirty="0">
                <a:solidFill>
                  <a:srgbClr val="333638"/>
                </a:solidFill>
              </a:rPr>
              <a:t>aux </a:t>
            </a:r>
            <a:r>
              <a:rPr sz="2742" dirty="0">
                <a:solidFill>
                  <a:srgbClr val="333638"/>
                </a:solidFill>
              </a:rPr>
              <a:t>professionnels</a:t>
            </a:r>
            <a:r>
              <a:rPr sz="2742" spc="-35" dirty="0">
                <a:solidFill>
                  <a:srgbClr val="333638"/>
                </a:solidFill>
              </a:rPr>
              <a:t> </a:t>
            </a:r>
            <a:r>
              <a:rPr sz="2742" dirty="0">
                <a:solidFill>
                  <a:srgbClr val="333638"/>
                </a:solidFill>
              </a:rPr>
              <a:t>de</a:t>
            </a:r>
            <a:r>
              <a:rPr sz="2742" spc="-35" dirty="0">
                <a:solidFill>
                  <a:srgbClr val="333638"/>
                </a:solidFill>
              </a:rPr>
              <a:t> </a:t>
            </a:r>
            <a:r>
              <a:rPr sz="2742" dirty="0">
                <a:solidFill>
                  <a:srgbClr val="333638"/>
                </a:solidFill>
              </a:rPr>
              <a:t>la</a:t>
            </a:r>
            <a:r>
              <a:rPr sz="2742" spc="-30" dirty="0">
                <a:solidFill>
                  <a:srgbClr val="333638"/>
                </a:solidFill>
              </a:rPr>
              <a:t> </a:t>
            </a:r>
            <a:r>
              <a:rPr sz="2742" spc="-10" dirty="0">
                <a:solidFill>
                  <a:srgbClr val="333638"/>
                </a:solidFill>
              </a:rPr>
              <a:t>beauté</a:t>
            </a:r>
            <a:endParaRPr sz="2742"/>
          </a:p>
        </p:txBody>
      </p:sp>
      <p:sp>
        <p:nvSpPr>
          <p:cNvPr id="10" name="object 10"/>
          <p:cNvSpPr txBox="1"/>
          <p:nvPr/>
        </p:nvSpPr>
        <p:spPr>
          <a:xfrm>
            <a:off x="453225" y="6552662"/>
            <a:ext cx="3858336" cy="165803"/>
          </a:xfrm>
          <a:prstGeom prst="rect">
            <a:avLst/>
          </a:prstGeom>
        </p:spPr>
        <p:txBody>
          <a:bodyPr vert="horz" wrap="square" lIns="0" tIns="12665" rIns="0" bIns="0" rtlCol="0">
            <a:spAutoFit/>
          </a:bodyPr>
          <a:lstStyle/>
          <a:p>
            <a:pPr marL="12664" marR="0" lvl="0" indent="0" algn="l" defTabSz="911840" rtl="0" eaLnBrk="1" fontAlgn="auto" latinLnBrk="0" hangingPunct="1">
              <a:lnSpc>
                <a:spcPct val="100000"/>
              </a:lnSpc>
              <a:spcBef>
                <a:spcPts val="100"/>
              </a:spcBef>
              <a:spcAft>
                <a:spcPts val="0"/>
              </a:spcAft>
              <a:buClrTx/>
              <a:buSzTx/>
              <a:buFontTx/>
              <a:buNone/>
              <a:tabLst/>
              <a:defRPr/>
            </a:pPr>
            <a:r>
              <a:rPr kumimoji="0" sz="997" b="0" i="1" u="none" strike="noStrike" kern="0" cap="none" spc="0" normalizeH="0" baseline="0" noProof="0" dirty="0">
                <a:ln>
                  <a:noFill/>
                </a:ln>
                <a:solidFill>
                  <a:srgbClr val="231F20"/>
                </a:solidFill>
                <a:effectLst/>
                <a:uLnTx/>
                <a:uFillTx/>
                <a:latin typeface="Roboto Light"/>
                <a:ea typeface="+mn-ea"/>
                <a:cs typeface="Roboto Light"/>
              </a:rPr>
              <a:t>+</a:t>
            </a:r>
            <a:r>
              <a:rPr kumimoji="0" sz="997" b="0" i="1" u="none" strike="noStrike" kern="0" cap="none" spc="-5" normalizeH="0" baseline="0" noProof="0" dirty="0">
                <a:ln>
                  <a:noFill/>
                </a:ln>
                <a:solidFill>
                  <a:srgbClr val="231F20"/>
                </a:solidFill>
                <a:effectLst/>
                <a:uLnTx/>
                <a:uFillTx/>
                <a:latin typeface="Roboto Light"/>
                <a:ea typeface="+mn-ea"/>
                <a:cs typeface="Roboto Light"/>
              </a:rPr>
              <a:t> </a:t>
            </a:r>
            <a:r>
              <a:rPr kumimoji="0" sz="997" b="0" i="1" u="none" strike="noStrike" kern="0" cap="none" spc="0" normalizeH="0" baseline="0" noProof="0" dirty="0">
                <a:ln>
                  <a:noFill/>
                </a:ln>
                <a:solidFill>
                  <a:srgbClr val="231F20"/>
                </a:solidFill>
                <a:effectLst/>
                <a:uLnTx/>
                <a:uFillTx/>
                <a:latin typeface="Roboto Light"/>
                <a:ea typeface="+mn-ea"/>
                <a:cs typeface="Roboto Light"/>
              </a:rPr>
              <a:t>permet</a:t>
            </a:r>
            <a:r>
              <a:rPr kumimoji="0" sz="997" b="0" i="1" u="none" strike="noStrike" kern="0" cap="none" spc="-5" normalizeH="0" baseline="0" noProof="0" dirty="0">
                <a:ln>
                  <a:noFill/>
                </a:ln>
                <a:solidFill>
                  <a:srgbClr val="231F20"/>
                </a:solidFill>
                <a:effectLst/>
                <a:uLnTx/>
                <a:uFillTx/>
                <a:latin typeface="Roboto Light"/>
                <a:ea typeface="+mn-ea"/>
                <a:cs typeface="Roboto Light"/>
              </a:rPr>
              <a:t> </a:t>
            </a:r>
            <a:r>
              <a:rPr kumimoji="0" sz="997" b="0" i="1" u="none" strike="noStrike" kern="0" cap="none" spc="0" normalizeH="0" baseline="0" noProof="0" dirty="0">
                <a:ln>
                  <a:noFill/>
                </a:ln>
                <a:solidFill>
                  <a:srgbClr val="231F20"/>
                </a:solidFill>
                <a:effectLst/>
                <a:uLnTx/>
                <a:uFillTx/>
                <a:latin typeface="Roboto Light"/>
                <a:ea typeface="+mn-ea"/>
                <a:cs typeface="Roboto Light"/>
              </a:rPr>
              <a:t>la</a:t>
            </a:r>
            <a:r>
              <a:rPr kumimoji="0" sz="997" b="0" i="1" u="none" strike="noStrike" kern="0" cap="none" spc="-5" normalizeH="0" baseline="0" noProof="0" dirty="0">
                <a:ln>
                  <a:noFill/>
                </a:ln>
                <a:solidFill>
                  <a:srgbClr val="231F20"/>
                </a:solidFill>
                <a:effectLst/>
                <a:uLnTx/>
                <a:uFillTx/>
                <a:latin typeface="Roboto Light"/>
                <a:ea typeface="+mn-ea"/>
                <a:cs typeface="Roboto Light"/>
              </a:rPr>
              <a:t> </a:t>
            </a:r>
            <a:r>
              <a:rPr kumimoji="0" sz="997" b="0" i="1" u="none" strike="noStrike" kern="0" cap="none" spc="-10" normalizeH="0" baseline="0" noProof="0" dirty="0">
                <a:ln>
                  <a:noFill/>
                </a:ln>
                <a:solidFill>
                  <a:srgbClr val="231F20"/>
                </a:solidFill>
                <a:effectLst/>
                <a:uLnTx/>
                <a:uFillTx/>
                <a:latin typeface="Roboto Light"/>
                <a:ea typeface="+mn-ea"/>
                <a:cs typeface="Roboto Light"/>
              </a:rPr>
              <a:t>personnalisation</a:t>
            </a:r>
            <a:r>
              <a:rPr kumimoji="0" sz="997" b="0" i="1" u="none" strike="noStrike" kern="0" cap="none" spc="0" normalizeH="0" baseline="0" noProof="0" dirty="0">
                <a:ln>
                  <a:noFill/>
                </a:ln>
                <a:solidFill>
                  <a:srgbClr val="231F20"/>
                </a:solidFill>
                <a:effectLst/>
                <a:uLnTx/>
                <a:uFillTx/>
                <a:latin typeface="Roboto Light"/>
                <a:ea typeface="+mn-ea"/>
                <a:cs typeface="Roboto Light"/>
              </a:rPr>
              <a:t> de tous</a:t>
            </a:r>
            <a:r>
              <a:rPr kumimoji="0" sz="997" b="0" i="1" u="none" strike="noStrike" kern="0" cap="none" spc="-5" normalizeH="0" baseline="0" noProof="0" dirty="0">
                <a:ln>
                  <a:noFill/>
                </a:ln>
                <a:solidFill>
                  <a:srgbClr val="231F20"/>
                </a:solidFill>
                <a:effectLst/>
                <a:uLnTx/>
                <a:uFillTx/>
                <a:latin typeface="Roboto Light"/>
                <a:ea typeface="+mn-ea"/>
                <a:cs typeface="Roboto Light"/>
              </a:rPr>
              <a:t> </a:t>
            </a:r>
            <a:r>
              <a:rPr kumimoji="0" sz="997" b="0" i="1" u="none" strike="noStrike" kern="0" cap="none" spc="0" normalizeH="0" baseline="0" noProof="0" dirty="0">
                <a:ln>
                  <a:noFill/>
                </a:ln>
                <a:solidFill>
                  <a:srgbClr val="231F20"/>
                </a:solidFill>
                <a:effectLst/>
                <a:uLnTx/>
                <a:uFillTx/>
                <a:latin typeface="Roboto Light"/>
                <a:ea typeface="+mn-ea"/>
                <a:cs typeface="Roboto Light"/>
              </a:rPr>
              <a:t>les</a:t>
            </a:r>
            <a:r>
              <a:rPr kumimoji="0" sz="997" b="0" i="1" u="none" strike="noStrike" kern="0" cap="none" spc="-5" normalizeH="0" baseline="0" noProof="0" dirty="0">
                <a:ln>
                  <a:noFill/>
                </a:ln>
                <a:solidFill>
                  <a:srgbClr val="231F20"/>
                </a:solidFill>
                <a:effectLst/>
                <a:uLnTx/>
                <a:uFillTx/>
                <a:latin typeface="Roboto Light"/>
                <a:ea typeface="+mn-ea"/>
                <a:cs typeface="Roboto Light"/>
              </a:rPr>
              <a:t> </a:t>
            </a:r>
            <a:r>
              <a:rPr kumimoji="0" sz="997" b="0" i="1" u="none" strike="noStrike" kern="0" cap="none" spc="0" normalizeH="0" baseline="0" noProof="0" dirty="0">
                <a:ln>
                  <a:noFill/>
                </a:ln>
                <a:solidFill>
                  <a:srgbClr val="231F20"/>
                </a:solidFill>
                <a:effectLst/>
                <a:uLnTx/>
                <a:uFillTx/>
                <a:latin typeface="Roboto Light"/>
                <a:ea typeface="+mn-ea"/>
                <a:cs typeface="Roboto Light"/>
              </a:rPr>
              <a:t>soins</a:t>
            </a:r>
            <a:r>
              <a:rPr kumimoji="0" sz="997" b="0" i="1" u="none" strike="noStrike" kern="0" cap="none" spc="5" normalizeH="0" baseline="0" noProof="0" dirty="0">
                <a:ln>
                  <a:noFill/>
                </a:ln>
                <a:solidFill>
                  <a:srgbClr val="231F20"/>
                </a:solidFill>
                <a:effectLst/>
                <a:uLnTx/>
                <a:uFillTx/>
                <a:latin typeface="Roboto Light"/>
                <a:ea typeface="+mn-ea"/>
                <a:cs typeface="Roboto Light"/>
              </a:rPr>
              <a:t> </a:t>
            </a:r>
            <a:r>
              <a:rPr kumimoji="0" sz="997" b="0" i="1" u="none" strike="noStrike" kern="0" cap="none" spc="-20" normalizeH="0" baseline="0" noProof="0" dirty="0">
                <a:ln>
                  <a:noFill/>
                </a:ln>
                <a:solidFill>
                  <a:srgbClr val="231F20"/>
                </a:solidFill>
                <a:effectLst/>
                <a:uLnTx/>
                <a:uFillTx/>
                <a:latin typeface="Roboto Light"/>
                <a:ea typeface="+mn-ea"/>
                <a:cs typeface="Roboto Light"/>
              </a:rPr>
              <a:t>Yon-</a:t>
            </a:r>
            <a:r>
              <a:rPr kumimoji="0" sz="997" b="0" i="1" u="none" strike="noStrike" kern="0" cap="none" spc="0" normalizeH="0" baseline="0" noProof="0" dirty="0">
                <a:ln>
                  <a:noFill/>
                </a:ln>
                <a:solidFill>
                  <a:srgbClr val="231F20"/>
                </a:solidFill>
                <a:effectLst/>
                <a:uLnTx/>
                <a:uFillTx/>
                <a:latin typeface="Roboto Light"/>
                <a:ea typeface="+mn-ea"/>
                <a:cs typeface="Roboto Light"/>
              </a:rPr>
              <a:t>Ka</a:t>
            </a:r>
            <a:r>
              <a:rPr kumimoji="0" sz="997" b="0" i="1" u="none" strike="noStrike" kern="0" cap="none" spc="-5" normalizeH="0" baseline="0" noProof="0" dirty="0">
                <a:ln>
                  <a:noFill/>
                </a:ln>
                <a:solidFill>
                  <a:srgbClr val="231F20"/>
                </a:solidFill>
                <a:effectLst/>
                <a:uLnTx/>
                <a:uFillTx/>
                <a:latin typeface="Roboto Light"/>
                <a:ea typeface="+mn-ea"/>
                <a:cs typeface="Roboto Light"/>
              </a:rPr>
              <a:t> </a:t>
            </a:r>
            <a:r>
              <a:rPr kumimoji="0" sz="997" b="0" i="1" u="none" strike="noStrike" kern="0" cap="none" spc="0" normalizeH="0" baseline="0" noProof="0" dirty="0">
                <a:ln>
                  <a:noFill/>
                </a:ln>
                <a:solidFill>
                  <a:srgbClr val="231F20"/>
                </a:solidFill>
                <a:effectLst/>
                <a:uLnTx/>
                <a:uFillTx/>
                <a:latin typeface="Roboto Light"/>
                <a:ea typeface="+mn-ea"/>
                <a:cs typeface="Roboto Light"/>
              </a:rPr>
              <a:t>lors</a:t>
            </a:r>
            <a:r>
              <a:rPr kumimoji="0" sz="997" b="0" i="1" u="none" strike="noStrike" kern="0" cap="none" spc="-5" normalizeH="0" baseline="0" noProof="0" dirty="0">
                <a:ln>
                  <a:noFill/>
                </a:ln>
                <a:solidFill>
                  <a:srgbClr val="231F20"/>
                </a:solidFill>
                <a:effectLst/>
                <a:uLnTx/>
                <a:uFillTx/>
                <a:latin typeface="Roboto Light"/>
                <a:ea typeface="+mn-ea"/>
                <a:cs typeface="Roboto Light"/>
              </a:rPr>
              <a:t> </a:t>
            </a:r>
            <a:r>
              <a:rPr kumimoji="0" sz="997" b="0" i="1" u="none" strike="noStrike" kern="0" cap="none" spc="0" normalizeH="0" baseline="0" noProof="0" dirty="0">
                <a:ln>
                  <a:noFill/>
                </a:ln>
                <a:solidFill>
                  <a:srgbClr val="231F20"/>
                </a:solidFill>
                <a:effectLst/>
                <a:uLnTx/>
                <a:uFillTx/>
                <a:latin typeface="Roboto Light"/>
                <a:ea typeface="+mn-ea"/>
                <a:cs typeface="Roboto Light"/>
              </a:rPr>
              <a:t>du</a:t>
            </a:r>
            <a:r>
              <a:rPr kumimoji="0" sz="997" b="0" i="1" u="none" strike="noStrike" kern="0" cap="none" spc="5" normalizeH="0" baseline="0" noProof="0" dirty="0">
                <a:ln>
                  <a:noFill/>
                </a:ln>
                <a:solidFill>
                  <a:srgbClr val="231F20"/>
                </a:solidFill>
                <a:effectLst/>
                <a:uLnTx/>
                <a:uFillTx/>
                <a:latin typeface="Roboto Light"/>
                <a:ea typeface="+mn-ea"/>
                <a:cs typeface="Roboto Light"/>
              </a:rPr>
              <a:t> </a:t>
            </a:r>
            <a:r>
              <a:rPr kumimoji="0" sz="997" b="0" i="1" u="none" strike="noStrike" kern="0" cap="none" spc="-10" normalizeH="0" baseline="0" noProof="0" dirty="0">
                <a:ln>
                  <a:noFill/>
                </a:ln>
                <a:solidFill>
                  <a:srgbClr val="231F20"/>
                </a:solidFill>
                <a:effectLst/>
                <a:uLnTx/>
                <a:uFillTx/>
                <a:latin typeface="Roboto Light"/>
                <a:ea typeface="+mn-ea"/>
                <a:cs typeface="Roboto Light"/>
              </a:rPr>
              <a:t>massage</a:t>
            </a:r>
            <a:endParaRPr kumimoji="0" sz="997" b="0" i="0" u="none" strike="noStrike" kern="0" cap="none" spc="0" normalizeH="0" baseline="0" noProof="0">
              <a:ln>
                <a:noFill/>
              </a:ln>
              <a:solidFill>
                <a:sysClr val="windowText" lastClr="000000"/>
              </a:solidFill>
              <a:effectLst/>
              <a:uLnTx/>
              <a:uFillTx/>
              <a:latin typeface="Roboto Light"/>
              <a:ea typeface="+mn-ea"/>
              <a:cs typeface="Roboto Light"/>
            </a:endParaRPr>
          </a:p>
        </p:txBody>
      </p:sp>
      <p:sp>
        <p:nvSpPr>
          <p:cNvPr id="11" name="object 11"/>
          <p:cNvSpPr txBox="1"/>
          <p:nvPr/>
        </p:nvSpPr>
        <p:spPr>
          <a:xfrm>
            <a:off x="4985204" y="6535818"/>
            <a:ext cx="1733181" cy="165803"/>
          </a:xfrm>
          <a:prstGeom prst="rect">
            <a:avLst/>
          </a:prstGeom>
        </p:spPr>
        <p:txBody>
          <a:bodyPr vert="horz" wrap="square" lIns="0" tIns="12665" rIns="0" bIns="0" rtlCol="0">
            <a:spAutoFit/>
          </a:bodyPr>
          <a:lstStyle/>
          <a:p>
            <a:pPr marL="12664" marR="0" lvl="0" indent="0" algn="l" defTabSz="911840" rtl="0" eaLnBrk="1" fontAlgn="auto" latinLnBrk="0" hangingPunct="1">
              <a:lnSpc>
                <a:spcPct val="100000"/>
              </a:lnSpc>
              <a:spcBef>
                <a:spcPts val="100"/>
              </a:spcBef>
              <a:spcAft>
                <a:spcPts val="0"/>
              </a:spcAft>
              <a:buClrTx/>
              <a:buSzTx/>
              <a:buFontTx/>
              <a:buNone/>
              <a:tabLst/>
              <a:defRPr/>
            </a:pPr>
            <a:r>
              <a:rPr kumimoji="0" sz="997" b="0" i="0" u="none" strike="noStrike" kern="0" cap="none" spc="0" normalizeH="0" baseline="0" noProof="0" dirty="0">
                <a:ln>
                  <a:noFill/>
                </a:ln>
                <a:solidFill>
                  <a:srgbClr val="333638"/>
                </a:solidFill>
                <a:effectLst/>
                <a:uLnTx/>
                <a:uFillTx/>
                <a:latin typeface="Roboto Light"/>
                <a:ea typeface="+mn-ea"/>
                <a:cs typeface="Roboto Light"/>
              </a:rPr>
              <a:t>*</a:t>
            </a:r>
            <a:r>
              <a:rPr kumimoji="0" sz="997" b="0" i="0" u="none" strike="noStrike" kern="0" cap="none" spc="25" normalizeH="0" baseline="0" noProof="0" dirty="0">
                <a:ln>
                  <a:noFill/>
                </a:ln>
                <a:solidFill>
                  <a:srgbClr val="333638"/>
                </a:solidFill>
                <a:effectLst/>
                <a:uLnTx/>
                <a:uFillTx/>
                <a:latin typeface="Roboto Light"/>
                <a:ea typeface="+mn-ea"/>
                <a:cs typeface="Roboto Light"/>
              </a:rPr>
              <a:t> </a:t>
            </a:r>
            <a:r>
              <a:rPr kumimoji="0" sz="997" b="0" i="0" u="none" strike="noStrike" kern="0" cap="none" spc="-10" normalizeH="0" baseline="0" noProof="0" dirty="0">
                <a:ln>
                  <a:noFill/>
                </a:ln>
                <a:solidFill>
                  <a:srgbClr val="333638"/>
                </a:solidFill>
                <a:effectLst/>
                <a:uLnTx/>
                <a:uFillTx/>
                <a:latin typeface="Roboto Light"/>
                <a:ea typeface="+mn-ea"/>
                <a:cs typeface="Roboto Light"/>
              </a:rPr>
              <a:t>Tetraisopalmitate</a:t>
            </a:r>
            <a:r>
              <a:rPr kumimoji="0" sz="997" b="0" i="0" u="none" strike="noStrike" kern="0" cap="none" spc="55" normalizeH="0" baseline="0" noProof="0" dirty="0">
                <a:ln>
                  <a:noFill/>
                </a:ln>
                <a:solidFill>
                  <a:srgbClr val="333638"/>
                </a:solidFill>
                <a:effectLst/>
                <a:uLnTx/>
                <a:uFillTx/>
                <a:latin typeface="Roboto Light"/>
                <a:ea typeface="+mn-ea"/>
                <a:cs typeface="Roboto Light"/>
              </a:rPr>
              <a:t> </a:t>
            </a:r>
            <a:r>
              <a:rPr kumimoji="0" sz="997" b="0" i="0" u="none" strike="noStrike" kern="0" cap="none" spc="-10" normalizeH="0" baseline="0" noProof="0" dirty="0">
                <a:ln>
                  <a:noFill/>
                </a:ln>
                <a:solidFill>
                  <a:srgbClr val="333638"/>
                </a:solidFill>
                <a:effectLst/>
                <a:uLnTx/>
                <a:uFillTx/>
                <a:latin typeface="Roboto Light"/>
                <a:ea typeface="+mn-ea"/>
                <a:cs typeface="Roboto Light"/>
              </a:rPr>
              <a:t>d’ascorbyle</a:t>
            </a:r>
            <a:endParaRPr kumimoji="0" sz="997" b="0" i="0" u="none" strike="noStrike" kern="0" cap="none" spc="0" normalizeH="0" baseline="0" noProof="0">
              <a:ln>
                <a:noFill/>
              </a:ln>
              <a:solidFill>
                <a:sysClr val="windowText" lastClr="000000"/>
              </a:solidFill>
              <a:effectLst/>
              <a:uLnTx/>
              <a:uFillTx/>
              <a:latin typeface="Roboto Light"/>
              <a:ea typeface="+mn-ea"/>
              <a:cs typeface="Roboto Light"/>
            </a:endParaRPr>
          </a:p>
        </p:txBody>
      </p:sp>
      <p:sp>
        <p:nvSpPr>
          <p:cNvPr id="12" name="object 12"/>
          <p:cNvSpPr/>
          <p:nvPr/>
        </p:nvSpPr>
        <p:spPr>
          <a:xfrm>
            <a:off x="11434582" y="4692596"/>
            <a:ext cx="330552" cy="1772441"/>
          </a:xfrm>
          <a:custGeom>
            <a:avLst/>
            <a:gdLst/>
            <a:ahLst/>
            <a:cxnLst/>
            <a:rect l="l" t="t" r="r" b="b"/>
            <a:pathLst>
              <a:path w="331470" h="1777364">
                <a:moveTo>
                  <a:pt x="307340" y="960069"/>
                </a:moveTo>
                <a:lnTo>
                  <a:pt x="294619" y="933035"/>
                </a:lnTo>
                <a:lnTo>
                  <a:pt x="287388" y="908913"/>
                </a:lnTo>
                <a:lnTo>
                  <a:pt x="284147" y="885763"/>
                </a:lnTo>
                <a:lnTo>
                  <a:pt x="283400" y="861644"/>
                </a:lnTo>
                <a:lnTo>
                  <a:pt x="285242" y="835624"/>
                </a:lnTo>
                <a:lnTo>
                  <a:pt x="289493" y="808874"/>
                </a:lnTo>
                <a:lnTo>
                  <a:pt x="294244" y="782607"/>
                </a:lnTo>
                <a:lnTo>
                  <a:pt x="297586" y="758037"/>
                </a:lnTo>
                <a:lnTo>
                  <a:pt x="294147" y="708721"/>
                </a:lnTo>
                <a:lnTo>
                  <a:pt x="278079" y="663930"/>
                </a:lnTo>
                <a:lnTo>
                  <a:pt x="267426" y="646558"/>
                </a:lnTo>
                <a:lnTo>
                  <a:pt x="259349" y="629183"/>
                </a:lnTo>
                <a:lnTo>
                  <a:pt x="257755" y="607598"/>
                </a:lnTo>
                <a:lnTo>
                  <a:pt x="266547" y="577596"/>
                </a:lnTo>
                <a:lnTo>
                  <a:pt x="272966" y="561540"/>
                </a:lnTo>
                <a:lnTo>
                  <a:pt x="279299" y="545650"/>
                </a:lnTo>
                <a:lnTo>
                  <a:pt x="282140" y="525877"/>
                </a:lnTo>
                <a:lnTo>
                  <a:pt x="278079" y="498170"/>
                </a:lnTo>
                <a:lnTo>
                  <a:pt x="269071" y="459217"/>
                </a:lnTo>
                <a:lnTo>
                  <a:pt x="259899" y="411284"/>
                </a:lnTo>
                <a:lnTo>
                  <a:pt x="251393" y="358658"/>
                </a:lnTo>
                <a:lnTo>
                  <a:pt x="244386" y="305625"/>
                </a:lnTo>
                <a:lnTo>
                  <a:pt x="239219" y="251763"/>
                </a:lnTo>
                <a:lnTo>
                  <a:pt x="235629" y="197818"/>
                </a:lnTo>
                <a:lnTo>
                  <a:pt x="233534" y="149859"/>
                </a:lnTo>
                <a:lnTo>
                  <a:pt x="232854" y="113957"/>
                </a:lnTo>
                <a:lnTo>
                  <a:pt x="231067" y="80490"/>
                </a:lnTo>
                <a:lnTo>
                  <a:pt x="222546" y="43057"/>
                </a:lnTo>
                <a:lnTo>
                  <a:pt x="202556" y="12585"/>
                </a:lnTo>
                <a:lnTo>
                  <a:pt x="166357" y="0"/>
                </a:lnTo>
                <a:lnTo>
                  <a:pt x="166116" y="0"/>
                </a:lnTo>
                <a:lnTo>
                  <a:pt x="165874" y="25"/>
                </a:lnTo>
                <a:lnTo>
                  <a:pt x="165633" y="76"/>
                </a:lnTo>
                <a:lnTo>
                  <a:pt x="165404" y="25"/>
                </a:lnTo>
                <a:lnTo>
                  <a:pt x="165163" y="0"/>
                </a:lnTo>
                <a:lnTo>
                  <a:pt x="164922" y="0"/>
                </a:lnTo>
                <a:lnTo>
                  <a:pt x="128716" y="12585"/>
                </a:lnTo>
                <a:lnTo>
                  <a:pt x="100199" y="80490"/>
                </a:lnTo>
                <a:lnTo>
                  <a:pt x="97734" y="149859"/>
                </a:lnTo>
                <a:lnTo>
                  <a:pt x="95643" y="197818"/>
                </a:lnTo>
                <a:lnTo>
                  <a:pt x="92057" y="251763"/>
                </a:lnTo>
                <a:lnTo>
                  <a:pt x="86893" y="305625"/>
                </a:lnTo>
                <a:lnTo>
                  <a:pt x="79878" y="358658"/>
                </a:lnTo>
                <a:lnTo>
                  <a:pt x="71370" y="411284"/>
                </a:lnTo>
                <a:lnTo>
                  <a:pt x="62201" y="459217"/>
                </a:lnTo>
                <a:lnTo>
                  <a:pt x="53200" y="498170"/>
                </a:lnTo>
                <a:lnTo>
                  <a:pt x="49138" y="525877"/>
                </a:lnTo>
                <a:lnTo>
                  <a:pt x="51977" y="545650"/>
                </a:lnTo>
                <a:lnTo>
                  <a:pt x="58308" y="561540"/>
                </a:lnTo>
                <a:lnTo>
                  <a:pt x="64719" y="577596"/>
                </a:lnTo>
                <a:lnTo>
                  <a:pt x="73518" y="607598"/>
                </a:lnTo>
                <a:lnTo>
                  <a:pt x="71928" y="629183"/>
                </a:lnTo>
                <a:lnTo>
                  <a:pt x="63853" y="646558"/>
                </a:lnTo>
                <a:lnTo>
                  <a:pt x="53200" y="663930"/>
                </a:lnTo>
                <a:lnTo>
                  <a:pt x="43792" y="684830"/>
                </a:lnTo>
                <a:lnTo>
                  <a:pt x="37126" y="708721"/>
                </a:lnTo>
                <a:lnTo>
                  <a:pt x="33621" y="733744"/>
                </a:lnTo>
                <a:lnTo>
                  <a:pt x="33693" y="758037"/>
                </a:lnTo>
                <a:lnTo>
                  <a:pt x="37029" y="782607"/>
                </a:lnTo>
                <a:lnTo>
                  <a:pt x="41781" y="808874"/>
                </a:lnTo>
                <a:lnTo>
                  <a:pt x="46035" y="835624"/>
                </a:lnTo>
                <a:lnTo>
                  <a:pt x="47879" y="861644"/>
                </a:lnTo>
                <a:lnTo>
                  <a:pt x="47129" y="885763"/>
                </a:lnTo>
                <a:lnTo>
                  <a:pt x="43886" y="908913"/>
                </a:lnTo>
                <a:lnTo>
                  <a:pt x="36654" y="933035"/>
                </a:lnTo>
                <a:lnTo>
                  <a:pt x="23939" y="960069"/>
                </a:lnTo>
                <a:lnTo>
                  <a:pt x="11219" y="987386"/>
                </a:lnTo>
                <a:lnTo>
                  <a:pt x="3987" y="1009607"/>
                </a:lnTo>
                <a:lnTo>
                  <a:pt x="747" y="1024543"/>
                </a:lnTo>
                <a:lnTo>
                  <a:pt x="0" y="1030008"/>
                </a:lnTo>
                <a:lnTo>
                  <a:pt x="0" y="1711210"/>
                </a:lnTo>
                <a:lnTo>
                  <a:pt x="18426" y="1751690"/>
                </a:lnTo>
                <a:lnTo>
                  <a:pt x="50982" y="1770884"/>
                </a:lnTo>
                <a:lnTo>
                  <a:pt x="87527" y="1776643"/>
                </a:lnTo>
                <a:lnTo>
                  <a:pt x="117919" y="1776818"/>
                </a:lnTo>
                <a:lnTo>
                  <a:pt x="151282" y="1776818"/>
                </a:lnTo>
                <a:lnTo>
                  <a:pt x="179997" y="1776818"/>
                </a:lnTo>
                <a:lnTo>
                  <a:pt x="213347" y="1776818"/>
                </a:lnTo>
                <a:lnTo>
                  <a:pt x="243747" y="1776643"/>
                </a:lnTo>
                <a:lnTo>
                  <a:pt x="280295" y="1770884"/>
                </a:lnTo>
                <a:lnTo>
                  <a:pt x="312852" y="1751690"/>
                </a:lnTo>
                <a:lnTo>
                  <a:pt x="331279" y="1711210"/>
                </a:lnTo>
                <a:lnTo>
                  <a:pt x="331279" y="1030008"/>
                </a:lnTo>
                <a:lnTo>
                  <a:pt x="329412" y="1011427"/>
                </a:lnTo>
                <a:lnTo>
                  <a:pt x="326296" y="997948"/>
                </a:lnTo>
                <a:lnTo>
                  <a:pt x="319686" y="983014"/>
                </a:lnTo>
                <a:lnTo>
                  <a:pt x="307340" y="960069"/>
                </a:lnTo>
                <a:close/>
              </a:path>
            </a:pathLst>
          </a:custGeom>
          <a:ln w="13462">
            <a:solidFill>
              <a:srgbClr val="F89625"/>
            </a:solidFill>
          </a:ln>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sp>
        <p:nvSpPr>
          <p:cNvPr id="13" name="object 13"/>
          <p:cNvSpPr txBox="1"/>
          <p:nvPr/>
        </p:nvSpPr>
        <p:spPr>
          <a:xfrm>
            <a:off x="11357854" y="6471680"/>
            <a:ext cx="670361" cy="189312"/>
          </a:xfrm>
          <a:prstGeom prst="rect">
            <a:avLst/>
          </a:prstGeom>
        </p:spPr>
        <p:txBody>
          <a:bodyPr vert="horz" wrap="square" lIns="0" tIns="12665" rIns="0" bIns="0" rtlCol="0">
            <a:spAutoFit/>
          </a:bodyPr>
          <a:lstStyle/>
          <a:p>
            <a:pPr marL="12664" marR="0" lvl="0" indent="0" algn="l" defTabSz="911840" rtl="0" eaLnBrk="1" fontAlgn="auto" latinLnBrk="0" hangingPunct="1">
              <a:lnSpc>
                <a:spcPct val="100000"/>
              </a:lnSpc>
              <a:spcBef>
                <a:spcPts val="100"/>
              </a:spcBef>
              <a:spcAft>
                <a:spcPts val="0"/>
              </a:spcAft>
              <a:buClrTx/>
              <a:buSzTx/>
              <a:buFontTx/>
              <a:buNone/>
              <a:tabLst/>
              <a:defRPr/>
            </a:pPr>
            <a:r>
              <a:rPr kumimoji="0" lang="fr-FR" sz="1147" b="0" i="0" u="none" strike="noStrike" kern="0" cap="none" spc="-25" normalizeH="0" baseline="0" noProof="0" dirty="0">
                <a:ln>
                  <a:noFill/>
                </a:ln>
                <a:solidFill>
                  <a:srgbClr val="F89628"/>
                </a:solidFill>
                <a:effectLst/>
                <a:uLnTx/>
                <a:uFillTx/>
                <a:latin typeface="KyivType Sans Medium2"/>
                <a:ea typeface="+mn-ea"/>
                <a:cs typeface="KyivType Sans Medium2"/>
              </a:rPr>
              <a:t>10 x </a:t>
            </a:r>
            <a:r>
              <a:rPr kumimoji="0" sz="1147" b="0" i="0" u="none" strike="noStrike" kern="0" cap="none" spc="-25" normalizeH="0" baseline="0" noProof="0" dirty="0">
                <a:ln>
                  <a:noFill/>
                </a:ln>
                <a:solidFill>
                  <a:srgbClr val="F89628"/>
                </a:solidFill>
                <a:effectLst/>
                <a:uLnTx/>
                <a:uFillTx/>
                <a:latin typeface="KyivType Sans Medium2"/>
                <a:ea typeface="+mn-ea"/>
                <a:cs typeface="KyivType Sans Medium2"/>
              </a:rPr>
              <a:t>2ml</a:t>
            </a:r>
            <a:endParaRPr kumimoji="0" sz="1147" b="0" i="0" u="none" strike="noStrike" kern="0" cap="none" spc="0" normalizeH="0" baseline="0" noProof="0" dirty="0">
              <a:ln>
                <a:noFill/>
              </a:ln>
              <a:solidFill>
                <a:sysClr val="windowText" lastClr="000000"/>
              </a:solidFill>
              <a:effectLst/>
              <a:uLnTx/>
              <a:uFillTx/>
              <a:latin typeface="KyivType Sans Medium2"/>
              <a:ea typeface="+mn-ea"/>
              <a:cs typeface="KyivType Sans Medium2"/>
            </a:endParaRPr>
          </a:p>
        </p:txBody>
      </p:sp>
    </p:spTree>
    <p:extLst>
      <p:ext uri="{BB962C8B-B14F-4D97-AF65-F5344CB8AC3E}">
        <p14:creationId xmlns:p14="http://schemas.microsoft.com/office/powerpoint/2010/main" val="3511439046"/>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bject 2"/>
          <p:cNvSpPr/>
          <p:nvPr/>
        </p:nvSpPr>
        <p:spPr>
          <a:xfrm>
            <a:off x="3514913" y="1096689"/>
            <a:ext cx="5922703" cy="1016352"/>
          </a:xfrm>
          <a:custGeom>
            <a:avLst/>
            <a:gdLst/>
            <a:ahLst/>
            <a:cxnLst/>
            <a:rect l="l" t="t" r="r" b="b"/>
            <a:pathLst>
              <a:path w="5939155" h="1019175">
                <a:moveTo>
                  <a:pt x="720204" y="266687"/>
                </a:moveTo>
                <a:lnTo>
                  <a:pt x="641489" y="266687"/>
                </a:lnTo>
                <a:lnTo>
                  <a:pt x="390423" y="908177"/>
                </a:lnTo>
                <a:lnTo>
                  <a:pt x="387223" y="908177"/>
                </a:lnTo>
                <a:lnTo>
                  <a:pt x="136169" y="266687"/>
                </a:lnTo>
                <a:lnTo>
                  <a:pt x="0" y="266687"/>
                </a:lnTo>
                <a:lnTo>
                  <a:pt x="293611" y="1011364"/>
                </a:lnTo>
                <a:lnTo>
                  <a:pt x="425526" y="1011364"/>
                </a:lnTo>
                <a:lnTo>
                  <a:pt x="466356" y="908177"/>
                </a:lnTo>
                <a:lnTo>
                  <a:pt x="720204" y="266687"/>
                </a:lnTo>
                <a:close/>
              </a:path>
              <a:path w="5939155" h="1019175">
                <a:moveTo>
                  <a:pt x="903605" y="490093"/>
                </a:moveTo>
                <a:lnTo>
                  <a:pt x="814247" y="490093"/>
                </a:lnTo>
                <a:lnTo>
                  <a:pt x="814247" y="1011364"/>
                </a:lnTo>
                <a:lnTo>
                  <a:pt x="903605" y="1011364"/>
                </a:lnTo>
                <a:lnTo>
                  <a:pt x="903605" y="490093"/>
                </a:lnTo>
                <a:close/>
              </a:path>
              <a:path w="5939155" h="1019175">
                <a:moveTo>
                  <a:pt x="1453692" y="490093"/>
                </a:moveTo>
                <a:lnTo>
                  <a:pt x="988275" y="490093"/>
                </a:lnTo>
                <a:lnTo>
                  <a:pt x="988275" y="540740"/>
                </a:lnTo>
                <a:lnTo>
                  <a:pt x="1175943" y="540740"/>
                </a:lnTo>
                <a:lnTo>
                  <a:pt x="1175943" y="1011364"/>
                </a:lnTo>
                <a:lnTo>
                  <a:pt x="1265301" y="1011364"/>
                </a:lnTo>
                <a:lnTo>
                  <a:pt x="1265301" y="540740"/>
                </a:lnTo>
                <a:lnTo>
                  <a:pt x="1453692" y="540740"/>
                </a:lnTo>
                <a:lnTo>
                  <a:pt x="1453692" y="490093"/>
                </a:lnTo>
                <a:close/>
              </a:path>
              <a:path w="5939155" h="1019175">
                <a:moveTo>
                  <a:pt x="1926348" y="1011364"/>
                </a:moveTo>
                <a:lnTo>
                  <a:pt x="1867115" y="861682"/>
                </a:lnTo>
                <a:lnTo>
                  <a:pt x="1850021" y="818489"/>
                </a:lnTo>
                <a:lnTo>
                  <a:pt x="1758061" y="586092"/>
                </a:lnTo>
                <a:lnTo>
                  <a:pt x="1758061" y="818489"/>
                </a:lnTo>
                <a:lnTo>
                  <a:pt x="1549552" y="818489"/>
                </a:lnTo>
                <a:lnTo>
                  <a:pt x="1652308" y="560082"/>
                </a:lnTo>
                <a:lnTo>
                  <a:pt x="1655292" y="560082"/>
                </a:lnTo>
                <a:lnTo>
                  <a:pt x="1758061" y="818489"/>
                </a:lnTo>
                <a:lnTo>
                  <a:pt x="1758061" y="586092"/>
                </a:lnTo>
                <a:lnTo>
                  <a:pt x="1747774" y="560082"/>
                </a:lnTo>
                <a:lnTo>
                  <a:pt x="1720075" y="490093"/>
                </a:lnTo>
                <a:lnTo>
                  <a:pt x="1629219" y="490093"/>
                </a:lnTo>
                <a:lnTo>
                  <a:pt x="1422209" y="1011364"/>
                </a:lnTo>
                <a:lnTo>
                  <a:pt x="1476565" y="1011364"/>
                </a:lnTo>
                <a:lnTo>
                  <a:pt x="1535404" y="861682"/>
                </a:lnTo>
                <a:lnTo>
                  <a:pt x="1772208" y="861682"/>
                </a:lnTo>
                <a:lnTo>
                  <a:pt x="1831035" y="1011364"/>
                </a:lnTo>
                <a:lnTo>
                  <a:pt x="1926348" y="1011364"/>
                </a:lnTo>
                <a:close/>
              </a:path>
              <a:path w="5939155" h="1019175">
                <a:moveTo>
                  <a:pt x="2585161" y="490093"/>
                </a:moveTo>
                <a:lnTo>
                  <a:pt x="2469743" y="490093"/>
                </a:lnTo>
                <a:lnTo>
                  <a:pt x="2300706" y="900404"/>
                </a:lnTo>
                <a:lnTo>
                  <a:pt x="2157107" y="554875"/>
                </a:lnTo>
                <a:lnTo>
                  <a:pt x="2130183" y="490093"/>
                </a:lnTo>
                <a:lnTo>
                  <a:pt x="2011781" y="490093"/>
                </a:lnTo>
                <a:lnTo>
                  <a:pt x="2011781" y="1011364"/>
                </a:lnTo>
                <a:lnTo>
                  <a:pt x="2063165" y="1011364"/>
                </a:lnTo>
                <a:lnTo>
                  <a:pt x="2063165" y="554875"/>
                </a:lnTo>
                <a:lnTo>
                  <a:pt x="2250071" y="1011364"/>
                </a:lnTo>
                <a:lnTo>
                  <a:pt x="2308910" y="1011364"/>
                </a:lnTo>
                <a:lnTo>
                  <a:pt x="2354224" y="900404"/>
                </a:lnTo>
                <a:lnTo>
                  <a:pt x="2496553" y="551903"/>
                </a:lnTo>
                <a:lnTo>
                  <a:pt x="2496553" y="1011364"/>
                </a:lnTo>
                <a:lnTo>
                  <a:pt x="2585161" y="1011364"/>
                </a:lnTo>
                <a:lnTo>
                  <a:pt x="2585161" y="551903"/>
                </a:lnTo>
                <a:lnTo>
                  <a:pt x="2585161" y="490093"/>
                </a:lnTo>
                <a:close/>
              </a:path>
              <a:path w="5939155" h="1019175">
                <a:moveTo>
                  <a:pt x="2829953" y="490093"/>
                </a:moveTo>
                <a:lnTo>
                  <a:pt x="2740596" y="490093"/>
                </a:lnTo>
                <a:lnTo>
                  <a:pt x="2740596" y="1011364"/>
                </a:lnTo>
                <a:lnTo>
                  <a:pt x="2829953" y="1011364"/>
                </a:lnTo>
                <a:lnTo>
                  <a:pt x="2829953" y="490093"/>
                </a:lnTo>
                <a:close/>
              </a:path>
              <a:path w="5939155" h="1019175">
                <a:moveTo>
                  <a:pt x="3422497" y="490093"/>
                </a:moveTo>
                <a:lnTo>
                  <a:pt x="3373336" y="490093"/>
                </a:lnTo>
                <a:lnTo>
                  <a:pt x="3373336" y="885520"/>
                </a:lnTo>
                <a:lnTo>
                  <a:pt x="3143339" y="581698"/>
                </a:lnTo>
                <a:lnTo>
                  <a:pt x="3073997" y="490093"/>
                </a:lnTo>
                <a:lnTo>
                  <a:pt x="2983128" y="490093"/>
                </a:lnTo>
                <a:lnTo>
                  <a:pt x="2983128" y="1011364"/>
                </a:lnTo>
                <a:lnTo>
                  <a:pt x="3033039" y="1011364"/>
                </a:lnTo>
                <a:lnTo>
                  <a:pt x="3033039" y="581698"/>
                </a:lnTo>
                <a:lnTo>
                  <a:pt x="3367392" y="1018806"/>
                </a:lnTo>
                <a:lnTo>
                  <a:pt x="3422497" y="1018806"/>
                </a:lnTo>
                <a:lnTo>
                  <a:pt x="3422497" y="885520"/>
                </a:lnTo>
                <a:lnTo>
                  <a:pt x="3422497" y="490093"/>
                </a:lnTo>
                <a:close/>
              </a:path>
              <a:path w="5939155" h="1019175">
                <a:moveTo>
                  <a:pt x="3927894" y="964450"/>
                </a:moveTo>
                <a:lnTo>
                  <a:pt x="3665029" y="964450"/>
                </a:lnTo>
                <a:lnTo>
                  <a:pt x="3665029" y="772312"/>
                </a:lnTo>
                <a:lnTo>
                  <a:pt x="3829608" y="772312"/>
                </a:lnTo>
                <a:lnTo>
                  <a:pt x="3829608" y="728383"/>
                </a:lnTo>
                <a:lnTo>
                  <a:pt x="3665029" y="728383"/>
                </a:lnTo>
                <a:lnTo>
                  <a:pt x="3665029" y="536270"/>
                </a:lnTo>
                <a:lnTo>
                  <a:pt x="3898112" y="536270"/>
                </a:lnTo>
                <a:lnTo>
                  <a:pt x="3898112" y="490093"/>
                </a:lnTo>
                <a:lnTo>
                  <a:pt x="3577171" y="490093"/>
                </a:lnTo>
                <a:lnTo>
                  <a:pt x="3577171" y="1011364"/>
                </a:lnTo>
                <a:lnTo>
                  <a:pt x="3927894" y="1011364"/>
                </a:lnTo>
                <a:lnTo>
                  <a:pt x="3927894" y="964450"/>
                </a:lnTo>
                <a:close/>
              </a:path>
              <a:path w="5939155" h="1019175">
                <a:moveTo>
                  <a:pt x="5003152" y="838225"/>
                </a:moveTo>
                <a:lnTo>
                  <a:pt x="4936020" y="800227"/>
                </a:lnTo>
                <a:lnTo>
                  <a:pt x="4901082" y="837438"/>
                </a:lnTo>
                <a:lnTo>
                  <a:pt x="4861115" y="868794"/>
                </a:lnTo>
                <a:lnTo>
                  <a:pt x="4816526" y="893902"/>
                </a:lnTo>
                <a:lnTo>
                  <a:pt x="4767707" y="912342"/>
                </a:lnTo>
                <a:lnTo>
                  <a:pt x="4715091" y="923709"/>
                </a:lnTo>
                <a:lnTo>
                  <a:pt x="4659071" y="927582"/>
                </a:lnTo>
                <a:lnTo>
                  <a:pt x="4612589" y="924966"/>
                </a:lnTo>
                <a:lnTo>
                  <a:pt x="4568304" y="917282"/>
                </a:lnTo>
                <a:lnTo>
                  <a:pt x="4526407" y="904709"/>
                </a:lnTo>
                <a:lnTo>
                  <a:pt x="4487113" y="887488"/>
                </a:lnTo>
                <a:lnTo>
                  <a:pt x="4450613" y="865809"/>
                </a:lnTo>
                <a:lnTo>
                  <a:pt x="4417123" y="839876"/>
                </a:lnTo>
                <a:lnTo>
                  <a:pt x="4386808" y="809904"/>
                </a:lnTo>
                <a:lnTo>
                  <a:pt x="4359897" y="776109"/>
                </a:lnTo>
                <a:lnTo>
                  <a:pt x="4336580" y="738682"/>
                </a:lnTo>
                <a:lnTo>
                  <a:pt x="4317060" y="697852"/>
                </a:lnTo>
                <a:lnTo>
                  <a:pt x="4301515" y="653821"/>
                </a:lnTo>
                <a:lnTo>
                  <a:pt x="4290174" y="606780"/>
                </a:lnTo>
                <a:lnTo>
                  <a:pt x="4283227" y="556971"/>
                </a:lnTo>
                <a:lnTo>
                  <a:pt x="4280865" y="504571"/>
                </a:lnTo>
                <a:lnTo>
                  <a:pt x="4283214" y="451916"/>
                </a:lnTo>
                <a:lnTo>
                  <a:pt x="4290111" y="401916"/>
                </a:lnTo>
                <a:lnTo>
                  <a:pt x="4301375" y="354774"/>
                </a:lnTo>
                <a:lnTo>
                  <a:pt x="4316819" y="310680"/>
                </a:lnTo>
                <a:lnTo>
                  <a:pt x="4336250" y="269836"/>
                </a:lnTo>
                <a:lnTo>
                  <a:pt x="4359465" y="232448"/>
                </a:lnTo>
                <a:lnTo>
                  <a:pt x="4386300" y="198716"/>
                </a:lnTo>
                <a:lnTo>
                  <a:pt x="4416552" y="168833"/>
                </a:lnTo>
                <a:lnTo>
                  <a:pt x="4450016" y="142989"/>
                </a:lnTo>
                <a:lnTo>
                  <a:pt x="4486516" y="121412"/>
                </a:lnTo>
                <a:lnTo>
                  <a:pt x="4525873" y="104279"/>
                </a:lnTo>
                <a:lnTo>
                  <a:pt x="4567872" y="91782"/>
                </a:lnTo>
                <a:lnTo>
                  <a:pt x="4612335" y="84150"/>
                </a:lnTo>
                <a:lnTo>
                  <a:pt x="4659071" y="81559"/>
                </a:lnTo>
                <a:lnTo>
                  <a:pt x="4714087" y="85293"/>
                </a:lnTo>
                <a:lnTo>
                  <a:pt x="4765840" y="96253"/>
                </a:lnTo>
                <a:lnTo>
                  <a:pt x="4813935" y="114020"/>
                </a:lnTo>
                <a:lnTo>
                  <a:pt x="4857991" y="138201"/>
                </a:lnTo>
                <a:lnTo>
                  <a:pt x="4897615" y="168427"/>
                </a:lnTo>
                <a:lnTo>
                  <a:pt x="4932426" y="204266"/>
                </a:lnTo>
                <a:lnTo>
                  <a:pt x="5001615" y="167944"/>
                </a:lnTo>
                <a:lnTo>
                  <a:pt x="4969129" y="130556"/>
                </a:lnTo>
                <a:lnTo>
                  <a:pt x="4932553" y="97370"/>
                </a:lnTo>
                <a:lnTo>
                  <a:pt x="4892179" y="68630"/>
                </a:lnTo>
                <a:lnTo>
                  <a:pt x="4848276" y="44577"/>
                </a:lnTo>
                <a:lnTo>
                  <a:pt x="4801095" y="25438"/>
                </a:lnTo>
                <a:lnTo>
                  <a:pt x="4750943" y="11468"/>
                </a:lnTo>
                <a:lnTo>
                  <a:pt x="4698060" y="2908"/>
                </a:lnTo>
                <a:lnTo>
                  <a:pt x="4642739" y="0"/>
                </a:lnTo>
                <a:lnTo>
                  <a:pt x="4593234" y="2133"/>
                </a:lnTo>
                <a:lnTo>
                  <a:pt x="4545660" y="8420"/>
                </a:lnTo>
                <a:lnTo>
                  <a:pt x="4500130" y="18719"/>
                </a:lnTo>
                <a:lnTo>
                  <a:pt x="4456798" y="32905"/>
                </a:lnTo>
                <a:lnTo>
                  <a:pt x="4415815" y="50825"/>
                </a:lnTo>
                <a:lnTo>
                  <a:pt x="4377296" y="72326"/>
                </a:lnTo>
                <a:lnTo>
                  <a:pt x="4341406" y="97269"/>
                </a:lnTo>
                <a:lnTo>
                  <a:pt x="4308259" y="125514"/>
                </a:lnTo>
                <a:lnTo>
                  <a:pt x="4278020" y="156908"/>
                </a:lnTo>
                <a:lnTo>
                  <a:pt x="4250817" y="191325"/>
                </a:lnTo>
                <a:lnTo>
                  <a:pt x="4226776" y="228612"/>
                </a:lnTo>
                <a:lnTo>
                  <a:pt x="4206062" y="268630"/>
                </a:lnTo>
                <a:lnTo>
                  <a:pt x="4188790" y="311226"/>
                </a:lnTo>
                <a:lnTo>
                  <a:pt x="4175125" y="356260"/>
                </a:lnTo>
                <a:lnTo>
                  <a:pt x="4165181" y="403593"/>
                </a:lnTo>
                <a:lnTo>
                  <a:pt x="4159123" y="453072"/>
                </a:lnTo>
                <a:lnTo>
                  <a:pt x="4157065" y="504571"/>
                </a:lnTo>
                <a:lnTo>
                  <a:pt x="4159123" y="556069"/>
                </a:lnTo>
                <a:lnTo>
                  <a:pt x="4165181" y="605548"/>
                </a:lnTo>
                <a:lnTo>
                  <a:pt x="4175125" y="652881"/>
                </a:lnTo>
                <a:lnTo>
                  <a:pt x="4188790" y="697915"/>
                </a:lnTo>
                <a:lnTo>
                  <a:pt x="4206062" y="740511"/>
                </a:lnTo>
                <a:lnTo>
                  <a:pt x="4226776" y="780529"/>
                </a:lnTo>
                <a:lnTo>
                  <a:pt x="4250817" y="817803"/>
                </a:lnTo>
                <a:lnTo>
                  <a:pt x="4278020" y="852220"/>
                </a:lnTo>
                <a:lnTo>
                  <a:pt x="4308259" y="883627"/>
                </a:lnTo>
                <a:lnTo>
                  <a:pt x="4341406" y="911872"/>
                </a:lnTo>
                <a:lnTo>
                  <a:pt x="4377296" y="936815"/>
                </a:lnTo>
                <a:lnTo>
                  <a:pt x="4415815" y="958316"/>
                </a:lnTo>
                <a:lnTo>
                  <a:pt x="4456798" y="976236"/>
                </a:lnTo>
                <a:lnTo>
                  <a:pt x="4500130" y="990409"/>
                </a:lnTo>
                <a:lnTo>
                  <a:pt x="4545660" y="1000721"/>
                </a:lnTo>
                <a:lnTo>
                  <a:pt x="4593234" y="1007008"/>
                </a:lnTo>
                <a:lnTo>
                  <a:pt x="4642739" y="1009142"/>
                </a:lnTo>
                <a:lnTo>
                  <a:pt x="4698403" y="1006170"/>
                </a:lnTo>
                <a:lnTo>
                  <a:pt x="4751590" y="997432"/>
                </a:lnTo>
                <a:lnTo>
                  <a:pt x="4802022" y="983195"/>
                </a:lnTo>
                <a:lnTo>
                  <a:pt x="4849431" y="963688"/>
                </a:lnTo>
                <a:lnTo>
                  <a:pt x="4893513" y="939190"/>
                </a:lnTo>
                <a:lnTo>
                  <a:pt x="4934013" y="909929"/>
                </a:lnTo>
                <a:lnTo>
                  <a:pt x="4970653" y="876198"/>
                </a:lnTo>
                <a:lnTo>
                  <a:pt x="5003152" y="838225"/>
                </a:lnTo>
                <a:close/>
              </a:path>
              <a:path w="5939155" h="1019175">
                <a:moveTo>
                  <a:pt x="5499798" y="566775"/>
                </a:moveTo>
                <a:lnTo>
                  <a:pt x="5187200" y="566775"/>
                </a:lnTo>
                <a:lnTo>
                  <a:pt x="5342420" y="459435"/>
                </a:lnTo>
                <a:lnTo>
                  <a:pt x="5389613" y="424395"/>
                </a:lnTo>
                <a:lnTo>
                  <a:pt x="5429783" y="386715"/>
                </a:lnTo>
                <a:lnTo>
                  <a:pt x="5439054" y="374726"/>
                </a:lnTo>
                <a:lnTo>
                  <a:pt x="5460962" y="346405"/>
                </a:lnTo>
                <a:lnTo>
                  <a:pt x="5481142" y="303466"/>
                </a:lnTo>
                <a:lnTo>
                  <a:pt x="5488305" y="257898"/>
                </a:lnTo>
                <a:lnTo>
                  <a:pt x="5481650" y="214325"/>
                </a:lnTo>
                <a:lnTo>
                  <a:pt x="5462625" y="176301"/>
                </a:lnTo>
                <a:lnTo>
                  <a:pt x="5432615" y="144907"/>
                </a:lnTo>
                <a:lnTo>
                  <a:pt x="5427942" y="142113"/>
                </a:lnTo>
                <a:lnTo>
                  <a:pt x="5427942" y="263004"/>
                </a:lnTo>
                <a:lnTo>
                  <a:pt x="5418125" y="310680"/>
                </a:lnTo>
                <a:lnTo>
                  <a:pt x="5390312" y="348627"/>
                </a:lnTo>
                <a:lnTo>
                  <a:pt x="5346992" y="373710"/>
                </a:lnTo>
                <a:lnTo>
                  <a:pt x="5290680" y="382765"/>
                </a:lnTo>
                <a:lnTo>
                  <a:pt x="5235702" y="373659"/>
                </a:lnTo>
                <a:lnTo>
                  <a:pt x="5192509" y="348170"/>
                </a:lnTo>
                <a:lnTo>
                  <a:pt x="5164264" y="309143"/>
                </a:lnTo>
                <a:lnTo>
                  <a:pt x="5154142" y="259359"/>
                </a:lnTo>
                <a:lnTo>
                  <a:pt x="5160696" y="218059"/>
                </a:lnTo>
                <a:lnTo>
                  <a:pt x="5179238" y="183540"/>
                </a:lnTo>
                <a:lnTo>
                  <a:pt x="5208168" y="157213"/>
                </a:lnTo>
                <a:lnTo>
                  <a:pt x="5245849" y="140398"/>
                </a:lnTo>
                <a:lnTo>
                  <a:pt x="5290680" y="134493"/>
                </a:lnTo>
                <a:lnTo>
                  <a:pt x="5335867" y="140360"/>
                </a:lnTo>
                <a:lnTo>
                  <a:pt x="5373763" y="157238"/>
                </a:lnTo>
                <a:lnTo>
                  <a:pt x="5402808" y="184023"/>
                </a:lnTo>
                <a:lnTo>
                  <a:pt x="5421401" y="219646"/>
                </a:lnTo>
                <a:lnTo>
                  <a:pt x="5427942" y="263004"/>
                </a:lnTo>
                <a:lnTo>
                  <a:pt x="5427942" y="142113"/>
                </a:lnTo>
                <a:lnTo>
                  <a:pt x="5415267" y="134493"/>
                </a:lnTo>
                <a:lnTo>
                  <a:pt x="5393017" y="121158"/>
                </a:lnTo>
                <a:lnTo>
                  <a:pt x="5345239" y="106146"/>
                </a:lnTo>
                <a:lnTo>
                  <a:pt x="5290680" y="100901"/>
                </a:lnTo>
                <a:lnTo>
                  <a:pt x="5235181" y="106349"/>
                </a:lnTo>
                <a:lnTo>
                  <a:pt x="5187251" y="121780"/>
                </a:lnTo>
                <a:lnTo>
                  <a:pt x="5148034" y="145910"/>
                </a:lnTo>
                <a:lnTo>
                  <a:pt x="5118646" y="177380"/>
                </a:lnTo>
                <a:lnTo>
                  <a:pt x="5100180" y="214909"/>
                </a:lnTo>
                <a:lnTo>
                  <a:pt x="5093779" y="257162"/>
                </a:lnTo>
                <a:lnTo>
                  <a:pt x="5099774" y="297929"/>
                </a:lnTo>
                <a:lnTo>
                  <a:pt x="5117046" y="334060"/>
                </a:lnTo>
                <a:lnTo>
                  <a:pt x="5144541" y="364413"/>
                </a:lnTo>
                <a:lnTo>
                  <a:pt x="5181181" y="387908"/>
                </a:lnTo>
                <a:lnTo>
                  <a:pt x="5225948" y="403402"/>
                </a:lnTo>
                <a:lnTo>
                  <a:pt x="5277739" y="409778"/>
                </a:lnTo>
                <a:lnTo>
                  <a:pt x="5307952" y="407797"/>
                </a:lnTo>
                <a:lnTo>
                  <a:pt x="5335600" y="401027"/>
                </a:lnTo>
                <a:lnTo>
                  <a:pt x="5360009" y="389864"/>
                </a:lnTo>
                <a:lnTo>
                  <a:pt x="5369623" y="382765"/>
                </a:lnTo>
                <a:lnTo>
                  <a:pt x="5380507" y="374726"/>
                </a:lnTo>
                <a:lnTo>
                  <a:pt x="5296039" y="451065"/>
                </a:lnTo>
                <a:lnTo>
                  <a:pt x="5202453" y="500811"/>
                </a:lnTo>
                <a:lnTo>
                  <a:pt x="5126596" y="527837"/>
                </a:lnTo>
                <a:lnTo>
                  <a:pt x="5095341" y="535978"/>
                </a:lnTo>
                <a:lnTo>
                  <a:pt x="5093957" y="622998"/>
                </a:lnTo>
                <a:lnTo>
                  <a:pt x="5499798" y="622998"/>
                </a:lnTo>
                <a:lnTo>
                  <a:pt x="5499798" y="566775"/>
                </a:lnTo>
                <a:close/>
              </a:path>
              <a:path w="5939155" h="1019175">
                <a:moveTo>
                  <a:pt x="5938990" y="451624"/>
                </a:moveTo>
                <a:lnTo>
                  <a:pt x="5932627" y="403479"/>
                </a:lnTo>
                <a:lnTo>
                  <a:pt x="5914428" y="362331"/>
                </a:lnTo>
                <a:lnTo>
                  <a:pt x="5885777" y="328955"/>
                </a:lnTo>
                <a:lnTo>
                  <a:pt x="5848020" y="304139"/>
                </a:lnTo>
                <a:lnTo>
                  <a:pt x="5802528" y="288671"/>
                </a:lnTo>
                <a:lnTo>
                  <a:pt x="5750661" y="283337"/>
                </a:lnTo>
                <a:lnTo>
                  <a:pt x="5705627" y="287286"/>
                </a:lnTo>
                <a:lnTo>
                  <a:pt x="5665749" y="298691"/>
                </a:lnTo>
                <a:lnTo>
                  <a:pt x="5632043" y="316953"/>
                </a:lnTo>
                <a:lnTo>
                  <a:pt x="5605564" y="341414"/>
                </a:lnTo>
                <a:lnTo>
                  <a:pt x="5633415" y="156743"/>
                </a:lnTo>
                <a:lnTo>
                  <a:pt x="5917006" y="156743"/>
                </a:lnTo>
                <a:lnTo>
                  <a:pt x="5917006" y="100901"/>
                </a:lnTo>
                <a:lnTo>
                  <a:pt x="5604103" y="100901"/>
                </a:lnTo>
                <a:lnTo>
                  <a:pt x="5563057" y="389813"/>
                </a:lnTo>
                <a:lnTo>
                  <a:pt x="5600433" y="390563"/>
                </a:lnTo>
                <a:lnTo>
                  <a:pt x="5620893" y="359333"/>
                </a:lnTo>
                <a:lnTo>
                  <a:pt x="5651449" y="335648"/>
                </a:lnTo>
                <a:lnTo>
                  <a:pt x="5690400" y="320611"/>
                </a:lnTo>
                <a:lnTo>
                  <a:pt x="5736006" y="315353"/>
                </a:lnTo>
                <a:lnTo>
                  <a:pt x="5782919" y="321868"/>
                </a:lnTo>
                <a:lnTo>
                  <a:pt x="5821680" y="340283"/>
                </a:lnTo>
                <a:lnTo>
                  <a:pt x="5850979" y="368922"/>
                </a:lnTo>
                <a:lnTo>
                  <a:pt x="5869508" y="406095"/>
                </a:lnTo>
                <a:lnTo>
                  <a:pt x="5875972" y="450138"/>
                </a:lnTo>
                <a:lnTo>
                  <a:pt x="5869165" y="497319"/>
                </a:lnTo>
                <a:lnTo>
                  <a:pt x="5849709" y="536816"/>
                </a:lnTo>
                <a:lnTo>
                  <a:pt x="5818987" y="567016"/>
                </a:lnTo>
                <a:lnTo>
                  <a:pt x="5778424" y="586308"/>
                </a:lnTo>
                <a:lnTo>
                  <a:pt x="5729414" y="593102"/>
                </a:lnTo>
                <a:lnTo>
                  <a:pt x="5673547" y="584708"/>
                </a:lnTo>
                <a:lnTo>
                  <a:pt x="5628741" y="561086"/>
                </a:lnTo>
                <a:lnTo>
                  <a:pt x="5597804" y="524624"/>
                </a:lnTo>
                <a:lnTo>
                  <a:pt x="5583580" y="477685"/>
                </a:lnTo>
                <a:lnTo>
                  <a:pt x="5544007" y="477685"/>
                </a:lnTo>
                <a:lnTo>
                  <a:pt x="5553303" y="521220"/>
                </a:lnTo>
                <a:lnTo>
                  <a:pt x="5573242" y="558876"/>
                </a:lnTo>
                <a:lnTo>
                  <a:pt x="5602821" y="589749"/>
                </a:lnTo>
                <a:lnTo>
                  <a:pt x="5641060" y="612940"/>
                </a:lnTo>
                <a:lnTo>
                  <a:pt x="5687009" y="627519"/>
                </a:lnTo>
                <a:lnTo>
                  <a:pt x="5739663" y="632574"/>
                </a:lnTo>
                <a:lnTo>
                  <a:pt x="5787618" y="628142"/>
                </a:lnTo>
                <a:lnTo>
                  <a:pt x="5830455" y="615327"/>
                </a:lnTo>
                <a:lnTo>
                  <a:pt x="5867336" y="594880"/>
                </a:lnTo>
                <a:lnTo>
                  <a:pt x="5897461" y="567550"/>
                </a:lnTo>
                <a:lnTo>
                  <a:pt x="5919978" y="534060"/>
                </a:lnTo>
                <a:lnTo>
                  <a:pt x="5934100" y="495173"/>
                </a:lnTo>
                <a:lnTo>
                  <a:pt x="5938990" y="451624"/>
                </a:lnTo>
                <a:close/>
              </a:path>
            </a:pathLst>
          </a:custGeom>
          <a:solidFill>
            <a:srgbClr val="F78F2A"/>
          </a:solidFill>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sp>
        <p:nvSpPr>
          <p:cNvPr id="3" name="object 3"/>
          <p:cNvSpPr txBox="1">
            <a:spLocks noGrp="1"/>
          </p:cNvSpPr>
          <p:nvPr>
            <p:ph type="title"/>
          </p:nvPr>
        </p:nvSpPr>
        <p:spPr>
          <a:xfrm>
            <a:off x="838200" y="670548"/>
            <a:ext cx="10515600" cy="792036"/>
          </a:xfrm>
          <a:prstGeom prst="rect">
            <a:avLst/>
          </a:prstGeom>
        </p:spPr>
        <p:txBody>
          <a:bodyPr vert="horz" wrap="square" lIns="0" tIns="0" rIns="0" bIns="0" rtlCol="0">
            <a:spAutoFit/>
          </a:bodyPr>
          <a:lstStyle/>
          <a:p>
            <a:pPr marL="379933" marR="5066" indent="-367902">
              <a:lnSpc>
                <a:spcPct val="103499"/>
              </a:lnSpc>
            </a:pPr>
            <a:r>
              <a:rPr sz="2742" dirty="0">
                <a:solidFill>
                  <a:srgbClr val="333638"/>
                </a:solidFill>
              </a:rPr>
              <a:t>Soin</a:t>
            </a:r>
            <a:r>
              <a:rPr sz="2742" spc="-15" dirty="0">
                <a:solidFill>
                  <a:srgbClr val="333638"/>
                </a:solidFill>
              </a:rPr>
              <a:t> </a:t>
            </a:r>
            <a:r>
              <a:rPr sz="2742" spc="-10" dirty="0">
                <a:solidFill>
                  <a:srgbClr val="333638"/>
                </a:solidFill>
              </a:rPr>
              <a:t>anti-</a:t>
            </a:r>
            <a:r>
              <a:rPr sz="2742" dirty="0">
                <a:solidFill>
                  <a:srgbClr val="333638"/>
                </a:solidFill>
              </a:rPr>
              <a:t>âge,</a:t>
            </a:r>
            <a:r>
              <a:rPr sz="2742" spc="-10" dirty="0">
                <a:solidFill>
                  <a:srgbClr val="333638"/>
                </a:solidFill>
              </a:rPr>
              <a:t> </a:t>
            </a:r>
            <a:r>
              <a:rPr sz="2742" dirty="0">
                <a:solidFill>
                  <a:srgbClr val="333638"/>
                </a:solidFill>
              </a:rPr>
              <a:t>éclat,</a:t>
            </a:r>
            <a:r>
              <a:rPr sz="2742" spc="-10" dirty="0">
                <a:solidFill>
                  <a:srgbClr val="333638"/>
                </a:solidFill>
              </a:rPr>
              <a:t> unifiant </a:t>
            </a:r>
            <a:r>
              <a:rPr sz="2742" dirty="0">
                <a:solidFill>
                  <a:srgbClr val="333638"/>
                </a:solidFill>
              </a:rPr>
              <a:t>pour</a:t>
            </a:r>
            <a:r>
              <a:rPr sz="2742" spc="-20" dirty="0">
                <a:solidFill>
                  <a:srgbClr val="333638"/>
                </a:solidFill>
              </a:rPr>
              <a:t> </a:t>
            </a:r>
            <a:r>
              <a:rPr sz="2742" dirty="0">
                <a:solidFill>
                  <a:srgbClr val="333638"/>
                </a:solidFill>
              </a:rPr>
              <a:t>une</a:t>
            </a:r>
            <a:r>
              <a:rPr sz="2742" spc="-15" dirty="0">
                <a:solidFill>
                  <a:srgbClr val="333638"/>
                </a:solidFill>
              </a:rPr>
              <a:t> </a:t>
            </a:r>
            <a:r>
              <a:rPr sz="2742" dirty="0">
                <a:solidFill>
                  <a:srgbClr val="333638"/>
                </a:solidFill>
              </a:rPr>
              <a:t>peau</a:t>
            </a:r>
            <a:r>
              <a:rPr sz="2742" spc="-15" dirty="0">
                <a:solidFill>
                  <a:srgbClr val="333638"/>
                </a:solidFill>
              </a:rPr>
              <a:t> </a:t>
            </a:r>
            <a:r>
              <a:rPr sz="2742" spc="-10" dirty="0">
                <a:solidFill>
                  <a:srgbClr val="333638"/>
                </a:solidFill>
              </a:rPr>
              <a:t>sublimée</a:t>
            </a:r>
            <a:endParaRPr sz="2742" dirty="0"/>
          </a:p>
        </p:txBody>
      </p:sp>
      <p:sp>
        <p:nvSpPr>
          <p:cNvPr id="4" name="object 4"/>
          <p:cNvSpPr txBox="1"/>
          <p:nvPr/>
        </p:nvSpPr>
        <p:spPr>
          <a:xfrm>
            <a:off x="4495800" y="2585614"/>
            <a:ext cx="3592933" cy="242980"/>
          </a:xfrm>
          <a:prstGeom prst="rect">
            <a:avLst/>
          </a:prstGeom>
        </p:spPr>
        <p:txBody>
          <a:bodyPr vert="horz" wrap="square" lIns="0" tIns="12665" rIns="0" bIns="0" rtlCol="0">
            <a:spAutoFit/>
          </a:bodyPr>
          <a:lstStyle/>
          <a:p>
            <a:pPr marL="12664" marR="0" lvl="0" indent="0" algn="l" defTabSz="911840" rtl="0" eaLnBrk="1" fontAlgn="auto" latinLnBrk="0" hangingPunct="1">
              <a:lnSpc>
                <a:spcPct val="100000"/>
              </a:lnSpc>
              <a:spcBef>
                <a:spcPts val="100"/>
              </a:spcBef>
              <a:spcAft>
                <a:spcPts val="0"/>
              </a:spcAft>
              <a:buClrTx/>
              <a:buSzTx/>
              <a:buFontTx/>
              <a:buNone/>
              <a:tabLst/>
              <a:defRPr/>
            </a:pPr>
            <a:r>
              <a:rPr kumimoji="0" sz="1496" b="0" i="0" u="none" strike="noStrike" kern="0" cap="none" spc="0" normalizeH="0" baseline="0" noProof="0" dirty="0">
                <a:ln>
                  <a:noFill/>
                </a:ln>
                <a:solidFill>
                  <a:srgbClr val="333638"/>
                </a:solidFill>
                <a:effectLst/>
                <a:uLnTx/>
                <a:uFillTx/>
                <a:latin typeface="KyivType Sans Medium2"/>
                <a:ea typeface="+mn-ea"/>
                <a:cs typeface="KyivType Sans Medium2"/>
              </a:rPr>
              <a:t>60 </a:t>
            </a:r>
            <a:r>
              <a:rPr kumimoji="0" sz="1496" b="0" i="0" u="none" strike="noStrike" kern="0" cap="none" spc="-20" normalizeH="0" baseline="0" noProof="0" dirty="0">
                <a:ln>
                  <a:noFill/>
                </a:ln>
                <a:solidFill>
                  <a:srgbClr val="333638"/>
                </a:solidFill>
                <a:effectLst/>
                <a:uLnTx/>
                <a:uFillTx/>
                <a:latin typeface="KyivType Sans Medium2"/>
                <a:ea typeface="+mn-ea"/>
                <a:cs typeface="KyivType Sans Medium2"/>
              </a:rPr>
              <a:t>min.</a:t>
            </a:r>
            <a:r>
              <a:rPr kumimoji="0" lang="fr-FR" sz="1496" b="0" i="0" u="none" strike="noStrike" kern="0" cap="none" spc="-20" normalizeH="0" baseline="0" noProof="0" dirty="0">
                <a:ln>
                  <a:noFill/>
                </a:ln>
                <a:solidFill>
                  <a:srgbClr val="333638"/>
                </a:solidFill>
                <a:effectLst/>
                <a:uLnTx/>
                <a:uFillTx/>
                <a:latin typeface="KyivType Sans Medium2"/>
                <a:ea typeface="+mn-ea"/>
                <a:cs typeface="KyivType Sans Medium2"/>
              </a:rPr>
              <a:t> – GAMME SOIN MEDI </a:t>
            </a:r>
            <a:endParaRPr kumimoji="0" sz="1496" b="0" i="0" u="none" strike="noStrike" kern="0" cap="none" spc="0" normalizeH="0" baseline="0" noProof="0" dirty="0">
              <a:ln>
                <a:noFill/>
              </a:ln>
              <a:solidFill>
                <a:sysClr val="windowText" lastClr="000000"/>
              </a:solidFill>
              <a:effectLst/>
              <a:uLnTx/>
              <a:uFillTx/>
              <a:latin typeface="KyivType Sans Medium2"/>
              <a:ea typeface="+mn-ea"/>
              <a:cs typeface="KyivType Sans Medium2"/>
            </a:endParaRPr>
          </a:p>
        </p:txBody>
      </p:sp>
      <p:sp>
        <p:nvSpPr>
          <p:cNvPr id="6" name="object 6"/>
          <p:cNvSpPr txBox="1"/>
          <p:nvPr/>
        </p:nvSpPr>
        <p:spPr>
          <a:xfrm>
            <a:off x="404444" y="3122924"/>
            <a:ext cx="3258658" cy="836511"/>
          </a:xfrm>
          <a:prstGeom prst="rect">
            <a:avLst/>
          </a:prstGeom>
        </p:spPr>
        <p:txBody>
          <a:bodyPr vert="horz" wrap="square" lIns="0" tIns="159577" rIns="0" bIns="0" rtlCol="0">
            <a:spAutoFit/>
          </a:bodyPr>
          <a:lstStyle/>
          <a:p>
            <a:pPr marL="12664" marR="0" lvl="0" indent="0" algn="l" defTabSz="911840" rtl="0" eaLnBrk="1" fontAlgn="auto" latinLnBrk="0" hangingPunct="1">
              <a:lnSpc>
                <a:spcPct val="100000"/>
              </a:lnSpc>
              <a:spcBef>
                <a:spcPts val="1256"/>
              </a:spcBef>
              <a:spcAft>
                <a:spcPts val="0"/>
              </a:spcAft>
              <a:buClrTx/>
              <a:buSzTx/>
              <a:buFontTx/>
              <a:buNone/>
              <a:tabLst/>
              <a:defRPr/>
            </a:pPr>
            <a:r>
              <a:rPr lang="fr-FR" sz="2294" kern="0" dirty="0">
                <a:solidFill>
                  <a:srgbClr val="F78F2A"/>
                </a:solidFill>
                <a:latin typeface="+mj-lt"/>
                <a:cs typeface="Verdana"/>
              </a:rPr>
              <a:t>C</a:t>
            </a:r>
            <a:r>
              <a:rPr sz="2294" kern="0" dirty="0" err="1">
                <a:solidFill>
                  <a:srgbClr val="F78F2A"/>
                </a:solidFill>
                <a:latin typeface="+mj-lt"/>
                <a:cs typeface="Verdana"/>
              </a:rPr>
              <a:t>ible</a:t>
            </a:r>
            <a:endParaRPr sz="2294" kern="0" dirty="0">
              <a:solidFill>
                <a:srgbClr val="F78F2A"/>
              </a:solidFill>
              <a:latin typeface="+mj-lt"/>
              <a:cs typeface="Verdana"/>
            </a:endParaRPr>
          </a:p>
          <a:p>
            <a:pPr marL="17730" marR="0" lvl="0" indent="0" algn="l" defTabSz="911840" rtl="0" eaLnBrk="1" fontAlgn="auto" latinLnBrk="0" hangingPunct="1">
              <a:lnSpc>
                <a:spcPct val="100000"/>
              </a:lnSpc>
              <a:spcBef>
                <a:spcPts val="733"/>
              </a:spcBef>
              <a:spcAft>
                <a:spcPts val="0"/>
              </a:spcAft>
              <a:buClrTx/>
              <a:buSzTx/>
              <a:buFontTx/>
              <a:buNone/>
              <a:tabLst/>
              <a:defRPr/>
            </a:pPr>
            <a:r>
              <a:rPr kumimoji="0" sz="1446" b="0" i="0" u="none" strike="noStrike" kern="0" cap="none" normalizeH="0" baseline="0" noProof="0" dirty="0" err="1">
                <a:ln>
                  <a:noFill/>
                </a:ln>
                <a:solidFill>
                  <a:srgbClr val="333638"/>
                </a:solidFill>
                <a:effectLst/>
                <a:uLnTx/>
                <a:uFillTx/>
                <a:cs typeface="KyivType Sans Medium2"/>
              </a:rPr>
              <a:t>Tous</a:t>
            </a:r>
            <a:r>
              <a:rPr kumimoji="0" sz="1446" b="0" i="0" u="none" strike="noStrike" kern="0" cap="none" normalizeH="0" baseline="0" noProof="0" dirty="0">
                <a:ln>
                  <a:noFill/>
                </a:ln>
                <a:solidFill>
                  <a:srgbClr val="333638"/>
                </a:solidFill>
                <a:effectLst/>
                <a:uLnTx/>
                <a:uFillTx/>
                <a:cs typeface="KyivType Sans Medium2"/>
              </a:rPr>
              <a:t> les âges, femmes et hommes</a:t>
            </a:r>
            <a:endParaRPr kumimoji="0" sz="1446" b="0" i="0" u="none" strike="noStrike" kern="0" cap="none" normalizeH="0" baseline="0" noProof="0" dirty="0">
              <a:ln>
                <a:noFill/>
              </a:ln>
              <a:solidFill>
                <a:sysClr val="windowText" lastClr="000000"/>
              </a:solidFill>
              <a:effectLst/>
              <a:uLnTx/>
              <a:uFillTx/>
              <a:cs typeface="KyivType Sans Medium2"/>
            </a:endParaRPr>
          </a:p>
        </p:txBody>
      </p:sp>
      <p:sp>
        <p:nvSpPr>
          <p:cNvPr id="7" name="object 7"/>
          <p:cNvSpPr txBox="1"/>
          <p:nvPr/>
        </p:nvSpPr>
        <p:spPr>
          <a:xfrm>
            <a:off x="404511" y="4566781"/>
            <a:ext cx="4345300" cy="1515758"/>
          </a:xfrm>
          <a:prstGeom prst="rect">
            <a:avLst/>
          </a:prstGeom>
        </p:spPr>
        <p:txBody>
          <a:bodyPr vert="horz" wrap="square" lIns="0" tIns="14564" rIns="0" bIns="0" rtlCol="0">
            <a:spAutoFit/>
          </a:bodyPr>
          <a:lstStyle/>
          <a:p>
            <a:pPr marL="41793" marR="0" lvl="0" indent="0" algn="l" defTabSz="911840" rtl="0" eaLnBrk="1" fontAlgn="auto" latinLnBrk="0" hangingPunct="1">
              <a:lnSpc>
                <a:spcPts val="2677"/>
              </a:lnSpc>
              <a:spcBef>
                <a:spcPts val="114"/>
              </a:spcBef>
              <a:spcAft>
                <a:spcPts val="0"/>
              </a:spcAft>
              <a:buClrTx/>
              <a:buSzTx/>
              <a:buFontTx/>
              <a:buNone/>
              <a:tabLst/>
              <a:defRPr/>
            </a:pPr>
            <a:r>
              <a:rPr lang="fr-FR" sz="2294" kern="0" dirty="0">
                <a:solidFill>
                  <a:srgbClr val="F78F2A"/>
                </a:solidFill>
                <a:latin typeface="+mj-lt"/>
                <a:cs typeface="Verdana"/>
              </a:rPr>
              <a:t>Indications</a:t>
            </a:r>
            <a:endParaRPr kumimoji="0" lang="fr-FR" sz="1596" b="0" i="0" u="none" strike="noStrike" kern="0" cap="none" normalizeH="0" baseline="0" noProof="0" dirty="0">
              <a:ln>
                <a:noFill/>
              </a:ln>
              <a:solidFill>
                <a:srgbClr val="F78F2A"/>
              </a:solidFill>
              <a:effectLst/>
              <a:uLnTx/>
              <a:uFillTx/>
              <a:latin typeface="+mj-lt"/>
              <a:cs typeface="Verdana"/>
            </a:endParaRPr>
          </a:p>
          <a:p>
            <a:pPr marL="12664" marR="0" lvl="0" indent="0" algn="l" defTabSz="911840" rtl="0" eaLnBrk="1" fontAlgn="auto" latinLnBrk="0" hangingPunct="1">
              <a:lnSpc>
                <a:spcPts val="1659"/>
              </a:lnSpc>
              <a:spcBef>
                <a:spcPts val="0"/>
              </a:spcBef>
              <a:spcAft>
                <a:spcPts val="0"/>
              </a:spcAft>
              <a:buClrTx/>
              <a:buSzTx/>
              <a:buFontTx/>
              <a:buNone/>
              <a:tabLst/>
              <a:defRPr/>
            </a:pPr>
            <a:endParaRPr kumimoji="0" lang="fr-FR" sz="100" b="0" i="0" u="none" strike="noStrike" kern="0" cap="none" normalizeH="0" baseline="0" noProof="0" dirty="0">
              <a:ln>
                <a:noFill/>
              </a:ln>
              <a:solidFill>
                <a:srgbClr val="333638"/>
              </a:solidFill>
              <a:effectLst/>
              <a:uLnTx/>
              <a:uFillTx/>
              <a:latin typeface="KyivType Sans Medium2"/>
              <a:cs typeface="KyivType Sans Medium2"/>
            </a:endParaRPr>
          </a:p>
          <a:p>
            <a:pPr marL="17730" defTabSz="911840">
              <a:spcBef>
                <a:spcPts val="733"/>
              </a:spcBef>
              <a:defRPr/>
            </a:pPr>
            <a:r>
              <a:rPr sz="1446" kern="0" dirty="0" err="1">
                <a:solidFill>
                  <a:srgbClr val="333638"/>
                </a:solidFill>
                <a:cs typeface="KyivType Sans Medium2"/>
              </a:rPr>
              <a:t>Peaux</a:t>
            </a:r>
            <a:r>
              <a:rPr sz="1446" kern="0" dirty="0">
                <a:solidFill>
                  <a:srgbClr val="333638"/>
                </a:solidFill>
                <a:cs typeface="KyivType Sans Medium2"/>
              </a:rPr>
              <a:t> ternes, fatiguées</a:t>
            </a:r>
          </a:p>
          <a:p>
            <a:pPr marL="17730" defTabSz="911840">
              <a:spcBef>
                <a:spcPts val="733"/>
              </a:spcBef>
              <a:defRPr/>
            </a:pPr>
            <a:r>
              <a:rPr sz="1446" kern="0" dirty="0" err="1">
                <a:solidFill>
                  <a:srgbClr val="333638"/>
                </a:solidFill>
                <a:cs typeface="KyivType Sans Medium2"/>
              </a:rPr>
              <a:t>Peaux</a:t>
            </a:r>
            <a:r>
              <a:rPr sz="1446" kern="0" dirty="0">
                <a:solidFill>
                  <a:srgbClr val="333638"/>
                </a:solidFill>
                <a:cs typeface="KyivType Sans Medium2"/>
              </a:rPr>
              <a:t> avec des signes de photovieillissement</a:t>
            </a:r>
          </a:p>
          <a:p>
            <a:pPr marL="17730" defTabSz="911840">
              <a:spcBef>
                <a:spcPts val="733"/>
              </a:spcBef>
              <a:defRPr/>
            </a:pPr>
            <a:r>
              <a:rPr sz="1446" kern="0" dirty="0" err="1">
                <a:solidFill>
                  <a:srgbClr val="333638"/>
                </a:solidFill>
                <a:cs typeface="KyivType Sans Medium2"/>
              </a:rPr>
              <a:t>Peaux</a:t>
            </a:r>
            <a:r>
              <a:rPr sz="1446" kern="0" dirty="0">
                <a:solidFill>
                  <a:srgbClr val="333638"/>
                </a:solidFill>
                <a:cs typeface="KyivType Sans Medium2"/>
              </a:rPr>
              <a:t> présentant des taches pigmentaires</a:t>
            </a:r>
          </a:p>
        </p:txBody>
      </p:sp>
      <p:sp>
        <p:nvSpPr>
          <p:cNvPr id="8" name="object 8"/>
          <p:cNvSpPr txBox="1"/>
          <p:nvPr/>
        </p:nvSpPr>
        <p:spPr>
          <a:xfrm>
            <a:off x="5489486" y="3725421"/>
            <a:ext cx="1211390" cy="549469"/>
          </a:xfrm>
          <a:prstGeom prst="rect">
            <a:avLst/>
          </a:prstGeom>
        </p:spPr>
        <p:txBody>
          <a:bodyPr vert="horz" wrap="square" lIns="0" tIns="14565" rIns="0" bIns="0" rtlCol="0">
            <a:spAutoFit/>
          </a:bodyPr>
          <a:lstStyle/>
          <a:p>
            <a:pPr marL="17730" marR="0" lvl="0" indent="0" defTabSz="911840" fontAlgn="auto">
              <a:lnSpc>
                <a:spcPct val="100000"/>
              </a:lnSpc>
              <a:spcBef>
                <a:spcPts val="733"/>
              </a:spcBef>
              <a:spcAft>
                <a:spcPts val="0"/>
              </a:spcAft>
              <a:buClrTx/>
              <a:buSzTx/>
              <a:buFontTx/>
              <a:buNone/>
              <a:tabLst/>
              <a:defRPr/>
            </a:pPr>
            <a:r>
              <a:rPr sz="1446" kern="0" dirty="0" err="1">
                <a:solidFill>
                  <a:srgbClr val="333638"/>
                </a:solidFill>
                <a:cs typeface="KyivType Sans Medium2"/>
              </a:rPr>
              <a:t>En</a:t>
            </a:r>
            <a:r>
              <a:rPr sz="1446" kern="0" dirty="0">
                <a:solidFill>
                  <a:srgbClr val="333638"/>
                </a:solidFill>
                <a:cs typeface="KyivType Sans Medium2"/>
              </a:rPr>
              <a:t> Cure</a:t>
            </a:r>
          </a:p>
          <a:p>
            <a:pPr marL="17730" marR="0" lvl="0" indent="0" defTabSz="911840" fontAlgn="auto">
              <a:lnSpc>
                <a:spcPct val="100000"/>
              </a:lnSpc>
              <a:spcBef>
                <a:spcPts val="733"/>
              </a:spcBef>
              <a:spcAft>
                <a:spcPts val="0"/>
              </a:spcAft>
              <a:buClrTx/>
              <a:buSzTx/>
              <a:buFontTx/>
              <a:buNone/>
              <a:tabLst/>
              <a:defRPr/>
            </a:pPr>
            <a:r>
              <a:rPr sz="1446" kern="0" dirty="0">
                <a:solidFill>
                  <a:srgbClr val="333638"/>
                </a:solidFill>
                <a:cs typeface="KyivType Sans Medium2"/>
              </a:rPr>
              <a:t>En Entretien</a:t>
            </a:r>
          </a:p>
        </p:txBody>
      </p:sp>
      <p:sp>
        <p:nvSpPr>
          <p:cNvPr id="9" name="object 9"/>
          <p:cNvSpPr txBox="1"/>
          <p:nvPr/>
        </p:nvSpPr>
        <p:spPr>
          <a:xfrm>
            <a:off x="6805101" y="3668823"/>
            <a:ext cx="3592933" cy="577689"/>
          </a:xfrm>
          <a:prstGeom prst="rect">
            <a:avLst/>
          </a:prstGeom>
        </p:spPr>
        <p:txBody>
          <a:bodyPr vert="horz" wrap="square" lIns="0" tIns="12032" rIns="0" bIns="0" rtlCol="0">
            <a:spAutoFit/>
          </a:bodyPr>
          <a:lstStyle/>
          <a:p>
            <a:pPr marL="12664" marR="5066" lvl="0" indent="0" algn="l" defTabSz="911840" rtl="0" eaLnBrk="1" fontAlgn="auto" latinLnBrk="0" hangingPunct="1">
              <a:spcBef>
                <a:spcPts val="95"/>
              </a:spcBef>
              <a:spcAft>
                <a:spcPts val="0"/>
              </a:spcAft>
              <a:buClrTx/>
              <a:buSzTx/>
              <a:buFontTx/>
              <a:buNone/>
              <a:tabLst/>
              <a:defRPr/>
            </a:pPr>
            <a:r>
              <a:rPr kumimoji="0" sz="1147" b="0" i="0" u="none" strike="noStrike" kern="0" cap="none" normalizeH="0" noProof="0" dirty="0">
                <a:ln>
                  <a:noFill/>
                </a:ln>
                <a:solidFill>
                  <a:srgbClr val="333638"/>
                </a:solidFill>
                <a:effectLst/>
                <a:uLnTx/>
                <a:uFillTx/>
                <a:latin typeface="Roboto"/>
                <a:ea typeface="+mn-ea"/>
                <a:cs typeface="Roboto"/>
              </a:rPr>
              <a:t>1 fois par semaine pendant 4 semaines pour des bénéfices anti-âge </a:t>
            </a:r>
            <a:r>
              <a:rPr kumimoji="0" sz="1147" b="0" i="0" u="none" strike="noStrike" kern="0" cap="none" normalizeH="0" noProof="0" dirty="0" err="1">
                <a:ln>
                  <a:noFill/>
                </a:ln>
                <a:solidFill>
                  <a:srgbClr val="333638"/>
                </a:solidFill>
                <a:effectLst/>
                <a:uLnTx/>
                <a:uFillTx/>
                <a:latin typeface="Roboto"/>
                <a:ea typeface="+mn-ea"/>
                <a:cs typeface="Roboto"/>
              </a:rPr>
              <a:t>renforcés</a:t>
            </a:r>
            <a:r>
              <a:rPr kumimoji="0" sz="1147" b="0" i="0" u="none" strike="noStrike" kern="0" cap="none" normalizeH="0" noProof="0" dirty="0">
                <a:ln>
                  <a:noFill/>
                </a:ln>
                <a:solidFill>
                  <a:srgbClr val="333638"/>
                </a:solidFill>
                <a:effectLst/>
                <a:uLnTx/>
                <a:uFillTx/>
                <a:latin typeface="Roboto"/>
                <a:ea typeface="+mn-ea"/>
                <a:cs typeface="Roboto"/>
              </a:rPr>
              <a:t> </a:t>
            </a:r>
            <a:endParaRPr kumimoji="0" lang="fr-FR" sz="1147" b="0" i="0" u="none" strike="noStrike" kern="0" cap="none" normalizeH="0" noProof="0" dirty="0">
              <a:ln>
                <a:noFill/>
              </a:ln>
              <a:solidFill>
                <a:srgbClr val="333638"/>
              </a:solidFill>
              <a:effectLst/>
              <a:uLnTx/>
              <a:uFillTx/>
              <a:latin typeface="Roboto"/>
              <a:ea typeface="+mn-ea"/>
              <a:cs typeface="Roboto"/>
            </a:endParaRPr>
          </a:p>
          <a:p>
            <a:pPr marL="12664" marR="5066" lvl="0" indent="0" algn="l" defTabSz="911840" rtl="0" eaLnBrk="1" fontAlgn="auto" latinLnBrk="0" hangingPunct="1">
              <a:lnSpc>
                <a:spcPct val="122700"/>
              </a:lnSpc>
              <a:spcBef>
                <a:spcPts val="95"/>
              </a:spcBef>
              <a:spcAft>
                <a:spcPts val="0"/>
              </a:spcAft>
              <a:buClrTx/>
              <a:buSzTx/>
              <a:buFontTx/>
              <a:buNone/>
              <a:tabLst/>
              <a:defRPr/>
            </a:pPr>
            <a:r>
              <a:rPr kumimoji="0" sz="1147" b="0" i="0" u="none" strike="noStrike" kern="0" cap="none" normalizeH="0" baseline="0" noProof="0" dirty="0">
                <a:ln>
                  <a:noFill/>
                </a:ln>
                <a:solidFill>
                  <a:srgbClr val="333638"/>
                </a:solidFill>
                <a:effectLst/>
                <a:uLnTx/>
                <a:uFillTx/>
                <a:latin typeface="Roboto"/>
                <a:ea typeface="+mn-ea"/>
                <a:cs typeface="Roboto"/>
              </a:rPr>
              <a:t>1 fois par mois pour entretenir les bénéfices</a:t>
            </a:r>
            <a:endParaRPr kumimoji="0" sz="1147" b="0" i="0" u="none" strike="noStrike" kern="0" cap="none" normalizeH="0" baseline="0" noProof="0" dirty="0">
              <a:ln>
                <a:noFill/>
              </a:ln>
              <a:solidFill>
                <a:sysClr val="windowText" lastClr="000000"/>
              </a:solidFill>
              <a:effectLst/>
              <a:uLnTx/>
              <a:uFillTx/>
              <a:latin typeface="Roboto"/>
              <a:ea typeface="+mn-ea"/>
              <a:cs typeface="Roboto"/>
            </a:endParaRPr>
          </a:p>
        </p:txBody>
      </p:sp>
      <p:sp>
        <p:nvSpPr>
          <p:cNvPr id="10" name="object 10"/>
          <p:cNvSpPr txBox="1"/>
          <p:nvPr/>
        </p:nvSpPr>
        <p:spPr>
          <a:xfrm>
            <a:off x="5489484" y="3271819"/>
            <a:ext cx="2309041" cy="367752"/>
          </a:xfrm>
          <a:prstGeom prst="rect">
            <a:avLst/>
          </a:prstGeom>
        </p:spPr>
        <p:txBody>
          <a:bodyPr vert="horz" wrap="square" lIns="0" tIns="14564" rIns="0" bIns="0" rtlCol="0">
            <a:spAutoFit/>
          </a:bodyPr>
          <a:lstStyle/>
          <a:p>
            <a:pPr marL="12664" marR="0" lvl="0" indent="0" algn="l" defTabSz="911840" rtl="0" eaLnBrk="1" fontAlgn="auto" latinLnBrk="0" hangingPunct="1">
              <a:lnSpc>
                <a:spcPct val="100000"/>
              </a:lnSpc>
              <a:spcBef>
                <a:spcPts val="114"/>
              </a:spcBef>
              <a:spcAft>
                <a:spcPts val="0"/>
              </a:spcAft>
              <a:buClrTx/>
              <a:buSzTx/>
              <a:buFontTx/>
              <a:buNone/>
              <a:tabLst/>
              <a:defRPr/>
            </a:pPr>
            <a:r>
              <a:rPr lang="fr-FR" sz="2294" kern="0" dirty="0">
                <a:solidFill>
                  <a:srgbClr val="F78F2A"/>
                </a:solidFill>
                <a:latin typeface="+mj-lt"/>
                <a:cs typeface="Verdana"/>
              </a:rPr>
              <a:t>F</a:t>
            </a:r>
            <a:r>
              <a:rPr sz="2294" kern="0" dirty="0">
                <a:solidFill>
                  <a:srgbClr val="F78F2A"/>
                </a:solidFill>
                <a:latin typeface="+mj-lt"/>
                <a:cs typeface="Verdana"/>
              </a:rPr>
              <a:t>r</a:t>
            </a:r>
            <a:r>
              <a:rPr lang="fr-FR" sz="2294" kern="0" dirty="0">
                <a:solidFill>
                  <a:srgbClr val="F78F2A"/>
                </a:solidFill>
                <a:latin typeface="+mj-lt"/>
                <a:cs typeface="Verdana"/>
              </a:rPr>
              <a:t>é</a:t>
            </a:r>
            <a:r>
              <a:rPr sz="2294" kern="0" dirty="0" err="1">
                <a:solidFill>
                  <a:srgbClr val="F78F2A"/>
                </a:solidFill>
                <a:latin typeface="+mj-lt"/>
                <a:cs typeface="Verdana"/>
              </a:rPr>
              <a:t>quence</a:t>
            </a:r>
            <a:endParaRPr sz="2294" kern="0" dirty="0">
              <a:solidFill>
                <a:srgbClr val="F78F2A"/>
              </a:solidFill>
              <a:latin typeface="+mj-lt"/>
              <a:cs typeface="Verdana"/>
            </a:endParaRPr>
          </a:p>
        </p:txBody>
      </p:sp>
      <p:sp>
        <p:nvSpPr>
          <p:cNvPr id="13" name="object 9">
            <a:extLst>
              <a:ext uri="{FF2B5EF4-FFF2-40B4-BE49-F238E27FC236}">
                <a16:creationId xmlns:a16="http://schemas.microsoft.com/office/drawing/2014/main" id="{DDF8DF56-0EAC-8034-C8FF-B8030F40A84D}"/>
              </a:ext>
            </a:extLst>
          </p:cNvPr>
          <p:cNvSpPr txBox="1"/>
          <p:nvPr/>
        </p:nvSpPr>
        <p:spPr>
          <a:xfrm>
            <a:off x="5588514" y="5187763"/>
            <a:ext cx="6092331" cy="441754"/>
          </a:xfrm>
          <a:prstGeom prst="rect">
            <a:avLst/>
          </a:prstGeom>
        </p:spPr>
        <p:txBody>
          <a:bodyPr vert="horz" wrap="square" lIns="0" tIns="12032" rIns="0" bIns="0" rtlCol="0">
            <a:spAutoFit/>
          </a:bodyPr>
          <a:lstStyle/>
          <a:p>
            <a:pPr marL="12664" marR="5066" lvl="0" indent="0" algn="l" defTabSz="911840" rtl="0" eaLnBrk="1" fontAlgn="auto" latinLnBrk="0" hangingPunct="1">
              <a:lnSpc>
                <a:spcPct val="122700"/>
              </a:lnSpc>
              <a:spcBef>
                <a:spcPts val="95"/>
              </a:spcBef>
              <a:spcAft>
                <a:spcPts val="0"/>
              </a:spcAft>
              <a:buClrTx/>
              <a:buSzTx/>
              <a:buFontTx/>
              <a:buNone/>
              <a:tabLst/>
              <a:defRPr/>
            </a:pPr>
            <a:r>
              <a:rPr lang="fr-FR" sz="1147" kern="0" dirty="0">
                <a:solidFill>
                  <a:srgbClr val="333638"/>
                </a:solidFill>
                <a:latin typeface="Roboto"/>
                <a:cs typeface="Roboto"/>
              </a:rPr>
              <a:t>ZONE EURO : 120€ à 150€</a:t>
            </a:r>
          </a:p>
          <a:p>
            <a:pPr marL="12664" marR="5066" lvl="0" indent="0" algn="l" defTabSz="911840" rtl="0" eaLnBrk="1" fontAlgn="auto" latinLnBrk="0" hangingPunct="1">
              <a:lnSpc>
                <a:spcPct val="122700"/>
              </a:lnSpc>
              <a:spcBef>
                <a:spcPts val="95"/>
              </a:spcBef>
              <a:spcAft>
                <a:spcPts val="0"/>
              </a:spcAft>
              <a:buClrTx/>
              <a:buSzTx/>
              <a:buFontTx/>
              <a:buNone/>
              <a:tabLst/>
              <a:defRPr/>
            </a:pPr>
            <a:r>
              <a:rPr lang="fr-FR" sz="1147" kern="0" dirty="0">
                <a:solidFill>
                  <a:srgbClr val="333638"/>
                </a:solidFill>
                <a:latin typeface="Roboto"/>
                <a:cs typeface="Roboto"/>
              </a:rPr>
              <a:t>ZONE US : $225 à $275</a:t>
            </a:r>
            <a:endParaRPr kumimoji="0" sz="1147" b="0" i="0" u="none" strike="noStrike" kern="0" cap="none" spc="0" normalizeH="0" baseline="0" noProof="0" dirty="0">
              <a:ln>
                <a:noFill/>
              </a:ln>
              <a:solidFill>
                <a:sysClr val="windowText" lastClr="000000"/>
              </a:solidFill>
              <a:effectLst/>
              <a:uLnTx/>
              <a:uFillTx/>
              <a:latin typeface="Roboto"/>
              <a:ea typeface="+mn-ea"/>
              <a:cs typeface="Roboto"/>
            </a:endParaRPr>
          </a:p>
        </p:txBody>
      </p:sp>
      <p:sp>
        <p:nvSpPr>
          <p:cNvPr id="14" name="object 10">
            <a:extLst>
              <a:ext uri="{FF2B5EF4-FFF2-40B4-BE49-F238E27FC236}">
                <a16:creationId xmlns:a16="http://schemas.microsoft.com/office/drawing/2014/main" id="{7A462DA4-D964-3D6A-E285-66AE4A6C7F71}"/>
              </a:ext>
            </a:extLst>
          </p:cNvPr>
          <p:cNvSpPr txBox="1"/>
          <p:nvPr/>
        </p:nvSpPr>
        <p:spPr>
          <a:xfrm>
            <a:off x="5489485" y="4667021"/>
            <a:ext cx="3315809" cy="367752"/>
          </a:xfrm>
          <a:prstGeom prst="rect">
            <a:avLst/>
          </a:prstGeom>
        </p:spPr>
        <p:txBody>
          <a:bodyPr vert="horz" wrap="square" lIns="0" tIns="14564" rIns="0" bIns="0" rtlCol="0">
            <a:spAutoFit/>
          </a:bodyPr>
          <a:lstStyle/>
          <a:p>
            <a:pPr marL="12664" marR="0" lvl="0" indent="0" algn="l" defTabSz="911840" rtl="0" eaLnBrk="1" fontAlgn="auto" latinLnBrk="0" hangingPunct="1">
              <a:lnSpc>
                <a:spcPct val="100000"/>
              </a:lnSpc>
              <a:spcBef>
                <a:spcPts val="114"/>
              </a:spcBef>
              <a:spcAft>
                <a:spcPts val="0"/>
              </a:spcAft>
              <a:buClrTx/>
              <a:buSzTx/>
              <a:buFontTx/>
              <a:buNone/>
              <a:tabLst/>
              <a:defRPr/>
            </a:pPr>
            <a:r>
              <a:rPr lang="fr-FR" sz="2294" kern="0" dirty="0">
                <a:solidFill>
                  <a:srgbClr val="F78F2A"/>
                </a:solidFill>
                <a:latin typeface="+mj-lt"/>
                <a:cs typeface="Verdana"/>
              </a:rPr>
              <a:t>Prix recommandés</a:t>
            </a:r>
            <a:endParaRPr sz="2294" kern="0" dirty="0">
              <a:solidFill>
                <a:srgbClr val="F78F2A"/>
              </a:solidFill>
              <a:latin typeface="+mj-lt"/>
              <a:cs typeface="Verdana"/>
            </a:endParaRPr>
          </a:p>
        </p:txBody>
      </p:sp>
    </p:spTree>
    <p:extLst>
      <p:ext uri="{BB962C8B-B14F-4D97-AF65-F5344CB8AC3E}">
        <p14:creationId xmlns:p14="http://schemas.microsoft.com/office/powerpoint/2010/main" val="51448207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fade">
                                      <p:cBhvr>
                                        <p:cTn id="7" dur="1000"/>
                                        <p:tgtEl>
                                          <p:spTgt spid="6"/>
                                        </p:tgtEl>
                                      </p:cBhvr>
                                    </p:animEffect>
                                    <p:anim calcmode="lin" valueType="num">
                                      <p:cBhvr>
                                        <p:cTn id="8" dur="1000" fill="hold"/>
                                        <p:tgtEl>
                                          <p:spTgt spid="6"/>
                                        </p:tgtEl>
                                        <p:attrNameLst>
                                          <p:attrName>ppt_x</p:attrName>
                                        </p:attrNameLst>
                                      </p:cBhvr>
                                      <p:tavLst>
                                        <p:tav tm="0">
                                          <p:val>
                                            <p:strVal val="#ppt_x"/>
                                          </p:val>
                                        </p:tav>
                                        <p:tav tm="100000">
                                          <p:val>
                                            <p:strVal val="#ppt_x"/>
                                          </p:val>
                                        </p:tav>
                                      </p:tavLst>
                                    </p:anim>
                                    <p:anim calcmode="lin" valueType="num">
                                      <p:cBhvr>
                                        <p:cTn id="9" dur="1000" fill="hold"/>
                                        <p:tgtEl>
                                          <p:spTgt spid="6"/>
                                        </p:tgtEl>
                                        <p:attrNameLst>
                                          <p:attrName>ppt_y</p:attrName>
                                        </p:attrNameLst>
                                      </p:cBhvr>
                                      <p:tavLst>
                                        <p:tav tm="0">
                                          <p:val>
                                            <p:strVal val="#ppt_y+.1"/>
                                          </p:val>
                                        </p:tav>
                                        <p:tav tm="100000">
                                          <p:val>
                                            <p:strVal val="#ppt_y"/>
                                          </p:val>
                                        </p:tav>
                                      </p:tavLst>
                                    </p:anim>
                                  </p:childTnLst>
                                </p:cTn>
                              </p:par>
                              <p:par>
                                <p:cTn id="10" presetID="42" presetClass="entr" presetSubtype="0" fill="hold" grpId="0" nodeType="withEffect">
                                  <p:stCondLst>
                                    <p:cond delay="0"/>
                                  </p:stCondLst>
                                  <p:childTnLst>
                                    <p:set>
                                      <p:cBhvr>
                                        <p:cTn id="11" dur="1" fill="hold">
                                          <p:stCondLst>
                                            <p:cond delay="0"/>
                                          </p:stCondLst>
                                        </p:cTn>
                                        <p:tgtEl>
                                          <p:spTgt spid="7"/>
                                        </p:tgtEl>
                                        <p:attrNameLst>
                                          <p:attrName>style.visibility</p:attrName>
                                        </p:attrNameLst>
                                      </p:cBhvr>
                                      <p:to>
                                        <p:strVal val="visible"/>
                                      </p:to>
                                    </p:set>
                                    <p:animEffect transition="in" filter="fade">
                                      <p:cBhvr>
                                        <p:cTn id="12" dur="1000"/>
                                        <p:tgtEl>
                                          <p:spTgt spid="7"/>
                                        </p:tgtEl>
                                      </p:cBhvr>
                                    </p:animEffect>
                                    <p:anim calcmode="lin" valueType="num">
                                      <p:cBhvr>
                                        <p:cTn id="13" dur="1000" fill="hold"/>
                                        <p:tgtEl>
                                          <p:spTgt spid="7"/>
                                        </p:tgtEl>
                                        <p:attrNameLst>
                                          <p:attrName>ppt_x</p:attrName>
                                        </p:attrNameLst>
                                      </p:cBhvr>
                                      <p:tavLst>
                                        <p:tav tm="0">
                                          <p:val>
                                            <p:strVal val="#ppt_x"/>
                                          </p:val>
                                        </p:tav>
                                        <p:tav tm="100000">
                                          <p:val>
                                            <p:strVal val="#ppt_x"/>
                                          </p:val>
                                        </p:tav>
                                      </p:tavLst>
                                    </p:anim>
                                    <p:anim calcmode="lin" valueType="num">
                                      <p:cBhvr>
                                        <p:cTn id="14" dur="1000" fill="hold"/>
                                        <p:tgtEl>
                                          <p:spTgt spid="7"/>
                                        </p:tgtEl>
                                        <p:attrNameLst>
                                          <p:attrName>ppt_y</p:attrName>
                                        </p:attrNameLst>
                                      </p:cBhvr>
                                      <p:tavLst>
                                        <p:tav tm="0">
                                          <p:val>
                                            <p:strVal val="#ppt_y+.1"/>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42" presetClass="entr" presetSubtype="0" fill="hold" grpId="0" nodeType="clickEffect">
                                  <p:stCondLst>
                                    <p:cond delay="0"/>
                                  </p:stCondLst>
                                  <p:childTnLst>
                                    <p:set>
                                      <p:cBhvr>
                                        <p:cTn id="18" dur="1" fill="hold">
                                          <p:stCondLst>
                                            <p:cond delay="0"/>
                                          </p:stCondLst>
                                        </p:cTn>
                                        <p:tgtEl>
                                          <p:spTgt spid="8"/>
                                        </p:tgtEl>
                                        <p:attrNameLst>
                                          <p:attrName>style.visibility</p:attrName>
                                        </p:attrNameLst>
                                      </p:cBhvr>
                                      <p:to>
                                        <p:strVal val="visible"/>
                                      </p:to>
                                    </p:set>
                                    <p:animEffect transition="in" filter="fade">
                                      <p:cBhvr>
                                        <p:cTn id="19" dur="1000"/>
                                        <p:tgtEl>
                                          <p:spTgt spid="8"/>
                                        </p:tgtEl>
                                      </p:cBhvr>
                                    </p:animEffect>
                                    <p:anim calcmode="lin" valueType="num">
                                      <p:cBhvr>
                                        <p:cTn id="20" dur="1000" fill="hold"/>
                                        <p:tgtEl>
                                          <p:spTgt spid="8"/>
                                        </p:tgtEl>
                                        <p:attrNameLst>
                                          <p:attrName>ppt_x</p:attrName>
                                        </p:attrNameLst>
                                      </p:cBhvr>
                                      <p:tavLst>
                                        <p:tav tm="0">
                                          <p:val>
                                            <p:strVal val="#ppt_x"/>
                                          </p:val>
                                        </p:tav>
                                        <p:tav tm="100000">
                                          <p:val>
                                            <p:strVal val="#ppt_x"/>
                                          </p:val>
                                        </p:tav>
                                      </p:tavLst>
                                    </p:anim>
                                    <p:anim calcmode="lin" valueType="num">
                                      <p:cBhvr>
                                        <p:cTn id="21" dur="1000" fill="hold"/>
                                        <p:tgtEl>
                                          <p:spTgt spid="8"/>
                                        </p:tgtEl>
                                        <p:attrNameLst>
                                          <p:attrName>ppt_y</p:attrName>
                                        </p:attrNameLst>
                                      </p:cBhvr>
                                      <p:tavLst>
                                        <p:tav tm="0">
                                          <p:val>
                                            <p:strVal val="#ppt_y+.1"/>
                                          </p:val>
                                        </p:tav>
                                        <p:tav tm="100000">
                                          <p:val>
                                            <p:strVal val="#ppt_y"/>
                                          </p:val>
                                        </p:tav>
                                      </p:tavLst>
                                    </p:anim>
                                  </p:childTnLst>
                                </p:cTn>
                              </p:par>
                              <p:par>
                                <p:cTn id="22" presetID="42" presetClass="entr" presetSubtype="0" fill="hold" grpId="0" nodeType="withEffect">
                                  <p:stCondLst>
                                    <p:cond delay="0"/>
                                  </p:stCondLst>
                                  <p:childTnLst>
                                    <p:set>
                                      <p:cBhvr>
                                        <p:cTn id="23" dur="1" fill="hold">
                                          <p:stCondLst>
                                            <p:cond delay="0"/>
                                          </p:stCondLst>
                                        </p:cTn>
                                        <p:tgtEl>
                                          <p:spTgt spid="9"/>
                                        </p:tgtEl>
                                        <p:attrNameLst>
                                          <p:attrName>style.visibility</p:attrName>
                                        </p:attrNameLst>
                                      </p:cBhvr>
                                      <p:to>
                                        <p:strVal val="visible"/>
                                      </p:to>
                                    </p:set>
                                    <p:animEffect transition="in" filter="fade">
                                      <p:cBhvr>
                                        <p:cTn id="24" dur="1000"/>
                                        <p:tgtEl>
                                          <p:spTgt spid="9"/>
                                        </p:tgtEl>
                                      </p:cBhvr>
                                    </p:animEffect>
                                    <p:anim calcmode="lin" valueType="num">
                                      <p:cBhvr>
                                        <p:cTn id="25" dur="1000" fill="hold"/>
                                        <p:tgtEl>
                                          <p:spTgt spid="9"/>
                                        </p:tgtEl>
                                        <p:attrNameLst>
                                          <p:attrName>ppt_x</p:attrName>
                                        </p:attrNameLst>
                                      </p:cBhvr>
                                      <p:tavLst>
                                        <p:tav tm="0">
                                          <p:val>
                                            <p:strVal val="#ppt_x"/>
                                          </p:val>
                                        </p:tav>
                                        <p:tav tm="100000">
                                          <p:val>
                                            <p:strVal val="#ppt_x"/>
                                          </p:val>
                                        </p:tav>
                                      </p:tavLst>
                                    </p:anim>
                                    <p:anim calcmode="lin" valueType="num">
                                      <p:cBhvr>
                                        <p:cTn id="26" dur="1000" fill="hold"/>
                                        <p:tgtEl>
                                          <p:spTgt spid="9"/>
                                        </p:tgtEl>
                                        <p:attrNameLst>
                                          <p:attrName>ppt_y</p:attrName>
                                        </p:attrNameLst>
                                      </p:cBhvr>
                                      <p:tavLst>
                                        <p:tav tm="0">
                                          <p:val>
                                            <p:strVal val="#ppt_y+.1"/>
                                          </p:val>
                                        </p:tav>
                                        <p:tav tm="100000">
                                          <p:val>
                                            <p:strVal val="#ppt_y"/>
                                          </p:val>
                                        </p:tav>
                                      </p:tavLst>
                                    </p:anim>
                                  </p:childTnLst>
                                </p:cTn>
                              </p:par>
                              <p:par>
                                <p:cTn id="27" presetID="42" presetClass="entr" presetSubtype="0" fill="hold" grpId="0" nodeType="withEffect">
                                  <p:stCondLst>
                                    <p:cond delay="0"/>
                                  </p:stCondLst>
                                  <p:childTnLst>
                                    <p:set>
                                      <p:cBhvr>
                                        <p:cTn id="28" dur="1" fill="hold">
                                          <p:stCondLst>
                                            <p:cond delay="0"/>
                                          </p:stCondLst>
                                        </p:cTn>
                                        <p:tgtEl>
                                          <p:spTgt spid="10"/>
                                        </p:tgtEl>
                                        <p:attrNameLst>
                                          <p:attrName>style.visibility</p:attrName>
                                        </p:attrNameLst>
                                      </p:cBhvr>
                                      <p:to>
                                        <p:strVal val="visible"/>
                                      </p:to>
                                    </p:set>
                                    <p:animEffect transition="in" filter="fade">
                                      <p:cBhvr>
                                        <p:cTn id="29" dur="1000"/>
                                        <p:tgtEl>
                                          <p:spTgt spid="10"/>
                                        </p:tgtEl>
                                      </p:cBhvr>
                                    </p:animEffect>
                                    <p:anim calcmode="lin" valueType="num">
                                      <p:cBhvr>
                                        <p:cTn id="30" dur="1000" fill="hold"/>
                                        <p:tgtEl>
                                          <p:spTgt spid="10"/>
                                        </p:tgtEl>
                                        <p:attrNameLst>
                                          <p:attrName>ppt_x</p:attrName>
                                        </p:attrNameLst>
                                      </p:cBhvr>
                                      <p:tavLst>
                                        <p:tav tm="0">
                                          <p:val>
                                            <p:strVal val="#ppt_x"/>
                                          </p:val>
                                        </p:tav>
                                        <p:tav tm="100000">
                                          <p:val>
                                            <p:strVal val="#ppt_x"/>
                                          </p:val>
                                        </p:tav>
                                      </p:tavLst>
                                    </p:anim>
                                    <p:anim calcmode="lin" valueType="num">
                                      <p:cBhvr>
                                        <p:cTn id="31" dur="1000" fill="hold"/>
                                        <p:tgtEl>
                                          <p:spTgt spid="10"/>
                                        </p:tgtEl>
                                        <p:attrNameLst>
                                          <p:attrName>ppt_y</p:attrName>
                                        </p:attrNameLst>
                                      </p:cBhvr>
                                      <p:tavLst>
                                        <p:tav tm="0">
                                          <p:val>
                                            <p:strVal val="#ppt_y+.1"/>
                                          </p:val>
                                        </p:tav>
                                        <p:tav tm="100000">
                                          <p:val>
                                            <p:strVal val="#ppt_y"/>
                                          </p:val>
                                        </p:tav>
                                      </p:tavLst>
                                    </p:anim>
                                  </p:childTnLst>
                                </p:cTn>
                              </p:par>
                              <p:par>
                                <p:cTn id="32" presetID="42" presetClass="entr" presetSubtype="0" fill="hold" grpId="0" nodeType="withEffect">
                                  <p:stCondLst>
                                    <p:cond delay="0"/>
                                  </p:stCondLst>
                                  <p:childTnLst>
                                    <p:set>
                                      <p:cBhvr>
                                        <p:cTn id="33" dur="1" fill="hold">
                                          <p:stCondLst>
                                            <p:cond delay="0"/>
                                          </p:stCondLst>
                                        </p:cTn>
                                        <p:tgtEl>
                                          <p:spTgt spid="13"/>
                                        </p:tgtEl>
                                        <p:attrNameLst>
                                          <p:attrName>style.visibility</p:attrName>
                                        </p:attrNameLst>
                                      </p:cBhvr>
                                      <p:to>
                                        <p:strVal val="visible"/>
                                      </p:to>
                                    </p:set>
                                    <p:animEffect transition="in" filter="fade">
                                      <p:cBhvr>
                                        <p:cTn id="34" dur="1000"/>
                                        <p:tgtEl>
                                          <p:spTgt spid="13"/>
                                        </p:tgtEl>
                                      </p:cBhvr>
                                    </p:animEffect>
                                    <p:anim calcmode="lin" valueType="num">
                                      <p:cBhvr>
                                        <p:cTn id="35" dur="1000" fill="hold"/>
                                        <p:tgtEl>
                                          <p:spTgt spid="13"/>
                                        </p:tgtEl>
                                        <p:attrNameLst>
                                          <p:attrName>ppt_x</p:attrName>
                                        </p:attrNameLst>
                                      </p:cBhvr>
                                      <p:tavLst>
                                        <p:tav tm="0">
                                          <p:val>
                                            <p:strVal val="#ppt_x"/>
                                          </p:val>
                                        </p:tav>
                                        <p:tav tm="100000">
                                          <p:val>
                                            <p:strVal val="#ppt_x"/>
                                          </p:val>
                                        </p:tav>
                                      </p:tavLst>
                                    </p:anim>
                                    <p:anim calcmode="lin" valueType="num">
                                      <p:cBhvr>
                                        <p:cTn id="36" dur="1000" fill="hold"/>
                                        <p:tgtEl>
                                          <p:spTgt spid="13"/>
                                        </p:tgtEl>
                                        <p:attrNameLst>
                                          <p:attrName>ppt_y</p:attrName>
                                        </p:attrNameLst>
                                      </p:cBhvr>
                                      <p:tavLst>
                                        <p:tav tm="0">
                                          <p:val>
                                            <p:strVal val="#ppt_y+.1"/>
                                          </p:val>
                                        </p:tav>
                                        <p:tav tm="100000">
                                          <p:val>
                                            <p:strVal val="#ppt_y"/>
                                          </p:val>
                                        </p:tav>
                                      </p:tavLst>
                                    </p:anim>
                                  </p:childTnLst>
                                </p:cTn>
                              </p:par>
                              <p:par>
                                <p:cTn id="37" presetID="42" presetClass="entr" presetSubtype="0" fill="hold" grpId="0" nodeType="withEffect">
                                  <p:stCondLst>
                                    <p:cond delay="0"/>
                                  </p:stCondLst>
                                  <p:childTnLst>
                                    <p:set>
                                      <p:cBhvr>
                                        <p:cTn id="38" dur="1" fill="hold">
                                          <p:stCondLst>
                                            <p:cond delay="0"/>
                                          </p:stCondLst>
                                        </p:cTn>
                                        <p:tgtEl>
                                          <p:spTgt spid="14"/>
                                        </p:tgtEl>
                                        <p:attrNameLst>
                                          <p:attrName>style.visibility</p:attrName>
                                        </p:attrNameLst>
                                      </p:cBhvr>
                                      <p:to>
                                        <p:strVal val="visible"/>
                                      </p:to>
                                    </p:set>
                                    <p:animEffect transition="in" filter="fade">
                                      <p:cBhvr>
                                        <p:cTn id="39" dur="1000"/>
                                        <p:tgtEl>
                                          <p:spTgt spid="14"/>
                                        </p:tgtEl>
                                      </p:cBhvr>
                                    </p:animEffect>
                                    <p:anim calcmode="lin" valueType="num">
                                      <p:cBhvr>
                                        <p:cTn id="40" dur="1000" fill="hold"/>
                                        <p:tgtEl>
                                          <p:spTgt spid="14"/>
                                        </p:tgtEl>
                                        <p:attrNameLst>
                                          <p:attrName>ppt_x</p:attrName>
                                        </p:attrNameLst>
                                      </p:cBhvr>
                                      <p:tavLst>
                                        <p:tav tm="0">
                                          <p:val>
                                            <p:strVal val="#ppt_x"/>
                                          </p:val>
                                        </p:tav>
                                        <p:tav tm="100000">
                                          <p:val>
                                            <p:strVal val="#ppt_x"/>
                                          </p:val>
                                        </p:tav>
                                      </p:tavLst>
                                    </p:anim>
                                    <p:anim calcmode="lin" valueType="num">
                                      <p:cBhvr>
                                        <p:cTn id="41" dur="1000" fill="hold"/>
                                        <p:tgtEl>
                                          <p:spTgt spid="14"/>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p:bldP spid="7" grpId="0"/>
      <p:bldP spid="8" grpId="0"/>
      <p:bldP spid="9" grpId="0"/>
      <p:bldP spid="10" grpId="0"/>
      <p:bldP spid="13" grpId="0"/>
      <p:bldP spid="14" grpId="0"/>
    </p:bldLst>
  </p:timing>
</p:sld>
</file>

<file path=ppt/slides/slide31.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object 2"/>
          <p:cNvSpPr/>
          <p:nvPr/>
        </p:nvSpPr>
        <p:spPr>
          <a:xfrm>
            <a:off x="3514913" y="991149"/>
            <a:ext cx="5922703" cy="1016352"/>
          </a:xfrm>
          <a:custGeom>
            <a:avLst/>
            <a:gdLst/>
            <a:ahLst/>
            <a:cxnLst/>
            <a:rect l="l" t="t" r="r" b="b"/>
            <a:pathLst>
              <a:path w="5939155" h="1019175">
                <a:moveTo>
                  <a:pt x="720204" y="266687"/>
                </a:moveTo>
                <a:lnTo>
                  <a:pt x="641489" y="266687"/>
                </a:lnTo>
                <a:lnTo>
                  <a:pt x="390423" y="908177"/>
                </a:lnTo>
                <a:lnTo>
                  <a:pt x="387223" y="908177"/>
                </a:lnTo>
                <a:lnTo>
                  <a:pt x="136169" y="266687"/>
                </a:lnTo>
                <a:lnTo>
                  <a:pt x="0" y="266687"/>
                </a:lnTo>
                <a:lnTo>
                  <a:pt x="293611" y="1011364"/>
                </a:lnTo>
                <a:lnTo>
                  <a:pt x="425526" y="1011364"/>
                </a:lnTo>
                <a:lnTo>
                  <a:pt x="466356" y="908177"/>
                </a:lnTo>
                <a:lnTo>
                  <a:pt x="720204" y="266687"/>
                </a:lnTo>
                <a:close/>
              </a:path>
              <a:path w="5939155" h="1019175">
                <a:moveTo>
                  <a:pt x="903605" y="490093"/>
                </a:moveTo>
                <a:lnTo>
                  <a:pt x="814247" y="490093"/>
                </a:lnTo>
                <a:lnTo>
                  <a:pt x="814247" y="1011364"/>
                </a:lnTo>
                <a:lnTo>
                  <a:pt x="903605" y="1011364"/>
                </a:lnTo>
                <a:lnTo>
                  <a:pt x="903605" y="490093"/>
                </a:lnTo>
                <a:close/>
              </a:path>
              <a:path w="5939155" h="1019175">
                <a:moveTo>
                  <a:pt x="1453692" y="490093"/>
                </a:moveTo>
                <a:lnTo>
                  <a:pt x="988275" y="490093"/>
                </a:lnTo>
                <a:lnTo>
                  <a:pt x="988275" y="540740"/>
                </a:lnTo>
                <a:lnTo>
                  <a:pt x="1175943" y="540740"/>
                </a:lnTo>
                <a:lnTo>
                  <a:pt x="1175943" y="1011364"/>
                </a:lnTo>
                <a:lnTo>
                  <a:pt x="1265301" y="1011364"/>
                </a:lnTo>
                <a:lnTo>
                  <a:pt x="1265301" y="540740"/>
                </a:lnTo>
                <a:lnTo>
                  <a:pt x="1453692" y="540740"/>
                </a:lnTo>
                <a:lnTo>
                  <a:pt x="1453692" y="490093"/>
                </a:lnTo>
                <a:close/>
              </a:path>
              <a:path w="5939155" h="1019175">
                <a:moveTo>
                  <a:pt x="1926348" y="1011364"/>
                </a:moveTo>
                <a:lnTo>
                  <a:pt x="1867115" y="861682"/>
                </a:lnTo>
                <a:lnTo>
                  <a:pt x="1850021" y="818489"/>
                </a:lnTo>
                <a:lnTo>
                  <a:pt x="1758061" y="586092"/>
                </a:lnTo>
                <a:lnTo>
                  <a:pt x="1758061" y="818489"/>
                </a:lnTo>
                <a:lnTo>
                  <a:pt x="1549552" y="818489"/>
                </a:lnTo>
                <a:lnTo>
                  <a:pt x="1652308" y="560082"/>
                </a:lnTo>
                <a:lnTo>
                  <a:pt x="1655292" y="560082"/>
                </a:lnTo>
                <a:lnTo>
                  <a:pt x="1758061" y="818489"/>
                </a:lnTo>
                <a:lnTo>
                  <a:pt x="1758061" y="586092"/>
                </a:lnTo>
                <a:lnTo>
                  <a:pt x="1747774" y="560082"/>
                </a:lnTo>
                <a:lnTo>
                  <a:pt x="1720075" y="490093"/>
                </a:lnTo>
                <a:lnTo>
                  <a:pt x="1629219" y="490093"/>
                </a:lnTo>
                <a:lnTo>
                  <a:pt x="1422209" y="1011364"/>
                </a:lnTo>
                <a:lnTo>
                  <a:pt x="1476565" y="1011364"/>
                </a:lnTo>
                <a:lnTo>
                  <a:pt x="1535404" y="861682"/>
                </a:lnTo>
                <a:lnTo>
                  <a:pt x="1772208" y="861682"/>
                </a:lnTo>
                <a:lnTo>
                  <a:pt x="1831035" y="1011364"/>
                </a:lnTo>
                <a:lnTo>
                  <a:pt x="1926348" y="1011364"/>
                </a:lnTo>
                <a:close/>
              </a:path>
              <a:path w="5939155" h="1019175">
                <a:moveTo>
                  <a:pt x="2585161" y="490093"/>
                </a:moveTo>
                <a:lnTo>
                  <a:pt x="2469743" y="490093"/>
                </a:lnTo>
                <a:lnTo>
                  <a:pt x="2300706" y="900404"/>
                </a:lnTo>
                <a:lnTo>
                  <a:pt x="2157107" y="554875"/>
                </a:lnTo>
                <a:lnTo>
                  <a:pt x="2130183" y="490093"/>
                </a:lnTo>
                <a:lnTo>
                  <a:pt x="2011781" y="490093"/>
                </a:lnTo>
                <a:lnTo>
                  <a:pt x="2011781" y="1011364"/>
                </a:lnTo>
                <a:lnTo>
                  <a:pt x="2063165" y="1011364"/>
                </a:lnTo>
                <a:lnTo>
                  <a:pt x="2063165" y="554875"/>
                </a:lnTo>
                <a:lnTo>
                  <a:pt x="2250071" y="1011364"/>
                </a:lnTo>
                <a:lnTo>
                  <a:pt x="2308910" y="1011364"/>
                </a:lnTo>
                <a:lnTo>
                  <a:pt x="2354224" y="900404"/>
                </a:lnTo>
                <a:lnTo>
                  <a:pt x="2496553" y="551903"/>
                </a:lnTo>
                <a:lnTo>
                  <a:pt x="2496553" y="1011364"/>
                </a:lnTo>
                <a:lnTo>
                  <a:pt x="2585161" y="1011364"/>
                </a:lnTo>
                <a:lnTo>
                  <a:pt x="2585161" y="551903"/>
                </a:lnTo>
                <a:lnTo>
                  <a:pt x="2585161" y="490093"/>
                </a:lnTo>
                <a:close/>
              </a:path>
              <a:path w="5939155" h="1019175">
                <a:moveTo>
                  <a:pt x="2829953" y="490093"/>
                </a:moveTo>
                <a:lnTo>
                  <a:pt x="2740596" y="490093"/>
                </a:lnTo>
                <a:lnTo>
                  <a:pt x="2740596" y="1011364"/>
                </a:lnTo>
                <a:lnTo>
                  <a:pt x="2829953" y="1011364"/>
                </a:lnTo>
                <a:lnTo>
                  <a:pt x="2829953" y="490093"/>
                </a:lnTo>
                <a:close/>
              </a:path>
              <a:path w="5939155" h="1019175">
                <a:moveTo>
                  <a:pt x="3422497" y="490093"/>
                </a:moveTo>
                <a:lnTo>
                  <a:pt x="3373336" y="490093"/>
                </a:lnTo>
                <a:lnTo>
                  <a:pt x="3373336" y="885520"/>
                </a:lnTo>
                <a:lnTo>
                  <a:pt x="3143339" y="581698"/>
                </a:lnTo>
                <a:lnTo>
                  <a:pt x="3073997" y="490093"/>
                </a:lnTo>
                <a:lnTo>
                  <a:pt x="2983128" y="490093"/>
                </a:lnTo>
                <a:lnTo>
                  <a:pt x="2983128" y="1011364"/>
                </a:lnTo>
                <a:lnTo>
                  <a:pt x="3033039" y="1011364"/>
                </a:lnTo>
                <a:lnTo>
                  <a:pt x="3033039" y="581698"/>
                </a:lnTo>
                <a:lnTo>
                  <a:pt x="3367392" y="1018806"/>
                </a:lnTo>
                <a:lnTo>
                  <a:pt x="3422497" y="1018806"/>
                </a:lnTo>
                <a:lnTo>
                  <a:pt x="3422497" y="885520"/>
                </a:lnTo>
                <a:lnTo>
                  <a:pt x="3422497" y="490093"/>
                </a:lnTo>
                <a:close/>
              </a:path>
              <a:path w="5939155" h="1019175">
                <a:moveTo>
                  <a:pt x="3927894" y="964450"/>
                </a:moveTo>
                <a:lnTo>
                  <a:pt x="3665029" y="964450"/>
                </a:lnTo>
                <a:lnTo>
                  <a:pt x="3665029" y="772312"/>
                </a:lnTo>
                <a:lnTo>
                  <a:pt x="3829608" y="772312"/>
                </a:lnTo>
                <a:lnTo>
                  <a:pt x="3829608" y="728383"/>
                </a:lnTo>
                <a:lnTo>
                  <a:pt x="3665029" y="728383"/>
                </a:lnTo>
                <a:lnTo>
                  <a:pt x="3665029" y="536270"/>
                </a:lnTo>
                <a:lnTo>
                  <a:pt x="3898112" y="536270"/>
                </a:lnTo>
                <a:lnTo>
                  <a:pt x="3898112" y="490093"/>
                </a:lnTo>
                <a:lnTo>
                  <a:pt x="3577171" y="490093"/>
                </a:lnTo>
                <a:lnTo>
                  <a:pt x="3577171" y="1011364"/>
                </a:lnTo>
                <a:lnTo>
                  <a:pt x="3927894" y="1011364"/>
                </a:lnTo>
                <a:lnTo>
                  <a:pt x="3927894" y="964450"/>
                </a:lnTo>
                <a:close/>
              </a:path>
              <a:path w="5939155" h="1019175">
                <a:moveTo>
                  <a:pt x="5003152" y="838225"/>
                </a:moveTo>
                <a:lnTo>
                  <a:pt x="4936020" y="800227"/>
                </a:lnTo>
                <a:lnTo>
                  <a:pt x="4901082" y="837438"/>
                </a:lnTo>
                <a:lnTo>
                  <a:pt x="4861115" y="868794"/>
                </a:lnTo>
                <a:lnTo>
                  <a:pt x="4816526" y="893902"/>
                </a:lnTo>
                <a:lnTo>
                  <a:pt x="4767707" y="912342"/>
                </a:lnTo>
                <a:lnTo>
                  <a:pt x="4715091" y="923709"/>
                </a:lnTo>
                <a:lnTo>
                  <a:pt x="4659071" y="927582"/>
                </a:lnTo>
                <a:lnTo>
                  <a:pt x="4612589" y="924966"/>
                </a:lnTo>
                <a:lnTo>
                  <a:pt x="4568304" y="917282"/>
                </a:lnTo>
                <a:lnTo>
                  <a:pt x="4526407" y="904709"/>
                </a:lnTo>
                <a:lnTo>
                  <a:pt x="4487113" y="887488"/>
                </a:lnTo>
                <a:lnTo>
                  <a:pt x="4450613" y="865809"/>
                </a:lnTo>
                <a:lnTo>
                  <a:pt x="4417123" y="839876"/>
                </a:lnTo>
                <a:lnTo>
                  <a:pt x="4386808" y="809904"/>
                </a:lnTo>
                <a:lnTo>
                  <a:pt x="4359897" y="776109"/>
                </a:lnTo>
                <a:lnTo>
                  <a:pt x="4336580" y="738682"/>
                </a:lnTo>
                <a:lnTo>
                  <a:pt x="4317060" y="697852"/>
                </a:lnTo>
                <a:lnTo>
                  <a:pt x="4301515" y="653821"/>
                </a:lnTo>
                <a:lnTo>
                  <a:pt x="4290174" y="606780"/>
                </a:lnTo>
                <a:lnTo>
                  <a:pt x="4283227" y="556971"/>
                </a:lnTo>
                <a:lnTo>
                  <a:pt x="4280865" y="504571"/>
                </a:lnTo>
                <a:lnTo>
                  <a:pt x="4283214" y="451916"/>
                </a:lnTo>
                <a:lnTo>
                  <a:pt x="4290111" y="401916"/>
                </a:lnTo>
                <a:lnTo>
                  <a:pt x="4301375" y="354774"/>
                </a:lnTo>
                <a:lnTo>
                  <a:pt x="4316819" y="310680"/>
                </a:lnTo>
                <a:lnTo>
                  <a:pt x="4336250" y="269836"/>
                </a:lnTo>
                <a:lnTo>
                  <a:pt x="4359465" y="232448"/>
                </a:lnTo>
                <a:lnTo>
                  <a:pt x="4386300" y="198716"/>
                </a:lnTo>
                <a:lnTo>
                  <a:pt x="4416552" y="168833"/>
                </a:lnTo>
                <a:lnTo>
                  <a:pt x="4450016" y="142989"/>
                </a:lnTo>
                <a:lnTo>
                  <a:pt x="4486516" y="121412"/>
                </a:lnTo>
                <a:lnTo>
                  <a:pt x="4525873" y="104279"/>
                </a:lnTo>
                <a:lnTo>
                  <a:pt x="4567872" y="91782"/>
                </a:lnTo>
                <a:lnTo>
                  <a:pt x="4612335" y="84150"/>
                </a:lnTo>
                <a:lnTo>
                  <a:pt x="4659071" y="81559"/>
                </a:lnTo>
                <a:lnTo>
                  <a:pt x="4714087" y="85293"/>
                </a:lnTo>
                <a:lnTo>
                  <a:pt x="4765840" y="96253"/>
                </a:lnTo>
                <a:lnTo>
                  <a:pt x="4813935" y="114020"/>
                </a:lnTo>
                <a:lnTo>
                  <a:pt x="4857991" y="138201"/>
                </a:lnTo>
                <a:lnTo>
                  <a:pt x="4897615" y="168427"/>
                </a:lnTo>
                <a:lnTo>
                  <a:pt x="4932426" y="204266"/>
                </a:lnTo>
                <a:lnTo>
                  <a:pt x="5001615" y="167944"/>
                </a:lnTo>
                <a:lnTo>
                  <a:pt x="4969129" y="130556"/>
                </a:lnTo>
                <a:lnTo>
                  <a:pt x="4932553" y="97370"/>
                </a:lnTo>
                <a:lnTo>
                  <a:pt x="4892179" y="68630"/>
                </a:lnTo>
                <a:lnTo>
                  <a:pt x="4848276" y="44577"/>
                </a:lnTo>
                <a:lnTo>
                  <a:pt x="4801095" y="25438"/>
                </a:lnTo>
                <a:lnTo>
                  <a:pt x="4750943" y="11468"/>
                </a:lnTo>
                <a:lnTo>
                  <a:pt x="4698060" y="2908"/>
                </a:lnTo>
                <a:lnTo>
                  <a:pt x="4642739" y="0"/>
                </a:lnTo>
                <a:lnTo>
                  <a:pt x="4593234" y="2133"/>
                </a:lnTo>
                <a:lnTo>
                  <a:pt x="4545660" y="8420"/>
                </a:lnTo>
                <a:lnTo>
                  <a:pt x="4500130" y="18719"/>
                </a:lnTo>
                <a:lnTo>
                  <a:pt x="4456798" y="32905"/>
                </a:lnTo>
                <a:lnTo>
                  <a:pt x="4415815" y="50825"/>
                </a:lnTo>
                <a:lnTo>
                  <a:pt x="4377296" y="72326"/>
                </a:lnTo>
                <a:lnTo>
                  <a:pt x="4341406" y="97269"/>
                </a:lnTo>
                <a:lnTo>
                  <a:pt x="4308259" y="125514"/>
                </a:lnTo>
                <a:lnTo>
                  <a:pt x="4278020" y="156908"/>
                </a:lnTo>
                <a:lnTo>
                  <a:pt x="4250817" y="191325"/>
                </a:lnTo>
                <a:lnTo>
                  <a:pt x="4226776" y="228612"/>
                </a:lnTo>
                <a:lnTo>
                  <a:pt x="4206062" y="268630"/>
                </a:lnTo>
                <a:lnTo>
                  <a:pt x="4188790" y="311226"/>
                </a:lnTo>
                <a:lnTo>
                  <a:pt x="4175125" y="356260"/>
                </a:lnTo>
                <a:lnTo>
                  <a:pt x="4165181" y="403593"/>
                </a:lnTo>
                <a:lnTo>
                  <a:pt x="4159123" y="453072"/>
                </a:lnTo>
                <a:lnTo>
                  <a:pt x="4157065" y="504571"/>
                </a:lnTo>
                <a:lnTo>
                  <a:pt x="4159123" y="556069"/>
                </a:lnTo>
                <a:lnTo>
                  <a:pt x="4165181" y="605548"/>
                </a:lnTo>
                <a:lnTo>
                  <a:pt x="4175125" y="652881"/>
                </a:lnTo>
                <a:lnTo>
                  <a:pt x="4188790" y="697915"/>
                </a:lnTo>
                <a:lnTo>
                  <a:pt x="4206062" y="740511"/>
                </a:lnTo>
                <a:lnTo>
                  <a:pt x="4226776" y="780529"/>
                </a:lnTo>
                <a:lnTo>
                  <a:pt x="4250817" y="817803"/>
                </a:lnTo>
                <a:lnTo>
                  <a:pt x="4278020" y="852220"/>
                </a:lnTo>
                <a:lnTo>
                  <a:pt x="4308259" y="883627"/>
                </a:lnTo>
                <a:lnTo>
                  <a:pt x="4341406" y="911872"/>
                </a:lnTo>
                <a:lnTo>
                  <a:pt x="4377296" y="936815"/>
                </a:lnTo>
                <a:lnTo>
                  <a:pt x="4415815" y="958316"/>
                </a:lnTo>
                <a:lnTo>
                  <a:pt x="4456798" y="976236"/>
                </a:lnTo>
                <a:lnTo>
                  <a:pt x="4500130" y="990409"/>
                </a:lnTo>
                <a:lnTo>
                  <a:pt x="4545660" y="1000721"/>
                </a:lnTo>
                <a:lnTo>
                  <a:pt x="4593234" y="1007008"/>
                </a:lnTo>
                <a:lnTo>
                  <a:pt x="4642739" y="1009142"/>
                </a:lnTo>
                <a:lnTo>
                  <a:pt x="4698403" y="1006170"/>
                </a:lnTo>
                <a:lnTo>
                  <a:pt x="4751590" y="997432"/>
                </a:lnTo>
                <a:lnTo>
                  <a:pt x="4802022" y="983195"/>
                </a:lnTo>
                <a:lnTo>
                  <a:pt x="4849431" y="963688"/>
                </a:lnTo>
                <a:lnTo>
                  <a:pt x="4893513" y="939190"/>
                </a:lnTo>
                <a:lnTo>
                  <a:pt x="4934013" y="909929"/>
                </a:lnTo>
                <a:lnTo>
                  <a:pt x="4970653" y="876198"/>
                </a:lnTo>
                <a:lnTo>
                  <a:pt x="5003152" y="838225"/>
                </a:lnTo>
                <a:close/>
              </a:path>
              <a:path w="5939155" h="1019175">
                <a:moveTo>
                  <a:pt x="5499798" y="566775"/>
                </a:moveTo>
                <a:lnTo>
                  <a:pt x="5187200" y="566775"/>
                </a:lnTo>
                <a:lnTo>
                  <a:pt x="5342420" y="459435"/>
                </a:lnTo>
                <a:lnTo>
                  <a:pt x="5389613" y="424395"/>
                </a:lnTo>
                <a:lnTo>
                  <a:pt x="5429783" y="386715"/>
                </a:lnTo>
                <a:lnTo>
                  <a:pt x="5439054" y="374726"/>
                </a:lnTo>
                <a:lnTo>
                  <a:pt x="5460962" y="346405"/>
                </a:lnTo>
                <a:lnTo>
                  <a:pt x="5481142" y="303466"/>
                </a:lnTo>
                <a:lnTo>
                  <a:pt x="5488305" y="257898"/>
                </a:lnTo>
                <a:lnTo>
                  <a:pt x="5481650" y="214325"/>
                </a:lnTo>
                <a:lnTo>
                  <a:pt x="5462625" y="176301"/>
                </a:lnTo>
                <a:lnTo>
                  <a:pt x="5432615" y="144907"/>
                </a:lnTo>
                <a:lnTo>
                  <a:pt x="5427942" y="142113"/>
                </a:lnTo>
                <a:lnTo>
                  <a:pt x="5427942" y="263004"/>
                </a:lnTo>
                <a:lnTo>
                  <a:pt x="5418125" y="310680"/>
                </a:lnTo>
                <a:lnTo>
                  <a:pt x="5390312" y="348627"/>
                </a:lnTo>
                <a:lnTo>
                  <a:pt x="5346992" y="373710"/>
                </a:lnTo>
                <a:lnTo>
                  <a:pt x="5290680" y="382765"/>
                </a:lnTo>
                <a:lnTo>
                  <a:pt x="5235702" y="373659"/>
                </a:lnTo>
                <a:lnTo>
                  <a:pt x="5192509" y="348170"/>
                </a:lnTo>
                <a:lnTo>
                  <a:pt x="5164264" y="309143"/>
                </a:lnTo>
                <a:lnTo>
                  <a:pt x="5154142" y="259359"/>
                </a:lnTo>
                <a:lnTo>
                  <a:pt x="5160696" y="218059"/>
                </a:lnTo>
                <a:lnTo>
                  <a:pt x="5179238" y="183540"/>
                </a:lnTo>
                <a:lnTo>
                  <a:pt x="5208168" y="157213"/>
                </a:lnTo>
                <a:lnTo>
                  <a:pt x="5245849" y="140398"/>
                </a:lnTo>
                <a:lnTo>
                  <a:pt x="5290680" y="134493"/>
                </a:lnTo>
                <a:lnTo>
                  <a:pt x="5335867" y="140360"/>
                </a:lnTo>
                <a:lnTo>
                  <a:pt x="5373763" y="157238"/>
                </a:lnTo>
                <a:lnTo>
                  <a:pt x="5402808" y="184023"/>
                </a:lnTo>
                <a:lnTo>
                  <a:pt x="5421401" y="219646"/>
                </a:lnTo>
                <a:lnTo>
                  <a:pt x="5427942" y="263004"/>
                </a:lnTo>
                <a:lnTo>
                  <a:pt x="5427942" y="142113"/>
                </a:lnTo>
                <a:lnTo>
                  <a:pt x="5415267" y="134493"/>
                </a:lnTo>
                <a:lnTo>
                  <a:pt x="5393017" y="121158"/>
                </a:lnTo>
                <a:lnTo>
                  <a:pt x="5345239" y="106146"/>
                </a:lnTo>
                <a:lnTo>
                  <a:pt x="5290680" y="100901"/>
                </a:lnTo>
                <a:lnTo>
                  <a:pt x="5235181" y="106349"/>
                </a:lnTo>
                <a:lnTo>
                  <a:pt x="5187251" y="121780"/>
                </a:lnTo>
                <a:lnTo>
                  <a:pt x="5148034" y="145910"/>
                </a:lnTo>
                <a:lnTo>
                  <a:pt x="5118646" y="177380"/>
                </a:lnTo>
                <a:lnTo>
                  <a:pt x="5100180" y="214909"/>
                </a:lnTo>
                <a:lnTo>
                  <a:pt x="5093779" y="257162"/>
                </a:lnTo>
                <a:lnTo>
                  <a:pt x="5099774" y="297929"/>
                </a:lnTo>
                <a:lnTo>
                  <a:pt x="5117046" y="334060"/>
                </a:lnTo>
                <a:lnTo>
                  <a:pt x="5144541" y="364413"/>
                </a:lnTo>
                <a:lnTo>
                  <a:pt x="5181181" y="387908"/>
                </a:lnTo>
                <a:lnTo>
                  <a:pt x="5225948" y="403402"/>
                </a:lnTo>
                <a:lnTo>
                  <a:pt x="5277739" y="409778"/>
                </a:lnTo>
                <a:lnTo>
                  <a:pt x="5307952" y="407797"/>
                </a:lnTo>
                <a:lnTo>
                  <a:pt x="5335600" y="401027"/>
                </a:lnTo>
                <a:lnTo>
                  <a:pt x="5360009" y="389864"/>
                </a:lnTo>
                <a:lnTo>
                  <a:pt x="5369623" y="382765"/>
                </a:lnTo>
                <a:lnTo>
                  <a:pt x="5380507" y="374726"/>
                </a:lnTo>
                <a:lnTo>
                  <a:pt x="5296039" y="451065"/>
                </a:lnTo>
                <a:lnTo>
                  <a:pt x="5202453" y="500811"/>
                </a:lnTo>
                <a:lnTo>
                  <a:pt x="5126596" y="527837"/>
                </a:lnTo>
                <a:lnTo>
                  <a:pt x="5095341" y="535978"/>
                </a:lnTo>
                <a:lnTo>
                  <a:pt x="5093957" y="622998"/>
                </a:lnTo>
                <a:lnTo>
                  <a:pt x="5499798" y="622998"/>
                </a:lnTo>
                <a:lnTo>
                  <a:pt x="5499798" y="566775"/>
                </a:lnTo>
                <a:close/>
              </a:path>
              <a:path w="5939155" h="1019175">
                <a:moveTo>
                  <a:pt x="5938990" y="451624"/>
                </a:moveTo>
                <a:lnTo>
                  <a:pt x="5932627" y="403479"/>
                </a:lnTo>
                <a:lnTo>
                  <a:pt x="5914428" y="362331"/>
                </a:lnTo>
                <a:lnTo>
                  <a:pt x="5885777" y="328955"/>
                </a:lnTo>
                <a:lnTo>
                  <a:pt x="5848020" y="304139"/>
                </a:lnTo>
                <a:lnTo>
                  <a:pt x="5802528" y="288671"/>
                </a:lnTo>
                <a:lnTo>
                  <a:pt x="5750661" y="283337"/>
                </a:lnTo>
                <a:lnTo>
                  <a:pt x="5705627" y="287286"/>
                </a:lnTo>
                <a:lnTo>
                  <a:pt x="5665749" y="298691"/>
                </a:lnTo>
                <a:lnTo>
                  <a:pt x="5632043" y="316953"/>
                </a:lnTo>
                <a:lnTo>
                  <a:pt x="5605564" y="341414"/>
                </a:lnTo>
                <a:lnTo>
                  <a:pt x="5633415" y="156743"/>
                </a:lnTo>
                <a:lnTo>
                  <a:pt x="5917006" y="156743"/>
                </a:lnTo>
                <a:lnTo>
                  <a:pt x="5917006" y="100901"/>
                </a:lnTo>
                <a:lnTo>
                  <a:pt x="5604103" y="100901"/>
                </a:lnTo>
                <a:lnTo>
                  <a:pt x="5563057" y="389813"/>
                </a:lnTo>
                <a:lnTo>
                  <a:pt x="5600433" y="390563"/>
                </a:lnTo>
                <a:lnTo>
                  <a:pt x="5620893" y="359333"/>
                </a:lnTo>
                <a:lnTo>
                  <a:pt x="5651449" y="335648"/>
                </a:lnTo>
                <a:lnTo>
                  <a:pt x="5690400" y="320611"/>
                </a:lnTo>
                <a:lnTo>
                  <a:pt x="5736006" y="315353"/>
                </a:lnTo>
                <a:lnTo>
                  <a:pt x="5782919" y="321868"/>
                </a:lnTo>
                <a:lnTo>
                  <a:pt x="5821680" y="340283"/>
                </a:lnTo>
                <a:lnTo>
                  <a:pt x="5850979" y="368922"/>
                </a:lnTo>
                <a:lnTo>
                  <a:pt x="5869508" y="406095"/>
                </a:lnTo>
                <a:lnTo>
                  <a:pt x="5875972" y="450138"/>
                </a:lnTo>
                <a:lnTo>
                  <a:pt x="5869165" y="497319"/>
                </a:lnTo>
                <a:lnTo>
                  <a:pt x="5849709" y="536816"/>
                </a:lnTo>
                <a:lnTo>
                  <a:pt x="5818987" y="567016"/>
                </a:lnTo>
                <a:lnTo>
                  <a:pt x="5778424" y="586308"/>
                </a:lnTo>
                <a:lnTo>
                  <a:pt x="5729414" y="593102"/>
                </a:lnTo>
                <a:lnTo>
                  <a:pt x="5673547" y="584708"/>
                </a:lnTo>
                <a:lnTo>
                  <a:pt x="5628741" y="561086"/>
                </a:lnTo>
                <a:lnTo>
                  <a:pt x="5597804" y="524624"/>
                </a:lnTo>
                <a:lnTo>
                  <a:pt x="5583580" y="477685"/>
                </a:lnTo>
                <a:lnTo>
                  <a:pt x="5544007" y="477685"/>
                </a:lnTo>
                <a:lnTo>
                  <a:pt x="5553303" y="521220"/>
                </a:lnTo>
                <a:lnTo>
                  <a:pt x="5573242" y="558876"/>
                </a:lnTo>
                <a:lnTo>
                  <a:pt x="5602821" y="589749"/>
                </a:lnTo>
                <a:lnTo>
                  <a:pt x="5641060" y="612940"/>
                </a:lnTo>
                <a:lnTo>
                  <a:pt x="5687009" y="627519"/>
                </a:lnTo>
                <a:lnTo>
                  <a:pt x="5739663" y="632574"/>
                </a:lnTo>
                <a:lnTo>
                  <a:pt x="5787618" y="628142"/>
                </a:lnTo>
                <a:lnTo>
                  <a:pt x="5830455" y="615327"/>
                </a:lnTo>
                <a:lnTo>
                  <a:pt x="5867336" y="594880"/>
                </a:lnTo>
                <a:lnTo>
                  <a:pt x="5897461" y="567550"/>
                </a:lnTo>
                <a:lnTo>
                  <a:pt x="5919978" y="534060"/>
                </a:lnTo>
                <a:lnTo>
                  <a:pt x="5934100" y="495173"/>
                </a:lnTo>
                <a:lnTo>
                  <a:pt x="5938990" y="451624"/>
                </a:lnTo>
                <a:close/>
              </a:path>
            </a:pathLst>
          </a:custGeom>
          <a:solidFill>
            <a:srgbClr val="F78F2A"/>
          </a:solidFill>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sp>
        <p:nvSpPr>
          <p:cNvPr id="3" name="object 3"/>
          <p:cNvSpPr txBox="1">
            <a:spLocks noGrp="1"/>
          </p:cNvSpPr>
          <p:nvPr>
            <p:ph type="title"/>
          </p:nvPr>
        </p:nvSpPr>
        <p:spPr>
          <a:xfrm>
            <a:off x="896133" y="571401"/>
            <a:ext cx="10515600" cy="792036"/>
          </a:xfrm>
          <a:prstGeom prst="rect">
            <a:avLst/>
          </a:prstGeom>
        </p:spPr>
        <p:txBody>
          <a:bodyPr vert="horz" wrap="square" lIns="0" tIns="0" rIns="0" bIns="0" rtlCol="0">
            <a:spAutoFit/>
          </a:bodyPr>
          <a:lstStyle/>
          <a:p>
            <a:pPr marL="379933" marR="5066" indent="-367902">
              <a:lnSpc>
                <a:spcPct val="103499"/>
              </a:lnSpc>
            </a:pPr>
            <a:r>
              <a:rPr sz="2742" dirty="0">
                <a:solidFill>
                  <a:srgbClr val="333638"/>
                </a:solidFill>
              </a:rPr>
              <a:t>Soin</a:t>
            </a:r>
            <a:r>
              <a:rPr sz="2742" spc="-15" dirty="0">
                <a:solidFill>
                  <a:srgbClr val="333638"/>
                </a:solidFill>
              </a:rPr>
              <a:t> </a:t>
            </a:r>
            <a:r>
              <a:rPr sz="2742" spc="-10" dirty="0">
                <a:solidFill>
                  <a:srgbClr val="333638"/>
                </a:solidFill>
              </a:rPr>
              <a:t>anti-</a:t>
            </a:r>
            <a:r>
              <a:rPr sz="2742" dirty="0">
                <a:solidFill>
                  <a:srgbClr val="333638"/>
                </a:solidFill>
              </a:rPr>
              <a:t>âge,</a:t>
            </a:r>
            <a:r>
              <a:rPr sz="2742" spc="-10" dirty="0">
                <a:solidFill>
                  <a:srgbClr val="333638"/>
                </a:solidFill>
              </a:rPr>
              <a:t> </a:t>
            </a:r>
            <a:r>
              <a:rPr sz="2742" dirty="0">
                <a:solidFill>
                  <a:srgbClr val="333638"/>
                </a:solidFill>
              </a:rPr>
              <a:t>éclat,</a:t>
            </a:r>
            <a:r>
              <a:rPr sz="2742" spc="-10" dirty="0">
                <a:solidFill>
                  <a:srgbClr val="333638"/>
                </a:solidFill>
              </a:rPr>
              <a:t> unifiant </a:t>
            </a:r>
            <a:r>
              <a:rPr sz="2742" dirty="0">
                <a:solidFill>
                  <a:srgbClr val="333638"/>
                </a:solidFill>
              </a:rPr>
              <a:t>pour</a:t>
            </a:r>
            <a:r>
              <a:rPr sz="2742" spc="-20" dirty="0">
                <a:solidFill>
                  <a:srgbClr val="333638"/>
                </a:solidFill>
              </a:rPr>
              <a:t> </a:t>
            </a:r>
            <a:r>
              <a:rPr sz="2742" dirty="0">
                <a:solidFill>
                  <a:srgbClr val="333638"/>
                </a:solidFill>
              </a:rPr>
              <a:t>une</a:t>
            </a:r>
            <a:r>
              <a:rPr sz="2742" spc="-15" dirty="0">
                <a:solidFill>
                  <a:srgbClr val="333638"/>
                </a:solidFill>
              </a:rPr>
              <a:t> </a:t>
            </a:r>
            <a:r>
              <a:rPr sz="2742" dirty="0">
                <a:solidFill>
                  <a:srgbClr val="333638"/>
                </a:solidFill>
              </a:rPr>
              <a:t>peau</a:t>
            </a:r>
            <a:r>
              <a:rPr sz="2742" spc="-15" dirty="0">
                <a:solidFill>
                  <a:srgbClr val="333638"/>
                </a:solidFill>
              </a:rPr>
              <a:t> </a:t>
            </a:r>
            <a:r>
              <a:rPr sz="2742" spc="-10" dirty="0">
                <a:solidFill>
                  <a:srgbClr val="333638"/>
                </a:solidFill>
              </a:rPr>
              <a:t>sublimée</a:t>
            </a:r>
            <a:endParaRPr sz="2742" dirty="0"/>
          </a:p>
        </p:txBody>
      </p:sp>
      <p:sp>
        <p:nvSpPr>
          <p:cNvPr id="4" name="object 4"/>
          <p:cNvSpPr txBox="1"/>
          <p:nvPr/>
        </p:nvSpPr>
        <p:spPr>
          <a:xfrm>
            <a:off x="5715109" y="2585614"/>
            <a:ext cx="761156" cy="242342"/>
          </a:xfrm>
          <a:prstGeom prst="rect">
            <a:avLst/>
          </a:prstGeom>
        </p:spPr>
        <p:txBody>
          <a:bodyPr vert="horz" wrap="square" lIns="0" tIns="12665" rIns="0" bIns="0" rtlCol="0">
            <a:spAutoFit/>
          </a:bodyPr>
          <a:lstStyle/>
          <a:p>
            <a:pPr marL="12664" marR="0" lvl="0" indent="0" algn="l" defTabSz="911840" rtl="0" eaLnBrk="1" fontAlgn="auto" latinLnBrk="0" hangingPunct="1">
              <a:lnSpc>
                <a:spcPct val="100000"/>
              </a:lnSpc>
              <a:spcBef>
                <a:spcPts val="100"/>
              </a:spcBef>
              <a:spcAft>
                <a:spcPts val="0"/>
              </a:spcAft>
              <a:buClrTx/>
              <a:buSzTx/>
              <a:buFontTx/>
              <a:buNone/>
              <a:tabLst/>
              <a:defRPr/>
            </a:pPr>
            <a:r>
              <a:rPr kumimoji="0" sz="1496" b="0" i="0" u="none" strike="noStrike" kern="0" cap="none" spc="0" normalizeH="0" baseline="0" noProof="0" dirty="0">
                <a:ln>
                  <a:noFill/>
                </a:ln>
                <a:solidFill>
                  <a:srgbClr val="333638"/>
                </a:solidFill>
                <a:effectLst/>
                <a:uLnTx/>
                <a:uFillTx/>
                <a:latin typeface="KyivType Sans Medium2"/>
                <a:ea typeface="+mn-ea"/>
                <a:cs typeface="KyivType Sans Medium2"/>
              </a:rPr>
              <a:t>60 </a:t>
            </a:r>
            <a:r>
              <a:rPr kumimoji="0" sz="1496" b="0" i="0" u="none" strike="noStrike" kern="0" cap="none" spc="-20" normalizeH="0" baseline="0" noProof="0" dirty="0">
                <a:ln>
                  <a:noFill/>
                </a:ln>
                <a:solidFill>
                  <a:srgbClr val="333638"/>
                </a:solidFill>
                <a:effectLst/>
                <a:uLnTx/>
                <a:uFillTx/>
                <a:latin typeface="KyivType Sans Medium2"/>
                <a:ea typeface="+mn-ea"/>
                <a:cs typeface="KyivType Sans Medium2"/>
              </a:rPr>
              <a:t>min.</a:t>
            </a:r>
            <a:endParaRPr kumimoji="0" sz="1496" b="0" i="0" u="none" strike="noStrike" kern="0" cap="none" spc="0" normalizeH="0" baseline="0" noProof="0">
              <a:ln>
                <a:noFill/>
              </a:ln>
              <a:solidFill>
                <a:sysClr val="windowText" lastClr="000000"/>
              </a:solidFill>
              <a:effectLst/>
              <a:uLnTx/>
              <a:uFillTx/>
              <a:latin typeface="KyivType Sans Medium2"/>
              <a:ea typeface="+mn-ea"/>
              <a:cs typeface="KyivType Sans Medium2"/>
            </a:endParaRPr>
          </a:p>
        </p:txBody>
      </p:sp>
      <p:sp>
        <p:nvSpPr>
          <p:cNvPr id="5" name="object 5"/>
          <p:cNvSpPr txBox="1"/>
          <p:nvPr/>
        </p:nvSpPr>
        <p:spPr>
          <a:xfrm>
            <a:off x="1581415" y="3208505"/>
            <a:ext cx="4836917" cy="2650428"/>
          </a:xfrm>
          <a:prstGeom prst="rect">
            <a:avLst/>
          </a:prstGeom>
        </p:spPr>
        <p:txBody>
          <a:bodyPr vert="horz" wrap="square" lIns="0" tIns="14564" rIns="0" bIns="0" rtlCol="0">
            <a:spAutoFit/>
          </a:bodyPr>
          <a:lstStyle/>
          <a:p>
            <a:pPr marL="12664" defTabSz="911840">
              <a:spcBef>
                <a:spcPts val="1256"/>
              </a:spcBef>
              <a:defRPr/>
            </a:pPr>
            <a:r>
              <a:rPr lang="fr-FR" sz="2294" kern="0" dirty="0">
                <a:solidFill>
                  <a:srgbClr val="F78F2A"/>
                </a:solidFill>
                <a:latin typeface="+mj-lt"/>
                <a:cs typeface="Verdana"/>
              </a:rPr>
              <a:t>Etapes</a:t>
            </a:r>
            <a:endParaRPr sz="2294" kern="0" dirty="0">
              <a:solidFill>
                <a:srgbClr val="F78F2A"/>
              </a:solidFill>
              <a:latin typeface="+mj-lt"/>
              <a:cs typeface="Verdana"/>
            </a:endParaRPr>
          </a:p>
          <a:p>
            <a:pPr marL="290016" marR="0" lvl="0" indent="-277984" algn="l" defTabSz="911840" rtl="0" eaLnBrk="1" fontAlgn="auto" latinLnBrk="0" hangingPunct="1">
              <a:lnSpc>
                <a:spcPct val="100000"/>
              </a:lnSpc>
              <a:spcBef>
                <a:spcPts val="1207"/>
              </a:spcBef>
              <a:spcAft>
                <a:spcPts val="0"/>
              </a:spcAft>
              <a:buClr>
                <a:srgbClr val="F78F2A"/>
              </a:buClr>
              <a:buSzTx/>
              <a:buFontTx/>
              <a:buAutoNum type="arabicPeriod"/>
              <a:tabLst>
                <a:tab pos="290649" algn="l"/>
              </a:tabLst>
              <a:defRPr/>
            </a:pPr>
            <a:r>
              <a:rPr kumimoji="0" b="1" i="0" u="none" strike="noStrike" kern="0" cap="none" spc="0" normalizeH="0" baseline="0" noProof="0" dirty="0">
                <a:ln>
                  <a:noFill/>
                </a:ln>
                <a:solidFill>
                  <a:srgbClr val="333638"/>
                </a:solidFill>
                <a:effectLst/>
                <a:uLnTx/>
                <a:uFillTx/>
                <a:cs typeface="KyivType Sans Medium2"/>
              </a:rPr>
              <a:t>Double</a:t>
            </a:r>
            <a:r>
              <a:rPr kumimoji="0" b="1" i="0" u="none" strike="noStrike" kern="0" cap="none" spc="105" normalizeH="0" baseline="0" noProof="0" dirty="0">
                <a:ln>
                  <a:noFill/>
                </a:ln>
                <a:solidFill>
                  <a:srgbClr val="333638"/>
                </a:solidFill>
                <a:effectLst/>
                <a:uLnTx/>
                <a:uFillTx/>
                <a:cs typeface="KyivType Sans Medium2"/>
              </a:rPr>
              <a:t> </a:t>
            </a:r>
            <a:r>
              <a:rPr kumimoji="0" b="1" i="0" u="none" strike="noStrike" kern="0" cap="none" spc="-10" normalizeH="0" baseline="0" noProof="0" dirty="0" err="1">
                <a:ln>
                  <a:noFill/>
                </a:ln>
                <a:solidFill>
                  <a:srgbClr val="333638"/>
                </a:solidFill>
                <a:effectLst/>
                <a:uLnTx/>
                <a:uFillTx/>
                <a:cs typeface="KyivType Sans Medium2"/>
              </a:rPr>
              <a:t>nettoyage</a:t>
            </a:r>
            <a:endParaRPr kumimoji="0" lang="fr-FR" b="1" i="0" u="none" strike="noStrike" kern="0" cap="none" spc="-10" normalizeH="0" baseline="0" noProof="0" dirty="0">
              <a:ln>
                <a:noFill/>
              </a:ln>
              <a:solidFill>
                <a:srgbClr val="333638"/>
              </a:solidFill>
              <a:effectLst/>
              <a:uLnTx/>
              <a:uFillTx/>
              <a:cs typeface="KyivType Sans Medium2"/>
            </a:endParaRPr>
          </a:p>
          <a:p>
            <a:pPr marL="290016" marR="0" lvl="0" indent="-277984" algn="l" defTabSz="911840" rtl="0" eaLnBrk="1" fontAlgn="auto" latinLnBrk="0" hangingPunct="1">
              <a:lnSpc>
                <a:spcPct val="100000"/>
              </a:lnSpc>
              <a:spcBef>
                <a:spcPts val="1207"/>
              </a:spcBef>
              <a:spcAft>
                <a:spcPts val="0"/>
              </a:spcAft>
              <a:buClr>
                <a:srgbClr val="F78F2A"/>
              </a:buClr>
              <a:buSzTx/>
              <a:buFontTx/>
              <a:buAutoNum type="arabicPeriod"/>
              <a:tabLst>
                <a:tab pos="290649" algn="l"/>
              </a:tabLst>
              <a:defRPr/>
            </a:pPr>
            <a:r>
              <a:rPr lang="fr-FR" kern="0" spc="-10" dirty="0">
                <a:solidFill>
                  <a:srgbClr val="333638"/>
                </a:solidFill>
                <a:cs typeface="KyivType Sans Medium2"/>
              </a:rPr>
              <a:t>Diagnostic</a:t>
            </a:r>
          </a:p>
          <a:p>
            <a:pPr marL="290016" marR="0" lvl="0" indent="-277984" algn="l" defTabSz="911840" rtl="0" eaLnBrk="1" fontAlgn="auto" latinLnBrk="0" hangingPunct="1">
              <a:lnSpc>
                <a:spcPct val="100000"/>
              </a:lnSpc>
              <a:spcBef>
                <a:spcPts val="1207"/>
              </a:spcBef>
              <a:spcAft>
                <a:spcPts val="0"/>
              </a:spcAft>
              <a:buClr>
                <a:srgbClr val="F78F2A"/>
              </a:buClr>
              <a:buSzTx/>
              <a:buFontTx/>
              <a:buAutoNum type="arabicPeriod"/>
              <a:tabLst>
                <a:tab pos="290649" algn="l"/>
              </a:tabLst>
              <a:defRPr/>
            </a:pPr>
            <a:r>
              <a:rPr kumimoji="0" lang="fr-FR" i="0" u="none" strike="noStrike" kern="0" cap="none" spc="-10" normalizeH="0" baseline="0" noProof="0" dirty="0">
                <a:ln>
                  <a:noFill/>
                </a:ln>
                <a:solidFill>
                  <a:srgbClr val="333638"/>
                </a:solidFill>
                <a:effectLst/>
                <a:uLnTx/>
                <a:uFillTx/>
                <a:cs typeface="KyivType Sans Medium2"/>
              </a:rPr>
              <a:t>Introduction signature</a:t>
            </a:r>
            <a:endParaRPr kumimoji="0" i="0" u="none" strike="noStrike" kern="0" cap="none" spc="0" normalizeH="0" baseline="0" noProof="0" dirty="0">
              <a:ln>
                <a:noFill/>
              </a:ln>
              <a:solidFill>
                <a:sysClr val="windowText" lastClr="000000"/>
              </a:solidFill>
              <a:effectLst/>
              <a:uLnTx/>
              <a:uFillTx/>
              <a:cs typeface="KyivType Sans Medium2"/>
            </a:endParaRPr>
          </a:p>
          <a:p>
            <a:pPr marL="333075" marR="0" lvl="0" indent="-321044" algn="l" defTabSz="911840" rtl="0" eaLnBrk="1" fontAlgn="auto" latinLnBrk="0" hangingPunct="1">
              <a:lnSpc>
                <a:spcPct val="100000"/>
              </a:lnSpc>
              <a:spcBef>
                <a:spcPts val="1675"/>
              </a:spcBef>
              <a:spcAft>
                <a:spcPts val="0"/>
              </a:spcAft>
              <a:buClr>
                <a:srgbClr val="F78F2A"/>
              </a:buClr>
              <a:buSzTx/>
              <a:buFontTx/>
              <a:buAutoNum type="arabicPeriod"/>
              <a:tabLst>
                <a:tab pos="333708" algn="l"/>
              </a:tabLst>
              <a:defRPr/>
            </a:pPr>
            <a:r>
              <a:rPr kumimoji="0" b="1" i="0" u="none" strike="noStrike" kern="0" cap="none" spc="-10" normalizeH="0" baseline="0" noProof="0" dirty="0" err="1">
                <a:ln>
                  <a:noFill/>
                </a:ln>
                <a:solidFill>
                  <a:srgbClr val="333638"/>
                </a:solidFill>
                <a:effectLst/>
                <a:uLnTx/>
                <a:uFillTx/>
                <a:cs typeface="KyivType Sans Medium2"/>
              </a:rPr>
              <a:t>Gommage</a:t>
            </a:r>
            <a:endParaRPr kumimoji="0" lang="fr-FR" b="1" i="0" u="none" strike="noStrike" kern="0" cap="none" spc="-10" normalizeH="0" baseline="0" noProof="0" dirty="0">
              <a:ln>
                <a:noFill/>
              </a:ln>
              <a:solidFill>
                <a:srgbClr val="333638"/>
              </a:solidFill>
              <a:effectLst/>
              <a:uLnTx/>
              <a:uFillTx/>
              <a:cs typeface="KyivType Sans Medium2"/>
            </a:endParaRPr>
          </a:p>
          <a:p>
            <a:pPr marL="333075" marR="0" lvl="0" indent="-321044" algn="l" defTabSz="911840" rtl="0" eaLnBrk="1" fontAlgn="auto" latinLnBrk="0" hangingPunct="1">
              <a:lnSpc>
                <a:spcPct val="100000"/>
              </a:lnSpc>
              <a:spcBef>
                <a:spcPts val="1675"/>
              </a:spcBef>
              <a:spcAft>
                <a:spcPts val="0"/>
              </a:spcAft>
              <a:buClr>
                <a:srgbClr val="F78F2A"/>
              </a:buClr>
              <a:buSzTx/>
              <a:buFontTx/>
              <a:buAutoNum type="arabicPeriod"/>
              <a:tabLst>
                <a:tab pos="333708" algn="l"/>
              </a:tabLst>
              <a:defRPr/>
            </a:pPr>
            <a:r>
              <a:rPr lang="fr-FR" b="1" kern="0" spc="-10" dirty="0">
                <a:solidFill>
                  <a:srgbClr val="333638"/>
                </a:solidFill>
                <a:cs typeface="KyivType Sans Medium2"/>
              </a:rPr>
              <a:t>Lucas</a:t>
            </a:r>
            <a:endParaRPr kumimoji="0" sz="1546" b="1" i="0" u="none" strike="noStrike" kern="0" cap="none" spc="0" normalizeH="0" baseline="0" noProof="0" dirty="0">
              <a:ln>
                <a:noFill/>
              </a:ln>
              <a:solidFill>
                <a:sysClr val="windowText" lastClr="000000"/>
              </a:solidFill>
              <a:effectLst/>
              <a:uLnTx/>
              <a:uFillTx/>
              <a:cs typeface="KyivType Sans Medium2"/>
            </a:endParaRPr>
          </a:p>
        </p:txBody>
      </p:sp>
      <p:pic>
        <p:nvPicPr>
          <p:cNvPr id="15" name="object 3">
            <a:extLst>
              <a:ext uri="{FF2B5EF4-FFF2-40B4-BE49-F238E27FC236}">
                <a16:creationId xmlns:a16="http://schemas.microsoft.com/office/drawing/2014/main" id="{AC90FFDD-66A0-A28F-59A6-41342D30738A}"/>
              </a:ext>
            </a:extLst>
          </p:cNvPr>
          <p:cNvPicPr/>
          <p:nvPr/>
        </p:nvPicPr>
        <p:blipFill>
          <a:blip r:embed="rId3" cstate="print"/>
          <a:stretch>
            <a:fillRect/>
          </a:stretch>
        </p:blipFill>
        <p:spPr>
          <a:xfrm>
            <a:off x="349248" y="2334534"/>
            <a:ext cx="2901203" cy="446738"/>
          </a:xfrm>
          <a:prstGeom prst="rect">
            <a:avLst/>
          </a:prstGeom>
        </p:spPr>
      </p:pic>
      <p:sp>
        <p:nvSpPr>
          <p:cNvPr id="16" name="object 4">
            <a:extLst>
              <a:ext uri="{FF2B5EF4-FFF2-40B4-BE49-F238E27FC236}">
                <a16:creationId xmlns:a16="http://schemas.microsoft.com/office/drawing/2014/main" id="{32E34DD6-81F5-3046-E0AD-76E17EC4F37C}"/>
              </a:ext>
            </a:extLst>
          </p:cNvPr>
          <p:cNvSpPr txBox="1"/>
          <p:nvPr/>
        </p:nvSpPr>
        <p:spPr>
          <a:xfrm>
            <a:off x="349249" y="2300245"/>
            <a:ext cx="2901202" cy="369585"/>
          </a:xfrm>
          <a:prstGeom prst="rect">
            <a:avLst/>
          </a:prstGeom>
        </p:spPr>
        <p:txBody>
          <a:bodyPr vert="horz" wrap="square" lIns="0" tIns="46860" rIns="0" bIns="0" rtlCol="0">
            <a:spAutoFit/>
          </a:bodyPr>
          <a:lstStyle/>
          <a:p>
            <a:pPr marL="248223" marR="0" lvl="0" indent="0" algn="l" defTabSz="911840" rtl="0" eaLnBrk="1" fontAlgn="auto" latinLnBrk="0" hangingPunct="1">
              <a:lnSpc>
                <a:spcPct val="100000"/>
              </a:lnSpc>
              <a:spcBef>
                <a:spcPts val="369"/>
              </a:spcBef>
              <a:spcAft>
                <a:spcPts val="0"/>
              </a:spcAft>
              <a:buClrTx/>
              <a:buSzTx/>
              <a:buFontTx/>
              <a:buNone/>
              <a:tabLst/>
              <a:defRPr/>
            </a:pPr>
            <a:r>
              <a:rPr kumimoji="0" lang="fr-FR" sz="2094" b="0" i="0" u="none" strike="noStrike" kern="0" cap="none" spc="0" normalizeH="0" baseline="0" noProof="0" dirty="0">
                <a:ln>
                  <a:noFill/>
                </a:ln>
                <a:solidFill>
                  <a:srgbClr val="FFFFFF"/>
                </a:solidFill>
                <a:effectLst/>
                <a:uLnTx/>
                <a:uFillTx/>
                <a:latin typeface="KyivType Sans Medium2"/>
                <a:ea typeface="+mn-ea"/>
                <a:cs typeface="KyivType Sans Medium2"/>
              </a:rPr>
              <a:t>PROJET REFONTE</a:t>
            </a:r>
          </a:p>
        </p:txBody>
      </p:sp>
      <p:sp>
        <p:nvSpPr>
          <p:cNvPr id="11" name="object 5">
            <a:extLst>
              <a:ext uri="{FF2B5EF4-FFF2-40B4-BE49-F238E27FC236}">
                <a16:creationId xmlns:a16="http://schemas.microsoft.com/office/drawing/2014/main" id="{625CE526-19C3-04E3-2CF7-38BB70E5AED9}"/>
              </a:ext>
            </a:extLst>
          </p:cNvPr>
          <p:cNvSpPr txBox="1"/>
          <p:nvPr/>
        </p:nvSpPr>
        <p:spPr>
          <a:xfrm>
            <a:off x="5812972" y="3676197"/>
            <a:ext cx="4555970" cy="2323030"/>
          </a:xfrm>
          <a:prstGeom prst="rect">
            <a:avLst/>
          </a:prstGeom>
        </p:spPr>
        <p:txBody>
          <a:bodyPr vert="horz" wrap="square" lIns="0" tIns="14564" rIns="0" bIns="0" rtlCol="0">
            <a:spAutoFit/>
          </a:bodyPr>
          <a:lstStyle/>
          <a:p>
            <a:pPr marL="12664" marR="0" lvl="0" indent="0" algn="l" defTabSz="911840" rtl="0" eaLnBrk="1" fontAlgn="auto" latinLnBrk="0" hangingPunct="1">
              <a:lnSpc>
                <a:spcPct val="100000"/>
              </a:lnSpc>
              <a:spcBef>
                <a:spcPts val="114"/>
              </a:spcBef>
              <a:spcAft>
                <a:spcPts val="0"/>
              </a:spcAft>
              <a:buClrTx/>
              <a:buSzTx/>
              <a:buFontTx/>
              <a:buNone/>
              <a:tabLst/>
              <a:defRPr/>
            </a:pPr>
            <a:r>
              <a:rPr kumimoji="0" lang="fr-FR" i="0" u="none" strike="noStrike" kern="0" cap="none" spc="0" normalizeH="0" baseline="0" noProof="0" dirty="0">
                <a:ln>
                  <a:noFill/>
                </a:ln>
                <a:solidFill>
                  <a:srgbClr val="E5A23F"/>
                </a:solidFill>
                <a:effectLst/>
                <a:uLnTx/>
                <a:uFillTx/>
                <a:cs typeface="KyivType Sans Medium2"/>
              </a:rPr>
              <a:t>6. </a:t>
            </a:r>
            <a:r>
              <a:rPr kumimoji="0" b="1" i="0" u="none" strike="noStrike" kern="0" cap="none" spc="0" normalizeH="0" baseline="0" noProof="0" dirty="0">
                <a:ln>
                  <a:noFill/>
                </a:ln>
                <a:solidFill>
                  <a:srgbClr val="333638"/>
                </a:solidFill>
                <a:effectLst/>
                <a:uLnTx/>
                <a:uFillTx/>
                <a:cs typeface="KyivType Sans Medium2"/>
              </a:rPr>
              <a:t>Peeling</a:t>
            </a:r>
            <a:r>
              <a:rPr kumimoji="0" b="1" i="0" u="none" strike="noStrike" kern="0" cap="none" spc="50" normalizeH="0" baseline="0" noProof="0" dirty="0">
                <a:ln>
                  <a:noFill/>
                </a:ln>
                <a:solidFill>
                  <a:srgbClr val="333638"/>
                </a:solidFill>
                <a:effectLst/>
                <a:uLnTx/>
                <a:uFillTx/>
                <a:cs typeface="KyivType Sans Medium2"/>
              </a:rPr>
              <a:t> </a:t>
            </a:r>
            <a:r>
              <a:rPr kumimoji="0" b="1" i="0" u="none" strike="noStrike" kern="0" cap="none" spc="0" normalizeH="0" baseline="0" noProof="0" dirty="0">
                <a:ln>
                  <a:noFill/>
                </a:ln>
                <a:solidFill>
                  <a:srgbClr val="333638"/>
                </a:solidFill>
                <a:effectLst/>
                <a:uLnTx/>
                <a:uFillTx/>
                <a:cs typeface="KyivType Sans Medium2"/>
              </a:rPr>
              <a:t>(application</a:t>
            </a:r>
            <a:r>
              <a:rPr kumimoji="0" b="1" i="0" u="none" strike="noStrike" kern="0" cap="none" spc="45" normalizeH="0" baseline="0" noProof="0" dirty="0">
                <a:ln>
                  <a:noFill/>
                </a:ln>
                <a:solidFill>
                  <a:srgbClr val="333638"/>
                </a:solidFill>
                <a:effectLst/>
                <a:uLnTx/>
                <a:uFillTx/>
                <a:cs typeface="KyivType Sans Medium2"/>
              </a:rPr>
              <a:t> </a:t>
            </a:r>
            <a:r>
              <a:rPr kumimoji="0" b="1" i="0" u="none" strike="noStrike" kern="0" cap="none" spc="0" normalizeH="0" baseline="0" noProof="0" dirty="0">
                <a:ln>
                  <a:noFill/>
                </a:ln>
                <a:solidFill>
                  <a:srgbClr val="333638"/>
                </a:solidFill>
                <a:effectLst/>
                <a:uLnTx/>
                <a:uFillTx/>
                <a:cs typeface="KyivType Sans Medium2"/>
              </a:rPr>
              <a:t>technique</a:t>
            </a:r>
            <a:r>
              <a:rPr kumimoji="0" b="1" i="0" u="none" strike="noStrike" kern="0" cap="none" spc="40" normalizeH="0" baseline="0" noProof="0" dirty="0">
                <a:ln>
                  <a:noFill/>
                </a:ln>
                <a:solidFill>
                  <a:srgbClr val="333638"/>
                </a:solidFill>
                <a:effectLst/>
                <a:uLnTx/>
                <a:uFillTx/>
                <a:cs typeface="KyivType Sans Medium2"/>
              </a:rPr>
              <a:t> </a:t>
            </a:r>
            <a:r>
              <a:rPr kumimoji="0" b="1" i="0" u="none" strike="noStrike" kern="0" cap="none" spc="0" normalizeH="0" baseline="0" noProof="0" dirty="0">
                <a:ln>
                  <a:noFill/>
                </a:ln>
                <a:solidFill>
                  <a:srgbClr val="333638"/>
                </a:solidFill>
                <a:effectLst/>
                <a:uLnTx/>
                <a:uFillTx/>
                <a:cs typeface="KyivType Sans Medium2"/>
              </a:rPr>
              <a:t>et</a:t>
            </a:r>
            <a:r>
              <a:rPr kumimoji="0" b="1" i="0" u="none" strike="noStrike" kern="0" cap="none" spc="45" normalizeH="0" baseline="0" noProof="0" dirty="0">
                <a:ln>
                  <a:noFill/>
                </a:ln>
                <a:solidFill>
                  <a:srgbClr val="333638"/>
                </a:solidFill>
                <a:effectLst/>
                <a:uLnTx/>
                <a:uFillTx/>
                <a:cs typeface="KyivType Sans Medium2"/>
              </a:rPr>
              <a:t> </a:t>
            </a:r>
            <a:r>
              <a:rPr kumimoji="0" b="1" i="0" u="none" strike="noStrike" kern="0" cap="none" spc="-10" normalizeH="0" baseline="0" noProof="0" dirty="0" err="1">
                <a:ln>
                  <a:noFill/>
                </a:ln>
                <a:solidFill>
                  <a:srgbClr val="333638"/>
                </a:solidFill>
                <a:effectLst/>
                <a:uLnTx/>
                <a:uFillTx/>
                <a:cs typeface="KyivType Sans Medium2"/>
              </a:rPr>
              <a:t>ciblée</a:t>
            </a:r>
            <a:r>
              <a:rPr kumimoji="0" b="1" i="0" u="none" strike="noStrike" kern="0" cap="none" spc="-10" normalizeH="0" baseline="0" noProof="0" dirty="0">
                <a:ln>
                  <a:noFill/>
                </a:ln>
                <a:solidFill>
                  <a:srgbClr val="333638"/>
                </a:solidFill>
                <a:effectLst/>
                <a:uLnTx/>
                <a:uFillTx/>
                <a:cs typeface="KyivType Sans Medium2"/>
              </a:rPr>
              <a:t>)</a:t>
            </a:r>
            <a:endParaRPr lang="fr-FR" b="1" kern="0" spc="-10" dirty="0">
              <a:solidFill>
                <a:srgbClr val="333638"/>
              </a:solidFill>
              <a:cs typeface="KyivType Sans Medium2"/>
            </a:endParaRPr>
          </a:p>
          <a:p>
            <a:pPr marL="12664" marR="5066" lvl="0" indent="0" algn="l" defTabSz="911840" rtl="0" eaLnBrk="1" fontAlgn="auto" latinLnBrk="0" hangingPunct="1">
              <a:lnSpc>
                <a:spcPct val="190200"/>
              </a:lnSpc>
              <a:spcBef>
                <a:spcPts val="0"/>
              </a:spcBef>
              <a:spcAft>
                <a:spcPts val="0"/>
              </a:spcAft>
              <a:buClr>
                <a:srgbClr val="F78F2A"/>
              </a:buClr>
              <a:buSzTx/>
              <a:tabLst>
                <a:tab pos="324210" algn="l"/>
              </a:tabLst>
              <a:defRPr/>
            </a:pPr>
            <a:r>
              <a:rPr lang="fr-FR" kern="0" dirty="0">
                <a:solidFill>
                  <a:srgbClr val="E5A23F"/>
                </a:solidFill>
              </a:rPr>
              <a:t>7. </a:t>
            </a:r>
            <a:r>
              <a:rPr b="1" kern="0" dirty="0">
                <a:solidFill>
                  <a:srgbClr val="333638"/>
                </a:solidFill>
              </a:rPr>
              <a:t>Massage </a:t>
            </a:r>
            <a:r>
              <a:rPr kumimoji="0" b="1" i="0" u="none" strike="noStrike" kern="0" cap="none" spc="-30" normalizeH="0" baseline="0" noProof="0" dirty="0">
                <a:ln>
                  <a:noFill/>
                </a:ln>
                <a:solidFill>
                  <a:srgbClr val="333638"/>
                </a:solidFill>
                <a:effectLst/>
                <a:uLnTx/>
                <a:uFillTx/>
                <a:cs typeface="KyivType Sans Medium2"/>
              </a:rPr>
              <a:t>Yon-</a:t>
            </a:r>
            <a:r>
              <a:rPr kumimoji="0" b="1" i="0" u="none" strike="noStrike" kern="0" cap="none" spc="0" normalizeH="0" baseline="0" noProof="0" dirty="0">
                <a:ln>
                  <a:noFill/>
                </a:ln>
                <a:solidFill>
                  <a:srgbClr val="333638"/>
                </a:solidFill>
                <a:effectLst/>
                <a:uLnTx/>
                <a:uFillTx/>
                <a:cs typeface="KyivType Sans Medium2"/>
              </a:rPr>
              <a:t>Ka</a:t>
            </a:r>
            <a:r>
              <a:rPr kumimoji="0" b="1" i="0" u="none" strike="noStrike" kern="0" cap="none" spc="70" normalizeH="0" baseline="0" noProof="0" dirty="0">
                <a:ln>
                  <a:noFill/>
                </a:ln>
                <a:solidFill>
                  <a:srgbClr val="333638"/>
                </a:solidFill>
                <a:effectLst/>
                <a:uLnTx/>
                <a:uFillTx/>
                <a:cs typeface="KyivType Sans Medium2"/>
              </a:rPr>
              <a:t> </a:t>
            </a:r>
            <a:r>
              <a:rPr kumimoji="0" b="1" i="0" u="none" strike="noStrike" kern="0" cap="none" spc="0" normalizeH="0" baseline="0" noProof="0" dirty="0">
                <a:ln>
                  <a:noFill/>
                </a:ln>
                <a:solidFill>
                  <a:srgbClr val="333638"/>
                </a:solidFill>
                <a:effectLst/>
                <a:uLnTx/>
                <a:uFillTx/>
                <a:cs typeface="KyivType Sans Medium2"/>
              </a:rPr>
              <a:t>à</a:t>
            </a:r>
            <a:r>
              <a:rPr kumimoji="0" b="1" i="0" u="none" strike="noStrike" kern="0" cap="none" spc="75" normalizeH="0" baseline="0" noProof="0" dirty="0">
                <a:ln>
                  <a:noFill/>
                </a:ln>
                <a:solidFill>
                  <a:srgbClr val="333638"/>
                </a:solidFill>
                <a:effectLst/>
                <a:uLnTx/>
                <a:uFillTx/>
                <a:cs typeface="KyivType Sans Medium2"/>
              </a:rPr>
              <a:t> </a:t>
            </a:r>
            <a:r>
              <a:rPr kumimoji="0" b="1" i="0" u="none" strike="noStrike" kern="0" cap="none" spc="0" normalizeH="0" baseline="0" noProof="0" dirty="0">
                <a:ln>
                  <a:noFill/>
                </a:ln>
                <a:solidFill>
                  <a:srgbClr val="333638"/>
                </a:solidFill>
                <a:effectLst/>
                <a:uLnTx/>
                <a:uFillTx/>
                <a:cs typeface="KyivType Sans Medium2"/>
              </a:rPr>
              <a:t>la</a:t>
            </a:r>
            <a:r>
              <a:rPr kumimoji="0" b="1" i="0" u="none" strike="noStrike" kern="0" cap="none" spc="70" normalizeH="0" baseline="0" noProof="0" dirty="0">
                <a:ln>
                  <a:noFill/>
                </a:ln>
                <a:solidFill>
                  <a:srgbClr val="333638"/>
                </a:solidFill>
                <a:effectLst/>
                <a:uLnTx/>
                <a:uFillTx/>
                <a:cs typeface="KyivType Sans Medium2"/>
              </a:rPr>
              <a:t> </a:t>
            </a:r>
            <a:r>
              <a:rPr kumimoji="0" b="1" i="0" u="none" strike="noStrike" kern="0" cap="none" spc="0" normalizeH="0" baseline="0" noProof="0" dirty="0" err="1">
                <a:ln>
                  <a:noFill/>
                </a:ln>
                <a:solidFill>
                  <a:srgbClr val="333638"/>
                </a:solidFill>
                <a:effectLst/>
                <a:uLnTx/>
                <a:uFillTx/>
                <a:cs typeface="KyivType Sans Medium2"/>
              </a:rPr>
              <a:t>Vitamine</a:t>
            </a:r>
            <a:r>
              <a:rPr kumimoji="0" b="1" i="0" u="none" strike="noStrike" kern="0" cap="none" spc="75" normalizeH="0" baseline="0" noProof="0" dirty="0">
                <a:ln>
                  <a:noFill/>
                </a:ln>
                <a:solidFill>
                  <a:srgbClr val="333638"/>
                </a:solidFill>
                <a:effectLst/>
                <a:uLnTx/>
                <a:uFillTx/>
                <a:cs typeface="KyivType Sans Medium2"/>
              </a:rPr>
              <a:t> </a:t>
            </a:r>
            <a:r>
              <a:rPr kumimoji="0" b="1" i="0" u="none" strike="noStrike" kern="0" cap="none" spc="-50" normalizeH="0" baseline="0" noProof="0" dirty="0">
                <a:ln>
                  <a:noFill/>
                </a:ln>
                <a:solidFill>
                  <a:srgbClr val="333638"/>
                </a:solidFill>
                <a:effectLst/>
                <a:uLnTx/>
                <a:uFillTx/>
                <a:cs typeface="KyivType Sans Medium2"/>
              </a:rPr>
              <a:t>C</a:t>
            </a:r>
            <a:endParaRPr kumimoji="0" lang="fr-FR" b="1" i="0" u="none" strike="noStrike" kern="0" cap="none" spc="-50" normalizeH="0" baseline="0" noProof="0" dirty="0">
              <a:ln>
                <a:noFill/>
              </a:ln>
              <a:solidFill>
                <a:srgbClr val="333638"/>
              </a:solidFill>
              <a:effectLst/>
              <a:uLnTx/>
              <a:uFillTx/>
              <a:cs typeface="KyivType Sans Medium2"/>
            </a:endParaRPr>
          </a:p>
          <a:p>
            <a:pPr marL="12664" marR="5066" lvl="0" indent="0" algn="l" defTabSz="911840" rtl="0" eaLnBrk="1" fontAlgn="auto" latinLnBrk="0" hangingPunct="1">
              <a:lnSpc>
                <a:spcPct val="190200"/>
              </a:lnSpc>
              <a:spcBef>
                <a:spcPts val="0"/>
              </a:spcBef>
              <a:spcAft>
                <a:spcPts val="0"/>
              </a:spcAft>
              <a:buClr>
                <a:srgbClr val="F78F2A"/>
              </a:buClr>
              <a:buSzTx/>
              <a:tabLst>
                <a:tab pos="324210" algn="l"/>
              </a:tabLst>
              <a:defRPr/>
            </a:pPr>
            <a:r>
              <a:rPr kumimoji="0" lang="fr-FR" i="0" u="none" strike="noStrike" kern="0" cap="none" spc="-50" normalizeH="0" baseline="0" noProof="0" dirty="0">
                <a:ln>
                  <a:noFill/>
                </a:ln>
                <a:solidFill>
                  <a:srgbClr val="E5A23F"/>
                </a:solidFill>
                <a:effectLst/>
                <a:uLnTx/>
                <a:uFillTx/>
                <a:cs typeface="KyivType Sans Medium2"/>
              </a:rPr>
              <a:t>8. </a:t>
            </a:r>
            <a:r>
              <a:rPr kumimoji="0" b="1" i="0" u="none" strike="noStrike" kern="0" cap="none" spc="0" normalizeH="0" baseline="0" noProof="0" dirty="0">
                <a:ln>
                  <a:noFill/>
                </a:ln>
                <a:solidFill>
                  <a:srgbClr val="333638"/>
                </a:solidFill>
                <a:effectLst/>
                <a:uLnTx/>
                <a:uFillTx/>
                <a:cs typeface="KyivType Sans Medium2"/>
              </a:rPr>
              <a:t>Masque</a:t>
            </a:r>
            <a:r>
              <a:rPr kumimoji="0" b="1" i="0" u="none" strike="noStrike" kern="0" cap="none" spc="80" normalizeH="0" baseline="0" noProof="0" dirty="0">
                <a:ln>
                  <a:noFill/>
                </a:ln>
                <a:solidFill>
                  <a:srgbClr val="333638"/>
                </a:solidFill>
                <a:effectLst/>
                <a:uLnTx/>
                <a:uFillTx/>
                <a:cs typeface="KyivType Sans Medium2"/>
              </a:rPr>
              <a:t> </a:t>
            </a:r>
            <a:r>
              <a:rPr kumimoji="0" b="1" i="0" u="none" strike="noStrike" kern="0" cap="none" spc="-10" normalizeH="0" baseline="0" noProof="0" dirty="0" err="1">
                <a:ln>
                  <a:noFill/>
                </a:ln>
                <a:solidFill>
                  <a:srgbClr val="333638"/>
                </a:solidFill>
                <a:effectLst/>
                <a:uLnTx/>
                <a:uFillTx/>
                <a:cs typeface="KyivType Sans Medium2"/>
              </a:rPr>
              <a:t>modelant</a:t>
            </a:r>
            <a:endParaRPr kumimoji="0" lang="fr-FR" b="1" i="0" u="none" strike="noStrike" kern="0" cap="none" spc="-10" normalizeH="0" baseline="0" noProof="0" dirty="0">
              <a:ln>
                <a:noFill/>
              </a:ln>
              <a:solidFill>
                <a:srgbClr val="333638"/>
              </a:solidFill>
              <a:effectLst/>
              <a:uLnTx/>
              <a:uFillTx/>
              <a:cs typeface="KyivType Sans Medium2"/>
            </a:endParaRPr>
          </a:p>
          <a:p>
            <a:pPr marL="12664" marR="5066" lvl="0" indent="0" algn="l" defTabSz="911840" rtl="0" eaLnBrk="1" fontAlgn="auto" latinLnBrk="0" hangingPunct="1">
              <a:lnSpc>
                <a:spcPct val="190200"/>
              </a:lnSpc>
              <a:spcBef>
                <a:spcPts val="0"/>
              </a:spcBef>
              <a:spcAft>
                <a:spcPts val="0"/>
              </a:spcAft>
              <a:buClr>
                <a:srgbClr val="F78F2A"/>
              </a:buClr>
              <a:buSzTx/>
              <a:tabLst>
                <a:tab pos="324210" algn="l"/>
              </a:tabLst>
              <a:defRPr/>
            </a:pPr>
            <a:r>
              <a:rPr lang="fr-FR" kern="0" spc="-10" dirty="0">
                <a:solidFill>
                  <a:srgbClr val="E5A23F"/>
                </a:solidFill>
                <a:cs typeface="KyivType Sans Medium2"/>
              </a:rPr>
              <a:t>9. </a:t>
            </a:r>
            <a:r>
              <a:rPr kumimoji="0" lang="fr-FR" i="0" u="none" strike="noStrike" kern="0" cap="none" spc="-10" normalizeH="0" baseline="0" noProof="0" dirty="0">
                <a:ln>
                  <a:noFill/>
                </a:ln>
                <a:solidFill>
                  <a:srgbClr val="333638"/>
                </a:solidFill>
                <a:effectLst/>
                <a:uLnTx/>
                <a:uFillTx/>
                <a:cs typeface="KyivType Sans Medium2"/>
              </a:rPr>
              <a:t>Application crème de soin &amp; contour</a:t>
            </a:r>
          </a:p>
          <a:p>
            <a:pPr marL="12664" marR="5066" lvl="0" indent="0" algn="l" defTabSz="911840" rtl="0" eaLnBrk="1" fontAlgn="auto" latinLnBrk="0" hangingPunct="1">
              <a:lnSpc>
                <a:spcPct val="190200"/>
              </a:lnSpc>
              <a:spcBef>
                <a:spcPts val="0"/>
              </a:spcBef>
              <a:spcAft>
                <a:spcPts val="0"/>
              </a:spcAft>
              <a:buClr>
                <a:srgbClr val="F78F2A"/>
              </a:buClr>
              <a:buSzTx/>
              <a:tabLst>
                <a:tab pos="324210" algn="l"/>
              </a:tabLst>
              <a:defRPr/>
            </a:pPr>
            <a:r>
              <a:rPr lang="fr-FR" kern="0" spc="-10" dirty="0">
                <a:solidFill>
                  <a:srgbClr val="E5A23F"/>
                </a:solidFill>
                <a:cs typeface="KyivType Sans Medium2"/>
              </a:rPr>
              <a:t>10. </a:t>
            </a:r>
            <a:r>
              <a:rPr lang="fr-FR" kern="0" spc="-10" dirty="0">
                <a:solidFill>
                  <a:srgbClr val="333638"/>
                </a:solidFill>
                <a:cs typeface="KyivType Sans Medium2"/>
              </a:rPr>
              <a:t>Conclusion signature</a:t>
            </a:r>
            <a:endParaRPr kumimoji="0" i="0" u="none" strike="noStrike" kern="0" cap="none" spc="0" normalizeH="0" baseline="0" noProof="0" dirty="0">
              <a:ln>
                <a:noFill/>
              </a:ln>
              <a:solidFill>
                <a:sysClr val="windowText" lastClr="000000"/>
              </a:solidFill>
              <a:effectLst/>
              <a:uLnTx/>
              <a:uFillTx/>
              <a:cs typeface="KyivType Sans Medium2"/>
            </a:endParaRPr>
          </a:p>
        </p:txBody>
      </p:sp>
    </p:spTree>
    <p:extLst>
      <p:ext uri="{BB962C8B-B14F-4D97-AF65-F5344CB8AC3E}">
        <p14:creationId xmlns:p14="http://schemas.microsoft.com/office/powerpoint/2010/main" val="190854780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animEffect transition="in" filter="fade">
                                      <p:cBhvr>
                                        <p:cTn id="7" dur="1000"/>
                                        <p:tgtEl>
                                          <p:spTgt spid="5"/>
                                        </p:tgtEl>
                                      </p:cBhvr>
                                    </p:animEffect>
                                    <p:anim calcmode="lin" valueType="num">
                                      <p:cBhvr>
                                        <p:cTn id="8" dur="1000" fill="hold"/>
                                        <p:tgtEl>
                                          <p:spTgt spid="5"/>
                                        </p:tgtEl>
                                        <p:attrNameLst>
                                          <p:attrName>ppt_x</p:attrName>
                                        </p:attrNameLst>
                                      </p:cBhvr>
                                      <p:tavLst>
                                        <p:tav tm="0">
                                          <p:val>
                                            <p:strVal val="#ppt_x"/>
                                          </p:val>
                                        </p:tav>
                                        <p:tav tm="100000">
                                          <p:val>
                                            <p:strVal val="#ppt_x"/>
                                          </p:val>
                                        </p:tav>
                                      </p:tavLst>
                                    </p:anim>
                                    <p:anim calcmode="lin" valueType="num">
                                      <p:cBhvr>
                                        <p:cTn id="9" dur="1000" fill="hold"/>
                                        <p:tgtEl>
                                          <p:spTgt spid="5"/>
                                        </p:tgtEl>
                                        <p:attrNameLst>
                                          <p:attrName>ppt_y</p:attrName>
                                        </p:attrNameLst>
                                      </p:cBhvr>
                                      <p:tavLst>
                                        <p:tav tm="0">
                                          <p:val>
                                            <p:strVal val="#ppt_y+.1"/>
                                          </p:val>
                                        </p:tav>
                                        <p:tav tm="100000">
                                          <p:val>
                                            <p:strVal val="#ppt_y"/>
                                          </p:val>
                                        </p:tav>
                                      </p:tavLst>
                                    </p:anim>
                                  </p:childTnLst>
                                </p:cTn>
                              </p:par>
                              <p:par>
                                <p:cTn id="10" presetID="42" presetClass="entr" presetSubtype="0" fill="hold" grpId="0" nodeType="withEffect">
                                  <p:stCondLst>
                                    <p:cond delay="0"/>
                                  </p:stCondLst>
                                  <p:childTnLst>
                                    <p:set>
                                      <p:cBhvr>
                                        <p:cTn id="11" dur="1" fill="hold">
                                          <p:stCondLst>
                                            <p:cond delay="0"/>
                                          </p:stCondLst>
                                        </p:cTn>
                                        <p:tgtEl>
                                          <p:spTgt spid="11"/>
                                        </p:tgtEl>
                                        <p:attrNameLst>
                                          <p:attrName>style.visibility</p:attrName>
                                        </p:attrNameLst>
                                      </p:cBhvr>
                                      <p:to>
                                        <p:strVal val="visible"/>
                                      </p:to>
                                    </p:set>
                                    <p:animEffect transition="in" filter="fade">
                                      <p:cBhvr>
                                        <p:cTn id="12" dur="1000"/>
                                        <p:tgtEl>
                                          <p:spTgt spid="11"/>
                                        </p:tgtEl>
                                      </p:cBhvr>
                                    </p:animEffect>
                                    <p:anim calcmode="lin" valueType="num">
                                      <p:cBhvr>
                                        <p:cTn id="13" dur="1000" fill="hold"/>
                                        <p:tgtEl>
                                          <p:spTgt spid="11"/>
                                        </p:tgtEl>
                                        <p:attrNameLst>
                                          <p:attrName>ppt_x</p:attrName>
                                        </p:attrNameLst>
                                      </p:cBhvr>
                                      <p:tavLst>
                                        <p:tav tm="0">
                                          <p:val>
                                            <p:strVal val="#ppt_x"/>
                                          </p:val>
                                        </p:tav>
                                        <p:tav tm="100000">
                                          <p:val>
                                            <p:strVal val="#ppt_x"/>
                                          </p:val>
                                        </p:tav>
                                      </p:tavLst>
                                    </p:anim>
                                    <p:anim calcmode="lin" valueType="num">
                                      <p:cBhvr>
                                        <p:cTn id="14" dur="1000" fill="hold"/>
                                        <p:tgtEl>
                                          <p:spTgt spid="11"/>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p:bldP spid="11" grpId="0"/>
    </p:bldLst>
  </p:timing>
</p:sld>
</file>

<file path=ppt/slides/slide32.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pic>
        <p:nvPicPr>
          <p:cNvPr id="2" name="object 7">
            <a:extLst>
              <a:ext uri="{FF2B5EF4-FFF2-40B4-BE49-F238E27FC236}">
                <a16:creationId xmlns:a16="http://schemas.microsoft.com/office/drawing/2014/main" id="{704DEFD5-EEB7-4DED-30AD-BA5CD1CF71CB}"/>
              </a:ext>
            </a:extLst>
          </p:cNvPr>
          <p:cNvPicPr/>
          <p:nvPr/>
        </p:nvPicPr>
        <p:blipFill>
          <a:blip r:embed="rId3" cstate="print"/>
          <a:stretch>
            <a:fillRect/>
          </a:stretch>
        </p:blipFill>
        <p:spPr>
          <a:xfrm>
            <a:off x="-269252" y="1702180"/>
            <a:ext cx="4133315" cy="5270883"/>
          </a:xfrm>
          <a:prstGeom prst="rect">
            <a:avLst/>
          </a:prstGeom>
        </p:spPr>
      </p:pic>
      <p:sp>
        <p:nvSpPr>
          <p:cNvPr id="3" name="ZoneTexte 2">
            <a:extLst>
              <a:ext uri="{FF2B5EF4-FFF2-40B4-BE49-F238E27FC236}">
                <a16:creationId xmlns:a16="http://schemas.microsoft.com/office/drawing/2014/main" id="{B0604B56-9A8B-AA53-8F3D-A3D62CF9D4E0}"/>
              </a:ext>
            </a:extLst>
          </p:cNvPr>
          <p:cNvSpPr txBox="1"/>
          <p:nvPr/>
        </p:nvSpPr>
        <p:spPr>
          <a:xfrm>
            <a:off x="2320955" y="-8154"/>
            <a:ext cx="7537076" cy="1028423"/>
          </a:xfrm>
          <a:prstGeom prst="rect">
            <a:avLst/>
          </a:prstGeom>
          <a:noFill/>
        </p:spPr>
        <p:txBody>
          <a:bodyPr wrap="square" rtlCol="0">
            <a:spAutoFit/>
          </a:bodyPr>
          <a:lstStyle/>
          <a:p>
            <a:pPr algn="ctr"/>
            <a:r>
              <a:rPr kumimoji="0" lang="fr-FR" sz="6083" b="0" i="0" u="none" strike="noStrike" kern="0" cap="none" spc="-25" normalizeH="0" baseline="0" noProof="0" dirty="0">
                <a:ln>
                  <a:noFill/>
                </a:ln>
                <a:solidFill>
                  <a:srgbClr val="F68F28"/>
                </a:solidFill>
                <a:effectLst/>
                <a:uLnTx/>
                <a:uFillTx/>
                <a:latin typeface="KyivType Sans"/>
                <a:ea typeface="+mj-ea"/>
              </a:rPr>
              <a:t>Peeling Lumière</a:t>
            </a:r>
            <a:endParaRPr lang="fr-FR" dirty="0"/>
          </a:p>
        </p:txBody>
      </p:sp>
      <p:pic>
        <p:nvPicPr>
          <p:cNvPr id="5" name="Picture 16">
            <a:extLst>
              <a:ext uri="{FF2B5EF4-FFF2-40B4-BE49-F238E27FC236}">
                <a16:creationId xmlns:a16="http://schemas.microsoft.com/office/drawing/2014/main" id="{18064E82-3514-D974-3A39-B6ABADA2214C}"/>
              </a:ext>
            </a:extLst>
          </p:cNvPr>
          <p:cNvPicPr>
            <a:picLocks noChangeAspect="1"/>
          </p:cNvPicPr>
          <p:nvPr/>
        </p:nvPicPr>
        <p:blipFill rotWithShape="1">
          <a:blip r:embed="rId4" cstate="print">
            <a:extLst>
              <a:ext uri="{28A0092B-C50C-407E-A947-70E740481C1C}">
                <a14:useLocalDpi xmlns:a14="http://schemas.microsoft.com/office/drawing/2010/main" val="0"/>
              </a:ext>
            </a:extLst>
          </a:blip>
          <a:srcRect l="2041" t="-173" r="3875" b="1"/>
          <a:stretch/>
        </p:blipFill>
        <p:spPr bwMode="auto">
          <a:xfrm>
            <a:off x="10533438" y="1848436"/>
            <a:ext cx="1510665" cy="1491246"/>
          </a:xfrm>
          <a:prstGeom prst="rect">
            <a:avLst/>
          </a:prstGeom>
          <a:ln>
            <a:noFill/>
          </a:ln>
          <a:effectLst>
            <a:softEdge rad="112500"/>
          </a:effectLst>
        </p:spPr>
      </p:pic>
      <p:pic>
        <p:nvPicPr>
          <p:cNvPr id="6" name="Picture 15">
            <a:extLst>
              <a:ext uri="{FF2B5EF4-FFF2-40B4-BE49-F238E27FC236}">
                <a16:creationId xmlns:a16="http://schemas.microsoft.com/office/drawing/2014/main" id="{EA19C09D-FA0E-E556-D2BF-2C78CF191542}"/>
              </a:ext>
            </a:extLst>
          </p:cNvPr>
          <p:cNvPicPr>
            <a:picLocks noChangeAspect="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10535087" y="3429000"/>
            <a:ext cx="1681613" cy="1552258"/>
          </a:xfrm>
          <a:prstGeom prst="rect">
            <a:avLst/>
          </a:prstGeom>
          <a:ln>
            <a:noFill/>
          </a:ln>
          <a:effectLst>
            <a:softEdge rad="112500"/>
          </a:effectLst>
        </p:spPr>
      </p:pic>
      <p:sp>
        <p:nvSpPr>
          <p:cNvPr id="7" name="Rectangle 6">
            <a:extLst>
              <a:ext uri="{FF2B5EF4-FFF2-40B4-BE49-F238E27FC236}">
                <a16:creationId xmlns:a16="http://schemas.microsoft.com/office/drawing/2014/main" id="{EE33BDE4-DF5B-46CF-6E18-90787605C45B}"/>
              </a:ext>
            </a:extLst>
          </p:cNvPr>
          <p:cNvSpPr>
            <a:spLocks noChangeArrowheads="1"/>
          </p:cNvSpPr>
          <p:nvPr/>
        </p:nvSpPr>
        <p:spPr bwMode="auto">
          <a:xfrm>
            <a:off x="152400" y="152400"/>
            <a:ext cx="121920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fr-FR"/>
          </a:p>
        </p:txBody>
      </p:sp>
      <p:sp>
        <p:nvSpPr>
          <p:cNvPr id="13" name="ZoneTexte 12">
            <a:extLst>
              <a:ext uri="{FF2B5EF4-FFF2-40B4-BE49-F238E27FC236}">
                <a16:creationId xmlns:a16="http://schemas.microsoft.com/office/drawing/2014/main" id="{C38221D7-C645-45A4-B962-FD5198FE8134}"/>
              </a:ext>
            </a:extLst>
          </p:cNvPr>
          <p:cNvSpPr txBox="1"/>
          <p:nvPr/>
        </p:nvSpPr>
        <p:spPr>
          <a:xfrm>
            <a:off x="4083077" y="1465714"/>
            <a:ext cx="6004089" cy="4832092"/>
          </a:xfrm>
          <a:prstGeom prst="rect">
            <a:avLst/>
          </a:prstGeom>
          <a:noFill/>
        </p:spPr>
        <p:txBody>
          <a:bodyPr wrap="square" rtlCol="0">
            <a:spAutoFit/>
          </a:bodyPr>
          <a:lstStyle/>
          <a:p>
            <a:r>
              <a:rPr lang="fr-FR" sz="2000" kern="0" spc="-10" dirty="0">
                <a:solidFill>
                  <a:srgbClr val="333638"/>
                </a:solidFill>
                <a:latin typeface="KyivType Sans Medium2"/>
              </a:rPr>
              <a:t>Application</a:t>
            </a:r>
            <a:r>
              <a:rPr lang="fr-FR" sz="1600" kern="0" spc="-10" dirty="0">
                <a:solidFill>
                  <a:srgbClr val="333638"/>
                </a:solidFill>
                <a:latin typeface="KyivType Sans Medium2"/>
              </a:rPr>
              <a:t> : </a:t>
            </a:r>
          </a:p>
          <a:p>
            <a:endParaRPr lang="fr-FR" sz="1600" kern="0" spc="-10" dirty="0">
              <a:solidFill>
                <a:srgbClr val="333638"/>
              </a:solidFill>
              <a:latin typeface="KyivType Sans Medium2"/>
            </a:endParaRPr>
          </a:p>
          <a:p>
            <a:endParaRPr lang="fr-FR" sz="1600" kern="0" spc="-10" dirty="0">
              <a:solidFill>
                <a:srgbClr val="333638"/>
              </a:solidFill>
              <a:latin typeface="KyivType Sans Medium2"/>
            </a:endParaRPr>
          </a:p>
          <a:p>
            <a:endParaRPr lang="fr-FR" sz="1600" kern="0" spc="-10" dirty="0">
              <a:solidFill>
                <a:srgbClr val="333638"/>
              </a:solidFill>
              <a:latin typeface="KyivType Sans Medium2"/>
            </a:endParaRPr>
          </a:p>
          <a:p>
            <a:pPr marL="342900" indent="-342900">
              <a:buAutoNum type="arabicPeriod"/>
            </a:pPr>
            <a:r>
              <a:rPr lang="fr-FR" sz="1600" kern="0" spc="-10" dirty="0">
                <a:solidFill>
                  <a:srgbClr val="333638"/>
                </a:solidFill>
              </a:rPr>
              <a:t>Anti tache : appliquer avec un bâtonnet fin en mouvements circulaires de l’extérieur vers l’intérieur. </a:t>
            </a:r>
          </a:p>
          <a:p>
            <a:pPr marL="342900" indent="-342900">
              <a:buAutoNum type="arabicPeriod"/>
            </a:pPr>
            <a:endParaRPr lang="fr-FR" sz="1600" kern="0" spc="-10" dirty="0">
              <a:solidFill>
                <a:srgbClr val="333638"/>
              </a:solidFill>
            </a:endParaRPr>
          </a:p>
          <a:p>
            <a:pPr marL="342900" indent="-342900">
              <a:buAutoNum type="arabicPeriod"/>
            </a:pPr>
            <a:r>
              <a:rPr lang="fr-FR" sz="1600" kern="0" spc="-10" dirty="0">
                <a:solidFill>
                  <a:srgbClr val="333638"/>
                </a:solidFill>
              </a:rPr>
              <a:t>Avec un pinceau sur le visage, le cou et le décolleté.</a:t>
            </a:r>
          </a:p>
          <a:p>
            <a:pPr marL="342900" indent="-342900">
              <a:buAutoNum type="arabicPeriod"/>
            </a:pPr>
            <a:endParaRPr lang="fr-FR" sz="1600" kern="0" spc="-10" dirty="0">
              <a:solidFill>
                <a:srgbClr val="333638"/>
              </a:solidFill>
            </a:endParaRPr>
          </a:p>
          <a:p>
            <a:pPr marL="342900" indent="-342900">
              <a:buAutoNum type="arabicPeriod"/>
            </a:pPr>
            <a:r>
              <a:rPr lang="fr-FR" sz="1600" kern="0" spc="-10" dirty="0">
                <a:solidFill>
                  <a:srgbClr val="333638"/>
                </a:solidFill>
              </a:rPr>
              <a:t>Avec les bâtonnets épais : 3 techniques anti-rides et fermeté </a:t>
            </a:r>
          </a:p>
          <a:p>
            <a:r>
              <a:rPr lang="fr-FR" sz="1600" kern="0" spc="-10" dirty="0">
                <a:solidFill>
                  <a:srgbClr val="333638"/>
                </a:solidFill>
              </a:rPr>
              <a:t>	- Petits pincements</a:t>
            </a:r>
          </a:p>
          <a:p>
            <a:r>
              <a:rPr lang="fr-FR" sz="1600" kern="0" spc="-10" dirty="0">
                <a:solidFill>
                  <a:srgbClr val="333638"/>
                </a:solidFill>
              </a:rPr>
              <a:t>	- Mouvements circulaires « va et vient »</a:t>
            </a:r>
          </a:p>
          <a:p>
            <a:r>
              <a:rPr lang="fr-FR" sz="1600" kern="0" spc="-10" dirty="0">
                <a:solidFill>
                  <a:srgbClr val="333638"/>
                </a:solidFill>
              </a:rPr>
              <a:t>	- Tourbillons et lissage</a:t>
            </a:r>
          </a:p>
          <a:p>
            <a:endParaRPr lang="fr-FR" sz="1600" kern="0" spc="-10" dirty="0">
              <a:solidFill>
                <a:srgbClr val="333638"/>
              </a:solidFill>
            </a:endParaRPr>
          </a:p>
          <a:p>
            <a:endParaRPr lang="fr-FR" sz="1600" kern="0" spc="-10" dirty="0">
              <a:solidFill>
                <a:srgbClr val="333638"/>
              </a:solidFill>
            </a:endParaRPr>
          </a:p>
          <a:p>
            <a:endParaRPr lang="fr-FR" sz="1600" kern="0" spc="-10" dirty="0">
              <a:solidFill>
                <a:srgbClr val="333638"/>
              </a:solidFill>
            </a:endParaRPr>
          </a:p>
          <a:p>
            <a:pPr marL="342900" indent="-342900">
              <a:buFont typeface="+mj-lt"/>
              <a:buAutoNum type="arabicPeriod" startAt="4"/>
            </a:pPr>
            <a:r>
              <a:rPr lang="fr-FR" sz="1600" kern="0" spc="-10" dirty="0">
                <a:solidFill>
                  <a:srgbClr val="333638"/>
                </a:solidFill>
              </a:rPr>
              <a:t>Battages avec les bâtonnets épais sur les joues.</a:t>
            </a:r>
          </a:p>
          <a:p>
            <a:pPr marL="342900" indent="-342900">
              <a:buFont typeface="+mj-lt"/>
              <a:buAutoNum type="arabicPeriod" startAt="4"/>
            </a:pPr>
            <a:endParaRPr lang="fr-FR" sz="1600" kern="0" spc="-10" dirty="0">
              <a:solidFill>
                <a:srgbClr val="333638"/>
              </a:solidFill>
            </a:endParaRPr>
          </a:p>
          <a:p>
            <a:pPr marL="342900" indent="-342900">
              <a:buFont typeface="+mj-lt"/>
              <a:buAutoNum type="arabicPeriod" startAt="4"/>
            </a:pPr>
            <a:r>
              <a:rPr lang="fr-FR" sz="1600" kern="0" spc="-10" dirty="0">
                <a:solidFill>
                  <a:srgbClr val="333638"/>
                </a:solidFill>
              </a:rPr>
              <a:t>Rincer à l’eau claire.</a:t>
            </a:r>
          </a:p>
        </p:txBody>
      </p:sp>
      <p:pic>
        <p:nvPicPr>
          <p:cNvPr id="14" name="object 3">
            <a:extLst>
              <a:ext uri="{FF2B5EF4-FFF2-40B4-BE49-F238E27FC236}">
                <a16:creationId xmlns:a16="http://schemas.microsoft.com/office/drawing/2014/main" id="{50A2EF14-2A15-2BE5-579B-4D1500F3A923}"/>
              </a:ext>
            </a:extLst>
          </p:cNvPr>
          <p:cNvPicPr/>
          <p:nvPr/>
        </p:nvPicPr>
        <p:blipFill>
          <a:blip r:embed="rId6" cstate="print"/>
          <a:stretch>
            <a:fillRect/>
          </a:stretch>
        </p:blipFill>
        <p:spPr>
          <a:xfrm>
            <a:off x="2208407" y="1571938"/>
            <a:ext cx="1333078" cy="1198853"/>
          </a:xfrm>
          <a:prstGeom prst="rect">
            <a:avLst/>
          </a:prstGeom>
        </p:spPr>
      </p:pic>
      <p:sp>
        <p:nvSpPr>
          <p:cNvPr id="15" name="ZoneTexte 14">
            <a:extLst>
              <a:ext uri="{FF2B5EF4-FFF2-40B4-BE49-F238E27FC236}">
                <a16:creationId xmlns:a16="http://schemas.microsoft.com/office/drawing/2014/main" id="{E58F19EB-B827-38CB-57A5-4437471BE994}"/>
              </a:ext>
            </a:extLst>
          </p:cNvPr>
          <p:cNvSpPr txBox="1"/>
          <p:nvPr/>
        </p:nvSpPr>
        <p:spPr>
          <a:xfrm>
            <a:off x="2208406" y="1651184"/>
            <a:ext cx="1333079" cy="1059136"/>
          </a:xfrm>
          <a:prstGeom prst="rect">
            <a:avLst/>
          </a:prstGeom>
          <a:noFill/>
        </p:spPr>
        <p:txBody>
          <a:bodyPr wrap="square" rtlCol="0">
            <a:spAutoFit/>
          </a:bodyPr>
          <a:lstStyle/>
          <a:p>
            <a:pPr algn="ctr"/>
            <a:r>
              <a:rPr lang="fr-FR" sz="2094" kern="0" spc="-50" dirty="0">
                <a:solidFill>
                  <a:srgbClr val="FFFFFF"/>
                </a:solidFill>
                <a:latin typeface="KyivType Sans Medium2"/>
              </a:rPr>
              <a:t>Exfolie</a:t>
            </a:r>
          </a:p>
          <a:p>
            <a:pPr algn="ctr"/>
            <a:r>
              <a:rPr lang="fr-FR" sz="2094" kern="0" spc="-50" dirty="0">
                <a:solidFill>
                  <a:srgbClr val="FFFFFF"/>
                </a:solidFill>
                <a:latin typeface="KyivType Sans Medium2"/>
              </a:rPr>
              <a:t>Unifie</a:t>
            </a:r>
          </a:p>
          <a:p>
            <a:pPr algn="ctr"/>
            <a:r>
              <a:rPr lang="fr-FR" sz="2094" kern="0" spc="-50" dirty="0">
                <a:solidFill>
                  <a:srgbClr val="FFFFFF"/>
                </a:solidFill>
                <a:latin typeface="KyivType Sans Medium2"/>
              </a:rPr>
              <a:t>Eclaircit</a:t>
            </a:r>
          </a:p>
        </p:txBody>
      </p:sp>
      <p:pic>
        <p:nvPicPr>
          <p:cNvPr id="16" name="Picture 9">
            <a:extLst>
              <a:ext uri="{FF2B5EF4-FFF2-40B4-BE49-F238E27FC236}">
                <a16:creationId xmlns:a16="http://schemas.microsoft.com/office/drawing/2014/main" id="{6656FF68-DCE0-1FFD-09B4-57E602A6770D}"/>
              </a:ext>
            </a:extLst>
          </p:cNvPr>
          <p:cNvPicPr>
            <a:picLocks noChangeAspect="1"/>
          </p:cNvPicPr>
          <p:nvPr/>
        </p:nvPicPr>
        <p:blipFill>
          <a:blip r:embed="rId7" cstate="print">
            <a:extLst>
              <a:ext uri="{28A0092B-C50C-407E-A947-70E740481C1C}">
                <a14:useLocalDpi xmlns:a14="http://schemas.microsoft.com/office/drawing/2010/main" val="0"/>
              </a:ext>
            </a:extLst>
          </a:blip>
          <a:srcRect/>
          <a:stretch>
            <a:fillRect/>
          </a:stretch>
        </p:blipFill>
        <p:spPr bwMode="auto">
          <a:xfrm>
            <a:off x="4814427" y="4790511"/>
            <a:ext cx="901340" cy="516032"/>
          </a:xfrm>
          <a:prstGeom prst="rect">
            <a:avLst/>
          </a:prstGeom>
          <a:noFill/>
          <a:ln>
            <a:noFill/>
          </a:ln>
        </p:spPr>
      </p:pic>
      <p:pic>
        <p:nvPicPr>
          <p:cNvPr id="17" name="Picture 10">
            <a:extLst>
              <a:ext uri="{FF2B5EF4-FFF2-40B4-BE49-F238E27FC236}">
                <a16:creationId xmlns:a16="http://schemas.microsoft.com/office/drawing/2014/main" id="{36FBE107-6698-60AF-6507-5C3738A4C62A}"/>
              </a:ext>
            </a:extLst>
          </p:cNvPr>
          <p:cNvPicPr>
            <a:picLocks noChangeAspect="1"/>
          </p:cNvPicPr>
          <p:nvPr/>
        </p:nvPicPr>
        <p:blipFill>
          <a:blip r:embed="rId8" cstate="print">
            <a:extLst>
              <a:ext uri="{28A0092B-C50C-407E-A947-70E740481C1C}">
                <a14:useLocalDpi xmlns:a14="http://schemas.microsoft.com/office/drawing/2010/main" val="0"/>
              </a:ext>
            </a:extLst>
          </a:blip>
          <a:srcRect/>
          <a:stretch>
            <a:fillRect/>
          </a:stretch>
        </p:blipFill>
        <p:spPr bwMode="auto">
          <a:xfrm>
            <a:off x="5892355" y="4823391"/>
            <a:ext cx="922530" cy="483152"/>
          </a:xfrm>
          <a:prstGeom prst="rect">
            <a:avLst/>
          </a:prstGeom>
          <a:noFill/>
          <a:ln>
            <a:noFill/>
          </a:ln>
        </p:spPr>
      </p:pic>
      <p:pic>
        <p:nvPicPr>
          <p:cNvPr id="18" name="Picture 11">
            <a:extLst>
              <a:ext uri="{FF2B5EF4-FFF2-40B4-BE49-F238E27FC236}">
                <a16:creationId xmlns:a16="http://schemas.microsoft.com/office/drawing/2014/main" id="{67639ECA-4DB4-0123-542B-BED67800D6F0}"/>
              </a:ext>
            </a:extLst>
          </p:cNvPr>
          <p:cNvPicPr>
            <a:picLocks noChangeAspect="1"/>
          </p:cNvPicPr>
          <p:nvPr/>
        </p:nvPicPr>
        <p:blipFill>
          <a:blip r:embed="rId9" cstate="print">
            <a:extLst>
              <a:ext uri="{28A0092B-C50C-407E-A947-70E740481C1C}">
                <a14:useLocalDpi xmlns:a14="http://schemas.microsoft.com/office/drawing/2010/main" val="0"/>
              </a:ext>
            </a:extLst>
          </a:blip>
          <a:srcRect/>
          <a:stretch>
            <a:fillRect/>
          </a:stretch>
        </p:blipFill>
        <p:spPr bwMode="auto">
          <a:xfrm>
            <a:off x="7085121" y="4853007"/>
            <a:ext cx="901340" cy="483152"/>
          </a:xfrm>
          <a:prstGeom prst="rect">
            <a:avLst/>
          </a:prstGeom>
          <a:noFill/>
          <a:ln>
            <a:noFill/>
          </a:ln>
        </p:spPr>
      </p:pic>
      <p:pic>
        <p:nvPicPr>
          <p:cNvPr id="4" name="object 3">
            <a:extLst>
              <a:ext uri="{FF2B5EF4-FFF2-40B4-BE49-F238E27FC236}">
                <a16:creationId xmlns:a16="http://schemas.microsoft.com/office/drawing/2014/main" id="{F927D128-98BB-9257-4A77-1F842A85C370}"/>
              </a:ext>
            </a:extLst>
          </p:cNvPr>
          <p:cNvPicPr/>
          <p:nvPr/>
        </p:nvPicPr>
        <p:blipFill>
          <a:blip r:embed="rId6" cstate="print"/>
          <a:stretch>
            <a:fillRect/>
          </a:stretch>
        </p:blipFill>
        <p:spPr>
          <a:xfrm>
            <a:off x="9595476" y="5336158"/>
            <a:ext cx="2425842" cy="1383323"/>
          </a:xfrm>
          <a:prstGeom prst="rect">
            <a:avLst/>
          </a:prstGeom>
          <a:solidFill>
            <a:schemeClr val="accent2">
              <a:lumMod val="20000"/>
              <a:lumOff val="80000"/>
              <a:alpha val="39000"/>
            </a:schemeClr>
          </a:solidFill>
          <a:ln>
            <a:solidFill>
              <a:schemeClr val="accent2">
                <a:lumMod val="20000"/>
                <a:lumOff val="80000"/>
              </a:schemeClr>
            </a:solidFill>
          </a:ln>
        </p:spPr>
      </p:pic>
      <p:sp>
        <p:nvSpPr>
          <p:cNvPr id="8" name="ZoneTexte 7">
            <a:extLst>
              <a:ext uri="{FF2B5EF4-FFF2-40B4-BE49-F238E27FC236}">
                <a16:creationId xmlns:a16="http://schemas.microsoft.com/office/drawing/2014/main" id="{DE001E81-103A-6040-33BF-5B4BA496C7AE}"/>
              </a:ext>
            </a:extLst>
          </p:cNvPr>
          <p:cNvSpPr txBox="1"/>
          <p:nvPr/>
        </p:nvSpPr>
        <p:spPr>
          <a:xfrm>
            <a:off x="9595476" y="5387665"/>
            <a:ext cx="2425842" cy="1323439"/>
          </a:xfrm>
          <a:prstGeom prst="rect">
            <a:avLst/>
          </a:prstGeom>
          <a:noFill/>
        </p:spPr>
        <p:txBody>
          <a:bodyPr wrap="square" rtlCol="0">
            <a:spAutoFit/>
          </a:bodyPr>
          <a:lstStyle/>
          <a:p>
            <a:r>
              <a:rPr lang="fr-FR" sz="1600" u="sng" kern="0" spc="-50" dirty="0">
                <a:solidFill>
                  <a:srgbClr val="FFFFFF"/>
                </a:solidFill>
                <a:latin typeface="KyivType Sans Medium2"/>
              </a:rPr>
              <a:t>Quantité : </a:t>
            </a:r>
            <a:r>
              <a:rPr lang="fr-FR" sz="1600" kern="0" spc="-50" dirty="0">
                <a:solidFill>
                  <a:srgbClr val="FFFFFF"/>
                </a:solidFill>
                <a:latin typeface="KyivType Sans Medium2"/>
              </a:rPr>
              <a:t>8 à 10 compte-gouttes</a:t>
            </a:r>
          </a:p>
          <a:p>
            <a:endParaRPr lang="fr-FR" sz="1600" kern="0" spc="-50" dirty="0">
              <a:solidFill>
                <a:srgbClr val="FFFFFF"/>
              </a:solidFill>
              <a:latin typeface="KyivType Sans Medium2"/>
            </a:endParaRPr>
          </a:p>
          <a:p>
            <a:r>
              <a:rPr lang="fr-FR" sz="1600" kern="0" spc="-50" dirty="0">
                <a:solidFill>
                  <a:srgbClr val="FFFFFF"/>
                </a:solidFill>
                <a:latin typeface="KyivType Sans Medium2"/>
              </a:rPr>
              <a:t>12 minutes (rinçage inclus)</a:t>
            </a:r>
          </a:p>
        </p:txBody>
      </p:sp>
      <p:pic>
        <p:nvPicPr>
          <p:cNvPr id="9" name="Picture 5">
            <a:extLst>
              <a:ext uri="{FF2B5EF4-FFF2-40B4-BE49-F238E27FC236}">
                <a16:creationId xmlns:a16="http://schemas.microsoft.com/office/drawing/2014/main" id="{E206296E-12A9-EFFF-489F-D9C9A49A0A17}"/>
              </a:ext>
            </a:extLst>
          </p:cNvPr>
          <p:cNvPicPr>
            <a:picLocks noChangeAspect="1" noChangeArrowheads="1"/>
          </p:cNvPicPr>
          <p:nvPr/>
        </p:nvPicPr>
        <p:blipFill>
          <a:blip r:embed="rId10" cstate="print">
            <a:extLst>
              <a:ext uri="{28A0092B-C50C-407E-A947-70E740481C1C}">
                <a14:useLocalDpi xmlns:a14="http://schemas.microsoft.com/office/drawing/2010/main"/>
              </a:ext>
            </a:extLst>
          </a:blip>
          <a:srcRect/>
          <a:stretch>
            <a:fillRect/>
          </a:stretch>
        </p:blipFill>
        <p:spPr bwMode="auto">
          <a:xfrm rot="5400000">
            <a:off x="9022594" y="2385598"/>
            <a:ext cx="2840330" cy="639593"/>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10" name="Picture 3">
            <a:extLst>
              <a:ext uri="{FF2B5EF4-FFF2-40B4-BE49-F238E27FC236}">
                <a16:creationId xmlns:a16="http://schemas.microsoft.com/office/drawing/2014/main" id="{5F020B15-8D50-E773-7A35-C6656ADACA01}"/>
              </a:ext>
            </a:extLst>
          </p:cNvPr>
          <p:cNvPicPr>
            <a:picLocks noChangeAspect="1" noChangeArrowheads="1"/>
          </p:cNvPicPr>
          <p:nvPr/>
        </p:nvPicPr>
        <p:blipFill rotWithShape="1">
          <a:blip r:embed="rId11" cstate="print">
            <a:extLst>
              <a:ext uri="{28A0092B-C50C-407E-A947-70E740481C1C}">
                <a14:useLocalDpi xmlns:a14="http://schemas.microsoft.com/office/drawing/2010/main" val="0"/>
              </a:ext>
            </a:extLst>
          </a:blip>
          <a:srcRect t="4938"/>
          <a:stretch/>
        </p:blipFill>
        <p:spPr bwMode="auto">
          <a:xfrm>
            <a:off x="10739554" y="776286"/>
            <a:ext cx="1268407" cy="941686"/>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183227626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nodeType="clickEffect">
                                  <p:stCondLst>
                                    <p:cond delay="0"/>
                                  </p:stCondLst>
                                  <p:childTnLst>
                                    <p:set>
                                      <p:cBhvr>
                                        <p:cTn id="6" dur="1" fill="hold">
                                          <p:stCondLst>
                                            <p:cond delay="0"/>
                                          </p:stCondLst>
                                        </p:cTn>
                                        <p:tgtEl>
                                          <p:spTgt spid="5"/>
                                        </p:tgtEl>
                                        <p:attrNameLst>
                                          <p:attrName>style.visibility</p:attrName>
                                        </p:attrNameLst>
                                      </p:cBhvr>
                                      <p:to>
                                        <p:strVal val="visible"/>
                                      </p:to>
                                    </p:set>
                                    <p:animEffect transition="in" filter="fade">
                                      <p:cBhvr>
                                        <p:cTn id="7" dur="1000"/>
                                        <p:tgtEl>
                                          <p:spTgt spid="5"/>
                                        </p:tgtEl>
                                      </p:cBhvr>
                                    </p:animEffect>
                                    <p:anim calcmode="lin" valueType="num">
                                      <p:cBhvr>
                                        <p:cTn id="8" dur="1000" fill="hold"/>
                                        <p:tgtEl>
                                          <p:spTgt spid="5"/>
                                        </p:tgtEl>
                                        <p:attrNameLst>
                                          <p:attrName>ppt_x</p:attrName>
                                        </p:attrNameLst>
                                      </p:cBhvr>
                                      <p:tavLst>
                                        <p:tav tm="0">
                                          <p:val>
                                            <p:strVal val="#ppt_x"/>
                                          </p:val>
                                        </p:tav>
                                        <p:tav tm="100000">
                                          <p:val>
                                            <p:strVal val="#ppt_x"/>
                                          </p:val>
                                        </p:tav>
                                      </p:tavLst>
                                    </p:anim>
                                    <p:anim calcmode="lin" valueType="num">
                                      <p:cBhvr>
                                        <p:cTn id="9" dur="1000" fill="hold"/>
                                        <p:tgtEl>
                                          <p:spTgt spid="5"/>
                                        </p:tgtEl>
                                        <p:attrNameLst>
                                          <p:attrName>ppt_y</p:attrName>
                                        </p:attrNameLst>
                                      </p:cBhvr>
                                      <p:tavLst>
                                        <p:tav tm="0">
                                          <p:val>
                                            <p:strVal val="#ppt_y+.1"/>
                                          </p:val>
                                        </p:tav>
                                        <p:tav tm="100000">
                                          <p:val>
                                            <p:strVal val="#ppt_y"/>
                                          </p:val>
                                        </p:tav>
                                      </p:tavLst>
                                    </p:anim>
                                  </p:childTnLst>
                                </p:cTn>
                              </p:par>
                              <p:par>
                                <p:cTn id="10" presetID="42" presetClass="entr" presetSubtype="0" fill="hold" nodeType="withEffect">
                                  <p:stCondLst>
                                    <p:cond delay="0"/>
                                  </p:stCondLst>
                                  <p:childTnLst>
                                    <p:set>
                                      <p:cBhvr>
                                        <p:cTn id="11" dur="1" fill="hold">
                                          <p:stCondLst>
                                            <p:cond delay="0"/>
                                          </p:stCondLst>
                                        </p:cTn>
                                        <p:tgtEl>
                                          <p:spTgt spid="6"/>
                                        </p:tgtEl>
                                        <p:attrNameLst>
                                          <p:attrName>style.visibility</p:attrName>
                                        </p:attrNameLst>
                                      </p:cBhvr>
                                      <p:to>
                                        <p:strVal val="visible"/>
                                      </p:to>
                                    </p:set>
                                    <p:animEffect transition="in" filter="fade">
                                      <p:cBhvr>
                                        <p:cTn id="12" dur="1000"/>
                                        <p:tgtEl>
                                          <p:spTgt spid="6"/>
                                        </p:tgtEl>
                                      </p:cBhvr>
                                    </p:animEffect>
                                    <p:anim calcmode="lin" valueType="num">
                                      <p:cBhvr>
                                        <p:cTn id="13" dur="1000" fill="hold"/>
                                        <p:tgtEl>
                                          <p:spTgt spid="6"/>
                                        </p:tgtEl>
                                        <p:attrNameLst>
                                          <p:attrName>ppt_x</p:attrName>
                                        </p:attrNameLst>
                                      </p:cBhvr>
                                      <p:tavLst>
                                        <p:tav tm="0">
                                          <p:val>
                                            <p:strVal val="#ppt_x"/>
                                          </p:val>
                                        </p:tav>
                                        <p:tav tm="100000">
                                          <p:val>
                                            <p:strVal val="#ppt_x"/>
                                          </p:val>
                                        </p:tav>
                                      </p:tavLst>
                                    </p:anim>
                                    <p:anim calcmode="lin" valueType="num">
                                      <p:cBhvr>
                                        <p:cTn id="14" dur="1000" fill="hold"/>
                                        <p:tgtEl>
                                          <p:spTgt spid="6"/>
                                        </p:tgtEl>
                                        <p:attrNameLst>
                                          <p:attrName>ppt_y</p:attrName>
                                        </p:attrNameLst>
                                      </p:cBhvr>
                                      <p:tavLst>
                                        <p:tav tm="0">
                                          <p:val>
                                            <p:strVal val="#ppt_y+.1"/>
                                          </p:val>
                                        </p:tav>
                                        <p:tav tm="100000">
                                          <p:val>
                                            <p:strVal val="#ppt_y"/>
                                          </p:val>
                                        </p:tav>
                                      </p:tavLst>
                                    </p:anim>
                                  </p:childTnLst>
                                </p:cTn>
                              </p:par>
                              <p:par>
                                <p:cTn id="15" presetID="42" presetClass="entr" presetSubtype="0" fill="hold" grpId="0" nodeType="withEffect">
                                  <p:stCondLst>
                                    <p:cond delay="0"/>
                                  </p:stCondLst>
                                  <p:childTnLst>
                                    <p:set>
                                      <p:cBhvr>
                                        <p:cTn id="16" dur="1" fill="hold">
                                          <p:stCondLst>
                                            <p:cond delay="0"/>
                                          </p:stCondLst>
                                        </p:cTn>
                                        <p:tgtEl>
                                          <p:spTgt spid="13"/>
                                        </p:tgtEl>
                                        <p:attrNameLst>
                                          <p:attrName>style.visibility</p:attrName>
                                        </p:attrNameLst>
                                      </p:cBhvr>
                                      <p:to>
                                        <p:strVal val="visible"/>
                                      </p:to>
                                    </p:set>
                                    <p:animEffect transition="in" filter="fade">
                                      <p:cBhvr>
                                        <p:cTn id="17" dur="1000"/>
                                        <p:tgtEl>
                                          <p:spTgt spid="13"/>
                                        </p:tgtEl>
                                      </p:cBhvr>
                                    </p:animEffect>
                                    <p:anim calcmode="lin" valueType="num">
                                      <p:cBhvr>
                                        <p:cTn id="18" dur="1000" fill="hold"/>
                                        <p:tgtEl>
                                          <p:spTgt spid="13"/>
                                        </p:tgtEl>
                                        <p:attrNameLst>
                                          <p:attrName>ppt_x</p:attrName>
                                        </p:attrNameLst>
                                      </p:cBhvr>
                                      <p:tavLst>
                                        <p:tav tm="0">
                                          <p:val>
                                            <p:strVal val="#ppt_x"/>
                                          </p:val>
                                        </p:tav>
                                        <p:tav tm="100000">
                                          <p:val>
                                            <p:strVal val="#ppt_x"/>
                                          </p:val>
                                        </p:tav>
                                      </p:tavLst>
                                    </p:anim>
                                    <p:anim calcmode="lin" valueType="num">
                                      <p:cBhvr>
                                        <p:cTn id="19" dur="1000" fill="hold"/>
                                        <p:tgtEl>
                                          <p:spTgt spid="13"/>
                                        </p:tgtEl>
                                        <p:attrNameLst>
                                          <p:attrName>ppt_y</p:attrName>
                                        </p:attrNameLst>
                                      </p:cBhvr>
                                      <p:tavLst>
                                        <p:tav tm="0">
                                          <p:val>
                                            <p:strVal val="#ppt_y+.1"/>
                                          </p:val>
                                        </p:tav>
                                        <p:tav tm="100000">
                                          <p:val>
                                            <p:strVal val="#ppt_y"/>
                                          </p:val>
                                        </p:tav>
                                      </p:tavLst>
                                    </p:anim>
                                  </p:childTnLst>
                                </p:cTn>
                              </p:par>
                              <p:par>
                                <p:cTn id="20" presetID="42" presetClass="entr" presetSubtype="0" fill="hold" nodeType="withEffect">
                                  <p:stCondLst>
                                    <p:cond delay="0"/>
                                  </p:stCondLst>
                                  <p:childTnLst>
                                    <p:set>
                                      <p:cBhvr>
                                        <p:cTn id="21" dur="1" fill="hold">
                                          <p:stCondLst>
                                            <p:cond delay="0"/>
                                          </p:stCondLst>
                                        </p:cTn>
                                        <p:tgtEl>
                                          <p:spTgt spid="16"/>
                                        </p:tgtEl>
                                        <p:attrNameLst>
                                          <p:attrName>style.visibility</p:attrName>
                                        </p:attrNameLst>
                                      </p:cBhvr>
                                      <p:to>
                                        <p:strVal val="visible"/>
                                      </p:to>
                                    </p:set>
                                    <p:animEffect transition="in" filter="fade">
                                      <p:cBhvr>
                                        <p:cTn id="22" dur="1000"/>
                                        <p:tgtEl>
                                          <p:spTgt spid="16"/>
                                        </p:tgtEl>
                                      </p:cBhvr>
                                    </p:animEffect>
                                    <p:anim calcmode="lin" valueType="num">
                                      <p:cBhvr>
                                        <p:cTn id="23" dur="1000" fill="hold"/>
                                        <p:tgtEl>
                                          <p:spTgt spid="16"/>
                                        </p:tgtEl>
                                        <p:attrNameLst>
                                          <p:attrName>ppt_x</p:attrName>
                                        </p:attrNameLst>
                                      </p:cBhvr>
                                      <p:tavLst>
                                        <p:tav tm="0">
                                          <p:val>
                                            <p:strVal val="#ppt_x"/>
                                          </p:val>
                                        </p:tav>
                                        <p:tav tm="100000">
                                          <p:val>
                                            <p:strVal val="#ppt_x"/>
                                          </p:val>
                                        </p:tav>
                                      </p:tavLst>
                                    </p:anim>
                                    <p:anim calcmode="lin" valueType="num">
                                      <p:cBhvr>
                                        <p:cTn id="24" dur="1000" fill="hold"/>
                                        <p:tgtEl>
                                          <p:spTgt spid="16"/>
                                        </p:tgtEl>
                                        <p:attrNameLst>
                                          <p:attrName>ppt_y</p:attrName>
                                        </p:attrNameLst>
                                      </p:cBhvr>
                                      <p:tavLst>
                                        <p:tav tm="0">
                                          <p:val>
                                            <p:strVal val="#ppt_y+.1"/>
                                          </p:val>
                                        </p:tav>
                                        <p:tav tm="100000">
                                          <p:val>
                                            <p:strVal val="#ppt_y"/>
                                          </p:val>
                                        </p:tav>
                                      </p:tavLst>
                                    </p:anim>
                                  </p:childTnLst>
                                </p:cTn>
                              </p:par>
                              <p:par>
                                <p:cTn id="25" presetID="42" presetClass="entr" presetSubtype="0" fill="hold" nodeType="withEffect">
                                  <p:stCondLst>
                                    <p:cond delay="0"/>
                                  </p:stCondLst>
                                  <p:childTnLst>
                                    <p:set>
                                      <p:cBhvr>
                                        <p:cTn id="26" dur="1" fill="hold">
                                          <p:stCondLst>
                                            <p:cond delay="0"/>
                                          </p:stCondLst>
                                        </p:cTn>
                                        <p:tgtEl>
                                          <p:spTgt spid="17"/>
                                        </p:tgtEl>
                                        <p:attrNameLst>
                                          <p:attrName>style.visibility</p:attrName>
                                        </p:attrNameLst>
                                      </p:cBhvr>
                                      <p:to>
                                        <p:strVal val="visible"/>
                                      </p:to>
                                    </p:set>
                                    <p:animEffect transition="in" filter="fade">
                                      <p:cBhvr>
                                        <p:cTn id="27" dur="1000"/>
                                        <p:tgtEl>
                                          <p:spTgt spid="17"/>
                                        </p:tgtEl>
                                      </p:cBhvr>
                                    </p:animEffect>
                                    <p:anim calcmode="lin" valueType="num">
                                      <p:cBhvr>
                                        <p:cTn id="28" dur="1000" fill="hold"/>
                                        <p:tgtEl>
                                          <p:spTgt spid="17"/>
                                        </p:tgtEl>
                                        <p:attrNameLst>
                                          <p:attrName>ppt_x</p:attrName>
                                        </p:attrNameLst>
                                      </p:cBhvr>
                                      <p:tavLst>
                                        <p:tav tm="0">
                                          <p:val>
                                            <p:strVal val="#ppt_x"/>
                                          </p:val>
                                        </p:tav>
                                        <p:tav tm="100000">
                                          <p:val>
                                            <p:strVal val="#ppt_x"/>
                                          </p:val>
                                        </p:tav>
                                      </p:tavLst>
                                    </p:anim>
                                    <p:anim calcmode="lin" valueType="num">
                                      <p:cBhvr>
                                        <p:cTn id="29" dur="1000" fill="hold"/>
                                        <p:tgtEl>
                                          <p:spTgt spid="17"/>
                                        </p:tgtEl>
                                        <p:attrNameLst>
                                          <p:attrName>ppt_y</p:attrName>
                                        </p:attrNameLst>
                                      </p:cBhvr>
                                      <p:tavLst>
                                        <p:tav tm="0">
                                          <p:val>
                                            <p:strVal val="#ppt_y+.1"/>
                                          </p:val>
                                        </p:tav>
                                        <p:tav tm="100000">
                                          <p:val>
                                            <p:strVal val="#ppt_y"/>
                                          </p:val>
                                        </p:tav>
                                      </p:tavLst>
                                    </p:anim>
                                  </p:childTnLst>
                                </p:cTn>
                              </p:par>
                              <p:par>
                                <p:cTn id="30" presetID="42" presetClass="entr" presetSubtype="0" fill="hold" nodeType="withEffect">
                                  <p:stCondLst>
                                    <p:cond delay="0"/>
                                  </p:stCondLst>
                                  <p:childTnLst>
                                    <p:set>
                                      <p:cBhvr>
                                        <p:cTn id="31" dur="1" fill="hold">
                                          <p:stCondLst>
                                            <p:cond delay="0"/>
                                          </p:stCondLst>
                                        </p:cTn>
                                        <p:tgtEl>
                                          <p:spTgt spid="18"/>
                                        </p:tgtEl>
                                        <p:attrNameLst>
                                          <p:attrName>style.visibility</p:attrName>
                                        </p:attrNameLst>
                                      </p:cBhvr>
                                      <p:to>
                                        <p:strVal val="visible"/>
                                      </p:to>
                                    </p:set>
                                    <p:animEffect transition="in" filter="fade">
                                      <p:cBhvr>
                                        <p:cTn id="32" dur="1000"/>
                                        <p:tgtEl>
                                          <p:spTgt spid="18"/>
                                        </p:tgtEl>
                                      </p:cBhvr>
                                    </p:animEffect>
                                    <p:anim calcmode="lin" valueType="num">
                                      <p:cBhvr>
                                        <p:cTn id="33" dur="1000" fill="hold"/>
                                        <p:tgtEl>
                                          <p:spTgt spid="18"/>
                                        </p:tgtEl>
                                        <p:attrNameLst>
                                          <p:attrName>ppt_x</p:attrName>
                                        </p:attrNameLst>
                                      </p:cBhvr>
                                      <p:tavLst>
                                        <p:tav tm="0">
                                          <p:val>
                                            <p:strVal val="#ppt_x"/>
                                          </p:val>
                                        </p:tav>
                                        <p:tav tm="100000">
                                          <p:val>
                                            <p:strVal val="#ppt_x"/>
                                          </p:val>
                                        </p:tav>
                                      </p:tavLst>
                                    </p:anim>
                                    <p:anim calcmode="lin" valueType="num">
                                      <p:cBhvr>
                                        <p:cTn id="34" dur="1000" fill="hold"/>
                                        <p:tgtEl>
                                          <p:spTgt spid="18"/>
                                        </p:tgtEl>
                                        <p:attrNameLst>
                                          <p:attrName>ppt_y</p:attrName>
                                        </p:attrNameLst>
                                      </p:cBhvr>
                                      <p:tavLst>
                                        <p:tav tm="0">
                                          <p:val>
                                            <p:strVal val="#ppt_y+.1"/>
                                          </p:val>
                                        </p:tav>
                                        <p:tav tm="100000">
                                          <p:val>
                                            <p:strVal val="#ppt_y"/>
                                          </p:val>
                                        </p:tav>
                                      </p:tavLst>
                                    </p:anim>
                                  </p:childTnLst>
                                </p:cTn>
                              </p:par>
                              <p:par>
                                <p:cTn id="35" presetID="42" presetClass="entr" presetSubtype="0" fill="hold" nodeType="withEffect">
                                  <p:stCondLst>
                                    <p:cond delay="0"/>
                                  </p:stCondLst>
                                  <p:childTnLst>
                                    <p:set>
                                      <p:cBhvr>
                                        <p:cTn id="36" dur="1" fill="hold">
                                          <p:stCondLst>
                                            <p:cond delay="0"/>
                                          </p:stCondLst>
                                        </p:cTn>
                                        <p:tgtEl>
                                          <p:spTgt spid="4"/>
                                        </p:tgtEl>
                                        <p:attrNameLst>
                                          <p:attrName>style.visibility</p:attrName>
                                        </p:attrNameLst>
                                      </p:cBhvr>
                                      <p:to>
                                        <p:strVal val="visible"/>
                                      </p:to>
                                    </p:set>
                                    <p:animEffect transition="in" filter="fade">
                                      <p:cBhvr>
                                        <p:cTn id="37" dur="1000"/>
                                        <p:tgtEl>
                                          <p:spTgt spid="4"/>
                                        </p:tgtEl>
                                      </p:cBhvr>
                                    </p:animEffect>
                                    <p:anim calcmode="lin" valueType="num">
                                      <p:cBhvr>
                                        <p:cTn id="38" dur="1000" fill="hold"/>
                                        <p:tgtEl>
                                          <p:spTgt spid="4"/>
                                        </p:tgtEl>
                                        <p:attrNameLst>
                                          <p:attrName>ppt_x</p:attrName>
                                        </p:attrNameLst>
                                      </p:cBhvr>
                                      <p:tavLst>
                                        <p:tav tm="0">
                                          <p:val>
                                            <p:strVal val="#ppt_x"/>
                                          </p:val>
                                        </p:tav>
                                        <p:tav tm="100000">
                                          <p:val>
                                            <p:strVal val="#ppt_x"/>
                                          </p:val>
                                        </p:tav>
                                      </p:tavLst>
                                    </p:anim>
                                    <p:anim calcmode="lin" valueType="num">
                                      <p:cBhvr>
                                        <p:cTn id="39" dur="1000" fill="hold"/>
                                        <p:tgtEl>
                                          <p:spTgt spid="4"/>
                                        </p:tgtEl>
                                        <p:attrNameLst>
                                          <p:attrName>ppt_y</p:attrName>
                                        </p:attrNameLst>
                                      </p:cBhvr>
                                      <p:tavLst>
                                        <p:tav tm="0">
                                          <p:val>
                                            <p:strVal val="#ppt_y+.1"/>
                                          </p:val>
                                        </p:tav>
                                        <p:tav tm="100000">
                                          <p:val>
                                            <p:strVal val="#ppt_y"/>
                                          </p:val>
                                        </p:tav>
                                      </p:tavLst>
                                    </p:anim>
                                  </p:childTnLst>
                                </p:cTn>
                              </p:par>
                              <p:par>
                                <p:cTn id="40" presetID="42" presetClass="entr" presetSubtype="0" fill="hold" grpId="0" nodeType="withEffect">
                                  <p:stCondLst>
                                    <p:cond delay="0"/>
                                  </p:stCondLst>
                                  <p:childTnLst>
                                    <p:set>
                                      <p:cBhvr>
                                        <p:cTn id="41" dur="1" fill="hold">
                                          <p:stCondLst>
                                            <p:cond delay="0"/>
                                          </p:stCondLst>
                                        </p:cTn>
                                        <p:tgtEl>
                                          <p:spTgt spid="8"/>
                                        </p:tgtEl>
                                        <p:attrNameLst>
                                          <p:attrName>style.visibility</p:attrName>
                                        </p:attrNameLst>
                                      </p:cBhvr>
                                      <p:to>
                                        <p:strVal val="visible"/>
                                      </p:to>
                                    </p:set>
                                    <p:animEffect transition="in" filter="fade">
                                      <p:cBhvr>
                                        <p:cTn id="42" dur="1000"/>
                                        <p:tgtEl>
                                          <p:spTgt spid="8"/>
                                        </p:tgtEl>
                                      </p:cBhvr>
                                    </p:animEffect>
                                    <p:anim calcmode="lin" valueType="num">
                                      <p:cBhvr>
                                        <p:cTn id="43" dur="1000" fill="hold"/>
                                        <p:tgtEl>
                                          <p:spTgt spid="8"/>
                                        </p:tgtEl>
                                        <p:attrNameLst>
                                          <p:attrName>ppt_x</p:attrName>
                                        </p:attrNameLst>
                                      </p:cBhvr>
                                      <p:tavLst>
                                        <p:tav tm="0">
                                          <p:val>
                                            <p:strVal val="#ppt_x"/>
                                          </p:val>
                                        </p:tav>
                                        <p:tav tm="100000">
                                          <p:val>
                                            <p:strVal val="#ppt_x"/>
                                          </p:val>
                                        </p:tav>
                                      </p:tavLst>
                                    </p:anim>
                                    <p:anim calcmode="lin" valueType="num">
                                      <p:cBhvr>
                                        <p:cTn id="44" dur="1000" fill="hold"/>
                                        <p:tgtEl>
                                          <p:spTgt spid="8"/>
                                        </p:tgtEl>
                                        <p:attrNameLst>
                                          <p:attrName>ppt_y</p:attrName>
                                        </p:attrNameLst>
                                      </p:cBhvr>
                                      <p:tavLst>
                                        <p:tav tm="0">
                                          <p:val>
                                            <p:strVal val="#ppt_y+.1"/>
                                          </p:val>
                                        </p:tav>
                                        <p:tav tm="100000">
                                          <p:val>
                                            <p:strVal val="#ppt_y"/>
                                          </p:val>
                                        </p:tav>
                                      </p:tavLst>
                                    </p:anim>
                                  </p:childTnLst>
                                </p:cTn>
                              </p:par>
                              <p:par>
                                <p:cTn id="45" presetID="42" presetClass="entr" presetSubtype="0" fill="hold" nodeType="withEffect">
                                  <p:stCondLst>
                                    <p:cond delay="0"/>
                                  </p:stCondLst>
                                  <p:childTnLst>
                                    <p:set>
                                      <p:cBhvr>
                                        <p:cTn id="46" dur="1" fill="hold">
                                          <p:stCondLst>
                                            <p:cond delay="0"/>
                                          </p:stCondLst>
                                        </p:cTn>
                                        <p:tgtEl>
                                          <p:spTgt spid="9"/>
                                        </p:tgtEl>
                                        <p:attrNameLst>
                                          <p:attrName>style.visibility</p:attrName>
                                        </p:attrNameLst>
                                      </p:cBhvr>
                                      <p:to>
                                        <p:strVal val="visible"/>
                                      </p:to>
                                    </p:set>
                                    <p:animEffect transition="in" filter="fade">
                                      <p:cBhvr>
                                        <p:cTn id="47" dur="1000"/>
                                        <p:tgtEl>
                                          <p:spTgt spid="9"/>
                                        </p:tgtEl>
                                      </p:cBhvr>
                                    </p:animEffect>
                                    <p:anim calcmode="lin" valueType="num">
                                      <p:cBhvr>
                                        <p:cTn id="48" dur="1000" fill="hold"/>
                                        <p:tgtEl>
                                          <p:spTgt spid="9"/>
                                        </p:tgtEl>
                                        <p:attrNameLst>
                                          <p:attrName>ppt_x</p:attrName>
                                        </p:attrNameLst>
                                      </p:cBhvr>
                                      <p:tavLst>
                                        <p:tav tm="0">
                                          <p:val>
                                            <p:strVal val="#ppt_x"/>
                                          </p:val>
                                        </p:tav>
                                        <p:tav tm="100000">
                                          <p:val>
                                            <p:strVal val="#ppt_x"/>
                                          </p:val>
                                        </p:tav>
                                      </p:tavLst>
                                    </p:anim>
                                    <p:anim calcmode="lin" valueType="num">
                                      <p:cBhvr>
                                        <p:cTn id="49" dur="1000" fill="hold"/>
                                        <p:tgtEl>
                                          <p:spTgt spid="9"/>
                                        </p:tgtEl>
                                        <p:attrNameLst>
                                          <p:attrName>ppt_y</p:attrName>
                                        </p:attrNameLst>
                                      </p:cBhvr>
                                      <p:tavLst>
                                        <p:tav tm="0">
                                          <p:val>
                                            <p:strVal val="#ppt_y+.1"/>
                                          </p:val>
                                        </p:tav>
                                        <p:tav tm="100000">
                                          <p:val>
                                            <p:strVal val="#ppt_y"/>
                                          </p:val>
                                        </p:tav>
                                      </p:tavLst>
                                    </p:anim>
                                  </p:childTnLst>
                                </p:cTn>
                              </p:par>
                              <p:par>
                                <p:cTn id="50" presetID="42" presetClass="entr" presetSubtype="0" fill="hold" nodeType="withEffect">
                                  <p:stCondLst>
                                    <p:cond delay="0"/>
                                  </p:stCondLst>
                                  <p:childTnLst>
                                    <p:set>
                                      <p:cBhvr>
                                        <p:cTn id="51" dur="1" fill="hold">
                                          <p:stCondLst>
                                            <p:cond delay="0"/>
                                          </p:stCondLst>
                                        </p:cTn>
                                        <p:tgtEl>
                                          <p:spTgt spid="10"/>
                                        </p:tgtEl>
                                        <p:attrNameLst>
                                          <p:attrName>style.visibility</p:attrName>
                                        </p:attrNameLst>
                                      </p:cBhvr>
                                      <p:to>
                                        <p:strVal val="visible"/>
                                      </p:to>
                                    </p:set>
                                    <p:animEffect transition="in" filter="fade">
                                      <p:cBhvr>
                                        <p:cTn id="52" dur="1000"/>
                                        <p:tgtEl>
                                          <p:spTgt spid="10"/>
                                        </p:tgtEl>
                                      </p:cBhvr>
                                    </p:animEffect>
                                    <p:anim calcmode="lin" valueType="num">
                                      <p:cBhvr>
                                        <p:cTn id="53" dur="1000" fill="hold"/>
                                        <p:tgtEl>
                                          <p:spTgt spid="10"/>
                                        </p:tgtEl>
                                        <p:attrNameLst>
                                          <p:attrName>ppt_x</p:attrName>
                                        </p:attrNameLst>
                                      </p:cBhvr>
                                      <p:tavLst>
                                        <p:tav tm="0">
                                          <p:val>
                                            <p:strVal val="#ppt_x"/>
                                          </p:val>
                                        </p:tav>
                                        <p:tav tm="100000">
                                          <p:val>
                                            <p:strVal val="#ppt_x"/>
                                          </p:val>
                                        </p:tav>
                                      </p:tavLst>
                                    </p:anim>
                                    <p:anim calcmode="lin" valueType="num">
                                      <p:cBhvr>
                                        <p:cTn id="54" dur="1000" fill="hold"/>
                                        <p:tgtEl>
                                          <p:spTgt spid="10"/>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3" grpId="0"/>
      <p:bldP spid="8" grpId="0"/>
    </p:bld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bject 2"/>
          <p:cNvSpPr/>
          <p:nvPr/>
        </p:nvSpPr>
        <p:spPr>
          <a:xfrm>
            <a:off x="3349279" y="2261721"/>
            <a:ext cx="5923970" cy="1006853"/>
          </a:xfrm>
          <a:custGeom>
            <a:avLst/>
            <a:gdLst/>
            <a:ahLst/>
            <a:cxnLst/>
            <a:rect l="l" t="t" r="r" b="b"/>
            <a:pathLst>
              <a:path w="5940425" h="1009650">
                <a:moveTo>
                  <a:pt x="720204" y="219875"/>
                </a:moveTo>
                <a:lnTo>
                  <a:pt x="641489" y="219875"/>
                </a:lnTo>
                <a:lnTo>
                  <a:pt x="390423" y="861364"/>
                </a:lnTo>
                <a:lnTo>
                  <a:pt x="387223" y="861364"/>
                </a:lnTo>
                <a:lnTo>
                  <a:pt x="136169" y="219875"/>
                </a:lnTo>
                <a:lnTo>
                  <a:pt x="0" y="219875"/>
                </a:lnTo>
                <a:lnTo>
                  <a:pt x="293611" y="964552"/>
                </a:lnTo>
                <a:lnTo>
                  <a:pt x="425526" y="964552"/>
                </a:lnTo>
                <a:lnTo>
                  <a:pt x="466356" y="861364"/>
                </a:lnTo>
                <a:lnTo>
                  <a:pt x="720204" y="219875"/>
                </a:lnTo>
                <a:close/>
              </a:path>
              <a:path w="5940425" h="1009650">
                <a:moveTo>
                  <a:pt x="903605" y="443280"/>
                </a:moveTo>
                <a:lnTo>
                  <a:pt x="814247" y="443280"/>
                </a:lnTo>
                <a:lnTo>
                  <a:pt x="814247" y="964552"/>
                </a:lnTo>
                <a:lnTo>
                  <a:pt x="903605" y="964552"/>
                </a:lnTo>
                <a:lnTo>
                  <a:pt x="903605" y="443280"/>
                </a:lnTo>
                <a:close/>
              </a:path>
              <a:path w="5940425" h="1009650">
                <a:moveTo>
                  <a:pt x="1453692" y="443280"/>
                </a:moveTo>
                <a:lnTo>
                  <a:pt x="988275" y="443280"/>
                </a:lnTo>
                <a:lnTo>
                  <a:pt x="988275" y="493928"/>
                </a:lnTo>
                <a:lnTo>
                  <a:pt x="1175943" y="493928"/>
                </a:lnTo>
                <a:lnTo>
                  <a:pt x="1175943" y="964552"/>
                </a:lnTo>
                <a:lnTo>
                  <a:pt x="1265301" y="964552"/>
                </a:lnTo>
                <a:lnTo>
                  <a:pt x="1265301" y="493928"/>
                </a:lnTo>
                <a:lnTo>
                  <a:pt x="1453692" y="493928"/>
                </a:lnTo>
                <a:lnTo>
                  <a:pt x="1453692" y="443280"/>
                </a:lnTo>
                <a:close/>
              </a:path>
              <a:path w="5940425" h="1009650">
                <a:moveTo>
                  <a:pt x="1926348" y="964552"/>
                </a:moveTo>
                <a:lnTo>
                  <a:pt x="1867115" y="814870"/>
                </a:lnTo>
                <a:lnTo>
                  <a:pt x="1850021" y="771677"/>
                </a:lnTo>
                <a:lnTo>
                  <a:pt x="1758061" y="539280"/>
                </a:lnTo>
                <a:lnTo>
                  <a:pt x="1758061" y="771677"/>
                </a:lnTo>
                <a:lnTo>
                  <a:pt x="1549552" y="771677"/>
                </a:lnTo>
                <a:lnTo>
                  <a:pt x="1652308" y="513270"/>
                </a:lnTo>
                <a:lnTo>
                  <a:pt x="1655292" y="513270"/>
                </a:lnTo>
                <a:lnTo>
                  <a:pt x="1758061" y="771677"/>
                </a:lnTo>
                <a:lnTo>
                  <a:pt x="1758061" y="539280"/>
                </a:lnTo>
                <a:lnTo>
                  <a:pt x="1747774" y="513270"/>
                </a:lnTo>
                <a:lnTo>
                  <a:pt x="1720075" y="443280"/>
                </a:lnTo>
                <a:lnTo>
                  <a:pt x="1629219" y="443280"/>
                </a:lnTo>
                <a:lnTo>
                  <a:pt x="1422209" y="964552"/>
                </a:lnTo>
                <a:lnTo>
                  <a:pt x="1476565" y="964552"/>
                </a:lnTo>
                <a:lnTo>
                  <a:pt x="1535404" y="814870"/>
                </a:lnTo>
                <a:lnTo>
                  <a:pt x="1772208" y="814870"/>
                </a:lnTo>
                <a:lnTo>
                  <a:pt x="1831035" y="964552"/>
                </a:lnTo>
                <a:lnTo>
                  <a:pt x="1926348" y="964552"/>
                </a:lnTo>
                <a:close/>
              </a:path>
              <a:path w="5940425" h="1009650">
                <a:moveTo>
                  <a:pt x="2585161" y="443280"/>
                </a:moveTo>
                <a:lnTo>
                  <a:pt x="2469743" y="443280"/>
                </a:lnTo>
                <a:lnTo>
                  <a:pt x="2300706" y="853592"/>
                </a:lnTo>
                <a:lnTo>
                  <a:pt x="2157107" y="508063"/>
                </a:lnTo>
                <a:lnTo>
                  <a:pt x="2130183" y="443280"/>
                </a:lnTo>
                <a:lnTo>
                  <a:pt x="2011781" y="443280"/>
                </a:lnTo>
                <a:lnTo>
                  <a:pt x="2011781" y="964552"/>
                </a:lnTo>
                <a:lnTo>
                  <a:pt x="2063165" y="964552"/>
                </a:lnTo>
                <a:lnTo>
                  <a:pt x="2063165" y="508063"/>
                </a:lnTo>
                <a:lnTo>
                  <a:pt x="2250071" y="964552"/>
                </a:lnTo>
                <a:lnTo>
                  <a:pt x="2308910" y="964552"/>
                </a:lnTo>
                <a:lnTo>
                  <a:pt x="2354224" y="853592"/>
                </a:lnTo>
                <a:lnTo>
                  <a:pt x="2496553" y="505091"/>
                </a:lnTo>
                <a:lnTo>
                  <a:pt x="2496553" y="964552"/>
                </a:lnTo>
                <a:lnTo>
                  <a:pt x="2585161" y="964552"/>
                </a:lnTo>
                <a:lnTo>
                  <a:pt x="2585161" y="505091"/>
                </a:lnTo>
                <a:lnTo>
                  <a:pt x="2585161" y="443280"/>
                </a:lnTo>
                <a:close/>
              </a:path>
              <a:path w="5940425" h="1009650">
                <a:moveTo>
                  <a:pt x="2829953" y="443280"/>
                </a:moveTo>
                <a:lnTo>
                  <a:pt x="2740596" y="443280"/>
                </a:lnTo>
                <a:lnTo>
                  <a:pt x="2740596" y="964552"/>
                </a:lnTo>
                <a:lnTo>
                  <a:pt x="2829953" y="964552"/>
                </a:lnTo>
                <a:lnTo>
                  <a:pt x="2829953" y="443280"/>
                </a:lnTo>
                <a:close/>
              </a:path>
              <a:path w="5940425" h="1009650">
                <a:moveTo>
                  <a:pt x="3422497" y="443280"/>
                </a:moveTo>
                <a:lnTo>
                  <a:pt x="3373336" y="443280"/>
                </a:lnTo>
                <a:lnTo>
                  <a:pt x="3373336" y="838708"/>
                </a:lnTo>
                <a:lnTo>
                  <a:pt x="3143339" y="534885"/>
                </a:lnTo>
                <a:lnTo>
                  <a:pt x="3073997" y="443280"/>
                </a:lnTo>
                <a:lnTo>
                  <a:pt x="2983128" y="443280"/>
                </a:lnTo>
                <a:lnTo>
                  <a:pt x="2983128" y="964552"/>
                </a:lnTo>
                <a:lnTo>
                  <a:pt x="3033039" y="964552"/>
                </a:lnTo>
                <a:lnTo>
                  <a:pt x="3033039" y="534885"/>
                </a:lnTo>
                <a:lnTo>
                  <a:pt x="3367392" y="971994"/>
                </a:lnTo>
                <a:lnTo>
                  <a:pt x="3422497" y="971994"/>
                </a:lnTo>
                <a:lnTo>
                  <a:pt x="3422497" y="838708"/>
                </a:lnTo>
                <a:lnTo>
                  <a:pt x="3422497" y="443280"/>
                </a:lnTo>
                <a:close/>
              </a:path>
              <a:path w="5940425" h="1009650">
                <a:moveTo>
                  <a:pt x="3927894" y="917638"/>
                </a:moveTo>
                <a:lnTo>
                  <a:pt x="3665029" y="917638"/>
                </a:lnTo>
                <a:lnTo>
                  <a:pt x="3665029" y="725500"/>
                </a:lnTo>
                <a:lnTo>
                  <a:pt x="3829608" y="725500"/>
                </a:lnTo>
                <a:lnTo>
                  <a:pt x="3829608" y="681570"/>
                </a:lnTo>
                <a:lnTo>
                  <a:pt x="3665029" y="681570"/>
                </a:lnTo>
                <a:lnTo>
                  <a:pt x="3665029" y="489458"/>
                </a:lnTo>
                <a:lnTo>
                  <a:pt x="3898112" y="489458"/>
                </a:lnTo>
                <a:lnTo>
                  <a:pt x="3898112" y="443280"/>
                </a:lnTo>
                <a:lnTo>
                  <a:pt x="3577171" y="443280"/>
                </a:lnTo>
                <a:lnTo>
                  <a:pt x="3577171" y="964552"/>
                </a:lnTo>
                <a:lnTo>
                  <a:pt x="3927894" y="964552"/>
                </a:lnTo>
                <a:lnTo>
                  <a:pt x="3927894" y="917638"/>
                </a:lnTo>
                <a:close/>
              </a:path>
              <a:path w="5940425" h="1009650">
                <a:moveTo>
                  <a:pt x="5004155" y="838225"/>
                </a:moveTo>
                <a:lnTo>
                  <a:pt x="4937023" y="800227"/>
                </a:lnTo>
                <a:lnTo>
                  <a:pt x="4902085" y="837438"/>
                </a:lnTo>
                <a:lnTo>
                  <a:pt x="4862119" y="868794"/>
                </a:lnTo>
                <a:lnTo>
                  <a:pt x="4817516" y="893902"/>
                </a:lnTo>
                <a:lnTo>
                  <a:pt x="4768710" y="912342"/>
                </a:lnTo>
                <a:lnTo>
                  <a:pt x="4716094" y="923709"/>
                </a:lnTo>
                <a:lnTo>
                  <a:pt x="4660074" y="927582"/>
                </a:lnTo>
                <a:lnTo>
                  <a:pt x="4613592" y="924966"/>
                </a:lnTo>
                <a:lnTo>
                  <a:pt x="4569295" y="917282"/>
                </a:lnTo>
                <a:lnTo>
                  <a:pt x="4527410" y="904709"/>
                </a:lnTo>
                <a:lnTo>
                  <a:pt x="4488116" y="887488"/>
                </a:lnTo>
                <a:lnTo>
                  <a:pt x="4451616" y="865809"/>
                </a:lnTo>
                <a:lnTo>
                  <a:pt x="4418114" y="839876"/>
                </a:lnTo>
                <a:lnTo>
                  <a:pt x="4387812" y="809904"/>
                </a:lnTo>
                <a:lnTo>
                  <a:pt x="4360900" y="776109"/>
                </a:lnTo>
                <a:lnTo>
                  <a:pt x="4337583" y="738682"/>
                </a:lnTo>
                <a:lnTo>
                  <a:pt x="4318051" y="697852"/>
                </a:lnTo>
                <a:lnTo>
                  <a:pt x="4302518" y="653821"/>
                </a:lnTo>
                <a:lnTo>
                  <a:pt x="4291177" y="606780"/>
                </a:lnTo>
                <a:lnTo>
                  <a:pt x="4284230" y="556971"/>
                </a:lnTo>
                <a:lnTo>
                  <a:pt x="4281868" y="504571"/>
                </a:lnTo>
                <a:lnTo>
                  <a:pt x="4284205" y="451916"/>
                </a:lnTo>
                <a:lnTo>
                  <a:pt x="4291114" y="401916"/>
                </a:lnTo>
                <a:lnTo>
                  <a:pt x="4302379" y="354774"/>
                </a:lnTo>
                <a:lnTo>
                  <a:pt x="4317822" y="310680"/>
                </a:lnTo>
                <a:lnTo>
                  <a:pt x="4337253" y="269836"/>
                </a:lnTo>
                <a:lnTo>
                  <a:pt x="4360469" y="232448"/>
                </a:lnTo>
                <a:lnTo>
                  <a:pt x="4387304" y="198716"/>
                </a:lnTo>
                <a:lnTo>
                  <a:pt x="4417542" y="168833"/>
                </a:lnTo>
                <a:lnTo>
                  <a:pt x="4451020" y="142989"/>
                </a:lnTo>
                <a:lnTo>
                  <a:pt x="4487519" y="121412"/>
                </a:lnTo>
                <a:lnTo>
                  <a:pt x="4526864" y="104279"/>
                </a:lnTo>
                <a:lnTo>
                  <a:pt x="4568876" y="91782"/>
                </a:lnTo>
                <a:lnTo>
                  <a:pt x="4613338" y="84150"/>
                </a:lnTo>
                <a:lnTo>
                  <a:pt x="4660074" y="81559"/>
                </a:lnTo>
                <a:lnTo>
                  <a:pt x="4715091" y="85293"/>
                </a:lnTo>
                <a:lnTo>
                  <a:pt x="4766843" y="96253"/>
                </a:lnTo>
                <a:lnTo>
                  <a:pt x="4814938" y="114020"/>
                </a:lnTo>
                <a:lnTo>
                  <a:pt x="4858994" y="138201"/>
                </a:lnTo>
                <a:lnTo>
                  <a:pt x="4898618" y="168427"/>
                </a:lnTo>
                <a:lnTo>
                  <a:pt x="4933429" y="204266"/>
                </a:lnTo>
                <a:lnTo>
                  <a:pt x="5002619" y="167944"/>
                </a:lnTo>
                <a:lnTo>
                  <a:pt x="4970132" y="130556"/>
                </a:lnTo>
                <a:lnTo>
                  <a:pt x="4933556" y="97370"/>
                </a:lnTo>
                <a:lnTo>
                  <a:pt x="4893183" y="68630"/>
                </a:lnTo>
                <a:lnTo>
                  <a:pt x="4849279" y="44577"/>
                </a:lnTo>
                <a:lnTo>
                  <a:pt x="4802098" y="25438"/>
                </a:lnTo>
                <a:lnTo>
                  <a:pt x="4751946" y="11468"/>
                </a:lnTo>
                <a:lnTo>
                  <a:pt x="4699063" y="2908"/>
                </a:lnTo>
                <a:lnTo>
                  <a:pt x="4643742" y="0"/>
                </a:lnTo>
                <a:lnTo>
                  <a:pt x="4594237" y="2133"/>
                </a:lnTo>
                <a:lnTo>
                  <a:pt x="4546651" y="8420"/>
                </a:lnTo>
                <a:lnTo>
                  <a:pt x="4501134" y="18719"/>
                </a:lnTo>
                <a:lnTo>
                  <a:pt x="4457801" y="32905"/>
                </a:lnTo>
                <a:lnTo>
                  <a:pt x="4416818" y="50825"/>
                </a:lnTo>
                <a:lnTo>
                  <a:pt x="4378299" y="72326"/>
                </a:lnTo>
                <a:lnTo>
                  <a:pt x="4342409" y="97269"/>
                </a:lnTo>
                <a:lnTo>
                  <a:pt x="4309262" y="125514"/>
                </a:lnTo>
                <a:lnTo>
                  <a:pt x="4279023" y="156908"/>
                </a:lnTo>
                <a:lnTo>
                  <a:pt x="4251807" y="191325"/>
                </a:lnTo>
                <a:lnTo>
                  <a:pt x="4227779" y="228612"/>
                </a:lnTo>
                <a:lnTo>
                  <a:pt x="4207065" y="268630"/>
                </a:lnTo>
                <a:lnTo>
                  <a:pt x="4189793" y="311226"/>
                </a:lnTo>
                <a:lnTo>
                  <a:pt x="4176128" y="356260"/>
                </a:lnTo>
                <a:lnTo>
                  <a:pt x="4166184" y="403593"/>
                </a:lnTo>
                <a:lnTo>
                  <a:pt x="4160126" y="453072"/>
                </a:lnTo>
                <a:lnTo>
                  <a:pt x="4158069" y="504571"/>
                </a:lnTo>
                <a:lnTo>
                  <a:pt x="4160126" y="556069"/>
                </a:lnTo>
                <a:lnTo>
                  <a:pt x="4166184" y="605548"/>
                </a:lnTo>
                <a:lnTo>
                  <a:pt x="4176128" y="652881"/>
                </a:lnTo>
                <a:lnTo>
                  <a:pt x="4189793" y="697915"/>
                </a:lnTo>
                <a:lnTo>
                  <a:pt x="4207065" y="740511"/>
                </a:lnTo>
                <a:lnTo>
                  <a:pt x="4227779" y="780529"/>
                </a:lnTo>
                <a:lnTo>
                  <a:pt x="4251807" y="817803"/>
                </a:lnTo>
                <a:lnTo>
                  <a:pt x="4279023" y="852220"/>
                </a:lnTo>
                <a:lnTo>
                  <a:pt x="4309262" y="883627"/>
                </a:lnTo>
                <a:lnTo>
                  <a:pt x="4342409" y="911872"/>
                </a:lnTo>
                <a:lnTo>
                  <a:pt x="4378299" y="936815"/>
                </a:lnTo>
                <a:lnTo>
                  <a:pt x="4416818" y="958316"/>
                </a:lnTo>
                <a:lnTo>
                  <a:pt x="4457801" y="976236"/>
                </a:lnTo>
                <a:lnTo>
                  <a:pt x="4501134" y="990409"/>
                </a:lnTo>
                <a:lnTo>
                  <a:pt x="4546651" y="1000721"/>
                </a:lnTo>
                <a:lnTo>
                  <a:pt x="4594237" y="1007008"/>
                </a:lnTo>
                <a:lnTo>
                  <a:pt x="4643742" y="1009142"/>
                </a:lnTo>
                <a:lnTo>
                  <a:pt x="4699406" y="1006170"/>
                </a:lnTo>
                <a:lnTo>
                  <a:pt x="4752594" y="997432"/>
                </a:lnTo>
                <a:lnTo>
                  <a:pt x="4803025" y="983195"/>
                </a:lnTo>
                <a:lnTo>
                  <a:pt x="4850422" y="963688"/>
                </a:lnTo>
                <a:lnTo>
                  <a:pt x="4894516" y="939190"/>
                </a:lnTo>
                <a:lnTo>
                  <a:pt x="4935017" y="909929"/>
                </a:lnTo>
                <a:lnTo>
                  <a:pt x="4971656" y="876198"/>
                </a:lnTo>
                <a:lnTo>
                  <a:pt x="5004155" y="838225"/>
                </a:lnTo>
                <a:close/>
              </a:path>
              <a:path w="5940425" h="1009650">
                <a:moveTo>
                  <a:pt x="5500802" y="566775"/>
                </a:moveTo>
                <a:lnTo>
                  <a:pt x="5188204" y="566775"/>
                </a:lnTo>
                <a:lnTo>
                  <a:pt x="5343423" y="459435"/>
                </a:lnTo>
                <a:lnTo>
                  <a:pt x="5390604" y="424395"/>
                </a:lnTo>
                <a:lnTo>
                  <a:pt x="5430786" y="386715"/>
                </a:lnTo>
                <a:lnTo>
                  <a:pt x="5440057" y="374726"/>
                </a:lnTo>
                <a:lnTo>
                  <a:pt x="5461965" y="346405"/>
                </a:lnTo>
                <a:lnTo>
                  <a:pt x="5482145" y="303466"/>
                </a:lnTo>
                <a:lnTo>
                  <a:pt x="5489308" y="257898"/>
                </a:lnTo>
                <a:lnTo>
                  <a:pt x="5482653" y="214325"/>
                </a:lnTo>
                <a:lnTo>
                  <a:pt x="5463629" y="176301"/>
                </a:lnTo>
                <a:lnTo>
                  <a:pt x="5433619" y="144907"/>
                </a:lnTo>
                <a:lnTo>
                  <a:pt x="5428945" y="142113"/>
                </a:lnTo>
                <a:lnTo>
                  <a:pt x="5428945" y="263004"/>
                </a:lnTo>
                <a:lnTo>
                  <a:pt x="5419115" y="310680"/>
                </a:lnTo>
                <a:lnTo>
                  <a:pt x="5391302" y="348627"/>
                </a:lnTo>
                <a:lnTo>
                  <a:pt x="5347995" y="373710"/>
                </a:lnTo>
                <a:lnTo>
                  <a:pt x="5291683" y="382765"/>
                </a:lnTo>
                <a:lnTo>
                  <a:pt x="5236705" y="373659"/>
                </a:lnTo>
                <a:lnTo>
                  <a:pt x="5193500" y="348170"/>
                </a:lnTo>
                <a:lnTo>
                  <a:pt x="5165268" y="309143"/>
                </a:lnTo>
                <a:lnTo>
                  <a:pt x="5155146" y="259359"/>
                </a:lnTo>
                <a:lnTo>
                  <a:pt x="5161686" y="218059"/>
                </a:lnTo>
                <a:lnTo>
                  <a:pt x="5180241" y="183540"/>
                </a:lnTo>
                <a:lnTo>
                  <a:pt x="5209159" y="157213"/>
                </a:lnTo>
                <a:lnTo>
                  <a:pt x="5246852" y="140398"/>
                </a:lnTo>
                <a:lnTo>
                  <a:pt x="5291683" y="134493"/>
                </a:lnTo>
                <a:lnTo>
                  <a:pt x="5336870" y="140360"/>
                </a:lnTo>
                <a:lnTo>
                  <a:pt x="5374767" y="157238"/>
                </a:lnTo>
                <a:lnTo>
                  <a:pt x="5403812" y="184023"/>
                </a:lnTo>
                <a:lnTo>
                  <a:pt x="5422404" y="219646"/>
                </a:lnTo>
                <a:lnTo>
                  <a:pt x="5428945" y="263004"/>
                </a:lnTo>
                <a:lnTo>
                  <a:pt x="5428945" y="142113"/>
                </a:lnTo>
                <a:lnTo>
                  <a:pt x="5416258" y="134493"/>
                </a:lnTo>
                <a:lnTo>
                  <a:pt x="5394020" y="121158"/>
                </a:lnTo>
                <a:lnTo>
                  <a:pt x="5346243" y="106146"/>
                </a:lnTo>
                <a:lnTo>
                  <a:pt x="5291683" y="100901"/>
                </a:lnTo>
                <a:lnTo>
                  <a:pt x="5236184" y="106349"/>
                </a:lnTo>
                <a:lnTo>
                  <a:pt x="5188255" y="121780"/>
                </a:lnTo>
                <a:lnTo>
                  <a:pt x="5149037" y="145910"/>
                </a:lnTo>
                <a:lnTo>
                  <a:pt x="5119649" y="177380"/>
                </a:lnTo>
                <a:lnTo>
                  <a:pt x="5101183" y="214909"/>
                </a:lnTo>
                <a:lnTo>
                  <a:pt x="5094783" y="257162"/>
                </a:lnTo>
                <a:lnTo>
                  <a:pt x="5100777" y="297929"/>
                </a:lnTo>
                <a:lnTo>
                  <a:pt x="5118049" y="334060"/>
                </a:lnTo>
                <a:lnTo>
                  <a:pt x="5145532" y="364413"/>
                </a:lnTo>
                <a:lnTo>
                  <a:pt x="5182184" y="387908"/>
                </a:lnTo>
                <a:lnTo>
                  <a:pt x="5226939" y="403402"/>
                </a:lnTo>
                <a:lnTo>
                  <a:pt x="5278742" y="409778"/>
                </a:lnTo>
                <a:lnTo>
                  <a:pt x="5308955" y="407797"/>
                </a:lnTo>
                <a:lnTo>
                  <a:pt x="5336591" y="401027"/>
                </a:lnTo>
                <a:lnTo>
                  <a:pt x="5361013" y="389864"/>
                </a:lnTo>
                <a:lnTo>
                  <a:pt x="5370627" y="382765"/>
                </a:lnTo>
                <a:lnTo>
                  <a:pt x="5381510" y="374726"/>
                </a:lnTo>
                <a:lnTo>
                  <a:pt x="5297043" y="451065"/>
                </a:lnTo>
                <a:lnTo>
                  <a:pt x="5203456" y="500811"/>
                </a:lnTo>
                <a:lnTo>
                  <a:pt x="5127599" y="527837"/>
                </a:lnTo>
                <a:lnTo>
                  <a:pt x="5096345" y="535978"/>
                </a:lnTo>
                <a:lnTo>
                  <a:pt x="5094960" y="622998"/>
                </a:lnTo>
                <a:lnTo>
                  <a:pt x="5500802" y="622998"/>
                </a:lnTo>
                <a:lnTo>
                  <a:pt x="5500802" y="566775"/>
                </a:lnTo>
                <a:close/>
              </a:path>
              <a:path w="5940425" h="1009650">
                <a:moveTo>
                  <a:pt x="5939993" y="451624"/>
                </a:moveTo>
                <a:lnTo>
                  <a:pt x="5933618" y="403479"/>
                </a:lnTo>
                <a:lnTo>
                  <a:pt x="5915431" y="362331"/>
                </a:lnTo>
                <a:lnTo>
                  <a:pt x="5886767" y="328955"/>
                </a:lnTo>
                <a:lnTo>
                  <a:pt x="5849023" y="304139"/>
                </a:lnTo>
                <a:lnTo>
                  <a:pt x="5803531" y="288671"/>
                </a:lnTo>
                <a:lnTo>
                  <a:pt x="5751665" y="283337"/>
                </a:lnTo>
                <a:lnTo>
                  <a:pt x="5706630" y="287286"/>
                </a:lnTo>
                <a:lnTo>
                  <a:pt x="5666752" y="298691"/>
                </a:lnTo>
                <a:lnTo>
                  <a:pt x="5633047" y="316953"/>
                </a:lnTo>
                <a:lnTo>
                  <a:pt x="5606567" y="341414"/>
                </a:lnTo>
                <a:lnTo>
                  <a:pt x="5634418" y="156743"/>
                </a:lnTo>
                <a:lnTo>
                  <a:pt x="5918009" y="156743"/>
                </a:lnTo>
                <a:lnTo>
                  <a:pt x="5918009" y="100901"/>
                </a:lnTo>
                <a:lnTo>
                  <a:pt x="5605107" y="100901"/>
                </a:lnTo>
                <a:lnTo>
                  <a:pt x="5564060" y="389813"/>
                </a:lnTo>
                <a:lnTo>
                  <a:pt x="5601436" y="390563"/>
                </a:lnTo>
                <a:lnTo>
                  <a:pt x="5621896" y="359333"/>
                </a:lnTo>
                <a:lnTo>
                  <a:pt x="5652452" y="335648"/>
                </a:lnTo>
                <a:lnTo>
                  <a:pt x="5691403" y="320611"/>
                </a:lnTo>
                <a:lnTo>
                  <a:pt x="5737009" y="315353"/>
                </a:lnTo>
                <a:lnTo>
                  <a:pt x="5783923" y="321868"/>
                </a:lnTo>
                <a:lnTo>
                  <a:pt x="5822683" y="340283"/>
                </a:lnTo>
                <a:lnTo>
                  <a:pt x="5851969" y="368922"/>
                </a:lnTo>
                <a:lnTo>
                  <a:pt x="5870511" y="406095"/>
                </a:lnTo>
                <a:lnTo>
                  <a:pt x="5876976" y="450138"/>
                </a:lnTo>
                <a:lnTo>
                  <a:pt x="5870168" y="497319"/>
                </a:lnTo>
                <a:lnTo>
                  <a:pt x="5850712" y="536816"/>
                </a:lnTo>
                <a:lnTo>
                  <a:pt x="5819991" y="567016"/>
                </a:lnTo>
                <a:lnTo>
                  <a:pt x="5779427" y="586308"/>
                </a:lnTo>
                <a:lnTo>
                  <a:pt x="5730418" y="593102"/>
                </a:lnTo>
                <a:lnTo>
                  <a:pt x="5674538" y="584708"/>
                </a:lnTo>
                <a:lnTo>
                  <a:pt x="5629732" y="561086"/>
                </a:lnTo>
                <a:lnTo>
                  <a:pt x="5598807" y="524624"/>
                </a:lnTo>
                <a:lnTo>
                  <a:pt x="5584583" y="477685"/>
                </a:lnTo>
                <a:lnTo>
                  <a:pt x="5545010" y="477685"/>
                </a:lnTo>
                <a:lnTo>
                  <a:pt x="5554307" y="521220"/>
                </a:lnTo>
                <a:lnTo>
                  <a:pt x="5574233" y="558876"/>
                </a:lnTo>
                <a:lnTo>
                  <a:pt x="5603811" y="589749"/>
                </a:lnTo>
                <a:lnTo>
                  <a:pt x="5642064" y="612940"/>
                </a:lnTo>
                <a:lnTo>
                  <a:pt x="5688000" y="627519"/>
                </a:lnTo>
                <a:lnTo>
                  <a:pt x="5740666" y="632574"/>
                </a:lnTo>
                <a:lnTo>
                  <a:pt x="5788622" y="628142"/>
                </a:lnTo>
                <a:lnTo>
                  <a:pt x="5831459" y="615327"/>
                </a:lnTo>
                <a:lnTo>
                  <a:pt x="5868340" y="594880"/>
                </a:lnTo>
                <a:lnTo>
                  <a:pt x="5898464" y="567550"/>
                </a:lnTo>
                <a:lnTo>
                  <a:pt x="5920981" y="534060"/>
                </a:lnTo>
                <a:lnTo>
                  <a:pt x="5935103" y="495173"/>
                </a:lnTo>
                <a:lnTo>
                  <a:pt x="5939993" y="451624"/>
                </a:lnTo>
                <a:close/>
              </a:path>
            </a:pathLst>
          </a:custGeom>
          <a:solidFill>
            <a:srgbClr val="F78F2A"/>
          </a:solidFill>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sp>
        <p:nvSpPr>
          <p:cNvPr id="3" name="object 3"/>
          <p:cNvSpPr txBox="1"/>
          <p:nvPr/>
        </p:nvSpPr>
        <p:spPr>
          <a:xfrm>
            <a:off x="1976586" y="3461530"/>
            <a:ext cx="9290912" cy="435037"/>
          </a:xfrm>
          <a:prstGeom prst="rect">
            <a:avLst/>
          </a:prstGeom>
        </p:spPr>
        <p:txBody>
          <a:bodyPr vert="horz" wrap="square" lIns="0" tIns="12032" rIns="0" bIns="0" rtlCol="0">
            <a:spAutoFit/>
          </a:bodyPr>
          <a:lstStyle/>
          <a:p>
            <a:pPr marL="37993" marR="0" lvl="0" indent="0" algn="l" defTabSz="911840" rtl="0" eaLnBrk="1" fontAlgn="auto" latinLnBrk="0" hangingPunct="1">
              <a:lnSpc>
                <a:spcPct val="100000"/>
              </a:lnSpc>
              <a:spcBef>
                <a:spcPts val="95"/>
              </a:spcBef>
              <a:spcAft>
                <a:spcPts val="0"/>
              </a:spcAft>
              <a:buClrTx/>
              <a:buSzTx/>
              <a:buFontTx/>
              <a:buNone/>
              <a:tabLst/>
              <a:defRPr/>
            </a:pPr>
            <a:r>
              <a:rPr kumimoji="0" sz="2692" b="0" i="0" u="none" strike="noStrike" kern="0" cap="none" spc="120" normalizeH="0" baseline="0" noProof="0" dirty="0">
                <a:ln>
                  <a:noFill/>
                </a:ln>
                <a:solidFill>
                  <a:srgbClr val="444647"/>
                </a:solidFill>
                <a:effectLst/>
                <a:uLnTx/>
                <a:uFillTx/>
                <a:latin typeface="KyivType Sans Medium2"/>
                <a:ea typeface="+mn-ea"/>
                <a:cs typeface="KyivType Sans Medium2"/>
              </a:rPr>
              <a:t>Efficacité</a:t>
            </a:r>
            <a:r>
              <a:rPr kumimoji="0" sz="2692" b="0" i="0" u="none" strike="noStrike" kern="0" cap="none" spc="324" normalizeH="0" baseline="0" noProof="0" dirty="0">
                <a:ln>
                  <a:noFill/>
                </a:ln>
                <a:solidFill>
                  <a:srgbClr val="444647"/>
                </a:solidFill>
                <a:effectLst/>
                <a:uLnTx/>
                <a:uFillTx/>
                <a:latin typeface="KyivType Sans Medium2"/>
                <a:ea typeface="+mn-ea"/>
                <a:cs typeface="KyivType Sans Medium2"/>
              </a:rPr>
              <a:t> </a:t>
            </a:r>
            <a:r>
              <a:rPr kumimoji="0" sz="2692" b="0" i="0" u="none" strike="noStrike" kern="0" cap="none" spc="120" normalizeH="0" baseline="0" noProof="0" dirty="0">
                <a:ln>
                  <a:noFill/>
                </a:ln>
                <a:solidFill>
                  <a:srgbClr val="444647"/>
                </a:solidFill>
                <a:effectLst/>
                <a:uLnTx/>
                <a:uFillTx/>
                <a:latin typeface="KyivType Sans Medium2"/>
                <a:ea typeface="+mn-ea"/>
                <a:cs typeface="KyivType Sans Medium2"/>
              </a:rPr>
              <a:t>visible</a:t>
            </a:r>
            <a:r>
              <a:rPr kumimoji="0" sz="2692" b="0" i="0" u="none" strike="noStrike" kern="0" cap="none" spc="324" normalizeH="0" baseline="0" noProof="0" dirty="0">
                <a:ln>
                  <a:noFill/>
                </a:ln>
                <a:solidFill>
                  <a:srgbClr val="444647"/>
                </a:solidFill>
                <a:effectLst/>
                <a:uLnTx/>
                <a:uFillTx/>
                <a:latin typeface="KyivType Sans Medium2"/>
                <a:ea typeface="+mn-ea"/>
                <a:cs typeface="KyivType Sans Medium2"/>
              </a:rPr>
              <a:t> </a:t>
            </a:r>
            <a:r>
              <a:rPr kumimoji="0" sz="2692" b="0" i="0" u="none" strike="noStrike" kern="0" cap="none" spc="0" normalizeH="0" baseline="0" noProof="0" dirty="0">
                <a:ln>
                  <a:noFill/>
                </a:ln>
                <a:solidFill>
                  <a:srgbClr val="444647"/>
                </a:solidFill>
                <a:effectLst/>
                <a:uLnTx/>
                <a:uFillTx/>
                <a:latin typeface="KyivType Sans Medium2"/>
                <a:ea typeface="+mn-ea"/>
                <a:cs typeface="KyivType Sans Medium2"/>
              </a:rPr>
              <a:t>&amp;</a:t>
            </a:r>
            <a:r>
              <a:rPr kumimoji="0" sz="2692" b="0" i="0" u="none" strike="noStrike" kern="0" cap="none" spc="324" normalizeH="0" baseline="0" noProof="0" dirty="0">
                <a:ln>
                  <a:noFill/>
                </a:ln>
                <a:solidFill>
                  <a:srgbClr val="444647"/>
                </a:solidFill>
                <a:effectLst/>
                <a:uLnTx/>
                <a:uFillTx/>
                <a:latin typeface="KyivType Sans Medium2"/>
                <a:ea typeface="+mn-ea"/>
                <a:cs typeface="KyivType Sans Medium2"/>
              </a:rPr>
              <a:t> </a:t>
            </a:r>
            <a:r>
              <a:rPr kumimoji="0" sz="2692" b="0" i="0" u="none" strike="noStrike" kern="0" cap="none" spc="114" normalizeH="0" baseline="0" noProof="0" dirty="0">
                <a:ln>
                  <a:noFill/>
                </a:ln>
                <a:solidFill>
                  <a:srgbClr val="444647"/>
                </a:solidFill>
                <a:effectLst/>
                <a:uLnTx/>
                <a:uFillTx/>
                <a:latin typeface="KyivType Sans Medium2"/>
                <a:ea typeface="+mn-ea"/>
                <a:cs typeface="KyivType Sans Medium2"/>
              </a:rPr>
              <a:t>prouvée</a:t>
            </a:r>
            <a:r>
              <a:rPr kumimoji="0" sz="2692" b="0" i="0" u="none" strike="noStrike" kern="0" cap="none" spc="329" normalizeH="0" baseline="0" noProof="0" dirty="0">
                <a:ln>
                  <a:noFill/>
                </a:ln>
                <a:solidFill>
                  <a:srgbClr val="444647"/>
                </a:solidFill>
                <a:effectLst/>
                <a:uLnTx/>
                <a:uFillTx/>
                <a:latin typeface="KyivType Sans Medium2"/>
                <a:ea typeface="+mn-ea"/>
                <a:cs typeface="KyivType Sans Medium2"/>
              </a:rPr>
              <a:t> </a:t>
            </a:r>
            <a:r>
              <a:rPr kumimoji="0" sz="2692" b="0" i="0" u="none" strike="noStrike" kern="0" cap="none" spc="90" normalizeH="0" baseline="0" noProof="0" dirty="0">
                <a:ln>
                  <a:noFill/>
                </a:ln>
                <a:solidFill>
                  <a:srgbClr val="444647"/>
                </a:solidFill>
                <a:effectLst/>
                <a:uLnTx/>
                <a:uFillTx/>
                <a:latin typeface="KyivType Sans Medium2"/>
                <a:ea typeface="+mn-ea"/>
                <a:cs typeface="KyivType Sans Medium2"/>
              </a:rPr>
              <a:t>dès</a:t>
            </a:r>
            <a:r>
              <a:rPr kumimoji="0" sz="2692" b="0" i="0" u="none" strike="noStrike" kern="0" cap="none" spc="324" normalizeH="0" baseline="0" noProof="0" dirty="0">
                <a:ln>
                  <a:noFill/>
                </a:ln>
                <a:solidFill>
                  <a:srgbClr val="444647"/>
                </a:solidFill>
                <a:effectLst/>
                <a:uLnTx/>
                <a:uFillTx/>
                <a:latin typeface="KyivType Sans Medium2"/>
                <a:ea typeface="+mn-ea"/>
                <a:cs typeface="KyivType Sans Medium2"/>
              </a:rPr>
              <a:t> </a:t>
            </a:r>
            <a:r>
              <a:rPr kumimoji="0" sz="2692" b="0" i="0" u="none" strike="noStrike" kern="0" cap="none" spc="65" normalizeH="0" baseline="0" noProof="0" dirty="0">
                <a:ln>
                  <a:noFill/>
                </a:ln>
                <a:solidFill>
                  <a:srgbClr val="444647"/>
                </a:solidFill>
                <a:effectLst/>
                <a:uLnTx/>
                <a:uFillTx/>
                <a:latin typeface="KyivType Sans Medium2"/>
                <a:ea typeface="+mn-ea"/>
                <a:cs typeface="KyivType Sans Medium2"/>
              </a:rPr>
              <a:t>le</a:t>
            </a:r>
            <a:r>
              <a:rPr kumimoji="0" sz="2692" b="0" i="0" u="none" strike="noStrike" kern="0" cap="none" spc="324" normalizeH="0" baseline="0" noProof="0" dirty="0">
                <a:ln>
                  <a:noFill/>
                </a:ln>
                <a:solidFill>
                  <a:srgbClr val="444647"/>
                </a:solidFill>
                <a:effectLst/>
                <a:uLnTx/>
                <a:uFillTx/>
                <a:latin typeface="KyivType Sans Medium2"/>
                <a:ea typeface="+mn-ea"/>
                <a:cs typeface="KyivType Sans Medium2"/>
              </a:rPr>
              <a:t> </a:t>
            </a:r>
            <a:r>
              <a:rPr kumimoji="0" sz="2692" b="0" i="0" u="none" strike="noStrike" kern="0" cap="none" spc="120" normalizeH="0" baseline="0" noProof="0" dirty="0">
                <a:ln>
                  <a:noFill/>
                </a:ln>
                <a:solidFill>
                  <a:srgbClr val="444647"/>
                </a:solidFill>
                <a:effectLst/>
                <a:uLnTx/>
                <a:uFillTx/>
                <a:latin typeface="KyivType Sans Medium2"/>
                <a:ea typeface="+mn-ea"/>
                <a:cs typeface="KyivType Sans Medium2"/>
              </a:rPr>
              <a:t>premier</a:t>
            </a:r>
            <a:r>
              <a:rPr kumimoji="0" sz="2692" b="0" i="0" u="none" strike="noStrike" kern="0" cap="none" spc="324" normalizeH="0" baseline="0" noProof="0" dirty="0">
                <a:ln>
                  <a:noFill/>
                </a:ln>
                <a:solidFill>
                  <a:srgbClr val="444647"/>
                </a:solidFill>
                <a:effectLst/>
                <a:uLnTx/>
                <a:uFillTx/>
                <a:latin typeface="KyivType Sans Medium2"/>
                <a:ea typeface="+mn-ea"/>
                <a:cs typeface="KyivType Sans Medium2"/>
              </a:rPr>
              <a:t> </a:t>
            </a:r>
            <a:r>
              <a:rPr kumimoji="0" sz="2692" b="0" i="0" u="none" strike="noStrike" kern="0" cap="none" spc="105" normalizeH="0" baseline="0" noProof="0" dirty="0">
                <a:ln>
                  <a:noFill/>
                </a:ln>
                <a:solidFill>
                  <a:srgbClr val="444647"/>
                </a:solidFill>
                <a:effectLst/>
                <a:uLnTx/>
                <a:uFillTx/>
                <a:latin typeface="KyivType Sans Medium2"/>
                <a:ea typeface="+mn-ea"/>
                <a:cs typeface="KyivType Sans Medium2"/>
              </a:rPr>
              <a:t>soin</a:t>
            </a:r>
            <a:r>
              <a:rPr kumimoji="0" sz="2318" b="0" i="0" u="none" strike="noStrike" kern="0" cap="none" spc="157" normalizeH="0" baseline="32258" noProof="0" dirty="0">
                <a:ln>
                  <a:noFill/>
                </a:ln>
                <a:solidFill>
                  <a:srgbClr val="444647"/>
                </a:solidFill>
                <a:effectLst/>
                <a:uLnTx/>
                <a:uFillTx/>
                <a:latin typeface="KyivType Sans Medium2"/>
                <a:ea typeface="+mn-ea"/>
                <a:cs typeface="KyivType Sans Medium2"/>
              </a:rPr>
              <a:t>1</a:t>
            </a:r>
            <a:endParaRPr kumimoji="0" sz="2318" b="0" i="0" u="none" strike="noStrike" kern="0" cap="none" spc="0" normalizeH="0" baseline="32258" noProof="0">
              <a:ln>
                <a:noFill/>
              </a:ln>
              <a:solidFill>
                <a:sysClr val="windowText" lastClr="000000"/>
              </a:solidFill>
              <a:effectLst/>
              <a:uLnTx/>
              <a:uFillTx/>
              <a:latin typeface="KyivType Sans Medium2"/>
              <a:ea typeface="+mn-ea"/>
              <a:cs typeface="KyivType Sans Medium2"/>
            </a:endParaRPr>
          </a:p>
        </p:txBody>
      </p:sp>
      <p:pic>
        <p:nvPicPr>
          <p:cNvPr id="4" name="object 4"/>
          <p:cNvPicPr/>
          <p:nvPr/>
        </p:nvPicPr>
        <p:blipFill>
          <a:blip r:embed="rId3" cstate="print"/>
          <a:stretch>
            <a:fillRect/>
          </a:stretch>
        </p:blipFill>
        <p:spPr>
          <a:xfrm>
            <a:off x="12173302" y="0"/>
            <a:ext cx="7446" cy="6856948"/>
          </a:xfrm>
          <a:prstGeom prst="rect">
            <a:avLst/>
          </a:prstGeom>
        </p:spPr>
      </p:pic>
    </p:spTree>
    <p:extLst>
      <p:ext uri="{BB962C8B-B14F-4D97-AF65-F5344CB8AC3E}">
        <p14:creationId xmlns:p14="http://schemas.microsoft.com/office/powerpoint/2010/main" val="3003900032"/>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bject 2"/>
          <p:cNvSpPr txBox="1"/>
          <p:nvPr/>
        </p:nvSpPr>
        <p:spPr>
          <a:xfrm>
            <a:off x="6818940" y="4196284"/>
            <a:ext cx="614244" cy="311555"/>
          </a:xfrm>
          <a:prstGeom prst="rect">
            <a:avLst/>
          </a:prstGeom>
        </p:spPr>
        <p:txBody>
          <a:bodyPr vert="horz" wrap="square" lIns="0" tIns="16464" rIns="0" bIns="0" rtlCol="0">
            <a:spAutoFit/>
          </a:bodyPr>
          <a:lstStyle/>
          <a:p>
            <a:pPr marL="12664" marR="0" lvl="0" indent="0" algn="l" defTabSz="911840" rtl="0" eaLnBrk="1" fontAlgn="auto" latinLnBrk="0" hangingPunct="1">
              <a:lnSpc>
                <a:spcPct val="100000"/>
              </a:lnSpc>
              <a:spcBef>
                <a:spcPts val="130"/>
              </a:spcBef>
              <a:spcAft>
                <a:spcPts val="0"/>
              </a:spcAft>
              <a:buClrTx/>
              <a:buSzTx/>
              <a:buFontTx/>
              <a:buNone/>
              <a:tabLst/>
              <a:defRPr/>
            </a:pPr>
            <a:r>
              <a:rPr kumimoji="0" sz="1845" b="0" i="0" u="none" strike="noStrike" kern="0" cap="none" spc="-10" normalizeH="0" baseline="0" noProof="0" dirty="0">
                <a:ln>
                  <a:noFill/>
                </a:ln>
                <a:solidFill>
                  <a:srgbClr val="333638"/>
                </a:solidFill>
                <a:effectLst/>
                <a:uLnTx/>
                <a:uFillTx/>
                <a:latin typeface="Roboto"/>
                <a:ea typeface="+mn-ea"/>
                <a:cs typeface="Roboto"/>
              </a:rPr>
              <a:t>Rides</a:t>
            </a:r>
            <a:endParaRPr kumimoji="0" sz="1845" b="0" i="0" u="none" strike="noStrike" kern="0" cap="none" spc="0" normalizeH="0" baseline="0" noProof="0">
              <a:ln>
                <a:noFill/>
              </a:ln>
              <a:solidFill>
                <a:sysClr val="windowText" lastClr="000000"/>
              </a:solidFill>
              <a:effectLst/>
              <a:uLnTx/>
              <a:uFillTx/>
              <a:latin typeface="Roboto"/>
              <a:ea typeface="+mn-ea"/>
              <a:cs typeface="Roboto"/>
            </a:endParaRPr>
          </a:p>
        </p:txBody>
      </p:sp>
      <p:sp>
        <p:nvSpPr>
          <p:cNvPr id="3" name="object 3"/>
          <p:cNvSpPr txBox="1"/>
          <p:nvPr/>
        </p:nvSpPr>
        <p:spPr>
          <a:xfrm>
            <a:off x="6818940" y="2246298"/>
            <a:ext cx="548387" cy="311555"/>
          </a:xfrm>
          <a:prstGeom prst="rect">
            <a:avLst/>
          </a:prstGeom>
        </p:spPr>
        <p:txBody>
          <a:bodyPr vert="horz" wrap="square" lIns="0" tIns="16464" rIns="0" bIns="0" rtlCol="0">
            <a:spAutoFit/>
          </a:bodyPr>
          <a:lstStyle/>
          <a:p>
            <a:pPr marL="12664" marR="0" lvl="0" indent="0" algn="l" defTabSz="911840" rtl="0" eaLnBrk="1" fontAlgn="auto" latinLnBrk="0" hangingPunct="1">
              <a:lnSpc>
                <a:spcPct val="100000"/>
              </a:lnSpc>
              <a:spcBef>
                <a:spcPts val="130"/>
              </a:spcBef>
              <a:spcAft>
                <a:spcPts val="0"/>
              </a:spcAft>
              <a:buClrTx/>
              <a:buSzTx/>
              <a:buFontTx/>
              <a:buNone/>
              <a:tabLst/>
              <a:defRPr/>
            </a:pPr>
            <a:r>
              <a:rPr kumimoji="0" sz="1845" b="0" i="0" u="none" strike="noStrike" kern="0" cap="none" spc="-10" normalizeH="0" baseline="0" noProof="0" dirty="0">
                <a:ln>
                  <a:noFill/>
                </a:ln>
                <a:solidFill>
                  <a:srgbClr val="333638"/>
                </a:solidFill>
                <a:effectLst/>
                <a:uLnTx/>
                <a:uFillTx/>
                <a:latin typeface="Roboto"/>
                <a:ea typeface="+mn-ea"/>
                <a:cs typeface="Roboto"/>
              </a:rPr>
              <a:t>Eclat</a:t>
            </a:r>
            <a:endParaRPr kumimoji="0" sz="1845" b="0" i="0" u="none" strike="noStrike" kern="0" cap="none" spc="0" normalizeH="0" baseline="0" noProof="0" dirty="0">
              <a:ln>
                <a:noFill/>
              </a:ln>
              <a:solidFill>
                <a:sysClr val="windowText" lastClr="000000"/>
              </a:solidFill>
              <a:effectLst/>
              <a:uLnTx/>
              <a:uFillTx/>
              <a:latin typeface="Roboto"/>
              <a:ea typeface="+mn-ea"/>
              <a:cs typeface="Roboto"/>
            </a:endParaRPr>
          </a:p>
        </p:txBody>
      </p:sp>
      <p:sp>
        <p:nvSpPr>
          <p:cNvPr id="4" name="object 4"/>
          <p:cNvSpPr txBox="1"/>
          <p:nvPr/>
        </p:nvSpPr>
        <p:spPr>
          <a:xfrm>
            <a:off x="6818940" y="3269638"/>
            <a:ext cx="993555" cy="311555"/>
          </a:xfrm>
          <a:prstGeom prst="rect">
            <a:avLst/>
          </a:prstGeom>
        </p:spPr>
        <p:txBody>
          <a:bodyPr vert="horz" wrap="square" lIns="0" tIns="16464" rIns="0" bIns="0" rtlCol="0">
            <a:spAutoFit/>
          </a:bodyPr>
          <a:lstStyle/>
          <a:p>
            <a:pPr marL="12664" marR="0" lvl="0" indent="0" algn="l" defTabSz="911840" rtl="0" eaLnBrk="1" fontAlgn="auto" latinLnBrk="0" hangingPunct="1">
              <a:lnSpc>
                <a:spcPct val="100000"/>
              </a:lnSpc>
              <a:spcBef>
                <a:spcPts val="130"/>
              </a:spcBef>
              <a:spcAft>
                <a:spcPts val="0"/>
              </a:spcAft>
              <a:buClrTx/>
              <a:buSzTx/>
              <a:buFontTx/>
              <a:buNone/>
              <a:tabLst/>
              <a:defRPr/>
            </a:pPr>
            <a:r>
              <a:rPr kumimoji="0" sz="1845" b="0" i="0" u="none" strike="noStrike" kern="0" cap="none" spc="-10" normalizeH="0" baseline="0" noProof="0" dirty="0">
                <a:ln>
                  <a:noFill/>
                </a:ln>
                <a:solidFill>
                  <a:srgbClr val="333638"/>
                </a:solidFill>
                <a:effectLst/>
                <a:uLnTx/>
                <a:uFillTx/>
                <a:latin typeface="Roboto"/>
                <a:ea typeface="+mn-ea"/>
                <a:cs typeface="Roboto"/>
              </a:rPr>
              <a:t>Elasticité</a:t>
            </a:r>
            <a:endParaRPr kumimoji="0" sz="1845" b="0" i="0" u="none" strike="noStrike" kern="0" cap="none" spc="0" normalizeH="0" baseline="0" noProof="0">
              <a:ln>
                <a:noFill/>
              </a:ln>
              <a:solidFill>
                <a:sysClr val="windowText" lastClr="000000"/>
              </a:solidFill>
              <a:effectLst/>
              <a:uLnTx/>
              <a:uFillTx/>
              <a:latin typeface="Roboto"/>
              <a:ea typeface="+mn-ea"/>
              <a:cs typeface="Roboto"/>
            </a:endParaRPr>
          </a:p>
        </p:txBody>
      </p:sp>
      <p:grpSp>
        <p:nvGrpSpPr>
          <p:cNvPr id="5" name="object 5"/>
          <p:cNvGrpSpPr/>
          <p:nvPr/>
        </p:nvGrpSpPr>
        <p:grpSpPr>
          <a:xfrm>
            <a:off x="10554" y="0"/>
            <a:ext cx="8449335" cy="6857367"/>
            <a:chOff x="0" y="0"/>
            <a:chExt cx="8472805" cy="6876415"/>
          </a:xfrm>
        </p:grpSpPr>
        <p:sp>
          <p:nvSpPr>
            <p:cNvPr id="6" name="object 6"/>
            <p:cNvSpPr/>
            <p:nvPr/>
          </p:nvSpPr>
          <p:spPr>
            <a:xfrm>
              <a:off x="8244630" y="2189236"/>
              <a:ext cx="212725" cy="518159"/>
            </a:xfrm>
            <a:custGeom>
              <a:avLst/>
              <a:gdLst/>
              <a:ahLst/>
              <a:cxnLst/>
              <a:rect l="l" t="t" r="r" b="b"/>
              <a:pathLst>
                <a:path w="212725" h="518160">
                  <a:moveTo>
                    <a:pt x="32969" y="517994"/>
                  </a:moveTo>
                  <a:lnTo>
                    <a:pt x="212267" y="266699"/>
                  </a:lnTo>
                  <a:lnTo>
                    <a:pt x="0" y="0"/>
                  </a:lnTo>
                </a:path>
              </a:pathLst>
            </a:custGeom>
            <a:ln w="31432">
              <a:solidFill>
                <a:srgbClr val="F78F2A"/>
              </a:solidFill>
            </a:ln>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sp>
          <p:nvSpPr>
            <p:cNvPr id="7" name="object 7"/>
            <p:cNvSpPr/>
            <p:nvPr/>
          </p:nvSpPr>
          <p:spPr>
            <a:xfrm>
              <a:off x="8244630" y="3203392"/>
              <a:ext cx="212725" cy="518159"/>
            </a:xfrm>
            <a:custGeom>
              <a:avLst/>
              <a:gdLst/>
              <a:ahLst/>
              <a:cxnLst/>
              <a:rect l="l" t="t" r="r" b="b"/>
              <a:pathLst>
                <a:path w="212725" h="518160">
                  <a:moveTo>
                    <a:pt x="32969" y="517994"/>
                  </a:moveTo>
                  <a:lnTo>
                    <a:pt x="212267" y="266700"/>
                  </a:lnTo>
                  <a:lnTo>
                    <a:pt x="0" y="0"/>
                  </a:lnTo>
                </a:path>
              </a:pathLst>
            </a:custGeom>
            <a:ln w="31432">
              <a:solidFill>
                <a:srgbClr val="F78F2A"/>
              </a:solidFill>
            </a:ln>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sp>
          <p:nvSpPr>
            <p:cNvPr id="8" name="object 8"/>
            <p:cNvSpPr/>
            <p:nvPr/>
          </p:nvSpPr>
          <p:spPr>
            <a:xfrm>
              <a:off x="8244630" y="4091838"/>
              <a:ext cx="212725" cy="518159"/>
            </a:xfrm>
            <a:custGeom>
              <a:avLst/>
              <a:gdLst/>
              <a:ahLst/>
              <a:cxnLst/>
              <a:rect l="l" t="t" r="r" b="b"/>
              <a:pathLst>
                <a:path w="212725" h="518160">
                  <a:moveTo>
                    <a:pt x="32969" y="517994"/>
                  </a:moveTo>
                  <a:lnTo>
                    <a:pt x="212267" y="266700"/>
                  </a:lnTo>
                  <a:lnTo>
                    <a:pt x="0" y="0"/>
                  </a:lnTo>
                </a:path>
              </a:pathLst>
            </a:custGeom>
            <a:ln w="31432">
              <a:solidFill>
                <a:srgbClr val="F78F2A"/>
              </a:solidFill>
            </a:ln>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pic>
          <p:nvPicPr>
            <p:cNvPr id="9" name="object 9"/>
            <p:cNvPicPr/>
            <p:nvPr/>
          </p:nvPicPr>
          <p:blipFill>
            <a:blip r:embed="rId3" cstate="print"/>
            <a:stretch>
              <a:fillRect/>
            </a:stretch>
          </p:blipFill>
          <p:spPr>
            <a:xfrm>
              <a:off x="0" y="0"/>
              <a:ext cx="5944793" cy="6875995"/>
            </a:xfrm>
            <a:prstGeom prst="rect">
              <a:avLst/>
            </a:prstGeom>
          </p:spPr>
        </p:pic>
      </p:grpSp>
      <p:sp>
        <p:nvSpPr>
          <p:cNvPr id="10" name="object 10"/>
          <p:cNvSpPr txBox="1"/>
          <p:nvPr/>
        </p:nvSpPr>
        <p:spPr>
          <a:xfrm>
            <a:off x="8690068" y="1798596"/>
            <a:ext cx="1686953" cy="2895811"/>
          </a:xfrm>
          <a:prstGeom prst="rect">
            <a:avLst/>
          </a:prstGeom>
        </p:spPr>
        <p:txBody>
          <a:bodyPr vert="horz" wrap="square" lIns="0" tIns="174775" rIns="0" bIns="0" rtlCol="0">
            <a:spAutoFit/>
          </a:bodyPr>
          <a:lstStyle/>
          <a:p>
            <a:pPr marL="66488" marR="0" lvl="0" indent="0" algn="l" defTabSz="911840" rtl="0" eaLnBrk="1" fontAlgn="auto" latinLnBrk="0" hangingPunct="1">
              <a:lnSpc>
                <a:spcPct val="100000"/>
              </a:lnSpc>
              <a:spcBef>
                <a:spcPts val="1376"/>
              </a:spcBef>
              <a:spcAft>
                <a:spcPts val="0"/>
              </a:spcAft>
              <a:buClrTx/>
              <a:buSzTx/>
              <a:buFontTx/>
              <a:buNone/>
              <a:tabLst/>
              <a:defRPr/>
            </a:pPr>
            <a:r>
              <a:rPr kumimoji="0" sz="5235" b="0" i="0" u="none" strike="noStrike" kern="0" cap="none" spc="-20" normalizeH="0" baseline="0" noProof="0" dirty="0">
                <a:ln>
                  <a:noFill/>
                </a:ln>
                <a:solidFill>
                  <a:srgbClr val="F78F2A"/>
                </a:solidFill>
                <a:effectLst/>
                <a:uLnTx/>
                <a:uFillTx/>
                <a:latin typeface="Roboto"/>
                <a:ea typeface="+mn-ea"/>
                <a:cs typeface="Roboto"/>
              </a:rPr>
              <a:t>+33%</a:t>
            </a:r>
            <a:endParaRPr kumimoji="0" sz="5235" b="0" i="0" u="none" strike="noStrike" kern="0" cap="none" spc="0" normalizeH="0" baseline="0" noProof="0">
              <a:ln>
                <a:noFill/>
              </a:ln>
              <a:solidFill>
                <a:sysClr val="windowText" lastClr="000000"/>
              </a:solidFill>
              <a:effectLst/>
              <a:uLnTx/>
              <a:uFillTx/>
              <a:latin typeface="Roboto"/>
              <a:ea typeface="+mn-ea"/>
              <a:cs typeface="Roboto"/>
            </a:endParaRPr>
          </a:p>
          <a:p>
            <a:pPr marL="12664" marR="0" lvl="0" indent="0" algn="l" defTabSz="911840" rtl="0" eaLnBrk="1" fontAlgn="auto" latinLnBrk="0" hangingPunct="1">
              <a:lnSpc>
                <a:spcPct val="100000"/>
              </a:lnSpc>
              <a:spcBef>
                <a:spcPts val="1276"/>
              </a:spcBef>
              <a:spcAft>
                <a:spcPts val="0"/>
              </a:spcAft>
              <a:buClrTx/>
              <a:buSzTx/>
              <a:buFontTx/>
              <a:buNone/>
              <a:tabLst/>
              <a:defRPr/>
            </a:pPr>
            <a:r>
              <a:rPr kumimoji="0" sz="5235" b="0" i="0" u="none" strike="noStrike" kern="0" cap="none" spc="-20" normalizeH="0" baseline="0" noProof="0" dirty="0">
                <a:ln>
                  <a:noFill/>
                </a:ln>
                <a:solidFill>
                  <a:srgbClr val="F78F2A"/>
                </a:solidFill>
                <a:effectLst/>
                <a:uLnTx/>
                <a:uFillTx/>
                <a:latin typeface="Roboto"/>
                <a:ea typeface="+mn-ea"/>
                <a:cs typeface="Roboto"/>
              </a:rPr>
              <a:t>+17%</a:t>
            </a:r>
            <a:endParaRPr kumimoji="0" sz="5235" b="0" i="0" u="none" strike="noStrike" kern="0" cap="none" spc="0" normalizeH="0" baseline="0" noProof="0">
              <a:ln>
                <a:noFill/>
              </a:ln>
              <a:solidFill>
                <a:sysClr val="windowText" lastClr="000000"/>
              </a:solidFill>
              <a:effectLst/>
              <a:uLnTx/>
              <a:uFillTx/>
              <a:latin typeface="Roboto"/>
              <a:ea typeface="+mn-ea"/>
              <a:cs typeface="Roboto"/>
            </a:endParaRPr>
          </a:p>
          <a:p>
            <a:pPr marL="200098" marR="0" lvl="0" indent="0" algn="l" defTabSz="911840" rtl="0" eaLnBrk="1" fontAlgn="auto" latinLnBrk="0" hangingPunct="1">
              <a:lnSpc>
                <a:spcPct val="100000"/>
              </a:lnSpc>
              <a:spcBef>
                <a:spcPts val="1192"/>
              </a:spcBef>
              <a:spcAft>
                <a:spcPts val="0"/>
              </a:spcAft>
              <a:buClrTx/>
              <a:buSzTx/>
              <a:buFontTx/>
              <a:buNone/>
              <a:tabLst/>
              <a:defRPr/>
            </a:pPr>
            <a:r>
              <a:rPr kumimoji="0" sz="5235" b="0" i="0" u="none" strike="noStrike" kern="0" cap="none" spc="-633" normalizeH="0" baseline="0" noProof="0" dirty="0">
                <a:ln>
                  <a:noFill/>
                </a:ln>
                <a:solidFill>
                  <a:srgbClr val="F78F2A"/>
                </a:solidFill>
                <a:effectLst/>
                <a:uLnTx/>
                <a:uFillTx/>
                <a:latin typeface="Roboto"/>
                <a:ea typeface="+mn-ea"/>
                <a:cs typeface="Roboto"/>
              </a:rPr>
              <a:t>-</a:t>
            </a:r>
            <a:r>
              <a:rPr kumimoji="0" sz="5235" b="0" i="0" u="none" strike="noStrike" kern="0" cap="none" spc="-658" normalizeH="0" baseline="0" noProof="0" dirty="0">
                <a:ln>
                  <a:noFill/>
                </a:ln>
                <a:solidFill>
                  <a:srgbClr val="F78F2A"/>
                </a:solidFill>
                <a:effectLst/>
                <a:uLnTx/>
                <a:uFillTx/>
                <a:latin typeface="Roboto"/>
                <a:ea typeface="+mn-ea"/>
                <a:cs typeface="Roboto"/>
              </a:rPr>
              <a:t>11</a:t>
            </a:r>
            <a:r>
              <a:rPr kumimoji="0" sz="5235" b="0" i="0" u="none" strike="noStrike" kern="0" cap="none" spc="-25" normalizeH="0" baseline="0" noProof="0" dirty="0">
                <a:ln>
                  <a:noFill/>
                </a:ln>
                <a:solidFill>
                  <a:srgbClr val="F78F2A"/>
                </a:solidFill>
                <a:effectLst/>
                <a:uLnTx/>
                <a:uFillTx/>
                <a:latin typeface="Roboto"/>
                <a:ea typeface="+mn-ea"/>
                <a:cs typeface="Roboto"/>
              </a:rPr>
              <a:t>%</a:t>
            </a:r>
            <a:endParaRPr kumimoji="0" sz="5235" b="0" i="0" u="none" strike="noStrike" kern="0" cap="none" spc="0" normalizeH="0" baseline="0" noProof="0">
              <a:ln>
                <a:noFill/>
              </a:ln>
              <a:solidFill>
                <a:sysClr val="windowText" lastClr="000000"/>
              </a:solidFill>
              <a:effectLst/>
              <a:uLnTx/>
              <a:uFillTx/>
              <a:latin typeface="Roboto"/>
              <a:ea typeface="+mn-ea"/>
              <a:cs typeface="Roboto"/>
            </a:endParaRPr>
          </a:p>
        </p:txBody>
      </p:sp>
      <p:sp>
        <p:nvSpPr>
          <p:cNvPr id="11" name="object 11"/>
          <p:cNvSpPr txBox="1">
            <a:spLocks noGrp="1"/>
          </p:cNvSpPr>
          <p:nvPr>
            <p:ph type="title" idx="4294967295"/>
          </p:nvPr>
        </p:nvSpPr>
        <p:spPr>
          <a:xfrm>
            <a:off x="1069280" y="453655"/>
            <a:ext cx="4017069" cy="1344941"/>
          </a:xfrm>
          <a:prstGeom prst="rect">
            <a:avLst/>
          </a:prstGeom>
        </p:spPr>
        <p:txBody>
          <a:bodyPr vert="horz" wrap="square" lIns="0" tIns="15198" rIns="0" bIns="0" rtlCol="0">
            <a:spAutoFit/>
          </a:bodyPr>
          <a:lstStyle/>
          <a:p>
            <a:pPr marL="37993" algn="l">
              <a:spcBef>
                <a:spcPts val="120"/>
              </a:spcBef>
            </a:pPr>
            <a:r>
              <a:rPr dirty="0"/>
              <a:t>Dès le 1er</a:t>
            </a:r>
            <a:r>
              <a:rPr spc="5" dirty="0"/>
              <a:t> </a:t>
            </a:r>
            <a:r>
              <a:rPr spc="-10" dirty="0"/>
              <a:t>soin</a:t>
            </a:r>
            <a:r>
              <a:rPr sz="1197" spc="-15" baseline="31250" dirty="0"/>
              <a:t>1</a:t>
            </a:r>
            <a:endParaRPr sz="1197" baseline="31250" dirty="0"/>
          </a:p>
        </p:txBody>
      </p:sp>
      <p:sp>
        <p:nvSpPr>
          <p:cNvPr id="12" name="object 12"/>
          <p:cNvSpPr/>
          <p:nvPr/>
        </p:nvSpPr>
        <p:spPr>
          <a:xfrm>
            <a:off x="962001" y="464899"/>
            <a:ext cx="305222" cy="254563"/>
          </a:xfrm>
          <a:custGeom>
            <a:avLst/>
            <a:gdLst/>
            <a:ahLst/>
            <a:cxnLst/>
            <a:rect l="l" t="t" r="r" b="b"/>
            <a:pathLst>
              <a:path w="306069" h="255270">
                <a:moveTo>
                  <a:pt x="0" y="255015"/>
                </a:moveTo>
                <a:lnTo>
                  <a:pt x="0" y="0"/>
                </a:lnTo>
                <a:lnTo>
                  <a:pt x="305955" y="0"/>
                </a:lnTo>
              </a:path>
            </a:pathLst>
          </a:custGeom>
          <a:ln w="17983">
            <a:solidFill>
              <a:srgbClr val="F78F2A"/>
            </a:solidFill>
          </a:ln>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sp>
        <p:nvSpPr>
          <p:cNvPr id="13" name="object 13"/>
          <p:cNvSpPr txBox="1"/>
          <p:nvPr/>
        </p:nvSpPr>
        <p:spPr>
          <a:xfrm>
            <a:off x="7061659" y="888850"/>
            <a:ext cx="4289964" cy="320565"/>
          </a:xfrm>
          <a:prstGeom prst="rect">
            <a:avLst/>
          </a:prstGeom>
        </p:spPr>
        <p:txBody>
          <a:bodyPr vert="horz" wrap="square" lIns="0" tIns="12665" rIns="0" bIns="0" rtlCol="0">
            <a:spAutoFit/>
          </a:bodyPr>
          <a:lstStyle/>
          <a:p>
            <a:pPr marL="37993" marR="0" lvl="0" indent="0" algn="l" defTabSz="911840" rtl="0" eaLnBrk="1" fontAlgn="auto" latinLnBrk="0" hangingPunct="1">
              <a:lnSpc>
                <a:spcPct val="100000"/>
              </a:lnSpc>
              <a:spcBef>
                <a:spcPts val="100"/>
              </a:spcBef>
              <a:spcAft>
                <a:spcPts val="0"/>
              </a:spcAft>
              <a:buClrTx/>
              <a:buSzTx/>
              <a:buFontTx/>
              <a:buNone/>
              <a:tabLst/>
              <a:defRPr/>
            </a:pPr>
            <a:r>
              <a:rPr kumimoji="0" sz="2000" b="0" i="0" u="none" strike="noStrike" kern="0" cap="none" spc="55" normalizeH="0" baseline="0" noProof="0" dirty="0">
                <a:ln>
                  <a:noFill/>
                </a:ln>
                <a:solidFill>
                  <a:srgbClr val="444647"/>
                </a:solidFill>
                <a:effectLst/>
                <a:uLnTx/>
                <a:uFillTx/>
                <a:latin typeface="KyivType Sans Medium2"/>
                <a:ea typeface="+mn-ea"/>
                <a:cs typeface="KyivType Sans Medium2"/>
              </a:rPr>
              <a:t>Une</a:t>
            </a:r>
            <a:r>
              <a:rPr kumimoji="0" sz="2000" b="0" i="0" u="none" strike="noStrike" kern="0" cap="none" spc="214" normalizeH="0" baseline="0" noProof="0" dirty="0">
                <a:ln>
                  <a:noFill/>
                </a:ln>
                <a:solidFill>
                  <a:srgbClr val="444647"/>
                </a:solidFill>
                <a:effectLst/>
                <a:uLnTx/>
                <a:uFillTx/>
                <a:latin typeface="KyivType Sans Medium2"/>
                <a:ea typeface="+mn-ea"/>
                <a:cs typeface="KyivType Sans Medium2"/>
              </a:rPr>
              <a:t> </a:t>
            </a:r>
            <a:r>
              <a:rPr kumimoji="0" sz="2000" b="0" i="0" u="none" strike="noStrike" kern="0" cap="none" spc="80" normalizeH="0" baseline="0" noProof="0" dirty="0">
                <a:ln>
                  <a:noFill/>
                </a:ln>
                <a:solidFill>
                  <a:srgbClr val="444647"/>
                </a:solidFill>
                <a:effectLst/>
                <a:uLnTx/>
                <a:uFillTx/>
                <a:latin typeface="KyivType Sans Medium2"/>
                <a:ea typeface="+mn-ea"/>
                <a:cs typeface="KyivType Sans Medium2"/>
              </a:rPr>
              <a:t>efficacité</a:t>
            </a:r>
            <a:r>
              <a:rPr kumimoji="0" sz="2000" b="0" i="0" u="none" strike="noStrike" kern="0" cap="none" spc="219" normalizeH="0" baseline="0" noProof="0" dirty="0">
                <a:ln>
                  <a:noFill/>
                </a:ln>
                <a:solidFill>
                  <a:srgbClr val="444647"/>
                </a:solidFill>
                <a:effectLst/>
                <a:uLnTx/>
                <a:uFillTx/>
                <a:latin typeface="KyivType Sans Medium2"/>
                <a:ea typeface="+mn-ea"/>
                <a:cs typeface="KyivType Sans Medium2"/>
              </a:rPr>
              <a:t> </a:t>
            </a:r>
            <a:r>
              <a:rPr kumimoji="0" sz="2000" b="0" i="0" u="none" strike="noStrike" kern="0" cap="none" spc="75" normalizeH="0" baseline="0" noProof="0" dirty="0">
                <a:ln>
                  <a:noFill/>
                </a:ln>
                <a:solidFill>
                  <a:srgbClr val="444647"/>
                </a:solidFill>
                <a:effectLst/>
                <a:uLnTx/>
                <a:uFillTx/>
                <a:latin typeface="KyivType Sans Medium2"/>
                <a:ea typeface="+mn-ea"/>
                <a:cs typeface="KyivType Sans Medium2"/>
              </a:rPr>
              <a:t>mesurée</a:t>
            </a:r>
            <a:r>
              <a:rPr kumimoji="0" b="0" i="0" u="none" strike="noStrike" kern="0" cap="none" spc="112" normalizeH="0" baseline="30555" noProof="0" dirty="0">
                <a:ln>
                  <a:noFill/>
                </a:ln>
                <a:solidFill>
                  <a:srgbClr val="444647"/>
                </a:solidFill>
                <a:effectLst/>
                <a:uLnTx/>
                <a:uFillTx/>
                <a:latin typeface="KyivType Sans Medium2"/>
                <a:ea typeface="+mn-ea"/>
                <a:cs typeface="KyivType Sans Medium2"/>
              </a:rPr>
              <a:t>2</a:t>
            </a:r>
            <a:endParaRPr kumimoji="0" b="0" i="0" u="none" strike="noStrike" kern="0" cap="none" spc="0" normalizeH="0" baseline="30555" noProof="0" dirty="0">
              <a:ln>
                <a:noFill/>
              </a:ln>
              <a:solidFill>
                <a:sysClr val="windowText" lastClr="000000"/>
              </a:solidFill>
              <a:effectLst/>
              <a:uLnTx/>
              <a:uFillTx/>
              <a:latin typeface="KyivType Sans Medium2"/>
              <a:ea typeface="+mn-ea"/>
              <a:cs typeface="KyivType Sans Medium2"/>
            </a:endParaRPr>
          </a:p>
        </p:txBody>
      </p:sp>
      <p:sp>
        <p:nvSpPr>
          <p:cNvPr id="14" name="object 14"/>
          <p:cNvSpPr txBox="1"/>
          <p:nvPr/>
        </p:nvSpPr>
        <p:spPr>
          <a:xfrm>
            <a:off x="6908693" y="6356688"/>
            <a:ext cx="4843027" cy="329285"/>
          </a:xfrm>
          <a:prstGeom prst="rect">
            <a:avLst/>
          </a:prstGeom>
        </p:spPr>
        <p:txBody>
          <a:bodyPr vert="horz" wrap="square" lIns="0" tIns="12665" rIns="0" bIns="0" rtlCol="0">
            <a:spAutoFit/>
          </a:bodyPr>
          <a:lstStyle/>
          <a:p>
            <a:pPr marL="145641" marR="0" lvl="0" indent="-133610" algn="l" defTabSz="911840" rtl="0" eaLnBrk="1" fontAlgn="auto" latinLnBrk="0" hangingPunct="1">
              <a:lnSpc>
                <a:spcPct val="100000"/>
              </a:lnSpc>
              <a:spcBef>
                <a:spcPts val="100"/>
              </a:spcBef>
              <a:spcAft>
                <a:spcPts val="0"/>
              </a:spcAft>
              <a:buClrTx/>
              <a:buSzTx/>
              <a:buFontTx/>
              <a:buAutoNum type="arabicPeriod"/>
              <a:tabLst>
                <a:tab pos="146274" algn="l"/>
              </a:tabLst>
              <a:defRPr/>
            </a:pPr>
            <a:r>
              <a:rPr kumimoji="0" sz="997" b="0" i="0" u="none" strike="noStrike" kern="0" cap="none" spc="0" normalizeH="0" baseline="0" noProof="0" dirty="0">
                <a:ln>
                  <a:noFill/>
                </a:ln>
                <a:solidFill>
                  <a:srgbClr val="231F20"/>
                </a:solidFill>
                <a:effectLst/>
                <a:uLnTx/>
                <a:uFillTx/>
                <a:latin typeface="Roboto"/>
                <a:ea typeface="+mn-ea"/>
                <a:cs typeface="Roboto"/>
              </a:rPr>
              <a:t>Tests</a:t>
            </a:r>
            <a:r>
              <a:rPr kumimoji="0" sz="997" b="0" i="0" u="none" strike="noStrike" kern="0" cap="none" spc="-30" normalizeH="0" baseline="0" noProof="0" dirty="0">
                <a:ln>
                  <a:noFill/>
                </a:ln>
                <a:solidFill>
                  <a:srgbClr val="231F20"/>
                </a:solidFill>
                <a:effectLst/>
                <a:uLnTx/>
                <a:uFillTx/>
                <a:latin typeface="Roboto"/>
                <a:ea typeface="+mn-ea"/>
                <a:cs typeface="Roboto"/>
              </a:rPr>
              <a:t> </a:t>
            </a:r>
            <a:r>
              <a:rPr kumimoji="0" sz="997" b="0" i="0" u="none" strike="noStrike" kern="0" cap="none" spc="0" normalizeH="0" baseline="0" noProof="0" dirty="0">
                <a:ln>
                  <a:noFill/>
                </a:ln>
                <a:solidFill>
                  <a:srgbClr val="231F20"/>
                </a:solidFill>
                <a:effectLst/>
                <a:uLnTx/>
                <a:uFillTx/>
                <a:latin typeface="Roboto"/>
                <a:ea typeface="+mn-ea"/>
                <a:cs typeface="Roboto"/>
              </a:rPr>
              <a:t>réalisés</a:t>
            </a:r>
            <a:r>
              <a:rPr kumimoji="0" sz="997" b="0" i="0" u="none" strike="noStrike" kern="0" cap="none" spc="-15" normalizeH="0" baseline="0" noProof="0" dirty="0">
                <a:ln>
                  <a:noFill/>
                </a:ln>
                <a:solidFill>
                  <a:srgbClr val="231F20"/>
                </a:solidFill>
                <a:effectLst/>
                <a:uLnTx/>
                <a:uFillTx/>
                <a:latin typeface="Roboto"/>
                <a:ea typeface="+mn-ea"/>
                <a:cs typeface="Roboto"/>
              </a:rPr>
              <a:t> </a:t>
            </a:r>
            <a:r>
              <a:rPr kumimoji="0" sz="997" b="0" i="0" u="none" strike="noStrike" kern="0" cap="none" spc="0" normalizeH="0" baseline="0" noProof="0" dirty="0">
                <a:ln>
                  <a:noFill/>
                </a:ln>
                <a:solidFill>
                  <a:srgbClr val="231F20"/>
                </a:solidFill>
                <a:effectLst/>
                <a:uLnTx/>
                <a:uFillTx/>
                <a:latin typeface="Roboto"/>
                <a:ea typeface="+mn-ea"/>
                <a:cs typeface="Roboto"/>
              </a:rPr>
              <a:t>sous</a:t>
            </a:r>
            <a:r>
              <a:rPr kumimoji="0" sz="997" b="0" i="0" u="none" strike="noStrike" kern="0" cap="none" spc="-15" normalizeH="0" baseline="0" noProof="0" dirty="0">
                <a:ln>
                  <a:noFill/>
                </a:ln>
                <a:solidFill>
                  <a:srgbClr val="231F20"/>
                </a:solidFill>
                <a:effectLst/>
                <a:uLnTx/>
                <a:uFillTx/>
                <a:latin typeface="Roboto"/>
                <a:ea typeface="+mn-ea"/>
                <a:cs typeface="Roboto"/>
              </a:rPr>
              <a:t> </a:t>
            </a:r>
            <a:r>
              <a:rPr kumimoji="0" sz="997" b="0" i="0" u="none" strike="noStrike" kern="0" cap="none" spc="0" normalizeH="0" baseline="0" noProof="0" dirty="0">
                <a:ln>
                  <a:noFill/>
                </a:ln>
                <a:solidFill>
                  <a:srgbClr val="231F20"/>
                </a:solidFill>
                <a:effectLst/>
                <a:uLnTx/>
                <a:uFillTx/>
                <a:latin typeface="Roboto"/>
                <a:ea typeface="+mn-ea"/>
                <a:cs typeface="Roboto"/>
              </a:rPr>
              <a:t>contrôle</a:t>
            </a:r>
            <a:r>
              <a:rPr kumimoji="0" sz="997" b="0" i="0" u="none" strike="noStrike" kern="0" cap="none" spc="-25" normalizeH="0" baseline="0" noProof="0" dirty="0">
                <a:ln>
                  <a:noFill/>
                </a:ln>
                <a:solidFill>
                  <a:srgbClr val="231F20"/>
                </a:solidFill>
                <a:effectLst/>
                <a:uLnTx/>
                <a:uFillTx/>
                <a:latin typeface="Roboto"/>
                <a:ea typeface="+mn-ea"/>
                <a:cs typeface="Roboto"/>
              </a:rPr>
              <a:t> </a:t>
            </a:r>
            <a:r>
              <a:rPr kumimoji="0" sz="997" b="0" i="0" u="none" strike="noStrike" kern="0" cap="none" spc="0" normalizeH="0" baseline="0" noProof="0" dirty="0">
                <a:ln>
                  <a:noFill/>
                </a:ln>
                <a:solidFill>
                  <a:srgbClr val="231F20"/>
                </a:solidFill>
                <a:effectLst/>
                <a:uLnTx/>
                <a:uFillTx/>
                <a:latin typeface="Roboto"/>
                <a:ea typeface="+mn-ea"/>
                <a:cs typeface="Roboto"/>
              </a:rPr>
              <a:t>dermatologique</a:t>
            </a:r>
            <a:r>
              <a:rPr kumimoji="0" sz="997" b="0" i="0" u="none" strike="noStrike" kern="0" cap="none" spc="-20" normalizeH="0" baseline="0" noProof="0" dirty="0">
                <a:ln>
                  <a:noFill/>
                </a:ln>
                <a:solidFill>
                  <a:srgbClr val="231F20"/>
                </a:solidFill>
                <a:effectLst/>
                <a:uLnTx/>
                <a:uFillTx/>
                <a:latin typeface="Roboto"/>
                <a:ea typeface="+mn-ea"/>
                <a:cs typeface="Roboto"/>
              </a:rPr>
              <a:t> </a:t>
            </a:r>
            <a:r>
              <a:rPr kumimoji="0" sz="997" b="0" i="0" u="none" strike="noStrike" kern="0" cap="none" spc="0" normalizeH="0" baseline="0" noProof="0" dirty="0">
                <a:ln>
                  <a:noFill/>
                </a:ln>
                <a:solidFill>
                  <a:srgbClr val="231F20"/>
                </a:solidFill>
                <a:effectLst/>
                <a:uLnTx/>
                <a:uFillTx/>
                <a:latin typeface="Roboto"/>
                <a:ea typeface="+mn-ea"/>
                <a:cs typeface="Roboto"/>
              </a:rPr>
              <a:t>sur</a:t>
            </a:r>
            <a:r>
              <a:rPr kumimoji="0" sz="997" b="0" i="0" u="none" strike="noStrike" kern="0" cap="none" spc="-15" normalizeH="0" baseline="0" noProof="0" dirty="0">
                <a:ln>
                  <a:noFill/>
                </a:ln>
                <a:solidFill>
                  <a:srgbClr val="231F20"/>
                </a:solidFill>
                <a:effectLst/>
                <a:uLnTx/>
                <a:uFillTx/>
                <a:latin typeface="Roboto"/>
                <a:ea typeface="+mn-ea"/>
                <a:cs typeface="Roboto"/>
              </a:rPr>
              <a:t> </a:t>
            </a:r>
            <a:r>
              <a:rPr kumimoji="0" sz="997" b="0" i="0" u="none" strike="noStrike" kern="0" cap="none" spc="0" normalizeH="0" baseline="0" noProof="0" dirty="0">
                <a:ln>
                  <a:noFill/>
                </a:ln>
                <a:solidFill>
                  <a:srgbClr val="231F20"/>
                </a:solidFill>
                <a:effectLst/>
                <a:uLnTx/>
                <a:uFillTx/>
                <a:latin typeface="Roboto"/>
                <a:ea typeface="+mn-ea"/>
                <a:cs typeface="Roboto"/>
              </a:rPr>
              <a:t>20</a:t>
            </a:r>
            <a:r>
              <a:rPr kumimoji="0" sz="997" b="0" i="0" u="none" strike="noStrike" kern="0" cap="none" spc="-20" normalizeH="0" baseline="0" noProof="0" dirty="0">
                <a:ln>
                  <a:noFill/>
                </a:ln>
                <a:solidFill>
                  <a:srgbClr val="231F20"/>
                </a:solidFill>
                <a:effectLst/>
                <a:uLnTx/>
                <a:uFillTx/>
                <a:latin typeface="Roboto"/>
                <a:ea typeface="+mn-ea"/>
                <a:cs typeface="Roboto"/>
              </a:rPr>
              <a:t> </a:t>
            </a:r>
            <a:r>
              <a:rPr kumimoji="0" sz="997" b="0" i="0" u="none" strike="noStrike" kern="0" cap="none" spc="0" normalizeH="0" baseline="0" noProof="0" dirty="0">
                <a:ln>
                  <a:noFill/>
                </a:ln>
                <a:solidFill>
                  <a:srgbClr val="231F20"/>
                </a:solidFill>
                <a:effectLst/>
                <a:uLnTx/>
                <a:uFillTx/>
                <a:latin typeface="Roboto"/>
                <a:ea typeface="+mn-ea"/>
                <a:cs typeface="Roboto"/>
              </a:rPr>
              <a:t>volontaires</a:t>
            </a:r>
            <a:r>
              <a:rPr kumimoji="0" sz="997" b="0" i="0" u="none" strike="noStrike" kern="0" cap="none" spc="-15" normalizeH="0" baseline="0" noProof="0" dirty="0">
                <a:ln>
                  <a:noFill/>
                </a:ln>
                <a:solidFill>
                  <a:srgbClr val="231F20"/>
                </a:solidFill>
                <a:effectLst/>
                <a:uLnTx/>
                <a:uFillTx/>
                <a:latin typeface="Roboto"/>
                <a:ea typeface="+mn-ea"/>
                <a:cs typeface="Roboto"/>
              </a:rPr>
              <a:t> </a:t>
            </a:r>
            <a:r>
              <a:rPr kumimoji="0" sz="997" b="0" i="0" u="none" strike="noStrike" kern="0" cap="none" spc="0" normalizeH="0" baseline="0" noProof="0" dirty="0">
                <a:ln>
                  <a:noFill/>
                </a:ln>
                <a:solidFill>
                  <a:srgbClr val="231F20"/>
                </a:solidFill>
                <a:effectLst/>
                <a:uLnTx/>
                <a:uFillTx/>
                <a:latin typeface="Roboto"/>
                <a:ea typeface="+mn-ea"/>
                <a:cs typeface="Roboto"/>
              </a:rPr>
              <a:t>âgés</a:t>
            </a:r>
            <a:r>
              <a:rPr kumimoji="0" sz="997" b="0" i="0" u="none" strike="noStrike" kern="0" cap="none" spc="-15" normalizeH="0" baseline="0" noProof="0" dirty="0">
                <a:ln>
                  <a:noFill/>
                </a:ln>
                <a:solidFill>
                  <a:srgbClr val="231F20"/>
                </a:solidFill>
                <a:effectLst/>
                <a:uLnTx/>
                <a:uFillTx/>
                <a:latin typeface="Roboto"/>
                <a:ea typeface="+mn-ea"/>
                <a:cs typeface="Roboto"/>
              </a:rPr>
              <a:t> </a:t>
            </a:r>
            <a:r>
              <a:rPr kumimoji="0" sz="997" b="0" i="0" u="none" strike="noStrike" kern="0" cap="none" spc="0" normalizeH="0" baseline="0" noProof="0" dirty="0">
                <a:ln>
                  <a:noFill/>
                </a:ln>
                <a:solidFill>
                  <a:srgbClr val="231F20"/>
                </a:solidFill>
                <a:effectLst/>
                <a:uLnTx/>
                <a:uFillTx/>
                <a:latin typeface="Roboto"/>
                <a:ea typeface="+mn-ea"/>
                <a:cs typeface="Roboto"/>
              </a:rPr>
              <a:t>de</a:t>
            </a:r>
            <a:r>
              <a:rPr kumimoji="0" sz="997" b="0" i="0" u="none" strike="noStrike" kern="0" cap="none" spc="-20" normalizeH="0" baseline="0" noProof="0" dirty="0">
                <a:ln>
                  <a:noFill/>
                </a:ln>
                <a:solidFill>
                  <a:srgbClr val="231F20"/>
                </a:solidFill>
                <a:effectLst/>
                <a:uLnTx/>
                <a:uFillTx/>
                <a:latin typeface="Roboto"/>
                <a:ea typeface="+mn-ea"/>
                <a:cs typeface="Roboto"/>
              </a:rPr>
              <a:t> </a:t>
            </a:r>
            <a:r>
              <a:rPr kumimoji="0" sz="997" b="0" i="0" u="none" strike="noStrike" kern="0" cap="none" spc="0" normalizeH="0" baseline="0" noProof="0" dirty="0">
                <a:ln>
                  <a:noFill/>
                </a:ln>
                <a:solidFill>
                  <a:srgbClr val="231F20"/>
                </a:solidFill>
                <a:effectLst/>
                <a:uLnTx/>
                <a:uFillTx/>
                <a:latin typeface="Roboto"/>
                <a:ea typeface="+mn-ea"/>
                <a:cs typeface="Roboto"/>
              </a:rPr>
              <a:t>36</a:t>
            </a:r>
            <a:r>
              <a:rPr kumimoji="0" sz="997" b="0" i="0" u="none" strike="noStrike" kern="0" cap="none" spc="-15" normalizeH="0" baseline="0" noProof="0" dirty="0">
                <a:ln>
                  <a:noFill/>
                </a:ln>
                <a:solidFill>
                  <a:srgbClr val="231F20"/>
                </a:solidFill>
                <a:effectLst/>
                <a:uLnTx/>
                <a:uFillTx/>
                <a:latin typeface="Roboto"/>
                <a:ea typeface="+mn-ea"/>
                <a:cs typeface="Roboto"/>
              </a:rPr>
              <a:t> </a:t>
            </a:r>
            <a:r>
              <a:rPr kumimoji="0" sz="997" b="0" i="0" u="none" strike="noStrike" kern="0" cap="none" spc="0" normalizeH="0" baseline="0" noProof="0" dirty="0">
                <a:ln>
                  <a:noFill/>
                </a:ln>
                <a:solidFill>
                  <a:srgbClr val="231F20"/>
                </a:solidFill>
                <a:effectLst/>
                <a:uLnTx/>
                <a:uFillTx/>
                <a:latin typeface="Roboto"/>
                <a:ea typeface="+mn-ea"/>
                <a:cs typeface="Roboto"/>
              </a:rPr>
              <a:t>à</a:t>
            </a:r>
            <a:r>
              <a:rPr kumimoji="0" sz="997" b="0" i="0" u="none" strike="noStrike" kern="0" cap="none" spc="-15" normalizeH="0" baseline="0" noProof="0" dirty="0">
                <a:ln>
                  <a:noFill/>
                </a:ln>
                <a:solidFill>
                  <a:srgbClr val="231F20"/>
                </a:solidFill>
                <a:effectLst/>
                <a:uLnTx/>
                <a:uFillTx/>
                <a:latin typeface="Roboto"/>
                <a:ea typeface="+mn-ea"/>
                <a:cs typeface="Roboto"/>
              </a:rPr>
              <a:t> </a:t>
            </a:r>
            <a:r>
              <a:rPr kumimoji="0" sz="997" b="0" i="0" u="none" strike="noStrike" kern="0" cap="none" spc="0" normalizeH="0" baseline="0" noProof="0" dirty="0">
                <a:ln>
                  <a:noFill/>
                </a:ln>
                <a:solidFill>
                  <a:srgbClr val="231F20"/>
                </a:solidFill>
                <a:effectLst/>
                <a:uLnTx/>
                <a:uFillTx/>
                <a:latin typeface="Roboto"/>
                <a:ea typeface="+mn-ea"/>
                <a:cs typeface="Roboto"/>
              </a:rPr>
              <a:t>56</a:t>
            </a:r>
            <a:r>
              <a:rPr kumimoji="0" sz="997" b="0" i="0" u="none" strike="noStrike" kern="0" cap="none" spc="-15" normalizeH="0" baseline="0" noProof="0" dirty="0">
                <a:ln>
                  <a:noFill/>
                </a:ln>
                <a:solidFill>
                  <a:srgbClr val="231F20"/>
                </a:solidFill>
                <a:effectLst/>
                <a:uLnTx/>
                <a:uFillTx/>
                <a:latin typeface="Roboto"/>
                <a:ea typeface="+mn-ea"/>
                <a:cs typeface="Roboto"/>
              </a:rPr>
              <a:t> </a:t>
            </a:r>
            <a:r>
              <a:rPr kumimoji="0" sz="997" b="0" i="0" u="none" strike="noStrike" kern="0" cap="none" spc="-25" normalizeH="0" baseline="0" noProof="0" dirty="0">
                <a:ln>
                  <a:noFill/>
                </a:ln>
                <a:solidFill>
                  <a:srgbClr val="231F20"/>
                </a:solidFill>
                <a:effectLst/>
                <a:uLnTx/>
                <a:uFillTx/>
                <a:latin typeface="Roboto"/>
                <a:ea typeface="+mn-ea"/>
                <a:cs typeface="Roboto"/>
              </a:rPr>
              <a:t>ans</a:t>
            </a:r>
            <a:endParaRPr kumimoji="0" sz="997" b="0" i="0" u="none" strike="noStrike" kern="0" cap="none" spc="0" normalizeH="0" baseline="0" noProof="0">
              <a:ln>
                <a:noFill/>
              </a:ln>
              <a:solidFill>
                <a:sysClr val="windowText" lastClr="000000"/>
              </a:solidFill>
              <a:effectLst/>
              <a:uLnTx/>
              <a:uFillTx/>
              <a:latin typeface="Roboto"/>
              <a:ea typeface="+mn-ea"/>
              <a:cs typeface="Roboto"/>
            </a:endParaRPr>
          </a:p>
          <a:p>
            <a:pPr marL="148174" marR="0" lvl="0" indent="-136143" algn="l" defTabSz="911840" rtl="0" eaLnBrk="1" fontAlgn="auto" latinLnBrk="0" hangingPunct="1">
              <a:lnSpc>
                <a:spcPct val="100000"/>
              </a:lnSpc>
              <a:spcBef>
                <a:spcPts val="0"/>
              </a:spcBef>
              <a:spcAft>
                <a:spcPts val="0"/>
              </a:spcAft>
              <a:buClrTx/>
              <a:buSzTx/>
              <a:buFontTx/>
              <a:buAutoNum type="arabicPeriod"/>
              <a:tabLst>
                <a:tab pos="148807" algn="l"/>
              </a:tabLst>
              <a:defRPr/>
            </a:pPr>
            <a:r>
              <a:rPr kumimoji="0" sz="997" b="0" i="0" u="none" strike="noStrike" kern="0" cap="none" spc="0" normalizeH="0" baseline="0" noProof="0" dirty="0">
                <a:ln>
                  <a:noFill/>
                </a:ln>
                <a:solidFill>
                  <a:srgbClr val="231F20"/>
                </a:solidFill>
                <a:effectLst/>
                <a:uLnTx/>
                <a:uFillTx/>
                <a:latin typeface="Roboto"/>
                <a:ea typeface="+mn-ea"/>
                <a:cs typeface="Roboto"/>
              </a:rPr>
              <a:t>Scorage</a:t>
            </a:r>
            <a:r>
              <a:rPr kumimoji="0" sz="997" b="0" i="0" u="none" strike="noStrike" kern="0" cap="none" spc="-35" normalizeH="0" baseline="0" noProof="0" dirty="0">
                <a:ln>
                  <a:noFill/>
                </a:ln>
                <a:solidFill>
                  <a:srgbClr val="231F20"/>
                </a:solidFill>
                <a:effectLst/>
                <a:uLnTx/>
                <a:uFillTx/>
                <a:latin typeface="Roboto"/>
                <a:ea typeface="+mn-ea"/>
                <a:cs typeface="Roboto"/>
              </a:rPr>
              <a:t> </a:t>
            </a:r>
            <a:r>
              <a:rPr kumimoji="0" sz="997" b="0" i="0" u="none" strike="noStrike" kern="0" cap="none" spc="-10" normalizeH="0" baseline="0" noProof="0" dirty="0">
                <a:ln>
                  <a:noFill/>
                </a:ln>
                <a:solidFill>
                  <a:srgbClr val="231F20"/>
                </a:solidFill>
                <a:effectLst/>
                <a:uLnTx/>
                <a:uFillTx/>
                <a:latin typeface="Roboto"/>
                <a:ea typeface="+mn-ea"/>
                <a:cs typeface="Roboto"/>
              </a:rPr>
              <a:t>clinique</a:t>
            </a:r>
            <a:endParaRPr kumimoji="0" sz="997" b="0" i="0" u="none" strike="noStrike" kern="0" cap="none" spc="0" normalizeH="0" baseline="0" noProof="0">
              <a:ln>
                <a:noFill/>
              </a:ln>
              <a:solidFill>
                <a:sysClr val="windowText" lastClr="000000"/>
              </a:solidFill>
              <a:effectLst/>
              <a:uLnTx/>
              <a:uFillTx/>
              <a:latin typeface="Roboto"/>
              <a:ea typeface="+mn-ea"/>
              <a:cs typeface="Roboto"/>
            </a:endParaRPr>
          </a:p>
        </p:txBody>
      </p:sp>
    </p:spTree>
    <p:extLst>
      <p:ext uri="{BB962C8B-B14F-4D97-AF65-F5344CB8AC3E}">
        <p14:creationId xmlns:p14="http://schemas.microsoft.com/office/powerpoint/2010/main" val="979390322"/>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5" name="object 5"/>
          <p:cNvSpPr txBox="1"/>
          <p:nvPr/>
        </p:nvSpPr>
        <p:spPr>
          <a:xfrm>
            <a:off x="3352967" y="4560148"/>
            <a:ext cx="1659725" cy="474931"/>
          </a:xfrm>
          <a:prstGeom prst="rect">
            <a:avLst/>
          </a:prstGeom>
        </p:spPr>
        <p:txBody>
          <a:bodyPr vert="horz" wrap="square" lIns="0" tIns="35461" rIns="0" bIns="0" rtlCol="0">
            <a:spAutoFit/>
          </a:bodyPr>
          <a:lstStyle/>
          <a:p>
            <a:pPr marL="37993" marR="30395" lvl="0" indent="0" algn="l" defTabSz="911840" rtl="0" eaLnBrk="1" fontAlgn="auto" latinLnBrk="0" hangingPunct="1">
              <a:lnSpc>
                <a:spcPts val="1695"/>
              </a:lnSpc>
              <a:spcBef>
                <a:spcPts val="279"/>
              </a:spcBef>
              <a:spcAft>
                <a:spcPts val="0"/>
              </a:spcAft>
              <a:buClrTx/>
              <a:buSzTx/>
              <a:buFontTx/>
              <a:buNone/>
              <a:tabLst/>
              <a:defRPr/>
            </a:pPr>
            <a:r>
              <a:rPr kumimoji="0" sz="1546" b="0" i="0" u="none" strike="noStrike" kern="0" cap="none" spc="-10" normalizeH="0" baseline="0" noProof="0" dirty="0">
                <a:ln>
                  <a:noFill/>
                </a:ln>
                <a:solidFill>
                  <a:srgbClr val="333638"/>
                </a:solidFill>
                <a:effectLst/>
                <a:uLnTx/>
                <a:uFillTx/>
                <a:latin typeface="Roboto"/>
                <a:ea typeface="+mn-ea"/>
                <a:cs typeface="Roboto"/>
              </a:rPr>
              <a:t>Taches</a:t>
            </a:r>
            <a:r>
              <a:rPr kumimoji="0" sz="1546" b="0" i="0" u="none" strike="noStrike" kern="0" cap="none" spc="-90" normalizeH="0" baseline="0" noProof="0" dirty="0">
                <a:ln>
                  <a:noFill/>
                </a:ln>
                <a:solidFill>
                  <a:srgbClr val="333638"/>
                </a:solidFill>
                <a:effectLst/>
                <a:uLnTx/>
                <a:uFillTx/>
                <a:latin typeface="Roboto"/>
                <a:ea typeface="+mn-ea"/>
                <a:cs typeface="Roboto"/>
              </a:rPr>
              <a:t> </a:t>
            </a:r>
            <a:r>
              <a:rPr kumimoji="0" sz="1546" b="0" i="0" u="none" strike="noStrike" kern="0" cap="none" spc="-10" normalizeH="0" baseline="0" noProof="0" dirty="0">
                <a:ln>
                  <a:noFill/>
                </a:ln>
                <a:solidFill>
                  <a:srgbClr val="333638"/>
                </a:solidFill>
                <a:effectLst/>
                <a:uLnTx/>
                <a:uFillTx/>
                <a:latin typeface="Roboto"/>
                <a:ea typeface="+mn-ea"/>
                <a:cs typeface="Roboto"/>
              </a:rPr>
              <a:t>paraissent </a:t>
            </a:r>
            <a:r>
              <a:rPr kumimoji="0" sz="1546" b="0" i="0" u="none" strike="noStrike" kern="0" cap="none" spc="0" normalizeH="0" baseline="0" noProof="0" dirty="0">
                <a:ln>
                  <a:noFill/>
                </a:ln>
                <a:solidFill>
                  <a:srgbClr val="333638"/>
                </a:solidFill>
                <a:effectLst/>
                <a:uLnTx/>
                <a:uFillTx/>
                <a:latin typeface="Roboto"/>
                <a:ea typeface="+mn-ea"/>
                <a:cs typeface="Roboto"/>
              </a:rPr>
              <a:t>moins</a:t>
            </a:r>
            <a:r>
              <a:rPr kumimoji="0" sz="1546" b="0" i="0" u="none" strike="noStrike" kern="0" cap="none" spc="-70" normalizeH="0" baseline="0" noProof="0" dirty="0">
                <a:ln>
                  <a:noFill/>
                </a:ln>
                <a:solidFill>
                  <a:srgbClr val="333638"/>
                </a:solidFill>
                <a:effectLst/>
                <a:uLnTx/>
                <a:uFillTx/>
                <a:latin typeface="Roboto"/>
                <a:ea typeface="+mn-ea"/>
                <a:cs typeface="Roboto"/>
              </a:rPr>
              <a:t> </a:t>
            </a:r>
            <a:r>
              <a:rPr kumimoji="0" sz="1546" b="0" i="0" u="none" strike="noStrike" kern="0" cap="none" spc="-10" normalizeH="0" baseline="0" noProof="0" dirty="0">
                <a:ln>
                  <a:noFill/>
                </a:ln>
                <a:solidFill>
                  <a:srgbClr val="333638"/>
                </a:solidFill>
                <a:effectLst/>
                <a:uLnTx/>
                <a:uFillTx/>
                <a:latin typeface="Roboto"/>
                <a:ea typeface="+mn-ea"/>
                <a:cs typeface="Roboto"/>
              </a:rPr>
              <a:t>visibles</a:t>
            </a:r>
            <a:r>
              <a:rPr kumimoji="0" sz="1047" b="0" i="0" u="none" strike="noStrike" kern="0" cap="none" spc="-15" normalizeH="0" baseline="31746" noProof="0" dirty="0">
                <a:ln>
                  <a:noFill/>
                </a:ln>
                <a:solidFill>
                  <a:srgbClr val="231F20"/>
                </a:solidFill>
                <a:effectLst/>
                <a:uLnTx/>
                <a:uFillTx/>
                <a:latin typeface="Roboto"/>
                <a:ea typeface="+mn-ea"/>
                <a:cs typeface="Roboto"/>
              </a:rPr>
              <a:t>4</a:t>
            </a:r>
            <a:endParaRPr kumimoji="0" sz="1047" b="0" i="0" u="none" strike="noStrike" kern="0" cap="none" spc="0" normalizeH="0" baseline="31746" noProof="0">
              <a:ln>
                <a:noFill/>
              </a:ln>
              <a:solidFill>
                <a:sysClr val="windowText" lastClr="000000"/>
              </a:solidFill>
              <a:effectLst/>
              <a:uLnTx/>
              <a:uFillTx/>
              <a:latin typeface="Roboto"/>
              <a:ea typeface="+mn-ea"/>
              <a:cs typeface="Roboto"/>
            </a:endParaRPr>
          </a:p>
        </p:txBody>
      </p:sp>
      <p:sp>
        <p:nvSpPr>
          <p:cNvPr id="6" name="object 6"/>
          <p:cNvSpPr txBox="1"/>
          <p:nvPr/>
        </p:nvSpPr>
        <p:spPr>
          <a:xfrm>
            <a:off x="3446183" y="1940619"/>
            <a:ext cx="2068165" cy="690233"/>
          </a:xfrm>
          <a:prstGeom prst="rect">
            <a:avLst/>
          </a:prstGeom>
        </p:spPr>
        <p:txBody>
          <a:bodyPr vert="horz" wrap="square" lIns="0" tIns="35461" rIns="0" bIns="0" rtlCol="0">
            <a:spAutoFit/>
          </a:bodyPr>
          <a:lstStyle/>
          <a:p>
            <a:pPr marL="37993" marR="30395" lvl="0" indent="0" algn="l" defTabSz="911840" rtl="0" eaLnBrk="1" fontAlgn="auto" latinLnBrk="0" hangingPunct="1">
              <a:lnSpc>
                <a:spcPts val="1695"/>
              </a:lnSpc>
              <a:spcBef>
                <a:spcPts val="279"/>
              </a:spcBef>
              <a:spcAft>
                <a:spcPts val="0"/>
              </a:spcAft>
              <a:buClrTx/>
              <a:buSzTx/>
              <a:buFontTx/>
              <a:buNone/>
              <a:tabLst/>
              <a:defRPr/>
            </a:pPr>
            <a:r>
              <a:rPr kumimoji="0" sz="1546" b="0" i="0" u="none" strike="noStrike" kern="0" cap="none" spc="0" normalizeH="0" baseline="0" noProof="0" dirty="0">
                <a:ln>
                  <a:noFill/>
                </a:ln>
                <a:solidFill>
                  <a:srgbClr val="333638"/>
                </a:solidFill>
                <a:effectLst/>
                <a:uLnTx/>
                <a:uFillTx/>
                <a:latin typeface="Roboto"/>
                <a:ea typeface="+mn-ea"/>
                <a:cs typeface="Roboto"/>
              </a:rPr>
              <a:t>Peau</a:t>
            </a:r>
            <a:r>
              <a:rPr kumimoji="0" sz="1546" b="0" i="0" u="none" strike="noStrike" kern="0" cap="none" spc="-50" normalizeH="0" baseline="0" noProof="0" dirty="0">
                <a:ln>
                  <a:noFill/>
                </a:ln>
                <a:solidFill>
                  <a:srgbClr val="333638"/>
                </a:solidFill>
                <a:effectLst/>
                <a:uLnTx/>
                <a:uFillTx/>
                <a:latin typeface="Roboto"/>
                <a:ea typeface="+mn-ea"/>
                <a:cs typeface="Roboto"/>
              </a:rPr>
              <a:t> </a:t>
            </a:r>
            <a:r>
              <a:rPr kumimoji="0" sz="1546" b="0" i="0" u="none" strike="noStrike" kern="0" cap="none" spc="0" normalizeH="0" baseline="0" noProof="0" dirty="0">
                <a:ln>
                  <a:noFill/>
                </a:ln>
                <a:solidFill>
                  <a:srgbClr val="333638"/>
                </a:solidFill>
                <a:effectLst/>
                <a:uLnTx/>
                <a:uFillTx/>
                <a:latin typeface="Roboto"/>
                <a:ea typeface="+mn-ea"/>
                <a:cs typeface="Roboto"/>
              </a:rPr>
              <a:t>plus</a:t>
            </a:r>
            <a:r>
              <a:rPr kumimoji="0" sz="1546" b="0" i="0" u="none" strike="noStrike" kern="0" cap="none" spc="-50" normalizeH="0" baseline="0" noProof="0" dirty="0">
                <a:ln>
                  <a:noFill/>
                </a:ln>
                <a:solidFill>
                  <a:srgbClr val="333638"/>
                </a:solidFill>
                <a:effectLst/>
                <a:uLnTx/>
                <a:uFillTx/>
                <a:latin typeface="Roboto"/>
                <a:ea typeface="+mn-ea"/>
                <a:cs typeface="Roboto"/>
              </a:rPr>
              <a:t> </a:t>
            </a:r>
            <a:r>
              <a:rPr kumimoji="0" sz="1546" b="0" i="0" u="none" strike="noStrike" kern="0" cap="none" spc="-10" normalizeH="0" baseline="0" noProof="0" dirty="0">
                <a:ln>
                  <a:noFill/>
                </a:ln>
                <a:solidFill>
                  <a:srgbClr val="333638"/>
                </a:solidFill>
                <a:effectLst/>
                <a:uLnTx/>
                <a:uFillTx/>
                <a:latin typeface="Roboto"/>
                <a:ea typeface="+mn-ea"/>
                <a:cs typeface="Roboto"/>
              </a:rPr>
              <a:t>lumineuse, </a:t>
            </a:r>
            <a:r>
              <a:rPr kumimoji="0" sz="1546" b="0" i="0" u="none" strike="noStrike" kern="0" cap="none" spc="0" normalizeH="0" baseline="0" noProof="0" dirty="0">
                <a:ln>
                  <a:noFill/>
                </a:ln>
                <a:solidFill>
                  <a:srgbClr val="333638"/>
                </a:solidFill>
                <a:effectLst/>
                <a:uLnTx/>
                <a:uFillTx/>
                <a:latin typeface="Roboto"/>
                <a:ea typeface="+mn-ea"/>
                <a:cs typeface="Roboto"/>
              </a:rPr>
              <a:t>teint</a:t>
            </a:r>
            <a:r>
              <a:rPr kumimoji="0" sz="1546" b="0" i="0" u="none" strike="noStrike" kern="0" cap="none" spc="-55" normalizeH="0" baseline="0" noProof="0" dirty="0">
                <a:ln>
                  <a:noFill/>
                </a:ln>
                <a:solidFill>
                  <a:srgbClr val="333638"/>
                </a:solidFill>
                <a:effectLst/>
                <a:uLnTx/>
                <a:uFillTx/>
                <a:latin typeface="Roboto"/>
                <a:ea typeface="+mn-ea"/>
                <a:cs typeface="Roboto"/>
              </a:rPr>
              <a:t> </a:t>
            </a:r>
            <a:r>
              <a:rPr kumimoji="0" sz="1546" b="0" i="0" u="none" strike="noStrike" kern="0" cap="none" spc="0" normalizeH="0" baseline="0" noProof="0" dirty="0">
                <a:ln>
                  <a:noFill/>
                </a:ln>
                <a:solidFill>
                  <a:srgbClr val="333638"/>
                </a:solidFill>
                <a:effectLst/>
                <a:uLnTx/>
                <a:uFillTx/>
                <a:latin typeface="Roboto"/>
                <a:ea typeface="+mn-ea"/>
                <a:cs typeface="Roboto"/>
              </a:rPr>
              <a:t>plus</a:t>
            </a:r>
            <a:r>
              <a:rPr kumimoji="0" sz="1546" b="0" i="0" u="none" strike="noStrike" kern="0" cap="none" spc="-55" normalizeH="0" baseline="0" noProof="0" dirty="0">
                <a:ln>
                  <a:noFill/>
                </a:ln>
                <a:solidFill>
                  <a:srgbClr val="333638"/>
                </a:solidFill>
                <a:effectLst/>
                <a:uLnTx/>
                <a:uFillTx/>
                <a:latin typeface="Roboto"/>
                <a:ea typeface="+mn-ea"/>
                <a:cs typeface="Roboto"/>
              </a:rPr>
              <a:t> </a:t>
            </a:r>
            <a:r>
              <a:rPr kumimoji="0" sz="1546" b="0" i="0" u="none" strike="noStrike" kern="0" cap="none" spc="0" normalizeH="0" baseline="0" noProof="0" dirty="0">
                <a:ln>
                  <a:noFill/>
                </a:ln>
                <a:solidFill>
                  <a:srgbClr val="333638"/>
                </a:solidFill>
                <a:effectLst/>
                <a:uLnTx/>
                <a:uFillTx/>
                <a:latin typeface="Roboto"/>
                <a:ea typeface="+mn-ea"/>
                <a:cs typeface="Roboto"/>
              </a:rPr>
              <a:t>homogène</a:t>
            </a:r>
            <a:r>
              <a:rPr kumimoji="0" sz="1546" b="0" i="0" u="none" strike="noStrike" kern="0" cap="none" spc="-55" normalizeH="0" baseline="0" noProof="0" dirty="0">
                <a:ln>
                  <a:noFill/>
                </a:ln>
                <a:solidFill>
                  <a:srgbClr val="333638"/>
                </a:solidFill>
                <a:effectLst/>
                <a:uLnTx/>
                <a:uFillTx/>
                <a:latin typeface="Roboto"/>
                <a:ea typeface="+mn-ea"/>
                <a:cs typeface="Roboto"/>
              </a:rPr>
              <a:t> </a:t>
            </a:r>
            <a:r>
              <a:rPr kumimoji="0" sz="1546" b="0" i="0" u="none" strike="noStrike" kern="0" cap="none" spc="-25" normalizeH="0" baseline="0" noProof="0" dirty="0">
                <a:ln>
                  <a:noFill/>
                </a:ln>
                <a:solidFill>
                  <a:srgbClr val="333638"/>
                </a:solidFill>
                <a:effectLst/>
                <a:uLnTx/>
                <a:uFillTx/>
                <a:latin typeface="Roboto"/>
                <a:ea typeface="+mn-ea"/>
                <a:cs typeface="Roboto"/>
              </a:rPr>
              <a:t>et </a:t>
            </a:r>
            <a:r>
              <a:rPr kumimoji="0" sz="1546" b="0" i="0" u="none" strike="noStrike" kern="0" cap="none" spc="-10" normalizeH="0" baseline="0" noProof="0" dirty="0">
                <a:ln>
                  <a:noFill/>
                </a:ln>
                <a:solidFill>
                  <a:srgbClr val="333638"/>
                </a:solidFill>
                <a:effectLst/>
                <a:uLnTx/>
                <a:uFillTx/>
                <a:latin typeface="Roboto"/>
                <a:ea typeface="+mn-ea"/>
                <a:cs typeface="Roboto"/>
              </a:rPr>
              <a:t>sublimé</a:t>
            </a:r>
            <a:r>
              <a:rPr kumimoji="0" sz="1346" b="0" i="0" u="none" strike="noStrike" kern="0" cap="none" spc="-15" normalizeH="0" baseline="30864" noProof="0" dirty="0">
                <a:ln>
                  <a:noFill/>
                </a:ln>
                <a:solidFill>
                  <a:srgbClr val="333638"/>
                </a:solidFill>
                <a:effectLst/>
                <a:uLnTx/>
                <a:uFillTx/>
                <a:latin typeface="Roboto"/>
                <a:ea typeface="+mn-ea"/>
                <a:cs typeface="Roboto"/>
              </a:rPr>
              <a:t>3</a:t>
            </a:r>
            <a:endParaRPr kumimoji="0" sz="1346" b="0" i="0" u="none" strike="noStrike" kern="0" cap="none" spc="0" normalizeH="0" baseline="30864" noProof="0">
              <a:ln>
                <a:noFill/>
              </a:ln>
              <a:solidFill>
                <a:sysClr val="windowText" lastClr="000000"/>
              </a:solidFill>
              <a:effectLst/>
              <a:uLnTx/>
              <a:uFillTx/>
              <a:latin typeface="Roboto"/>
              <a:ea typeface="+mn-ea"/>
              <a:cs typeface="Roboto"/>
            </a:endParaRPr>
          </a:p>
        </p:txBody>
      </p:sp>
      <p:sp>
        <p:nvSpPr>
          <p:cNvPr id="7" name="object 7"/>
          <p:cNvSpPr txBox="1"/>
          <p:nvPr/>
        </p:nvSpPr>
        <p:spPr>
          <a:xfrm>
            <a:off x="3446183" y="3336397"/>
            <a:ext cx="1881359" cy="690233"/>
          </a:xfrm>
          <a:prstGeom prst="rect">
            <a:avLst/>
          </a:prstGeom>
        </p:spPr>
        <p:txBody>
          <a:bodyPr vert="horz" wrap="square" lIns="0" tIns="35461" rIns="0" bIns="0" rtlCol="0">
            <a:spAutoFit/>
          </a:bodyPr>
          <a:lstStyle/>
          <a:p>
            <a:pPr marL="37993" marR="30395" lvl="0" indent="0" algn="just" defTabSz="911840" rtl="0" eaLnBrk="1" fontAlgn="auto" latinLnBrk="0" hangingPunct="1">
              <a:lnSpc>
                <a:spcPts val="1695"/>
              </a:lnSpc>
              <a:spcBef>
                <a:spcPts val="279"/>
              </a:spcBef>
              <a:spcAft>
                <a:spcPts val="0"/>
              </a:spcAft>
              <a:buClrTx/>
              <a:buSzTx/>
              <a:buFontTx/>
              <a:buNone/>
              <a:tabLst/>
              <a:defRPr/>
            </a:pPr>
            <a:r>
              <a:rPr kumimoji="0" sz="1546" b="0" i="0" u="none" strike="noStrike" kern="0" cap="none" spc="0" normalizeH="0" baseline="0" noProof="0" dirty="0">
                <a:ln>
                  <a:noFill/>
                </a:ln>
                <a:solidFill>
                  <a:srgbClr val="333638"/>
                </a:solidFill>
                <a:effectLst/>
                <a:uLnTx/>
                <a:uFillTx/>
                <a:latin typeface="Roboto"/>
                <a:ea typeface="+mn-ea"/>
                <a:cs typeface="Roboto"/>
              </a:rPr>
              <a:t>Rides</a:t>
            </a:r>
            <a:r>
              <a:rPr kumimoji="0" sz="1546" b="0" i="0" u="none" strike="noStrike" kern="0" cap="none" spc="-60" normalizeH="0" baseline="0" noProof="0" dirty="0">
                <a:ln>
                  <a:noFill/>
                </a:ln>
                <a:solidFill>
                  <a:srgbClr val="333638"/>
                </a:solidFill>
                <a:effectLst/>
                <a:uLnTx/>
                <a:uFillTx/>
                <a:latin typeface="Roboto"/>
                <a:ea typeface="+mn-ea"/>
                <a:cs typeface="Roboto"/>
              </a:rPr>
              <a:t> </a:t>
            </a:r>
            <a:r>
              <a:rPr kumimoji="0" sz="1546" b="0" i="0" u="none" strike="noStrike" kern="0" cap="none" spc="0" normalizeH="0" baseline="0" noProof="0" dirty="0">
                <a:ln>
                  <a:noFill/>
                </a:ln>
                <a:solidFill>
                  <a:srgbClr val="333638"/>
                </a:solidFill>
                <a:effectLst/>
                <a:uLnTx/>
                <a:uFillTx/>
                <a:latin typeface="Roboto"/>
                <a:ea typeface="+mn-ea"/>
                <a:cs typeface="Roboto"/>
              </a:rPr>
              <a:t>moins</a:t>
            </a:r>
            <a:r>
              <a:rPr kumimoji="0" sz="1546" b="0" i="0" u="none" strike="noStrike" kern="0" cap="none" spc="-60" normalizeH="0" baseline="0" noProof="0" dirty="0">
                <a:ln>
                  <a:noFill/>
                </a:ln>
                <a:solidFill>
                  <a:srgbClr val="333638"/>
                </a:solidFill>
                <a:effectLst/>
                <a:uLnTx/>
                <a:uFillTx/>
                <a:latin typeface="Roboto"/>
                <a:ea typeface="+mn-ea"/>
                <a:cs typeface="Roboto"/>
              </a:rPr>
              <a:t> </a:t>
            </a:r>
            <a:r>
              <a:rPr kumimoji="0" sz="1546" b="0" i="0" u="none" strike="noStrike" kern="0" cap="none" spc="-10" normalizeH="0" baseline="0" noProof="0" dirty="0">
                <a:ln>
                  <a:noFill/>
                </a:ln>
                <a:solidFill>
                  <a:srgbClr val="333638"/>
                </a:solidFill>
                <a:effectLst/>
                <a:uLnTx/>
                <a:uFillTx/>
                <a:latin typeface="Roboto"/>
                <a:ea typeface="+mn-ea"/>
                <a:cs typeface="Roboto"/>
              </a:rPr>
              <a:t>visibles, </a:t>
            </a:r>
            <a:r>
              <a:rPr kumimoji="0" sz="1546" b="0" i="0" u="none" strike="noStrike" kern="0" cap="none" spc="0" normalizeH="0" baseline="0" noProof="0" dirty="0">
                <a:ln>
                  <a:noFill/>
                </a:ln>
                <a:solidFill>
                  <a:srgbClr val="333638"/>
                </a:solidFill>
                <a:effectLst/>
                <a:uLnTx/>
                <a:uFillTx/>
                <a:latin typeface="Roboto"/>
                <a:ea typeface="+mn-ea"/>
                <a:cs typeface="Roboto"/>
              </a:rPr>
              <a:t>peau</a:t>
            </a:r>
            <a:r>
              <a:rPr kumimoji="0" sz="1546" b="0" i="0" u="none" strike="noStrike" kern="0" cap="none" spc="-45" normalizeH="0" baseline="0" noProof="0" dirty="0">
                <a:ln>
                  <a:noFill/>
                </a:ln>
                <a:solidFill>
                  <a:srgbClr val="333638"/>
                </a:solidFill>
                <a:effectLst/>
                <a:uLnTx/>
                <a:uFillTx/>
                <a:latin typeface="Roboto"/>
                <a:ea typeface="+mn-ea"/>
                <a:cs typeface="Roboto"/>
              </a:rPr>
              <a:t> </a:t>
            </a:r>
            <a:r>
              <a:rPr kumimoji="0" sz="1546" b="0" i="0" u="none" strike="noStrike" kern="0" cap="none" spc="0" normalizeH="0" baseline="0" noProof="0" dirty="0">
                <a:ln>
                  <a:noFill/>
                </a:ln>
                <a:solidFill>
                  <a:srgbClr val="333638"/>
                </a:solidFill>
                <a:effectLst/>
                <a:uLnTx/>
                <a:uFillTx/>
                <a:latin typeface="Roboto"/>
                <a:ea typeface="+mn-ea"/>
                <a:cs typeface="Roboto"/>
              </a:rPr>
              <a:t>plus</a:t>
            </a:r>
            <a:r>
              <a:rPr kumimoji="0" sz="1546" b="0" i="0" u="none" strike="noStrike" kern="0" cap="none" spc="-45" normalizeH="0" baseline="0" noProof="0" dirty="0">
                <a:ln>
                  <a:noFill/>
                </a:ln>
                <a:solidFill>
                  <a:srgbClr val="333638"/>
                </a:solidFill>
                <a:effectLst/>
                <a:uLnTx/>
                <a:uFillTx/>
                <a:latin typeface="Roboto"/>
                <a:ea typeface="+mn-ea"/>
                <a:cs typeface="Roboto"/>
              </a:rPr>
              <a:t> </a:t>
            </a:r>
            <a:r>
              <a:rPr kumimoji="0" sz="1546" b="0" i="0" u="none" strike="noStrike" kern="0" cap="none" spc="-10" normalizeH="0" baseline="0" noProof="0" dirty="0">
                <a:ln>
                  <a:noFill/>
                </a:ln>
                <a:solidFill>
                  <a:srgbClr val="333638"/>
                </a:solidFill>
                <a:effectLst/>
                <a:uLnTx/>
                <a:uFillTx/>
                <a:latin typeface="Roboto"/>
                <a:ea typeface="+mn-ea"/>
                <a:cs typeface="Roboto"/>
              </a:rPr>
              <a:t>tonique</a:t>
            </a:r>
            <a:r>
              <a:rPr kumimoji="0" sz="1546" b="0" i="0" u="none" strike="noStrike" kern="0" cap="none" spc="-45" normalizeH="0" baseline="0" noProof="0" dirty="0">
                <a:ln>
                  <a:noFill/>
                </a:ln>
                <a:solidFill>
                  <a:srgbClr val="333638"/>
                </a:solidFill>
                <a:effectLst/>
                <a:uLnTx/>
                <a:uFillTx/>
                <a:latin typeface="Roboto"/>
                <a:ea typeface="+mn-ea"/>
                <a:cs typeface="Roboto"/>
              </a:rPr>
              <a:t> </a:t>
            </a:r>
            <a:r>
              <a:rPr kumimoji="0" sz="1546" b="0" i="0" u="none" strike="noStrike" kern="0" cap="none" spc="-25" normalizeH="0" baseline="0" noProof="0" dirty="0">
                <a:ln>
                  <a:noFill/>
                </a:ln>
                <a:solidFill>
                  <a:srgbClr val="333638"/>
                </a:solidFill>
                <a:effectLst/>
                <a:uLnTx/>
                <a:uFillTx/>
                <a:latin typeface="Roboto"/>
                <a:ea typeface="+mn-ea"/>
                <a:cs typeface="Roboto"/>
              </a:rPr>
              <a:t>et </a:t>
            </a:r>
            <a:r>
              <a:rPr kumimoji="0" sz="1546" b="0" i="0" u="none" strike="noStrike" kern="0" cap="none" spc="-10" normalizeH="0" baseline="0" noProof="0" dirty="0">
                <a:ln>
                  <a:noFill/>
                </a:ln>
                <a:solidFill>
                  <a:srgbClr val="333638"/>
                </a:solidFill>
                <a:effectLst/>
                <a:uLnTx/>
                <a:uFillTx/>
                <a:latin typeface="Roboto"/>
                <a:ea typeface="+mn-ea"/>
                <a:cs typeface="Roboto"/>
              </a:rPr>
              <a:t>élastique</a:t>
            </a:r>
            <a:r>
              <a:rPr kumimoji="0" sz="1346" b="0" i="0" u="none" strike="noStrike" kern="0" cap="none" spc="-15" normalizeH="0" baseline="30864" noProof="0" dirty="0">
                <a:ln>
                  <a:noFill/>
                </a:ln>
                <a:solidFill>
                  <a:srgbClr val="333638"/>
                </a:solidFill>
                <a:effectLst/>
                <a:uLnTx/>
                <a:uFillTx/>
                <a:latin typeface="Roboto"/>
                <a:ea typeface="+mn-ea"/>
                <a:cs typeface="Roboto"/>
              </a:rPr>
              <a:t>3</a:t>
            </a:r>
            <a:endParaRPr kumimoji="0" sz="1346" b="0" i="0" u="none" strike="noStrike" kern="0" cap="none" spc="0" normalizeH="0" baseline="30864" noProof="0">
              <a:ln>
                <a:noFill/>
              </a:ln>
              <a:solidFill>
                <a:sysClr val="windowText" lastClr="000000"/>
              </a:solidFill>
              <a:effectLst/>
              <a:uLnTx/>
              <a:uFillTx/>
              <a:latin typeface="Roboto"/>
              <a:ea typeface="+mn-ea"/>
              <a:cs typeface="Roboto"/>
            </a:endParaRPr>
          </a:p>
        </p:txBody>
      </p:sp>
      <p:grpSp>
        <p:nvGrpSpPr>
          <p:cNvPr id="8" name="object 8"/>
          <p:cNvGrpSpPr/>
          <p:nvPr/>
        </p:nvGrpSpPr>
        <p:grpSpPr>
          <a:xfrm>
            <a:off x="2925341" y="1885516"/>
            <a:ext cx="5742229" cy="3176970"/>
            <a:chOff x="2922883" y="1890753"/>
            <a:chExt cx="5758180" cy="3185795"/>
          </a:xfrm>
        </p:grpSpPr>
        <p:sp>
          <p:nvSpPr>
            <p:cNvPr id="9" name="object 9"/>
            <p:cNvSpPr/>
            <p:nvPr/>
          </p:nvSpPr>
          <p:spPr>
            <a:xfrm>
              <a:off x="3032232" y="1988974"/>
              <a:ext cx="212725" cy="518159"/>
            </a:xfrm>
            <a:custGeom>
              <a:avLst/>
              <a:gdLst/>
              <a:ahLst/>
              <a:cxnLst/>
              <a:rect l="l" t="t" r="r" b="b"/>
              <a:pathLst>
                <a:path w="212725" h="518160">
                  <a:moveTo>
                    <a:pt x="32969" y="517994"/>
                  </a:moveTo>
                  <a:lnTo>
                    <a:pt x="212267" y="266699"/>
                  </a:lnTo>
                  <a:lnTo>
                    <a:pt x="0" y="0"/>
                  </a:lnTo>
                </a:path>
              </a:pathLst>
            </a:custGeom>
            <a:ln w="31432">
              <a:solidFill>
                <a:srgbClr val="F78F2A"/>
              </a:solidFill>
            </a:ln>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sp>
          <p:nvSpPr>
            <p:cNvPr id="10" name="object 10"/>
            <p:cNvSpPr/>
            <p:nvPr/>
          </p:nvSpPr>
          <p:spPr>
            <a:xfrm>
              <a:off x="3032232" y="3417131"/>
              <a:ext cx="212725" cy="518159"/>
            </a:xfrm>
            <a:custGeom>
              <a:avLst/>
              <a:gdLst/>
              <a:ahLst/>
              <a:cxnLst/>
              <a:rect l="l" t="t" r="r" b="b"/>
              <a:pathLst>
                <a:path w="212725" h="518160">
                  <a:moveTo>
                    <a:pt x="32969" y="517994"/>
                  </a:moveTo>
                  <a:lnTo>
                    <a:pt x="212267" y="266699"/>
                  </a:lnTo>
                  <a:lnTo>
                    <a:pt x="0" y="0"/>
                  </a:lnTo>
                </a:path>
              </a:pathLst>
            </a:custGeom>
            <a:ln w="31432">
              <a:solidFill>
                <a:srgbClr val="F78F2A"/>
              </a:solidFill>
            </a:ln>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sp>
          <p:nvSpPr>
            <p:cNvPr id="11" name="object 11"/>
            <p:cNvSpPr/>
            <p:nvPr/>
          </p:nvSpPr>
          <p:spPr>
            <a:xfrm>
              <a:off x="2938758" y="4542106"/>
              <a:ext cx="212725" cy="518159"/>
            </a:xfrm>
            <a:custGeom>
              <a:avLst/>
              <a:gdLst/>
              <a:ahLst/>
              <a:cxnLst/>
              <a:rect l="l" t="t" r="r" b="b"/>
              <a:pathLst>
                <a:path w="212725" h="518160">
                  <a:moveTo>
                    <a:pt x="32969" y="517994"/>
                  </a:moveTo>
                  <a:lnTo>
                    <a:pt x="212267" y="266700"/>
                  </a:lnTo>
                  <a:lnTo>
                    <a:pt x="0" y="0"/>
                  </a:lnTo>
                </a:path>
              </a:pathLst>
            </a:custGeom>
            <a:ln w="31432">
              <a:solidFill>
                <a:srgbClr val="F78F2A"/>
              </a:solidFill>
            </a:ln>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sp>
          <p:nvSpPr>
            <p:cNvPr id="12" name="object 12"/>
            <p:cNvSpPr/>
            <p:nvPr/>
          </p:nvSpPr>
          <p:spPr>
            <a:xfrm>
              <a:off x="8452523" y="1906628"/>
              <a:ext cx="212725" cy="518159"/>
            </a:xfrm>
            <a:custGeom>
              <a:avLst/>
              <a:gdLst/>
              <a:ahLst/>
              <a:cxnLst/>
              <a:rect l="l" t="t" r="r" b="b"/>
              <a:pathLst>
                <a:path w="212725" h="518160">
                  <a:moveTo>
                    <a:pt x="32969" y="517994"/>
                  </a:moveTo>
                  <a:lnTo>
                    <a:pt x="212267" y="266699"/>
                  </a:lnTo>
                  <a:lnTo>
                    <a:pt x="0" y="0"/>
                  </a:lnTo>
                </a:path>
              </a:pathLst>
            </a:custGeom>
            <a:ln w="31432">
              <a:solidFill>
                <a:srgbClr val="F78F2A"/>
              </a:solidFill>
            </a:ln>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pic>
          <p:nvPicPr>
            <p:cNvPr id="13" name="object 13"/>
            <p:cNvPicPr/>
            <p:nvPr/>
          </p:nvPicPr>
          <p:blipFill>
            <a:blip r:embed="rId3" cstate="print"/>
            <a:stretch>
              <a:fillRect/>
            </a:stretch>
          </p:blipFill>
          <p:spPr>
            <a:xfrm>
              <a:off x="6595183" y="3150117"/>
              <a:ext cx="238226" cy="211658"/>
            </a:xfrm>
            <a:prstGeom prst="rect">
              <a:avLst/>
            </a:prstGeom>
          </p:spPr>
        </p:pic>
      </p:grpSp>
      <p:sp>
        <p:nvSpPr>
          <p:cNvPr id="14" name="object 14"/>
          <p:cNvSpPr txBox="1"/>
          <p:nvPr/>
        </p:nvSpPr>
        <p:spPr>
          <a:xfrm>
            <a:off x="1188435" y="4372011"/>
            <a:ext cx="1629329" cy="826380"/>
          </a:xfrm>
          <a:prstGeom prst="rect">
            <a:avLst/>
          </a:prstGeom>
        </p:spPr>
        <p:txBody>
          <a:bodyPr vert="horz" wrap="square" lIns="0" tIns="15198" rIns="0" bIns="0" rtlCol="0">
            <a:spAutoFit/>
          </a:bodyPr>
          <a:lstStyle/>
          <a:p>
            <a:pPr marL="12664" marR="0" lvl="0" indent="0" algn="l" defTabSz="911840" rtl="0" eaLnBrk="1" fontAlgn="auto" latinLnBrk="0" hangingPunct="1">
              <a:lnSpc>
                <a:spcPct val="100000"/>
              </a:lnSpc>
              <a:spcBef>
                <a:spcPts val="120"/>
              </a:spcBef>
              <a:spcAft>
                <a:spcPts val="0"/>
              </a:spcAft>
              <a:buClrTx/>
              <a:buSzTx/>
              <a:buFontTx/>
              <a:buNone/>
              <a:tabLst/>
              <a:defRPr/>
            </a:pPr>
            <a:r>
              <a:rPr kumimoji="0" sz="5235" b="0" i="0" u="none" strike="noStrike" kern="0" cap="none" spc="-20" normalizeH="0" baseline="0" noProof="0" dirty="0">
                <a:ln>
                  <a:noFill/>
                </a:ln>
                <a:solidFill>
                  <a:srgbClr val="F78F2A"/>
                </a:solidFill>
                <a:effectLst/>
                <a:uLnTx/>
                <a:uFillTx/>
                <a:latin typeface="Roboto"/>
                <a:ea typeface="+mn-ea"/>
                <a:cs typeface="Roboto"/>
              </a:rPr>
              <a:t>100%</a:t>
            </a:r>
            <a:endParaRPr kumimoji="0" sz="5235" b="0" i="0" u="none" strike="noStrike" kern="0" cap="none" spc="0" normalizeH="0" baseline="0" noProof="0">
              <a:ln>
                <a:noFill/>
              </a:ln>
              <a:solidFill>
                <a:sysClr val="windowText" lastClr="000000"/>
              </a:solidFill>
              <a:effectLst/>
              <a:uLnTx/>
              <a:uFillTx/>
              <a:latin typeface="Roboto"/>
              <a:ea typeface="+mn-ea"/>
              <a:cs typeface="Roboto"/>
            </a:endParaRPr>
          </a:p>
        </p:txBody>
      </p:sp>
      <p:sp>
        <p:nvSpPr>
          <p:cNvPr id="15" name="object 15"/>
          <p:cNvSpPr txBox="1"/>
          <p:nvPr/>
        </p:nvSpPr>
        <p:spPr>
          <a:xfrm>
            <a:off x="1394515" y="5080096"/>
            <a:ext cx="1130968" cy="253213"/>
          </a:xfrm>
          <a:prstGeom prst="rect">
            <a:avLst/>
          </a:prstGeom>
        </p:spPr>
        <p:txBody>
          <a:bodyPr vert="horz" wrap="square" lIns="0" tIns="15831" rIns="0" bIns="0" rtlCol="0">
            <a:spAutoFit/>
          </a:bodyPr>
          <a:lstStyle/>
          <a:p>
            <a:pPr marL="12664" marR="0" lvl="0" indent="0" algn="l" defTabSz="911840" rtl="0" eaLnBrk="1" fontAlgn="auto" latinLnBrk="0" hangingPunct="1">
              <a:lnSpc>
                <a:spcPct val="100000"/>
              </a:lnSpc>
              <a:spcBef>
                <a:spcPts val="125"/>
              </a:spcBef>
              <a:spcAft>
                <a:spcPts val="0"/>
              </a:spcAft>
              <a:buClrTx/>
              <a:buSzTx/>
              <a:buFontTx/>
              <a:buNone/>
              <a:tabLst/>
              <a:defRPr/>
            </a:pPr>
            <a:r>
              <a:rPr kumimoji="0" sz="1546" b="0" i="0" u="none" strike="noStrike" kern="0" cap="none" spc="0" normalizeH="0" baseline="0" noProof="0" dirty="0">
                <a:ln>
                  <a:noFill/>
                </a:ln>
                <a:solidFill>
                  <a:srgbClr val="F78F2A"/>
                </a:solidFill>
                <a:effectLst/>
                <a:uLnTx/>
                <a:uFillTx/>
                <a:latin typeface="Roboto Medium"/>
                <a:ea typeface="+mn-ea"/>
                <a:cs typeface="Roboto Medium"/>
              </a:rPr>
              <a:t>des</a:t>
            </a:r>
            <a:r>
              <a:rPr kumimoji="0" sz="1546" b="0" i="0" u="none" strike="noStrike" kern="0" cap="none" spc="20" normalizeH="0" baseline="0" noProof="0" dirty="0">
                <a:ln>
                  <a:noFill/>
                </a:ln>
                <a:solidFill>
                  <a:srgbClr val="F78F2A"/>
                </a:solidFill>
                <a:effectLst/>
                <a:uLnTx/>
                <a:uFillTx/>
                <a:latin typeface="Roboto Medium"/>
                <a:ea typeface="+mn-ea"/>
                <a:cs typeface="Roboto Medium"/>
              </a:rPr>
              <a:t> </a:t>
            </a:r>
            <a:r>
              <a:rPr kumimoji="0" sz="1546" b="0" i="0" u="none" strike="noStrike" kern="0" cap="none" spc="-10" normalizeH="0" baseline="0" noProof="0" dirty="0">
                <a:ln>
                  <a:noFill/>
                </a:ln>
                <a:solidFill>
                  <a:srgbClr val="F78F2A"/>
                </a:solidFill>
                <a:effectLst/>
                <a:uLnTx/>
                <a:uFillTx/>
                <a:latin typeface="Roboto Medium"/>
                <a:ea typeface="+mn-ea"/>
                <a:cs typeface="Roboto Medium"/>
              </a:rPr>
              <a:t>femmes</a:t>
            </a:r>
            <a:endParaRPr kumimoji="0" sz="1546" b="0" i="0" u="none" strike="noStrike" kern="0" cap="none" spc="0" normalizeH="0" baseline="0" noProof="0">
              <a:ln>
                <a:noFill/>
              </a:ln>
              <a:solidFill>
                <a:sysClr val="windowText" lastClr="000000"/>
              </a:solidFill>
              <a:effectLst/>
              <a:uLnTx/>
              <a:uFillTx/>
              <a:latin typeface="Roboto Medium"/>
              <a:ea typeface="+mn-ea"/>
              <a:cs typeface="Roboto Medium"/>
            </a:endParaRPr>
          </a:p>
        </p:txBody>
      </p:sp>
      <p:sp>
        <p:nvSpPr>
          <p:cNvPr id="16" name="object 16"/>
          <p:cNvSpPr txBox="1"/>
          <p:nvPr/>
        </p:nvSpPr>
        <p:spPr>
          <a:xfrm>
            <a:off x="1703257" y="4266431"/>
            <a:ext cx="446435" cy="253213"/>
          </a:xfrm>
          <a:prstGeom prst="rect">
            <a:avLst/>
          </a:prstGeom>
        </p:spPr>
        <p:txBody>
          <a:bodyPr vert="horz" wrap="square" lIns="0" tIns="15831" rIns="0" bIns="0" rtlCol="0">
            <a:spAutoFit/>
          </a:bodyPr>
          <a:lstStyle/>
          <a:p>
            <a:pPr marL="12664" marR="0" lvl="0" indent="0" algn="l" defTabSz="911840" rtl="0" eaLnBrk="1" fontAlgn="auto" latinLnBrk="0" hangingPunct="1">
              <a:lnSpc>
                <a:spcPct val="100000"/>
              </a:lnSpc>
              <a:spcBef>
                <a:spcPts val="125"/>
              </a:spcBef>
              <a:spcAft>
                <a:spcPts val="0"/>
              </a:spcAft>
              <a:buClrTx/>
              <a:buSzTx/>
              <a:buFontTx/>
              <a:buNone/>
              <a:tabLst/>
              <a:defRPr/>
            </a:pPr>
            <a:r>
              <a:rPr kumimoji="0" sz="1546" b="0" i="0" u="none" strike="noStrike" kern="0" cap="none" spc="-20" normalizeH="0" baseline="0" noProof="0" dirty="0">
                <a:ln>
                  <a:noFill/>
                </a:ln>
                <a:solidFill>
                  <a:srgbClr val="F78F2A"/>
                </a:solidFill>
                <a:effectLst/>
                <a:uLnTx/>
                <a:uFillTx/>
                <a:latin typeface="Roboto Medium"/>
                <a:ea typeface="+mn-ea"/>
                <a:cs typeface="Roboto Medium"/>
              </a:rPr>
              <a:t>Pour</a:t>
            </a:r>
            <a:endParaRPr kumimoji="0" sz="1546" b="0" i="0" u="none" strike="noStrike" kern="0" cap="none" spc="0" normalizeH="0" baseline="0" noProof="0">
              <a:ln>
                <a:noFill/>
              </a:ln>
              <a:solidFill>
                <a:sysClr val="windowText" lastClr="000000"/>
              </a:solidFill>
              <a:effectLst/>
              <a:uLnTx/>
              <a:uFillTx/>
              <a:latin typeface="Roboto Medium"/>
              <a:ea typeface="+mn-ea"/>
              <a:cs typeface="Roboto Medium"/>
            </a:endParaRPr>
          </a:p>
        </p:txBody>
      </p:sp>
      <p:sp>
        <p:nvSpPr>
          <p:cNvPr id="17" name="object 17"/>
          <p:cNvSpPr txBox="1"/>
          <p:nvPr/>
        </p:nvSpPr>
        <p:spPr>
          <a:xfrm>
            <a:off x="7040781" y="3079884"/>
            <a:ext cx="4261712" cy="248736"/>
          </a:xfrm>
          <a:prstGeom prst="rect">
            <a:avLst/>
          </a:prstGeom>
        </p:spPr>
        <p:txBody>
          <a:bodyPr vert="horz" wrap="square" lIns="0" tIns="11398" rIns="0" bIns="0" rtlCol="0">
            <a:spAutoFit/>
          </a:bodyPr>
          <a:lstStyle/>
          <a:p>
            <a:pPr marL="12664" marR="0" lvl="0" indent="0" algn="l" defTabSz="911840" rtl="0" eaLnBrk="1" fontAlgn="auto" latinLnBrk="0" hangingPunct="1">
              <a:lnSpc>
                <a:spcPct val="100000"/>
              </a:lnSpc>
              <a:spcBef>
                <a:spcPts val="90"/>
              </a:spcBef>
              <a:spcAft>
                <a:spcPts val="0"/>
              </a:spcAft>
              <a:buClrTx/>
              <a:buSzTx/>
              <a:buFontTx/>
              <a:buNone/>
              <a:tabLst/>
              <a:defRPr/>
            </a:pPr>
            <a:r>
              <a:rPr kumimoji="0" sz="1546" b="0" i="0" u="none" strike="noStrike" kern="0" cap="none" spc="-20" normalizeH="0" baseline="0" noProof="0" dirty="0">
                <a:ln>
                  <a:noFill/>
                </a:ln>
                <a:solidFill>
                  <a:srgbClr val="333638"/>
                </a:solidFill>
                <a:effectLst/>
                <a:uLnTx/>
                <a:uFillTx/>
                <a:latin typeface="Roboto"/>
                <a:ea typeface="+mn-ea"/>
                <a:cs typeface="Roboto"/>
              </a:rPr>
              <a:t>Tolérance</a:t>
            </a:r>
            <a:r>
              <a:rPr kumimoji="0" sz="1546" b="0" i="0" u="none" strike="noStrike" kern="0" cap="none" spc="-50" normalizeH="0" baseline="0" noProof="0" dirty="0">
                <a:ln>
                  <a:noFill/>
                </a:ln>
                <a:solidFill>
                  <a:srgbClr val="333638"/>
                </a:solidFill>
                <a:effectLst/>
                <a:uLnTx/>
                <a:uFillTx/>
                <a:latin typeface="Roboto"/>
                <a:ea typeface="+mn-ea"/>
                <a:cs typeface="Roboto"/>
              </a:rPr>
              <a:t> </a:t>
            </a:r>
            <a:r>
              <a:rPr kumimoji="0" sz="1546" b="0" i="0" u="none" strike="noStrike" kern="0" cap="none" spc="0" normalizeH="0" baseline="0" noProof="0" dirty="0">
                <a:ln>
                  <a:noFill/>
                </a:ln>
                <a:solidFill>
                  <a:srgbClr val="333638"/>
                </a:solidFill>
                <a:effectLst/>
                <a:uLnTx/>
                <a:uFillTx/>
                <a:latin typeface="Roboto"/>
                <a:ea typeface="+mn-ea"/>
                <a:cs typeface="Roboto"/>
              </a:rPr>
              <a:t>parfaite</a:t>
            </a:r>
            <a:r>
              <a:rPr kumimoji="0" sz="1546" b="0" i="0" u="none" strike="noStrike" kern="0" cap="none" spc="-45" normalizeH="0" baseline="0" noProof="0" dirty="0">
                <a:ln>
                  <a:noFill/>
                </a:ln>
                <a:solidFill>
                  <a:srgbClr val="333638"/>
                </a:solidFill>
                <a:effectLst/>
                <a:uLnTx/>
                <a:uFillTx/>
                <a:latin typeface="Roboto"/>
                <a:ea typeface="+mn-ea"/>
                <a:cs typeface="Roboto"/>
              </a:rPr>
              <a:t> </a:t>
            </a:r>
            <a:r>
              <a:rPr kumimoji="0" sz="1546" b="0" i="0" u="none" strike="noStrike" kern="0" cap="none" spc="0" normalizeH="0" baseline="0" noProof="0" dirty="0">
                <a:ln>
                  <a:noFill/>
                </a:ln>
                <a:solidFill>
                  <a:srgbClr val="333638"/>
                </a:solidFill>
                <a:effectLst/>
                <a:uLnTx/>
                <a:uFillTx/>
                <a:latin typeface="Roboto"/>
                <a:ea typeface="+mn-ea"/>
                <a:cs typeface="Roboto"/>
              </a:rPr>
              <a:t>même</a:t>
            </a:r>
            <a:r>
              <a:rPr kumimoji="0" sz="1546" b="0" i="0" u="none" strike="noStrike" kern="0" cap="none" spc="-45" normalizeH="0" baseline="0" noProof="0" dirty="0">
                <a:ln>
                  <a:noFill/>
                </a:ln>
                <a:solidFill>
                  <a:srgbClr val="333638"/>
                </a:solidFill>
                <a:effectLst/>
                <a:uLnTx/>
                <a:uFillTx/>
                <a:latin typeface="Roboto"/>
                <a:ea typeface="+mn-ea"/>
                <a:cs typeface="Roboto"/>
              </a:rPr>
              <a:t> </a:t>
            </a:r>
            <a:r>
              <a:rPr kumimoji="0" sz="1546" b="0" i="0" u="none" strike="noStrike" kern="0" cap="none" spc="0" normalizeH="0" baseline="0" noProof="0" dirty="0">
                <a:ln>
                  <a:noFill/>
                </a:ln>
                <a:solidFill>
                  <a:srgbClr val="333638"/>
                </a:solidFill>
                <a:effectLst/>
                <a:uLnTx/>
                <a:uFillTx/>
                <a:latin typeface="Roboto"/>
                <a:ea typeface="+mn-ea"/>
                <a:cs typeface="Roboto"/>
              </a:rPr>
              <a:t>sur</a:t>
            </a:r>
            <a:r>
              <a:rPr kumimoji="0" sz="1546" b="0" i="0" u="none" strike="noStrike" kern="0" cap="none" spc="-40" normalizeH="0" baseline="0" noProof="0" dirty="0">
                <a:ln>
                  <a:noFill/>
                </a:ln>
                <a:solidFill>
                  <a:srgbClr val="333638"/>
                </a:solidFill>
                <a:effectLst/>
                <a:uLnTx/>
                <a:uFillTx/>
                <a:latin typeface="Roboto"/>
                <a:ea typeface="+mn-ea"/>
                <a:cs typeface="Roboto"/>
              </a:rPr>
              <a:t> </a:t>
            </a:r>
            <a:r>
              <a:rPr kumimoji="0" sz="1546" b="0" i="0" u="none" strike="noStrike" kern="0" cap="none" spc="0" normalizeH="0" baseline="0" noProof="0" dirty="0">
                <a:ln>
                  <a:noFill/>
                </a:ln>
                <a:solidFill>
                  <a:srgbClr val="333638"/>
                </a:solidFill>
                <a:effectLst/>
                <a:uLnTx/>
                <a:uFillTx/>
                <a:latin typeface="Roboto"/>
                <a:ea typeface="+mn-ea"/>
                <a:cs typeface="Roboto"/>
              </a:rPr>
              <a:t>les</a:t>
            </a:r>
            <a:r>
              <a:rPr kumimoji="0" sz="1546" b="0" i="0" u="none" strike="noStrike" kern="0" cap="none" spc="-45" normalizeH="0" baseline="0" noProof="0" dirty="0">
                <a:ln>
                  <a:noFill/>
                </a:ln>
                <a:solidFill>
                  <a:srgbClr val="333638"/>
                </a:solidFill>
                <a:effectLst/>
                <a:uLnTx/>
                <a:uFillTx/>
                <a:latin typeface="Roboto"/>
                <a:ea typeface="+mn-ea"/>
                <a:cs typeface="Roboto"/>
              </a:rPr>
              <a:t> </a:t>
            </a:r>
            <a:r>
              <a:rPr kumimoji="0" sz="1546" b="0" i="0" u="none" strike="noStrike" kern="0" cap="none" spc="0" normalizeH="0" baseline="0" noProof="0" dirty="0">
                <a:ln>
                  <a:noFill/>
                </a:ln>
                <a:solidFill>
                  <a:srgbClr val="333638"/>
                </a:solidFill>
                <a:effectLst/>
                <a:uLnTx/>
                <a:uFillTx/>
                <a:latin typeface="Roboto"/>
                <a:ea typeface="+mn-ea"/>
                <a:cs typeface="Roboto"/>
              </a:rPr>
              <a:t>peaux</a:t>
            </a:r>
            <a:r>
              <a:rPr kumimoji="0" sz="1546" b="0" i="0" u="none" strike="noStrike" kern="0" cap="none" spc="-45" normalizeH="0" baseline="0" noProof="0" dirty="0">
                <a:ln>
                  <a:noFill/>
                </a:ln>
                <a:solidFill>
                  <a:srgbClr val="333638"/>
                </a:solidFill>
                <a:effectLst/>
                <a:uLnTx/>
                <a:uFillTx/>
                <a:latin typeface="Roboto"/>
                <a:ea typeface="+mn-ea"/>
                <a:cs typeface="Roboto"/>
              </a:rPr>
              <a:t> </a:t>
            </a:r>
            <a:r>
              <a:rPr kumimoji="0" sz="1546" b="0" i="0" u="none" strike="noStrike" kern="0" cap="none" spc="-10" normalizeH="0" baseline="0" noProof="0" dirty="0">
                <a:ln>
                  <a:noFill/>
                </a:ln>
                <a:solidFill>
                  <a:srgbClr val="333638"/>
                </a:solidFill>
                <a:effectLst/>
                <a:uLnTx/>
                <a:uFillTx/>
                <a:latin typeface="Roboto"/>
                <a:ea typeface="+mn-ea"/>
                <a:cs typeface="Roboto"/>
              </a:rPr>
              <a:t>sensibles</a:t>
            </a:r>
            <a:endParaRPr kumimoji="0" sz="1546" b="0" i="0" u="none" strike="noStrike" kern="0" cap="none" spc="0" normalizeH="0" baseline="0" noProof="0">
              <a:ln>
                <a:noFill/>
              </a:ln>
              <a:solidFill>
                <a:sysClr val="windowText" lastClr="000000"/>
              </a:solidFill>
              <a:effectLst/>
              <a:uLnTx/>
              <a:uFillTx/>
              <a:latin typeface="Roboto"/>
              <a:ea typeface="+mn-ea"/>
              <a:cs typeface="Roboto"/>
            </a:endParaRPr>
          </a:p>
        </p:txBody>
      </p:sp>
      <p:sp>
        <p:nvSpPr>
          <p:cNvPr id="18" name="object 18"/>
          <p:cNvSpPr txBox="1"/>
          <p:nvPr/>
        </p:nvSpPr>
        <p:spPr>
          <a:xfrm>
            <a:off x="1261489" y="1784927"/>
            <a:ext cx="1629329" cy="826380"/>
          </a:xfrm>
          <a:prstGeom prst="rect">
            <a:avLst/>
          </a:prstGeom>
        </p:spPr>
        <p:txBody>
          <a:bodyPr vert="horz" wrap="square" lIns="0" tIns="15198" rIns="0" bIns="0" rtlCol="0">
            <a:spAutoFit/>
          </a:bodyPr>
          <a:lstStyle/>
          <a:p>
            <a:pPr marL="12664" marR="0" lvl="0" indent="0" algn="l" defTabSz="911840" rtl="0" eaLnBrk="1" fontAlgn="auto" latinLnBrk="0" hangingPunct="1">
              <a:lnSpc>
                <a:spcPct val="100000"/>
              </a:lnSpc>
              <a:spcBef>
                <a:spcPts val="120"/>
              </a:spcBef>
              <a:spcAft>
                <a:spcPts val="0"/>
              </a:spcAft>
              <a:buClrTx/>
              <a:buSzTx/>
              <a:buFontTx/>
              <a:buNone/>
              <a:tabLst/>
              <a:defRPr/>
            </a:pPr>
            <a:r>
              <a:rPr kumimoji="0" sz="5235" b="0" i="0" u="none" strike="noStrike" kern="0" cap="none" spc="-20" normalizeH="0" baseline="0" noProof="0" dirty="0">
                <a:ln>
                  <a:noFill/>
                </a:ln>
                <a:solidFill>
                  <a:srgbClr val="F78F2A"/>
                </a:solidFill>
                <a:effectLst/>
                <a:uLnTx/>
                <a:uFillTx/>
                <a:latin typeface="Roboto"/>
                <a:ea typeface="+mn-ea"/>
                <a:cs typeface="Roboto"/>
              </a:rPr>
              <a:t>100%</a:t>
            </a:r>
            <a:endParaRPr kumimoji="0" sz="5235" b="0" i="0" u="none" strike="noStrike" kern="0" cap="none" spc="0" normalizeH="0" baseline="0" noProof="0">
              <a:ln>
                <a:noFill/>
              </a:ln>
              <a:solidFill>
                <a:sysClr val="windowText" lastClr="000000"/>
              </a:solidFill>
              <a:effectLst/>
              <a:uLnTx/>
              <a:uFillTx/>
              <a:latin typeface="Roboto"/>
              <a:ea typeface="+mn-ea"/>
              <a:cs typeface="Roboto"/>
            </a:endParaRPr>
          </a:p>
        </p:txBody>
      </p:sp>
      <p:sp>
        <p:nvSpPr>
          <p:cNvPr id="19" name="object 19"/>
          <p:cNvSpPr txBox="1"/>
          <p:nvPr/>
        </p:nvSpPr>
        <p:spPr>
          <a:xfrm>
            <a:off x="1467569" y="2493015"/>
            <a:ext cx="1130968" cy="253213"/>
          </a:xfrm>
          <a:prstGeom prst="rect">
            <a:avLst/>
          </a:prstGeom>
        </p:spPr>
        <p:txBody>
          <a:bodyPr vert="horz" wrap="square" lIns="0" tIns="15831" rIns="0" bIns="0" rtlCol="0">
            <a:spAutoFit/>
          </a:bodyPr>
          <a:lstStyle/>
          <a:p>
            <a:pPr marL="12664" marR="0" lvl="0" indent="0" algn="l" defTabSz="911840" rtl="0" eaLnBrk="1" fontAlgn="auto" latinLnBrk="0" hangingPunct="1">
              <a:lnSpc>
                <a:spcPct val="100000"/>
              </a:lnSpc>
              <a:spcBef>
                <a:spcPts val="125"/>
              </a:spcBef>
              <a:spcAft>
                <a:spcPts val="0"/>
              </a:spcAft>
              <a:buClrTx/>
              <a:buSzTx/>
              <a:buFontTx/>
              <a:buNone/>
              <a:tabLst/>
              <a:defRPr/>
            </a:pPr>
            <a:r>
              <a:rPr kumimoji="0" sz="1546" b="0" i="0" u="none" strike="noStrike" kern="0" cap="none" spc="0" normalizeH="0" baseline="0" noProof="0" dirty="0">
                <a:ln>
                  <a:noFill/>
                </a:ln>
                <a:solidFill>
                  <a:srgbClr val="F78F2A"/>
                </a:solidFill>
                <a:effectLst/>
                <a:uLnTx/>
                <a:uFillTx/>
                <a:latin typeface="Roboto Medium"/>
                <a:ea typeface="+mn-ea"/>
                <a:cs typeface="Roboto Medium"/>
              </a:rPr>
              <a:t>des</a:t>
            </a:r>
            <a:r>
              <a:rPr kumimoji="0" sz="1546" b="0" i="0" u="none" strike="noStrike" kern="0" cap="none" spc="20" normalizeH="0" baseline="0" noProof="0" dirty="0">
                <a:ln>
                  <a:noFill/>
                </a:ln>
                <a:solidFill>
                  <a:srgbClr val="F78F2A"/>
                </a:solidFill>
                <a:effectLst/>
                <a:uLnTx/>
                <a:uFillTx/>
                <a:latin typeface="Roboto Medium"/>
                <a:ea typeface="+mn-ea"/>
                <a:cs typeface="Roboto Medium"/>
              </a:rPr>
              <a:t> </a:t>
            </a:r>
            <a:r>
              <a:rPr kumimoji="0" sz="1546" b="0" i="0" u="none" strike="noStrike" kern="0" cap="none" spc="-10" normalizeH="0" baseline="0" noProof="0" dirty="0">
                <a:ln>
                  <a:noFill/>
                </a:ln>
                <a:solidFill>
                  <a:srgbClr val="F78F2A"/>
                </a:solidFill>
                <a:effectLst/>
                <a:uLnTx/>
                <a:uFillTx/>
                <a:latin typeface="Roboto Medium"/>
                <a:ea typeface="+mn-ea"/>
                <a:cs typeface="Roboto Medium"/>
              </a:rPr>
              <a:t>femmes</a:t>
            </a:r>
            <a:endParaRPr kumimoji="0" sz="1546" b="0" i="0" u="none" strike="noStrike" kern="0" cap="none" spc="0" normalizeH="0" baseline="0" noProof="0">
              <a:ln>
                <a:noFill/>
              </a:ln>
              <a:solidFill>
                <a:sysClr val="windowText" lastClr="000000"/>
              </a:solidFill>
              <a:effectLst/>
              <a:uLnTx/>
              <a:uFillTx/>
              <a:latin typeface="Roboto Medium"/>
              <a:ea typeface="+mn-ea"/>
              <a:cs typeface="Roboto Medium"/>
            </a:endParaRPr>
          </a:p>
        </p:txBody>
      </p:sp>
      <p:sp>
        <p:nvSpPr>
          <p:cNvPr id="20" name="object 20"/>
          <p:cNvSpPr txBox="1"/>
          <p:nvPr/>
        </p:nvSpPr>
        <p:spPr>
          <a:xfrm>
            <a:off x="1776312" y="1679348"/>
            <a:ext cx="446435" cy="253213"/>
          </a:xfrm>
          <a:prstGeom prst="rect">
            <a:avLst/>
          </a:prstGeom>
        </p:spPr>
        <p:txBody>
          <a:bodyPr vert="horz" wrap="square" lIns="0" tIns="15831" rIns="0" bIns="0" rtlCol="0">
            <a:spAutoFit/>
          </a:bodyPr>
          <a:lstStyle/>
          <a:p>
            <a:pPr marL="12664" marR="0" lvl="0" indent="0" algn="l" defTabSz="911840" rtl="0" eaLnBrk="1" fontAlgn="auto" latinLnBrk="0" hangingPunct="1">
              <a:lnSpc>
                <a:spcPct val="100000"/>
              </a:lnSpc>
              <a:spcBef>
                <a:spcPts val="125"/>
              </a:spcBef>
              <a:spcAft>
                <a:spcPts val="0"/>
              </a:spcAft>
              <a:buClrTx/>
              <a:buSzTx/>
              <a:buFontTx/>
              <a:buNone/>
              <a:tabLst/>
              <a:defRPr/>
            </a:pPr>
            <a:r>
              <a:rPr kumimoji="0" sz="1546" b="0" i="0" u="none" strike="noStrike" kern="0" cap="none" spc="-20" normalizeH="0" baseline="0" noProof="0" dirty="0">
                <a:ln>
                  <a:noFill/>
                </a:ln>
                <a:solidFill>
                  <a:srgbClr val="F78F2A"/>
                </a:solidFill>
                <a:effectLst/>
                <a:uLnTx/>
                <a:uFillTx/>
                <a:latin typeface="Roboto Medium"/>
                <a:ea typeface="+mn-ea"/>
                <a:cs typeface="Roboto Medium"/>
              </a:rPr>
              <a:t>Pour</a:t>
            </a:r>
            <a:endParaRPr kumimoji="0" sz="1546" b="0" i="0" u="none" strike="noStrike" kern="0" cap="none" spc="0" normalizeH="0" baseline="0" noProof="0">
              <a:ln>
                <a:noFill/>
              </a:ln>
              <a:solidFill>
                <a:sysClr val="windowText" lastClr="000000"/>
              </a:solidFill>
              <a:effectLst/>
              <a:uLnTx/>
              <a:uFillTx/>
              <a:latin typeface="Roboto Medium"/>
              <a:ea typeface="+mn-ea"/>
              <a:cs typeface="Roboto Medium"/>
            </a:endParaRPr>
          </a:p>
        </p:txBody>
      </p:sp>
      <p:sp>
        <p:nvSpPr>
          <p:cNvPr id="21" name="object 21"/>
          <p:cNvSpPr txBox="1"/>
          <p:nvPr/>
        </p:nvSpPr>
        <p:spPr>
          <a:xfrm>
            <a:off x="1261489" y="3067019"/>
            <a:ext cx="1629329" cy="826380"/>
          </a:xfrm>
          <a:prstGeom prst="rect">
            <a:avLst/>
          </a:prstGeom>
        </p:spPr>
        <p:txBody>
          <a:bodyPr vert="horz" wrap="square" lIns="0" tIns="15198" rIns="0" bIns="0" rtlCol="0">
            <a:spAutoFit/>
          </a:bodyPr>
          <a:lstStyle/>
          <a:p>
            <a:pPr marL="12664" marR="0" lvl="0" indent="0" algn="l" defTabSz="911840" rtl="0" eaLnBrk="1" fontAlgn="auto" latinLnBrk="0" hangingPunct="1">
              <a:lnSpc>
                <a:spcPct val="100000"/>
              </a:lnSpc>
              <a:spcBef>
                <a:spcPts val="120"/>
              </a:spcBef>
              <a:spcAft>
                <a:spcPts val="0"/>
              </a:spcAft>
              <a:buClrTx/>
              <a:buSzTx/>
              <a:buFontTx/>
              <a:buNone/>
              <a:tabLst/>
              <a:defRPr/>
            </a:pPr>
            <a:r>
              <a:rPr kumimoji="0" sz="5235" b="0" i="0" u="none" strike="noStrike" kern="0" cap="none" spc="-20" normalizeH="0" baseline="0" noProof="0" dirty="0">
                <a:ln>
                  <a:noFill/>
                </a:ln>
                <a:solidFill>
                  <a:srgbClr val="F78F2A"/>
                </a:solidFill>
                <a:effectLst/>
                <a:uLnTx/>
                <a:uFillTx/>
                <a:latin typeface="Roboto"/>
                <a:ea typeface="+mn-ea"/>
                <a:cs typeface="Roboto"/>
              </a:rPr>
              <a:t>100%</a:t>
            </a:r>
            <a:endParaRPr kumimoji="0" sz="5235" b="0" i="0" u="none" strike="noStrike" kern="0" cap="none" spc="0" normalizeH="0" baseline="0" noProof="0">
              <a:ln>
                <a:noFill/>
              </a:ln>
              <a:solidFill>
                <a:sysClr val="windowText" lastClr="000000"/>
              </a:solidFill>
              <a:effectLst/>
              <a:uLnTx/>
              <a:uFillTx/>
              <a:latin typeface="Roboto"/>
              <a:ea typeface="+mn-ea"/>
              <a:cs typeface="Roboto"/>
            </a:endParaRPr>
          </a:p>
        </p:txBody>
      </p:sp>
      <p:sp>
        <p:nvSpPr>
          <p:cNvPr id="22" name="object 22"/>
          <p:cNvSpPr txBox="1"/>
          <p:nvPr/>
        </p:nvSpPr>
        <p:spPr>
          <a:xfrm>
            <a:off x="1467569" y="3775105"/>
            <a:ext cx="1130968" cy="253213"/>
          </a:xfrm>
          <a:prstGeom prst="rect">
            <a:avLst/>
          </a:prstGeom>
        </p:spPr>
        <p:txBody>
          <a:bodyPr vert="horz" wrap="square" lIns="0" tIns="15831" rIns="0" bIns="0" rtlCol="0">
            <a:spAutoFit/>
          </a:bodyPr>
          <a:lstStyle/>
          <a:p>
            <a:pPr marL="12664" marR="0" lvl="0" indent="0" algn="l" defTabSz="911840" rtl="0" eaLnBrk="1" fontAlgn="auto" latinLnBrk="0" hangingPunct="1">
              <a:lnSpc>
                <a:spcPct val="100000"/>
              </a:lnSpc>
              <a:spcBef>
                <a:spcPts val="125"/>
              </a:spcBef>
              <a:spcAft>
                <a:spcPts val="0"/>
              </a:spcAft>
              <a:buClrTx/>
              <a:buSzTx/>
              <a:buFontTx/>
              <a:buNone/>
              <a:tabLst/>
              <a:defRPr/>
            </a:pPr>
            <a:r>
              <a:rPr kumimoji="0" sz="1546" b="0" i="0" u="none" strike="noStrike" kern="0" cap="none" spc="0" normalizeH="0" baseline="0" noProof="0" dirty="0">
                <a:ln>
                  <a:noFill/>
                </a:ln>
                <a:solidFill>
                  <a:srgbClr val="F78F2A"/>
                </a:solidFill>
                <a:effectLst/>
                <a:uLnTx/>
                <a:uFillTx/>
                <a:latin typeface="Roboto Medium"/>
                <a:ea typeface="+mn-ea"/>
                <a:cs typeface="Roboto Medium"/>
              </a:rPr>
              <a:t>des</a:t>
            </a:r>
            <a:r>
              <a:rPr kumimoji="0" sz="1546" b="0" i="0" u="none" strike="noStrike" kern="0" cap="none" spc="20" normalizeH="0" baseline="0" noProof="0" dirty="0">
                <a:ln>
                  <a:noFill/>
                </a:ln>
                <a:solidFill>
                  <a:srgbClr val="F78F2A"/>
                </a:solidFill>
                <a:effectLst/>
                <a:uLnTx/>
                <a:uFillTx/>
                <a:latin typeface="Roboto Medium"/>
                <a:ea typeface="+mn-ea"/>
                <a:cs typeface="Roboto Medium"/>
              </a:rPr>
              <a:t> </a:t>
            </a:r>
            <a:r>
              <a:rPr kumimoji="0" sz="1546" b="0" i="0" u="none" strike="noStrike" kern="0" cap="none" spc="-10" normalizeH="0" baseline="0" noProof="0" dirty="0">
                <a:ln>
                  <a:noFill/>
                </a:ln>
                <a:solidFill>
                  <a:srgbClr val="F78F2A"/>
                </a:solidFill>
                <a:effectLst/>
                <a:uLnTx/>
                <a:uFillTx/>
                <a:latin typeface="Roboto Medium"/>
                <a:ea typeface="+mn-ea"/>
                <a:cs typeface="Roboto Medium"/>
              </a:rPr>
              <a:t>femmes</a:t>
            </a:r>
            <a:endParaRPr kumimoji="0" sz="1546" b="0" i="0" u="none" strike="noStrike" kern="0" cap="none" spc="0" normalizeH="0" baseline="0" noProof="0">
              <a:ln>
                <a:noFill/>
              </a:ln>
              <a:solidFill>
                <a:sysClr val="windowText" lastClr="000000"/>
              </a:solidFill>
              <a:effectLst/>
              <a:uLnTx/>
              <a:uFillTx/>
              <a:latin typeface="Roboto Medium"/>
              <a:ea typeface="+mn-ea"/>
              <a:cs typeface="Roboto Medium"/>
            </a:endParaRPr>
          </a:p>
        </p:txBody>
      </p:sp>
      <p:sp>
        <p:nvSpPr>
          <p:cNvPr id="23" name="object 23"/>
          <p:cNvSpPr txBox="1"/>
          <p:nvPr/>
        </p:nvSpPr>
        <p:spPr>
          <a:xfrm>
            <a:off x="1776312" y="2970421"/>
            <a:ext cx="446435" cy="253213"/>
          </a:xfrm>
          <a:prstGeom prst="rect">
            <a:avLst/>
          </a:prstGeom>
        </p:spPr>
        <p:txBody>
          <a:bodyPr vert="horz" wrap="square" lIns="0" tIns="15831" rIns="0" bIns="0" rtlCol="0">
            <a:spAutoFit/>
          </a:bodyPr>
          <a:lstStyle/>
          <a:p>
            <a:pPr marL="12664" marR="0" lvl="0" indent="0" algn="l" defTabSz="911840" rtl="0" eaLnBrk="1" fontAlgn="auto" latinLnBrk="0" hangingPunct="1">
              <a:lnSpc>
                <a:spcPct val="100000"/>
              </a:lnSpc>
              <a:spcBef>
                <a:spcPts val="125"/>
              </a:spcBef>
              <a:spcAft>
                <a:spcPts val="0"/>
              </a:spcAft>
              <a:buClrTx/>
              <a:buSzTx/>
              <a:buFontTx/>
              <a:buNone/>
              <a:tabLst/>
              <a:defRPr/>
            </a:pPr>
            <a:r>
              <a:rPr kumimoji="0" sz="1546" b="0" i="0" u="none" strike="noStrike" kern="0" cap="none" spc="-20" normalizeH="0" baseline="0" noProof="0" dirty="0">
                <a:ln>
                  <a:noFill/>
                </a:ln>
                <a:solidFill>
                  <a:srgbClr val="F78F2A"/>
                </a:solidFill>
                <a:effectLst/>
                <a:uLnTx/>
                <a:uFillTx/>
                <a:latin typeface="Roboto Medium"/>
                <a:ea typeface="+mn-ea"/>
                <a:cs typeface="Roboto Medium"/>
              </a:rPr>
              <a:t>Pour</a:t>
            </a:r>
            <a:endParaRPr kumimoji="0" sz="1546" b="0" i="0" u="none" strike="noStrike" kern="0" cap="none" spc="0" normalizeH="0" baseline="0" noProof="0">
              <a:ln>
                <a:noFill/>
              </a:ln>
              <a:solidFill>
                <a:sysClr val="windowText" lastClr="000000"/>
              </a:solidFill>
              <a:effectLst/>
              <a:uLnTx/>
              <a:uFillTx/>
              <a:latin typeface="Roboto Medium"/>
              <a:ea typeface="+mn-ea"/>
              <a:cs typeface="Roboto Medium"/>
            </a:endParaRPr>
          </a:p>
        </p:txBody>
      </p:sp>
      <p:sp>
        <p:nvSpPr>
          <p:cNvPr id="24" name="object 24"/>
          <p:cNvSpPr txBox="1"/>
          <p:nvPr/>
        </p:nvSpPr>
        <p:spPr>
          <a:xfrm>
            <a:off x="6666576" y="1626523"/>
            <a:ext cx="1629329" cy="826380"/>
          </a:xfrm>
          <a:prstGeom prst="rect">
            <a:avLst/>
          </a:prstGeom>
        </p:spPr>
        <p:txBody>
          <a:bodyPr vert="horz" wrap="square" lIns="0" tIns="15198" rIns="0" bIns="0" rtlCol="0">
            <a:spAutoFit/>
          </a:bodyPr>
          <a:lstStyle/>
          <a:p>
            <a:pPr marL="12664" marR="0" lvl="0" indent="0" algn="l" defTabSz="911840" rtl="0" eaLnBrk="1" fontAlgn="auto" latinLnBrk="0" hangingPunct="1">
              <a:lnSpc>
                <a:spcPct val="100000"/>
              </a:lnSpc>
              <a:spcBef>
                <a:spcPts val="120"/>
              </a:spcBef>
              <a:spcAft>
                <a:spcPts val="0"/>
              </a:spcAft>
              <a:buClrTx/>
              <a:buSzTx/>
              <a:buFontTx/>
              <a:buNone/>
              <a:tabLst/>
              <a:defRPr/>
            </a:pPr>
            <a:r>
              <a:rPr kumimoji="0" sz="5235" b="0" i="0" u="none" strike="noStrike" kern="0" cap="none" spc="-20" normalizeH="0" baseline="0" noProof="0" dirty="0">
                <a:ln>
                  <a:noFill/>
                </a:ln>
                <a:solidFill>
                  <a:srgbClr val="F78F2A"/>
                </a:solidFill>
                <a:effectLst/>
                <a:uLnTx/>
                <a:uFillTx/>
                <a:latin typeface="Roboto"/>
                <a:ea typeface="+mn-ea"/>
                <a:cs typeface="Roboto"/>
              </a:rPr>
              <a:t>100%</a:t>
            </a:r>
            <a:endParaRPr kumimoji="0" sz="5235" b="0" i="0" u="none" strike="noStrike" kern="0" cap="none" spc="0" normalizeH="0" baseline="0" noProof="0">
              <a:ln>
                <a:noFill/>
              </a:ln>
              <a:solidFill>
                <a:sysClr val="windowText" lastClr="000000"/>
              </a:solidFill>
              <a:effectLst/>
              <a:uLnTx/>
              <a:uFillTx/>
              <a:latin typeface="Roboto"/>
              <a:ea typeface="+mn-ea"/>
              <a:cs typeface="Roboto"/>
            </a:endParaRPr>
          </a:p>
        </p:txBody>
      </p:sp>
      <p:sp>
        <p:nvSpPr>
          <p:cNvPr id="25" name="object 25"/>
          <p:cNvSpPr txBox="1"/>
          <p:nvPr/>
        </p:nvSpPr>
        <p:spPr>
          <a:xfrm>
            <a:off x="6872657" y="2334610"/>
            <a:ext cx="1130968" cy="253213"/>
          </a:xfrm>
          <a:prstGeom prst="rect">
            <a:avLst/>
          </a:prstGeom>
        </p:spPr>
        <p:txBody>
          <a:bodyPr vert="horz" wrap="square" lIns="0" tIns="15831" rIns="0" bIns="0" rtlCol="0">
            <a:spAutoFit/>
          </a:bodyPr>
          <a:lstStyle/>
          <a:p>
            <a:pPr marL="12664" marR="0" lvl="0" indent="0" algn="l" defTabSz="911840" rtl="0" eaLnBrk="1" fontAlgn="auto" latinLnBrk="0" hangingPunct="1">
              <a:lnSpc>
                <a:spcPct val="100000"/>
              </a:lnSpc>
              <a:spcBef>
                <a:spcPts val="125"/>
              </a:spcBef>
              <a:spcAft>
                <a:spcPts val="0"/>
              </a:spcAft>
              <a:buClrTx/>
              <a:buSzTx/>
              <a:buFontTx/>
              <a:buNone/>
              <a:tabLst/>
              <a:defRPr/>
            </a:pPr>
            <a:r>
              <a:rPr kumimoji="0" sz="1546" b="0" i="0" u="none" strike="noStrike" kern="0" cap="none" spc="0" normalizeH="0" baseline="0" noProof="0" dirty="0">
                <a:ln>
                  <a:noFill/>
                </a:ln>
                <a:solidFill>
                  <a:srgbClr val="F78F2A"/>
                </a:solidFill>
                <a:effectLst/>
                <a:uLnTx/>
                <a:uFillTx/>
                <a:latin typeface="Roboto Medium"/>
                <a:ea typeface="+mn-ea"/>
                <a:cs typeface="Roboto Medium"/>
              </a:rPr>
              <a:t>des</a:t>
            </a:r>
            <a:r>
              <a:rPr kumimoji="0" sz="1546" b="0" i="0" u="none" strike="noStrike" kern="0" cap="none" spc="20" normalizeH="0" baseline="0" noProof="0" dirty="0">
                <a:ln>
                  <a:noFill/>
                </a:ln>
                <a:solidFill>
                  <a:srgbClr val="F78F2A"/>
                </a:solidFill>
                <a:effectLst/>
                <a:uLnTx/>
                <a:uFillTx/>
                <a:latin typeface="Roboto Medium"/>
                <a:ea typeface="+mn-ea"/>
                <a:cs typeface="Roboto Medium"/>
              </a:rPr>
              <a:t> </a:t>
            </a:r>
            <a:r>
              <a:rPr kumimoji="0" sz="1546" b="0" i="0" u="none" strike="noStrike" kern="0" cap="none" spc="-10" normalizeH="0" baseline="0" noProof="0" dirty="0">
                <a:ln>
                  <a:noFill/>
                </a:ln>
                <a:solidFill>
                  <a:srgbClr val="F78F2A"/>
                </a:solidFill>
                <a:effectLst/>
                <a:uLnTx/>
                <a:uFillTx/>
                <a:latin typeface="Roboto Medium"/>
                <a:ea typeface="+mn-ea"/>
                <a:cs typeface="Roboto Medium"/>
              </a:rPr>
              <a:t>femmes</a:t>
            </a:r>
            <a:endParaRPr kumimoji="0" sz="1546" b="0" i="0" u="none" strike="noStrike" kern="0" cap="none" spc="0" normalizeH="0" baseline="0" noProof="0">
              <a:ln>
                <a:noFill/>
              </a:ln>
              <a:solidFill>
                <a:sysClr val="windowText" lastClr="000000"/>
              </a:solidFill>
              <a:effectLst/>
              <a:uLnTx/>
              <a:uFillTx/>
              <a:latin typeface="Roboto Medium"/>
              <a:ea typeface="+mn-ea"/>
              <a:cs typeface="Roboto Medium"/>
            </a:endParaRPr>
          </a:p>
        </p:txBody>
      </p:sp>
      <p:sp>
        <p:nvSpPr>
          <p:cNvPr id="26" name="object 26"/>
          <p:cNvSpPr txBox="1"/>
          <p:nvPr/>
        </p:nvSpPr>
        <p:spPr>
          <a:xfrm>
            <a:off x="8757596" y="1744548"/>
            <a:ext cx="2481038" cy="904901"/>
          </a:xfrm>
          <a:prstGeom prst="rect">
            <a:avLst/>
          </a:prstGeom>
        </p:spPr>
        <p:txBody>
          <a:bodyPr vert="horz" wrap="square" lIns="0" tIns="35461" rIns="0" bIns="0" rtlCol="0">
            <a:spAutoFit/>
          </a:bodyPr>
          <a:lstStyle/>
          <a:p>
            <a:pPr marL="12664" marR="556602" lvl="0" indent="0" algn="l" defTabSz="911840" rtl="0" eaLnBrk="1" fontAlgn="auto" latinLnBrk="0" hangingPunct="1">
              <a:lnSpc>
                <a:spcPts val="1695"/>
              </a:lnSpc>
              <a:spcBef>
                <a:spcPts val="279"/>
              </a:spcBef>
              <a:spcAft>
                <a:spcPts val="0"/>
              </a:spcAft>
              <a:buClrTx/>
              <a:buSzTx/>
              <a:buFontTx/>
              <a:buNone/>
              <a:tabLst/>
              <a:defRPr/>
            </a:pPr>
            <a:r>
              <a:rPr kumimoji="0" sz="1546" b="0" i="0" u="none" strike="noStrike" kern="0" cap="none" spc="0" normalizeH="0" baseline="0" noProof="0" dirty="0">
                <a:ln>
                  <a:noFill/>
                </a:ln>
                <a:solidFill>
                  <a:srgbClr val="333638"/>
                </a:solidFill>
                <a:effectLst/>
                <a:uLnTx/>
                <a:uFillTx/>
                <a:latin typeface="Roboto"/>
                <a:ea typeface="+mn-ea"/>
                <a:cs typeface="Roboto"/>
              </a:rPr>
              <a:t>veulent</a:t>
            </a:r>
            <a:r>
              <a:rPr kumimoji="0" sz="1546" b="0" i="0" u="none" strike="noStrike" kern="0" cap="none" spc="-60" normalizeH="0" baseline="0" noProof="0" dirty="0">
                <a:ln>
                  <a:noFill/>
                </a:ln>
                <a:solidFill>
                  <a:srgbClr val="333638"/>
                </a:solidFill>
                <a:effectLst/>
                <a:uLnTx/>
                <a:uFillTx/>
                <a:latin typeface="Roboto"/>
                <a:ea typeface="+mn-ea"/>
                <a:cs typeface="Roboto"/>
              </a:rPr>
              <a:t> </a:t>
            </a:r>
            <a:r>
              <a:rPr kumimoji="0" sz="1546" b="0" i="0" u="none" strike="noStrike" kern="0" cap="none" spc="0" normalizeH="0" baseline="0" noProof="0" dirty="0">
                <a:ln>
                  <a:noFill/>
                </a:ln>
                <a:solidFill>
                  <a:srgbClr val="333638"/>
                </a:solidFill>
                <a:effectLst/>
                <a:uLnTx/>
                <a:uFillTx/>
                <a:latin typeface="Roboto"/>
                <a:ea typeface="+mn-ea"/>
                <a:cs typeface="Roboto"/>
              </a:rPr>
              <a:t>refaire</a:t>
            </a:r>
            <a:r>
              <a:rPr kumimoji="0" sz="1546" b="0" i="0" u="none" strike="noStrike" kern="0" cap="none" spc="-55" normalizeH="0" baseline="0" noProof="0" dirty="0">
                <a:ln>
                  <a:noFill/>
                </a:ln>
                <a:solidFill>
                  <a:srgbClr val="333638"/>
                </a:solidFill>
                <a:effectLst/>
                <a:uLnTx/>
                <a:uFillTx/>
                <a:latin typeface="Roboto"/>
                <a:ea typeface="+mn-ea"/>
                <a:cs typeface="Roboto"/>
              </a:rPr>
              <a:t> </a:t>
            </a:r>
            <a:r>
              <a:rPr kumimoji="0" sz="1546" b="0" i="0" u="none" strike="noStrike" kern="0" cap="none" spc="0" normalizeH="0" baseline="0" noProof="0" dirty="0">
                <a:ln>
                  <a:noFill/>
                </a:ln>
                <a:solidFill>
                  <a:srgbClr val="333638"/>
                </a:solidFill>
                <a:effectLst/>
                <a:uLnTx/>
                <a:uFillTx/>
                <a:latin typeface="Roboto"/>
                <a:ea typeface="+mn-ea"/>
                <a:cs typeface="Roboto"/>
              </a:rPr>
              <a:t>ce</a:t>
            </a:r>
            <a:r>
              <a:rPr kumimoji="0" sz="1546" b="0" i="0" u="none" strike="noStrike" kern="0" cap="none" spc="-60" normalizeH="0" baseline="0" noProof="0" dirty="0">
                <a:ln>
                  <a:noFill/>
                </a:ln>
                <a:solidFill>
                  <a:srgbClr val="333638"/>
                </a:solidFill>
                <a:effectLst/>
                <a:uLnTx/>
                <a:uFillTx/>
                <a:latin typeface="Roboto"/>
                <a:ea typeface="+mn-ea"/>
                <a:cs typeface="Roboto"/>
              </a:rPr>
              <a:t> </a:t>
            </a:r>
            <a:r>
              <a:rPr kumimoji="0" sz="1546" b="0" i="0" u="none" strike="noStrike" kern="0" cap="none" spc="-20" normalizeH="0" baseline="0" noProof="0" dirty="0">
                <a:ln>
                  <a:noFill/>
                </a:ln>
                <a:solidFill>
                  <a:srgbClr val="333638"/>
                </a:solidFill>
                <a:effectLst/>
                <a:uLnTx/>
                <a:uFillTx/>
                <a:latin typeface="Roboto"/>
                <a:ea typeface="+mn-ea"/>
                <a:cs typeface="Roboto"/>
              </a:rPr>
              <a:t>soin </a:t>
            </a:r>
            <a:r>
              <a:rPr kumimoji="0" sz="1546" b="0" i="0" u="none" strike="noStrike" kern="0" cap="none" spc="0" normalizeH="0" baseline="0" noProof="0" dirty="0">
                <a:ln>
                  <a:noFill/>
                </a:ln>
                <a:solidFill>
                  <a:srgbClr val="333638"/>
                </a:solidFill>
                <a:effectLst/>
                <a:uLnTx/>
                <a:uFillTx/>
                <a:latin typeface="Roboto"/>
                <a:ea typeface="+mn-ea"/>
                <a:cs typeface="Roboto"/>
              </a:rPr>
              <a:t>très</a:t>
            </a:r>
            <a:r>
              <a:rPr kumimoji="0" sz="1546" b="0" i="0" u="none" strike="noStrike" kern="0" cap="none" spc="-30" normalizeH="0" baseline="0" noProof="0" dirty="0">
                <a:ln>
                  <a:noFill/>
                </a:ln>
                <a:solidFill>
                  <a:srgbClr val="333638"/>
                </a:solidFill>
                <a:effectLst/>
                <a:uLnTx/>
                <a:uFillTx/>
                <a:latin typeface="Roboto"/>
                <a:ea typeface="+mn-ea"/>
                <a:cs typeface="Roboto"/>
              </a:rPr>
              <a:t> </a:t>
            </a:r>
            <a:r>
              <a:rPr kumimoji="0" sz="1546" b="0" i="0" u="none" strike="noStrike" kern="0" cap="none" spc="-10" normalizeH="0" baseline="0" noProof="0" dirty="0">
                <a:ln>
                  <a:noFill/>
                </a:ln>
                <a:solidFill>
                  <a:srgbClr val="333638"/>
                </a:solidFill>
                <a:effectLst/>
                <a:uLnTx/>
                <a:uFillTx/>
                <a:latin typeface="Roboto"/>
                <a:ea typeface="+mn-ea"/>
                <a:cs typeface="Roboto"/>
              </a:rPr>
              <a:t>rapidement</a:t>
            </a:r>
            <a:r>
              <a:rPr kumimoji="0" sz="1546" b="0" i="0" u="none" strike="noStrike" kern="0" cap="none" spc="-25" normalizeH="0" baseline="0" noProof="0" dirty="0">
                <a:ln>
                  <a:noFill/>
                </a:ln>
                <a:solidFill>
                  <a:srgbClr val="333638"/>
                </a:solidFill>
                <a:effectLst/>
                <a:uLnTx/>
                <a:uFillTx/>
                <a:latin typeface="Roboto"/>
                <a:ea typeface="+mn-ea"/>
                <a:cs typeface="Roboto"/>
              </a:rPr>
              <a:t> </a:t>
            </a:r>
            <a:r>
              <a:rPr kumimoji="0" sz="1546" b="0" i="0" u="none" strike="noStrike" kern="0" cap="none" spc="0" normalizeH="0" baseline="0" noProof="0" dirty="0">
                <a:ln>
                  <a:noFill/>
                </a:ln>
                <a:solidFill>
                  <a:srgbClr val="333638"/>
                </a:solidFill>
                <a:effectLst/>
                <a:uLnTx/>
                <a:uFillTx/>
                <a:latin typeface="Roboto"/>
                <a:ea typeface="+mn-ea"/>
                <a:cs typeface="Roboto"/>
              </a:rPr>
              <a:t>et</a:t>
            </a:r>
            <a:r>
              <a:rPr kumimoji="0" sz="1546" b="0" i="0" u="none" strike="noStrike" kern="0" cap="none" spc="-25" normalizeH="0" baseline="0" noProof="0" dirty="0">
                <a:ln>
                  <a:noFill/>
                </a:ln>
                <a:solidFill>
                  <a:srgbClr val="333638"/>
                </a:solidFill>
                <a:effectLst/>
                <a:uLnTx/>
                <a:uFillTx/>
                <a:latin typeface="Roboto"/>
                <a:ea typeface="+mn-ea"/>
                <a:cs typeface="Roboto"/>
              </a:rPr>
              <a:t> le</a:t>
            </a:r>
            <a:endParaRPr kumimoji="0" sz="1546" b="0" i="0" u="none" strike="noStrike" kern="0" cap="none" spc="0" normalizeH="0" baseline="0" noProof="0">
              <a:ln>
                <a:noFill/>
              </a:ln>
              <a:solidFill>
                <a:sysClr val="windowText" lastClr="000000"/>
              </a:solidFill>
              <a:effectLst/>
              <a:uLnTx/>
              <a:uFillTx/>
              <a:latin typeface="Roboto"/>
              <a:ea typeface="+mn-ea"/>
              <a:cs typeface="Roboto"/>
            </a:endParaRPr>
          </a:p>
          <a:p>
            <a:pPr marL="12664" marR="0" lvl="0" indent="0" algn="l" defTabSz="911840" rtl="0" eaLnBrk="1" fontAlgn="auto" latinLnBrk="0" hangingPunct="1">
              <a:lnSpc>
                <a:spcPts val="1576"/>
              </a:lnSpc>
              <a:spcBef>
                <a:spcPts val="0"/>
              </a:spcBef>
              <a:spcAft>
                <a:spcPts val="0"/>
              </a:spcAft>
              <a:buClrTx/>
              <a:buSzTx/>
              <a:buFontTx/>
              <a:buNone/>
              <a:tabLst/>
              <a:defRPr/>
            </a:pPr>
            <a:r>
              <a:rPr kumimoji="0" sz="1546" b="0" i="0" u="none" strike="noStrike" kern="0" cap="none" spc="-10" normalizeH="0" baseline="0" noProof="0" dirty="0">
                <a:ln>
                  <a:noFill/>
                </a:ln>
                <a:solidFill>
                  <a:srgbClr val="333638"/>
                </a:solidFill>
                <a:effectLst/>
                <a:uLnTx/>
                <a:uFillTx/>
                <a:latin typeface="Roboto"/>
                <a:ea typeface="+mn-ea"/>
                <a:cs typeface="Roboto"/>
              </a:rPr>
              <a:t>recommanderaient</a:t>
            </a:r>
            <a:r>
              <a:rPr kumimoji="0" sz="1546" b="0" i="0" u="none" strike="noStrike" kern="0" cap="none" spc="-40" normalizeH="0" baseline="0" noProof="0" dirty="0">
                <a:ln>
                  <a:noFill/>
                </a:ln>
                <a:solidFill>
                  <a:srgbClr val="333638"/>
                </a:solidFill>
                <a:effectLst/>
                <a:uLnTx/>
                <a:uFillTx/>
                <a:latin typeface="Roboto"/>
                <a:ea typeface="+mn-ea"/>
                <a:cs typeface="Roboto"/>
              </a:rPr>
              <a:t> </a:t>
            </a:r>
            <a:r>
              <a:rPr kumimoji="0" sz="1546" b="0" i="0" u="none" strike="noStrike" kern="0" cap="none" spc="0" normalizeH="0" baseline="0" noProof="0" dirty="0">
                <a:ln>
                  <a:noFill/>
                </a:ln>
                <a:solidFill>
                  <a:srgbClr val="333638"/>
                </a:solidFill>
                <a:effectLst/>
                <a:uLnTx/>
                <a:uFillTx/>
                <a:latin typeface="Roboto"/>
                <a:ea typeface="+mn-ea"/>
                <a:cs typeface="Roboto"/>
              </a:rPr>
              <a:t>pour</a:t>
            </a:r>
            <a:r>
              <a:rPr kumimoji="0" sz="1546" b="0" i="0" u="none" strike="noStrike" kern="0" cap="none" spc="-35" normalizeH="0" baseline="0" noProof="0" dirty="0">
                <a:ln>
                  <a:noFill/>
                </a:ln>
                <a:solidFill>
                  <a:srgbClr val="333638"/>
                </a:solidFill>
                <a:effectLst/>
                <a:uLnTx/>
                <a:uFillTx/>
                <a:latin typeface="Roboto"/>
                <a:ea typeface="+mn-ea"/>
                <a:cs typeface="Roboto"/>
              </a:rPr>
              <a:t> </a:t>
            </a:r>
            <a:r>
              <a:rPr kumimoji="0" sz="1546" b="0" i="0" u="none" strike="noStrike" kern="0" cap="none" spc="-25" normalizeH="0" baseline="0" noProof="0" dirty="0">
                <a:ln>
                  <a:noFill/>
                </a:ln>
                <a:solidFill>
                  <a:srgbClr val="333638"/>
                </a:solidFill>
                <a:effectLst/>
                <a:uLnTx/>
                <a:uFillTx/>
                <a:latin typeface="Roboto"/>
                <a:ea typeface="+mn-ea"/>
                <a:cs typeface="Roboto"/>
              </a:rPr>
              <a:t>son</a:t>
            </a:r>
            <a:endParaRPr kumimoji="0" sz="1546" b="0" i="0" u="none" strike="noStrike" kern="0" cap="none" spc="0" normalizeH="0" baseline="0" noProof="0">
              <a:ln>
                <a:noFill/>
              </a:ln>
              <a:solidFill>
                <a:sysClr val="windowText" lastClr="000000"/>
              </a:solidFill>
              <a:effectLst/>
              <a:uLnTx/>
              <a:uFillTx/>
              <a:latin typeface="Roboto"/>
              <a:ea typeface="+mn-ea"/>
              <a:cs typeface="Roboto"/>
            </a:endParaRPr>
          </a:p>
          <a:p>
            <a:pPr marL="12664" marR="0" lvl="0" indent="0" algn="l" defTabSz="911840" rtl="0" eaLnBrk="1" fontAlgn="auto" latinLnBrk="0" hangingPunct="1">
              <a:lnSpc>
                <a:spcPts val="1775"/>
              </a:lnSpc>
              <a:spcBef>
                <a:spcPts val="0"/>
              </a:spcBef>
              <a:spcAft>
                <a:spcPts val="0"/>
              </a:spcAft>
              <a:buClrTx/>
              <a:buSzTx/>
              <a:buFontTx/>
              <a:buNone/>
              <a:tabLst/>
              <a:defRPr/>
            </a:pPr>
            <a:r>
              <a:rPr kumimoji="0" sz="1546" b="0" i="0" u="none" strike="noStrike" kern="0" cap="none" spc="-20" normalizeH="0" baseline="0" noProof="0" dirty="0">
                <a:ln>
                  <a:noFill/>
                </a:ln>
                <a:solidFill>
                  <a:srgbClr val="333638"/>
                </a:solidFill>
                <a:effectLst/>
                <a:uLnTx/>
                <a:uFillTx/>
                <a:latin typeface="Roboto"/>
                <a:ea typeface="+mn-ea"/>
                <a:cs typeface="Roboto"/>
              </a:rPr>
              <a:t>efficacité</a:t>
            </a:r>
            <a:r>
              <a:rPr kumimoji="0" sz="1546" b="0" i="0" u="none" strike="noStrike" kern="0" cap="none" spc="-25" normalizeH="0" baseline="0" noProof="0" dirty="0">
                <a:ln>
                  <a:noFill/>
                </a:ln>
                <a:solidFill>
                  <a:srgbClr val="333638"/>
                </a:solidFill>
                <a:effectLst/>
                <a:uLnTx/>
                <a:uFillTx/>
                <a:latin typeface="Roboto"/>
                <a:ea typeface="+mn-ea"/>
                <a:cs typeface="Roboto"/>
              </a:rPr>
              <a:t> </a:t>
            </a:r>
            <a:r>
              <a:rPr kumimoji="0" sz="1546" b="0" i="0" u="none" strike="noStrike" kern="0" cap="none" spc="0" normalizeH="0" baseline="0" noProof="0" dirty="0">
                <a:ln>
                  <a:noFill/>
                </a:ln>
                <a:solidFill>
                  <a:srgbClr val="333638"/>
                </a:solidFill>
                <a:effectLst/>
                <a:uLnTx/>
                <a:uFillTx/>
                <a:latin typeface="Roboto"/>
                <a:ea typeface="+mn-ea"/>
                <a:cs typeface="Roboto"/>
              </a:rPr>
              <a:t>éclat</a:t>
            </a:r>
            <a:r>
              <a:rPr kumimoji="0" sz="1546" b="0" i="0" u="none" strike="noStrike" kern="0" cap="none" spc="-25" normalizeH="0" baseline="0" noProof="0" dirty="0">
                <a:ln>
                  <a:noFill/>
                </a:ln>
                <a:solidFill>
                  <a:srgbClr val="333638"/>
                </a:solidFill>
                <a:effectLst/>
                <a:uLnTx/>
                <a:uFillTx/>
                <a:latin typeface="Roboto"/>
                <a:ea typeface="+mn-ea"/>
                <a:cs typeface="Roboto"/>
              </a:rPr>
              <a:t> </a:t>
            </a:r>
            <a:r>
              <a:rPr kumimoji="0" sz="1546" b="0" i="0" u="none" strike="noStrike" kern="0" cap="none" spc="0" normalizeH="0" baseline="0" noProof="0" dirty="0">
                <a:ln>
                  <a:noFill/>
                </a:ln>
                <a:solidFill>
                  <a:srgbClr val="333638"/>
                </a:solidFill>
                <a:effectLst/>
                <a:uLnTx/>
                <a:uFillTx/>
                <a:latin typeface="Roboto"/>
                <a:ea typeface="+mn-ea"/>
                <a:cs typeface="Roboto"/>
              </a:rPr>
              <a:t>et</a:t>
            </a:r>
            <a:r>
              <a:rPr kumimoji="0" sz="1546" b="0" i="0" u="none" strike="noStrike" kern="0" cap="none" spc="-25" normalizeH="0" baseline="0" noProof="0" dirty="0">
                <a:ln>
                  <a:noFill/>
                </a:ln>
                <a:solidFill>
                  <a:srgbClr val="333638"/>
                </a:solidFill>
                <a:effectLst/>
                <a:uLnTx/>
                <a:uFillTx/>
                <a:latin typeface="Roboto"/>
                <a:ea typeface="+mn-ea"/>
                <a:cs typeface="Roboto"/>
              </a:rPr>
              <a:t> </a:t>
            </a:r>
            <a:r>
              <a:rPr kumimoji="0" sz="1546" b="0" i="0" u="none" strike="noStrike" kern="0" cap="none" spc="-10" normalizeH="0" baseline="0" noProof="0" dirty="0">
                <a:ln>
                  <a:noFill/>
                </a:ln>
                <a:solidFill>
                  <a:srgbClr val="333638"/>
                </a:solidFill>
                <a:effectLst/>
                <a:uLnTx/>
                <a:uFillTx/>
                <a:latin typeface="Roboto"/>
                <a:ea typeface="+mn-ea"/>
                <a:cs typeface="Roboto"/>
              </a:rPr>
              <a:t>anti-</a:t>
            </a:r>
            <a:r>
              <a:rPr kumimoji="0" sz="1546" b="0" i="0" u="none" strike="noStrike" kern="0" cap="none" spc="-25" normalizeH="0" baseline="0" noProof="0" dirty="0">
                <a:ln>
                  <a:noFill/>
                </a:ln>
                <a:solidFill>
                  <a:srgbClr val="333638"/>
                </a:solidFill>
                <a:effectLst/>
                <a:uLnTx/>
                <a:uFillTx/>
                <a:latin typeface="Roboto"/>
                <a:ea typeface="+mn-ea"/>
                <a:cs typeface="Roboto"/>
              </a:rPr>
              <a:t>âge</a:t>
            </a:r>
            <a:endParaRPr kumimoji="0" sz="1546" b="0" i="0" u="none" strike="noStrike" kern="0" cap="none" spc="0" normalizeH="0" baseline="0" noProof="0">
              <a:ln>
                <a:noFill/>
              </a:ln>
              <a:solidFill>
                <a:sysClr val="windowText" lastClr="000000"/>
              </a:solidFill>
              <a:effectLst/>
              <a:uLnTx/>
              <a:uFillTx/>
              <a:latin typeface="Roboto"/>
              <a:ea typeface="+mn-ea"/>
              <a:cs typeface="Roboto"/>
            </a:endParaRPr>
          </a:p>
        </p:txBody>
      </p:sp>
      <p:sp>
        <p:nvSpPr>
          <p:cNvPr id="27" name="object 27"/>
          <p:cNvSpPr txBox="1"/>
          <p:nvPr/>
        </p:nvSpPr>
        <p:spPr>
          <a:xfrm>
            <a:off x="1209524" y="6557010"/>
            <a:ext cx="9656292" cy="165803"/>
          </a:xfrm>
          <a:prstGeom prst="rect">
            <a:avLst/>
          </a:prstGeom>
        </p:spPr>
        <p:txBody>
          <a:bodyPr vert="horz" wrap="square" lIns="0" tIns="12665" rIns="0" bIns="0" rtlCol="0">
            <a:spAutoFit/>
          </a:bodyPr>
          <a:lstStyle/>
          <a:p>
            <a:pPr marL="12664" marR="0" lvl="0" indent="0" algn="l" defTabSz="911840" rtl="0" eaLnBrk="1" fontAlgn="auto" latinLnBrk="0" hangingPunct="1">
              <a:lnSpc>
                <a:spcPct val="100000"/>
              </a:lnSpc>
              <a:spcBef>
                <a:spcPts val="100"/>
              </a:spcBef>
              <a:spcAft>
                <a:spcPts val="0"/>
              </a:spcAft>
              <a:buClrTx/>
              <a:buSzTx/>
              <a:buFontTx/>
              <a:buNone/>
              <a:tabLst/>
              <a:defRPr/>
            </a:pPr>
            <a:r>
              <a:rPr kumimoji="0" sz="997" b="0" i="0" u="none" strike="noStrike" kern="0" cap="none" spc="0" normalizeH="0" baseline="0" noProof="0" dirty="0">
                <a:ln>
                  <a:noFill/>
                </a:ln>
                <a:solidFill>
                  <a:srgbClr val="231F20"/>
                </a:solidFill>
                <a:effectLst/>
                <a:uLnTx/>
                <a:uFillTx/>
                <a:latin typeface="Roboto"/>
                <a:ea typeface="+mn-ea"/>
                <a:cs typeface="Roboto"/>
              </a:rPr>
              <a:t>1.</a:t>
            </a:r>
            <a:r>
              <a:rPr kumimoji="0" sz="997" b="0" i="0" u="none" strike="noStrike" kern="0" cap="none" spc="-45" normalizeH="0" baseline="0" noProof="0" dirty="0">
                <a:ln>
                  <a:noFill/>
                </a:ln>
                <a:solidFill>
                  <a:srgbClr val="231F20"/>
                </a:solidFill>
                <a:effectLst/>
                <a:uLnTx/>
                <a:uFillTx/>
                <a:latin typeface="Roboto"/>
                <a:ea typeface="+mn-ea"/>
                <a:cs typeface="Roboto"/>
              </a:rPr>
              <a:t> </a:t>
            </a:r>
            <a:r>
              <a:rPr kumimoji="0" sz="997" b="0" i="0" u="none" strike="noStrike" kern="0" cap="none" spc="0" normalizeH="0" baseline="0" noProof="0" dirty="0">
                <a:ln>
                  <a:noFill/>
                </a:ln>
                <a:solidFill>
                  <a:srgbClr val="231F20"/>
                </a:solidFill>
                <a:effectLst/>
                <a:uLnTx/>
                <a:uFillTx/>
                <a:latin typeface="Roboto"/>
                <a:ea typeface="+mn-ea"/>
                <a:cs typeface="Roboto"/>
              </a:rPr>
              <a:t>Tests</a:t>
            </a:r>
            <a:r>
              <a:rPr kumimoji="0" sz="997" b="0" i="0" u="none" strike="noStrike" kern="0" cap="none" spc="-20" normalizeH="0" baseline="0" noProof="0" dirty="0">
                <a:ln>
                  <a:noFill/>
                </a:ln>
                <a:solidFill>
                  <a:srgbClr val="231F20"/>
                </a:solidFill>
                <a:effectLst/>
                <a:uLnTx/>
                <a:uFillTx/>
                <a:latin typeface="Roboto"/>
                <a:ea typeface="+mn-ea"/>
                <a:cs typeface="Roboto"/>
              </a:rPr>
              <a:t> </a:t>
            </a:r>
            <a:r>
              <a:rPr kumimoji="0" sz="997" b="0" i="0" u="none" strike="noStrike" kern="0" cap="none" spc="0" normalizeH="0" baseline="0" noProof="0" dirty="0">
                <a:ln>
                  <a:noFill/>
                </a:ln>
                <a:solidFill>
                  <a:srgbClr val="231F20"/>
                </a:solidFill>
                <a:effectLst/>
                <a:uLnTx/>
                <a:uFillTx/>
                <a:latin typeface="Roboto"/>
                <a:ea typeface="+mn-ea"/>
                <a:cs typeface="Roboto"/>
              </a:rPr>
              <a:t>réalisés</a:t>
            </a:r>
            <a:r>
              <a:rPr kumimoji="0" sz="997" b="0" i="0" u="none" strike="noStrike" kern="0" cap="none" spc="-15" normalizeH="0" baseline="0" noProof="0" dirty="0">
                <a:ln>
                  <a:noFill/>
                </a:ln>
                <a:solidFill>
                  <a:srgbClr val="231F20"/>
                </a:solidFill>
                <a:effectLst/>
                <a:uLnTx/>
                <a:uFillTx/>
                <a:latin typeface="Roboto"/>
                <a:ea typeface="+mn-ea"/>
                <a:cs typeface="Roboto"/>
              </a:rPr>
              <a:t> </a:t>
            </a:r>
            <a:r>
              <a:rPr kumimoji="0" sz="997" b="0" i="0" u="none" strike="noStrike" kern="0" cap="none" spc="0" normalizeH="0" baseline="0" noProof="0" dirty="0">
                <a:ln>
                  <a:noFill/>
                </a:ln>
                <a:solidFill>
                  <a:srgbClr val="231F20"/>
                </a:solidFill>
                <a:effectLst/>
                <a:uLnTx/>
                <a:uFillTx/>
                <a:latin typeface="Roboto"/>
                <a:ea typeface="+mn-ea"/>
                <a:cs typeface="Roboto"/>
              </a:rPr>
              <a:t>sous</a:t>
            </a:r>
            <a:r>
              <a:rPr kumimoji="0" sz="997" b="0" i="0" u="none" strike="noStrike" kern="0" cap="none" spc="-15" normalizeH="0" baseline="0" noProof="0" dirty="0">
                <a:ln>
                  <a:noFill/>
                </a:ln>
                <a:solidFill>
                  <a:srgbClr val="231F20"/>
                </a:solidFill>
                <a:effectLst/>
                <a:uLnTx/>
                <a:uFillTx/>
                <a:latin typeface="Roboto"/>
                <a:ea typeface="+mn-ea"/>
                <a:cs typeface="Roboto"/>
              </a:rPr>
              <a:t> </a:t>
            </a:r>
            <a:r>
              <a:rPr kumimoji="0" sz="997" b="0" i="0" u="none" strike="noStrike" kern="0" cap="none" spc="0" normalizeH="0" baseline="0" noProof="0" dirty="0">
                <a:ln>
                  <a:noFill/>
                </a:ln>
                <a:solidFill>
                  <a:srgbClr val="231F20"/>
                </a:solidFill>
                <a:effectLst/>
                <a:uLnTx/>
                <a:uFillTx/>
                <a:latin typeface="Roboto"/>
                <a:ea typeface="+mn-ea"/>
                <a:cs typeface="Roboto"/>
              </a:rPr>
              <a:t>contrôle</a:t>
            </a:r>
            <a:r>
              <a:rPr kumimoji="0" sz="997" b="0" i="0" u="none" strike="noStrike" kern="0" cap="none" spc="-20" normalizeH="0" baseline="0" noProof="0" dirty="0">
                <a:ln>
                  <a:noFill/>
                </a:ln>
                <a:solidFill>
                  <a:srgbClr val="231F20"/>
                </a:solidFill>
                <a:effectLst/>
                <a:uLnTx/>
                <a:uFillTx/>
                <a:latin typeface="Roboto"/>
                <a:ea typeface="+mn-ea"/>
                <a:cs typeface="Roboto"/>
              </a:rPr>
              <a:t> </a:t>
            </a:r>
            <a:r>
              <a:rPr kumimoji="0" sz="997" b="0" i="0" u="none" strike="noStrike" kern="0" cap="none" spc="0" normalizeH="0" baseline="0" noProof="0" dirty="0">
                <a:ln>
                  <a:noFill/>
                </a:ln>
                <a:solidFill>
                  <a:srgbClr val="231F20"/>
                </a:solidFill>
                <a:effectLst/>
                <a:uLnTx/>
                <a:uFillTx/>
                <a:latin typeface="Roboto"/>
                <a:ea typeface="+mn-ea"/>
                <a:cs typeface="Roboto"/>
              </a:rPr>
              <a:t>dermatologique</a:t>
            </a:r>
            <a:r>
              <a:rPr kumimoji="0" sz="997" b="0" i="0" u="none" strike="noStrike" kern="0" cap="none" spc="-20" normalizeH="0" baseline="0" noProof="0" dirty="0">
                <a:ln>
                  <a:noFill/>
                </a:ln>
                <a:solidFill>
                  <a:srgbClr val="231F20"/>
                </a:solidFill>
                <a:effectLst/>
                <a:uLnTx/>
                <a:uFillTx/>
                <a:latin typeface="Roboto"/>
                <a:ea typeface="+mn-ea"/>
                <a:cs typeface="Roboto"/>
              </a:rPr>
              <a:t> </a:t>
            </a:r>
            <a:r>
              <a:rPr kumimoji="0" sz="997" b="0" i="0" u="none" strike="noStrike" kern="0" cap="none" spc="0" normalizeH="0" baseline="0" noProof="0" dirty="0">
                <a:ln>
                  <a:noFill/>
                </a:ln>
                <a:solidFill>
                  <a:srgbClr val="231F20"/>
                </a:solidFill>
                <a:effectLst/>
                <a:uLnTx/>
                <a:uFillTx/>
                <a:latin typeface="Roboto"/>
                <a:ea typeface="+mn-ea"/>
                <a:cs typeface="Roboto"/>
              </a:rPr>
              <a:t>sur</a:t>
            </a:r>
            <a:r>
              <a:rPr kumimoji="0" sz="997" b="0" i="0" u="none" strike="noStrike" kern="0" cap="none" spc="-15" normalizeH="0" baseline="0" noProof="0" dirty="0">
                <a:ln>
                  <a:noFill/>
                </a:ln>
                <a:solidFill>
                  <a:srgbClr val="231F20"/>
                </a:solidFill>
                <a:effectLst/>
                <a:uLnTx/>
                <a:uFillTx/>
                <a:latin typeface="Roboto"/>
                <a:ea typeface="+mn-ea"/>
                <a:cs typeface="Roboto"/>
              </a:rPr>
              <a:t> </a:t>
            </a:r>
            <a:r>
              <a:rPr kumimoji="0" sz="997" b="0" i="0" u="none" strike="noStrike" kern="0" cap="none" spc="0" normalizeH="0" baseline="0" noProof="0" dirty="0">
                <a:ln>
                  <a:noFill/>
                </a:ln>
                <a:solidFill>
                  <a:srgbClr val="231F20"/>
                </a:solidFill>
                <a:effectLst/>
                <a:uLnTx/>
                <a:uFillTx/>
                <a:latin typeface="Roboto"/>
                <a:ea typeface="+mn-ea"/>
                <a:cs typeface="Roboto"/>
              </a:rPr>
              <a:t>20</a:t>
            </a:r>
            <a:r>
              <a:rPr kumimoji="0" sz="997" b="0" i="0" u="none" strike="noStrike" kern="0" cap="none" spc="-15" normalizeH="0" baseline="0" noProof="0" dirty="0">
                <a:ln>
                  <a:noFill/>
                </a:ln>
                <a:solidFill>
                  <a:srgbClr val="231F20"/>
                </a:solidFill>
                <a:effectLst/>
                <a:uLnTx/>
                <a:uFillTx/>
                <a:latin typeface="Roboto"/>
                <a:ea typeface="+mn-ea"/>
                <a:cs typeface="Roboto"/>
              </a:rPr>
              <a:t> </a:t>
            </a:r>
            <a:r>
              <a:rPr kumimoji="0" sz="997" b="0" i="0" u="none" strike="noStrike" kern="0" cap="none" spc="0" normalizeH="0" baseline="0" noProof="0" dirty="0">
                <a:ln>
                  <a:noFill/>
                </a:ln>
                <a:solidFill>
                  <a:srgbClr val="231F20"/>
                </a:solidFill>
                <a:effectLst/>
                <a:uLnTx/>
                <a:uFillTx/>
                <a:latin typeface="Roboto"/>
                <a:ea typeface="+mn-ea"/>
                <a:cs typeface="Roboto"/>
              </a:rPr>
              <a:t>volontaires</a:t>
            </a:r>
            <a:r>
              <a:rPr kumimoji="0" sz="997" b="0" i="0" u="none" strike="noStrike" kern="0" cap="none" spc="-15" normalizeH="0" baseline="0" noProof="0" dirty="0">
                <a:ln>
                  <a:noFill/>
                </a:ln>
                <a:solidFill>
                  <a:srgbClr val="231F20"/>
                </a:solidFill>
                <a:effectLst/>
                <a:uLnTx/>
                <a:uFillTx/>
                <a:latin typeface="Roboto"/>
                <a:ea typeface="+mn-ea"/>
                <a:cs typeface="Roboto"/>
              </a:rPr>
              <a:t> </a:t>
            </a:r>
            <a:r>
              <a:rPr kumimoji="0" sz="997" b="0" i="0" u="none" strike="noStrike" kern="0" cap="none" spc="0" normalizeH="0" baseline="0" noProof="0" dirty="0">
                <a:ln>
                  <a:noFill/>
                </a:ln>
                <a:solidFill>
                  <a:srgbClr val="231F20"/>
                </a:solidFill>
                <a:effectLst/>
                <a:uLnTx/>
                <a:uFillTx/>
                <a:latin typeface="Roboto"/>
                <a:ea typeface="+mn-ea"/>
                <a:cs typeface="Roboto"/>
              </a:rPr>
              <a:t>âgés</a:t>
            </a:r>
            <a:r>
              <a:rPr kumimoji="0" sz="997" b="0" i="0" u="none" strike="noStrike" kern="0" cap="none" spc="-20" normalizeH="0" baseline="0" noProof="0" dirty="0">
                <a:ln>
                  <a:noFill/>
                </a:ln>
                <a:solidFill>
                  <a:srgbClr val="231F20"/>
                </a:solidFill>
                <a:effectLst/>
                <a:uLnTx/>
                <a:uFillTx/>
                <a:latin typeface="Roboto"/>
                <a:ea typeface="+mn-ea"/>
                <a:cs typeface="Roboto"/>
              </a:rPr>
              <a:t> </a:t>
            </a:r>
            <a:r>
              <a:rPr kumimoji="0" sz="997" b="0" i="0" u="none" strike="noStrike" kern="0" cap="none" spc="0" normalizeH="0" baseline="0" noProof="0" dirty="0">
                <a:ln>
                  <a:noFill/>
                </a:ln>
                <a:solidFill>
                  <a:srgbClr val="231F20"/>
                </a:solidFill>
                <a:effectLst/>
                <a:uLnTx/>
                <a:uFillTx/>
                <a:latin typeface="Roboto"/>
                <a:ea typeface="+mn-ea"/>
                <a:cs typeface="Roboto"/>
              </a:rPr>
              <a:t>de</a:t>
            </a:r>
            <a:r>
              <a:rPr kumimoji="0" sz="997" b="0" i="0" u="none" strike="noStrike" kern="0" cap="none" spc="-15" normalizeH="0" baseline="0" noProof="0" dirty="0">
                <a:ln>
                  <a:noFill/>
                </a:ln>
                <a:solidFill>
                  <a:srgbClr val="231F20"/>
                </a:solidFill>
                <a:effectLst/>
                <a:uLnTx/>
                <a:uFillTx/>
                <a:latin typeface="Roboto"/>
                <a:ea typeface="+mn-ea"/>
                <a:cs typeface="Roboto"/>
              </a:rPr>
              <a:t> </a:t>
            </a:r>
            <a:r>
              <a:rPr kumimoji="0" sz="997" b="0" i="0" u="none" strike="noStrike" kern="0" cap="none" spc="0" normalizeH="0" baseline="0" noProof="0" dirty="0">
                <a:ln>
                  <a:noFill/>
                </a:ln>
                <a:solidFill>
                  <a:srgbClr val="231F20"/>
                </a:solidFill>
                <a:effectLst/>
                <a:uLnTx/>
                <a:uFillTx/>
                <a:latin typeface="Roboto"/>
                <a:ea typeface="+mn-ea"/>
                <a:cs typeface="Roboto"/>
              </a:rPr>
              <a:t>36</a:t>
            </a:r>
            <a:r>
              <a:rPr kumimoji="0" sz="997" b="0" i="0" u="none" strike="noStrike" kern="0" cap="none" spc="-15" normalizeH="0" baseline="0" noProof="0" dirty="0">
                <a:ln>
                  <a:noFill/>
                </a:ln>
                <a:solidFill>
                  <a:srgbClr val="231F20"/>
                </a:solidFill>
                <a:effectLst/>
                <a:uLnTx/>
                <a:uFillTx/>
                <a:latin typeface="Roboto"/>
                <a:ea typeface="+mn-ea"/>
                <a:cs typeface="Roboto"/>
              </a:rPr>
              <a:t> </a:t>
            </a:r>
            <a:r>
              <a:rPr kumimoji="0" sz="997" b="0" i="0" u="none" strike="noStrike" kern="0" cap="none" spc="0" normalizeH="0" baseline="0" noProof="0" dirty="0">
                <a:ln>
                  <a:noFill/>
                </a:ln>
                <a:solidFill>
                  <a:srgbClr val="231F20"/>
                </a:solidFill>
                <a:effectLst/>
                <a:uLnTx/>
                <a:uFillTx/>
                <a:latin typeface="Roboto"/>
                <a:ea typeface="+mn-ea"/>
                <a:cs typeface="Roboto"/>
              </a:rPr>
              <a:t>à</a:t>
            </a:r>
            <a:r>
              <a:rPr kumimoji="0" sz="997" b="0" i="0" u="none" strike="noStrike" kern="0" cap="none" spc="-15" normalizeH="0" baseline="0" noProof="0" dirty="0">
                <a:ln>
                  <a:noFill/>
                </a:ln>
                <a:solidFill>
                  <a:srgbClr val="231F20"/>
                </a:solidFill>
                <a:effectLst/>
                <a:uLnTx/>
                <a:uFillTx/>
                <a:latin typeface="Roboto"/>
                <a:ea typeface="+mn-ea"/>
                <a:cs typeface="Roboto"/>
              </a:rPr>
              <a:t> </a:t>
            </a:r>
            <a:r>
              <a:rPr kumimoji="0" sz="997" b="0" i="0" u="none" strike="noStrike" kern="0" cap="none" spc="0" normalizeH="0" baseline="0" noProof="0" dirty="0">
                <a:ln>
                  <a:noFill/>
                </a:ln>
                <a:solidFill>
                  <a:srgbClr val="231F20"/>
                </a:solidFill>
                <a:effectLst/>
                <a:uLnTx/>
                <a:uFillTx/>
                <a:latin typeface="Roboto"/>
                <a:ea typeface="+mn-ea"/>
                <a:cs typeface="Roboto"/>
              </a:rPr>
              <a:t>56</a:t>
            </a:r>
            <a:r>
              <a:rPr kumimoji="0" sz="997" b="0" i="0" u="none" strike="noStrike" kern="0" cap="none" spc="-15" normalizeH="0" baseline="0" noProof="0" dirty="0">
                <a:ln>
                  <a:noFill/>
                </a:ln>
                <a:solidFill>
                  <a:srgbClr val="231F20"/>
                </a:solidFill>
                <a:effectLst/>
                <a:uLnTx/>
                <a:uFillTx/>
                <a:latin typeface="Roboto"/>
                <a:ea typeface="+mn-ea"/>
                <a:cs typeface="Roboto"/>
              </a:rPr>
              <a:t> </a:t>
            </a:r>
            <a:r>
              <a:rPr kumimoji="0" sz="997" b="0" i="0" u="none" strike="noStrike" kern="0" cap="none" spc="0" normalizeH="0" baseline="0" noProof="0" dirty="0">
                <a:ln>
                  <a:noFill/>
                </a:ln>
                <a:solidFill>
                  <a:srgbClr val="231F20"/>
                </a:solidFill>
                <a:effectLst/>
                <a:uLnTx/>
                <a:uFillTx/>
                <a:latin typeface="Roboto"/>
                <a:ea typeface="+mn-ea"/>
                <a:cs typeface="Roboto"/>
              </a:rPr>
              <a:t>ans</a:t>
            </a:r>
            <a:r>
              <a:rPr kumimoji="0" sz="997" b="0" i="0" u="none" strike="noStrike" kern="0" cap="none" spc="-15" normalizeH="0" baseline="0" noProof="0" dirty="0">
                <a:ln>
                  <a:noFill/>
                </a:ln>
                <a:solidFill>
                  <a:srgbClr val="231F20"/>
                </a:solidFill>
                <a:effectLst/>
                <a:uLnTx/>
                <a:uFillTx/>
                <a:latin typeface="Roboto"/>
                <a:ea typeface="+mn-ea"/>
                <a:cs typeface="Roboto"/>
              </a:rPr>
              <a:t> </a:t>
            </a:r>
            <a:r>
              <a:rPr kumimoji="0" sz="997" b="0" i="0" u="none" strike="noStrike" kern="0" cap="none" spc="0" normalizeH="0" baseline="0" noProof="0" dirty="0">
                <a:ln>
                  <a:noFill/>
                </a:ln>
                <a:solidFill>
                  <a:srgbClr val="231F20"/>
                </a:solidFill>
                <a:effectLst/>
                <a:uLnTx/>
                <a:uFillTx/>
                <a:latin typeface="Roboto"/>
                <a:ea typeface="+mn-ea"/>
                <a:cs typeface="Roboto"/>
              </a:rPr>
              <a:t>3.</a:t>
            </a:r>
            <a:r>
              <a:rPr kumimoji="0" sz="997" b="0" i="0" u="none" strike="noStrike" kern="0" cap="none" spc="-15" normalizeH="0" baseline="0" noProof="0" dirty="0">
                <a:ln>
                  <a:noFill/>
                </a:ln>
                <a:solidFill>
                  <a:srgbClr val="231F20"/>
                </a:solidFill>
                <a:effectLst/>
                <a:uLnTx/>
                <a:uFillTx/>
                <a:latin typeface="Roboto"/>
                <a:ea typeface="+mn-ea"/>
                <a:cs typeface="Roboto"/>
              </a:rPr>
              <a:t> </a:t>
            </a:r>
            <a:r>
              <a:rPr kumimoji="0" sz="997" b="0" i="0" u="none" strike="noStrike" kern="0" cap="none" spc="0" normalizeH="0" baseline="0" noProof="0" dirty="0">
                <a:ln>
                  <a:noFill/>
                </a:ln>
                <a:solidFill>
                  <a:srgbClr val="231F20"/>
                </a:solidFill>
                <a:effectLst/>
                <a:uLnTx/>
                <a:uFillTx/>
                <a:latin typeface="Roboto"/>
                <a:ea typeface="+mn-ea"/>
                <a:cs typeface="Roboto"/>
              </a:rPr>
              <a:t>Autoévaluation</a:t>
            </a:r>
            <a:r>
              <a:rPr kumimoji="0" sz="997" b="0" i="0" u="none" strike="noStrike" kern="0" cap="none" spc="-20" normalizeH="0" baseline="0" noProof="0" dirty="0">
                <a:ln>
                  <a:noFill/>
                </a:ln>
                <a:solidFill>
                  <a:srgbClr val="231F20"/>
                </a:solidFill>
                <a:effectLst/>
                <a:uLnTx/>
                <a:uFillTx/>
                <a:latin typeface="Roboto"/>
                <a:ea typeface="+mn-ea"/>
                <a:cs typeface="Roboto"/>
              </a:rPr>
              <a:t> </a:t>
            </a:r>
            <a:r>
              <a:rPr kumimoji="0" sz="997" b="0" i="0" u="none" strike="noStrike" kern="0" cap="none" spc="0" normalizeH="0" baseline="0" noProof="0" dirty="0">
                <a:ln>
                  <a:noFill/>
                </a:ln>
                <a:solidFill>
                  <a:srgbClr val="231F20"/>
                </a:solidFill>
                <a:effectLst/>
                <a:uLnTx/>
                <a:uFillTx/>
                <a:latin typeface="Roboto"/>
                <a:ea typeface="+mn-ea"/>
                <a:cs typeface="Roboto"/>
              </a:rPr>
              <a:t>des</a:t>
            </a:r>
            <a:r>
              <a:rPr kumimoji="0" sz="997" b="0" i="0" u="none" strike="noStrike" kern="0" cap="none" spc="-15" normalizeH="0" baseline="0" noProof="0" dirty="0">
                <a:ln>
                  <a:noFill/>
                </a:ln>
                <a:solidFill>
                  <a:srgbClr val="231F20"/>
                </a:solidFill>
                <a:effectLst/>
                <a:uLnTx/>
                <a:uFillTx/>
                <a:latin typeface="Roboto"/>
                <a:ea typeface="+mn-ea"/>
                <a:cs typeface="Roboto"/>
              </a:rPr>
              <a:t> </a:t>
            </a:r>
            <a:r>
              <a:rPr kumimoji="0" sz="997" b="0" i="0" u="none" strike="noStrike" kern="0" cap="none" spc="0" normalizeH="0" baseline="0" noProof="0" dirty="0">
                <a:ln>
                  <a:noFill/>
                </a:ln>
                <a:solidFill>
                  <a:srgbClr val="231F20"/>
                </a:solidFill>
                <a:effectLst/>
                <a:uLnTx/>
                <a:uFillTx/>
                <a:latin typeface="Roboto"/>
                <a:ea typeface="+mn-ea"/>
                <a:cs typeface="Roboto"/>
              </a:rPr>
              <a:t>volontaires</a:t>
            </a:r>
            <a:r>
              <a:rPr kumimoji="0" sz="997" b="0" i="0" u="none" strike="noStrike" kern="0" cap="none" spc="-15" normalizeH="0" baseline="0" noProof="0" dirty="0">
                <a:ln>
                  <a:noFill/>
                </a:ln>
                <a:solidFill>
                  <a:srgbClr val="231F20"/>
                </a:solidFill>
                <a:effectLst/>
                <a:uLnTx/>
                <a:uFillTx/>
                <a:latin typeface="Roboto"/>
                <a:ea typeface="+mn-ea"/>
                <a:cs typeface="Roboto"/>
              </a:rPr>
              <a:t> </a:t>
            </a:r>
            <a:r>
              <a:rPr kumimoji="0" sz="997" b="0" i="0" u="none" strike="noStrike" kern="0" cap="none" spc="0" normalizeH="0" baseline="0" noProof="0" dirty="0">
                <a:ln>
                  <a:noFill/>
                </a:ln>
                <a:solidFill>
                  <a:srgbClr val="231F20"/>
                </a:solidFill>
                <a:effectLst/>
                <a:uLnTx/>
                <a:uFillTx/>
                <a:latin typeface="Roboto"/>
                <a:ea typeface="+mn-ea"/>
                <a:cs typeface="Roboto"/>
              </a:rPr>
              <a:t>4.</a:t>
            </a:r>
            <a:r>
              <a:rPr kumimoji="0" sz="997" b="0" i="0" u="none" strike="noStrike" kern="0" cap="none" spc="-15" normalizeH="0" baseline="0" noProof="0" dirty="0">
                <a:ln>
                  <a:noFill/>
                </a:ln>
                <a:solidFill>
                  <a:srgbClr val="231F20"/>
                </a:solidFill>
                <a:effectLst/>
                <a:uLnTx/>
                <a:uFillTx/>
                <a:latin typeface="Roboto"/>
                <a:ea typeface="+mn-ea"/>
                <a:cs typeface="Roboto"/>
              </a:rPr>
              <a:t> </a:t>
            </a:r>
            <a:r>
              <a:rPr kumimoji="0" sz="997" b="0" i="0" u="none" strike="noStrike" kern="0" cap="none" spc="0" normalizeH="0" baseline="0" noProof="0" dirty="0">
                <a:ln>
                  <a:noFill/>
                </a:ln>
                <a:solidFill>
                  <a:srgbClr val="231F20"/>
                </a:solidFill>
                <a:effectLst/>
                <a:uLnTx/>
                <a:uFillTx/>
                <a:latin typeface="Roboto"/>
                <a:ea typeface="+mn-ea"/>
                <a:cs typeface="Roboto"/>
              </a:rPr>
              <a:t>Evaluation</a:t>
            </a:r>
            <a:r>
              <a:rPr kumimoji="0" sz="997" b="0" i="0" u="none" strike="noStrike" kern="0" cap="none" spc="-15" normalizeH="0" baseline="0" noProof="0" dirty="0">
                <a:ln>
                  <a:noFill/>
                </a:ln>
                <a:solidFill>
                  <a:srgbClr val="231F20"/>
                </a:solidFill>
                <a:effectLst/>
                <a:uLnTx/>
                <a:uFillTx/>
                <a:latin typeface="Roboto"/>
                <a:ea typeface="+mn-ea"/>
                <a:cs typeface="Roboto"/>
              </a:rPr>
              <a:t> </a:t>
            </a:r>
            <a:r>
              <a:rPr kumimoji="0" sz="997" b="0" i="0" u="none" strike="noStrike" kern="0" cap="none" spc="0" normalizeH="0" baseline="0" noProof="0" dirty="0">
                <a:ln>
                  <a:noFill/>
                </a:ln>
                <a:solidFill>
                  <a:srgbClr val="231F20"/>
                </a:solidFill>
                <a:effectLst/>
                <a:uLnTx/>
                <a:uFillTx/>
                <a:latin typeface="Roboto"/>
                <a:ea typeface="+mn-ea"/>
                <a:cs typeface="Roboto"/>
              </a:rPr>
              <a:t>par</a:t>
            </a:r>
            <a:r>
              <a:rPr kumimoji="0" sz="997" b="0" i="0" u="none" strike="noStrike" kern="0" cap="none" spc="-15" normalizeH="0" baseline="0" noProof="0" dirty="0">
                <a:ln>
                  <a:noFill/>
                </a:ln>
                <a:solidFill>
                  <a:srgbClr val="231F20"/>
                </a:solidFill>
                <a:effectLst/>
                <a:uLnTx/>
                <a:uFillTx/>
                <a:latin typeface="Roboto"/>
                <a:ea typeface="+mn-ea"/>
                <a:cs typeface="Roboto"/>
              </a:rPr>
              <a:t> </a:t>
            </a:r>
            <a:r>
              <a:rPr kumimoji="0" sz="997" b="0" i="0" u="none" strike="noStrike" kern="0" cap="none" spc="0" normalizeH="0" baseline="0" noProof="0" dirty="0">
                <a:ln>
                  <a:noFill/>
                </a:ln>
                <a:solidFill>
                  <a:srgbClr val="231F20"/>
                </a:solidFill>
                <a:effectLst/>
                <a:uLnTx/>
                <a:uFillTx/>
                <a:latin typeface="Roboto"/>
                <a:ea typeface="+mn-ea"/>
                <a:cs typeface="Roboto"/>
              </a:rPr>
              <a:t>une</a:t>
            </a:r>
            <a:r>
              <a:rPr kumimoji="0" sz="997" b="0" i="0" u="none" strike="noStrike" kern="0" cap="none" spc="-20" normalizeH="0" baseline="0" noProof="0" dirty="0">
                <a:ln>
                  <a:noFill/>
                </a:ln>
                <a:solidFill>
                  <a:srgbClr val="231F20"/>
                </a:solidFill>
                <a:effectLst/>
                <a:uLnTx/>
                <a:uFillTx/>
                <a:latin typeface="Roboto"/>
                <a:ea typeface="+mn-ea"/>
                <a:cs typeface="Roboto"/>
              </a:rPr>
              <a:t> </a:t>
            </a:r>
            <a:r>
              <a:rPr kumimoji="0" sz="997" b="0" i="0" u="none" strike="noStrike" kern="0" cap="none" spc="0" normalizeH="0" baseline="0" noProof="0" dirty="0">
                <a:ln>
                  <a:noFill/>
                </a:ln>
                <a:solidFill>
                  <a:srgbClr val="231F20"/>
                </a:solidFill>
                <a:effectLst/>
                <a:uLnTx/>
                <a:uFillTx/>
                <a:latin typeface="Roboto"/>
                <a:ea typeface="+mn-ea"/>
                <a:cs typeface="Roboto"/>
              </a:rPr>
              <a:t>esthéticienne</a:t>
            </a:r>
            <a:r>
              <a:rPr kumimoji="0" sz="997" b="0" i="0" u="none" strike="noStrike" kern="0" cap="none" spc="-15" normalizeH="0" baseline="0" noProof="0" dirty="0">
                <a:ln>
                  <a:noFill/>
                </a:ln>
                <a:solidFill>
                  <a:srgbClr val="231F20"/>
                </a:solidFill>
                <a:effectLst/>
                <a:uLnTx/>
                <a:uFillTx/>
                <a:latin typeface="Roboto"/>
                <a:ea typeface="+mn-ea"/>
                <a:cs typeface="Roboto"/>
              </a:rPr>
              <a:t> </a:t>
            </a:r>
            <a:r>
              <a:rPr kumimoji="0" sz="997" b="0" i="0" u="none" strike="noStrike" kern="0" cap="none" spc="-10" normalizeH="0" baseline="0" noProof="0" dirty="0">
                <a:ln>
                  <a:noFill/>
                </a:ln>
                <a:solidFill>
                  <a:srgbClr val="231F20"/>
                </a:solidFill>
                <a:effectLst/>
                <a:uLnTx/>
                <a:uFillTx/>
                <a:latin typeface="Roboto"/>
                <a:ea typeface="+mn-ea"/>
                <a:cs typeface="Roboto"/>
              </a:rPr>
              <a:t>professionnelle.</a:t>
            </a:r>
            <a:endParaRPr kumimoji="0" sz="997" b="0" i="0" u="none" strike="noStrike" kern="0" cap="none" spc="0" normalizeH="0" baseline="0" noProof="0">
              <a:ln>
                <a:noFill/>
              </a:ln>
              <a:solidFill>
                <a:sysClr val="windowText" lastClr="000000"/>
              </a:solidFill>
              <a:effectLst/>
              <a:uLnTx/>
              <a:uFillTx/>
              <a:latin typeface="Roboto"/>
              <a:ea typeface="+mn-ea"/>
              <a:cs typeface="Roboto"/>
            </a:endParaRPr>
          </a:p>
        </p:txBody>
      </p:sp>
      <p:sp>
        <p:nvSpPr>
          <p:cNvPr id="28" name="object 28"/>
          <p:cNvSpPr txBox="1"/>
          <p:nvPr/>
        </p:nvSpPr>
        <p:spPr>
          <a:xfrm>
            <a:off x="6672544" y="709114"/>
            <a:ext cx="5305956" cy="641166"/>
          </a:xfrm>
          <a:prstGeom prst="rect">
            <a:avLst/>
          </a:prstGeom>
        </p:spPr>
        <p:txBody>
          <a:bodyPr vert="horz" wrap="square" lIns="0" tIns="12665" rIns="0" bIns="0" rtlCol="0">
            <a:spAutoFit/>
          </a:bodyPr>
          <a:lstStyle/>
          <a:p>
            <a:pPr marL="12664" marR="0" lvl="0" indent="0" algn="l" defTabSz="911840" rtl="0" eaLnBrk="1" fontAlgn="auto" latinLnBrk="0" hangingPunct="1">
              <a:lnSpc>
                <a:spcPct val="100000"/>
              </a:lnSpc>
              <a:spcBef>
                <a:spcPts val="100"/>
              </a:spcBef>
              <a:spcAft>
                <a:spcPts val="0"/>
              </a:spcAft>
              <a:buClrTx/>
              <a:buSzTx/>
              <a:buFontTx/>
              <a:buNone/>
              <a:tabLst/>
              <a:defRPr/>
            </a:pPr>
            <a:r>
              <a:rPr kumimoji="0" sz="2000" b="0" i="0" u="none" strike="noStrike" kern="0" cap="none" spc="55" normalizeH="0" baseline="0" noProof="0" dirty="0">
                <a:ln>
                  <a:noFill/>
                </a:ln>
                <a:solidFill>
                  <a:srgbClr val="444647"/>
                </a:solidFill>
                <a:effectLst/>
                <a:uLnTx/>
                <a:uFillTx/>
                <a:latin typeface="KyivType Sans Medium2"/>
                <a:ea typeface="+mn-ea"/>
                <a:cs typeface="KyivType Sans Medium2"/>
              </a:rPr>
              <a:t>Une</a:t>
            </a:r>
            <a:r>
              <a:rPr kumimoji="0" sz="2000" b="0" i="0" u="none" strike="noStrike" kern="0" cap="none" spc="219" normalizeH="0" baseline="0" noProof="0" dirty="0">
                <a:ln>
                  <a:noFill/>
                </a:ln>
                <a:solidFill>
                  <a:srgbClr val="444647"/>
                </a:solidFill>
                <a:effectLst/>
                <a:uLnTx/>
                <a:uFillTx/>
                <a:latin typeface="KyivType Sans Medium2"/>
                <a:ea typeface="+mn-ea"/>
                <a:cs typeface="KyivType Sans Medium2"/>
              </a:rPr>
              <a:t> </a:t>
            </a:r>
            <a:r>
              <a:rPr kumimoji="0" sz="2000" b="0" i="0" u="none" strike="noStrike" kern="0" cap="none" spc="80" normalizeH="0" baseline="0" noProof="0" dirty="0">
                <a:ln>
                  <a:noFill/>
                </a:ln>
                <a:solidFill>
                  <a:srgbClr val="444647"/>
                </a:solidFill>
                <a:effectLst/>
                <a:uLnTx/>
                <a:uFillTx/>
                <a:latin typeface="KyivType Sans Medium2"/>
                <a:ea typeface="+mn-ea"/>
                <a:cs typeface="KyivType Sans Medium2"/>
              </a:rPr>
              <a:t>efficacité</a:t>
            </a:r>
            <a:r>
              <a:rPr kumimoji="0" sz="2000" b="0" i="0" u="none" strike="noStrike" kern="0" cap="none" spc="219" normalizeH="0" baseline="0" noProof="0" dirty="0">
                <a:ln>
                  <a:noFill/>
                </a:ln>
                <a:solidFill>
                  <a:srgbClr val="444647"/>
                </a:solidFill>
                <a:effectLst/>
                <a:uLnTx/>
                <a:uFillTx/>
                <a:latin typeface="KyivType Sans Medium2"/>
                <a:ea typeface="+mn-ea"/>
                <a:cs typeface="KyivType Sans Medium2"/>
              </a:rPr>
              <a:t> </a:t>
            </a:r>
            <a:r>
              <a:rPr kumimoji="0" sz="2000" b="0" i="0" u="none" strike="noStrike" kern="0" cap="none" spc="85" normalizeH="0" baseline="0" noProof="0" dirty="0">
                <a:ln>
                  <a:noFill/>
                </a:ln>
                <a:solidFill>
                  <a:srgbClr val="444647"/>
                </a:solidFill>
                <a:effectLst/>
                <a:uLnTx/>
                <a:uFillTx/>
                <a:latin typeface="KyivType Sans Medium2"/>
                <a:ea typeface="+mn-ea"/>
                <a:cs typeface="KyivType Sans Medium2"/>
              </a:rPr>
              <a:t>visible</a:t>
            </a:r>
            <a:r>
              <a:rPr kumimoji="0" sz="2000" b="0" i="0" u="none" strike="noStrike" kern="0" cap="none" spc="219" normalizeH="0" baseline="0" noProof="0" dirty="0">
                <a:ln>
                  <a:noFill/>
                </a:ln>
                <a:solidFill>
                  <a:srgbClr val="444647"/>
                </a:solidFill>
                <a:effectLst/>
                <a:uLnTx/>
                <a:uFillTx/>
                <a:latin typeface="KyivType Sans Medium2"/>
                <a:ea typeface="+mn-ea"/>
                <a:cs typeface="KyivType Sans Medium2"/>
              </a:rPr>
              <a:t> </a:t>
            </a:r>
            <a:r>
              <a:rPr kumimoji="0" sz="2000" b="0" i="0" u="none" strike="noStrike" kern="0" cap="none" spc="60" normalizeH="0" baseline="0" noProof="0" dirty="0">
                <a:ln>
                  <a:noFill/>
                </a:ln>
                <a:solidFill>
                  <a:srgbClr val="444647"/>
                </a:solidFill>
                <a:effectLst/>
                <a:uLnTx/>
                <a:uFillTx/>
                <a:latin typeface="KyivType Sans Medium2"/>
                <a:ea typeface="+mn-ea"/>
                <a:cs typeface="KyivType Sans Medium2"/>
              </a:rPr>
              <a:t>sur</a:t>
            </a:r>
            <a:r>
              <a:rPr kumimoji="0" sz="2000" b="0" i="0" u="none" strike="noStrike" kern="0" cap="none" spc="219" normalizeH="0" baseline="0" noProof="0" dirty="0">
                <a:ln>
                  <a:noFill/>
                </a:ln>
                <a:solidFill>
                  <a:srgbClr val="444647"/>
                </a:solidFill>
                <a:effectLst/>
                <a:uLnTx/>
                <a:uFillTx/>
                <a:latin typeface="KyivType Sans Medium2"/>
                <a:ea typeface="+mn-ea"/>
                <a:cs typeface="KyivType Sans Medium2"/>
              </a:rPr>
              <a:t> </a:t>
            </a:r>
            <a:r>
              <a:rPr kumimoji="0" sz="2000" b="0" i="0" u="none" strike="noStrike" kern="0" cap="none" spc="70" normalizeH="0" baseline="0" noProof="0" dirty="0" err="1">
                <a:ln>
                  <a:noFill/>
                </a:ln>
                <a:solidFill>
                  <a:srgbClr val="444647"/>
                </a:solidFill>
                <a:effectLst/>
                <a:uLnTx/>
                <a:uFillTx/>
                <a:latin typeface="KyivType Sans Medium2"/>
                <a:ea typeface="+mn-ea"/>
                <a:cs typeface="KyivType Sans Medium2"/>
              </a:rPr>
              <a:t>l’éclat</a:t>
            </a:r>
            <a:r>
              <a:rPr kumimoji="0" sz="2000" b="0" i="0" u="none" strike="noStrike" kern="0" cap="none" spc="219" normalizeH="0" baseline="0" noProof="0" dirty="0">
                <a:ln>
                  <a:noFill/>
                </a:ln>
                <a:solidFill>
                  <a:srgbClr val="444647"/>
                </a:solidFill>
                <a:effectLst/>
                <a:uLnTx/>
                <a:uFillTx/>
                <a:latin typeface="KyivType Sans Medium2"/>
                <a:ea typeface="+mn-ea"/>
                <a:cs typeface="KyivType Sans Medium2"/>
              </a:rPr>
              <a:t> </a:t>
            </a:r>
            <a:r>
              <a:rPr kumimoji="0" lang="fr-FR" sz="2000" b="0" i="0" u="none" strike="noStrike" kern="0" cap="none" spc="0" normalizeH="0" baseline="0" noProof="0" dirty="0">
                <a:ln>
                  <a:noFill/>
                </a:ln>
                <a:solidFill>
                  <a:srgbClr val="444647"/>
                </a:solidFill>
                <a:effectLst/>
                <a:uLnTx/>
                <a:uFillTx/>
                <a:latin typeface="KyivType Sans Medium2"/>
                <a:ea typeface="+mn-ea"/>
                <a:cs typeface="KyivType Sans Medium2"/>
              </a:rPr>
              <a:t>&amp;</a:t>
            </a:r>
          </a:p>
          <a:p>
            <a:pPr marL="12664" marR="0" lvl="0" indent="0" algn="l" defTabSz="911840" rtl="0" eaLnBrk="1" fontAlgn="auto" latinLnBrk="0" hangingPunct="1">
              <a:lnSpc>
                <a:spcPct val="100000"/>
              </a:lnSpc>
              <a:spcBef>
                <a:spcPts val="100"/>
              </a:spcBef>
              <a:spcAft>
                <a:spcPts val="0"/>
              </a:spcAft>
              <a:buClrTx/>
              <a:buSzTx/>
              <a:buFontTx/>
              <a:buNone/>
              <a:tabLst/>
              <a:defRPr/>
            </a:pPr>
            <a:r>
              <a:rPr kumimoji="0" sz="2000" b="0" i="0" u="none" strike="noStrike" kern="0" cap="none" spc="219" normalizeH="0" baseline="0" noProof="0" dirty="0">
                <a:ln>
                  <a:noFill/>
                </a:ln>
                <a:solidFill>
                  <a:srgbClr val="444647"/>
                </a:solidFill>
                <a:effectLst/>
                <a:uLnTx/>
                <a:uFillTx/>
                <a:latin typeface="KyivType Sans Medium2"/>
                <a:ea typeface="+mn-ea"/>
                <a:cs typeface="KyivType Sans Medium2"/>
              </a:rPr>
              <a:t> </a:t>
            </a:r>
            <a:r>
              <a:rPr kumimoji="0" sz="2000" b="0" i="0" u="none" strike="noStrike" kern="0" cap="none" spc="65" normalizeH="0" baseline="0" noProof="0" dirty="0">
                <a:ln>
                  <a:noFill/>
                </a:ln>
                <a:solidFill>
                  <a:srgbClr val="444647"/>
                </a:solidFill>
                <a:effectLst/>
                <a:uLnTx/>
                <a:uFillTx/>
                <a:latin typeface="KyivType Sans Medium2"/>
                <a:ea typeface="+mn-ea"/>
                <a:cs typeface="KyivType Sans Medium2"/>
              </a:rPr>
              <a:t>les</a:t>
            </a:r>
            <a:r>
              <a:rPr kumimoji="0" sz="2000" b="0" i="0" u="none" strike="noStrike" kern="0" cap="none" spc="219" normalizeH="0" baseline="0" noProof="0" dirty="0">
                <a:ln>
                  <a:noFill/>
                </a:ln>
                <a:solidFill>
                  <a:srgbClr val="444647"/>
                </a:solidFill>
                <a:effectLst/>
                <a:uLnTx/>
                <a:uFillTx/>
                <a:latin typeface="KyivType Sans Medium2"/>
                <a:ea typeface="+mn-ea"/>
                <a:cs typeface="KyivType Sans Medium2"/>
              </a:rPr>
              <a:t> </a:t>
            </a:r>
            <a:r>
              <a:rPr kumimoji="0" sz="2000" b="0" i="0" u="none" strike="noStrike" kern="0" cap="none" spc="80" normalizeH="0" baseline="0" noProof="0" dirty="0">
                <a:ln>
                  <a:noFill/>
                </a:ln>
                <a:solidFill>
                  <a:srgbClr val="444647"/>
                </a:solidFill>
                <a:effectLst/>
                <a:uLnTx/>
                <a:uFillTx/>
                <a:latin typeface="KyivType Sans Medium2"/>
                <a:ea typeface="+mn-ea"/>
                <a:cs typeface="KyivType Sans Medium2"/>
              </a:rPr>
              <a:t>signes</a:t>
            </a:r>
            <a:r>
              <a:rPr kumimoji="0" sz="2000" b="0" i="0" u="none" strike="noStrike" kern="0" cap="none" spc="219" normalizeH="0" baseline="0" noProof="0" dirty="0">
                <a:ln>
                  <a:noFill/>
                </a:ln>
                <a:solidFill>
                  <a:srgbClr val="444647"/>
                </a:solidFill>
                <a:effectLst/>
                <a:uLnTx/>
                <a:uFillTx/>
                <a:latin typeface="KyivType Sans Medium2"/>
                <a:ea typeface="+mn-ea"/>
                <a:cs typeface="KyivType Sans Medium2"/>
              </a:rPr>
              <a:t> </a:t>
            </a:r>
            <a:r>
              <a:rPr kumimoji="0" sz="2000" b="0" i="0" u="none" strike="noStrike" kern="0" cap="none" spc="50" normalizeH="0" baseline="0" noProof="0" dirty="0">
                <a:ln>
                  <a:noFill/>
                </a:ln>
                <a:solidFill>
                  <a:srgbClr val="444647"/>
                </a:solidFill>
                <a:effectLst/>
                <a:uLnTx/>
                <a:uFillTx/>
                <a:latin typeface="KyivType Sans Medium2"/>
                <a:ea typeface="+mn-ea"/>
                <a:cs typeface="KyivType Sans Medium2"/>
              </a:rPr>
              <a:t>de</a:t>
            </a:r>
            <a:r>
              <a:rPr kumimoji="0" sz="2000" b="0" i="0" u="none" strike="noStrike" kern="0" cap="none" spc="224" normalizeH="0" baseline="0" noProof="0" dirty="0">
                <a:ln>
                  <a:noFill/>
                </a:ln>
                <a:solidFill>
                  <a:srgbClr val="444647"/>
                </a:solidFill>
                <a:effectLst/>
                <a:uLnTx/>
                <a:uFillTx/>
                <a:latin typeface="KyivType Sans Medium2"/>
                <a:ea typeface="+mn-ea"/>
                <a:cs typeface="KyivType Sans Medium2"/>
              </a:rPr>
              <a:t> </a:t>
            </a:r>
            <a:r>
              <a:rPr kumimoji="0" sz="2000" b="0" i="0" u="none" strike="noStrike" kern="0" cap="none" spc="40" normalizeH="0" baseline="0" noProof="0" dirty="0">
                <a:ln>
                  <a:noFill/>
                </a:ln>
                <a:solidFill>
                  <a:srgbClr val="444647"/>
                </a:solidFill>
                <a:effectLst/>
                <a:uLnTx/>
                <a:uFillTx/>
                <a:latin typeface="KyivType Sans Medium2"/>
                <a:ea typeface="+mn-ea"/>
                <a:cs typeface="KyivType Sans Medium2"/>
              </a:rPr>
              <a:t>l’âge</a:t>
            </a:r>
            <a:endParaRPr kumimoji="0" sz="2000" b="0" i="0" u="none" strike="noStrike" kern="0" cap="none" spc="0" normalizeH="0" baseline="0" noProof="0" dirty="0">
              <a:ln>
                <a:noFill/>
              </a:ln>
              <a:solidFill>
                <a:sysClr val="windowText" lastClr="000000"/>
              </a:solidFill>
              <a:effectLst/>
              <a:uLnTx/>
              <a:uFillTx/>
              <a:latin typeface="KyivType Sans Medium2"/>
              <a:ea typeface="+mn-ea"/>
              <a:cs typeface="KyivType Sans Medium2"/>
            </a:endParaRPr>
          </a:p>
        </p:txBody>
      </p:sp>
      <p:sp>
        <p:nvSpPr>
          <p:cNvPr id="29" name="object 29"/>
          <p:cNvSpPr txBox="1">
            <a:spLocks noGrp="1"/>
          </p:cNvSpPr>
          <p:nvPr>
            <p:ph type="title" idx="4294967295"/>
          </p:nvPr>
        </p:nvSpPr>
        <p:spPr>
          <a:xfrm>
            <a:off x="827188" y="601939"/>
            <a:ext cx="5051558" cy="680144"/>
          </a:xfrm>
          <a:prstGeom prst="rect">
            <a:avLst/>
          </a:prstGeom>
        </p:spPr>
        <p:txBody>
          <a:bodyPr vert="horz" wrap="square" lIns="0" tIns="15198" rIns="0" bIns="0" rtlCol="0">
            <a:spAutoFit/>
          </a:bodyPr>
          <a:lstStyle/>
          <a:p>
            <a:pPr marL="37993">
              <a:spcBef>
                <a:spcPts val="120"/>
              </a:spcBef>
            </a:pPr>
            <a:r>
              <a:rPr dirty="0"/>
              <a:t>Dès le 1er</a:t>
            </a:r>
            <a:r>
              <a:rPr spc="5" dirty="0"/>
              <a:t> </a:t>
            </a:r>
            <a:r>
              <a:rPr spc="-10" dirty="0"/>
              <a:t>soin</a:t>
            </a:r>
            <a:r>
              <a:rPr sz="1197" spc="-15" baseline="31250" dirty="0"/>
              <a:t>1</a:t>
            </a:r>
            <a:endParaRPr sz="1197" baseline="31250" dirty="0"/>
          </a:p>
        </p:txBody>
      </p:sp>
      <p:sp>
        <p:nvSpPr>
          <p:cNvPr id="30" name="object 30"/>
          <p:cNvSpPr/>
          <p:nvPr/>
        </p:nvSpPr>
        <p:spPr>
          <a:xfrm>
            <a:off x="1076773" y="621248"/>
            <a:ext cx="305222" cy="254563"/>
          </a:xfrm>
          <a:custGeom>
            <a:avLst/>
            <a:gdLst/>
            <a:ahLst/>
            <a:cxnLst/>
            <a:rect l="l" t="t" r="r" b="b"/>
            <a:pathLst>
              <a:path w="306069" h="255269">
                <a:moveTo>
                  <a:pt x="0" y="255015"/>
                </a:moveTo>
                <a:lnTo>
                  <a:pt x="0" y="0"/>
                </a:lnTo>
                <a:lnTo>
                  <a:pt x="305955" y="0"/>
                </a:lnTo>
              </a:path>
            </a:pathLst>
          </a:custGeom>
          <a:ln w="17983">
            <a:solidFill>
              <a:srgbClr val="F78F2A"/>
            </a:solidFill>
          </a:ln>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spTree>
    <p:extLst>
      <p:ext uri="{BB962C8B-B14F-4D97-AF65-F5344CB8AC3E}">
        <p14:creationId xmlns:p14="http://schemas.microsoft.com/office/powerpoint/2010/main" val="196881545"/>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Image 2">
            <a:extLst>
              <a:ext uri="{FF2B5EF4-FFF2-40B4-BE49-F238E27FC236}">
                <a16:creationId xmlns:a16="http://schemas.microsoft.com/office/drawing/2014/main" id="{8FCE89EB-AA53-A386-1860-7EDB6BF0CBF0}"/>
              </a:ext>
            </a:extLst>
          </p:cNvPr>
          <p:cNvPicPr>
            <a:picLocks noChangeAspect="1"/>
          </p:cNvPicPr>
          <p:nvPr/>
        </p:nvPicPr>
        <p:blipFill rotWithShape="1">
          <a:blip r:embed="rId3"/>
          <a:srcRect l="28095" r="19750"/>
          <a:stretch/>
        </p:blipFill>
        <p:spPr>
          <a:xfrm>
            <a:off x="192283" y="1259193"/>
            <a:ext cx="5087484" cy="5477955"/>
          </a:xfrm>
          <a:prstGeom prst="rect">
            <a:avLst/>
          </a:prstGeom>
        </p:spPr>
      </p:pic>
      <p:sp>
        <p:nvSpPr>
          <p:cNvPr id="4" name="Rectangle 3">
            <a:extLst>
              <a:ext uri="{FF2B5EF4-FFF2-40B4-BE49-F238E27FC236}">
                <a16:creationId xmlns:a16="http://schemas.microsoft.com/office/drawing/2014/main" id="{1672EACC-9186-EC81-083A-7441B7A8636D}"/>
              </a:ext>
            </a:extLst>
          </p:cNvPr>
          <p:cNvSpPr/>
          <p:nvPr/>
        </p:nvSpPr>
        <p:spPr>
          <a:xfrm>
            <a:off x="192283" y="0"/>
            <a:ext cx="11314019" cy="830997"/>
          </a:xfrm>
          <a:prstGeom prst="rect">
            <a:avLst/>
          </a:prstGeom>
        </p:spPr>
        <p:txBody>
          <a:bodyPr wrap="square">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lang="fr-FR" sz="4800" dirty="0">
                <a:solidFill>
                  <a:srgbClr val="3E3E3E"/>
                </a:solidFill>
                <a:latin typeface="KyivType Sans2" panose="00000500000000000000" pitchFamily="50" charset="0"/>
              </a:rPr>
              <a:t>Une option vitaminée </a:t>
            </a:r>
            <a:r>
              <a:rPr kumimoji="0" lang="fr-FR" sz="4800" b="0" i="0" u="none" strike="noStrike" kern="1200" cap="none" spc="0" normalizeH="0" baseline="0" noProof="0" dirty="0">
                <a:ln>
                  <a:noFill/>
                </a:ln>
                <a:solidFill>
                  <a:srgbClr val="3E3E3E"/>
                </a:solidFill>
                <a:effectLst/>
                <a:uLnTx/>
                <a:uFillTx/>
                <a:latin typeface="KyivType Sans2" panose="00000500000000000000" pitchFamily="50" charset="0"/>
                <a:ea typeface="+mn-ea"/>
                <a:cs typeface="+mn-cs"/>
              </a:rPr>
              <a:t>!</a:t>
            </a:r>
          </a:p>
        </p:txBody>
      </p:sp>
      <p:sp>
        <p:nvSpPr>
          <p:cNvPr id="5" name="Rectangle 4">
            <a:extLst>
              <a:ext uri="{FF2B5EF4-FFF2-40B4-BE49-F238E27FC236}">
                <a16:creationId xmlns:a16="http://schemas.microsoft.com/office/drawing/2014/main" id="{B62403BF-94DA-2484-99D0-2E5DC7BC4926}"/>
              </a:ext>
            </a:extLst>
          </p:cNvPr>
          <p:cNvSpPr/>
          <p:nvPr/>
        </p:nvSpPr>
        <p:spPr>
          <a:xfrm>
            <a:off x="3818374" y="1915586"/>
            <a:ext cx="4342567" cy="2431435"/>
          </a:xfrm>
          <a:prstGeom prst="rect">
            <a:avLst/>
          </a:prstGeom>
        </p:spPr>
        <p:txBody>
          <a:bodyPr wrap="square">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fr-FR" sz="2800" b="0" i="0" u="none"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rPr>
              <a:t>Personnalisez tous vos soins avec un </a:t>
            </a:r>
            <a:r>
              <a:rPr kumimoji="0" lang="fr-FR" sz="2800" b="1" i="0" u="none"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rPr>
              <a:t>boost de Vitamine C </a:t>
            </a:r>
            <a:r>
              <a:rPr kumimoji="0" lang="fr-FR" sz="2800" b="0" i="0" u="none"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rPr>
              <a:t>en utilisant une ampoule de </a:t>
            </a:r>
            <a:r>
              <a:rPr kumimoji="0" lang="fr-FR" sz="2800" b="1" i="0" u="none" strike="noStrike" kern="1200" cap="small" spc="0" normalizeH="0" noProof="0" dirty="0" err="1">
                <a:ln>
                  <a:noFill/>
                </a:ln>
                <a:solidFill>
                  <a:srgbClr val="3E3E3E"/>
                </a:solidFill>
                <a:effectLst/>
                <a:uLnTx/>
                <a:uFillTx/>
                <a:latin typeface="Roboto Light" panose="02000000000000000000" pitchFamily="2" charset="0"/>
                <a:ea typeface="Roboto Light" panose="02000000000000000000" pitchFamily="2" charset="0"/>
                <a:cs typeface="+mn-cs"/>
              </a:rPr>
              <a:t>SéRUM</a:t>
            </a:r>
            <a:r>
              <a:rPr kumimoji="0" lang="fr-FR" sz="2800" b="1" i="0" u="none" strike="noStrike" kern="1200" cap="small" spc="0" normalizeH="0" noProof="0" dirty="0">
                <a:ln>
                  <a:noFill/>
                </a:ln>
                <a:solidFill>
                  <a:srgbClr val="3E3E3E"/>
                </a:solidFill>
                <a:effectLst/>
                <a:uLnTx/>
                <a:uFillTx/>
                <a:latin typeface="Roboto Light" panose="02000000000000000000" pitchFamily="2" charset="0"/>
                <a:ea typeface="Roboto Light" panose="02000000000000000000" pitchFamily="2" charset="0"/>
                <a:cs typeface="+mn-cs"/>
              </a:rPr>
              <a:t> </a:t>
            </a:r>
            <a:r>
              <a:rPr kumimoji="0" lang="fr-FR" sz="4000" b="1" i="0" u="none"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rPr>
              <a:t>C</a:t>
            </a:r>
            <a:r>
              <a:rPr kumimoji="0" lang="fr-FR" sz="2800" b="1" i="0" u="none"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rPr>
              <a:t>25</a:t>
            </a:r>
            <a:r>
              <a:rPr kumimoji="0" lang="fr-FR" sz="2800" b="0" i="0" u="none" strike="noStrike" kern="1200" cap="none" spc="0" normalizeH="0" baseline="0" noProof="0" dirty="0">
                <a:ln>
                  <a:noFill/>
                </a:ln>
                <a:solidFill>
                  <a:srgbClr val="3E3E3E"/>
                </a:solidFill>
                <a:effectLst/>
                <a:uLnTx/>
                <a:uFillTx/>
                <a:latin typeface="Roboto Light" panose="02000000000000000000" pitchFamily="2" charset="0"/>
                <a:ea typeface="Roboto Light" panose="02000000000000000000" pitchFamily="2" charset="0"/>
                <a:cs typeface="+mn-cs"/>
              </a:rPr>
              <a:t> au moment du massage</a:t>
            </a:r>
          </a:p>
        </p:txBody>
      </p:sp>
      <p:pic>
        <p:nvPicPr>
          <p:cNvPr id="11" name="Image 10">
            <a:extLst>
              <a:ext uri="{FF2B5EF4-FFF2-40B4-BE49-F238E27FC236}">
                <a16:creationId xmlns:a16="http://schemas.microsoft.com/office/drawing/2014/main" id="{A28A65C5-AFE8-079E-0C27-6CDB7FD06466}"/>
              </a:ext>
            </a:extLst>
          </p:cNvPr>
          <p:cNvPicPr>
            <a:picLocks noChangeAspect="1"/>
          </p:cNvPicPr>
          <p:nvPr/>
        </p:nvPicPr>
        <p:blipFill rotWithShape="1">
          <a:blip r:embed="rId4" cstate="print">
            <a:extLst>
              <a:ext uri="{28A0092B-C50C-407E-A947-70E740481C1C}">
                <a14:useLocalDpi xmlns:a14="http://schemas.microsoft.com/office/drawing/2010/main" val="0"/>
              </a:ext>
            </a:extLst>
          </a:blip>
          <a:srcRect l="42764" t="50000" r="40955"/>
          <a:stretch/>
        </p:blipFill>
        <p:spPr>
          <a:xfrm>
            <a:off x="2198133" y="1259193"/>
            <a:ext cx="1458294" cy="5598807"/>
          </a:xfrm>
          <a:prstGeom prst="rect">
            <a:avLst/>
          </a:prstGeom>
        </p:spPr>
      </p:pic>
      <p:sp>
        <p:nvSpPr>
          <p:cNvPr id="13" name="Rectangle 12">
            <a:extLst>
              <a:ext uri="{FF2B5EF4-FFF2-40B4-BE49-F238E27FC236}">
                <a16:creationId xmlns:a16="http://schemas.microsoft.com/office/drawing/2014/main" id="{CF9B60AC-6AC8-4464-4E15-BC9100CF36FE}"/>
              </a:ext>
            </a:extLst>
          </p:cNvPr>
          <p:cNvSpPr/>
          <p:nvPr/>
        </p:nvSpPr>
        <p:spPr>
          <a:xfrm>
            <a:off x="7915560" y="4299876"/>
            <a:ext cx="4263977" cy="2431435"/>
          </a:xfrm>
          <a:prstGeom prst="rect">
            <a:avLst/>
          </a:prstGeom>
        </p:spPr>
        <p:txBody>
          <a:bodyPr wrap="square">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lang="fr-FR" sz="2000" dirty="0">
                <a:solidFill>
                  <a:schemeClr val="accent2"/>
                </a:solidFill>
                <a:latin typeface="KyivType Sans2" panose="00000500000000000000" charset="0"/>
                <a:ea typeface="+mj-ea"/>
                <a:cs typeface="+mj-cs"/>
              </a:rPr>
              <a:t>Option en supplément</a:t>
            </a:r>
          </a:p>
          <a:p>
            <a:pPr marL="0" marR="0" lvl="0" indent="0" algn="ctr" defTabSz="914400" rtl="0" eaLnBrk="1" fontAlgn="auto" latinLnBrk="0" hangingPunct="1">
              <a:lnSpc>
                <a:spcPct val="100000"/>
              </a:lnSpc>
              <a:spcBef>
                <a:spcPts val="0"/>
              </a:spcBef>
              <a:spcAft>
                <a:spcPts val="0"/>
              </a:spcAft>
              <a:buClrTx/>
              <a:buSzTx/>
              <a:buFontTx/>
              <a:buNone/>
              <a:tabLst/>
              <a:defRPr/>
            </a:pPr>
            <a:r>
              <a:rPr lang="fr-FR" sz="2400" dirty="0">
                <a:solidFill>
                  <a:schemeClr val="accent2"/>
                </a:solidFill>
                <a:latin typeface="KyivType Sans2" panose="00000500000000000000" charset="0"/>
                <a:ea typeface="+mj-ea"/>
                <a:cs typeface="+mj-cs"/>
              </a:rPr>
              <a:t>Zone euro : 15€</a:t>
            </a:r>
          </a:p>
          <a:p>
            <a:pPr marL="0" marR="0" lvl="0" indent="0" algn="ctr" defTabSz="914400" rtl="0" eaLnBrk="1" fontAlgn="auto" latinLnBrk="0" hangingPunct="1">
              <a:lnSpc>
                <a:spcPct val="100000"/>
              </a:lnSpc>
              <a:spcBef>
                <a:spcPts val="0"/>
              </a:spcBef>
              <a:spcAft>
                <a:spcPts val="0"/>
              </a:spcAft>
              <a:buClrTx/>
              <a:buSzTx/>
              <a:buFontTx/>
              <a:buNone/>
              <a:tabLst/>
              <a:defRPr/>
            </a:pPr>
            <a:r>
              <a:rPr lang="fr-FR" sz="2400" dirty="0">
                <a:solidFill>
                  <a:schemeClr val="accent2"/>
                </a:solidFill>
                <a:latin typeface="KyivType Sans2" panose="00000500000000000000" charset="0"/>
                <a:ea typeface="+mj-ea"/>
                <a:cs typeface="+mj-cs"/>
              </a:rPr>
              <a:t>Zone US : $20 à $35</a:t>
            </a:r>
          </a:p>
          <a:p>
            <a:pPr marL="0" marR="0" lvl="0" indent="0" algn="ctr" defTabSz="914400" rtl="0" eaLnBrk="1" fontAlgn="auto" latinLnBrk="0" hangingPunct="1">
              <a:lnSpc>
                <a:spcPct val="100000"/>
              </a:lnSpc>
              <a:spcBef>
                <a:spcPts val="0"/>
              </a:spcBef>
              <a:spcAft>
                <a:spcPts val="0"/>
              </a:spcAft>
              <a:buClrTx/>
              <a:buSzTx/>
              <a:buFontTx/>
              <a:buNone/>
              <a:tabLst/>
              <a:defRPr/>
            </a:pPr>
            <a:endParaRPr lang="fr-FR" sz="2800" dirty="0">
              <a:solidFill>
                <a:srgbClr val="3E3E3E"/>
              </a:solidFill>
              <a:latin typeface="KyivType Sans2" panose="00000500000000000000" charset="0"/>
              <a:ea typeface="+mj-ea"/>
              <a:cs typeface="+mj-cs"/>
            </a:endParaRPr>
          </a:p>
          <a:p>
            <a:pPr marL="0" marR="0" lvl="0" indent="0" algn="ctr" defTabSz="914400" rtl="0" eaLnBrk="1" fontAlgn="auto" latinLnBrk="0" hangingPunct="1">
              <a:lnSpc>
                <a:spcPct val="100000"/>
              </a:lnSpc>
              <a:spcBef>
                <a:spcPts val="0"/>
              </a:spcBef>
              <a:spcAft>
                <a:spcPts val="0"/>
              </a:spcAft>
              <a:buClrTx/>
              <a:buSzTx/>
              <a:buFontTx/>
              <a:buNone/>
              <a:tabLst/>
              <a:defRPr/>
            </a:pPr>
            <a:r>
              <a:rPr lang="fr-FR" dirty="0">
                <a:solidFill>
                  <a:srgbClr val="3E3E3E"/>
                </a:solidFill>
                <a:latin typeface="Roboto Light" panose="02000000000000000000" pitchFamily="2" charset="0"/>
                <a:ea typeface="Roboto Light" panose="02000000000000000000" pitchFamily="2" charset="0"/>
              </a:rPr>
              <a:t>À la place de l’ampoule </a:t>
            </a:r>
            <a:r>
              <a:rPr lang="fr-FR" sz="2000" dirty="0">
                <a:solidFill>
                  <a:srgbClr val="3E3E3E"/>
                </a:solidFill>
                <a:latin typeface="KyivType Sans2" panose="00000500000000000000" charset="0"/>
                <a:ea typeface="+mj-ea"/>
                <a:cs typeface="+mj-cs"/>
              </a:rPr>
              <a:t>MESONIUM 1                       </a:t>
            </a:r>
            <a:r>
              <a:rPr lang="fr-FR" dirty="0">
                <a:solidFill>
                  <a:srgbClr val="3E3E3E"/>
                </a:solidFill>
                <a:latin typeface="Roboto Light" panose="02000000000000000000" pitchFamily="2" charset="0"/>
                <a:ea typeface="Roboto Light" panose="02000000000000000000" pitchFamily="2" charset="0"/>
              </a:rPr>
              <a:t>ou </a:t>
            </a:r>
            <a:r>
              <a:rPr lang="fr-FR" sz="2000" dirty="0">
                <a:solidFill>
                  <a:srgbClr val="3E3E3E"/>
                </a:solidFill>
                <a:latin typeface="KyivType Sans2" panose="00000500000000000000" charset="0"/>
                <a:ea typeface="+mj-ea"/>
                <a:cs typeface="+mj-cs"/>
              </a:rPr>
              <a:t>NUTRI</a:t>
            </a:r>
            <a:r>
              <a:rPr lang="fr-FR" sz="2000" b="1" dirty="0">
                <a:solidFill>
                  <a:srgbClr val="3E3E3E"/>
                </a:solidFill>
                <a:latin typeface="KyivType Sans2" panose="00000500000000000000" charset="0"/>
                <a:ea typeface="+mj-ea"/>
                <a:cs typeface="+mj-cs"/>
              </a:rPr>
              <a:t> + </a:t>
            </a:r>
            <a:r>
              <a:rPr lang="fr-FR" dirty="0">
                <a:solidFill>
                  <a:srgbClr val="3E3E3E"/>
                </a:solidFill>
                <a:latin typeface="Roboto Light" panose="02000000000000000000" pitchFamily="2" charset="0"/>
                <a:ea typeface="Roboto Light" panose="02000000000000000000" pitchFamily="2" charset="0"/>
              </a:rPr>
              <a:t>et la </a:t>
            </a:r>
            <a:r>
              <a:rPr lang="fr-FR" sz="1600" b="1" dirty="0">
                <a:solidFill>
                  <a:srgbClr val="3E3E3E"/>
                </a:solidFill>
                <a:latin typeface="KyivType Sans2" panose="00000500000000000000" charset="0"/>
                <a:ea typeface="+mj-ea"/>
                <a:cs typeface="+mj-cs"/>
              </a:rPr>
              <a:t>CREME DE SOIN YON-KA</a:t>
            </a:r>
            <a:endParaRPr lang="fr-FR" sz="2000" b="1" dirty="0">
              <a:solidFill>
                <a:srgbClr val="3E3E3E"/>
              </a:solidFill>
              <a:latin typeface="KyivType Sans2" panose="00000500000000000000" charset="0"/>
              <a:ea typeface="+mj-ea"/>
              <a:cs typeface="+mj-cs"/>
            </a:endParaRPr>
          </a:p>
        </p:txBody>
      </p:sp>
      <p:pic>
        <p:nvPicPr>
          <p:cNvPr id="6" name="Image 5">
            <a:extLst>
              <a:ext uri="{FF2B5EF4-FFF2-40B4-BE49-F238E27FC236}">
                <a16:creationId xmlns:a16="http://schemas.microsoft.com/office/drawing/2014/main" id="{21B6DF8E-A8E4-A624-16BF-7B815215C64C}"/>
              </a:ext>
            </a:extLst>
          </p:cNvPr>
          <p:cNvPicPr>
            <a:picLocks noChangeAspect="1"/>
          </p:cNvPicPr>
          <p:nvPr/>
        </p:nvPicPr>
        <p:blipFill>
          <a:blip r:embed="rId5"/>
          <a:stretch>
            <a:fillRect/>
          </a:stretch>
        </p:blipFill>
        <p:spPr>
          <a:xfrm>
            <a:off x="9385980" y="2415574"/>
            <a:ext cx="1568518" cy="1643022"/>
          </a:xfrm>
          <a:prstGeom prst="rect">
            <a:avLst/>
          </a:prstGeom>
        </p:spPr>
      </p:pic>
      <p:cxnSp>
        <p:nvCxnSpPr>
          <p:cNvPr id="2" name="Connecteur droit 1">
            <a:extLst>
              <a:ext uri="{FF2B5EF4-FFF2-40B4-BE49-F238E27FC236}">
                <a16:creationId xmlns:a16="http://schemas.microsoft.com/office/drawing/2014/main" id="{B8A98ED0-8DF5-2387-AC86-BC1D38D99C67}"/>
              </a:ext>
            </a:extLst>
          </p:cNvPr>
          <p:cNvCxnSpPr>
            <a:cxnSpLocks/>
          </p:cNvCxnSpPr>
          <p:nvPr/>
        </p:nvCxnSpPr>
        <p:spPr>
          <a:xfrm>
            <a:off x="3818374" y="1793250"/>
            <a:ext cx="1713328" cy="0"/>
          </a:xfrm>
          <a:prstGeom prst="line">
            <a:avLst/>
          </a:prstGeom>
          <a:ln w="28575">
            <a:solidFill>
              <a:srgbClr val="E5A23F"/>
            </a:solidFill>
          </a:ln>
        </p:spPr>
        <p:style>
          <a:lnRef idx="1">
            <a:schemeClr val="accent1"/>
          </a:lnRef>
          <a:fillRef idx="0">
            <a:schemeClr val="accent1"/>
          </a:fillRef>
          <a:effectRef idx="0">
            <a:schemeClr val="accent1"/>
          </a:effectRef>
          <a:fontRef idx="minor">
            <a:schemeClr val="tx1"/>
          </a:fontRef>
        </p:style>
      </p:cxnSp>
      <p:cxnSp>
        <p:nvCxnSpPr>
          <p:cNvPr id="7" name="Connecteur droit 6">
            <a:extLst>
              <a:ext uri="{FF2B5EF4-FFF2-40B4-BE49-F238E27FC236}">
                <a16:creationId xmlns:a16="http://schemas.microsoft.com/office/drawing/2014/main" id="{EFE1D08D-BFA8-7AA2-4195-31193D177072}"/>
              </a:ext>
            </a:extLst>
          </p:cNvPr>
          <p:cNvCxnSpPr>
            <a:cxnSpLocks/>
          </p:cNvCxnSpPr>
          <p:nvPr/>
        </p:nvCxnSpPr>
        <p:spPr>
          <a:xfrm>
            <a:off x="3830292" y="1793250"/>
            <a:ext cx="0" cy="948225"/>
          </a:xfrm>
          <a:prstGeom prst="line">
            <a:avLst/>
          </a:prstGeom>
          <a:ln w="28575">
            <a:solidFill>
              <a:srgbClr val="E5A23F"/>
            </a:solidFill>
          </a:ln>
        </p:spPr>
        <p:style>
          <a:lnRef idx="1">
            <a:schemeClr val="accent1"/>
          </a:lnRef>
          <a:fillRef idx="0">
            <a:schemeClr val="accent1"/>
          </a:fillRef>
          <a:effectRef idx="0">
            <a:schemeClr val="accent1"/>
          </a:effectRef>
          <a:fontRef idx="minor">
            <a:schemeClr val="tx1"/>
          </a:fontRef>
        </p:style>
      </p:cxnSp>
      <p:cxnSp>
        <p:nvCxnSpPr>
          <p:cNvPr id="10" name="Connecteur droit 9">
            <a:extLst>
              <a:ext uri="{FF2B5EF4-FFF2-40B4-BE49-F238E27FC236}">
                <a16:creationId xmlns:a16="http://schemas.microsoft.com/office/drawing/2014/main" id="{D8891056-F21A-D4C1-33FC-AA857DE52350}"/>
              </a:ext>
            </a:extLst>
          </p:cNvPr>
          <p:cNvCxnSpPr>
            <a:cxnSpLocks/>
          </p:cNvCxnSpPr>
          <p:nvPr/>
        </p:nvCxnSpPr>
        <p:spPr>
          <a:xfrm>
            <a:off x="3644509" y="1658571"/>
            <a:ext cx="1713328" cy="0"/>
          </a:xfrm>
          <a:prstGeom prst="line">
            <a:avLst/>
          </a:prstGeom>
          <a:ln w="28575">
            <a:solidFill>
              <a:srgbClr val="E5A23F"/>
            </a:solidFill>
          </a:ln>
        </p:spPr>
        <p:style>
          <a:lnRef idx="1">
            <a:schemeClr val="accent1"/>
          </a:lnRef>
          <a:fillRef idx="0">
            <a:schemeClr val="accent1"/>
          </a:fillRef>
          <a:effectRef idx="0">
            <a:schemeClr val="accent1"/>
          </a:effectRef>
          <a:fontRef idx="minor">
            <a:schemeClr val="tx1"/>
          </a:fontRef>
        </p:style>
      </p:cxnSp>
      <p:cxnSp>
        <p:nvCxnSpPr>
          <p:cNvPr id="12" name="Connecteur droit 11">
            <a:extLst>
              <a:ext uri="{FF2B5EF4-FFF2-40B4-BE49-F238E27FC236}">
                <a16:creationId xmlns:a16="http://schemas.microsoft.com/office/drawing/2014/main" id="{3F214019-FE0E-1978-B67D-31FE267D97CC}"/>
              </a:ext>
            </a:extLst>
          </p:cNvPr>
          <p:cNvCxnSpPr>
            <a:cxnSpLocks/>
          </p:cNvCxnSpPr>
          <p:nvPr/>
        </p:nvCxnSpPr>
        <p:spPr>
          <a:xfrm>
            <a:off x="3656427" y="1658571"/>
            <a:ext cx="0" cy="948225"/>
          </a:xfrm>
          <a:prstGeom prst="line">
            <a:avLst/>
          </a:prstGeom>
          <a:ln w="28575">
            <a:solidFill>
              <a:srgbClr val="E5A23F"/>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691416530"/>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object 2">
            <a:extLst>
              <a:ext uri="{FF2B5EF4-FFF2-40B4-BE49-F238E27FC236}">
                <a16:creationId xmlns:a16="http://schemas.microsoft.com/office/drawing/2014/main" id="{D82FB0AE-85DB-BBF4-E778-07CB5A1289B4}"/>
              </a:ext>
            </a:extLst>
          </p:cNvPr>
          <p:cNvPicPr/>
          <p:nvPr/>
        </p:nvPicPr>
        <p:blipFill>
          <a:blip r:embed="rId3" cstate="print"/>
          <a:stretch>
            <a:fillRect/>
          </a:stretch>
        </p:blipFill>
        <p:spPr>
          <a:xfrm>
            <a:off x="52252" y="52252"/>
            <a:ext cx="6020905" cy="6752062"/>
          </a:xfrm>
          <a:prstGeom prst="rect">
            <a:avLst/>
          </a:prstGeom>
        </p:spPr>
      </p:pic>
      <p:pic>
        <p:nvPicPr>
          <p:cNvPr id="4" name="object 7">
            <a:extLst>
              <a:ext uri="{FF2B5EF4-FFF2-40B4-BE49-F238E27FC236}">
                <a16:creationId xmlns:a16="http://schemas.microsoft.com/office/drawing/2014/main" id="{015F36A0-5F6D-D346-7427-E47C2CA95763}"/>
              </a:ext>
            </a:extLst>
          </p:cNvPr>
          <p:cNvPicPr/>
          <p:nvPr/>
        </p:nvPicPr>
        <p:blipFill>
          <a:blip r:embed="rId4" cstate="print"/>
          <a:stretch>
            <a:fillRect/>
          </a:stretch>
        </p:blipFill>
        <p:spPr>
          <a:xfrm>
            <a:off x="5312416" y="3666422"/>
            <a:ext cx="2235786" cy="2841240"/>
          </a:xfrm>
          <a:prstGeom prst="rect">
            <a:avLst/>
          </a:prstGeom>
        </p:spPr>
      </p:pic>
      <p:pic>
        <p:nvPicPr>
          <p:cNvPr id="5" name="Image 4">
            <a:extLst>
              <a:ext uri="{FF2B5EF4-FFF2-40B4-BE49-F238E27FC236}">
                <a16:creationId xmlns:a16="http://schemas.microsoft.com/office/drawing/2014/main" id="{6DC28DB7-25B8-4FB4-FF52-6FB438F489A4}"/>
              </a:ext>
            </a:extLst>
          </p:cNvPr>
          <p:cNvPicPr>
            <a:picLocks noChangeAspect="1"/>
          </p:cNvPicPr>
          <p:nvPr/>
        </p:nvPicPr>
        <p:blipFill rotWithShape="1">
          <a:blip r:embed="rId5" cstate="print">
            <a:extLst>
              <a:ext uri="{28A0092B-C50C-407E-A947-70E740481C1C}">
                <a14:useLocalDpi xmlns:a14="http://schemas.microsoft.com/office/drawing/2010/main" val="0"/>
              </a:ext>
            </a:extLst>
          </a:blip>
          <a:srcRect l="42764" t="50000" r="40955"/>
          <a:stretch/>
        </p:blipFill>
        <p:spPr>
          <a:xfrm>
            <a:off x="5459878" y="1645910"/>
            <a:ext cx="623231" cy="2392763"/>
          </a:xfrm>
          <a:prstGeom prst="rect">
            <a:avLst/>
          </a:prstGeom>
        </p:spPr>
      </p:pic>
      <p:sp>
        <p:nvSpPr>
          <p:cNvPr id="8" name="object 27">
            <a:extLst>
              <a:ext uri="{FF2B5EF4-FFF2-40B4-BE49-F238E27FC236}">
                <a16:creationId xmlns:a16="http://schemas.microsoft.com/office/drawing/2014/main" id="{44D6241D-235F-AD87-DF62-1BBFF2EBD2C6}"/>
              </a:ext>
            </a:extLst>
          </p:cNvPr>
          <p:cNvSpPr/>
          <p:nvPr/>
        </p:nvSpPr>
        <p:spPr>
          <a:xfrm rot="16200000">
            <a:off x="8742216" y="3115865"/>
            <a:ext cx="1000275" cy="3444357"/>
          </a:xfrm>
          <a:custGeom>
            <a:avLst/>
            <a:gdLst/>
            <a:ahLst/>
            <a:cxnLst/>
            <a:rect l="l" t="t" r="r" b="b"/>
            <a:pathLst>
              <a:path w="795654" h="795655">
                <a:moveTo>
                  <a:pt x="302666" y="795578"/>
                </a:moveTo>
                <a:lnTo>
                  <a:pt x="0" y="795578"/>
                </a:lnTo>
                <a:lnTo>
                  <a:pt x="0" y="0"/>
                </a:lnTo>
                <a:lnTo>
                  <a:pt x="287616" y="0"/>
                </a:lnTo>
              </a:path>
              <a:path w="795654" h="795655">
                <a:moveTo>
                  <a:pt x="475691" y="0"/>
                </a:moveTo>
                <a:lnTo>
                  <a:pt x="795566" y="0"/>
                </a:lnTo>
                <a:lnTo>
                  <a:pt x="795566" y="795578"/>
                </a:lnTo>
                <a:lnTo>
                  <a:pt x="486968" y="795578"/>
                </a:lnTo>
              </a:path>
            </a:pathLst>
          </a:custGeom>
          <a:ln w="4660">
            <a:solidFill>
              <a:srgbClr val="2E3432"/>
            </a:solidFill>
          </a:ln>
        </p:spPr>
        <p:txBody>
          <a:bodyPr wrap="square" lIns="0" tIns="0" rIns="0" bIns="0" rtlCol="0"/>
          <a:lstStyle/>
          <a:p>
            <a:endParaRPr sz="1600" dirty="0">
              <a:latin typeface="KyivType Sans2" panose="00000500000000000000" pitchFamily="50" charset="0"/>
              <a:ea typeface="Roboto" panose="02000000000000000000" pitchFamily="2" charset="0"/>
            </a:endParaRPr>
          </a:p>
        </p:txBody>
      </p:sp>
      <p:sp>
        <p:nvSpPr>
          <p:cNvPr id="9" name="Rectangle 8">
            <a:extLst>
              <a:ext uri="{FF2B5EF4-FFF2-40B4-BE49-F238E27FC236}">
                <a16:creationId xmlns:a16="http://schemas.microsoft.com/office/drawing/2014/main" id="{FEF529AF-B64B-226E-BF54-083782E2CCB2}"/>
              </a:ext>
            </a:extLst>
          </p:cNvPr>
          <p:cNvSpPr/>
          <p:nvPr/>
        </p:nvSpPr>
        <p:spPr>
          <a:xfrm>
            <a:off x="9057351" y="2298480"/>
            <a:ext cx="2268083" cy="1681935"/>
          </a:xfrm>
          <a:prstGeom prst="rect">
            <a:avLst/>
          </a:prstGeom>
        </p:spPr>
        <p:txBody>
          <a:bodyPr wrap="square">
            <a:spAutoFit/>
          </a:bodyPr>
          <a:lstStyle/>
          <a:p>
            <a:pPr lvl="0" algn="ctr">
              <a:lnSpc>
                <a:spcPct val="150000"/>
              </a:lnSpc>
              <a:defRPr/>
            </a:pPr>
            <a:endParaRPr lang="fr-FR" sz="1600" dirty="0">
              <a:solidFill>
                <a:srgbClr val="3E3E3E"/>
              </a:solidFill>
              <a:latin typeface="KyivType Sans2" panose="00000500000000000000" pitchFamily="50" charset="0"/>
              <a:ea typeface="Roboto" panose="02000000000000000000" pitchFamily="2" charset="0"/>
            </a:endParaRPr>
          </a:p>
          <a:p>
            <a:pPr lvl="0" algn="ctr">
              <a:lnSpc>
                <a:spcPct val="150000"/>
              </a:lnSpc>
              <a:defRPr/>
            </a:pPr>
            <a:r>
              <a:rPr lang="fr-FR" sz="1600" dirty="0">
                <a:solidFill>
                  <a:srgbClr val="F78F2A"/>
                </a:solidFill>
                <a:latin typeface="KyivType Sans2" panose="00000500000000000000" pitchFamily="50" charset="0"/>
                <a:ea typeface="Roboto" panose="02000000000000000000" pitchFamily="2" charset="0"/>
              </a:rPr>
              <a:t>Résultats visibles dès le 1</a:t>
            </a:r>
            <a:r>
              <a:rPr lang="fr-FR" sz="1600" baseline="30000" dirty="0">
                <a:solidFill>
                  <a:srgbClr val="F78F2A"/>
                </a:solidFill>
                <a:latin typeface="KyivType Sans2" panose="00000500000000000000" pitchFamily="50" charset="0"/>
                <a:ea typeface="Roboto" panose="02000000000000000000" pitchFamily="2" charset="0"/>
              </a:rPr>
              <a:t>er</a:t>
            </a:r>
            <a:r>
              <a:rPr lang="fr-FR" sz="1600" dirty="0">
                <a:solidFill>
                  <a:srgbClr val="F78F2A"/>
                </a:solidFill>
                <a:latin typeface="KyivType Sans2" panose="00000500000000000000" pitchFamily="50" charset="0"/>
                <a:ea typeface="Roboto" panose="02000000000000000000" pitchFamily="2" charset="0"/>
              </a:rPr>
              <a:t> soin</a:t>
            </a:r>
          </a:p>
          <a:p>
            <a:pPr algn="ctr">
              <a:lnSpc>
                <a:spcPct val="150000"/>
              </a:lnSpc>
              <a:defRPr/>
            </a:pPr>
            <a:r>
              <a:rPr lang="fr-FR" sz="1100" dirty="0">
                <a:solidFill>
                  <a:srgbClr val="3E3E3E"/>
                </a:solidFill>
                <a:ea typeface="Roboto" panose="02000000000000000000" pitchFamily="2" charset="0"/>
              </a:rPr>
              <a:t>25 % de vitamine C stabilisée</a:t>
            </a:r>
          </a:p>
          <a:p>
            <a:pPr algn="ctr">
              <a:lnSpc>
                <a:spcPct val="150000"/>
              </a:lnSpc>
              <a:defRPr/>
            </a:pPr>
            <a:r>
              <a:rPr lang="fr-FR" sz="1100" dirty="0">
                <a:solidFill>
                  <a:srgbClr val="3E3E3E"/>
                </a:solidFill>
                <a:ea typeface="Roboto" panose="02000000000000000000" pitchFamily="2" charset="0"/>
              </a:rPr>
              <a:t>30 % d’acide glycolique</a:t>
            </a:r>
          </a:p>
        </p:txBody>
      </p:sp>
      <p:sp>
        <p:nvSpPr>
          <p:cNvPr id="10" name="object 27">
            <a:extLst>
              <a:ext uri="{FF2B5EF4-FFF2-40B4-BE49-F238E27FC236}">
                <a16:creationId xmlns:a16="http://schemas.microsoft.com/office/drawing/2014/main" id="{E2B39149-7581-47DC-71BA-BEA866AC4C75}"/>
              </a:ext>
            </a:extLst>
          </p:cNvPr>
          <p:cNvSpPr/>
          <p:nvPr/>
        </p:nvSpPr>
        <p:spPr>
          <a:xfrm rot="16200000">
            <a:off x="9401280" y="2209481"/>
            <a:ext cx="1592674" cy="2235786"/>
          </a:xfrm>
          <a:custGeom>
            <a:avLst/>
            <a:gdLst/>
            <a:ahLst/>
            <a:cxnLst/>
            <a:rect l="l" t="t" r="r" b="b"/>
            <a:pathLst>
              <a:path w="795654" h="795655">
                <a:moveTo>
                  <a:pt x="302666" y="795578"/>
                </a:moveTo>
                <a:lnTo>
                  <a:pt x="0" y="795578"/>
                </a:lnTo>
                <a:lnTo>
                  <a:pt x="0" y="0"/>
                </a:lnTo>
                <a:lnTo>
                  <a:pt x="287616" y="0"/>
                </a:lnTo>
              </a:path>
              <a:path w="795654" h="795655">
                <a:moveTo>
                  <a:pt x="475691" y="0"/>
                </a:moveTo>
                <a:lnTo>
                  <a:pt x="795566" y="0"/>
                </a:lnTo>
                <a:lnTo>
                  <a:pt x="795566" y="795578"/>
                </a:lnTo>
                <a:lnTo>
                  <a:pt x="486968" y="795578"/>
                </a:lnTo>
              </a:path>
            </a:pathLst>
          </a:custGeom>
          <a:ln w="4660">
            <a:solidFill>
              <a:srgbClr val="2E3432"/>
            </a:solidFill>
          </a:ln>
        </p:spPr>
        <p:txBody>
          <a:bodyPr wrap="square" lIns="0" tIns="0" rIns="0" bIns="0" rtlCol="0"/>
          <a:lstStyle/>
          <a:p>
            <a:endParaRPr dirty="0">
              <a:latin typeface="KyivType Sans2" panose="00000500000000000000" pitchFamily="50" charset="0"/>
              <a:ea typeface="Roboto" panose="02000000000000000000" pitchFamily="2" charset="0"/>
            </a:endParaRPr>
          </a:p>
        </p:txBody>
      </p:sp>
      <p:sp>
        <p:nvSpPr>
          <p:cNvPr id="11" name="object 27">
            <a:extLst>
              <a:ext uri="{FF2B5EF4-FFF2-40B4-BE49-F238E27FC236}">
                <a16:creationId xmlns:a16="http://schemas.microsoft.com/office/drawing/2014/main" id="{706F81BF-B1C8-1C1D-8885-D3A2573EA935}"/>
              </a:ext>
            </a:extLst>
          </p:cNvPr>
          <p:cNvSpPr/>
          <p:nvPr/>
        </p:nvSpPr>
        <p:spPr>
          <a:xfrm rot="16200000">
            <a:off x="7000914" y="1563535"/>
            <a:ext cx="1428020" cy="2235786"/>
          </a:xfrm>
          <a:custGeom>
            <a:avLst/>
            <a:gdLst/>
            <a:ahLst/>
            <a:cxnLst/>
            <a:rect l="l" t="t" r="r" b="b"/>
            <a:pathLst>
              <a:path w="795654" h="795655">
                <a:moveTo>
                  <a:pt x="302666" y="795578"/>
                </a:moveTo>
                <a:lnTo>
                  <a:pt x="0" y="795578"/>
                </a:lnTo>
                <a:lnTo>
                  <a:pt x="0" y="0"/>
                </a:lnTo>
                <a:lnTo>
                  <a:pt x="287616" y="0"/>
                </a:lnTo>
              </a:path>
              <a:path w="795654" h="795655">
                <a:moveTo>
                  <a:pt x="475691" y="0"/>
                </a:moveTo>
                <a:lnTo>
                  <a:pt x="795566" y="0"/>
                </a:lnTo>
                <a:lnTo>
                  <a:pt x="795566" y="795578"/>
                </a:lnTo>
                <a:lnTo>
                  <a:pt x="486968" y="795578"/>
                </a:lnTo>
              </a:path>
            </a:pathLst>
          </a:custGeom>
          <a:ln w="4660">
            <a:solidFill>
              <a:srgbClr val="2E3432"/>
            </a:solidFill>
          </a:ln>
        </p:spPr>
        <p:txBody>
          <a:bodyPr wrap="square" lIns="0" tIns="0" rIns="0" bIns="0" rtlCol="0"/>
          <a:lstStyle/>
          <a:p>
            <a:endParaRPr dirty="0">
              <a:latin typeface="KyivType Sans2" panose="00000500000000000000" pitchFamily="50" charset="0"/>
              <a:ea typeface="Roboto" panose="02000000000000000000" pitchFamily="2" charset="0"/>
            </a:endParaRPr>
          </a:p>
        </p:txBody>
      </p:sp>
      <p:sp>
        <p:nvSpPr>
          <p:cNvPr id="12" name="Rectangle 11">
            <a:extLst>
              <a:ext uri="{FF2B5EF4-FFF2-40B4-BE49-F238E27FC236}">
                <a16:creationId xmlns:a16="http://schemas.microsoft.com/office/drawing/2014/main" id="{AA3895F9-787E-EA56-9B9B-034256E0763E}"/>
              </a:ext>
            </a:extLst>
          </p:cNvPr>
          <p:cNvSpPr/>
          <p:nvPr/>
        </p:nvSpPr>
        <p:spPr>
          <a:xfrm>
            <a:off x="6580882" y="1828861"/>
            <a:ext cx="2268083" cy="1428020"/>
          </a:xfrm>
          <a:prstGeom prst="rect">
            <a:avLst/>
          </a:prstGeom>
        </p:spPr>
        <p:txBody>
          <a:bodyPr wrap="square">
            <a:spAutoFit/>
          </a:bodyPr>
          <a:lstStyle/>
          <a:p>
            <a:pPr lvl="0" algn="ctr">
              <a:lnSpc>
                <a:spcPct val="150000"/>
              </a:lnSpc>
              <a:defRPr/>
            </a:pPr>
            <a:endParaRPr lang="fr-FR" sz="1600" dirty="0">
              <a:solidFill>
                <a:srgbClr val="3E3E3E"/>
              </a:solidFill>
              <a:latin typeface="KyivType Sans2" panose="00000500000000000000" pitchFamily="50" charset="0"/>
              <a:ea typeface="Roboto" panose="02000000000000000000" pitchFamily="2" charset="0"/>
            </a:endParaRPr>
          </a:p>
          <a:p>
            <a:pPr lvl="0" algn="ctr">
              <a:lnSpc>
                <a:spcPct val="150000"/>
              </a:lnSpc>
              <a:defRPr/>
            </a:pPr>
            <a:r>
              <a:rPr lang="fr-FR" sz="1600" dirty="0">
                <a:solidFill>
                  <a:srgbClr val="F78F2A"/>
                </a:solidFill>
                <a:latin typeface="KyivType Sans2" panose="00000500000000000000" pitchFamily="50" charset="0"/>
                <a:ea typeface="Roboto" panose="02000000000000000000" pitchFamily="2" charset="0"/>
              </a:rPr>
              <a:t>Produit professionnel dédié</a:t>
            </a:r>
          </a:p>
          <a:p>
            <a:pPr lvl="0" algn="ctr">
              <a:lnSpc>
                <a:spcPct val="150000"/>
              </a:lnSpc>
              <a:defRPr/>
            </a:pPr>
            <a:r>
              <a:rPr lang="fr-FR" sz="1100" dirty="0">
                <a:solidFill>
                  <a:srgbClr val="3E3E3E"/>
                </a:solidFill>
                <a:ea typeface="Roboto" panose="02000000000000000000" pitchFamily="2" charset="0"/>
              </a:rPr>
              <a:t>1 ampoule de Sérum C25 par soin</a:t>
            </a:r>
          </a:p>
        </p:txBody>
      </p:sp>
      <p:sp>
        <p:nvSpPr>
          <p:cNvPr id="13" name="object 18">
            <a:extLst>
              <a:ext uri="{FF2B5EF4-FFF2-40B4-BE49-F238E27FC236}">
                <a16:creationId xmlns:a16="http://schemas.microsoft.com/office/drawing/2014/main" id="{2188AED2-16E0-A78C-D4F0-99C28EA59F4E}"/>
              </a:ext>
            </a:extLst>
          </p:cNvPr>
          <p:cNvSpPr/>
          <p:nvPr/>
        </p:nvSpPr>
        <p:spPr>
          <a:xfrm rot="8344523">
            <a:off x="6061568" y="2946741"/>
            <a:ext cx="524510" cy="139700"/>
          </a:xfrm>
          <a:custGeom>
            <a:avLst/>
            <a:gdLst/>
            <a:ahLst/>
            <a:cxnLst/>
            <a:rect l="l" t="t" r="r" b="b"/>
            <a:pathLst>
              <a:path w="524510" h="139700">
                <a:moveTo>
                  <a:pt x="52889" y="0"/>
                </a:moveTo>
                <a:lnTo>
                  <a:pt x="45806" y="2624"/>
                </a:lnTo>
                <a:lnTo>
                  <a:pt x="40906" y="7137"/>
                </a:lnTo>
                <a:lnTo>
                  <a:pt x="31038" y="27543"/>
                </a:lnTo>
                <a:lnTo>
                  <a:pt x="12903" y="68750"/>
                </a:lnTo>
                <a:lnTo>
                  <a:pt x="2578" y="89077"/>
                </a:lnTo>
                <a:lnTo>
                  <a:pt x="0" y="93687"/>
                </a:lnTo>
                <a:lnTo>
                  <a:pt x="4165" y="97066"/>
                </a:lnTo>
                <a:lnTo>
                  <a:pt x="33296" y="97135"/>
                </a:lnTo>
                <a:lnTo>
                  <a:pt x="45036" y="98016"/>
                </a:lnTo>
                <a:lnTo>
                  <a:pt x="57162" y="100672"/>
                </a:lnTo>
                <a:lnTo>
                  <a:pt x="75507" y="105933"/>
                </a:lnTo>
                <a:lnTo>
                  <a:pt x="84780" y="108198"/>
                </a:lnTo>
                <a:lnTo>
                  <a:pt x="121872" y="115798"/>
                </a:lnTo>
                <a:lnTo>
                  <a:pt x="136004" y="117022"/>
                </a:lnTo>
                <a:lnTo>
                  <a:pt x="149644" y="115239"/>
                </a:lnTo>
                <a:lnTo>
                  <a:pt x="154165" y="113944"/>
                </a:lnTo>
                <a:lnTo>
                  <a:pt x="162153" y="104038"/>
                </a:lnTo>
                <a:lnTo>
                  <a:pt x="152730" y="104787"/>
                </a:lnTo>
                <a:lnTo>
                  <a:pt x="134383" y="103711"/>
                </a:lnTo>
                <a:lnTo>
                  <a:pt x="114703" y="99101"/>
                </a:lnTo>
                <a:lnTo>
                  <a:pt x="95380" y="92914"/>
                </a:lnTo>
                <a:lnTo>
                  <a:pt x="78104" y="87109"/>
                </a:lnTo>
                <a:lnTo>
                  <a:pt x="67089" y="84113"/>
                </a:lnTo>
                <a:lnTo>
                  <a:pt x="56853" y="82234"/>
                </a:lnTo>
                <a:lnTo>
                  <a:pt x="46981" y="81185"/>
                </a:lnTo>
                <a:lnTo>
                  <a:pt x="37058" y="80683"/>
                </a:lnTo>
                <a:lnTo>
                  <a:pt x="82754" y="61438"/>
                </a:lnTo>
                <a:lnTo>
                  <a:pt x="129791" y="50636"/>
                </a:lnTo>
                <a:lnTo>
                  <a:pt x="177787" y="47205"/>
                </a:lnTo>
                <a:lnTo>
                  <a:pt x="226357" y="50074"/>
                </a:lnTo>
                <a:lnTo>
                  <a:pt x="275118" y="58170"/>
                </a:lnTo>
                <a:lnTo>
                  <a:pt x="323687" y="70422"/>
                </a:lnTo>
                <a:lnTo>
                  <a:pt x="371680" y="85758"/>
                </a:lnTo>
                <a:lnTo>
                  <a:pt x="418713" y="103105"/>
                </a:lnTo>
                <a:lnTo>
                  <a:pt x="464404" y="121392"/>
                </a:lnTo>
                <a:lnTo>
                  <a:pt x="508368" y="139547"/>
                </a:lnTo>
                <a:lnTo>
                  <a:pt x="514583" y="139376"/>
                </a:lnTo>
                <a:lnTo>
                  <a:pt x="520857" y="135885"/>
                </a:lnTo>
                <a:lnTo>
                  <a:pt x="524261" y="131062"/>
                </a:lnTo>
                <a:lnTo>
                  <a:pt x="521868" y="126898"/>
                </a:lnTo>
                <a:lnTo>
                  <a:pt x="481800" y="107400"/>
                </a:lnTo>
                <a:lnTo>
                  <a:pt x="439458" y="88548"/>
                </a:lnTo>
                <a:lnTo>
                  <a:pt x="395305" y="71087"/>
                </a:lnTo>
                <a:lnTo>
                  <a:pt x="349805" y="55764"/>
                </a:lnTo>
                <a:lnTo>
                  <a:pt x="303423" y="43323"/>
                </a:lnTo>
                <a:lnTo>
                  <a:pt x="256622" y="34508"/>
                </a:lnTo>
                <a:lnTo>
                  <a:pt x="209866" y="30067"/>
                </a:lnTo>
                <a:lnTo>
                  <a:pt x="163619" y="30743"/>
                </a:lnTo>
                <a:lnTo>
                  <a:pt x="118346" y="37281"/>
                </a:lnTo>
                <a:lnTo>
                  <a:pt x="74510" y="50429"/>
                </a:lnTo>
                <a:lnTo>
                  <a:pt x="32575" y="70929"/>
                </a:lnTo>
                <a:lnTo>
                  <a:pt x="40069" y="55181"/>
                </a:lnTo>
                <a:lnTo>
                  <a:pt x="46894" y="39287"/>
                </a:lnTo>
                <a:lnTo>
                  <a:pt x="53224" y="23098"/>
                </a:lnTo>
                <a:lnTo>
                  <a:pt x="59232" y="6464"/>
                </a:lnTo>
                <a:lnTo>
                  <a:pt x="58562" y="775"/>
                </a:lnTo>
                <a:lnTo>
                  <a:pt x="52889" y="0"/>
                </a:lnTo>
                <a:close/>
              </a:path>
            </a:pathLst>
          </a:custGeom>
          <a:solidFill>
            <a:srgbClr val="FBB891"/>
          </a:solidFill>
        </p:spPr>
        <p:txBody>
          <a:bodyPr wrap="square" lIns="0" tIns="0" rIns="0" bIns="0" rtlCol="0"/>
          <a:lstStyle/>
          <a:p>
            <a:endParaRPr>
              <a:latin typeface="Roboto" panose="02000000000000000000" pitchFamily="2" charset="0"/>
              <a:ea typeface="Roboto" panose="02000000000000000000" pitchFamily="2" charset="0"/>
            </a:endParaRPr>
          </a:p>
        </p:txBody>
      </p:sp>
      <p:sp>
        <p:nvSpPr>
          <p:cNvPr id="14" name="object 18">
            <a:extLst>
              <a:ext uri="{FF2B5EF4-FFF2-40B4-BE49-F238E27FC236}">
                <a16:creationId xmlns:a16="http://schemas.microsoft.com/office/drawing/2014/main" id="{B1CA35C0-CB7B-71D3-80E5-4D79E23F9572}"/>
              </a:ext>
            </a:extLst>
          </p:cNvPr>
          <p:cNvSpPr/>
          <p:nvPr/>
        </p:nvSpPr>
        <p:spPr>
          <a:xfrm rot="8344523">
            <a:off x="8524670" y="3596572"/>
            <a:ext cx="524510" cy="139700"/>
          </a:xfrm>
          <a:custGeom>
            <a:avLst/>
            <a:gdLst/>
            <a:ahLst/>
            <a:cxnLst/>
            <a:rect l="l" t="t" r="r" b="b"/>
            <a:pathLst>
              <a:path w="524510" h="139700">
                <a:moveTo>
                  <a:pt x="52889" y="0"/>
                </a:moveTo>
                <a:lnTo>
                  <a:pt x="45806" y="2624"/>
                </a:lnTo>
                <a:lnTo>
                  <a:pt x="40906" y="7137"/>
                </a:lnTo>
                <a:lnTo>
                  <a:pt x="31038" y="27543"/>
                </a:lnTo>
                <a:lnTo>
                  <a:pt x="12903" y="68750"/>
                </a:lnTo>
                <a:lnTo>
                  <a:pt x="2578" y="89077"/>
                </a:lnTo>
                <a:lnTo>
                  <a:pt x="0" y="93687"/>
                </a:lnTo>
                <a:lnTo>
                  <a:pt x="4165" y="97066"/>
                </a:lnTo>
                <a:lnTo>
                  <a:pt x="33296" y="97135"/>
                </a:lnTo>
                <a:lnTo>
                  <a:pt x="45036" y="98016"/>
                </a:lnTo>
                <a:lnTo>
                  <a:pt x="57162" y="100672"/>
                </a:lnTo>
                <a:lnTo>
                  <a:pt x="75507" y="105933"/>
                </a:lnTo>
                <a:lnTo>
                  <a:pt x="84780" y="108198"/>
                </a:lnTo>
                <a:lnTo>
                  <a:pt x="121872" y="115798"/>
                </a:lnTo>
                <a:lnTo>
                  <a:pt x="136004" y="117022"/>
                </a:lnTo>
                <a:lnTo>
                  <a:pt x="149644" y="115239"/>
                </a:lnTo>
                <a:lnTo>
                  <a:pt x="154165" y="113944"/>
                </a:lnTo>
                <a:lnTo>
                  <a:pt x="162153" y="104038"/>
                </a:lnTo>
                <a:lnTo>
                  <a:pt x="152730" y="104787"/>
                </a:lnTo>
                <a:lnTo>
                  <a:pt x="134383" y="103711"/>
                </a:lnTo>
                <a:lnTo>
                  <a:pt x="114703" y="99101"/>
                </a:lnTo>
                <a:lnTo>
                  <a:pt x="95380" y="92914"/>
                </a:lnTo>
                <a:lnTo>
                  <a:pt x="78104" y="87109"/>
                </a:lnTo>
                <a:lnTo>
                  <a:pt x="67089" y="84113"/>
                </a:lnTo>
                <a:lnTo>
                  <a:pt x="56853" y="82234"/>
                </a:lnTo>
                <a:lnTo>
                  <a:pt x="46981" y="81185"/>
                </a:lnTo>
                <a:lnTo>
                  <a:pt x="37058" y="80683"/>
                </a:lnTo>
                <a:lnTo>
                  <a:pt x="82754" y="61438"/>
                </a:lnTo>
                <a:lnTo>
                  <a:pt x="129791" y="50636"/>
                </a:lnTo>
                <a:lnTo>
                  <a:pt x="177787" y="47205"/>
                </a:lnTo>
                <a:lnTo>
                  <a:pt x="226357" y="50074"/>
                </a:lnTo>
                <a:lnTo>
                  <a:pt x="275118" y="58170"/>
                </a:lnTo>
                <a:lnTo>
                  <a:pt x="323687" y="70422"/>
                </a:lnTo>
                <a:lnTo>
                  <a:pt x="371680" y="85758"/>
                </a:lnTo>
                <a:lnTo>
                  <a:pt x="418713" y="103105"/>
                </a:lnTo>
                <a:lnTo>
                  <a:pt x="464404" y="121392"/>
                </a:lnTo>
                <a:lnTo>
                  <a:pt x="508368" y="139547"/>
                </a:lnTo>
                <a:lnTo>
                  <a:pt x="514583" y="139376"/>
                </a:lnTo>
                <a:lnTo>
                  <a:pt x="520857" y="135885"/>
                </a:lnTo>
                <a:lnTo>
                  <a:pt x="524261" y="131062"/>
                </a:lnTo>
                <a:lnTo>
                  <a:pt x="521868" y="126898"/>
                </a:lnTo>
                <a:lnTo>
                  <a:pt x="481800" y="107400"/>
                </a:lnTo>
                <a:lnTo>
                  <a:pt x="439458" y="88548"/>
                </a:lnTo>
                <a:lnTo>
                  <a:pt x="395305" y="71087"/>
                </a:lnTo>
                <a:lnTo>
                  <a:pt x="349805" y="55764"/>
                </a:lnTo>
                <a:lnTo>
                  <a:pt x="303423" y="43323"/>
                </a:lnTo>
                <a:lnTo>
                  <a:pt x="256622" y="34508"/>
                </a:lnTo>
                <a:lnTo>
                  <a:pt x="209866" y="30067"/>
                </a:lnTo>
                <a:lnTo>
                  <a:pt x="163619" y="30743"/>
                </a:lnTo>
                <a:lnTo>
                  <a:pt x="118346" y="37281"/>
                </a:lnTo>
                <a:lnTo>
                  <a:pt x="74510" y="50429"/>
                </a:lnTo>
                <a:lnTo>
                  <a:pt x="32575" y="70929"/>
                </a:lnTo>
                <a:lnTo>
                  <a:pt x="40069" y="55181"/>
                </a:lnTo>
                <a:lnTo>
                  <a:pt x="46894" y="39287"/>
                </a:lnTo>
                <a:lnTo>
                  <a:pt x="53224" y="23098"/>
                </a:lnTo>
                <a:lnTo>
                  <a:pt x="59232" y="6464"/>
                </a:lnTo>
                <a:lnTo>
                  <a:pt x="58562" y="775"/>
                </a:lnTo>
                <a:lnTo>
                  <a:pt x="52889" y="0"/>
                </a:lnTo>
                <a:close/>
              </a:path>
            </a:pathLst>
          </a:custGeom>
          <a:solidFill>
            <a:srgbClr val="FBB891"/>
          </a:solidFill>
        </p:spPr>
        <p:txBody>
          <a:bodyPr wrap="square" lIns="0" tIns="0" rIns="0" bIns="0" rtlCol="0"/>
          <a:lstStyle/>
          <a:p>
            <a:endParaRPr dirty="0">
              <a:latin typeface="Roboto" panose="02000000000000000000" pitchFamily="2" charset="0"/>
              <a:ea typeface="Roboto" panose="02000000000000000000" pitchFamily="2" charset="0"/>
            </a:endParaRPr>
          </a:p>
        </p:txBody>
      </p:sp>
      <p:sp>
        <p:nvSpPr>
          <p:cNvPr id="15" name="object 18">
            <a:extLst>
              <a:ext uri="{FF2B5EF4-FFF2-40B4-BE49-F238E27FC236}">
                <a16:creationId xmlns:a16="http://schemas.microsoft.com/office/drawing/2014/main" id="{B7FE1B8C-8002-0280-0812-DFAED5D0E5F0}"/>
              </a:ext>
            </a:extLst>
          </p:cNvPr>
          <p:cNvSpPr/>
          <p:nvPr/>
        </p:nvSpPr>
        <p:spPr>
          <a:xfrm rot="8344523">
            <a:off x="6964251" y="5043758"/>
            <a:ext cx="524510" cy="139700"/>
          </a:xfrm>
          <a:custGeom>
            <a:avLst/>
            <a:gdLst/>
            <a:ahLst/>
            <a:cxnLst/>
            <a:rect l="l" t="t" r="r" b="b"/>
            <a:pathLst>
              <a:path w="524510" h="139700">
                <a:moveTo>
                  <a:pt x="52889" y="0"/>
                </a:moveTo>
                <a:lnTo>
                  <a:pt x="45806" y="2624"/>
                </a:lnTo>
                <a:lnTo>
                  <a:pt x="40906" y="7137"/>
                </a:lnTo>
                <a:lnTo>
                  <a:pt x="31038" y="27543"/>
                </a:lnTo>
                <a:lnTo>
                  <a:pt x="12903" y="68750"/>
                </a:lnTo>
                <a:lnTo>
                  <a:pt x="2578" y="89077"/>
                </a:lnTo>
                <a:lnTo>
                  <a:pt x="0" y="93687"/>
                </a:lnTo>
                <a:lnTo>
                  <a:pt x="4165" y="97066"/>
                </a:lnTo>
                <a:lnTo>
                  <a:pt x="33296" y="97135"/>
                </a:lnTo>
                <a:lnTo>
                  <a:pt x="45036" y="98016"/>
                </a:lnTo>
                <a:lnTo>
                  <a:pt x="57162" y="100672"/>
                </a:lnTo>
                <a:lnTo>
                  <a:pt x="75507" y="105933"/>
                </a:lnTo>
                <a:lnTo>
                  <a:pt x="84780" y="108198"/>
                </a:lnTo>
                <a:lnTo>
                  <a:pt x="121872" y="115798"/>
                </a:lnTo>
                <a:lnTo>
                  <a:pt x="136004" y="117022"/>
                </a:lnTo>
                <a:lnTo>
                  <a:pt x="149644" y="115239"/>
                </a:lnTo>
                <a:lnTo>
                  <a:pt x="154165" y="113944"/>
                </a:lnTo>
                <a:lnTo>
                  <a:pt x="162153" y="104038"/>
                </a:lnTo>
                <a:lnTo>
                  <a:pt x="152730" y="104787"/>
                </a:lnTo>
                <a:lnTo>
                  <a:pt x="134383" y="103711"/>
                </a:lnTo>
                <a:lnTo>
                  <a:pt x="114703" y="99101"/>
                </a:lnTo>
                <a:lnTo>
                  <a:pt x="95380" y="92914"/>
                </a:lnTo>
                <a:lnTo>
                  <a:pt x="78104" y="87109"/>
                </a:lnTo>
                <a:lnTo>
                  <a:pt x="67089" y="84113"/>
                </a:lnTo>
                <a:lnTo>
                  <a:pt x="56853" y="82234"/>
                </a:lnTo>
                <a:lnTo>
                  <a:pt x="46981" y="81185"/>
                </a:lnTo>
                <a:lnTo>
                  <a:pt x="37058" y="80683"/>
                </a:lnTo>
                <a:lnTo>
                  <a:pt x="82754" y="61438"/>
                </a:lnTo>
                <a:lnTo>
                  <a:pt x="129791" y="50636"/>
                </a:lnTo>
                <a:lnTo>
                  <a:pt x="177787" y="47205"/>
                </a:lnTo>
                <a:lnTo>
                  <a:pt x="226357" y="50074"/>
                </a:lnTo>
                <a:lnTo>
                  <a:pt x="275118" y="58170"/>
                </a:lnTo>
                <a:lnTo>
                  <a:pt x="323687" y="70422"/>
                </a:lnTo>
                <a:lnTo>
                  <a:pt x="371680" y="85758"/>
                </a:lnTo>
                <a:lnTo>
                  <a:pt x="418713" y="103105"/>
                </a:lnTo>
                <a:lnTo>
                  <a:pt x="464404" y="121392"/>
                </a:lnTo>
                <a:lnTo>
                  <a:pt x="508368" y="139547"/>
                </a:lnTo>
                <a:lnTo>
                  <a:pt x="514583" y="139376"/>
                </a:lnTo>
                <a:lnTo>
                  <a:pt x="520857" y="135885"/>
                </a:lnTo>
                <a:lnTo>
                  <a:pt x="524261" y="131062"/>
                </a:lnTo>
                <a:lnTo>
                  <a:pt x="521868" y="126898"/>
                </a:lnTo>
                <a:lnTo>
                  <a:pt x="481800" y="107400"/>
                </a:lnTo>
                <a:lnTo>
                  <a:pt x="439458" y="88548"/>
                </a:lnTo>
                <a:lnTo>
                  <a:pt x="395305" y="71087"/>
                </a:lnTo>
                <a:lnTo>
                  <a:pt x="349805" y="55764"/>
                </a:lnTo>
                <a:lnTo>
                  <a:pt x="303423" y="43323"/>
                </a:lnTo>
                <a:lnTo>
                  <a:pt x="256622" y="34508"/>
                </a:lnTo>
                <a:lnTo>
                  <a:pt x="209866" y="30067"/>
                </a:lnTo>
                <a:lnTo>
                  <a:pt x="163619" y="30743"/>
                </a:lnTo>
                <a:lnTo>
                  <a:pt x="118346" y="37281"/>
                </a:lnTo>
                <a:lnTo>
                  <a:pt x="74510" y="50429"/>
                </a:lnTo>
                <a:lnTo>
                  <a:pt x="32575" y="70929"/>
                </a:lnTo>
                <a:lnTo>
                  <a:pt x="40069" y="55181"/>
                </a:lnTo>
                <a:lnTo>
                  <a:pt x="46894" y="39287"/>
                </a:lnTo>
                <a:lnTo>
                  <a:pt x="53224" y="23098"/>
                </a:lnTo>
                <a:lnTo>
                  <a:pt x="59232" y="6464"/>
                </a:lnTo>
                <a:lnTo>
                  <a:pt x="58562" y="775"/>
                </a:lnTo>
                <a:lnTo>
                  <a:pt x="52889" y="0"/>
                </a:lnTo>
                <a:close/>
              </a:path>
            </a:pathLst>
          </a:custGeom>
          <a:solidFill>
            <a:srgbClr val="FBB891"/>
          </a:solidFill>
        </p:spPr>
        <p:txBody>
          <a:bodyPr wrap="square" lIns="0" tIns="0" rIns="0" bIns="0" rtlCol="0"/>
          <a:lstStyle/>
          <a:p>
            <a:endParaRPr dirty="0">
              <a:latin typeface="Roboto" panose="02000000000000000000" pitchFamily="2" charset="0"/>
              <a:ea typeface="Roboto" panose="02000000000000000000" pitchFamily="2" charset="0"/>
            </a:endParaRPr>
          </a:p>
        </p:txBody>
      </p:sp>
      <p:sp>
        <p:nvSpPr>
          <p:cNvPr id="16" name="Rectangle 15">
            <a:extLst>
              <a:ext uri="{FF2B5EF4-FFF2-40B4-BE49-F238E27FC236}">
                <a16:creationId xmlns:a16="http://schemas.microsoft.com/office/drawing/2014/main" id="{E281EA7B-E0C5-AC72-AA24-F6797E9290A1}"/>
              </a:ext>
            </a:extLst>
          </p:cNvPr>
          <p:cNvSpPr/>
          <p:nvPr/>
        </p:nvSpPr>
        <p:spPr>
          <a:xfrm>
            <a:off x="7520175" y="4168355"/>
            <a:ext cx="3444357" cy="1058688"/>
          </a:xfrm>
          <a:prstGeom prst="rect">
            <a:avLst/>
          </a:prstGeom>
        </p:spPr>
        <p:txBody>
          <a:bodyPr wrap="square">
            <a:spAutoFit/>
          </a:bodyPr>
          <a:lstStyle/>
          <a:p>
            <a:pPr lvl="0" algn="ctr">
              <a:lnSpc>
                <a:spcPct val="150000"/>
              </a:lnSpc>
              <a:defRPr/>
            </a:pPr>
            <a:endParaRPr lang="fr-FR" sz="1600" dirty="0">
              <a:solidFill>
                <a:srgbClr val="3E3E3E"/>
              </a:solidFill>
              <a:latin typeface="KyivType Sans2" panose="00000500000000000000" pitchFamily="50" charset="0"/>
              <a:ea typeface="Roboto" panose="02000000000000000000" pitchFamily="2" charset="0"/>
            </a:endParaRPr>
          </a:p>
          <a:p>
            <a:pPr lvl="0" algn="ctr">
              <a:lnSpc>
                <a:spcPct val="150000"/>
              </a:lnSpc>
              <a:defRPr/>
            </a:pPr>
            <a:r>
              <a:rPr lang="fr-FR" sz="1600" dirty="0">
                <a:solidFill>
                  <a:srgbClr val="F78F2A"/>
                </a:solidFill>
                <a:latin typeface="KyivType Sans2" panose="00000500000000000000" pitchFamily="50" charset="0"/>
                <a:ea typeface="Roboto" panose="02000000000000000000" pitchFamily="2" charset="0"/>
              </a:rPr>
              <a:t>Nouveau protocole spécifique</a:t>
            </a:r>
          </a:p>
          <a:p>
            <a:pPr lvl="0" algn="ctr">
              <a:lnSpc>
                <a:spcPct val="150000"/>
              </a:lnSpc>
              <a:defRPr/>
            </a:pPr>
            <a:r>
              <a:rPr lang="fr-FR" sz="1100" dirty="0">
                <a:solidFill>
                  <a:srgbClr val="3E3E3E"/>
                </a:solidFill>
                <a:ea typeface="Roboto" panose="02000000000000000000" pitchFamily="2" charset="0"/>
              </a:rPr>
              <a:t>Associé au Peeling Lumière</a:t>
            </a:r>
          </a:p>
        </p:txBody>
      </p:sp>
      <p:sp>
        <p:nvSpPr>
          <p:cNvPr id="17" name="Rectangle 16">
            <a:extLst>
              <a:ext uri="{FF2B5EF4-FFF2-40B4-BE49-F238E27FC236}">
                <a16:creationId xmlns:a16="http://schemas.microsoft.com/office/drawing/2014/main" id="{0BA11758-7A54-B41B-C3F7-73AC55D6C6E0}"/>
              </a:ext>
            </a:extLst>
          </p:cNvPr>
          <p:cNvSpPr/>
          <p:nvPr/>
        </p:nvSpPr>
        <p:spPr>
          <a:xfrm>
            <a:off x="8432107" y="5446370"/>
            <a:ext cx="3444357" cy="1387559"/>
          </a:xfrm>
          <a:prstGeom prst="rect">
            <a:avLst/>
          </a:prstGeom>
        </p:spPr>
        <p:txBody>
          <a:bodyPr wrap="square">
            <a:spAutoFit/>
          </a:bodyPr>
          <a:lstStyle/>
          <a:p>
            <a:pPr lvl="0" algn="ctr">
              <a:lnSpc>
                <a:spcPct val="150000"/>
              </a:lnSpc>
              <a:defRPr/>
            </a:pPr>
            <a:r>
              <a:rPr lang="fr-FR" sz="1600" dirty="0">
                <a:solidFill>
                  <a:srgbClr val="3E3E3E"/>
                </a:solidFill>
                <a:latin typeface="KyivType Sans2" panose="00000500000000000000" pitchFamily="50" charset="0"/>
                <a:ea typeface="Roboto" panose="02000000000000000000" pitchFamily="2" charset="0"/>
              </a:rPr>
              <a:t>Possibilité de personnalisation de l’ensemble des soins visage </a:t>
            </a:r>
            <a:r>
              <a:rPr lang="fr-FR" sz="1600" dirty="0" err="1">
                <a:solidFill>
                  <a:srgbClr val="3E3E3E"/>
                </a:solidFill>
                <a:latin typeface="KyivType Sans2" panose="00000500000000000000" pitchFamily="50" charset="0"/>
                <a:ea typeface="Roboto" panose="02000000000000000000" pitchFamily="2" charset="0"/>
              </a:rPr>
              <a:t>Yon</a:t>
            </a:r>
            <a:r>
              <a:rPr lang="fr-FR" sz="1600" dirty="0">
                <a:solidFill>
                  <a:srgbClr val="3E3E3E"/>
                </a:solidFill>
                <a:latin typeface="KyivType Sans2" panose="00000500000000000000" pitchFamily="50" charset="0"/>
                <a:ea typeface="Roboto" panose="02000000000000000000" pitchFamily="2" charset="0"/>
              </a:rPr>
              <a:t>-Ka avec le Sérum </a:t>
            </a:r>
            <a:r>
              <a:rPr lang="fr-FR" sz="2800" dirty="0">
                <a:solidFill>
                  <a:srgbClr val="3E3E3E"/>
                </a:solidFill>
                <a:latin typeface="KyivType Sans2" panose="00000500000000000000" pitchFamily="50" charset="0"/>
                <a:ea typeface="Roboto" panose="02000000000000000000" pitchFamily="2" charset="0"/>
              </a:rPr>
              <a:t>C</a:t>
            </a:r>
            <a:r>
              <a:rPr lang="fr-FR" sz="1600" dirty="0">
                <a:solidFill>
                  <a:srgbClr val="3E3E3E"/>
                </a:solidFill>
                <a:latin typeface="KyivType Sans2" panose="00000500000000000000" pitchFamily="50" charset="0"/>
                <a:ea typeface="Roboto" panose="02000000000000000000" pitchFamily="2" charset="0"/>
              </a:rPr>
              <a:t>25</a:t>
            </a:r>
          </a:p>
        </p:txBody>
      </p:sp>
      <p:sp>
        <p:nvSpPr>
          <p:cNvPr id="18" name="ZoneTexte 17">
            <a:extLst>
              <a:ext uri="{FF2B5EF4-FFF2-40B4-BE49-F238E27FC236}">
                <a16:creationId xmlns:a16="http://schemas.microsoft.com/office/drawing/2014/main" id="{A4D0E95F-2E5A-7F37-C112-61FDE1619A2F}"/>
              </a:ext>
            </a:extLst>
          </p:cNvPr>
          <p:cNvSpPr txBox="1"/>
          <p:nvPr/>
        </p:nvSpPr>
        <p:spPr>
          <a:xfrm>
            <a:off x="7917430" y="5880984"/>
            <a:ext cx="514677" cy="923330"/>
          </a:xfrm>
          <a:prstGeom prst="rect">
            <a:avLst/>
          </a:prstGeom>
          <a:noFill/>
        </p:spPr>
        <p:txBody>
          <a:bodyPr wrap="square" rtlCol="0">
            <a:spAutoFit/>
          </a:bodyPr>
          <a:lstStyle/>
          <a:p>
            <a:r>
              <a:rPr lang="fr-FR" sz="5400" dirty="0">
                <a:solidFill>
                  <a:srgbClr val="ED7D31"/>
                </a:solidFill>
                <a:latin typeface="KyivType Sans2" panose="00000500000000000000" pitchFamily="50" charset="0"/>
              </a:rPr>
              <a:t>+</a:t>
            </a:r>
          </a:p>
        </p:txBody>
      </p:sp>
      <p:sp>
        <p:nvSpPr>
          <p:cNvPr id="19" name="ZoneTexte 18">
            <a:extLst>
              <a:ext uri="{FF2B5EF4-FFF2-40B4-BE49-F238E27FC236}">
                <a16:creationId xmlns:a16="http://schemas.microsoft.com/office/drawing/2014/main" id="{62035272-C0B0-83C1-0EED-29DB5D98010B}"/>
              </a:ext>
            </a:extLst>
          </p:cNvPr>
          <p:cNvSpPr txBox="1"/>
          <p:nvPr/>
        </p:nvSpPr>
        <p:spPr>
          <a:xfrm>
            <a:off x="2320955" y="-8154"/>
            <a:ext cx="7537076" cy="1446550"/>
          </a:xfrm>
          <a:prstGeom prst="rect">
            <a:avLst/>
          </a:prstGeom>
          <a:noFill/>
        </p:spPr>
        <p:txBody>
          <a:bodyPr wrap="square" rtlCol="0">
            <a:spAutoFit/>
          </a:bodyPr>
          <a:lstStyle/>
          <a:p>
            <a:pPr algn="ctr"/>
            <a:r>
              <a:rPr kumimoji="0" lang="fr-FR" sz="6083" b="0" i="0" u="none" strike="noStrike" kern="0" cap="none" spc="-25" normalizeH="0" baseline="0" noProof="0" dirty="0">
                <a:ln>
                  <a:noFill/>
                </a:ln>
                <a:solidFill>
                  <a:srgbClr val="F68F28"/>
                </a:solidFill>
                <a:effectLst/>
                <a:uLnTx/>
                <a:uFillTx/>
                <a:latin typeface="KyivType Sans"/>
                <a:ea typeface="+mj-ea"/>
              </a:rPr>
              <a:t>Vitamine </a:t>
            </a:r>
            <a:r>
              <a:rPr kumimoji="0" lang="fr-FR" sz="8800" b="0" i="0" u="none" strike="noStrike" kern="0" cap="none" spc="-25" normalizeH="0" baseline="0" noProof="0" dirty="0">
                <a:ln>
                  <a:noFill/>
                </a:ln>
                <a:solidFill>
                  <a:srgbClr val="F68F28"/>
                </a:solidFill>
                <a:effectLst/>
                <a:uLnTx/>
                <a:uFillTx/>
                <a:latin typeface="KyivType Sans"/>
                <a:ea typeface="+mj-ea"/>
              </a:rPr>
              <a:t>C</a:t>
            </a:r>
            <a:r>
              <a:rPr kumimoji="0" lang="fr-FR" sz="6083" b="0" i="0" u="none" strike="noStrike" kern="0" cap="none" spc="-25" normalizeH="0" baseline="30000" noProof="0" dirty="0">
                <a:ln>
                  <a:noFill/>
                </a:ln>
                <a:solidFill>
                  <a:srgbClr val="F68F28"/>
                </a:solidFill>
                <a:effectLst/>
                <a:uLnTx/>
                <a:uFillTx/>
                <a:latin typeface="KyivType Sans"/>
                <a:ea typeface="+mj-ea"/>
              </a:rPr>
              <a:t>25</a:t>
            </a:r>
            <a:endParaRPr lang="fr-FR" baseline="30000" dirty="0"/>
          </a:p>
        </p:txBody>
      </p:sp>
      <p:pic>
        <p:nvPicPr>
          <p:cNvPr id="2" name="Image 1">
            <a:extLst>
              <a:ext uri="{FF2B5EF4-FFF2-40B4-BE49-F238E27FC236}">
                <a16:creationId xmlns:a16="http://schemas.microsoft.com/office/drawing/2014/main" id="{04A83485-DEE1-4C48-718D-76EC5CC53449}"/>
              </a:ext>
            </a:extLst>
          </p:cNvPr>
          <p:cNvPicPr>
            <a:picLocks noChangeAspect="1"/>
          </p:cNvPicPr>
          <p:nvPr/>
        </p:nvPicPr>
        <p:blipFill>
          <a:blip r:embed="rId6"/>
          <a:stretch>
            <a:fillRect/>
          </a:stretch>
        </p:blipFill>
        <p:spPr>
          <a:xfrm>
            <a:off x="7140347" y="5757144"/>
            <a:ext cx="849807" cy="890172"/>
          </a:xfrm>
          <a:prstGeom prst="rect">
            <a:avLst/>
          </a:prstGeom>
        </p:spPr>
      </p:pic>
    </p:spTree>
    <p:extLst>
      <p:ext uri="{BB962C8B-B14F-4D97-AF65-F5344CB8AC3E}">
        <p14:creationId xmlns:p14="http://schemas.microsoft.com/office/powerpoint/2010/main" val="335467683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2" presetClass="entr" presetSubtype="8" fill="hold" nodeType="clickEffect">
                                  <p:stCondLst>
                                    <p:cond delay="0"/>
                                  </p:stCondLst>
                                  <p:childTnLst>
                                    <p:set>
                                      <p:cBhvr>
                                        <p:cTn id="6" dur="1" fill="hold">
                                          <p:stCondLst>
                                            <p:cond delay="0"/>
                                          </p:stCondLst>
                                        </p:cTn>
                                        <p:tgtEl>
                                          <p:spTgt spid="5"/>
                                        </p:tgtEl>
                                        <p:attrNameLst>
                                          <p:attrName>style.visibility</p:attrName>
                                        </p:attrNameLst>
                                      </p:cBhvr>
                                      <p:to>
                                        <p:strVal val="visible"/>
                                      </p:to>
                                    </p:set>
                                    <p:animEffect transition="in" filter="wipe(left)">
                                      <p:cBhvr>
                                        <p:cTn id="7" dur="500"/>
                                        <p:tgtEl>
                                          <p:spTgt spid="5"/>
                                        </p:tgtEl>
                                      </p:cBhvr>
                                    </p:animEffect>
                                  </p:childTnLst>
                                </p:cTn>
                              </p:par>
                              <p:par>
                                <p:cTn id="8" presetID="22" presetClass="entr" presetSubtype="8" fill="hold" grpId="0" nodeType="withEffect">
                                  <p:stCondLst>
                                    <p:cond delay="0"/>
                                  </p:stCondLst>
                                  <p:childTnLst>
                                    <p:set>
                                      <p:cBhvr>
                                        <p:cTn id="9" dur="1" fill="hold">
                                          <p:stCondLst>
                                            <p:cond delay="0"/>
                                          </p:stCondLst>
                                        </p:cTn>
                                        <p:tgtEl>
                                          <p:spTgt spid="13"/>
                                        </p:tgtEl>
                                        <p:attrNameLst>
                                          <p:attrName>style.visibility</p:attrName>
                                        </p:attrNameLst>
                                      </p:cBhvr>
                                      <p:to>
                                        <p:strVal val="visible"/>
                                      </p:to>
                                    </p:set>
                                    <p:animEffect transition="in" filter="wipe(left)">
                                      <p:cBhvr>
                                        <p:cTn id="10" dur="500"/>
                                        <p:tgtEl>
                                          <p:spTgt spid="13"/>
                                        </p:tgtEl>
                                      </p:cBhvr>
                                    </p:animEffect>
                                  </p:childTnLst>
                                </p:cTn>
                              </p:par>
                              <p:par>
                                <p:cTn id="11" presetID="22" presetClass="entr" presetSubtype="8" fill="hold" grpId="0" nodeType="withEffect">
                                  <p:stCondLst>
                                    <p:cond delay="0"/>
                                  </p:stCondLst>
                                  <p:childTnLst>
                                    <p:set>
                                      <p:cBhvr>
                                        <p:cTn id="12" dur="1" fill="hold">
                                          <p:stCondLst>
                                            <p:cond delay="0"/>
                                          </p:stCondLst>
                                        </p:cTn>
                                        <p:tgtEl>
                                          <p:spTgt spid="11"/>
                                        </p:tgtEl>
                                        <p:attrNameLst>
                                          <p:attrName>style.visibility</p:attrName>
                                        </p:attrNameLst>
                                      </p:cBhvr>
                                      <p:to>
                                        <p:strVal val="visible"/>
                                      </p:to>
                                    </p:set>
                                    <p:animEffect transition="in" filter="wipe(left)">
                                      <p:cBhvr>
                                        <p:cTn id="13" dur="500"/>
                                        <p:tgtEl>
                                          <p:spTgt spid="11"/>
                                        </p:tgtEl>
                                      </p:cBhvr>
                                    </p:animEffect>
                                  </p:childTnLst>
                                </p:cTn>
                              </p:par>
                              <p:par>
                                <p:cTn id="14" presetID="22" presetClass="entr" presetSubtype="8" fill="hold" grpId="0" nodeType="withEffect">
                                  <p:stCondLst>
                                    <p:cond delay="0"/>
                                  </p:stCondLst>
                                  <p:childTnLst>
                                    <p:set>
                                      <p:cBhvr>
                                        <p:cTn id="15" dur="1" fill="hold">
                                          <p:stCondLst>
                                            <p:cond delay="0"/>
                                          </p:stCondLst>
                                        </p:cTn>
                                        <p:tgtEl>
                                          <p:spTgt spid="12"/>
                                        </p:tgtEl>
                                        <p:attrNameLst>
                                          <p:attrName>style.visibility</p:attrName>
                                        </p:attrNameLst>
                                      </p:cBhvr>
                                      <p:to>
                                        <p:strVal val="visible"/>
                                      </p:to>
                                    </p:set>
                                    <p:animEffect transition="in" filter="wipe(left)">
                                      <p:cBhvr>
                                        <p:cTn id="16" dur="500"/>
                                        <p:tgtEl>
                                          <p:spTgt spid="12"/>
                                        </p:tgtEl>
                                      </p:cBhvr>
                                    </p:animEffect>
                                  </p:childTnLst>
                                </p:cTn>
                              </p:par>
                            </p:childTnLst>
                          </p:cTn>
                        </p:par>
                      </p:childTnLst>
                    </p:cTn>
                  </p:par>
                  <p:par>
                    <p:cTn id="17" fill="hold">
                      <p:stCondLst>
                        <p:cond delay="indefinite"/>
                      </p:stCondLst>
                      <p:childTnLst>
                        <p:par>
                          <p:cTn id="18" fill="hold">
                            <p:stCondLst>
                              <p:cond delay="0"/>
                            </p:stCondLst>
                            <p:childTnLst>
                              <p:par>
                                <p:cTn id="19" presetID="22" presetClass="entr" presetSubtype="8" fill="hold" grpId="0" nodeType="clickEffect">
                                  <p:stCondLst>
                                    <p:cond delay="0"/>
                                  </p:stCondLst>
                                  <p:childTnLst>
                                    <p:set>
                                      <p:cBhvr>
                                        <p:cTn id="20" dur="1" fill="hold">
                                          <p:stCondLst>
                                            <p:cond delay="0"/>
                                          </p:stCondLst>
                                        </p:cTn>
                                        <p:tgtEl>
                                          <p:spTgt spid="9"/>
                                        </p:tgtEl>
                                        <p:attrNameLst>
                                          <p:attrName>style.visibility</p:attrName>
                                        </p:attrNameLst>
                                      </p:cBhvr>
                                      <p:to>
                                        <p:strVal val="visible"/>
                                      </p:to>
                                    </p:set>
                                    <p:animEffect transition="in" filter="wipe(left)">
                                      <p:cBhvr>
                                        <p:cTn id="21" dur="500"/>
                                        <p:tgtEl>
                                          <p:spTgt spid="9"/>
                                        </p:tgtEl>
                                      </p:cBhvr>
                                    </p:animEffect>
                                  </p:childTnLst>
                                </p:cTn>
                              </p:par>
                              <p:par>
                                <p:cTn id="22" presetID="22" presetClass="entr" presetSubtype="8" fill="hold" grpId="0" nodeType="withEffect">
                                  <p:stCondLst>
                                    <p:cond delay="0"/>
                                  </p:stCondLst>
                                  <p:childTnLst>
                                    <p:set>
                                      <p:cBhvr>
                                        <p:cTn id="23" dur="1" fill="hold">
                                          <p:stCondLst>
                                            <p:cond delay="0"/>
                                          </p:stCondLst>
                                        </p:cTn>
                                        <p:tgtEl>
                                          <p:spTgt spid="10"/>
                                        </p:tgtEl>
                                        <p:attrNameLst>
                                          <p:attrName>style.visibility</p:attrName>
                                        </p:attrNameLst>
                                      </p:cBhvr>
                                      <p:to>
                                        <p:strVal val="visible"/>
                                      </p:to>
                                    </p:set>
                                    <p:animEffect transition="in" filter="wipe(left)">
                                      <p:cBhvr>
                                        <p:cTn id="24" dur="500"/>
                                        <p:tgtEl>
                                          <p:spTgt spid="10"/>
                                        </p:tgtEl>
                                      </p:cBhvr>
                                    </p:animEffect>
                                  </p:childTnLst>
                                </p:cTn>
                              </p:par>
                              <p:par>
                                <p:cTn id="25" presetID="22" presetClass="entr" presetSubtype="8" fill="hold" grpId="0" nodeType="withEffect">
                                  <p:stCondLst>
                                    <p:cond delay="0"/>
                                  </p:stCondLst>
                                  <p:childTnLst>
                                    <p:set>
                                      <p:cBhvr>
                                        <p:cTn id="26" dur="1" fill="hold">
                                          <p:stCondLst>
                                            <p:cond delay="0"/>
                                          </p:stCondLst>
                                        </p:cTn>
                                        <p:tgtEl>
                                          <p:spTgt spid="14"/>
                                        </p:tgtEl>
                                        <p:attrNameLst>
                                          <p:attrName>style.visibility</p:attrName>
                                        </p:attrNameLst>
                                      </p:cBhvr>
                                      <p:to>
                                        <p:strVal val="visible"/>
                                      </p:to>
                                    </p:set>
                                    <p:animEffect transition="in" filter="wipe(left)">
                                      <p:cBhvr>
                                        <p:cTn id="27" dur="500"/>
                                        <p:tgtEl>
                                          <p:spTgt spid="14"/>
                                        </p:tgtEl>
                                      </p:cBhvr>
                                    </p:animEffect>
                                  </p:childTnLst>
                                </p:cTn>
                              </p:par>
                            </p:childTnLst>
                          </p:cTn>
                        </p:par>
                      </p:childTnLst>
                    </p:cTn>
                  </p:par>
                  <p:par>
                    <p:cTn id="28" fill="hold">
                      <p:stCondLst>
                        <p:cond delay="indefinite"/>
                      </p:stCondLst>
                      <p:childTnLst>
                        <p:par>
                          <p:cTn id="29" fill="hold">
                            <p:stCondLst>
                              <p:cond delay="0"/>
                            </p:stCondLst>
                            <p:childTnLst>
                              <p:par>
                                <p:cTn id="30" presetID="22" presetClass="entr" presetSubtype="8" fill="hold" grpId="0" nodeType="clickEffect">
                                  <p:stCondLst>
                                    <p:cond delay="0"/>
                                  </p:stCondLst>
                                  <p:childTnLst>
                                    <p:set>
                                      <p:cBhvr>
                                        <p:cTn id="31" dur="1" fill="hold">
                                          <p:stCondLst>
                                            <p:cond delay="0"/>
                                          </p:stCondLst>
                                        </p:cTn>
                                        <p:tgtEl>
                                          <p:spTgt spid="8"/>
                                        </p:tgtEl>
                                        <p:attrNameLst>
                                          <p:attrName>style.visibility</p:attrName>
                                        </p:attrNameLst>
                                      </p:cBhvr>
                                      <p:to>
                                        <p:strVal val="visible"/>
                                      </p:to>
                                    </p:set>
                                    <p:animEffect transition="in" filter="wipe(left)">
                                      <p:cBhvr>
                                        <p:cTn id="32" dur="500"/>
                                        <p:tgtEl>
                                          <p:spTgt spid="8"/>
                                        </p:tgtEl>
                                      </p:cBhvr>
                                    </p:animEffect>
                                  </p:childTnLst>
                                </p:cTn>
                              </p:par>
                              <p:par>
                                <p:cTn id="33" presetID="22" presetClass="entr" presetSubtype="8" fill="hold" grpId="0" nodeType="withEffect">
                                  <p:stCondLst>
                                    <p:cond delay="0"/>
                                  </p:stCondLst>
                                  <p:childTnLst>
                                    <p:set>
                                      <p:cBhvr>
                                        <p:cTn id="34" dur="1" fill="hold">
                                          <p:stCondLst>
                                            <p:cond delay="0"/>
                                          </p:stCondLst>
                                        </p:cTn>
                                        <p:tgtEl>
                                          <p:spTgt spid="15"/>
                                        </p:tgtEl>
                                        <p:attrNameLst>
                                          <p:attrName>style.visibility</p:attrName>
                                        </p:attrNameLst>
                                      </p:cBhvr>
                                      <p:to>
                                        <p:strVal val="visible"/>
                                      </p:to>
                                    </p:set>
                                    <p:animEffect transition="in" filter="wipe(left)">
                                      <p:cBhvr>
                                        <p:cTn id="35" dur="500"/>
                                        <p:tgtEl>
                                          <p:spTgt spid="15"/>
                                        </p:tgtEl>
                                      </p:cBhvr>
                                    </p:animEffect>
                                  </p:childTnLst>
                                </p:cTn>
                              </p:par>
                              <p:par>
                                <p:cTn id="36" presetID="22" presetClass="entr" presetSubtype="8" fill="hold" grpId="0" nodeType="withEffect">
                                  <p:stCondLst>
                                    <p:cond delay="0"/>
                                  </p:stCondLst>
                                  <p:childTnLst>
                                    <p:set>
                                      <p:cBhvr>
                                        <p:cTn id="37" dur="1" fill="hold">
                                          <p:stCondLst>
                                            <p:cond delay="0"/>
                                          </p:stCondLst>
                                        </p:cTn>
                                        <p:tgtEl>
                                          <p:spTgt spid="16"/>
                                        </p:tgtEl>
                                        <p:attrNameLst>
                                          <p:attrName>style.visibility</p:attrName>
                                        </p:attrNameLst>
                                      </p:cBhvr>
                                      <p:to>
                                        <p:strVal val="visible"/>
                                      </p:to>
                                    </p:set>
                                    <p:animEffect transition="in" filter="wipe(left)">
                                      <p:cBhvr>
                                        <p:cTn id="38" dur="500"/>
                                        <p:tgtEl>
                                          <p:spTgt spid="16"/>
                                        </p:tgtEl>
                                      </p:cBhvr>
                                    </p:animEffect>
                                  </p:childTnLst>
                                </p:cTn>
                              </p:par>
                              <p:par>
                                <p:cTn id="39" presetID="22" presetClass="entr" presetSubtype="8" fill="hold" nodeType="withEffect">
                                  <p:stCondLst>
                                    <p:cond delay="0"/>
                                  </p:stCondLst>
                                  <p:childTnLst>
                                    <p:set>
                                      <p:cBhvr>
                                        <p:cTn id="40" dur="1" fill="hold">
                                          <p:stCondLst>
                                            <p:cond delay="0"/>
                                          </p:stCondLst>
                                        </p:cTn>
                                        <p:tgtEl>
                                          <p:spTgt spid="4"/>
                                        </p:tgtEl>
                                        <p:attrNameLst>
                                          <p:attrName>style.visibility</p:attrName>
                                        </p:attrNameLst>
                                      </p:cBhvr>
                                      <p:to>
                                        <p:strVal val="visible"/>
                                      </p:to>
                                    </p:set>
                                    <p:animEffect transition="in" filter="wipe(left)">
                                      <p:cBhvr>
                                        <p:cTn id="41" dur="500"/>
                                        <p:tgtEl>
                                          <p:spTgt spid="4"/>
                                        </p:tgtEl>
                                      </p:cBhvr>
                                    </p:animEffect>
                                  </p:childTnLst>
                                </p:cTn>
                              </p:par>
                            </p:childTnLst>
                          </p:cTn>
                        </p:par>
                      </p:childTnLst>
                    </p:cTn>
                  </p:par>
                  <p:par>
                    <p:cTn id="42" fill="hold">
                      <p:stCondLst>
                        <p:cond delay="indefinite"/>
                      </p:stCondLst>
                      <p:childTnLst>
                        <p:par>
                          <p:cTn id="43" fill="hold">
                            <p:stCondLst>
                              <p:cond delay="0"/>
                            </p:stCondLst>
                            <p:childTnLst>
                              <p:par>
                                <p:cTn id="44" presetID="22" presetClass="entr" presetSubtype="8" fill="hold" grpId="0" nodeType="clickEffect">
                                  <p:stCondLst>
                                    <p:cond delay="0"/>
                                  </p:stCondLst>
                                  <p:childTnLst>
                                    <p:set>
                                      <p:cBhvr>
                                        <p:cTn id="45" dur="1" fill="hold">
                                          <p:stCondLst>
                                            <p:cond delay="0"/>
                                          </p:stCondLst>
                                        </p:cTn>
                                        <p:tgtEl>
                                          <p:spTgt spid="17"/>
                                        </p:tgtEl>
                                        <p:attrNameLst>
                                          <p:attrName>style.visibility</p:attrName>
                                        </p:attrNameLst>
                                      </p:cBhvr>
                                      <p:to>
                                        <p:strVal val="visible"/>
                                      </p:to>
                                    </p:set>
                                    <p:animEffect transition="in" filter="wipe(left)">
                                      <p:cBhvr>
                                        <p:cTn id="46" dur="500"/>
                                        <p:tgtEl>
                                          <p:spTgt spid="17"/>
                                        </p:tgtEl>
                                      </p:cBhvr>
                                    </p:animEffect>
                                  </p:childTnLst>
                                </p:cTn>
                              </p:par>
                              <p:par>
                                <p:cTn id="47" presetID="22" presetClass="entr" presetSubtype="8" fill="hold" grpId="0" nodeType="withEffect">
                                  <p:stCondLst>
                                    <p:cond delay="0"/>
                                  </p:stCondLst>
                                  <p:childTnLst>
                                    <p:set>
                                      <p:cBhvr>
                                        <p:cTn id="48" dur="1" fill="hold">
                                          <p:stCondLst>
                                            <p:cond delay="0"/>
                                          </p:stCondLst>
                                        </p:cTn>
                                        <p:tgtEl>
                                          <p:spTgt spid="18"/>
                                        </p:tgtEl>
                                        <p:attrNameLst>
                                          <p:attrName>style.visibility</p:attrName>
                                        </p:attrNameLst>
                                      </p:cBhvr>
                                      <p:to>
                                        <p:strVal val="visible"/>
                                      </p:to>
                                    </p:set>
                                    <p:animEffect transition="in" filter="wipe(left)">
                                      <p:cBhvr>
                                        <p:cTn id="49" dur="500"/>
                                        <p:tgtEl>
                                          <p:spTgt spid="18"/>
                                        </p:tgtEl>
                                      </p:cBhvr>
                                    </p:animEffect>
                                  </p:childTnLst>
                                </p:cTn>
                              </p:par>
                              <p:par>
                                <p:cTn id="50" presetID="22" presetClass="entr" presetSubtype="8" fill="hold" nodeType="withEffect">
                                  <p:stCondLst>
                                    <p:cond delay="0"/>
                                  </p:stCondLst>
                                  <p:childTnLst>
                                    <p:set>
                                      <p:cBhvr>
                                        <p:cTn id="51" dur="1" fill="hold">
                                          <p:stCondLst>
                                            <p:cond delay="0"/>
                                          </p:stCondLst>
                                        </p:cTn>
                                        <p:tgtEl>
                                          <p:spTgt spid="2"/>
                                        </p:tgtEl>
                                        <p:attrNameLst>
                                          <p:attrName>style.visibility</p:attrName>
                                        </p:attrNameLst>
                                      </p:cBhvr>
                                      <p:to>
                                        <p:strVal val="visible"/>
                                      </p:to>
                                    </p:set>
                                    <p:animEffect transition="in" filter="wipe(left)">
                                      <p:cBhvr>
                                        <p:cTn id="52" dur="5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animBg="1"/>
      <p:bldP spid="9" grpId="0"/>
      <p:bldP spid="10" grpId="0" animBg="1"/>
      <p:bldP spid="11" grpId="0" animBg="1"/>
      <p:bldP spid="12" grpId="0"/>
      <p:bldP spid="13" grpId="0" animBg="1"/>
      <p:bldP spid="14" grpId="0" animBg="1"/>
      <p:bldP spid="15" grpId="0" animBg="1"/>
      <p:bldP spid="16" grpId="0"/>
      <p:bldP spid="17" grpId="0"/>
      <p:bldP spid="18" grpId="0"/>
    </p:bldLst>
  </p:timing>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Image 2">
            <a:extLst>
              <a:ext uri="{FF2B5EF4-FFF2-40B4-BE49-F238E27FC236}">
                <a16:creationId xmlns:a16="http://schemas.microsoft.com/office/drawing/2014/main" id="{AB32664F-64AB-BBB4-AC65-88123CFCF51A}"/>
              </a:ext>
            </a:extLst>
          </p:cNvPr>
          <p:cNvPicPr>
            <a:picLocks noChangeAspect="1"/>
          </p:cNvPicPr>
          <p:nvPr/>
        </p:nvPicPr>
        <p:blipFill>
          <a:blip r:embed="rId3"/>
          <a:stretch>
            <a:fillRect/>
          </a:stretch>
        </p:blipFill>
        <p:spPr>
          <a:xfrm>
            <a:off x="558800" y="2150154"/>
            <a:ext cx="3962400" cy="2238375"/>
          </a:xfrm>
          <a:prstGeom prst="rect">
            <a:avLst/>
          </a:prstGeom>
        </p:spPr>
      </p:pic>
      <p:pic>
        <p:nvPicPr>
          <p:cNvPr id="5" name="Image 4">
            <a:extLst>
              <a:ext uri="{FF2B5EF4-FFF2-40B4-BE49-F238E27FC236}">
                <a16:creationId xmlns:a16="http://schemas.microsoft.com/office/drawing/2014/main" id="{7A460178-C167-7F1B-12AD-82E83459D8AD}"/>
              </a:ext>
            </a:extLst>
          </p:cNvPr>
          <p:cNvPicPr>
            <a:picLocks noChangeAspect="1"/>
          </p:cNvPicPr>
          <p:nvPr/>
        </p:nvPicPr>
        <p:blipFill>
          <a:blip r:embed="rId4"/>
          <a:stretch>
            <a:fillRect/>
          </a:stretch>
        </p:blipFill>
        <p:spPr>
          <a:xfrm>
            <a:off x="144804" y="4026240"/>
            <a:ext cx="1323975" cy="1133475"/>
          </a:xfrm>
          <a:prstGeom prst="rect">
            <a:avLst/>
          </a:prstGeom>
        </p:spPr>
      </p:pic>
      <p:pic>
        <p:nvPicPr>
          <p:cNvPr id="13" name="Image 12">
            <a:extLst>
              <a:ext uri="{FF2B5EF4-FFF2-40B4-BE49-F238E27FC236}">
                <a16:creationId xmlns:a16="http://schemas.microsoft.com/office/drawing/2014/main" id="{E22D8F40-0B75-4CF8-EF3B-66EE5314124E}"/>
              </a:ext>
            </a:extLst>
          </p:cNvPr>
          <p:cNvPicPr>
            <a:picLocks noChangeAspect="1"/>
          </p:cNvPicPr>
          <p:nvPr/>
        </p:nvPicPr>
        <p:blipFill>
          <a:blip r:embed="rId5"/>
          <a:stretch>
            <a:fillRect/>
          </a:stretch>
        </p:blipFill>
        <p:spPr>
          <a:xfrm>
            <a:off x="1003751" y="4703942"/>
            <a:ext cx="1304925" cy="1123950"/>
          </a:xfrm>
          <a:prstGeom prst="rect">
            <a:avLst/>
          </a:prstGeom>
        </p:spPr>
      </p:pic>
      <p:pic>
        <p:nvPicPr>
          <p:cNvPr id="17" name="Image 16">
            <a:extLst>
              <a:ext uri="{FF2B5EF4-FFF2-40B4-BE49-F238E27FC236}">
                <a16:creationId xmlns:a16="http://schemas.microsoft.com/office/drawing/2014/main" id="{D6196892-D5DB-83F3-08ED-4B6012C5B329}"/>
              </a:ext>
            </a:extLst>
          </p:cNvPr>
          <p:cNvPicPr>
            <a:picLocks noChangeAspect="1"/>
          </p:cNvPicPr>
          <p:nvPr/>
        </p:nvPicPr>
        <p:blipFill>
          <a:blip r:embed="rId6"/>
          <a:stretch>
            <a:fillRect/>
          </a:stretch>
        </p:blipFill>
        <p:spPr>
          <a:xfrm>
            <a:off x="2308676" y="3989023"/>
            <a:ext cx="1333500" cy="1114425"/>
          </a:xfrm>
          <a:prstGeom prst="rect">
            <a:avLst/>
          </a:prstGeom>
        </p:spPr>
      </p:pic>
      <p:pic>
        <p:nvPicPr>
          <p:cNvPr id="19" name="Image 18">
            <a:extLst>
              <a:ext uri="{FF2B5EF4-FFF2-40B4-BE49-F238E27FC236}">
                <a16:creationId xmlns:a16="http://schemas.microsoft.com/office/drawing/2014/main" id="{30FDA1EA-E2E6-3B81-2559-F4E2C5F47A4F}"/>
              </a:ext>
            </a:extLst>
          </p:cNvPr>
          <p:cNvPicPr>
            <a:picLocks noChangeAspect="1"/>
          </p:cNvPicPr>
          <p:nvPr/>
        </p:nvPicPr>
        <p:blipFill>
          <a:blip r:embed="rId7"/>
          <a:stretch>
            <a:fillRect/>
          </a:stretch>
        </p:blipFill>
        <p:spPr>
          <a:xfrm>
            <a:off x="3167623" y="4572816"/>
            <a:ext cx="1323975" cy="1114425"/>
          </a:xfrm>
          <a:prstGeom prst="rect">
            <a:avLst/>
          </a:prstGeom>
        </p:spPr>
      </p:pic>
      <p:pic>
        <p:nvPicPr>
          <p:cNvPr id="7" name="Image 6">
            <a:extLst>
              <a:ext uri="{FF2B5EF4-FFF2-40B4-BE49-F238E27FC236}">
                <a16:creationId xmlns:a16="http://schemas.microsoft.com/office/drawing/2014/main" id="{E9573FE1-5E93-A9FB-8C3D-1EA6A1D0FB51}"/>
              </a:ext>
            </a:extLst>
          </p:cNvPr>
          <p:cNvPicPr>
            <a:picLocks noChangeAspect="1"/>
          </p:cNvPicPr>
          <p:nvPr/>
        </p:nvPicPr>
        <p:blipFill>
          <a:blip r:embed="rId8"/>
          <a:stretch>
            <a:fillRect/>
          </a:stretch>
        </p:blipFill>
        <p:spPr>
          <a:xfrm>
            <a:off x="2337251" y="5429317"/>
            <a:ext cx="1304925" cy="1114425"/>
          </a:xfrm>
          <a:prstGeom prst="rect">
            <a:avLst/>
          </a:prstGeom>
        </p:spPr>
      </p:pic>
      <p:pic>
        <p:nvPicPr>
          <p:cNvPr id="21" name="Image 20">
            <a:extLst>
              <a:ext uri="{FF2B5EF4-FFF2-40B4-BE49-F238E27FC236}">
                <a16:creationId xmlns:a16="http://schemas.microsoft.com/office/drawing/2014/main" id="{9DB8132A-01D1-25ED-3FD4-EE399903B872}"/>
              </a:ext>
            </a:extLst>
          </p:cNvPr>
          <p:cNvPicPr>
            <a:picLocks noChangeAspect="1"/>
          </p:cNvPicPr>
          <p:nvPr/>
        </p:nvPicPr>
        <p:blipFill>
          <a:blip r:embed="rId9"/>
          <a:stretch>
            <a:fillRect/>
          </a:stretch>
        </p:blipFill>
        <p:spPr>
          <a:xfrm>
            <a:off x="288425" y="5429316"/>
            <a:ext cx="1314450" cy="1114425"/>
          </a:xfrm>
          <a:prstGeom prst="rect">
            <a:avLst/>
          </a:prstGeom>
        </p:spPr>
      </p:pic>
      <p:sp>
        <p:nvSpPr>
          <p:cNvPr id="22" name="Espace réservé du titre 1">
            <a:extLst>
              <a:ext uri="{FF2B5EF4-FFF2-40B4-BE49-F238E27FC236}">
                <a16:creationId xmlns:a16="http://schemas.microsoft.com/office/drawing/2014/main" id="{AB02DB25-7BCB-688D-3519-CCB230CE7FA2}"/>
              </a:ext>
            </a:extLst>
          </p:cNvPr>
          <p:cNvSpPr txBox="1">
            <a:spLocks/>
          </p:cNvSpPr>
          <p:nvPr/>
        </p:nvSpPr>
        <p:spPr>
          <a:xfrm>
            <a:off x="529389" y="-145756"/>
            <a:ext cx="11093115" cy="1325563"/>
          </a:xfrm>
          <a:prstGeom prst="rect">
            <a:avLst/>
          </a:prstGeom>
        </p:spPr>
        <p:txBody>
          <a:bodyPr vert="horz" lIns="91440" tIns="45720" rIns="91440" bIns="45720" rtlCol="0" anchor="ctr">
            <a:normAutofit/>
          </a:bodyPr>
          <a:lstStyle>
            <a:lvl1pPr algn="ctr" defTabSz="914400" rtl="0" eaLnBrk="1" latinLnBrk="0" hangingPunct="1">
              <a:lnSpc>
                <a:spcPct val="90000"/>
              </a:lnSpc>
              <a:spcBef>
                <a:spcPct val="0"/>
              </a:spcBef>
              <a:buNone/>
              <a:defRPr sz="4800" kern="1200">
                <a:solidFill>
                  <a:srgbClr val="3E3E3E"/>
                </a:solidFill>
                <a:latin typeface="KyivType Sans2" panose="00000500000000000000" pitchFamily="50" charset="0"/>
                <a:ea typeface="+mj-ea"/>
                <a:cs typeface="+mj-cs"/>
              </a:defRPr>
            </a:lvl1pPr>
          </a:lstStyle>
          <a:p>
            <a:pPr marL="0" marR="0" lvl="0" indent="0" algn="ctr" defTabSz="914400" rtl="0" eaLnBrk="1" fontAlgn="auto" latinLnBrk="0" hangingPunct="1">
              <a:lnSpc>
                <a:spcPct val="90000"/>
              </a:lnSpc>
              <a:spcBef>
                <a:spcPct val="0"/>
              </a:spcBef>
              <a:spcAft>
                <a:spcPts val="0"/>
              </a:spcAft>
              <a:buClrTx/>
              <a:buSzTx/>
              <a:buFontTx/>
              <a:buNone/>
              <a:tabLst/>
              <a:defRPr/>
            </a:pPr>
            <a:r>
              <a:rPr kumimoji="0" lang="en-US" sz="4800" b="0" i="0" u="none" strike="noStrike" kern="1200" cap="none" spc="0" normalizeH="0" baseline="0" noProof="0" dirty="0">
                <a:ln>
                  <a:noFill/>
                </a:ln>
                <a:solidFill>
                  <a:srgbClr val="3E3E3E"/>
                </a:solidFill>
                <a:effectLst/>
                <a:uLnTx/>
                <a:uFillTx/>
                <a:latin typeface="KyivType Sans2" panose="00000500000000000000" pitchFamily="50" charset="0"/>
                <a:ea typeface="+mj-ea"/>
                <a:cs typeface="+mj-cs"/>
              </a:rPr>
              <a:t>Supports de formation</a:t>
            </a:r>
          </a:p>
        </p:txBody>
      </p:sp>
      <p:sp>
        <p:nvSpPr>
          <p:cNvPr id="23" name="ZoneTexte 22">
            <a:extLst>
              <a:ext uri="{FF2B5EF4-FFF2-40B4-BE49-F238E27FC236}">
                <a16:creationId xmlns:a16="http://schemas.microsoft.com/office/drawing/2014/main" id="{98954811-0F04-647D-6D81-26330706B17E}"/>
              </a:ext>
            </a:extLst>
          </p:cNvPr>
          <p:cNvSpPr txBox="1"/>
          <p:nvPr/>
        </p:nvSpPr>
        <p:spPr>
          <a:xfrm>
            <a:off x="144804" y="1298785"/>
            <a:ext cx="4376396" cy="343492"/>
          </a:xfrm>
          <a:prstGeom prst="rect">
            <a:avLst/>
          </a:prstGeom>
          <a:noFill/>
        </p:spPr>
        <p:txBody>
          <a:bodyPr wrap="square" rtlCol="0">
            <a:spAutoFit/>
          </a:bodyPr>
          <a:lstStyle/>
          <a:p>
            <a:pPr algn="ctr"/>
            <a:r>
              <a:rPr lang="fr-FR" sz="1632" b="1" dirty="0">
                <a:latin typeface="Century Gothic" panose="020B0502020202020204" pitchFamily="34" charset="0"/>
              </a:rPr>
              <a:t>JEUX</a:t>
            </a:r>
            <a:endParaRPr lang="fr-FR" sz="1632" i="1" dirty="0">
              <a:latin typeface="Century Gothic" panose="020B0502020202020204" pitchFamily="34" charset="0"/>
            </a:endParaRPr>
          </a:p>
        </p:txBody>
      </p:sp>
      <p:pic>
        <p:nvPicPr>
          <p:cNvPr id="26" name="Image 25">
            <a:extLst>
              <a:ext uri="{FF2B5EF4-FFF2-40B4-BE49-F238E27FC236}">
                <a16:creationId xmlns:a16="http://schemas.microsoft.com/office/drawing/2014/main" id="{EEFFCBE5-1626-497B-32C8-6A5FAA93A38D}"/>
              </a:ext>
            </a:extLst>
          </p:cNvPr>
          <p:cNvPicPr>
            <a:picLocks noChangeAspect="1"/>
          </p:cNvPicPr>
          <p:nvPr/>
        </p:nvPicPr>
        <p:blipFill rotWithShape="1">
          <a:blip r:embed="rId10"/>
          <a:srcRect l="50970"/>
          <a:stretch/>
        </p:blipFill>
        <p:spPr>
          <a:xfrm>
            <a:off x="5361097" y="3437133"/>
            <a:ext cx="3064201" cy="1751408"/>
          </a:xfrm>
          <a:prstGeom prst="rect">
            <a:avLst/>
          </a:prstGeom>
        </p:spPr>
      </p:pic>
      <p:pic>
        <p:nvPicPr>
          <p:cNvPr id="25" name="Image 24">
            <a:extLst>
              <a:ext uri="{FF2B5EF4-FFF2-40B4-BE49-F238E27FC236}">
                <a16:creationId xmlns:a16="http://schemas.microsoft.com/office/drawing/2014/main" id="{0D5599F1-0202-4945-5701-2EC75A28FB72}"/>
              </a:ext>
            </a:extLst>
          </p:cNvPr>
          <p:cNvPicPr>
            <a:picLocks noChangeAspect="1"/>
          </p:cNvPicPr>
          <p:nvPr/>
        </p:nvPicPr>
        <p:blipFill rotWithShape="1">
          <a:blip r:embed="rId10"/>
          <a:srcRect r="50970"/>
          <a:stretch/>
        </p:blipFill>
        <p:spPr>
          <a:xfrm>
            <a:off x="4935196" y="2150154"/>
            <a:ext cx="3064200" cy="1751408"/>
          </a:xfrm>
          <a:prstGeom prst="rect">
            <a:avLst/>
          </a:prstGeom>
        </p:spPr>
      </p:pic>
      <p:sp>
        <p:nvSpPr>
          <p:cNvPr id="27" name="ZoneTexte 26">
            <a:extLst>
              <a:ext uri="{FF2B5EF4-FFF2-40B4-BE49-F238E27FC236}">
                <a16:creationId xmlns:a16="http://schemas.microsoft.com/office/drawing/2014/main" id="{2850D74F-1B10-53FC-B09A-34D55BE64A97}"/>
              </a:ext>
            </a:extLst>
          </p:cNvPr>
          <p:cNvSpPr txBox="1"/>
          <p:nvPr/>
        </p:nvSpPr>
        <p:spPr>
          <a:xfrm>
            <a:off x="4935196" y="1298785"/>
            <a:ext cx="3490102" cy="343492"/>
          </a:xfrm>
          <a:prstGeom prst="rect">
            <a:avLst/>
          </a:prstGeom>
          <a:noFill/>
        </p:spPr>
        <p:txBody>
          <a:bodyPr wrap="square" rtlCol="0">
            <a:spAutoFit/>
          </a:bodyPr>
          <a:lstStyle/>
          <a:p>
            <a:pPr algn="ctr"/>
            <a:r>
              <a:rPr lang="fr-FR" sz="1632" b="1" dirty="0">
                <a:latin typeface="Century Gothic" panose="020B0502020202020204" pitchFamily="34" charset="0"/>
              </a:rPr>
              <a:t>PRESENTATION</a:t>
            </a:r>
            <a:endParaRPr lang="fr-FR" sz="1632" dirty="0">
              <a:latin typeface="Century Gothic" panose="020B0502020202020204" pitchFamily="34" charset="0"/>
            </a:endParaRPr>
          </a:p>
        </p:txBody>
      </p:sp>
      <p:pic>
        <p:nvPicPr>
          <p:cNvPr id="29" name="Image 28">
            <a:extLst>
              <a:ext uri="{FF2B5EF4-FFF2-40B4-BE49-F238E27FC236}">
                <a16:creationId xmlns:a16="http://schemas.microsoft.com/office/drawing/2014/main" id="{3321CB57-652E-1A35-8DC4-E86EFEB0A23C}"/>
              </a:ext>
            </a:extLst>
          </p:cNvPr>
          <p:cNvPicPr>
            <a:picLocks noChangeAspect="1"/>
          </p:cNvPicPr>
          <p:nvPr/>
        </p:nvPicPr>
        <p:blipFill rotWithShape="1">
          <a:blip r:embed="rId11"/>
          <a:srcRect b="18375"/>
          <a:stretch/>
        </p:blipFill>
        <p:spPr>
          <a:xfrm>
            <a:off x="8644403" y="2150153"/>
            <a:ext cx="3315483" cy="2553789"/>
          </a:xfrm>
          <a:prstGeom prst="rect">
            <a:avLst/>
          </a:prstGeom>
        </p:spPr>
      </p:pic>
      <p:sp>
        <p:nvSpPr>
          <p:cNvPr id="30" name="ZoneTexte 29">
            <a:extLst>
              <a:ext uri="{FF2B5EF4-FFF2-40B4-BE49-F238E27FC236}">
                <a16:creationId xmlns:a16="http://schemas.microsoft.com/office/drawing/2014/main" id="{A6112E3B-8E02-2CD7-F1B0-F7618BAE79F9}"/>
              </a:ext>
            </a:extLst>
          </p:cNvPr>
          <p:cNvSpPr txBox="1"/>
          <p:nvPr/>
        </p:nvSpPr>
        <p:spPr>
          <a:xfrm>
            <a:off x="8557094" y="1298785"/>
            <a:ext cx="3490102" cy="343492"/>
          </a:xfrm>
          <a:prstGeom prst="rect">
            <a:avLst/>
          </a:prstGeom>
          <a:noFill/>
        </p:spPr>
        <p:txBody>
          <a:bodyPr wrap="square" rtlCol="0">
            <a:spAutoFit/>
          </a:bodyPr>
          <a:lstStyle/>
          <a:p>
            <a:pPr algn="ctr"/>
            <a:r>
              <a:rPr lang="fr-FR" sz="1632" b="1" dirty="0">
                <a:latin typeface="Century Gothic" panose="020B0502020202020204" pitchFamily="34" charset="0"/>
              </a:rPr>
              <a:t>FICHES PRODUIT</a:t>
            </a:r>
            <a:endParaRPr lang="fr-FR" sz="1632" dirty="0">
              <a:latin typeface="Century Gothic" panose="020B0502020202020204" pitchFamily="34" charset="0"/>
            </a:endParaRPr>
          </a:p>
        </p:txBody>
      </p:sp>
    </p:spTree>
    <p:extLst>
      <p:ext uri="{BB962C8B-B14F-4D97-AF65-F5344CB8AC3E}">
        <p14:creationId xmlns:p14="http://schemas.microsoft.com/office/powerpoint/2010/main" val="172976567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nodeType="clickEffect">
                                  <p:stCondLst>
                                    <p:cond delay="0"/>
                                  </p:stCondLst>
                                  <p:childTnLst>
                                    <p:set>
                                      <p:cBhvr>
                                        <p:cTn id="6" dur="1" fill="hold">
                                          <p:stCondLst>
                                            <p:cond delay="0"/>
                                          </p:stCondLst>
                                        </p:cTn>
                                        <p:tgtEl>
                                          <p:spTgt spid="3"/>
                                        </p:tgtEl>
                                        <p:attrNameLst>
                                          <p:attrName>style.visibility</p:attrName>
                                        </p:attrNameLst>
                                      </p:cBhvr>
                                      <p:to>
                                        <p:strVal val="visible"/>
                                      </p:to>
                                    </p:set>
                                    <p:animEffect transition="in" filter="fade">
                                      <p:cBhvr>
                                        <p:cTn id="7" dur="1000"/>
                                        <p:tgtEl>
                                          <p:spTgt spid="3"/>
                                        </p:tgtEl>
                                      </p:cBhvr>
                                    </p:animEffect>
                                    <p:anim calcmode="lin" valueType="num">
                                      <p:cBhvr>
                                        <p:cTn id="8" dur="1000" fill="hold"/>
                                        <p:tgtEl>
                                          <p:spTgt spid="3"/>
                                        </p:tgtEl>
                                        <p:attrNameLst>
                                          <p:attrName>ppt_x</p:attrName>
                                        </p:attrNameLst>
                                      </p:cBhvr>
                                      <p:tavLst>
                                        <p:tav tm="0">
                                          <p:val>
                                            <p:strVal val="#ppt_x"/>
                                          </p:val>
                                        </p:tav>
                                        <p:tav tm="100000">
                                          <p:val>
                                            <p:strVal val="#ppt_x"/>
                                          </p:val>
                                        </p:tav>
                                      </p:tavLst>
                                    </p:anim>
                                    <p:anim calcmode="lin" valueType="num">
                                      <p:cBhvr>
                                        <p:cTn id="9" dur="1000" fill="hold"/>
                                        <p:tgtEl>
                                          <p:spTgt spid="3"/>
                                        </p:tgtEl>
                                        <p:attrNameLst>
                                          <p:attrName>ppt_y</p:attrName>
                                        </p:attrNameLst>
                                      </p:cBhvr>
                                      <p:tavLst>
                                        <p:tav tm="0">
                                          <p:val>
                                            <p:strVal val="#ppt_y+.1"/>
                                          </p:val>
                                        </p:tav>
                                        <p:tav tm="100000">
                                          <p:val>
                                            <p:strVal val="#ppt_y"/>
                                          </p:val>
                                        </p:tav>
                                      </p:tavLst>
                                    </p:anim>
                                  </p:childTnLst>
                                </p:cTn>
                              </p:par>
                              <p:par>
                                <p:cTn id="10" presetID="42" presetClass="entr" presetSubtype="0" fill="hold" nodeType="withEffect">
                                  <p:stCondLst>
                                    <p:cond delay="0"/>
                                  </p:stCondLst>
                                  <p:childTnLst>
                                    <p:set>
                                      <p:cBhvr>
                                        <p:cTn id="11" dur="1" fill="hold">
                                          <p:stCondLst>
                                            <p:cond delay="0"/>
                                          </p:stCondLst>
                                        </p:cTn>
                                        <p:tgtEl>
                                          <p:spTgt spid="5"/>
                                        </p:tgtEl>
                                        <p:attrNameLst>
                                          <p:attrName>style.visibility</p:attrName>
                                        </p:attrNameLst>
                                      </p:cBhvr>
                                      <p:to>
                                        <p:strVal val="visible"/>
                                      </p:to>
                                    </p:set>
                                    <p:animEffect transition="in" filter="fade">
                                      <p:cBhvr>
                                        <p:cTn id="12" dur="1000"/>
                                        <p:tgtEl>
                                          <p:spTgt spid="5"/>
                                        </p:tgtEl>
                                      </p:cBhvr>
                                    </p:animEffect>
                                    <p:anim calcmode="lin" valueType="num">
                                      <p:cBhvr>
                                        <p:cTn id="13" dur="1000" fill="hold"/>
                                        <p:tgtEl>
                                          <p:spTgt spid="5"/>
                                        </p:tgtEl>
                                        <p:attrNameLst>
                                          <p:attrName>ppt_x</p:attrName>
                                        </p:attrNameLst>
                                      </p:cBhvr>
                                      <p:tavLst>
                                        <p:tav tm="0">
                                          <p:val>
                                            <p:strVal val="#ppt_x"/>
                                          </p:val>
                                        </p:tav>
                                        <p:tav tm="100000">
                                          <p:val>
                                            <p:strVal val="#ppt_x"/>
                                          </p:val>
                                        </p:tav>
                                      </p:tavLst>
                                    </p:anim>
                                    <p:anim calcmode="lin" valueType="num">
                                      <p:cBhvr>
                                        <p:cTn id="14" dur="1000" fill="hold"/>
                                        <p:tgtEl>
                                          <p:spTgt spid="5"/>
                                        </p:tgtEl>
                                        <p:attrNameLst>
                                          <p:attrName>ppt_y</p:attrName>
                                        </p:attrNameLst>
                                      </p:cBhvr>
                                      <p:tavLst>
                                        <p:tav tm="0">
                                          <p:val>
                                            <p:strVal val="#ppt_y+.1"/>
                                          </p:val>
                                        </p:tav>
                                        <p:tav tm="100000">
                                          <p:val>
                                            <p:strVal val="#ppt_y"/>
                                          </p:val>
                                        </p:tav>
                                      </p:tavLst>
                                    </p:anim>
                                  </p:childTnLst>
                                </p:cTn>
                              </p:par>
                              <p:par>
                                <p:cTn id="15" presetID="42" presetClass="entr" presetSubtype="0" fill="hold" nodeType="withEffect">
                                  <p:stCondLst>
                                    <p:cond delay="0"/>
                                  </p:stCondLst>
                                  <p:childTnLst>
                                    <p:set>
                                      <p:cBhvr>
                                        <p:cTn id="16" dur="1" fill="hold">
                                          <p:stCondLst>
                                            <p:cond delay="0"/>
                                          </p:stCondLst>
                                        </p:cTn>
                                        <p:tgtEl>
                                          <p:spTgt spid="13"/>
                                        </p:tgtEl>
                                        <p:attrNameLst>
                                          <p:attrName>style.visibility</p:attrName>
                                        </p:attrNameLst>
                                      </p:cBhvr>
                                      <p:to>
                                        <p:strVal val="visible"/>
                                      </p:to>
                                    </p:set>
                                    <p:animEffect transition="in" filter="fade">
                                      <p:cBhvr>
                                        <p:cTn id="17" dur="1000"/>
                                        <p:tgtEl>
                                          <p:spTgt spid="13"/>
                                        </p:tgtEl>
                                      </p:cBhvr>
                                    </p:animEffect>
                                    <p:anim calcmode="lin" valueType="num">
                                      <p:cBhvr>
                                        <p:cTn id="18" dur="1000" fill="hold"/>
                                        <p:tgtEl>
                                          <p:spTgt spid="13"/>
                                        </p:tgtEl>
                                        <p:attrNameLst>
                                          <p:attrName>ppt_x</p:attrName>
                                        </p:attrNameLst>
                                      </p:cBhvr>
                                      <p:tavLst>
                                        <p:tav tm="0">
                                          <p:val>
                                            <p:strVal val="#ppt_x"/>
                                          </p:val>
                                        </p:tav>
                                        <p:tav tm="100000">
                                          <p:val>
                                            <p:strVal val="#ppt_x"/>
                                          </p:val>
                                        </p:tav>
                                      </p:tavLst>
                                    </p:anim>
                                    <p:anim calcmode="lin" valueType="num">
                                      <p:cBhvr>
                                        <p:cTn id="19" dur="1000" fill="hold"/>
                                        <p:tgtEl>
                                          <p:spTgt spid="13"/>
                                        </p:tgtEl>
                                        <p:attrNameLst>
                                          <p:attrName>ppt_y</p:attrName>
                                        </p:attrNameLst>
                                      </p:cBhvr>
                                      <p:tavLst>
                                        <p:tav tm="0">
                                          <p:val>
                                            <p:strVal val="#ppt_y+.1"/>
                                          </p:val>
                                        </p:tav>
                                        <p:tav tm="100000">
                                          <p:val>
                                            <p:strVal val="#ppt_y"/>
                                          </p:val>
                                        </p:tav>
                                      </p:tavLst>
                                    </p:anim>
                                  </p:childTnLst>
                                </p:cTn>
                              </p:par>
                              <p:par>
                                <p:cTn id="20" presetID="42" presetClass="entr" presetSubtype="0" fill="hold" nodeType="withEffect">
                                  <p:stCondLst>
                                    <p:cond delay="0"/>
                                  </p:stCondLst>
                                  <p:childTnLst>
                                    <p:set>
                                      <p:cBhvr>
                                        <p:cTn id="21" dur="1" fill="hold">
                                          <p:stCondLst>
                                            <p:cond delay="0"/>
                                          </p:stCondLst>
                                        </p:cTn>
                                        <p:tgtEl>
                                          <p:spTgt spid="17"/>
                                        </p:tgtEl>
                                        <p:attrNameLst>
                                          <p:attrName>style.visibility</p:attrName>
                                        </p:attrNameLst>
                                      </p:cBhvr>
                                      <p:to>
                                        <p:strVal val="visible"/>
                                      </p:to>
                                    </p:set>
                                    <p:animEffect transition="in" filter="fade">
                                      <p:cBhvr>
                                        <p:cTn id="22" dur="1000"/>
                                        <p:tgtEl>
                                          <p:spTgt spid="17"/>
                                        </p:tgtEl>
                                      </p:cBhvr>
                                    </p:animEffect>
                                    <p:anim calcmode="lin" valueType="num">
                                      <p:cBhvr>
                                        <p:cTn id="23" dur="1000" fill="hold"/>
                                        <p:tgtEl>
                                          <p:spTgt spid="17"/>
                                        </p:tgtEl>
                                        <p:attrNameLst>
                                          <p:attrName>ppt_x</p:attrName>
                                        </p:attrNameLst>
                                      </p:cBhvr>
                                      <p:tavLst>
                                        <p:tav tm="0">
                                          <p:val>
                                            <p:strVal val="#ppt_x"/>
                                          </p:val>
                                        </p:tav>
                                        <p:tav tm="100000">
                                          <p:val>
                                            <p:strVal val="#ppt_x"/>
                                          </p:val>
                                        </p:tav>
                                      </p:tavLst>
                                    </p:anim>
                                    <p:anim calcmode="lin" valueType="num">
                                      <p:cBhvr>
                                        <p:cTn id="24" dur="1000" fill="hold"/>
                                        <p:tgtEl>
                                          <p:spTgt spid="17"/>
                                        </p:tgtEl>
                                        <p:attrNameLst>
                                          <p:attrName>ppt_y</p:attrName>
                                        </p:attrNameLst>
                                      </p:cBhvr>
                                      <p:tavLst>
                                        <p:tav tm="0">
                                          <p:val>
                                            <p:strVal val="#ppt_y+.1"/>
                                          </p:val>
                                        </p:tav>
                                        <p:tav tm="100000">
                                          <p:val>
                                            <p:strVal val="#ppt_y"/>
                                          </p:val>
                                        </p:tav>
                                      </p:tavLst>
                                    </p:anim>
                                  </p:childTnLst>
                                </p:cTn>
                              </p:par>
                              <p:par>
                                <p:cTn id="25" presetID="42" presetClass="entr" presetSubtype="0" fill="hold" nodeType="withEffect">
                                  <p:stCondLst>
                                    <p:cond delay="0"/>
                                  </p:stCondLst>
                                  <p:childTnLst>
                                    <p:set>
                                      <p:cBhvr>
                                        <p:cTn id="26" dur="1" fill="hold">
                                          <p:stCondLst>
                                            <p:cond delay="0"/>
                                          </p:stCondLst>
                                        </p:cTn>
                                        <p:tgtEl>
                                          <p:spTgt spid="19"/>
                                        </p:tgtEl>
                                        <p:attrNameLst>
                                          <p:attrName>style.visibility</p:attrName>
                                        </p:attrNameLst>
                                      </p:cBhvr>
                                      <p:to>
                                        <p:strVal val="visible"/>
                                      </p:to>
                                    </p:set>
                                    <p:animEffect transition="in" filter="fade">
                                      <p:cBhvr>
                                        <p:cTn id="27" dur="1000"/>
                                        <p:tgtEl>
                                          <p:spTgt spid="19"/>
                                        </p:tgtEl>
                                      </p:cBhvr>
                                    </p:animEffect>
                                    <p:anim calcmode="lin" valueType="num">
                                      <p:cBhvr>
                                        <p:cTn id="28" dur="1000" fill="hold"/>
                                        <p:tgtEl>
                                          <p:spTgt spid="19"/>
                                        </p:tgtEl>
                                        <p:attrNameLst>
                                          <p:attrName>ppt_x</p:attrName>
                                        </p:attrNameLst>
                                      </p:cBhvr>
                                      <p:tavLst>
                                        <p:tav tm="0">
                                          <p:val>
                                            <p:strVal val="#ppt_x"/>
                                          </p:val>
                                        </p:tav>
                                        <p:tav tm="100000">
                                          <p:val>
                                            <p:strVal val="#ppt_x"/>
                                          </p:val>
                                        </p:tav>
                                      </p:tavLst>
                                    </p:anim>
                                    <p:anim calcmode="lin" valueType="num">
                                      <p:cBhvr>
                                        <p:cTn id="29" dur="1000" fill="hold"/>
                                        <p:tgtEl>
                                          <p:spTgt spid="19"/>
                                        </p:tgtEl>
                                        <p:attrNameLst>
                                          <p:attrName>ppt_y</p:attrName>
                                        </p:attrNameLst>
                                      </p:cBhvr>
                                      <p:tavLst>
                                        <p:tav tm="0">
                                          <p:val>
                                            <p:strVal val="#ppt_y+.1"/>
                                          </p:val>
                                        </p:tav>
                                        <p:tav tm="100000">
                                          <p:val>
                                            <p:strVal val="#ppt_y"/>
                                          </p:val>
                                        </p:tav>
                                      </p:tavLst>
                                    </p:anim>
                                  </p:childTnLst>
                                </p:cTn>
                              </p:par>
                              <p:par>
                                <p:cTn id="30" presetID="42" presetClass="entr" presetSubtype="0" fill="hold" nodeType="withEffect">
                                  <p:stCondLst>
                                    <p:cond delay="0"/>
                                  </p:stCondLst>
                                  <p:childTnLst>
                                    <p:set>
                                      <p:cBhvr>
                                        <p:cTn id="31" dur="1" fill="hold">
                                          <p:stCondLst>
                                            <p:cond delay="0"/>
                                          </p:stCondLst>
                                        </p:cTn>
                                        <p:tgtEl>
                                          <p:spTgt spid="7"/>
                                        </p:tgtEl>
                                        <p:attrNameLst>
                                          <p:attrName>style.visibility</p:attrName>
                                        </p:attrNameLst>
                                      </p:cBhvr>
                                      <p:to>
                                        <p:strVal val="visible"/>
                                      </p:to>
                                    </p:set>
                                    <p:animEffect transition="in" filter="fade">
                                      <p:cBhvr>
                                        <p:cTn id="32" dur="1000"/>
                                        <p:tgtEl>
                                          <p:spTgt spid="7"/>
                                        </p:tgtEl>
                                      </p:cBhvr>
                                    </p:animEffect>
                                    <p:anim calcmode="lin" valueType="num">
                                      <p:cBhvr>
                                        <p:cTn id="33" dur="1000" fill="hold"/>
                                        <p:tgtEl>
                                          <p:spTgt spid="7"/>
                                        </p:tgtEl>
                                        <p:attrNameLst>
                                          <p:attrName>ppt_x</p:attrName>
                                        </p:attrNameLst>
                                      </p:cBhvr>
                                      <p:tavLst>
                                        <p:tav tm="0">
                                          <p:val>
                                            <p:strVal val="#ppt_x"/>
                                          </p:val>
                                        </p:tav>
                                        <p:tav tm="100000">
                                          <p:val>
                                            <p:strVal val="#ppt_x"/>
                                          </p:val>
                                        </p:tav>
                                      </p:tavLst>
                                    </p:anim>
                                    <p:anim calcmode="lin" valueType="num">
                                      <p:cBhvr>
                                        <p:cTn id="34" dur="1000" fill="hold"/>
                                        <p:tgtEl>
                                          <p:spTgt spid="7"/>
                                        </p:tgtEl>
                                        <p:attrNameLst>
                                          <p:attrName>ppt_y</p:attrName>
                                        </p:attrNameLst>
                                      </p:cBhvr>
                                      <p:tavLst>
                                        <p:tav tm="0">
                                          <p:val>
                                            <p:strVal val="#ppt_y+.1"/>
                                          </p:val>
                                        </p:tav>
                                        <p:tav tm="100000">
                                          <p:val>
                                            <p:strVal val="#ppt_y"/>
                                          </p:val>
                                        </p:tav>
                                      </p:tavLst>
                                    </p:anim>
                                  </p:childTnLst>
                                </p:cTn>
                              </p:par>
                              <p:par>
                                <p:cTn id="35" presetID="42" presetClass="entr" presetSubtype="0" fill="hold" nodeType="withEffect">
                                  <p:stCondLst>
                                    <p:cond delay="0"/>
                                  </p:stCondLst>
                                  <p:childTnLst>
                                    <p:set>
                                      <p:cBhvr>
                                        <p:cTn id="36" dur="1" fill="hold">
                                          <p:stCondLst>
                                            <p:cond delay="0"/>
                                          </p:stCondLst>
                                        </p:cTn>
                                        <p:tgtEl>
                                          <p:spTgt spid="21"/>
                                        </p:tgtEl>
                                        <p:attrNameLst>
                                          <p:attrName>style.visibility</p:attrName>
                                        </p:attrNameLst>
                                      </p:cBhvr>
                                      <p:to>
                                        <p:strVal val="visible"/>
                                      </p:to>
                                    </p:set>
                                    <p:animEffect transition="in" filter="fade">
                                      <p:cBhvr>
                                        <p:cTn id="37" dur="1000"/>
                                        <p:tgtEl>
                                          <p:spTgt spid="21"/>
                                        </p:tgtEl>
                                      </p:cBhvr>
                                    </p:animEffect>
                                    <p:anim calcmode="lin" valueType="num">
                                      <p:cBhvr>
                                        <p:cTn id="38" dur="1000" fill="hold"/>
                                        <p:tgtEl>
                                          <p:spTgt spid="21"/>
                                        </p:tgtEl>
                                        <p:attrNameLst>
                                          <p:attrName>ppt_x</p:attrName>
                                        </p:attrNameLst>
                                      </p:cBhvr>
                                      <p:tavLst>
                                        <p:tav tm="0">
                                          <p:val>
                                            <p:strVal val="#ppt_x"/>
                                          </p:val>
                                        </p:tav>
                                        <p:tav tm="100000">
                                          <p:val>
                                            <p:strVal val="#ppt_x"/>
                                          </p:val>
                                        </p:tav>
                                      </p:tavLst>
                                    </p:anim>
                                    <p:anim calcmode="lin" valueType="num">
                                      <p:cBhvr>
                                        <p:cTn id="39" dur="1000" fill="hold"/>
                                        <p:tgtEl>
                                          <p:spTgt spid="21"/>
                                        </p:tgtEl>
                                        <p:attrNameLst>
                                          <p:attrName>ppt_y</p:attrName>
                                        </p:attrNameLst>
                                      </p:cBhvr>
                                      <p:tavLst>
                                        <p:tav tm="0">
                                          <p:val>
                                            <p:strVal val="#ppt_y+.1"/>
                                          </p:val>
                                        </p:tav>
                                        <p:tav tm="100000">
                                          <p:val>
                                            <p:strVal val="#ppt_y"/>
                                          </p:val>
                                        </p:tav>
                                      </p:tavLst>
                                    </p:anim>
                                  </p:childTnLst>
                                </p:cTn>
                              </p:par>
                              <p:par>
                                <p:cTn id="40" presetID="42" presetClass="entr" presetSubtype="0" fill="hold" grpId="0" nodeType="withEffect">
                                  <p:stCondLst>
                                    <p:cond delay="0"/>
                                  </p:stCondLst>
                                  <p:childTnLst>
                                    <p:set>
                                      <p:cBhvr>
                                        <p:cTn id="41" dur="1" fill="hold">
                                          <p:stCondLst>
                                            <p:cond delay="0"/>
                                          </p:stCondLst>
                                        </p:cTn>
                                        <p:tgtEl>
                                          <p:spTgt spid="23"/>
                                        </p:tgtEl>
                                        <p:attrNameLst>
                                          <p:attrName>style.visibility</p:attrName>
                                        </p:attrNameLst>
                                      </p:cBhvr>
                                      <p:to>
                                        <p:strVal val="visible"/>
                                      </p:to>
                                    </p:set>
                                    <p:animEffect transition="in" filter="fade">
                                      <p:cBhvr>
                                        <p:cTn id="42" dur="1000"/>
                                        <p:tgtEl>
                                          <p:spTgt spid="23"/>
                                        </p:tgtEl>
                                      </p:cBhvr>
                                    </p:animEffect>
                                    <p:anim calcmode="lin" valueType="num">
                                      <p:cBhvr>
                                        <p:cTn id="43" dur="1000" fill="hold"/>
                                        <p:tgtEl>
                                          <p:spTgt spid="23"/>
                                        </p:tgtEl>
                                        <p:attrNameLst>
                                          <p:attrName>ppt_x</p:attrName>
                                        </p:attrNameLst>
                                      </p:cBhvr>
                                      <p:tavLst>
                                        <p:tav tm="0">
                                          <p:val>
                                            <p:strVal val="#ppt_x"/>
                                          </p:val>
                                        </p:tav>
                                        <p:tav tm="100000">
                                          <p:val>
                                            <p:strVal val="#ppt_x"/>
                                          </p:val>
                                        </p:tav>
                                      </p:tavLst>
                                    </p:anim>
                                    <p:anim calcmode="lin" valueType="num">
                                      <p:cBhvr>
                                        <p:cTn id="44" dur="1000" fill="hold"/>
                                        <p:tgtEl>
                                          <p:spTgt spid="23"/>
                                        </p:tgtEl>
                                        <p:attrNameLst>
                                          <p:attrName>ppt_y</p:attrName>
                                        </p:attrNameLst>
                                      </p:cBhvr>
                                      <p:tavLst>
                                        <p:tav tm="0">
                                          <p:val>
                                            <p:strVal val="#ppt_y+.1"/>
                                          </p:val>
                                        </p:tav>
                                        <p:tav tm="100000">
                                          <p:val>
                                            <p:strVal val="#ppt_y"/>
                                          </p:val>
                                        </p:tav>
                                      </p:tavLst>
                                    </p:anim>
                                  </p:childTnLst>
                                </p:cTn>
                              </p:par>
                            </p:childTnLst>
                          </p:cTn>
                        </p:par>
                      </p:childTnLst>
                    </p:cTn>
                  </p:par>
                  <p:par>
                    <p:cTn id="45" fill="hold">
                      <p:stCondLst>
                        <p:cond delay="indefinite"/>
                      </p:stCondLst>
                      <p:childTnLst>
                        <p:par>
                          <p:cTn id="46" fill="hold">
                            <p:stCondLst>
                              <p:cond delay="0"/>
                            </p:stCondLst>
                            <p:childTnLst>
                              <p:par>
                                <p:cTn id="47" presetID="42" presetClass="entr" presetSubtype="0" fill="hold" grpId="0" nodeType="clickEffect">
                                  <p:stCondLst>
                                    <p:cond delay="0"/>
                                  </p:stCondLst>
                                  <p:childTnLst>
                                    <p:set>
                                      <p:cBhvr>
                                        <p:cTn id="48" dur="1" fill="hold">
                                          <p:stCondLst>
                                            <p:cond delay="0"/>
                                          </p:stCondLst>
                                        </p:cTn>
                                        <p:tgtEl>
                                          <p:spTgt spid="27"/>
                                        </p:tgtEl>
                                        <p:attrNameLst>
                                          <p:attrName>style.visibility</p:attrName>
                                        </p:attrNameLst>
                                      </p:cBhvr>
                                      <p:to>
                                        <p:strVal val="visible"/>
                                      </p:to>
                                    </p:set>
                                    <p:animEffect transition="in" filter="fade">
                                      <p:cBhvr>
                                        <p:cTn id="49" dur="1000"/>
                                        <p:tgtEl>
                                          <p:spTgt spid="27"/>
                                        </p:tgtEl>
                                      </p:cBhvr>
                                    </p:animEffect>
                                    <p:anim calcmode="lin" valueType="num">
                                      <p:cBhvr>
                                        <p:cTn id="50" dur="1000" fill="hold"/>
                                        <p:tgtEl>
                                          <p:spTgt spid="27"/>
                                        </p:tgtEl>
                                        <p:attrNameLst>
                                          <p:attrName>ppt_x</p:attrName>
                                        </p:attrNameLst>
                                      </p:cBhvr>
                                      <p:tavLst>
                                        <p:tav tm="0">
                                          <p:val>
                                            <p:strVal val="#ppt_x"/>
                                          </p:val>
                                        </p:tav>
                                        <p:tav tm="100000">
                                          <p:val>
                                            <p:strVal val="#ppt_x"/>
                                          </p:val>
                                        </p:tav>
                                      </p:tavLst>
                                    </p:anim>
                                    <p:anim calcmode="lin" valueType="num">
                                      <p:cBhvr>
                                        <p:cTn id="51" dur="1000" fill="hold"/>
                                        <p:tgtEl>
                                          <p:spTgt spid="27"/>
                                        </p:tgtEl>
                                        <p:attrNameLst>
                                          <p:attrName>ppt_y</p:attrName>
                                        </p:attrNameLst>
                                      </p:cBhvr>
                                      <p:tavLst>
                                        <p:tav tm="0">
                                          <p:val>
                                            <p:strVal val="#ppt_y+.1"/>
                                          </p:val>
                                        </p:tav>
                                        <p:tav tm="100000">
                                          <p:val>
                                            <p:strVal val="#ppt_y"/>
                                          </p:val>
                                        </p:tav>
                                      </p:tavLst>
                                    </p:anim>
                                  </p:childTnLst>
                                </p:cTn>
                              </p:par>
                              <p:par>
                                <p:cTn id="52" presetID="42" presetClass="entr" presetSubtype="0" fill="hold" nodeType="withEffect">
                                  <p:stCondLst>
                                    <p:cond delay="0"/>
                                  </p:stCondLst>
                                  <p:childTnLst>
                                    <p:set>
                                      <p:cBhvr>
                                        <p:cTn id="53" dur="1" fill="hold">
                                          <p:stCondLst>
                                            <p:cond delay="0"/>
                                          </p:stCondLst>
                                        </p:cTn>
                                        <p:tgtEl>
                                          <p:spTgt spid="25"/>
                                        </p:tgtEl>
                                        <p:attrNameLst>
                                          <p:attrName>style.visibility</p:attrName>
                                        </p:attrNameLst>
                                      </p:cBhvr>
                                      <p:to>
                                        <p:strVal val="visible"/>
                                      </p:to>
                                    </p:set>
                                    <p:animEffect transition="in" filter="fade">
                                      <p:cBhvr>
                                        <p:cTn id="54" dur="1000"/>
                                        <p:tgtEl>
                                          <p:spTgt spid="25"/>
                                        </p:tgtEl>
                                      </p:cBhvr>
                                    </p:animEffect>
                                    <p:anim calcmode="lin" valueType="num">
                                      <p:cBhvr>
                                        <p:cTn id="55" dur="1000" fill="hold"/>
                                        <p:tgtEl>
                                          <p:spTgt spid="25"/>
                                        </p:tgtEl>
                                        <p:attrNameLst>
                                          <p:attrName>ppt_x</p:attrName>
                                        </p:attrNameLst>
                                      </p:cBhvr>
                                      <p:tavLst>
                                        <p:tav tm="0">
                                          <p:val>
                                            <p:strVal val="#ppt_x"/>
                                          </p:val>
                                        </p:tav>
                                        <p:tav tm="100000">
                                          <p:val>
                                            <p:strVal val="#ppt_x"/>
                                          </p:val>
                                        </p:tav>
                                      </p:tavLst>
                                    </p:anim>
                                    <p:anim calcmode="lin" valueType="num">
                                      <p:cBhvr>
                                        <p:cTn id="56" dur="1000" fill="hold"/>
                                        <p:tgtEl>
                                          <p:spTgt spid="25"/>
                                        </p:tgtEl>
                                        <p:attrNameLst>
                                          <p:attrName>ppt_y</p:attrName>
                                        </p:attrNameLst>
                                      </p:cBhvr>
                                      <p:tavLst>
                                        <p:tav tm="0">
                                          <p:val>
                                            <p:strVal val="#ppt_y+.1"/>
                                          </p:val>
                                        </p:tav>
                                        <p:tav tm="100000">
                                          <p:val>
                                            <p:strVal val="#ppt_y"/>
                                          </p:val>
                                        </p:tav>
                                      </p:tavLst>
                                    </p:anim>
                                  </p:childTnLst>
                                </p:cTn>
                              </p:par>
                              <p:par>
                                <p:cTn id="57" presetID="42" presetClass="entr" presetSubtype="0" fill="hold" nodeType="withEffect">
                                  <p:stCondLst>
                                    <p:cond delay="0"/>
                                  </p:stCondLst>
                                  <p:childTnLst>
                                    <p:set>
                                      <p:cBhvr>
                                        <p:cTn id="58" dur="1" fill="hold">
                                          <p:stCondLst>
                                            <p:cond delay="0"/>
                                          </p:stCondLst>
                                        </p:cTn>
                                        <p:tgtEl>
                                          <p:spTgt spid="26"/>
                                        </p:tgtEl>
                                        <p:attrNameLst>
                                          <p:attrName>style.visibility</p:attrName>
                                        </p:attrNameLst>
                                      </p:cBhvr>
                                      <p:to>
                                        <p:strVal val="visible"/>
                                      </p:to>
                                    </p:set>
                                    <p:animEffect transition="in" filter="fade">
                                      <p:cBhvr>
                                        <p:cTn id="59" dur="1000"/>
                                        <p:tgtEl>
                                          <p:spTgt spid="26"/>
                                        </p:tgtEl>
                                      </p:cBhvr>
                                    </p:animEffect>
                                    <p:anim calcmode="lin" valueType="num">
                                      <p:cBhvr>
                                        <p:cTn id="60" dur="1000" fill="hold"/>
                                        <p:tgtEl>
                                          <p:spTgt spid="26"/>
                                        </p:tgtEl>
                                        <p:attrNameLst>
                                          <p:attrName>ppt_x</p:attrName>
                                        </p:attrNameLst>
                                      </p:cBhvr>
                                      <p:tavLst>
                                        <p:tav tm="0">
                                          <p:val>
                                            <p:strVal val="#ppt_x"/>
                                          </p:val>
                                        </p:tav>
                                        <p:tav tm="100000">
                                          <p:val>
                                            <p:strVal val="#ppt_x"/>
                                          </p:val>
                                        </p:tav>
                                      </p:tavLst>
                                    </p:anim>
                                    <p:anim calcmode="lin" valueType="num">
                                      <p:cBhvr>
                                        <p:cTn id="61" dur="1000" fill="hold"/>
                                        <p:tgtEl>
                                          <p:spTgt spid="26"/>
                                        </p:tgtEl>
                                        <p:attrNameLst>
                                          <p:attrName>ppt_y</p:attrName>
                                        </p:attrNameLst>
                                      </p:cBhvr>
                                      <p:tavLst>
                                        <p:tav tm="0">
                                          <p:val>
                                            <p:strVal val="#ppt_y+.1"/>
                                          </p:val>
                                        </p:tav>
                                        <p:tav tm="100000">
                                          <p:val>
                                            <p:strVal val="#ppt_y"/>
                                          </p:val>
                                        </p:tav>
                                      </p:tavLst>
                                    </p:anim>
                                  </p:childTnLst>
                                </p:cTn>
                              </p:par>
                            </p:childTnLst>
                          </p:cTn>
                        </p:par>
                      </p:childTnLst>
                    </p:cTn>
                  </p:par>
                  <p:par>
                    <p:cTn id="62" fill="hold">
                      <p:stCondLst>
                        <p:cond delay="indefinite"/>
                      </p:stCondLst>
                      <p:childTnLst>
                        <p:par>
                          <p:cTn id="63" fill="hold">
                            <p:stCondLst>
                              <p:cond delay="0"/>
                            </p:stCondLst>
                            <p:childTnLst>
                              <p:par>
                                <p:cTn id="64" presetID="42" presetClass="entr" presetSubtype="0" fill="hold" grpId="0" nodeType="clickEffect">
                                  <p:stCondLst>
                                    <p:cond delay="0"/>
                                  </p:stCondLst>
                                  <p:childTnLst>
                                    <p:set>
                                      <p:cBhvr>
                                        <p:cTn id="65" dur="1" fill="hold">
                                          <p:stCondLst>
                                            <p:cond delay="0"/>
                                          </p:stCondLst>
                                        </p:cTn>
                                        <p:tgtEl>
                                          <p:spTgt spid="30"/>
                                        </p:tgtEl>
                                        <p:attrNameLst>
                                          <p:attrName>style.visibility</p:attrName>
                                        </p:attrNameLst>
                                      </p:cBhvr>
                                      <p:to>
                                        <p:strVal val="visible"/>
                                      </p:to>
                                    </p:set>
                                    <p:animEffect transition="in" filter="fade">
                                      <p:cBhvr>
                                        <p:cTn id="66" dur="1000"/>
                                        <p:tgtEl>
                                          <p:spTgt spid="30"/>
                                        </p:tgtEl>
                                      </p:cBhvr>
                                    </p:animEffect>
                                    <p:anim calcmode="lin" valueType="num">
                                      <p:cBhvr>
                                        <p:cTn id="67" dur="1000" fill="hold"/>
                                        <p:tgtEl>
                                          <p:spTgt spid="30"/>
                                        </p:tgtEl>
                                        <p:attrNameLst>
                                          <p:attrName>ppt_x</p:attrName>
                                        </p:attrNameLst>
                                      </p:cBhvr>
                                      <p:tavLst>
                                        <p:tav tm="0">
                                          <p:val>
                                            <p:strVal val="#ppt_x"/>
                                          </p:val>
                                        </p:tav>
                                        <p:tav tm="100000">
                                          <p:val>
                                            <p:strVal val="#ppt_x"/>
                                          </p:val>
                                        </p:tav>
                                      </p:tavLst>
                                    </p:anim>
                                    <p:anim calcmode="lin" valueType="num">
                                      <p:cBhvr>
                                        <p:cTn id="68" dur="1000" fill="hold"/>
                                        <p:tgtEl>
                                          <p:spTgt spid="30"/>
                                        </p:tgtEl>
                                        <p:attrNameLst>
                                          <p:attrName>ppt_y</p:attrName>
                                        </p:attrNameLst>
                                      </p:cBhvr>
                                      <p:tavLst>
                                        <p:tav tm="0">
                                          <p:val>
                                            <p:strVal val="#ppt_y+.1"/>
                                          </p:val>
                                        </p:tav>
                                        <p:tav tm="100000">
                                          <p:val>
                                            <p:strVal val="#ppt_y"/>
                                          </p:val>
                                        </p:tav>
                                      </p:tavLst>
                                    </p:anim>
                                  </p:childTnLst>
                                </p:cTn>
                              </p:par>
                              <p:par>
                                <p:cTn id="69" presetID="42" presetClass="entr" presetSubtype="0" fill="hold" nodeType="withEffect">
                                  <p:stCondLst>
                                    <p:cond delay="0"/>
                                  </p:stCondLst>
                                  <p:childTnLst>
                                    <p:set>
                                      <p:cBhvr>
                                        <p:cTn id="70" dur="1" fill="hold">
                                          <p:stCondLst>
                                            <p:cond delay="0"/>
                                          </p:stCondLst>
                                        </p:cTn>
                                        <p:tgtEl>
                                          <p:spTgt spid="29"/>
                                        </p:tgtEl>
                                        <p:attrNameLst>
                                          <p:attrName>style.visibility</p:attrName>
                                        </p:attrNameLst>
                                      </p:cBhvr>
                                      <p:to>
                                        <p:strVal val="visible"/>
                                      </p:to>
                                    </p:set>
                                    <p:animEffect transition="in" filter="fade">
                                      <p:cBhvr>
                                        <p:cTn id="71" dur="1000"/>
                                        <p:tgtEl>
                                          <p:spTgt spid="29"/>
                                        </p:tgtEl>
                                      </p:cBhvr>
                                    </p:animEffect>
                                    <p:anim calcmode="lin" valueType="num">
                                      <p:cBhvr>
                                        <p:cTn id="72" dur="1000" fill="hold"/>
                                        <p:tgtEl>
                                          <p:spTgt spid="29"/>
                                        </p:tgtEl>
                                        <p:attrNameLst>
                                          <p:attrName>ppt_x</p:attrName>
                                        </p:attrNameLst>
                                      </p:cBhvr>
                                      <p:tavLst>
                                        <p:tav tm="0">
                                          <p:val>
                                            <p:strVal val="#ppt_x"/>
                                          </p:val>
                                        </p:tav>
                                        <p:tav tm="100000">
                                          <p:val>
                                            <p:strVal val="#ppt_x"/>
                                          </p:val>
                                        </p:tav>
                                      </p:tavLst>
                                    </p:anim>
                                    <p:anim calcmode="lin" valueType="num">
                                      <p:cBhvr>
                                        <p:cTn id="73" dur="1000" fill="hold"/>
                                        <p:tgtEl>
                                          <p:spTgt spid="29"/>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3" grpId="0"/>
      <p:bldP spid="27" grpId="0"/>
      <p:bldP spid="30" grpId="0"/>
    </p:bldLst>
  </p:timing>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Image 1" descr="Une image contenant intérieur, différent, divers, plusieurs&#10;&#10;Description générée automatiquement">
            <a:extLst>
              <a:ext uri="{FF2B5EF4-FFF2-40B4-BE49-F238E27FC236}">
                <a16:creationId xmlns:a16="http://schemas.microsoft.com/office/drawing/2014/main" id="{72BA5296-7CD4-FB23-660D-13D1B3B6F921}"/>
              </a:ext>
            </a:extLst>
          </p:cNvPr>
          <p:cNvPicPr>
            <a:picLocks noChangeAspect="1"/>
          </p:cNvPicPr>
          <p:nvPr/>
        </p:nvPicPr>
        <p:blipFill rotWithShape="1">
          <a:blip r:embed="rId3" cstate="print">
            <a:alphaModFix amt="35000"/>
            <a:extLst>
              <a:ext uri="{28A0092B-C50C-407E-A947-70E740481C1C}">
                <a14:useLocalDpi xmlns:a14="http://schemas.microsoft.com/office/drawing/2010/main" val="0"/>
              </a:ext>
            </a:extLst>
          </a:blip>
          <a:srcRect l="-211" r="772"/>
          <a:stretch/>
        </p:blipFill>
        <p:spPr>
          <a:xfrm>
            <a:off x="2133600" y="0"/>
            <a:ext cx="6586068" cy="6858000"/>
          </a:xfrm>
          <a:prstGeom prst="rect">
            <a:avLst/>
          </a:prstGeom>
        </p:spPr>
      </p:pic>
      <p:sp>
        <p:nvSpPr>
          <p:cNvPr id="3" name="object 4">
            <a:extLst>
              <a:ext uri="{FF2B5EF4-FFF2-40B4-BE49-F238E27FC236}">
                <a16:creationId xmlns:a16="http://schemas.microsoft.com/office/drawing/2014/main" id="{EAB4D693-B6D0-D9A7-BDA3-6F2B576D4CA3}"/>
              </a:ext>
            </a:extLst>
          </p:cNvPr>
          <p:cNvSpPr/>
          <p:nvPr/>
        </p:nvSpPr>
        <p:spPr>
          <a:xfrm>
            <a:off x="3997246" y="2352990"/>
            <a:ext cx="1646361" cy="2152020"/>
          </a:xfrm>
          <a:custGeom>
            <a:avLst/>
            <a:gdLst/>
            <a:ahLst/>
            <a:cxnLst/>
            <a:rect l="l" t="t" r="r" b="b"/>
            <a:pathLst>
              <a:path w="4848859" h="5783580">
                <a:moveTo>
                  <a:pt x="2783357" y="0"/>
                </a:moveTo>
                <a:lnTo>
                  <a:pt x="2733390" y="370"/>
                </a:lnTo>
                <a:lnTo>
                  <a:pt x="2683735" y="1479"/>
                </a:lnTo>
                <a:lnTo>
                  <a:pt x="2634395" y="3321"/>
                </a:lnTo>
                <a:lnTo>
                  <a:pt x="2585374" y="5893"/>
                </a:lnTo>
                <a:lnTo>
                  <a:pt x="2536677" y="9190"/>
                </a:lnTo>
                <a:lnTo>
                  <a:pt x="2488307" y="13208"/>
                </a:lnTo>
                <a:lnTo>
                  <a:pt x="2440270" y="17943"/>
                </a:lnTo>
                <a:lnTo>
                  <a:pt x="2392568" y="23391"/>
                </a:lnTo>
                <a:lnTo>
                  <a:pt x="2345207" y="29546"/>
                </a:lnTo>
                <a:lnTo>
                  <a:pt x="2298190" y="36405"/>
                </a:lnTo>
                <a:lnTo>
                  <a:pt x="2251522" y="43964"/>
                </a:lnTo>
                <a:lnTo>
                  <a:pt x="2205207" y="52217"/>
                </a:lnTo>
                <a:lnTo>
                  <a:pt x="2159248" y="61162"/>
                </a:lnTo>
                <a:lnTo>
                  <a:pt x="2113651" y="70793"/>
                </a:lnTo>
                <a:lnTo>
                  <a:pt x="2068419" y="81107"/>
                </a:lnTo>
                <a:lnTo>
                  <a:pt x="2023557" y="92098"/>
                </a:lnTo>
                <a:lnTo>
                  <a:pt x="1979068" y="103764"/>
                </a:lnTo>
                <a:lnTo>
                  <a:pt x="1934957" y="116099"/>
                </a:lnTo>
                <a:lnTo>
                  <a:pt x="1891228" y="129099"/>
                </a:lnTo>
                <a:lnTo>
                  <a:pt x="1847885" y="142759"/>
                </a:lnTo>
                <a:lnTo>
                  <a:pt x="1804933" y="157077"/>
                </a:lnTo>
                <a:lnTo>
                  <a:pt x="1762375" y="172046"/>
                </a:lnTo>
                <a:lnTo>
                  <a:pt x="1720216" y="187664"/>
                </a:lnTo>
                <a:lnTo>
                  <a:pt x="1678459" y="203925"/>
                </a:lnTo>
                <a:lnTo>
                  <a:pt x="1637110" y="220826"/>
                </a:lnTo>
                <a:lnTo>
                  <a:pt x="1596172" y="238362"/>
                </a:lnTo>
                <a:lnTo>
                  <a:pt x="1555649" y="256528"/>
                </a:lnTo>
                <a:lnTo>
                  <a:pt x="1515546" y="275321"/>
                </a:lnTo>
                <a:lnTo>
                  <a:pt x="1475867" y="294737"/>
                </a:lnTo>
                <a:lnTo>
                  <a:pt x="1436616" y="314770"/>
                </a:lnTo>
                <a:lnTo>
                  <a:pt x="1397797" y="335417"/>
                </a:lnTo>
                <a:lnTo>
                  <a:pt x="1359414" y="356673"/>
                </a:lnTo>
                <a:lnTo>
                  <a:pt x="1321471" y="378534"/>
                </a:lnTo>
                <a:lnTo>
                  <a:pt x="1283973" y="400996"/>
                </a:lnTo>
                <a:lnTo>
                  <a:pt x="1246924" y="424055"/>
                </a:lnTo>
                <a:lnTo>
                  <a:pt x="1210328" y="447705"/>
                </a:lnTo>
                <a:lnTo>
                  <a:pt x="1174190" y="471944"/>
                </a:lnTo>
                <a:lnTo>
                  <a:pt x="1138512" y="496766"/>
                </a:lnTo>
                <a:lnTo>
                  <a:pt x="1103300" y="522167"/>
                </a:lnTo>
                <a:lnTo>
                  <a:pt x="1068558" y="548143"/>
                </a:lnTo>
                <a:lnTo>
                  <a:pt x="1034289" y="574691"/>
                </a:lnTo>
                <a:lnTo>
                  <a:pt x="1000499" y="601804"/>
                </a:lnTo>
                <a:lnTo>
                  <a:pt x="967191" y="629480"/>
                </a:lnTo>
                <a:lnTo>
                  <a:pt x="934369" y="657713"/>
                </a:lnTo>
                <a:lnTo>
                  <a:pt x="902037" y="686500"/>
                </a:lnTo>
                <a:lnTo>
                  <a:pt x="870201" y="715836"/>
                </a:lnTo>
                <a:lnTo>
                  <a:pt x="838863" y="745717"/>
                </a:lnTo>
                <a:lnTo>
                  <a:pt x="808029" y="776139"/>
                </a:lnTo>
                <a:lnTo>
                  <a:pt x="777701" y="807097"/>
                </a:lnTo>
                <a:lnTo>
                  <a:pt x="747886" y="838587"/>
                </a:lnTo>
                <a:lnTo>
                  <a:pt x="718585" y="870605"/>
                </a:lnTo>
                <a:lnTo>
                  <a:pt x="689805" y="903147"/>
                </a:lnTo>
                <a:lnTo>
                  <a:pt x="661548" y="936208"/>
                </a:lnTo>
                <a:lnTo>
                  <a:pt x="633820" y="969783"/>
                </a:lnTo>
                <a:lnTo>
                  <a:pt x="606624" y="1003869"/>
                </a:lnTo>
                <a:lnTo>
                  <a:pt x="579964" y="1038462"/>
                </a:lnTo>
                <a:lnTo>
                  <a:pt x="553845" y="1073556"/>
                </a:lnTo>
                <a:lnTo>
                  <a:pt x="528271" y="1109148"/>
                </a:lnTo>
                <a:lnTo>
                  <a:pt x="503246" y="1145234"/>
                </a:lnTo>
                <a:lnTo>
                  <a:pt x="478774" y="1181809"/>
                </a:lnTo>
                <a:lnTo>
                  <a:pt x="454860" y="1218868"/>
                </a:lnTo>
                <a:lnTo>
                  <a:pt x="431507" y="1256409"/>
                </a:lnTo>
                <a:lnTo>
                  <a:pt x="408720" y="1294425"/>
                </a:lnTo>
                <a:lnTo>
                  <a:pt x="386502" y="1332913"/>
                </a:lnTo>
                <a:lnTo>
                  <a:pt x="364859" y="1371869"/>
                </a:lnTo>
                <a:lnTo>
                  <a:pt x="343794" y="1411289"/>
                </a:lnTo>
                <a:lnTo>
                  <a:pt x="323311" y="1451167"/>
                </a:lnTo>
                <a:lnTo>
                  <a:pt x="303415" y="1491501"/>
                </a:lnTo>
                <a:lnTo>
                  <a:pt x="284109" y="1532285"/>
                </a:lnTo>
                <a:lnTo>
                  <a:pt x="265399" y="1573515"/>
                </a:lnTo>
                <a:lnTo>
                  <a:pt x="247288" y="1615187"/>
                </a:lnTo>
                <a:lnTo>
                  <a:pt x="229780" y="1657296"/>
                </a:lnTo>
                <a:lnTo>
                  <a:pt x="212879" y="1699839"/>
                </a:lnTo>
                <a:lnTo>
                  <a:pt x="196590" y="1742811"/>
                </a:lnTo>
                <a:lnTo>
                  <a:pt x="180917" y="1786208"/>
                </a:lnTo>
                <a:lnTo>
                  <a:pt x="165864" y="1830025"/>
                </a:lnTo>
                <a:lnTo>
                  <a:pt x="151435" y="1874258"/>
                </a:lnTo>
                <a:lnTo>
                  <a:pt x="137634" y="1918903"/>
                </a:lnTo>
                <a:lnTo>
                  <a:pt x="124466" y="1963956"/>
                </a:lnTo>
                <a:lnTo>
                  <a:pt x="111934" y="2009412"/>
                </a:lnTo>
                <a:lnTo>
                  <a:pt x="100044" y="2055267"/>
                </a:lnTo>
                <a:lnTo>
                  <a:pt x="88798" y="2101517"/>
                </a:lnTo>
                <a:lnTo>
                  <a:pt x="78202" y="2148157"/>
                </a:lnTo>
                <a:lnTo>
                  <a:pt x="68259" y="2195183"/>
                </a:lnTo>
                <a:lnTo>
                  <a:pt x="58973" y="2242591"/>
                </a:lnTo>
                <a:lnTo>
                  <a:pt x="50350" y="2290377"/>
                </a:lnTo>
                <a:lnTo>
                  <a:pt x="42392" y="2338536"/>
                </a:lnTo>
                <a:lnTo>
                  <a:pt x="35104" y="2387063"/>
                </a:lnTo>
                <a:lnTo>
                  <a:pt x="28490" y="2435956"/>
                </a:lnTo>
                <a:lnTo>
                  <a:pt x="22555" y="2485209"/>
                </a:lnTo>
                <a:lnTo>
                  <a:pt x="17303" y="2534817"/>
                </a:lnTo>
                <a:lnTo>
                  <a:pt x="12737" y="2584778"/>
                </a:lnTo>
                <a:lnTo>
                  <a:pt x="8863" y="2635086"/>
                </a:lnTo>
                <a:lnTo>
                  <a:pt x="5683" y="2685737"/>
                </a:lnTo>
                <a:lnTo>
                  <a:pt x="3203" y="2736727"/>
                </a:lnTo>
                <a:lnTo>
                  <a:pt x="1426" y="2788052"/>
                </a:lnTo>
                <a:lnTo>
                  <a:pt x="357" y="2839707"/>
                </a:lnTo>
                <a:lnTo>
                  <a:pt x="0" y="2891688"/>
                </a:lnTo>
                <a:lnTo>
                  <a:pt x="357" y="2943669"/>
                </a:lnTo>
                <a:lnTo>
                  <a:pt x="1426" y="2995324"/>
                </a:lnTo>
                <a:lnTo>
                  <a:pt x="3203" y="3046649"/>
                </a:lnTo>
                <a:lnTo>
                  <a:pt x="5683" y="3097639"/>
                </a:lnTo>
                <a:lnTo>
                  <a:pt x="8863" y="3148290"/>
                </a:lnTo>
                <a:lnTo>
                  <a:pt x="12737" y="3198598"/>
                </a:lnTo>
                <a:lnTo>
                  <a:pt x="17303" y="3248559"/>
                </a:lnTo>
                <a:lnTo>
                  <a:pt x="22555" y="3298167"/>
                </a:lnTo>
                <a:lnTo>
                  <a:pt x="28490" y="3347420"/>
                </a:lnTo>
                <a:lnTo>
                  <a:pt x="35104" y="3396313"/>
                </a:lnTo>
                <a:lnTo>
                  <a:pt x="42392" y="3444841"/>
                </a:lnTo>
                <a:lnTo>
                  <a:pt x="50350" y="3492999"/>
                </a:lnTo>
                <a:lnTo>
                  <a:pt x="58973" y="3540785"/>
                </a:lnTo>
                <a:lnTo>
                  <a:pt x="68259" y="3588193"/>
                </a:lnTo>
                <a:lnTo>
                  <a:pt x="78202" y="3635220"/>
                </a:lnTo>
                <a:lnTo>
                  <a:pt x="88798" y="3681860"/>
                </a:lnTo>
                <a:lnTo>
                  <a:pt x="100044" y="3728110"/>
                </a:lnTo>
                <a:lnTo>
                  <a:pt x="111934" y="3773965"/>
                </a:lnTo>
                <a:lnTo>
                  <a:pt x="124466" y="3819421"/>
                </a:lnTo>
                <a:lnTo>
                  <a:pt x="137634" y="3864474"/>
                </a:lnTo>
                <a:lnTo>
                  <a:pt x="151435" y="3909119"/>
                </a:lnTo>
                <a:lnTo>
                  <a:pt x="165864" y="3953352"/>
                </a:lnTo>
                <a:lnTo>
                  <a:pt x="180917" y="3997170"/>
                </a:lnTo>
                <a:lnTo>
                  <a:pt x="196590" y="4040567"/>
                </a:lnTo>
                <a:lnTo>
                  <a:pt x="212879" y="4083539"/>
                </a:lnTo>
                <a:lnTo>
                  <a:pt x="229780" y="4126082"/>
                </a:lnTo>
                <a:lnTo>
                  <a:pt x="247288" y="4168192"/>
                </a:lnTo>
                <a:lnTo>
                  <a:pt x="265399" y="4209864"/>
                </a:lnTo>
                <a:lnTo>
                  <a:pt x="284109" y="4251094"/>
                </a:lnTo>
                <a:lnTo>
                  <a:pt x="303415" y="4291878"/>
                </a:lnTo>
                <a:lnTo>
                  <a:pt x="323311" y="4332211"/>
                </a:lnTo>
                <a:lnTo>
                  <a:pt x="343794" y="4372090"/>
                </a:lnTo>
                <a:lnTo>
                  <a:pt x="364859" y="4411510"/>
                </a:lnTo>
                <a:lnTo>
                  <a:pt x="386502" y="4450466"/>
                </a:lnTo>
                <a:lnTo>
                  <a:pt x="408720" y="4488954"/>
                </a:lnTo>
                <a:lnTo>
                  <a:pt x="431507" y="4526971"/>
                </a:lnTo>
                <a:lnTo>
                  <a:pt x="454860" y="4564511"/>
                </a:lnTo>
                <a:lnTo>
                  <a:pt x="478774" y="4601571"/>
                </a:lnTo>
                <a:lnTo>
                  <a:pt x="503246" y="4638146"/>
                </a:lnTo>
                <a:lnTo>
                  <a:pt x="528271" y="4674232"/>
                </a:lnTo>
                <a:lnTo>
                  <a:pt x="553845" y="4709824"/>
                </a:lnTo>
                <a:lnTo>
                  <a:pt x="579964" y="4744919"/>
                </a:lnTo>
                <a:lnTo>
                  <a:pt x="606624" y="4779512"/>
                </a:lnTo>
                <a:lnTo>
                  <a:pt x="633820" y="4813598"/>
                </a:lnTo>
                <a:lnTo>
                  <a:pt x="661548" y="4847174"/>
                </a:lnTo>
                <a:lnTo>
                  <a:pt x="689805" y="4880235"/>
                </a:lnTo>
                <a:lnTo>
                  <a:pt x="718585" y="4912776"/>
                </a:lnTo>
                <a:lnTo>
                  <a:pt x="747886" y="4944795"/>
                </a:lnTo>
                <a:lnTo>
                  <a:pt x="777701" y="4976285"/>
                </a:lnTo>
                <a:lnTo>
                  <a:pt x="808029" y="5007243"/>
                </a:lnTo>
                <a:lnTo>
                  <a:pt x="838863" y="5037665"/>
                </a:lnTo>
                <a:lnTo>
                  <a:pt x="870201" y="5067547"/>
                </a:lnTo>
                <a:lnTo>
                  <a:pt x="902037" y="5096883"/>
                </a:lnTo>
                <a:lnTo>
                  <a:pt x="934369" y="5125670"/>
                </a:lnTo>
                <a:lnTo>
                  <a:pt x="967191" y="5153904"/>
                </a:lnTo>
                <a:lnTo>
                  <a:pt x="1000499" y="5181580"/>
                </a:lnTo>
                <a:lnTo>
                  <a:pt x="1034289" y="5208693"/>
                </a:lnTo>
                <a:lnTo>
                  <a:pt x="1068558" y="5235240"/>
                </a:lnTo>
                <a:lnTo>
                  <a:pt x="1103300" y="5261217"/>
                </a:lnTo>
                <a:lnTo>
                  <a:pt x="1138512" y="5286619"/>
                </a:lnTo>
                <a:lnTo>
                  <a:pt x="1174190" y="5311441"/>
                </a:lnTo>
                <a:lnTo>
                  <a:pt x="1210328" y="5335679"/>
                </a:lnTo>
                <a:lnTo>
                  <a:pt x="1246924" y="5359330"/>
                </a:lnTo>
                <a:lnTo>
                  <a:pt x="1283973" y="5382389"/>
                </a:lnTo>
                <a:lnTo>
                  <a:pt x="1321471" y="5404851"/>
                </a:lnTo>
                <a:lnTo>
                  <a:pt x="1359414" y="5426712"/>
                </a:lnTo>
                <a:lnTo>
                  <a:pt x="1397797" y="5447969"/>
                </a:lnTo>
                <a:lnTo>
                  <a:pt x="1436616" y="5468616"/>
                </a:lnTo>
                <a:lnTo>
                  <a:pt x="1475867" y="5488649"/>
                </a:lnTo>
                <a:lnTo>
                  <a:pt x="1515546" y="5508065"/>
                </a:lnTo>
                <a:lnTo>
                  <a:pt x="1555649" y="5526858"/>
                </a:lnTo>
                <a:lnTo>
                  <a:pt x="1596172" y="5545025"/>
                </a:lnTo>
                <a:lnTo>
                  <a:pt x="1637110" y="5562561"/>
                </a:lnTo>
                <a:lnTo>
                  <a:pt x="1678459" y="5579461"/>
                </a:lnTo>
                <a:lnTo>
                  <a:pt x="1720216" y="5595723"/>
                </a:lnTo>
                <a:lnTo>
                  <a:pt x="1762375" y="5611341"/>
                </a:lnTo>
                <a:lnTo>
                  <a:pt x="1804933" y="5626310"/>
                </a:lnTo>
                <a:lnTo>
                  <a:pt x="1847885" y="5640628"/>
                </a:lnTo>
                <a:lnTo>
                  <a:pt x="1891228" y="5654289"/>
                </a:lnTo>
                <a:lnTo>
                  <a:pt x="1934957" y="5667289"/>
                </a:lnTo>
                <a:lnTo>
                  <a:pt x="1979068" y="5679624"/>
                </a:lnTo>
                <a:lnTo>
                  <a:pt x="2023557" y="5691289"/>
                </a:lnTo>
                <a:lnTo>
                  <a:pt x="2068419" y="5702281"/>
                </a:lnTo>
                <a:lnTo>
                  <a:pt x="2113651" y="5712595"/>
                </a:lnTo>
                <a:lnTo>
                  <a:pt x="2159248" y="5722226"/>
                </a:lnTo>
                <a:lnTo>
                  <a:pt x="2205207" y="5731171"/>
                </a:lnTo>
                <a:lnTo>
                  <a:pt x="2251522" y="5739425"/>
                </a:lnTo>
                <a:lnTo>
                  <a:pt x="2298190" y="5746983"/>
                </a:lnTo>
                <a:lnTo>
                  <a:pt x="2345207" y="5753842"/>
                </a:lnTo>
                <a:lnTo>
                  <a:pt x="2392568" y="5759998"/>
                </a:lnTo>
                <a:lnTo>
                  <a:pt x="2440270" y="5765445"/>
                </a:lnTo>
                <a:lnTo>
                  <a:pt x="2488307" y="5770180"/>
                </a:lnTo>
                <a:lnTo>
                  <a:pt x="2536677" y="5774198"/>
                </a:lnTo>
                <a:lnTo>
                  <a:pt x="2585374" y="5777495"/>
                </a:lnTo>
                <a:lnTo>
                  <a:pt x="2634395" y="5780067"/>
                </a:lnTo>
                <a:lnTo>
                  <a:pt x="2683735" y="5781910"/>
                </a:lnTo>
                <a:lnTo>
                  <a:pt x="2733390" y="5783019"/>
                </a:lnTo>
                <a:lnTo>
                  <a:pt x="2783357" y="5783389"/>
                </a:lnTo>
                <a:lnTo>
                  <a:pt x="2837443" y="5782911"/>
                </a:lnTo>
                <a:lnTo>
                  <a:pt x="2891171" y="5781481"/>
                </a:lnTo>
                <a:lnTo>
                  <a:pt x="2944535" y="5779105"/>
                </a:lnTo>
                <a:lnTo>
                  <a:pt x="2997526" y="5775792"/>
                </a:lnTo>
                <a:lnTo>
                  <a:pt x="3050138" y="5771547"/>
                </a:lnTo>
                <a:lnTo>
                  <a:pt x="3102362" y="5766377"/>
                </a:lnTo>
                <a:lnTo>
                  <a:pt x="3154192" y="5760289"/>
                </a:lnTo>
                <a:lnTo>
                  <a:pt x="3205621" y="5753289"/>
                </a:lnTo>
                <a:lnTo>
                  <a:pt x="3256640" y="5745385"/>
                </a:lnTo>
                <a:lnTo>
                  <a:pt x="3307243" y="5736584"/>
                </a:lnTo>
                <a:lnTo>
                  <a:pt x="3357421" y="5726892"/>
                </a:lnTo>
                <a:lnTo>
                  <a:pt x="3407169" y="5716315"/>
                </a:lnTo>
                <a:lnTo>
                  <a:pt x="3456478" y="5704861"/>
                </a:lnTo>
                <a:lnTo>
                  <a:pt x="3505342" y="5692536"/>
                </a:lnTo>
                <a:lnTo>
                  <a:pt x="3553751" y="5679348"/>
                </a:lnTo>
                <a:lnTo>
                  <a:pt x="3601701" y="5665303"/>
                </a:lnTo>
                <a:lnTo>
                  <a:pt x="3649182" y="5650407"/>
                </a:lnTo>
                <a:lnTo>
                  <a:pt x="3696188" y="5634668"/>
                </a:lnTo>
                <a:lnTo>
                  <a:pt x="3742711" y="5618092"/>
                </a:lnTo>
                <a:lnTo>
                  <a:pt x="3788744" y="5600686"/>
                </a:lnTo>
                <a:lnTo>
                  <a:pt x="3834279" y="5582456"/>
                </a:lnTo>
                <a:lnTo>
                  <a:pt x="3879310" y="5563411"/>
                </a:lnTo>
                <a:lnTo>
                  <a:pt x="3923828" y="5543556"/>
                </a:lnTo>
                <a:lnTo>
                  <a:pt x="3967827" y="5522898"/>
                </a:lnTo>
                <a:lnTo>
                  <a:pt x="4011299" y="5501444"/>
                </a:lnTo>
                <a:lnTo>
                  <a:pt x="4054237" y="5479200"/>
                </a:lnTo>
                <a:lnTo>
                  <a:pt x="4096633" y="5456174"/>
                </a:lnTo>
                <a:lnTo>
                  <a:pt x="4138480" y="5432373"/>
                </a:lnTo>
                <a:lnTo>
                  <a:pt x="4179770" y="5407802"/>
                </a:lnTo>
                <a:lnTo>
                  <a:pt x="4220497" y="5382469"/>
                </a:lnTo>
                <a:lnTo>
                  <a:pt x="4260653" y="5356381"/>
                </a:lnTo>
                <a:lnTo>
                  <a:pt x="4300230" y="5329544"/>
                </a:lnTo>
                <a:lnTo>
                  <a:pt x="4339221" y="5301965"/>
                </a:lnTo>
                <a:lnTo>
                  <a:pt x="4377619" y="5273651"/>
                </a:lnTo>
                <a:lnTo>
                  <a:pt x="4415417" y="5244609"/>
                </a:lnTo>
                <a:lnTo>
                  <a:pt x="4452607" y="5214845"/>
                </a:lnTo>
                <a:lnTo>
                  <a:pt x="4489181" y="5184366"/>
                </a:lnTo>
                <a:lnTo>
                  <a:pt x="4525133" y="5153179"/>
                </a:lnTo>
                <a:lnTo>
                  <a:pt x="4560454" y="5121292"/>
                </a:lnTo>
                <a:lnTo>
                  <a:pt x="4595139" y="5088709"/>
                </a:lnTo>
                <a:lnTo>
                  <a:pt x="4629178" y="5055439"/>
                </a:lnTo>
                <a:lnTo>
                  <a:pt x="4662566" y="5021488"/>
                </a:lnTo>
                <a:lnTo>
                  <a:pt x="4695293" y="4986863"/>
                </a:lnTo>
                <a:lnTo>
                  <a:pt x="4727355" y="4951571"/>
                </a:lnTo>
                <a:lnTo>
                  <a:pt x="4758741" y="4915618"/>
                </a:lnTo>
                <a:lnTo>
                  <a:pt x="4789447" y="4879011"/>
                </a:lnTo>
                <a:lnTo>
                  <a:pt x="4819463" y="4841757"/>
                </a:lnTo>
                <a:lnTo>
                  <a:pt x="4848783" y="4803863"/>
                </a:lnTo>
                <a:lnTo>
                  <a:pt x="4464113" y="4586084"/>
                </a:lnTo>
                <a:lnTo>
                  <a:pt x="4433701" y="4622844"/>
                </a:lnTo>
                <a:lnTo>
                  <a:pt x="4402480" y="4658775"/>
                </a:lnTo>
                <a:lnTo>
                  <a:pt x="4370458" y="4693867"/>
                </a:lnTo>
                <a:lnTo>
                  <a:pt x="4337646" y="4728108"/>
                </a:lnTo>
                <a:lnTo>
                  <a:pt x="4304053" y="4761490"/>
                </a:lnTo>
                <a:lnTo>
                  <a:pt x="4269691" y="4794002"/>
                </a:lnTo>
                <a:lnTo>
                  <a:pt x="4234568" y="4825635"/>
                </a:lnTo>
                <a:lnTo>
                  <a:pt x="4198696" y="4856377"/>
                </a:lnTo>
                <a:lnTo>
                  <a:pt x="4162083" y="4886220"/>
                </a:lnTo>
                <a:lnTo>
                  <a:pt x="4124739" y="4915154"/>
                </a:lnTo>
                <a:lnTo>
                  <a:pt x="4086676" y="4943168"/>
                </a:lnTo>
                <a:lnTo>
                  <a:pt x="4047902" y="4970252"/>
                </a:lnTo>
                <a:lnTo>
                  <a:pt x="4008428" y="4996396"/>
                </a:lnTo>
                <a:lnTo>
                  <a:pt x="3968263" y="5021590"/>
                </a:lnTo>
                <a:lnTo>
                  <a:pt x="3927418" y="5045825"/>
                </a:lnTo>
                <a:lnTo>
                  <a:pt x="3885903" y="5069091"/>
                </a:lnTo>
                <a:lnTo>
                  <a:pt x="3843728" y="5091376"/>
                </a:lnTo>
                <a:lnTo>
                  <a:pt x="3800902" y="5112672"/>
                </a:lnTo>
                <a:lnTo>
                  <a:pt x="3757435" y="5132969"/>
                </a:lnTo>
                <a:lnTo>
                  <a:pt x="3713339" y="5152255"/>
                </a:lnTo>
                <a:lnTo>
                  <a:pt x="3668622" y="5170522"/>
                </a:lnTo>
                <a:lnTo>
                  <a:pt x="3623294" y="5187760"/>
                </a:lnTo>
                <a:lnTo>
                  <a:pt x="3577366" y="5203958"/>
                </a:lnTo>
                <a:lnTo>
                  <a:pt x="3530848" y="5219106"/>
                </a:lnTo>
                <a:lnTo>
                  <a:pt x="3483749" y="5233194"/>
                </a:lnTo>
                <a:lnTo>
                  <a:pt x="3436079" y="5246213"/>
                </a:lnTo>
                <a:lnTo>
                  <a:pt x="3387849" y="5258152"/>
                </a:lnTo>
                <a:lnTo>
                  <a:pt x="3339069" y="5269002"/>
                </a:lnTo>
                <a:lnTo>
                  <a:pt x="3289748" y="5278752"/>
                </a:lnTo>
                <a:lnTo>
                  <a:pt x="3239896" y="5287392"/>
                </a:lnTo>
                <a:lnTo>
                  <a:pt x="3189524" y="5294913"/>
                </a:lnTo>
                <a:lnTo>
                  <a:pt x="3138641" y="5301304"/>
                </a:lnTo>
                <a:lnTo>
                  <a:pt x="3087258" y="5306555"/>
                </a:lnTo>
                <a:lnTo>
                  <a:pt x="3035384" y="5310657"/>
                </a:lnTo>
                <a:lnTo>
                  <a:pt x="2983029" y="5313600"/>
                </a:lnTo>
                <a:lnTo>
                  <a:pt x="2930204" y="5315372"/>
                </a:lnTo>
                <a:lnTo>
                  <a:pt x="2876918" y="5315966"/>
                </a:lnTo>
                <a:lnTo>
                  <a:pt x="2829438" y="5315502"/>
                </a:lnTo>
                <a:lnTo>
                  <a:pt x="2782315" y="5314117"/>
                </a:lnTo>
                <a:lnTo>
                  <a:pt x="2735555" y="5311816"/>
                </a:lnTo>
                <a:lnTo>
                  <a:pt x="2689164" y="5308607"/>
                </a:lnTo>
                <a:lnTo>
                  <a:pt x="2643149" y="5304494"/>
                </a:lnTo>
                <a:lnTo>
                  <a:pt x="2597515" y="5299485"/>
                </a:lnTo>
                <a:lnTo>
                  <a:pt x="2552269" y="5293586"/>
                </a:lnTo>
                <a:lnTo>
                  <a:pt x="2507416" y="5286803"/>
                </a:lnTo>
                <a:lnTo>
                  <a:pt x="2462963" y="5279143"/>
                </a:lnTo>
                <a:lnTo>
                  <a:pt x="2418916" y="5270612"/>
                </a:lnTo>
                <a:lnTo>
                  <a:pt x="2375282" y="5261218"/>
                </a:lnTo>
                <a:lnTo>
                  <a:pt x="2332065" y="5250965"/>
                </a:lnTo>
                <a:lnTo>
                  <a:pt x="2289273" y="5239860"/>
                </a:lnTo>
                <a:lnTo>
                  <a:pt x="2246911" y="5227911"/>
                </a:lnTo>
                <a:lnTo>
                  <a:pt x="2204986" y="5215122"/>
                </a:lnTo>
                <a:lnTo>
                  <a:pt x="2163503" y="5201502"/>
                </a:lnTo>
                <a:lnTo>
                  <a:pt x="2122469" y="5187055"/>
                </a:lnTo>
                <a:lnTo>
                  <a:pt x="2081890" y="5171789"/>
                </a:lnTo>
                <a:lnTo>
                  <a:pt x="2041772" y="5155710"/>
                </a:lnTo>
                <a:lnTo>
                  <a:pt x="2002122" y="5138824"/>
                </a:lnTo>
                <a:lnTo>
                  <a:pt x="1962944" y="5121138"/>
                </a:lnTo>
                <a:lnTo>
                  <a:pt x="1924246" y="5102658"/>
                </a:lnTo>
                <a:lnTo>
                  <a:pt x="1886034" y="5083390"/>
                </a:lnTo>
                <a:lnTo>
                  <a:pt x="1848313" y="5063342"/>
                </a:lnTo>
                <a:lnTo>
                  <a:pt x="1811090" y="5042519"/>
                </a:lnTo>
                <a:lnTo>
                  <a:pt x="1774370" y="5020927"/>
                </a:lnTo>
                <a:lnTo>
                  <a:pt x="1738161" y="4998574"/>
                </a:lnTo>
                <a:lnTo>
                  <a:pt x="1702468" y="4975465"/>
                </a:lnTo>
                <a:lnTo>
                  <a:pt x="1667297" y="4951607"/>
                </a:lnTo>
                <a:lnTo>
                  <a:pt x="1632655" y="4927006"/>
                </a:lnTo>
                <a:lnTo>
                  <a:pt x="1598547" y="4901670"/>
                </a:lnTo>
                <a:lnTo>
                  <a:pt x="1564979" y="4875603"/>
                </a:lnTo>
                <a:lnTo>
                  <a:pt x="1531959" y="4848813"/>
                </a:lnTo>
                <a:lnTo>
                  <a:pt x="1499491" y="4821306"/>
                </a:lnTo>
                <a:lnTo>
                  <a:pt x="1467582" y="4793088"/>
                </a:lnTo>
                <a:lnTo>
                  <a:pt x="1436238" y="4764167"/>
                </a:lnTo>
                <a:lnTo>
                  <a:pt x="1405466" y="4734547"/>
                </a:lnTo>
                <a:lnTo>
                  <a:pt x="1375271" y="4704236"/>
                </a:lnTo>
                <a:lnTo>
                  <a:pt x="1345659" y="4673240"/>
                </a:lnTo>
                <a:lnTo>
                  <a:pt x="1316637" y="4641565"/>
                </a:lnTo>
                <a:lnTo>
                  <a:pt x="1288211" y="4609219"/>
                </a:lnTo>
                <a:lnTo>
                  <a:pt x="1260386" y="4576206"/>
                </a:lnTo>
                <a:lnTo>
                  <a:pt x="1233170" y="4542534"/>
                </a:lnTo>
                <a:lnTo>
                  <a:pt x="1206567" y="4508209"/>
                </a:lnTo>
                <a:lnTo>
                  <a:pt x="1180585" y="4473238"/>
                </a:lnTo>
                <a:lnTo>
                  <a:pt x="1155229" y="4437626"/>
                </a:lnTo>
                <a:lnTo>
                  <a:pt x="1130505" y="4401381"/>
                </a:lnTo>
                <a:lnTo>
                  <a:pt x="1106420" y="4364509"/>
                </a:lnTo>
                <a:lnTo>
                  <a:pt x="1082980" y="4327015"/>
                </a:lnTo>
                <a:lnTo>
                  <a:pt x="1060190" y="4288907"/>
                </a:lnTo>
                <a:lnTo>
                  <a:pt x="1038057" y="4250191"/>
                </a:lnTo>
                <a:lnTo>
                  <a:pt x="1016588" y="4210873"/>
                </a:lnTo>
                <a:lnTo>
                  <a:pt x="995787" y="4170960"/>
                </a:lnTo>
                <a:lnTo>
                  <a:pt x="975662" y="4130458"/>
                </a:lnTo>
                <a:lnTo>
                  <a:pt x="956218" y="4089373"/>
                </a:lnTo>
                <a:lnTo>
                  <a:pt x="937462" y="4047712"/>
                </a:lnTo>
                <a:lnTo>
                  <a:pt x="919399" y="4005482"/>
                </a:lnTo>
                <a:lnTo>
                  <a:pt x="902037" y="3962689"/>
                </a:lnTo>
                <a:lnTo>
                  <a:pt x="885380" y="3919338"/>
                </a:lnTo>
                <a:lnTo>
                  <a:pt x="869435" y="3875437"/>
                </a:lnTo>
                <a:lnTo>
                  <a:pt x="854208" y="3830992"/>
                </a:lnTo>
                <a:lnTo>
                  <a:pt x="839705" y="3786010"/>
                </a:lnTo>
                <a:lnTo>
                  <a:pt x="825933" y="3740496"/>
                </a:lnTo>
                <a:lnTo>
                  <a:pt x="812898" y="3694457"/>
                </a:lnTo>
                <a:lnTo>
                  <a:pt x="800604" y="3647900"/>
                </a:lnTo>
                <a:lnTo>
                  <a:pt x="789060" y="3600831"/>
                </a:lnTo>
                <a:lnTo>
                  <a:pt x="778271" y="3553256"/>
                </a:lnTo>
                <a:lnTo>
                  <a:pt x="768242" y="3505182"/>
                </a:lnTo>
                <a:lnTo>
                  <a:pt x="758981" y="3456615"/>
                </a:lnTo>
                <a:lnTo>
                  <a:pt x="750493" y="3407562"/>
                </a:lnTo>
                <a:lnTo>
                  <a:pt x="742784" y="3358029"/>
                </a:lnTo>
                <a:lnTo>
                  <a:pt x="735860" y="3308022"/>
                </a:lnTo>
                <a:lnTo>
                  <a:pt x="729729" y="3257548"/>
                </a:lnTo>
                <a:lnTo>
                  <a:pt x="724395" y="3206614"/>
                </a:lnTo>
                <a:lnTo>
                  <a:pt x="719864" y="3155225"/>
                </a:lnTo>
                <a:lnTo>
                  <a:pt x="716144" y="3103388"/>
                </a:lnTo>
                <a:lnTo>
                  <a:pt x="713240" y="3051109"/>
                </a:lnTo>
                <a:lnTo>
                  <a:pt x="711158" y="2998395"/>
                </a:lnTo>
                <a:lnTo>
                  <a:pt x="709904" y="2945253"/>
                </a:lnTo>
                <a:lnTo>
                  <a:pt x="709485" y="2891688"/>
                </a:lnTo>
                <a:lnTo>
                  <a:pt x="709901" y="2837834"/>
                </a:lnTo>
                <a:lnTo>
                  <a:pt x="711144" y="2784416"/>
                </a:lnTo>
                <a:lnTo>
                  <a:pt x="713208" y="2731442"/>
                </a:lnTo>
                <a:lnTo>
                  <a:pt x="716089" y="2678917"/>
                </a:lnTo>
                <a:lnTo>
                  <a:pt x="719779" y="2626847"/>
                </a:lnTo>
                <a:lnTo>
                  <a:pt x="724273" y="2575239"/>
                </a:lnTo>
                <a:lnTo>
                  <a:pt x="729565" y="2524098"/>
                </a:lnTo>
                <a:lnTo>
                  <a:pt x="735650" y="2473431"/>
                </a:lnTo>
                <a:lnTo>
                  <a:pt x="742521" y="2423244"/>
                </a:lnTo>
                <a:lnTo>
                  <a:pt x="750173" y="2373542"/>
                </a:lnTo>
                <a:lnTo>
                  <a:pt x="758599" y="2324333"/>
                </a:lnTo>
                <a:lnTo>
                  <a:pt x="767795" y="2275622"/>
                </a:lnTo>
                <a:lnTo>
                  <a:pt x="777753" y="2227415"/>
                </a:lnTo>
                <a:lnTo>
                  <a:pt x="788469" y="2179719"/>
                </a:lnTo>
                <a:lnTo>
                  <a:pt x="799936" y="2132539"/>
                </a:lnTo>
                <a:lnTo>
                  <a:pt x="812149" y="2085882"/>
                </a:lnTo>
                <a:lnTo>
                  <a:pt x="825101" y="2039753"/>
                </a:lnTo>
                <a:lnTo>
                  <a:pt x="838788" y="1994160"/>
                </a:lnTo>
                <a:lnTo>
                  <a:pt x="853202" y="1949108"/>
                </a:lnTo>
                <a:lnTo>
                  <a:pt x="868338" y="1904603"/>
                </a:lnTo>
                <a:lnTo>
                  <a:pt x="884191" y="1860651"/>
                </a:lnTo>
                <a:lnTo>
                  <a:pt x="900754" y="1817259"/>
                </a:lnTo>
                <a:lnTo>
                  <a:pt x="918022" y="1774432"/>
                </a:lnTo>
                <a:lnTo>
                  <a:pt x="935988" y="1732177"/>
                </a:lnTo>
                <a:lnTo>
                  <a:pt x="954648" y="1690500"/>
                </a:lnTo>
                <a:lnTo>
                  <a:pt x="973994" y="1649406"/>
                </a:lnTo>
                <a:lnTo>
                  <a:pt x="994022" y="1608903"/>
                </a:lnTo>
                <a:lnTo>
                  <a:pt x="1014725" y="1568996"/>
                </a:lnTo>
                <a:lnTo>
                  <a:pt x="1036098" y="1529692"/>
                </a:lnTo>
                <a:lnTo>
                  <a:pt x="1058134" y="1490996"/>
                </a:lnTo>
                <a:lnTo>
                  <a:pt x="1080828" y="1452914"/>
                </a:lnTo>
                <a:lnTo>
                  <a:pt x="1104174" y="1415454"/>
                </a:lnTo>
                <a:lnTo>
                  <a:pt x="1128166" y="1378620"/>
                </a:lnTo>
                <a:lnTo>
                  <a:pt x="1152799" y="1342419"/>
                </a:lnTo>
                <a:lnTo>
                  <a:pt x="1178066" y="1306857"/>
                </a:lnTo>
                <a:lnTo>
                  <a:pt x="1203962" y="1271941"/>
                </a:lnTo>
                <a:lnTo>
                  <a:pt x="1230480" y="1237676"/>
                </a:lnTo>
                <a:lnTo>
                  <a:pt x="1257615" y="1204068"/>
                </a:lnTo>
                <a:lnTo>
                  <a:pt x="1285361" y="1171124"/>
                </a:lnTo>
                <a:lnTo>
                  <a:pt x="1313713" y="1138850"/>
                </a:lnTo>
                <a:lnTo>
                  <a:pt x="1342664" y="1107251"/>
                </a:lnTo>
                <a:lnTo>
                  <a:pt x="1372208" y="1076335"/>
                </a:lnTo>
                <a:lnTo>
                  <a:pt x="1402340" y="1046107"/>
                </a:lnTo>
                <a:lnTo>
                  <a:pt x="1433054" y="1016573"/>
                </a:lnTo>
                <a:lnTo>
                  <a:pt x="1464344" y="987739"/>
                </a:lnTo>
                <a:lnTo>
                  <a:pt x="1496204" y="959612"/>
                </a:lnTo>
                <a:lnTo>
                  <a:pt x="1528628" y="932198"/>
                </a:lnTo>
                <a:lnTo>
                  <a:pt x="1561611" y="905502"/>
                </a:lnTo>
                <a:lnTo>
                  <a:pt x="1595146" y="879532"/>
                </a:lnTo>
                <a:lnTo>
                  <a:pt x="1629228" y="854292"/>
                </a:lnTo>
                <a:lnTo>
                  <a:pt x="1663851" y="829789"/>
                </a:lnTo>
                <a:lnTo>
                  <a:pt x="1699009" y="806030"/>
                </a:lnTo>
                <a:lnTo>
                  <a:pt x="1734696" y="783020"/>
                </a:lnTo>
                <a:lnTo>
                  <a:pt x="1770906" y="760766"/>
                </a:lnTo>
                <a:lnTo>
                  <a:pt x="1807634" y="739273"/>
                </a:lnTo>
                <a:lnTo>
                  <a:pt x="1844874" y="718549"/>
                </a:lnTo>
                <a:lnTo>
                  <a:pt x="1882619" y="698598"/>
                </a:lnTo>
                <a:lnTo>
                  <a:pt x="1920865" y="679427"/>
                </a:lnTo>
                <a:lnTo>
                  <a:pt x="1959604" y="661042"/>
                </a:lnTo>
                <a:lnTo>
                  <a:pt x="1998832" y="643450"/>
                </a:lnTo>
                <a:lnTo>
                  <a:pt x="2038542" y="626656"/>
                </a:lnTo>
                <a:lnTo>
                  <a:pt x="2078729" y="610666"/>
                </a:lnTo>
                <a:lnTo>
                  <a:pt x="2119386" y="595488"/>
                </a:lnTo>
                <a:lnTo>
                  <a:pt x="2160509" y="581126"/>
                </a:lnTo>
                <a:lnTo>
                  <a:pt x="2202090" y="567587"/>
                </a:lnTo>
                <a:lnTo>
                  <a:pt x="2244124" y="554877"/>
                </a:lnTo>
                <a:lnTo>
                  <a:pt x="2286606" y="543002"/>
                </a:lnTo>
                <a:lnTo>
                  <a:pt x="2329530" y="531969"/>
                </a:lnTo>
                <a:lnTo>
                  <a:pt x="2372889" y="521783"/>
                </a:lnTo>
                <a:lnTo>
                  <a:pt x="2416678" y="512451"/>
                </a:lnTo>
                <a:lnTo>
                  <a:pt x="2460890" y="503978"/>
                </a:lnTo>
                <a:lnTo>
                  <a:pt x="2505521" y="496372"/>
                </a:lnTo>
                <a:lnTo>
                  <a:pt x="2550564" y="489637"/>
                </a:lnTo>
                <a:lnTo>
                  <a:pt x="2596014" y="483780"/>
                </a:lnTo>
                <a:lnTo>
                  <a:pt x="2641864" y="478808"/>
                </a:lnTo>
                <a:lnTo>
                  <a:pt x="2688109" y="474726"/>
                </a:lnTo>
                <a:lnTo>
                  <a:pt x="2734742" y="471540"/>
                </a:lnTo>
                <a:lnTo>
                  <a:pt x="2781759" y="469257"/>
                </a:lnTo>
                <a:lnTo>
                  <a:pt x="2829153" y="467882"/>
                </a:lnTo>
                <a:lnTo>
                  <a:pt x="2876918" y="467423"/>
                </a:lnTo>
                <a:lnTo>
                  <a:pt x="2930678" y="468027"/>
                </a:lnTo>
                <a:lnTo>
                  <a:pt x="2983969" y="469832"/>
                </a:lnTo>
                <a:lnTo>
                  <a:pt x="3036781" y="472827"/>
                </a:lnTo>
                <a:lnTo>
                  <a:pt x="3089102" y="477003"/>
                </a:lnTo>
                <a:lnTo>
                  <a:pt x="3140923" y="482348"/>
                </a:lnTo>
                <a:lnTo>
                  <a:pt x="3192234" y="488851"/>
                </a:lnTo>
                <a:lnTo>
                  <a:pt x="3243023" y="496503"/>
                </a:lnTo>
                <a:lnTo>
                  <a:pt x="3293282" y="505293"/>
                </a:lnTo>
                <a:lnTo>
                  <a:pt x="3343000" y="515211"/>
                </a:lnTo>
                <a:lnTo>
                  <a:pt x="3392167" y="526245"/>
                </a:lnTo>
                <a:lnTo>
                  <a:pt x="3440772" y="538385"/>
                </a:lnTo>
                <a:lnTo>
                  <a:pt x="3488805" y="551621"/>
                </a:lnTo>
                <a:lnTo>
                  <a:pt x="3536256" y="565943"/>
                </a:lnTo>
                <a:lnTo>
                  <a:pt x="3583115" y="581339"/>
                </a:lnTo>
                <a:lnTo>
                  <a:pt x="3629371" y="597799"/>
                </a:lnTo>
                <a:lnTo>
                  <a:pt x="3675014" y="615313"/>
                </a:lnTo>
                <a:lnTo>
                  <a:pt x="3720035" y="633871"/>
                </a:lnTo>
                <a:lnTo>
                  <a:pt x="3764422" y="653461"/>
                </a:lnTo>
                <a:lnTo>
                  <a:pt x="3808166" y="674073"/>
                </a:lnTo>
                <a:lnTo>
                  <a:pt x="3851257" y="695696"/>
                </a:lnTo>
                <a:lnTo>
                  <a:pt x="3893683" y="718321"/>
                </a:lnTo>
                <a:lnTo>
                  <a:pt x="3935436" y="741937"/>
                </a:lnTo>
                <a:lnTo>
                  <a:pt x="3976504" y="766532"/>
                </a:lnTo>
                <a:lnTo>
                  <a:pt x="4016877" y="792097"/>
                </a:lnTo>
                <a:lnTo>
                  <a:pt x="4056546" y="818621"/>
                </a:lnTo>
                <a:lnTo>
                  <a:pt x="4095500" y="846094"/>
                </a:lnTo>
                <a:lnTo>
                  <a:pt x="4133728" y="874504"/>
                </a:lnTo>
                <a:lnTo>
                  <a:pt x="4171222" y="903842"/>
                </a:lnTo>
                <a:lnTo>
                  <a:pt x="4207969" y="934097"/>
                </a:lnTo>
                <a:lnTo>
                  <a:pt x="4243960" y="965259"/>
                </a:lnTo>
                <a:lnTo>
                  <a:pt x="4279186" y="997316"/>
                </a:lnTo>
                <a:lnTo>
                  <a:pt x="4313635" y="1030259"/>
                </a:lnTo>
                <a:lnTo>
                  <a:pt x="4347297" y="1064076"/>
                </a:lnTo>
                <a:lnTo>
                  <a:pt x="4380163" y="1098758"/>
                </a:lnTo>
                <a:lnTo>
                  <a:pt x="4412222" y="1134294"/>
                </a:lnTo>
                <a:lnTo>
                  <a:pt x="4443463" y="1170673"/>
                </a:lnTo>
                <a:lnTo>
                  <a:pt x="4839995" y="962494"/>
                </a:lnTo>
                <a:lnTo>
                  <a:pt x="4810652" y="925175"/>
                </a:lnTo>
                <a:lnTo>
                  <a:pt x="4780625" y="888491"/>
                </a:lnTo>
                <a:lnTo>
                  <a:pt x="4749918" y="852450"/>
                </a:lnTo>
                <a:lnTo>
                  <a:pt x="4718541" y="817059"/>
                </a:lnTo>
                <a:lnTo>
                  <a:pt x="4686500" y="782323"/>
                </a:lnTo>
                <a:lnTo>
                  <a:pt x="4653803" y="748248"/>
                </a:lnTo>
                <a:lnTo>
                  <a:pt x="4620456" y="714843"/>
                </a:lnTo>
                <a:lnTo>
                  <a:pt x="4586467" y="682112"/>
                </a:lnTo>
                <a:lnTo>
                  <a:pt x="4551843" y="650062"/>
                </a:lnTo>
                <a:lnTo>
                  <a:pt x="4516591" y="618700"/>
                </a:lnTo>
                <a:lnTo>
                  <a:pt x="4480719" y="588031"/>
                </a:lnTo>
                <a:lnTo>
                  <a:pt x="4444234" y="558064"/>
                </a:lnTo>
                <a:lnTo>
                  <a:pt x="4407143" y="528803"/>
                </a:lnTo>
                <a:lnTo>
                  <a:pt x="4369453" y="500256"/>
                </a:lnTo>
                <a:lnTo>
                  <a:pt x="4331172" y="472429"/>
                </a:lnTo>
                <a:lnTo>
                  <a:pt x="4292306" y="445327"/>
                </a:lnTo>
                <a:lnTo>
                  <a:pt x="4252863" y="418959"/>
                </a:lnTo>
                <a:lnTo>
                  <a:pt x="4212851" y="393329"/>
                </a:lnTo>
                <a:lnTo>
                  <a:pt x="4172275" y="368445"/>
                </a:lnTo>
                <a:lnTo>
                  <a:pt x="4131145" y="344313"/>
                </a:lnTo>
                <a:lnTo>
                  <a:pt x="4089466" y="320940"/>
                </a:lnTo>
                <a:lnTo>
                  <a:pt x="4047247" y="298331"/>
                </a:lnTo>
                <a:lnTo>
                  <a:pt x="4004493" y="276493"/>
                </a:lnTo>
                <a:lnTo>
                  <a:pt x="3961214" y="255433"/>
                </a:lnTo>
                <a:lnTo>
                  <a:pt x="3917415" y="235157"/>
                </a:lnTo>
                <a:lnTo>
                  <a:pt x="3873104" y="215672"/>
                </a:lnTo>
                <a:lnTo>
                  <a:pt x="3828288" y="196983"/>
                </a:lnTo>
                <a:lnTo>
                  <a:pt x="3782975" y="179098"/>
                </a:lnTo>
                <a:lnTo>
                  <a:pt x="3737171" y="162023"/>
                </a:lnTo>
                <a:lnTo>
                  <a:pt x="3690884" y="145763"/>
                </a:lnTo>
                <a:lnTo>
                  <a:pt x="3644122" y="130327"/>
                </a:lnTo>
                <a:lnTo>
                  <a:pt x="3596891" y="115720"/>
                </a:lnTo>
                <a:lnTo>
                  <a:pt x="3549198" y="101948"/>
                </a:lnTo>
                <a:lnTo>
                  <a:pt x="3501051" y="89018"/>
                </a:lnTo>
                <a:lnTo>
                  <a:pt x="3452458" y="76936"/>
                </a:lnTo>
                <a:lnTo>
                  <a:pt x="3403424" y="65709"/>
                </a:lnTo>
                <a:lnTo>
                  <a:pt x="3353958" y="55343"/>
                </a:lnTo>
                <a:lnTo>
                  <a:pt x="3304067" y="45845"/>
                </a:lnTo>
                <a:lnTo>
                  <a:pt x="3253758" y="37221"/>
                </a:lnTo>
                <a:lnTo>
                  <a:pt x="3203038" y="29478"/>
                </a:lnTo>
                <a:lnTo>
                  <a:pt x="3151915" y="22621"/>
                </a:lnTo>
                <a:lnTo>
                  <a:pt x="3100395" y="16658"/>
                </a:lnTo>
                <a:lnTo>
                  <a:pt x="3048486" y="11595"/>
                </a:lnTo>
                <a:lnTo>
                  <a:pt x="2996195" y="7438"/>
                </a:lnTo>
                <a:lnTo>
                  <a:pt x="2943529" y="4193"/>
                </a:lnTo>
                <a:lnTo>
                  <a:pt x="2890496" y="1868"/>
                </a:lnTo>
                <a:lnTo>
                  <a:pt x="2837103" y="468"/>
                </a:lnTo>
                <a:lnTo>
                  <a:pt x="2783357" y="0"/>
                </a:lnTo>
                <a:close/>
              </a:path>
            </a:pathLst>
          </a:custGeom>
          <a:solidFill>
            <a:srgbClr val="F78F2A"/>
          </a:solidFill>
        </p:spPr>
        <p:txBody>
          <a:bodyPr wrap="square" lIns="0" tIns="0" rIns="0" bIns="0" rtlCol="0"/>
          <a:lstStyle/>
          <a:p>
            <a:pPr marL="0" marR="0" lvl="0" indent="0" algn="l" defTabSz="911840" rtl="0" eaLnBrk="1" fontAlgn="auto" latinLnBrk="0" hangingPunct="1">
              <a:lnSpc>
                <a:spcPct val="100000"/>
              </a:lnSpc>
              <a:spcBef>
                <a:spcPts val="0"/>
              </a:spcBef>
              <a:spcAft>
                <a:spcPts val="0"/>
              </a:spcAft>
              <a:buClrTx/>
              <a:buSzTx/>
              <a:buFontTx/>
              <a:buNone/>
              <a:tabLst/>
              <a:defRPr/>
            </a:pPr>
            <a:endParaRPr kumimoji="0" sz="1795" b="0" i="0" u="none" strike="noStrike" kern="0" cap="none" spc="0" normalizeH="0" baseline="0" noProof="0">
              <a:ln>
                <a:noFill/>
              </a:ln>
              <a:solidFill>
                <a:sysClr val="windowText" lastClr="000000"/>
              </a:solidFill>
              <a:effectLst/>
              <a:uLnTx/>
              <a:uFillTx/>
              <a:latin typeface="Calibri"/>
              <a:ea typeface="+mn-ea"/>
              <a:cs typeface="+mn-cs"/>
            </a:endParaRPr>
          </a:p>
        </p:txBody>
      </p:sp>
      <p:sp>
        <p:nvSpPr>
          <p:cNvPr id="4" name="ZoneTexte 3">
            <a:extLst>
              <a:ext uri="{FF2B5EF4-FFF2-40B4-BE49-F238E27FC236}">
                <a16:creationId xmlns:a16="http://schemas.microsoft.com/office/drawing/2014/main" id="{C2F3C86A-0A6C-7D51-604E-55ECAE3AC3C9}"/>
              </a:ext>
            </a:extLst>
          </p:cNvPr>
          <p:cNvSpPr txBox="1"/>
          <p:nvPr/>
        </p:nvSpPr>
        <p:spPr>
          <a:xfrm>
            <a:off x="-1751309" y="2967335"/>
            <a:ext cx="7310055" cy="923330"/>
          </a:xfrm>
          <a:prstGeom prst="rect">
            <a:avLst/>
          </a:prstGeom>
          <a:noFill/>
        </p:spPr>
        <p:txBody>
          <a:bodyPr wrap="square" rtlCol="0">
            <a:spAutoFit/>
          </a:bodyPr>
          <a:lstStyle/>
          <a:p>
            <a:pPr algn="ctr"/>
            <a:r>
              <a:rPr kumimoji="0" lang="fr-FR" sz="5400" b="0" i="0" u="none" strike="noStrike" kern="0" cap="none" spc="-25" normalizeH="0" baseline="0" noProof="0" dirty="0">
                <a:ln>
                  <a:noFill/>
                </a:ln>
                <a:solidFill>
                  <a:srgbClr val="F68F28"/>
                </a:solidFill>
                <a:effectLst/>
                <a:uLnTx/>
                <a:uFillTx/>
                <a:latin typeface="KyivType Sans"/>
                <a:ea typeface="+mj-ea"/>
              </a:rPr>
              <a:t>VITAMINE</a:t>
            </a:r>
            <a:endParaRPr lang="fr-FR" sz="1400" baseline="30000" dirty="0"/>
          </a:p>
        </p:txBody>
      </p:sp>
      <p:pic>
        <p:nvPicPr>
          <p:cNvPr id="5" name="Image 4">
            <a:extLst>
              <a:ext uri="{FF2B5EF4-FFF2-40B4-BE49-F238E27FC236}">
                <a16:creationId xmlns:a16="http://schemas.microsoft.com/office/drawing/2014/main" id="{6F184D5C-14EA-2C89-465B-218ED68D0C94}"/>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182100" y="1915136"/>
            <a:ext cx="3510071" cy="3027728"/>
          </a:xfrm>
          <a:prstGeom prst="rect">
            <a:avLst/>
          </a:prstGeom>
        </p:spPr>
      </p:pic>
      <p:sp>
        <p:nvSpPr>
          <p:cNvPr id="7" name="ZoneTexte 6">
            <a:extLst>
              <a:ext uri="{FF2B5EF4-FFF2-40B4-BE49-F238E27FC236}">
                <a16:creationId xmlns:a16="http://schemas.microsoft.com/office/drawing/2014/main" id="{6A5303DA-E817-CD2A-5AA0-3DC9156670A3}"/>
              </a:ext>
            </a:extLst>
          </p:cNvPr>
          <p:cNvSpPr txBox="1"/>
          <p:nvPr/>
        </p:nvSpPr>
        <p:spPr>
          <a:xfrm>
            <a:off x="6192248" y="2321004"/>
            <a:ext cx="852750" cy="2215991"/>
          </a:xfrm>
          <a:prstGeom prst="rect">
            <a:avLst/>
          </a:prstGeom>
          <a:noFill/>
        </p:spPr>
        <p:txBody>
          <a:bodyPr wrap="square" rtlCol="0">
            <a:spAutoFit/>
          </a:bodyPr>
          <a:lstStyle/>
          <a:p>
            <a:r>
              <a:rPr lang="fr-FR" sz="13800" dirty="0">
                <a:solidFill>
                  <a:schemeClr val="tx1">
                    <a:lumMod val="75000"/>
                    <a:lumOff val="25000"/>
                  </a:schemeClr>
                </a:solidFill>
              </a:rPr>
              <a:t>&amp;</a:t>
            </a:r>
          </a:p>
        </p:txBody>
      </p:sp>
    </p:spTree>
    <p:extLst>
      <p:ext uri="{BB962C8B-B14F-4D97-AF65-F5344CB8AC3E}">
        <p14:creationId xmlns:p14="http://schemas.microsoft.com/office/powerpoint/2010/main" val="3624480487"/>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Espace réservé du titre 1"/>
          <p:cNvSpPr txBox="1">
            <a:spLocks/>
          </p:cNvSpPr>
          <p:nvPr/>
        </p:nvSpPr>
        <p:spPr>
          <a:xfrm>
            <a:off x="529389" y="311110"/>
            <a:ext cx="11093115" cy="1325563"/>
          </a:xfrm>
          <a:prstGeom prst="rect">
            <a:avLst/>
          </a:prstGeom>
        </p:spPr>
        <p:txBody>
          <a:bodyPr vert="horz" lIns="91440" tIns="45720" rIns="91440" bIns="45720" rtlCol="0" anchor="ctr">
            <a:normAutofit/>
          </a:bodyPr>
          <a:lstStyle>
            <a:lvl1pPr algn="ctr" defTabSz="914400" rtl="0" eaLnBrk="1" latinLnBrk="0" hangingPunct="1">
              <a:lnSpc>
                <a:spcPct val="90000"/>
              </a:lnSpc>
              <a:spcBef>
                <a:spcPct val="0"/>
              </a:spcBef>
              <a:buNone/>
              <a:defRPr sz="4800" kern="1200">
                <a:solidFill>
                  <a:srgbClr val="3E3E3E"/>
                </a:solidFill>
                <a:latin typeface="KyivType Sans2" panose="00000500000000000000" pitchFamily="50" charset="0"/>
                <a:ea typeface="+mj-ea"/>
                <a:cs typeface="+mj-cs"/>
              </a:defRPr>
            </a:lvl1pPr>
          </a:lstStyle>
          <a:p>
            <a:pPr marL="0" marR="0" lvl="0" indent="0" algn="ctr" defTabSz="914400" rtl="0" eaLnBrk="1" fontAlgn="auto" latinLnBrk="0" hangingPunct="1">
              <a:lnSpc>
                <a:spcPct val="90000"/>
              </a:lnSpc>
              <a:spcBef>
                <a:spcPct val="0"/>
              </a:spcBef>
              <a:spcAft>
                <a:spcPts val="0"/>
              </a:spcAft>
              <a:buClrTx/>
              <a:buSzTx/>
              <a:buFontTx/>
              <a:buNone/>
              <a:tabLst/>
              <a:defRPr/>
            </a:pPr>
            <a:r>
              <a:rPr kumimoji="0" lang="fr-FR" sz="4800" b="0" i="0" u="none" strike="noStrike" kern="1200" cap="none" spc="0" normalizeH="0" baseline="0" noProof="0" dirty="0">
                <a:ln>
                  <a:noFill/>
                </a:ln>
                <a:solidFill>
                  <a:srgbClr val="3E3E3E"/>
                </a:solidFill>
                <a:effectLst/>
                <a:uLnTx/>
                <a:uFillTx/>
                <a:latin typeface="KyivType Sans2" panose="00000500000000000000" pitchFamily="50" charset="0"/>
                <a:ea typeface="+mj-ea"/>
                <a:cs typeface="+mj-cs"/>
              </a:rPr>
              <a:t>Les différents types de Vitamine C</a:t>
            </a:r>
            <a:endParaRPr kumimoji="0" lang="fr-FR" sz="4800" b="1" i="0" u="none" strike="noStrike" kern="1200" cap="none" spc="0" normalizeH="0" baseline="0" noProof="0" dirty="0">
              <a:ln>
                <a:noFill/>
              </a:ln>
              <a:solidFill>
                <a:prstClr val="black"/>
              </a:solidFill>
              <a:effectLst/>
              <a:uLnTx/>
              <a:uFillTx/>
              <a:latin typeface="KyivType Sans2" panose="00000500000000000000" pitchFamily="50" charset="0"/>
              <a:ea typeface="+mj-ea"/>
              <a:cs typeface="+mj-cs"/>
            </a:endParaRPr>
          </a:p>
        </p:txBody>
      </p:sp>
      <p:graphicFrame>
        <p:nvGraphicFramePr>
          <p:cNvPr id="2" name="Tableau 5">
            <a:extLst>
              <a:ext uri="{FF2B5EF4-FFF2-40B4-BE49-F238E27FC236}">
                <a16:creationId xmlns:a16="http://schemas.microsoft.com/office/drawing/2014/main" id="{0E604C74-77A8-CDA6-C79F-03A6B4BFE4D1}"/>
              </a:ext>
            </a:extLst>
          </p:cNvPr>
          <p:cNvGraphicFramePr>
            <a:graphicFrameLocks noGrp="1"/>
          </p:cNvGraphicFramePr>
          <p:nvPr>
            <p:extLst>
              <p:ext uri="{D42A27DB-BD31-4B8C-83A1-F6EECF244321}">
                <p14:modId xmlns:p14="http://schemas.microsoft.com/office/powerpoint/2010/main" val="3817949837"/>
              </p:ext>
            </p:extLst>
          </p:nvPr>
        </p:nvGraphicFramePr>
        <p:xfrm>
          <a:off x="110748" y="1452951"/>
          <a:ext cx="11786536" cy="5073131"/>
        </p:xfrm>
        <a:graphic>
          <a:graphicData uri="http://schemas.openxmlformats.org/drawingml/2006/table">
            <a:tbl>
              <a:tblPr firstRow="1" bandRow="1">
                <a:tableStyleId>{21E4AEA4-8DFA-4A89-87EB-49C32662AFE0}</a:tableStyleId>
              </a:tblPr>
              <a:tblGrid>
                <a:gridCol w="2041531">
                  <a:extLst>
                    <a:ext uri="{9D8B030D-6E8A-4147-A177-3AD203B41FA5}">
                      <a16:colId xmlns:a16="http://schemas.microsoft.com/office/drawing/2014/main" val="3422207724"/>
                    </a:ext>
                  </a:extLst>
                </a:gridCol>
                <a:gridCol w="2043114">
                  <a:extLst>
                    <a:ext uri="{9D8B030D-6E8A-4147-A177-3AD203B41FA5}">
                      <a16:colId xmlns:a16="http://schemas.microsoft.com/office/drawing/2014/main" val="3892046692"/>
                    </a:ext>
                  </a:extLst>
                </a:gridCol>
                <a:gridCol w="5763909">
                  <a:extLst>
                    <a:ext uri="{9D8B030D-6E8A-4147-A177-3AD203B41FA5}">
                      <a16:colId xmlns:a16="http://schemas.microsoft.com/office/drawing/2014/main" val="1169805308"/>
                    </a:ext>
                  </a:extLst>
                </a:gridCol>
                <a:gridCol w="1937982">
                  <a:extLst>
                    <a:ext uri="{9D8B030D-6E8A-4147-A177-3AD203B41FA5}">
                      <a16:colId xmlns:a16="http://schemas.microsoft.com/office/drawing/2014/main" val="4289970266"/>
                    </a:ext>
                  </a:extLst>
                </a:gridCol>
              </a:tblGrid>
              <a:tr h="689748">
                <a:tc>
                  <a:txBody>
                    <a:bodyPr/>
                    <a:lstStyle/>
                    <a:p>
                      <a:endParaRPr lang="fr-FR" dirty="0">
                        <a:solidFill>
                          <a:schemeClr val="tx1"/>
                        </a:solidFill>
                        <a:latin typeface="Arial" panose="020B0604020202020204" pitchFamily="34" charset="0"/>
                        <a:cs typeface="Arial" panose="020B060402020202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fr-FR" dirty="0">
                          <a:solidFill>
                            <a:schemeClr val="tx1"/>
                          </a:solidFill>
                        </a:rPr>
                        <a:t>Vitamine C poudre (hydrosoluble)</a:t>
                      </a:r>
                    </a:p>
                  </a:txBody>
                  <a:tcPr marL="68580" marR="68580" marT="0"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2">
                        <a:lumMod val="20000"/>
                        <a:lumOff val="80000"/>
                      </a:schemeClr>
                    </a:solidFill>
                  </a:tcPr>
                </a:tc>
                <a:tc gridSpan="2">
                  <a:txBody>
                    <a:bodyPr/>
                    <a:lstStyle/>
                    <a:p>
                      <a:pPr marL="0" algn="ctr" defTabSz="914400" rtl="0" eaLnBrk="1" latinLnBrk="0" hangingPunct="1"/>
                      <a:endParaRPr lang="fr-FR" sz="900" b="1" kern="1200" dirty="0">
                        <a:solidFill>
                          <a:schemeClr val="tx1"/>
                        </a:solidFill>
                        <a:latin typeface="+mn-lt"/>
                        <a:ea typeface="+mn-ea"/>
                        <a:cs typeface="+mn-cs"/>
                      </a:endParaRPr>
                    </a:p>
                    <a:p>
                      <a:pPr marL="0" algn="ctr" defTabSz="914400" rtl="0" eaLnBrk="1" latinLnBrk="0" hangingPunct="1"/>
                      <a:r>
                        <a:rPr lang="fr-FR" sz="1800" b="1" kern="1200" dirty="0">
                          <a:solidFill>
                            <a:schemeClr val="tx1"/>
                          </a:solidFill>
                          <a:latin typeface="+mn-lt"/>
                          <a:ea typeface="+mn-ea"/>
                          <a:cs typeface="+mn-cs"/>
                        </a:rPr>
                        <a:t>Vitamine C Stable</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2">
                        <a:lumMod val="20000"/>
                        <a:lumOff val="80000"/>
                      </a:schemeClr>
                    </a:solidFill>
                  </a:tcPr>
                </a:tc>
                <a:tc hMerge="1">
                  <a:txBody>
                    <a:bodyPr/>
                    <a:lstStyle/>
                    <a:p>
                      <a:endParaRPr lang="fr-FR"/>
                    </a:p>
                  </a:txBody>
                  <a:tcPr/>
                </a:tc>
                <a:extLst>
                  <a:ext uri="{0D108BD9-81ED-4DB2-BD59-A6C34878D82A}">
                    <a16:rowId xmlns:a16="http://schemas.microsoft.com/office/drawing/2014/main" val="1219081108"/>
                  </a:ext>
                </a:extLst>
              </a:tr>
              <a:tr h="914400">
                <a:tc>
                  <a:txBody>
                    <a:bodyPr/>
                    <a:lstStyle/>
                    <a:p>
                      <a:pPr algn="ctr"/>
                      <a:endParaRPr lang="fr-FR" sz="1050" b="1" kern="1200" dirty="0">
                        <a:ln>
                          <a:noFill/>
                        </a:ln>
                        <a:solidFill>
                          <a:srgbClr val="000000"/>
                        </a:solidFill>
                        <a:effectLst/>
                        <a:latin typeface="Calibri" panose="020F0502020204030204" pitchFamily="34" charset="0"/>
                        <a:cs typeface="Arial" panose="020B0604020202020204" pitchFamily="34" charset="0"/>
                      </a:endParaRPr>
                    </a:p>
                    <a:p>
                      <a:pPr algn="ctr"/>
                      <a:endParaRPr lang="fr-FR" sz="800" b="1" kern="1200" dirty="0">
                        <a:ln>
                          <a:noFill/>
                        </a:ln>
                        <a:solidFill>
                          <a:srgbClr val="000000"/>
                        </a:solidFill>
                        <a:effectLst/>
                        <a:latin typeface="Calibri" panose="020F0502020204030204" pitchFamily="34" charset="0"/>
                        <a:cs typeface="Arial" panose="020B0604020202020204" pitchFamily="34" charset="0"/>
                      </a:endParaRPr>
                    </a:p>
                    <a:p>
                      <a:pPr algn="ctr"/>
                      <a:r>
                        <a:rPr lang="fr-FR" sz="1800" b="1" kern="1200" dirty="0">
                          <a:ln>
                            <a:noFill/>
                          </a:ln>
                          <a:solidFill>
                            <a:srgbClr val="000000"/>
                          </a:solidFill>
                          <a:effectLst/>
                          <a:latin typeface="Calibri" panose="020F0502020204030204" pitchFamily="34" charset="0"/>
                          <a:cs typeface="Arial" panose="020B0604020202020204" pitchFamily="34" charset="0"/>
                        </a:rPr>
                        <a:t>Nom scientifique</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2">
                        <a:lumMod val="20000"/>
                        <a:lumOff val="80000"/>
                      </a:schemeClr>
                    </a:solidFill>
                  </a:tcPr>
                </a:tc>
                <a:tc>
                  <a:txBody>
                    <a:bodyPr/>
                    <a:lstStyle/>
                    <a:p>
                      <a:pPr algn="ctr">
                        <a:spcBef>
                          <a:spcPts val="800"/>
                        </a:spcBef>
                        <a:spcAft>
                          <a:spcPts val="0"/>
                        </a:spcAft>
                      </a:pPr>
                      <a:r>
                        <a:rPr lang="fr-FR" sz="1800" b="1" dirty="0">
                          <a:ln>
                            <a:noFill/>
                          </a:ln>
                          <a:solidFill>
                            <a:srgbClr val="000000"/>
                          </a:solidFill>
                          <a:effectLst/>
                          <a:latin typeface="Calibri" panose="020F0502020204030204" pitchFamily="34" charset="0"/>
                          <a:ea typeface="Arial Unicode MS"/>
                          <a:cs typeface="Arial Unicode MS"/>
                        </a:rPr>
                        <a:t>Acide ascorbique</a:t>
                      </a:r>
                      <a:endParaRPr lang="fr-FR" sz="1600" dirty="0">
                        <a:ln>
                          <a:noFill/>
                        </a:ln>
                        <a:solidFill>
                          <a:srgbClr val="000000"/>
                        </a:solidFill>
                        <a:effectLst/>
                        <a:latin typeface="Helvetica Neue"/>
                        <a:ea typeface="Arial Unicode MS"/>
                        <a:cs typeface="Arial Unicode MS"/>
                      </a:endParaRPr>
                    </a:p>
                  </a:txBody>
                  <a:tcPr marL="68580" marR="68580" marT="0"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lang="fr-FR" sz="500" b="1" i="0" kern="1200" dirty="0">
                        <a:solidFill>
                          <a:schemeClr val="tx1"/>
                        </a:solidFill>
                        <a:effectLst/>
                        <a:latin typeface="+mn-lt"/>
                        <a:ea typeface="+mn-ea"/>
                        <a:cs typeface="+mn-cs"/>
                      </a:endParaRPr>
                    </a:p>
                    <a:p>
                      <a:pPr marL="0" marR="0" lvl="0" indent="0" algn="ctr" defTabSz="914400" rtl="0" eaLnBrk="1" fontAlgn="auto" latinLnBrk="0" hangingPunct="1">
                        <a:lnSpc>
                          <a:spcPct val="100000"/>
                        </a:lnSpc>
                        <a:spcBef>
                          <a:spcPts val="0"/>
                        </a:spcBef>
                        <a:spcAft>
                          <a:spcPts val="0"/>
                        </a:spcAft>
                        <a:buClrTx/>
                        <a:buSzTx/>
                        <a:buFontTx/>
                        <a:buNone/>
                        <a:tabLst/>
                        <a:defRPr/>
                      </a:pPr>
                      <a:endParaRPr lang="fr-FR" sz="500" b="1" i="0" kern="1200" dirty="0">
                        <a:solidFill>
                          <a:schemeClr val="tx1"/>
                        </a:solidFill>
                        <a:effectLst/>
                        <a:latin typeface="+mn-lt"/>
                        <a:ea typeface="+mn-ea"/>
                        <a:cs typeface="+mn-cs"/>
                      </a:endParaRPr>
                    </a:p>
                    <a:p>
                      <a:pPr marL="0" marR="0" lvl="0" indent="0" algn="ctr" defTabSz="914400" rtl="0" eaLnBrk="1" fontAlgn="auto" latinLnBrk="0" hangingPunct="1">
                        <a:lnSpc>
                          <a:spcPct val="100000"/>
                        </a:lnSpc>
                        <a:spcBef>
                          <a:spcPts val="0"/>
                        </a:spcBef>
                        <a:spcAft>
                          <a:spcPts val="0"/>
                        </a:spcAft>
                        <a:buClrTx/>
                        <a:buSzTx/>
                        <a:buFontTx/>
                        <a:buNone/>
                        <a:tabLst/>
                        <a:defRPr/>
                      </a:pPr>
                      <a:r>
                        <a:rPr lang="fr-FR" sz="1800" b="1" i="0" kern="1200" dirty="0" err="1">
                          <a:solidFill>
                            <a:schemeClr val="tx1"/>
                          </a:solidFill>
                          <a:effectLst/>
                          <a:latin typeface="+mn-lt"/>
                          <a:ea typeface="+mn-ea"/>
                          <a:cs typeface="+mn-cs"/>
                        </a:rPr>
                        <a:t>Tetraisopalmitate</a:t>
                      </a:r>
                      <a:r>
                        <a:rPr lang="fr-FR" sz="1800" b="1" i="0" kern="1200" dirty="0">
                          <a:solidFill>
                            <a:schemeClr val="tx1"/>
                          </a:solidFill>
                          <a:effectLst/>
                          <a:latin typeface="+mn-lt"/>
                          <a:ea typeface="+mn-ea"/>
                          <a:cs typeface="+mn-cs"/>
                        </a:rPr>
                        <a:t> d’</a:t>
                      </a:r>
                      <a:r>
                        <a:rPr lang="fr-FR" sz="1800" b="1" i="0" kern="1200" dirty="0" err="1">
                          <a:solidFill>
                            <a:schemeClr val="tx1"/>
                          </a:solidFill>
                          <a:effectLst/>
                          <a:latin typeface="+mn-lt"/>
                          <a:ea typeface="+mn-ea"/>
                          <a:cs typeface="+mn-cs"/>
                        </a:rPr>
                        <a:t>Ascorbyle</a:t>
                      </a:r>
                      <a:r>
                        <a:rPr lang="fr-FR" sz="1800" b="1" i="0" kern="1200" dirty="0">
                          <a:solidFill>
                            <a:schemeClr val="tx1"/>
                          </a:solidFill>
                          <a:effectLst/>
                          <a:latin typeface="+mn-lt"/>
                          <a:ea typeface="+mn-ea"/>
                          <a:cs typeface="+mn-cs"/>
                        </a:rPr>
                        <a:t> </a:t>
                      </a:r>
                      <a:endParaRPr lang="fr-FR" dirty="0">
                        <a:solidFill>
                          <a:schemeClr val="tx1"/>
                        </a:solidFill>
                        <a:latin typeface="Arial" panose="020B0604020202020204" pitchFamily="34" charset="0"/>
                        <a:cs typeface="Arial" panose="020B060402020202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fr-FR" sz="500" b="1" i="0" u="none" strike="noStrike" kern="1200" cap="none" spc="0" normalizeH="0" baseline="0" noProof="0" dirty="0">
                        <a:ln>
                          <a:noFill/>
                        </a:ln>
                        <a:solidFill>
                          <a:prstClr val="black"/>
                        </a:solidFill>
                        <a:effectLst/>
                        <a:uLnTx/>
                        <a:uFillTx/>
                        <a:latin typeface="+mn-lt"/>
                        <a:ea typeface="+mn-ea"/>
                        <a:cs typeface="+mn-cs"/>
                      </a:endParaRPr>
                    </a:p>
                    <a:p>
                      <a:pPr marL="0" marR="0" lvl="0" indent="0" algn="ctr" defTabSz="914400" rtl="0" eaLnBrk="1" fontAlgn="auto" latinLnBrk="0" hangingPunct="1">
                        <a:lnSpc>
                          <a:spcPct val="100000"/>
                        </a:lnSpc>
                        <a:spcBef>
                          <a:spcPts val="0"/>
                        </a:spcBef>
                        <a:spcAft>
                          <a:spcPts val="0"/>
                        </a:spcAft>
                        <a:buClrTx/>
                        <a:buSzTx/>
                        <a:buFontTx/>
                        <a:buNone/>
                        <a:tabLst/>
                        <a:defRPr/>
                      </a:pPr>
                      <a:r>
                        <a:rPr kumimoji="0" lang="fr-FR" sz="1800" b="1" i="0" u="none" strike="noStrike" kern="1200" cap="none" spc="0" normalizeH="0" baseline="0" noProof="0" dirty="0" err="1">
                          <a:ln>
                            <a:noFill/>
                          </a:ln>
                          <a:solidFill>
                            <a:prstClr val="black"/>
                          </a:solidFill>
                          <a:effectLst/>
                          <a:uLnTx/>
                          <a:uFillTx/>
                          <a:latin typeface="+mn-lt"/>
                          <a:ea typeface="+mn-ea"/>
                          <a:cs typeface="+mn-cs"/>
                        </a:rPr>
                        <a:t>Tetraisopalmitate</a:t>
                      </a:r>
                      <a:r>
                        <a:rPr kumimoji="0" lang="fr-FR" sz="1800" b="1" i="0" u="none" strike="noStrike" kern="1200" cap="none" spc="0" normalizeH="0" baseline="0" noProof="0" dirty="0">
                          <a:ln>
                            <a:noFill/>
                          </a:ln>
                          <a:solidFill>
                            <a:prstClr val="black"/>
                          </a:solidFill>
                          <a:effectLst/>
                          <a:uLnTx/>
                          <a:uFillTx/>
                          <a:latin typeface="+mn-lt"/>
                          <a:ea typeface="+mn-ea"/>
                          <a:cs typeface="+mn-cs"/>
                        </a:rPr>
                        <a:t> d’</a:t>
                      </a:r>
                      <a:r>
                        <a:rPr kumimoji="0" lang="fr-FR" sz="1800" b="1" i="0" u="none" strike="noStrike" kern="1200" cap="none" spc="0" normalizeH="0" baseline="0" noProof="0" dirty="0" err="1">
                          <a:ln>
                            <a:noFill/>
                          </a:ln>
                          <a:solidFill>
                            <a:prstClr val="black"/>
                          </a:solidFill>
                          <a:effectLst/>
                          <a:uLnTx/>
                          <a:uFillTx/>
                          <a:latin typeface="+mn-lt"/>
                          <a:ea typeface="+mn-ea"/>
                          <a:cs typeface="+mn-cs"/>
                        </a:rPr>
                        <a:t>Ascorbyle</a:t>
                      </a:r>
                      <a:r>
                        <a:rPr kumimoji="0" lang="fr-FR" sz="1800" b="1" i="0" u="none" strike="noStrike" kern="1200" cap="none" spc="0" normalizeH="0" baseline="0" noProof="0" dirty="0">
                          <a:ln>
                            <a:noFill/>
                          </a:ln>
                          <a:solidFill>
                            <a:prstClr val="black"/>
                          </a:solidFill>
                          <a:effectLst/>
                          <a:uLnTx/>
                          <a:uFillTx/>
                          <a:latin typeface="+mn-lt"/>
                          <a:ea typeface="+mn-ea"/>
                          <a:cs typeface="+mn-cs"/>
                        </a:rPr>
                        <a:t> </a:t>
                      </a:r>
                    </a:p>
                    <a:p>
                      <a:pPr marL="0" marR="0" lvl="0" indent="0" algn="ctr" defTabSz="914400" rtl="0" eaLnBrk="1" fontAlgn="auto" latinLnBrk="0" hangingPunct="1">
                        <a:lnSpc>
                          <a:spcPct val="100000"/>
                        </a:lnSpc>
                        <a:spcBef>
                          <a:spcPts val="0"/>
                        </a:spcBef>
                        <a:spcAft>
                          <a:spcPts val="0"/>
                        </a:spcAft>
                        <a:buClrTx/>
                        <a:buSzTx/>
                        <a:buFontTx/>
                        <a:buNone/>
                        <a:tabLst/>
                        <a:defRPr/>
                      </a:pPr>
                      <a:r>
                        <a:rPr kumimoji="0" lang="fr-FR" sz="1800" b="1" i="0" u="none" strike="noStrike" kern="1200" cap="none" spc="0" normalizeH="0" baseline="0" noProof="0" dirty="0">
                          <a:ln>
                            <a:noFill/>
                          </a:ln>
                          <a:solidFill>
                            <a:prstClr val="black"/>
                          </a:solidFill>
                          <a:effectLst/>
                          <a:uLnTx/>
                          <a:uFillTx/>
                          <a:latin typeface="+mn-lt"/>
                          <a:ea typeface="+mn-ea"/>
                          <a:cs typeface="+mn-cs"/>
                        </a:rPr>
                        <a:t>naturelle</a:t>
                      </a:r>
                      <a:endParaRPr lang="fr-FR" dirty="0">
                        <a:solidFill>
                          <a:schemeClr val="tx1"/>
                        </a:solidFill>
                        <a:latin typeface="Arial" panose="020B0604020202020204" pitchFamily="34" charset="0"/>
                        <a:cs typeface="Arial" panose="020B060402020202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3278751454"/>
                  </a:ext>
                </a:extLst>
              </a:tr>
              <a:tr h="3392783">
                <a:tc>
                  <a:txBody>
                    <a:bodyPr/>
                    <a:lstStyle/>
                    <a:p>
                      <a:r>
                        <a:rPr lang="fr-FR" sz="1800" b="1" kern="1200" dirty="0">
                          <a:ln>
                            <a:noFill/>
                          </a:ln>
                          <a:solidFill>
                            <a:srgbClr val="000000"/>
                          </a:solidFill>
                          <a:effectLst/>
                          <a:latin typeface="Calibri" panose="020F0502020204030204" pitchFamily="34" charset="0"/>
                          <a:ea typeface="+mn-ea"/>
                          <a:cs typeface="Arial" panose="020B0604020202020204" pitchFamily="34" charset="0"/>
                        </a:rPr>
                        <a:t>     </a:t>
                      </a:r>
                    </a:p>
                    <a:p>
                      <a:pPr algn="ctr"/>
                      <a:r>
                        <a:rPr lang="fr-FR" sz="1800" b="1" kern="1200" dirty="0">
                          <a:ln>
                            <a:noFill/>
                          </a:ln>
                          <a:solidFill>
                            <a:srgbClr val="000000"/>
                          </a:solidFill>
                          <a:effectLst/>
                          <a:latin typeface="Calibri" panose="020F0502020204030204" pitchFamily="34" charset="0"/>
                          <a:ea typeface="+mn-ea"/>
                          <a:cs typeface="Arial" panose="020B0604020202020204" pitchFamily="34" charset="0"/>
                        </a:rPr>
                        <a:t>  </a:t>
                      </a:r>
                    </a:p>
                    <a:p>
                      <a:pPr algn="ctr"/>
                      <a:endParaRPr lang="fr-FR" sz="1800" b="1" kern="1200" dirty="0">
                        <a:ln>
                          <a:noFill/>
                        </a:ln>
                        <a:solidFill>
                          <a:srgbClr val="000000"/>
                        </a:solidFill>
                        <a:effectLst/>
                        <a:latin typeface="Calibri" panose="020F0502020204030204" pitchFamily="34" charset="0"/>
                        <a:ea typeface="+mn-ea"/>
                        <a:cs typeface="Arial" panose="020B0604020202020204" pitchFamily="34" charset="0"/>
                      </a:endParaRPr>
                    </a:p>
                    <a:p>
                      <a:pPr algn="ctr"/>
                      <a:endParaRPr lang="fr-FR" sz="1800" b="1" kern="1200" dirty="0">
                        <a:ln>
                          <a:noFill/>
                        </a:ln>
                        <a:solidFill>
                          <a:srgbClr val="000000"/>
                        </a:solidFill>
                        <a:effectLst/>
                        <a:latin typeface="Calibri" panose="020F0502020204030204" pitchFamily="34" charset="0"/>
                        <a:ea typeface="+mn-ea"/>
                        <a:cs typeface="Arial" panose="020B0604020202020204" pitchFamily="34" charset="0"/>
                      </a:endParaRPr>
                    </a:p>
                    <a:p>
                      <a:pPr algn="ctr"/>
                      <a:endParaRPr lang="fr-FR" sz="1800" b="1" kern="1200" dirty="0">
                        <a:ln>
                          <a:noFill/>
                        </a:ln>
                        <a:solidFill>
                          <a:srgbClr val="000000"/>
                        </a:solidFill>
                        <a:effectLst/>
                        <a:latin typeface="Calibri" panose="020F0502020204030204" pitchFamily="34" charset="0"/>
                        <a:ea typeface="+mn-ea"/>
                        <a:cs typeface="Arial" panose="020B0604020202020204" pitchFamily="34" charset="0"/>
                      </a:endParaRPr>
                    </a:p>
                    <a:p>
                      <a:pPr algn="ctr"/>
                      <a:r>
                        <a:rPr lang="fr-FR" sz="1800" b="1" kern="1200" dirty="0">
                          <a:ln>
                            <a:noFill/>
                          </a:ln>
                          <a:solidFill>
                            <a:srgbClr val="000000"/>
                          </a:solidFill>
                          <a:effectLst/>
                          <a:latin typeface="Calibri" panose="020F0502020204030204" pitchFamily="34" charset="0"/>
                          <a:ea typeface="+mn-ea"/>
                          <a:cs typeface="Arial" panose="020B0604020202020204" pitchFamily="34" charset="0"/>
                        </a:rPr>
                        <a:t>Exemples de produits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2">
                        <a:lumMod val="20000"/>
                        <a:lumOff val="80000"/>
                      </a:schemeClr>
                    </a:solidFill>
                  </a:tcPr>
                </a:tc>
                <a:tc>
                  <a:txBody>
                    <a:bodyPr/>
                    <a:lstStyle/>
                    <a:p>
                      <a:pPr algn="ctr">
                        <a:spcBef>
                          <a:spcPts val="800"/>
                        </a:spcBef>
                        <a:spcAft>
                          <a:spcPts val="0"/>
                        </a:spcAft>
                      </a:pPr>
                      <a:endParaRPr lang="fr-FR" sz="1800" b="1" kern="1200" dirty="0">
                        <a:ln>
                          <a:noFill/>
                        </a:ln>
                        <a:solidFill>
                          <a:srgbClr val="000000"/>
                        </a:solidFill>
                        <a:effectLst/>
                        <a:latin typeface="Calibri" panose="020F0502020204030204" pitchFamily="34" charset="0"/>
                        <a:ea typeface="+mn-ea"/>
                        <a:cs typeface="Arial" panose="020B0604020202020204" pitchFamily="34" charset="0"/>
                      </a:endParaRPr>
                    </a:p>
                  </a:txBody>
                  <a:tcPr marL="68580" marR="68580" marT="0"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endParaRPr lang="fr-FR" dirty="0">
                        <a:solidFill>
                          <a:schemeClr val="tx1"/>
                        </a:solidFill>
                        <a:latin typeface="Arial" panose="020B0604020202020204" pitchFamily="34" charset="0"/>
                        <a:cs typeface="Arial" panose="020B060402020202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endParaRPr lang="fr-FR" dirty="0">
                        <a:solidFill>
                          <a:schemeClr val="tx1"/>
                        </a:solidFill>
                        <a:latin typeface="Arial" panose="020B0604020202020204" pitchFamily="34" charset="0"/>
                        <a:cs typeface="Arial" panose="020B060402020202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1366782455"/>
                  </a:ext>
                </a:extLst>
              </a:tr>
            </a:tbl>
          </a:graphicData>
        </a:graphic>
      </p:graphicFrame>
      <p:pic>
        <p:nvPicPr>
          <p:cNvPr id="6" name="Image 5">
            <a:extLst>
              <a:ext uri="{FF2B5EF4-FFF2-40B4-BE49-F238E27FC236}">
                <a16:creationId xmlns:a16="http://schemas.microsoft.com/office/drawing/2014/main" id="{3EBB8BF1-6F55-43D8-AF78-BF52E9BFF03F}"/>
              </a:ext>
            </a:extLst>
          </p:cNvPr>
          <p:cNvPicPr>
            <a:picLocks noChangeAspect="1"/>
          </p:cNvPicPr>
          <p:nvPr/>
        </p:nvPicPr>
        <p:blipFill rotWithShape="1">
          <a:blip r:embed="rId3"/>
          <a:srcRect l="39511" r="38333" b="16080"/>
          <a:stretch/>
        </p:blipFill>
        <p:spPr>
          <a:xfrm>
            <a:off x="2245763" y="3792307"/>
            <a:ext cx="798238" cy="1763754"/>
          </a:xfrm>
          <a:prstGeom prst="rect">
            <a:avLst/>
          </a:prstGeom>
        </p:spPr>
      </p:pic>
      <p:pic>
        <p:nvPicPr>
          <p:cNvPr id="7" name="Image 6">
            <a:extLst>
              <a:ext uri="{FF2B5EF4-FFF2-40B4-BE49-F238E27FC236}">
                <a16:creationId xmlns:a16="http://schemas.microsoft.com/office/drawing/2014/main" id="{26378A27-C771-E503-C650-9DB68B80101F}"/>
              </a:ext>
            </a:extLst>
          </p:cNvPr>
          <p:cNvPicPr>
            <a:picLocks noChangeAspect="1"/>
          </p:cNvPicPr>
          <p:nvPr/>
        </p:nvPicPr>
        <p:blipFill rotWithShape="1">
          <a:blip r:embed="rId4"/>
          <a:srcRect l="29778" t="9573" r="28019" b="17741"/>
          <a:stretch/>
        </p:blipFill>
        <p:spPr>
          <a:xfrm>
            <a:off x="2979955" y="3767781"/>
            <a:ext cx="698841" cy="1763754"/>
          </a:xfrm>
          <a:prstGeom prst="rect">
            <a:avLst/>
          </a:prstGeom>
        </p:spPr>
      </p:pic>
      <p:pic>
        <p:nvPicPr>
          <p:cNvPr id="8" name="Image 7">
            <a:extLst>
              <a:ext uri="{FF2B5EF4-FFF2-40B4-BE49-F238E27FC236}">
                <a16:creationId xmlns:a16="http://schemas.microsoft.com/office/drawing/2014/main" id="{63B979DF-5A09-48ED-4F74-BE09EA0B809E}"/>
              </a:ext>
            </a:extLst>
          </p:cNvPr>
          <p:cNvPicPr>
            <a:picLocks noChangeAspect="1"/>
          </p:cNvPicPr>
          <p:nvPr/>
        </p:nvPicPr>
        <p:blipFill>
          <a:blip r:embed="rId5">
            <a:extLst>
              <a:ext uri="{BEBA8EAE-BF5A-486C-A8C5-ECC9F3942E4B}">
                <a14:imgProps xmlns:a14="http://schemas.microsoft.com/office/drawing/2010/main">
                  <a14:imgLayer r:embed="rId6">
                    <a14:imgEffect>
                      <a14:backgroundRemoval t="4000" b="97000" l="8297" r="95197">
                        <a14:foregroundMark x1="34498" y1="9333" x2="65939" y2="58000"/>
                        <a14:foregroundMark x1="83406" y1="9667" x2="15721" y2="57667"/>
                        <a14:foregroundMark x1="15721" y1="57667" x2="15284" y2="57667"/>
                        <a14:foregroundMark x1="27511" y1="91333" x2="60699" y2="33000"/>
                        <a14:foregroundMark x1="70306" y1="97000" x2="76419" y2="46667"/>
                        <a14:foregroundMark x1="95529" y1="53000" x2="95633" y2="52000"/>
                        <a14:foregroundMark x1="91266" y1="94000" x2="92964" y2="77667"/>
                        <a14:foregroundMark x1="8297" y1="92333" x2="26638" y2="65333"/>
                        <a14:foregroundMark x1="64192" y1="4000" x2="65939" y2="40667"/>
                        <a14:backgroundMark x1="95633" y1="53000" x2="95633" y2="77667"/>
                        <a14:backgroundMark x1="94760" y1="88667" x2="95633" y2="77333"/>
                      </a14:backgroundRemoval>
                    </a14:imgEffect>
                  </a14:imgLayer>
                </a14:imgProps>
              </a:ext>
            </a:extLst>
          </a:blip>
          <a:stretch>
            <a:fillRect/>
          </a:stretch>
        </p:blipFill>
        <p:spPr>
          <a:xfrm>
            <a:off x="3658463" y="4481498"/>
            <a:ext cx="405445" cy="1062300"/>
          </a:xfrm>
          <a:prstGeom prst="rect">
            <a:avLst/>
          </a:prstGeom>
        </p:spPr>
      </p:pic>
      <p:pic>
        <p:nvPicPr>
          <p:cNvPr id="9" name="Picture 2" descr="Pamplemousse yon-ka - Peaux Normales à Grasses">
            <a:extLst>
              <a:ext uri="{FF2B5EF4-FFF2-40B4-BE49-F238E27FC236}">
                <a16:creationId xmlns:a16="http://schemas.microsoft.com/office/drawing/2014/main" id="{F3B697AA-DB1A-A850-75A5-B3FFFD435D46}"/>
              </a:ext>
            </a:extLst>
          </p:cNvPr>
          <p:cNvPicPr>
            <a:picLocks noChangeAspect="1" noChangeArrowheads="1"/>
          </p:cNvPicPr>
          <p:nvPr/>
        </p:nvPicPr>
        <p:blipFill rotWithShape="1">
          <a:blip r:embed="rId7" cstate="print">
            <a:extLst>
              <a:ext uri="{BEBA8EAE-BF5A-486C-A8C5-ECC9F3942E4B}">
                <a14:imgProps xmlns:a14="http://schemas.microsoft.com/office/drawing/2010/main">
                  <a14:imgLayer r:embed="rId8">
                    <a14:imgEffect>
                      <a14:backgroundRemoval t="3167" b="94667" l="4762" r="89744">
                        <a14:foregroundMark x1="27106" y1="3833" x2="56044" y2="8000"/>
                        <a14:foregroundMark x1="56044" y1="8000" x2="74725" y2="24000"/>
                        <a14:foregroundMark x1="74725" y1="24000" x2="74725" y2="26833"/>
                        <a14:foregroundMark x1="89011" y1="6500" x2="5128" y2="5667"/>
                        <a14:foregroundMark x1="34432" y1="15000" x2="52015" y2="42000"/>
                        <a14:foregroundMark x1="57875" y1="14167" x2="24542" y2="24500"/>
                        <a14:foregroundMark x1="27839" y1="13833" x2="46886" y2="32333"/>
                        <a14:foregroundMark x1="16850" y1="13333" x2="67766" y2="35167"/>
                        <a14:foregroundMark x1="49817" y1="94667" x2="45788" y2="65167"/>
                        <a14:foregroundMark x1="67766" y1="60167" x2="63736" y2="52000"/>
                        <a14:foregroundMark x1="63736" y1="52000" x2="59707" y2="59000"/>
                        <a14:foregroundMark x1="27839" y1="3167" x2="54945" y2="3167"/>
                      </a14:backgroundRemoval>
                    </a14:imgEffect>
                  </a14:imgLayer>
                </a14:imgProps>
              </a:ext>
              <a:ext uri="{28A0092B-C50C-407E-A947-70E740481C1C}">
                <a14:useLocalDpi xmlns:a14="http://schemas.microsoft.com/office/drawing/2010/main" val="0"/>
              </a:ext>
            </a:extLst>
          </a:blip>
          <a:srcRect l="7282"/>
          <a:stretch/>
        </p:blipFill>
        <p:spPr bwMode="auto">
          <a:xfrm>
            <a:off x="5013383" y="3181982"/>
            <a:ext cx="648216" cy="1536556"/>
          </a:xfrm>
          <a:prstGeom prst="rect">
            <a:avLst/>
          </a:prstGeom>
          <a:noFill/>
          <a:extLst>
            <a:ext uri="{909E8E84-426E-40DD-AFC4-6F175D3DCCD1}">
              <a14:hiddenFill xmlns:a14="http://schemas.microsoft.com/office/drawing/2010/main">
                <a:solidFill>
                  <a:srgbClr val="FFFFFF"/>
                </a:solidFill>
              </a14:hiddenFill>
            </a:ext>
          </a:extLst>
        </p:spPr>
      </p:pic>
      <p:pic>
        <p:nvPicPr>
          <p:cNvPr id="17" name="Image 16">
            <a:extLst>
              <a:ext uri="{FF2B5EF4-FFF2-40B4-BE49-F238E27FC236}">
                <a16:creationId xmlns:a16="http://schemas.microsoft.com/office/drawing/2014/main" id="{FD1635E7-1904-B7D3-CFD8-6D4EC57F204D}"/>
              </a:ext>
            </a:extLst>
          </p:cNvPr>
          <p:cNvPicPr>
            <a:picLocks noChangeAspect="1"/>
          </p:cNvPicPr>
          <p:nvPr/>
        </p:nvPicPr>
        <p:blipFill>
          <a:blip r:embed="rId9"/>
          <a:stretch>
            <a:fillRect/>
          </a:stretch>
        </p:blipFill>
        <p:spPr>
          <a:xfrm>
            <a:off x="10230713" y="3930074"/>
            <a:ext cx="558924" cy="1668672"/>
          </a:xfrm>
          <a:prstGeom prst="rect">
            <a:avLst/>
          </a:prstGeom>
        </p:spPr>
      </p:pic>
      <p:pic>
        <p:nvPicPr>
          <p:cNvPr id="5" name="Image 4">
            <a:extLst>
              <a:ext uri="{FF2B5EF4-FFF2-40B4-BE49-F238E27FC236}">
                <a16:creationId xmlns:a16="http://schemas.microsoft.com/office/drawing/2014/main" id="{46A9632D-29E0-C504-FB65-9CF7A29058B8}"/>
              </a:ext>
            </a:extLst>
          </p:cNvPr>
          <p:cNvPicPr>
            <a:picLocks noChangeAspect="1"/>
          </p:cNvPicPr>
          <p:nvPr/>
        </p:nvPicPr>
        <p:blipFill>
          <a:blip r:embed="rId10">
            <a:extLst>
              <a:ext uri="{BEBA8EAE-BF5A-486C-A8C5-ECC9F3942E4B}">
                <a14:imgProps xmlns:a14="http://schemas.microsoft.com/office/drawing/2010/main">
                  <a14:imgLayer r:embed="rId11">
                    <a14:imgEffect>
                      <a14:backgroundRemoval t="3167" b="94667" l="9783" r="89493">
                        <a14:foregroundMark x1="9058" y1="6667" x2="27536" y2="6500"/>
                        <a14:foregroundMark x1="27536" y1="6500" x2="82971" y2="7833"/>
                        <a14:foregroundMark x1="88768" y1="3333" x2="74638" y2="9500"/>
                        <a14:foregroundMark x1="80797" y1="3167" x2="65217" y2="22167"/>
                        <a14:foregroundMark x1="42391" y1="90333" x2="60507" y2="55667"/>
                        <a14:foregroundMark x1="57971" y1="94667" x2="63043" y2="67667"/>
                      </a14:backgroundRemoval>
                    </a14:imgEffect>
                  </a14:imgLayer>
                </a14:imgProps>
              </a:ext>
            </a:extLst>
          </a:blip>
          <a:stretch>
            <a:fillRect/>
          </a:stretch>
        </p:blipFill>
        <p:spPr>
          <a:xfrm>
            <a:off x="8626102" y="4877043"/>
            <a:ext cx="759366" cy="1650797"/>
          </a:xfrm>
          <a:prstGeom prst="rect">
            <a:avLst/>
          </a:prstGeom>
        </p:spPr>
      </p:pic>
      <p:pic>
        <p:nvPicPr>
          <p:cNvPr id="10" name="Image 9">
            <a:extLst>
              <a:ext uri="{FF2B5EF4-FFF2-40B4-BE49-F238E27FC236}">
                <a16:creationId xmlns:a16="http://schemas.microsoft.com/office/drawing/2014/main" id="{157E9C9C-6C50-AA59-DC89-A568F281EF26}"/>
              </a:ext>
            </a:extLst>
          </p:cNvPr>
          <p:cNvPicPr>
            <a:picLocks noChangeAspect="1"/>
          </p:cNvPicPr>
          <p:nvPr/>
        </p:nvPicPr>
        <p:blipFill>
          <a:blip r:embed="rId12">
            <a:extLst>
              <a:ext uri="{BEBA8EAE-BF5A-486C-A8C5-ECC9F3942E4B}">
                <a14:imgProps xmlns:a14="http://schemas.microsoft.com/office/drawing/2010/main">
                  <a14:imgLayer r:embed="rId13">
                    <a14:imgEffect>
                      <a14:backgroundRemoval t="4167" b="98167" l="9294" r="89963">
                        <a14:foregroundMark x1="18216" y1="7833" x2="39033" y2="39167"/>
                        <a14:foregroundMark x1="48327" y1="10333" x2="37175" y2="36333"/>
                        <a14:foregroundMark x1="33829" y1="19167" x2="63569" y2="10500"/>
                        <a14:foregroundMark x1="13011" y1="4333" x2="63569" y2="4500"/>
                        <a14:foregroundMark x1="64312" y1="4500" x2="64312" y2="4500"/>
                        <a14:foregroundMark x1="26022" y1="44667" x2="47584" y2="69333"/>
                        <a14:foregroundMark x1="42751" y1="98167" x2="56877" y2="75333"/>
                        <a14:foregroundMark x1="31227" y1="11667" x2="32342" y2="41333"/>
                        <a14:foregroundMark x1="10037" y1="18833" x2="74349" y2="21000"/>
                        <a14:foregroundMark x1="18216" y1="20833" x2="67286" y2="22167"/>
                      </a14:backgroundRemoval>
                    </a14:imgEffect>
                  </a14:imgLayer>
                </a14:imgProps>
              </a:ext>
            </a:extLst>
          </a:blip>
          <a:stretch>
            <a:fillRect/>
          </a:stretch>
        </p:blipFill>
        <p:spPr>
          <a:xfrm>
            <a:off x="6249515" y="3216231"/>
            <a:ext cx="689741" cy="1538455"/>
          </a:xfrm>
          <a:prstGeom prst="rect">
            <a:avLst/>
          </a:prstGeom>
        </p:spPr>
      </p:pic>
      <p:pic>
        <p:nvPicPr>
          <p:cNvPr id="11" name="Image 10">
            <a:extLst>
              <a:ext uri="{FF2B5EF4-FFF2-40B4-BE49-F238E27FC236}">
                <a16:creationId xmlns:a16="http://schemas.microsoft.com/office/drawing/2014/main" id="{7515A86D-4E41-B4E8-B8D9-B96B585DFF0B}"/>
              </a:ext>
            </a:extLst>
          </p:cNvPr>
          <p:cNvPicPr>
            <a:picLocks noChangeAspect="1"/>
          </p:cNvPicPr>
          <p:nvPr/>
        </p:nvPicPr>
        <p:blipFill>
          <a:blip r:embed="rId14">
            <a:extLst>
              <a:ext uri="{BEBA8EAE-BF5A-486C-A8C5-ECC9F3942E4B}">
                <a14:imgProps xmlns:a14="http://schemas.microsoft.com/office/drawing/2010/main">
                  <a14:imgLayer r:embed="rId15">
                    <a14:imgEffect>
                      <a14:backgroundRemoval t="5000" b="96000" l="9124" r="89051">
                        <a14:foregroundMark x1="32847" y1="11000" x2="54015" y2="50833"/>
                        <a14:foregroundMark x1="55839" y1="12667" x2="27737" y2="46333"/>
                        <a14:foregroundMark x1="23358" y1="5000" x2="63869" y2="53833"/>
                        <a14:foregroundMark x1="63869" y1="53833" x2="63869" y2="53833"/>
                        <a14:foregroundMark x1="22993" y1="14667" x2="42701" y2="43667"/>
                        <a14:foregroundMark x1="60219" y1="92667" x2="68978" y2="48333"/>
                        <a14:foregroundMark x1="59489" y1="96000" x2="68613" y2="77167"/>
                        <a14:foregroundMark x1="39051" y1="13167" x2="55839" y2="44667"/>
                        <a14:foregroundMark x1="18248" y1="15333" x2="68613" y2="44500"/>
                        <a14:foregroundMark x1="48540" y1="11333" x2="25547" y2="33167"/>
                        <a14:foregroundMark x1="70438" y1="11500" x2="49270" y2="15333"/>
                        <a14:foregroundMark x1="49270" y1="15333" x2="31022" y2="21667"/>
                        <a14:foregroundMark x1="31022" y1="21667" x2="30657" y2="25500"/>
                      </a14:backgroundRemoval>
                    </a14:imgEffect>
                  </a14:imgLayer>
                </a14:imgProps>
              </a:ext>
            </a:extLst>
          </a:blip>
          <a:stretch>
            <a:fillRect/>
          </a:stretch>
        </p:blipFill>
        <p:spPr>
          <a:xfrm>
            <a:off x="5636294" y="4821650"/>
            <a:ext cx="721185" cy="1579237"/>
          </a:xfrm>
          <a:prstGeom prst="rect">
            <a:avLst/>
          </a:prstGeom>
        </p:spPr>
      </p:pic>
      <p:pic>
        <p:nvPicPr>
          <p:cNvPr id="12" name="Image 11">
            <a:extLst>
              <a:ext uri="{FF2B5EF4-FFF2-40B4-BE49-F238E27FC236}">
                <a16:creationId xmlns:a16="http://schemas.microsoft.com/office/drawing/2014/main" id="{C4683CBD-5AF2-1C89-B844-0BF1753FB8FE}"/>
              </a:ext>
            </a:extLst>
          </p:cNvPr>
          <p:cNvPicPr>
            <a:picLocks noChangeAspect="1"/>
          </p:cNvPicPr>
          <p:nvPr/>
        </p:nvPicPr>
        <p:blipFill>
          <a:blip r:embed="rId16">
            <a:extLst>
              <a:ext uri="{BEBA8EAE-BF5A-486C-A8C5-ECC9F3942E4B}">
                <a14:imgProps xmlns:a14="http://schemas.microsoft.com/office/drawing/2010/main">
                  <a14:imgLayer r:embed="rId17">
                    <a14:imgEffect>
                      <a14:backgroundRemoval t="3667" b="95000" l="8939" r="89385">
                        <a14:foregroundMark x1="59777" y1="7667" x2="48603" y2="95000"/>
                        <a14:foregroundMark x1="48603" y1="95000" x2="48603" y2="95000"/>
                        <a14:foregroundMark x1="48603" y1="27667" x2="58101" y2="69333"/>
                        <a14:foregroundMark x1="39106" y1="45833" x2="35196" y2="64500"/>
                        <a14:foregroundMark x1="21229" y1="51833" x2="20670" y2="69500"/>
                        <a14:foregroundMark x1="70391" y1="3667" x2="68715" y2="29833"/>
                        <a14:foregroundMark x1="48045" y1="44500" x2="43017" y2="68000"/>
                      </a14:backgroundRemoval>
                    </a14:imgEffect>
                  </a14:imgLayer>
                </a14:imgProps>
              </a:ext>
            </a:extLst>
          </a:blip>
          <a:stretch>
            <a:fillRect/>
          </a:stretch>
        </p:blipFill>
        <p:spPr>
          <a:xfrm>
            <a:off x="6276078" y="4764410"/>
            <a:ext cx="494196" cy="1656525"/>
          </a:xfrm>
          <a:prstGeom prst="rect">
            <a:avLst/>
          </a:prstGeom>
        </p:spPr>
      </p:pic>
      <p:pic>
        <p:nvPicPr>
          <p:cNvPr id="13" name="Image 12">
            <a:extLst>
              <a:ext uri="{FF2B5EF4-FFF2-40B4-BE49-F238E27FC236}">
                <a16:creationId xmlns:a16="http://schemas.microsoft.com/office/drawing/2014/main" id="{B48B5E3C-16A3-21D4-BC50-4C085829B42E}"/>
              </a:ext>
            </a:extLst>
          </p:cNvPr>
          <p:cNvPicPr>
            <a:picLocks noChangeAspect="1"/>
          </p:cNvPicPr>
          <p:nvPr/>
        </p:nvPicPr>
        <p:blipFill>
          <a:blip r:embed="rId18">
            <a:extLst>
              <a:ext uri="{BEBA8EAE-BF5A-486C-A8C5-ECC9F3942E4B}">
                <a14:imgProps xmlns:a14="http://schemas.microsoft.com/office/drawing/2010/main">
                  <a14:imgLayer r:embed="rId19">
                    <a14:imgEffect>
                      <a14:backgroundRemoval t="1667" b="97833" l="8387" r="88387">
                        <a14:foregroundMark x1="54839" y1="5667" x2="60645" y2="94000"/>
                        <a14:foregroundMark x1="58710" y1="1833" x2="57419" y2="11333"/>
                        <a14:foregroundMark x1="39355" y1="2333" x2="39355" y2="13833"/>
                        <a14:foregroundMark x1="54839" y1="97833" x2="52903" y2="88000"/>
                      </a14:backgroundRemoval>
                    </a14:imgEffect>
                  </a14:imgLayer>
                </a14:imgProps>
              </a:ext>
            </a:extLst>
          </a:blip>
          <a:stretch>
            <a:fillRect/>
          </a:stretch>
        </p:blipFill>
        <p:spPr>
          <a:xfrm>
            <a:off x="6756921" y="4752788"/>
            <a:ext cx="445570" cy="1724787"/>
          </a:xfrm>
          <a:prstGeom prst="rect">
            <a:avLst/>
          </a:prstGeom>
        </p:spPr>
      </p:pic>
      <p:pic>
        <p:nvPicPr>
          <p:cNvPr id="14" name="Image 13">
            <a:extLst>
              <a:ext uri="{FF2B5EF4-FFF2-40B4-BE49-F238E27FC236}">
                <a16:creationId xmlns:a16="http://schemas.microsoft.com/office/drawing/2014/main" id="{99717F70-888B-6906-EFEB-C8A389039D6B}"/>
              </a:ext>
            </a:extLst>
          </p:cNvPr>
          <p:cNvPicPr>
            <a:picLocks noChangeAspect="1"/>
          </p:cNvPicPr>
          <p:nvPr/>
        </p:nvPicPr>
        <p:blipFill>
          <a:blip r:embed="rId20">
            <a:extLst>
              <a:ext uri="{BEBA8EAE-BF5A-486C-A8C5-ECC9F3942E4B}">
                <a14:imgProps xmlns:a14="http://schemas.microsoft.com/office/drawing/2010/main">
                  <a14:imgLayer r:embed="rId21">
                    <a14:imgEffect>
                      <a14:backgroundRemoval t="5000" b="96333" l="9594" r="89668">
                        <a14:foregroundMark x1="29151" y1="5000" x2="30996" y2="28167"/>
                        <a14:foregroundMark x1="38376" y1="6667" x2="58672" y2="39500"/>
                        <a14:foregroundMark x1="16236" y1="10833" x2="40590" y2="33167"/>
                        <a14:foregroundMark x1="40590" y1="33167" x2="40590" y2="33167"/>
                        <a14:foregroundMark x1="33579" y1="13333" x2="49077" y2="38000"/>
                        <a14:foregroundMark x1="47970" y1="10833" x2="21402" y2="27667"/>
                        <a14:foregroundMark x1="63838" y1="12000" x2="23616" y2="34833"/>
                        <a14:foregroundMark x1="51292" y1="82833" x2="53137" y2="49667"/>
                        <a14:foregroundMark x1="45756" y1="96333" x2="55351" y2="48333"/>
                        <a14:foregroundMark x1="40590" y1="45000" x2="39483" y2="68333"/>
                        <a14:foregroundMark x1="30996" y1="15500" x2="36531" y2="65167"/>
                      </a14:backgroundRemoval>
                    </a14:imgEffect>
                  </a14:imgLayer>
                </a14:imgProps>
              </a:ext>
            </a:extLst>
          </a:blip>
          <a:stretch>
            <a:fillRect/>
          </a:stretch>
        </p:blipFill>
        <p:spPr>
          <a:xfrm>
            <a:off x="4941671" y="4835846"/>
            <a:ext cx="715532" cy="1584205"/>
          </a:xfrm>
          <a:prstGeom prst="rect">
            <a:avLst/>
          </a:prstGeom>
        </p:spPr>
      </p:pic>
      <p:pic>
        <p:nvPicPr>
          <p:cNvPr id="18" name="Image 17">
            <a:extLst>
              <a:ext uri="{FF2B5EF4-FFF2-40B4-BE49-F238E27FC236}">
                <a16:creationId xmlns:a16="http://schemas.microsoft.com/office/drawing/2014/main" id="{0CBB79ED-5D7A-F271-825F-778EF82EE7FA}"/>
              </a:ext>
            </a:extLst>
          </p:cNvPr>
          <p:cNvPicPr>
            <a:picLocks noChangeAspect="1"/>
          </p:cNvPicPr>
          <p:nvPr/>
        </p:nvPicPr>
        <p:blipFill>
          <a:blip r:embed="rId22">
            <a:extLst>
              <a:ext uri="{BEBA8EAE-BF5A-486C-A8C5-ECC9F3942E4B}">
                <a14:imgProps xmlns:a14="http://schemas.microsoft.com/office/drawing/2010/main">
                  <a14:imgLayer r:embed="rId23">
                    <a14:imgEffect>
                      <a14:backgroundRemoval t="5667" b="98000" l="9434" r="89434">
                        <a14:foregroundMark x1="20000" y1="6667" x2="82642" y2="55000"/>
                        <a14:foregroundMark x1="77358" y1="10333" x2="36981" y2="44000"/>
                        <a14:foregroundMark x1="36981" y1="44000" x2="36981" y2="44000"/>
                        <a14:foregroundMark x1="37358" y1="14333" x2="60000" y2="45500"/>
                        <a14:foregroundMark x1="24906" y1="12167" x2="47170" y2="31500"/>
                        <a14:foregroundMark x1="21132" y1="16000" x2="46415" y2="32333"/>
                        <a14:foregroundMark x1="42642" y1="11500" x2="63396" y2="25667"/>
                        <a14:foregroundMark x1="47170" y1="14667" x2="52453" y2="32333"/>
                        <a14:foregroundMark x1="54717" y1="5833" x2="71321" y2="36167"/>
                        <a14:foregroundMark x1="9811" y1="18167" x2="33585" y2="17667"/>
                        <a14:foregroundMark x1="33585" y1="17667" x2="33585" y2="17667"/>
                        <a14:foregroundMark x1="55094" y1="92167" x2="37358" y2="42500"/>
                        <a14:foregroundMark x1="53585" y1="98000" x2="62642" y2="78667"/>
                      </a14:backgroundRemoval>
                    </a14:imgEffect>
                  </a14:imgLayer>
                </a14:imgProps>
              </a:ext>
            </a:extLst>
          </a:blip>
          <a:stretch>
            <a:fillRect/>
          </a:stretch>
        </p:blipFill>
        <p:spPr>
          <a:xfrm>
            <a:off x="5606036" y="3185271"/>
            <a:ext cx="678646" cy="1536557"/>
          </a:xfrm>
          <a:prstGeom prst="rect">
            <a:avLst/>
          </a:prstGeom>
        </p:spPr>
      </p:pic>
      <p:pic>
        <p:nvPicPr>
          <p:cNvPr id="20" name="Image 19">
            <a:extLst>
              <a:ext uri="{FF2B5EF4-FFF2-40B4-BE49-F238E27FC236}">
                <a16:creationId xmlns:a16="http://schemas.microsoft.com/office/drawing/2014/main" id="{7DE2946E-E0F7-2B15-D311-8C9BAD8A83B4}"/>
              </a:ext>
            </a:extLst>
          </p:cNvPr>
          <p:cNvPicPr>
            <a:picLocks noChangeAspect="1"/>
          </p:cNvPicPr>
          <p:nvPr/>
        </p:nvPicPr>
        <p:blipFill>
          <a:blip r:embed="rId24">
            <a:extLst>
              <a:ext uri="{BEBA8EAE-BF5A-486C-A8C5-ECC9F3942E4B}">
                <a14:imgProps xmlns:a14="http://schemas.microsoft.com/office/drawing/2010/main">
                  <a14:imgLayer r:embed="rId25">
                    <a14:imgEffect>
                      <a14:backgroundRemoval t="4167" b="97167" l="9524" r="90476">
                        <a14:foregroundMark x1="54579" y1="94000" x2="65201" y2="49500"/>
                        <a14:foregroundMark x1="47253" y1="97333" x2="52015" y2="83167"/>
                        <a14:foregroundMark x1="45421" y1="8667" x2="38462" y2="41667"/>
                        <a14:foregroundMark x1="22344" y1="7000" x2="36996" y2="35500"/>
                        <a14:foregroundMark x1="36996" y1="35500" x2="36996" y2="35500"/>
                        <a14:foregroundMark x1="36264" y1="14500" x2="47253" y2="34000"/>
                        <a14:foregroundMark x1="90842" y1="6833" x2="85714" y2="30667"/>
                        <a14:foregroundMark x1="86813" y1="4167" x2="79853" y2="30000"/>
                        <a14:foregroundMark x1="19414" y1="14667" x2="27473" y2="37333"/>
                      </a14:backgroundRemoval>
                    </a14:imgEffect>
                  </a14:imgLayer>
                </a14:imgProps>
              </a:ext>
            </a:extLst>
          </a:blip>
          <a:stretch>
            <a:fillRect/>
          </a:stretch>
        </p:blipFill>
        <p:spPr>
          <a:xfrm>
            <a:off x="6927796" y="3206507"/>
            <a:ext cx="699134" cy="1536557"/>
          </a:xfrm>
          <a:prstGeom prst="rect">
            <a:avLst/>
          </a:prstGeom>
        </p:spPr>
      </p:pic>
      <p:pic>
        <p:nvPicPr>
          <p:cNvPr id="21" name="Image 20">
            <a:extLst>
              <a:ext uri="{FF2B5EF4-FFF2-40B4-BE49-F238E27FC236}">
                <a16:creationId xmlns:a16="http://schemas.microsoft.com/office/drawing/2014/main" id="{548396CA-C164-AF2B-C306-C01DC6C78085}"/>
              </a:ext>
            </a:extLst>
          </p:cNvPr>
          <p:cNvPicPr>
            <a:picLocks noChangeAspect="1"/>
          </p:cNvPicPr>
          <p:nvPr/>
        </p:nvPicPr>
        <p:blipFill>
          <a:blip r:embed="rId26">
            <a:extLst>
              <a:ext uri="{BEBA8EAE-BF5A-486C-A8C5-ECC9F3942E4B}">
                <a14:imgProps xmlns:a14="http://schemas.microsoft.com/office/drawing/2010/main">
                  <a14:imgLayer r:embed="rId27">
                    <a14:imgEffect>
                      <a14:backgroundRemoval t="1667" b="94167" l="6489" r="89695">
                        <a14:foregroundMark x1="33969" y1="7833" x2="40076" y2="43667"/>
                        <a14:foregroundMark x1="87405" y1="6667" x2="83206" y2="44333"/>
                        <a14:foregroundMark x1="54580" y1="85167" x2="60687" y2="54167"/>
                        <a14:foregroundMark x1="48092" y1="94333" x2="55725" y2="52500"/>
                        <a14:foregroundMark x1="22519" y1="3000" x2="29008" y2="23833"/>
                        <a14:foregroundMark x1="41603" y1="1833" x2="78626" y2="3500"/>
                        <a14:foregroundMark x1="6489" y1="7167" x2="19847" y2="8333"/>
                      </a14:backgroundRemoval>
                    </a14:imgEffect>
                  </a14:imgLayer>
                </a14:imgProps>
              </a:ext>
            </a:extLst>
          </a:blip>
          <a:stretch>
            <a:fillRect/>
          </a:stretch>
        </p:blipFill>
        <p:spPr>
          <a:xfrm>
            <a:off x="7801028" y="3216231"/>
            <a:ext cx="720848" cy="1650796"/>
          </a:xfrm>
          <a:prstGeom prst="rect">
            <a:avLst/>
          </a:prstGeom>
        </p:spPr>
      </p:pic>
      <p:pic>
        <p:nvPicPr>
          <p:cNvPr id="22" name="Image 21">
            <a:extLst>
              <a:ext uri="{FF2B5EF4-FFF2-40B4-BE49-F238E27FC236}">
                <a16:creationId xmlns:a16="http://schemas.microsoft.com/office/drawing/2014/main" id="{E2C1EE80-D448-013B-C6B8-66F449815612}"/>
              </a:ext>
            </a:extLst>
          </p:cNvPr>
          <p:cNvPicPr>
            <a:picLocks noChangeAspect="1"/>
          </p:cNvPicPr>
          <p:nvPr/>
        </p:nvPicPr>
        <p:blipFill>
          <a:blip r:embed="rId28">
            <a:extLst>
              <a:ext uri="{BEBA8EAE-BF5A-486C-A8C5-ECC9F3942E4B}">
                <a14:imgProps xmlns:a14="http://schemas.microsoft.com/office/drawing/2010/main">
                  <a14:imgLayer r:embed="rId29">
                    <a14:imgEffect>
                      <a14:backgroundRemoval t="2333" b="97667" l="9886" r="91635">
                        <a14:foregroundMark x1="49430" y1="5667" x2="56654" y2="52667"/>
                        <a14:foregroundMark x1="91635" y1="4167" x2="84411" y2="60333"/>
                        <a14:foregroundMark x1="62738" y1="94000" x2="50570" y2="32000"/>
                        <a14:foregroundMark x1="44487" y1="97667" x2="46768" y2="51333"/>
                        <a14:foregroundMark x1="65399" y1="2333" x2="64639" y2="18333"/>
                      </a14:backgroundRemoval>
                    </a14:imgEffect>
                  </a14:imgLayer>
                </a14:imgProps>
              </a:ext>
            </a:extLst>
          </a:blip>
          <a:stretch>
            <a:fillRect/>
          </a:stretch>
        </p:blipFill>
        <p:spPr>
          <a:xfrm>
            <a:off x="7579040" y="3193976"/>
            <a:ext cx="723599" cy="1650796"/>
          </a:xfrm>
          <a:prstGeom prst="rect">
            <a:avLst/>
          </a:prstGeom>
        </p:spPr>
      </p:pic>
      <p:pic>
        <p:nvPicPr>
          <p:cNvPr id="25" name="Image 24">
            <a:extLst>
              <a:ext uri="{FF2B5EF4-FFF2-40B4-BE49-F238E27FC236}">
                <a16:creationId xmlns:a16="http://schemas.microsoft.com/office/drawing/2014/main" id="{8864CCDD-FCDC-5FB9-ADEF-109D1B8020AF}"/>
              </a:ext>
            </a:extLst>
          </p:cNvPr>
          <p:cNvPicPr>
            <a:picLocks noChangeAspect="1"/>
          </p:cNvPicPr>
          <p:nvPr/>
        </p:nvPicPr>
        <p:blipFill>
          <a:blip r:embed="rId30">
            <a:extLst>
              <a:ext uri="{BEBA8EAE-BF5A-486C-A8C5-ECC9F3942E4B}">
                <a14:imgProps xmlns:a14="http://schemas.microsoft.com/office/drawing/2010/main">
                  <a14:imgLayer r:embed="rId31">
                    <a14:imgEffect>
                      <a14:backgroundRemoval t="2167" b="98167" l="9783" r="89493">
                        <a14:foregroundMark x1="30797" y1="10500" x2="73913" y2="59500"/>
                        <a14:foregroundMark x1="57246" y1="11000" x2="44928" y2="33167"/>
                        <a14:foregroundMark x1="56159" y1="8833" x2="15217" y2="32667"/>
                        <a14:foregroundMark x1="26812" y1="5500" x2="24638" y2="40167"/>
                        <a14:foregroundMark x1="20290" y1="14333" x2="30797" y2="30333"/>
                        <a14:foregroundMark x1="27899" y1="2333" x2="60870" y2="3833"/>
                        <a14:foregroundMark x1="64130" y1="88833" x2="65580" y2="59000"/>
                        <a14:foregroundMark x1="50725" y1="92667" x2="47826" y2="52333"/>
                        <a14:foregroundMark x1="53261" y1="93667" x2="65580" y2="60833"/>
                        <a14:foregroundMark x1="66304" y1="91000" x2="80072" y2="58500"/>
                        <a14:foregroundMark x1="70751" y1="96027" x2="78261" y2="69333"/>
                        <a14:foregroundMark x1="37681" y1="94333" x2="42391" y2="56667"/>
                        <a14:foregroundMark x1="43841" y1="96167" x2="44928" y2="62833"/>
                        <a14:foregroundMark x1="31522" y1="94833" x2="36594" y2="70500"/>
                        <a14:foregroundMark x1="27174" y1="96667" x2="28261" y2="76000"/>
                        <a14:foregroundMark x1="24638" y1="92167" x2="28261" y2="72833"/>
                        <a14:foregroundMark x1="31884" y1="95833" x2="62681" y2="96167"/>
                        <a14:foregroundMark x1="78261" y1="95500" x2="76449" y2="84000"/>
                        <a14:foregroundMark x1="75362" y1="96500" x2="77174" y2="90000"/>
                        <a14:foregroundMark x1="23913" y1="92833" x2="63043" y2="93333"/>
                        <a14:foregroundMark x1="23551" y1="95000" x2="74275" y2="94333"/>
                        <a14:foregroundMark x1="74275" y1="94333" x2="63406" y2="93667"/>
                        <a14:foregroundMark x1="25000" y1="94167" x2="23551" y2="93667"/>
                        <a14:foregroundMark x1="52658" y1="96962" x2="63043" y2="96500"/>
                        <a14:foregroundMark x1="41881" y1="97442" x2="48904" y2="97129"/>
                        <a14:foregroundMark x1="63043" y1="96500" x2="63406" y2="96500"/>
                        <a14:backgroundMark x1="54572" y1="99167" x2="65217" y2="99167"/>
                        <a14:backgroundMark x1="71739" y1="99167" x2="75362" y2="98167"/>
                        <a14:backgroundMark x1="73913" y1="98167" x2="70290" y2="98333"/>
                        <a14:backgroundMark x1="41667" y1="99833" x2="49638" y2="99333"/>
                        <a14:backgroundMark x1="35145" y1="99833" x2="47464" y2="99833"/>
                      </a14:backgroundRemoval>
                    </a14:imgEffect>
                  </a14:imgLayer>
                </a14:imgProps>
              </a:ext>
            </a:extLst>
          </a:blip>
          <a:stretch>
            <a:fillRect/>
          </a:stretch>
        </p:blipFill>
        <p:spPr>
          <a:xfrm>
            <a:off x="8494591" y="3191278"/>
            <a:ext cx="746418" cy="1622647"/>
          </a:xfrm>
          <a:prstGeom prst="rect">
            <a:avLst/>
          </a:prstGeom>
        </p:spPr>
      </p:pic>
      <p:pic>
        <p:nvPicPr>
          <p:cNvPr id="26" name="Image 25">
            <a:extLst>
              <a:ext uri="{FF2B5EF4-FFF2-40B4-BE49-F238E27FC236}">
                <a16:creationId xmlns:a16="http://schemas.microsoft.com/office/drawing/2014/main" id="{9AE23637-77DD-BA3D-05C2-A1FDBE28C8EB}"/>
              </a:ext>
            </a:extLst>
          </p:cNvPr>
          <p:cNvPicPr>
            <a:picLocks noChangeAspect="1"/>
          </p:cNvPicPr>
          <p:nvPr/>
        </p:nvPicPr>
        <p:blipFill>
          <a:blip r:embed="rId32">
            <a:extLst>
              <a:ext uri="{BEBA8EAE-BF5A-486C-A8C5-ECC9F3942E4B}">
                <a14:imgProps xmlns:a14="http://schemas.microsoft.com/office/drawing/2010/main">
                  <a14:imgLayer r:embed="rId33">
                    <a14:imgEffect>
                      <a14:backgroundRemoval t="4000" b="96667" l="9873" r="91083">
                        <a14:foregroundMark x1="47771" y1="6167" x2="46178" y2="32500"/>
                        <a14:foregroundMark x1="79936" y1="6667" x2="66242" y2="35333"/>
                        <a14:foregroundMark x1="91083" y1="6167" x2="74522" y2="24833"/>
                        <a14:foregroundMark x1="81529" y1="4000" x2="70064" y2="23833"/>
                        <a14:foregroundMark x1="54777" y1="93333" x2="55732" y2="71667"/>
                        <a14:foregroundMark x1="49363" y1="96667" x2="49045" y2="85500"/>
                        <a14:foregroundMark x1="10191" y1="26333" x2="23567" y2="25833"/>
                        <a14:foregroundMark x1="10191" y1="27667" x2="27070" y2="25833"/>
                      </a14:backgroundRemoval>
                    </a14:imgEffect>
                  </a14:imgLayer>
                </a14:imgProps>
              </a:ext>
            </a:extLst>
          </a:blip>
          <a:stretch>
            <a:fillRect/>
          </a:stretch>
        </p:blipFill>
        <p:spPr>
          <a:xfrm>
            <a:off x="7795578" y="4813925"/>
            <a:ext cx="906918" cy="1732965"/>
          </a:xfrm>
          <a:prstGeom prst="rect">
            <a:avLst/>
          </a:prstGeom>
        </p:spPr>
      </p:pic>
      <p:pic>
        <p:nvPicPr>
          <p:cNvPr id="24" name="Image 23">
            <a:extLst>
              <a:ext uri="{FF2B5EF4-FFF2-40B4-BE49-F238E27FC236}">
                <a16:creationId xmlns:a16="http://schemas.microsoft.com/office/drawing/2014/main" id="{C8DBBC09-BC17-8498-15F8-32224ED75EE4}"/>
              </a:ext>
            </a:extLst>
          </p:cNvPr>
          <p:cNvPicPr>
            <a:picLocks noChangeAspect="1"/>
          </p:cNvPicPr>
          <p:nvPr/>
        </p:nvPicPr>
        <p:blipFill>
          <a:blip r:embed="rId34">
            <a:extLst>
              <a:ext uri="{BEBA8EAE-BF5A-486C-A8C5-ECC9F3942E4B}">
                <a14:imgProps xmlns:a14="http://schemas.microsoft.com/office/drawing/2010/main">
                  <a14:imgLayer r:embed="rId35">
                    <a14:imgEffect>
                      <a14:backgroundRemoval t="3667" b="97000" l="9709" r="95146">
                        <a14:foregroundMark x1="25566" y1="7833" x2="58900" y2="41167"/>
                        <a14:foregroundMark x1="54693" y1="10500" x2="54693" y2="30333"/>
                        <a14:foregroundMark x1="95146" y1="7000" x2="80906" y2="33167"/>
                        <a14:foregroundMark x1="89644" y1="3667" x2="80906" y2="31833"/>
                        <a14:foregroundMark x1="44984" y1="93333" x2="49191" y2="55833"/>
                        <a14:foregroundMark x1="50162" y1="97000" x2="52427" y2="77000"/>
                      </a14:backgroundRemoval>
                    </a14:imgEffect>
                  </a14:imgLayer>
                </a14:imgProps>
              </a:ext>
            </a:extLst>
          </a:blip>
          <a:stretch>
            <a:fillRect/>
          </a:stretch>
        </p:blipFill>
        <p:spPr>
          <a:xfrm>
            <a:off x="7190723" y="4821650"/>
            <a:ext cx="850161" cy="1650797"/>
          </a:xfrm>
          <a:prstGeom prst="rect">
            <a:avLst/>
          </a:prstGeom>
        </p:spPr>
      </p:pic>
      <p:pic>
        <p:nvPicPr>
          <p:cNvPr id="27" name="Image 26">
            <a:extLst>
              <a:ext uri="{FF2B5EF4-FFF2-40B4-BE49-F238E27FC236}">
                <a16:creationId xmlns:a16="http://schemas.microsoft.com/office/drawing/2014/main" id="{08E83762-FF49-2B0C-C387-A0F53DD14D83}"/>
              </a:ext>
            </a:extLst>
          </p:cNvPr>
          <p:cNvPicPr>
            <a:picLocks noChangeAspect="1"/>
          </p:cNvPicPr>
          <p:nvPr/>
        </p:nvPicPr>
        <p:blipFill>
          <a:blip r:embed="rId36">
            <a:extLst>
              <a:ext uri="{BEBA8EAE-BF5A-486C-A8C5-ECC9F3942E4B}">
                <a14:imgProps xmlns:a14="http://schemas.microsoft.com/office/drawing/2010/main">
                  <a14:imgLayer r:embed="rId37">
                    <a14:imgEffect>
                      <a14:backgroundRemoval t="2225" b="95056" l="9645" r="89848">
                        <a14:foregroundMark x1="46193" y1="4821" x2="46193" y2="31397"/>
                        <a14:foregroundMark x1="46193" y1="52534" x2="49239" y2="83189"/>
                        <a14:foregroundMark x1="71574" y1="48949" x2="49239" y2="73053"/>
                        <a14:foregroundMark x1="35533" y1="55871" x2="63452" y2="80964"/>
                        <a14:foregroundMark x1="63452" y1="80964" x2="63452" y2="80964"/>
                        <a14:foregroundMark x1="63959" y1="54512" x2="43655" y2="76761"/>
                        <a14:foregroundMark x1="61929" y1="58467" x2="48731" y2="64030"/>
                        <a14:foregroundMark x1="46193" y1="60692" x2="58376" y2="57726"/>
                        <a14:foregroundMark x1="19797" y1="75402" x2="22335" y2="82571"/>
                        <a14:foregroundMark x1="75635" y1="71199" x2="78680" y2="81953"/>
                        <a14:foregroundMark x1="82234" y1="75773" x2="81218" y2="82200"/>
                        <a14:foregroundMark x1="78173" y1="93572" x2="70558" y2="82942"/>
                        <a14:foregroundMark x1="56853" y1="95179" x2="48731" y2="80964"/>
                        <a14:foregroundMark x1="38579" y1="4574" x2="47208" y2="3585"/>
                        <a14:foregroundMark x1="41117" y1="4326" x2="47716" y2="2843"/>
                        <a14:foregroundMark x1="39594" y1="4203" x2="47716" y2="2225"/>
                      </a14:backgroundRemoval>
                    </a14:imgEffect>
                  </a14:imgLayer>
                </a14:imgProps>
              </a:ext>
            </a:extLst>
          </a:blip>
          <a:stretch>
            <a:fillRect/>
          </a:stretch>
        </p:blipFill>
        <p:spPr>
          <a:xfrm>
            <a:off x="11181076" y="4536146"/>
            <a:ext cx="257275" cy="1056526"/>
          </a:xfrm>
          <a:prstGeom prst="rect">
            <a:avLst/>
          </a:prstGeom>
        </p:spPr>
      </p:pic>
    </p:spTree>
    <p:extLst>
      <p:ext uri="{BB962C8B-B14F-4D97-AF65-F5344CB8AC3E}">
        <p14:creationId xmlns:p14="http://schemas.microsoft.com/office/powerpoint/2010/main" val="737439795"/>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6" name="Rectangle 85"/>
          <p:cNvSpPr/>
          <p:nvPr/>
        </p:nvSpPr>
        <p:spPr>
          <a:xfrm>
            <a:off x="679989" y="2417657"/>
            <a:ext cx="2661632" cy="649715"/>
          </a:xfrm>
          <a:prstGeom prst="rect">
            <a:avLst/>
          </a:prstGeom>
          <a:solidFill>
            <a:srgbClr val="F3EDE9"/>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812786">
              <a:defRPr/>
            </a:pPr>
            <a:r>
              <a:rPr lang="fr-FR" sz="1421" dirty="0">
                <a:solidFill>
                  <a:srgbClr val="565655"/>
                </a:solidFill>
                <a:latin typeface="Century Gothic"/>
              </a:rPr>
              <a:t>PROTEGER</a:t>
            </a:r>
          </a:p>
        </p:txBody>
      </p:sp>
      <p:sp>
        <p:nvSpPr>
          <p:cNvPr id="98" name="Rectangle 97"/>
          <p:cNvSpPr/>
          <p:nvPr/>
        </p:nvSpPr>
        <p:spPr>
          <a:xfrm>
            <a:off x="3371450" y="2415218"/>
            <a:ext cx="2694448" cy="649715"/>
          </a:xfrm>
          <a:prstGeom prst="rect">
            <a:avLst/>
          </a:prstGeom>
          <a:solidFill>
            <a:srgbClr val="F3EDE9"/>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lvl="0" algn="ctr">
              <a:defRPr/>
            </a:pPr>
            <a:r>
              <a:rPr lang="fr-FR" sz="1421" dirty="0">
                <a:solidFill>
                  <a:srgbClr val="565655"/>
                </a:solidFill>
                <a:latin typeface="Century Gothic"/>
              </a:rPr>
              <a:t>HYDRATER</a:t>
            </a:r>
          </a:p>
        </p:txBody>
      </p:sp>
      <p:sp>
        <p:nvSpPr>
          <p:cNvPr id="99" name="Rectangle 98"/>
          <p:cNvSpPr/>
          <p:nvPr/>
        </p:nvSpPr>
        <p:spPr>
          <a:xfrm>
            <a:off x="6080949" y="2414380"/>
            <a:ext cx="2709226" cy="649715"/>
          </a:xfrm>
          <a:prstGeom prst="rect">
            <a:avLst/>
          </a:prstGeom>
          <a:solidFill>
            <a:srgbClr val="F3EDE9"/>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fr-FR" sz="1421" dirty="0">
                <a:solidFill>
                  <a:srgbClr val="565655"/>
                </a:solidFill>
                <a:latin typeface="Century Gothic"/>
              </a:rPr>
              <a:t>NOURRIR</a:t>
            </a:r>
          </a:p>
        </p:txBody>
      </p:sp>
      <p:cxnSp>
        <p:nvCxnSpPr>
          <p:cNvPr id="7" name="Connecteur droit 6"/>
          <p:cNvCxnSpPr/>
          <p:nvPr/>
        </p:nvCxnSpPr>
        <p:spPr>
          <a:xfrm>
            <a:off x="3356534" y="2494112"/>
            <a:ext cx="0" cy="3437070"/>
          </a:xfrm>
          <a:prstGeom prst="line">
            <a:avLst/>
          </a:prstGeom>
          <a:ln w="19050"/>
        </p:spPr>
        <p:style>
          <a:lnRef idx="1">
            <a:schemeClr val="dk1"/>
          </a:lnRef>
          <a:fillRef idx="0">
            <a:schemeClr val="dk1"/>
          </a:fillRef>
          <a:effectRef idx="0">
            <a:schemeClr val="dk1"/>
          </a:effectRef>
          <a:fontRef idx="minor">
            <a:schemeClr val="tx1"/>
          </a:fontRef>
        </p:style>
      </p:cxnSp>
      <p:cxnSp>
        <p:nvCxnSpPr>
          <p:cNvPr id="100" name="Connecteur droit 99"/>
          <p:cNvCxnSpPr/>
          <p:nvPr/>
        </p:nvCxnSpPr>
        <p:spPr>
          <a:xfrm>
            <a:off x="6080949" y="2417657"/>
            <a:ext cx="0" cy="3437070"/>
          </a:xfrm>
          <a:prstGeom prst="line">
            <a:avLst/>
          </a:prstGeom>
          <a:ln w="19050"/>
        </p:spPr>
        <p:style>
          <a:lnRef idx="1">
            <a:schemeClr val="dk1"/>
          </a:lnRef>
          <a:fillRef idx="0">
            <a:schemeClr val="dk1"/>
          </a:fillRef>
          <a:effectRef idx="0">
            <a:schemeClr val="dk1"/>
          </a:effectRef>
          <a:fontRef idx="minor">
            <a:schemeClr val="tx1"/>
          </a:fontRef>
        </p:style>
      </p:cxnSp>
      <p:sp>
        <p:nvSpPr>
          <p:cNvPr id="108" name="Rectangle 107"/>
          <p:cNvSpPr/>
          <p:nvPr/>
        </p:nvSpPr>
        <p:spPr>
          <a:xfrm>
            <a:off x="677547" y="1550784"/>
            <a:ext cx="10836907" cy="310983"/>
          </a:xfrm>
          <a:prstGeom prst="rect">
            <a:avLst/>
          </a:prstGeom>
        </p:spPr>
        <p:txBody>
          <a:bodyPr wrap="square">
            <a:spAutoFit/>
          </a:bodyPr>
          <a:lstStyle/>
          <a:p>
            <a:pPr algn="ctr"/>
            <a:r>
              <a:rPr lang="fr-FR" sz="1600" i="1" dirty="0">
                <a:solidFill>
                  <a:prstClr val="black"/>
                </a:solidFill>
                <a:latin typeface="Roboto Light" panose="02000000000000000000" pitchFamily="2" charset="0"/>
                <a:ea typeface="Roboto Light" panose="02000000000000000000" pitchFamily="2" charset="0"/>
              </a:rPr>
              <a:t>Des boosters pour répondre au besoin du moment et personnaliser sa crème</a:t>
            </a:r>
          </a:p>
        </p:txBody>
      </p:sp>
      <p:cxnSp>
        <p:nvCxnSpPr>
          <p:cNvPr id="30" name="Connecteur droit 29"/>
          <p:cNvCxnSpPr/>
          <p:nvPr/>
        </p:nvCxnSpPr>
        <p:spPr>
          <a:xfrm>
            <a:off x="8805227" y="2410131"/>
            <a:ext cx="0" cy="3437070"/>
          </a:xfrm>
          <a:prstGeom prst="line">
            <a:avLst/>
          </a:prstGeom>
          <a:ln w="19050"/>
        </p:spPr>
        <p:style>
          <a:lnRef idx="1">
            <a:schemeClr val="dk1"/>
          </a:lnRef>
          <a:fillRef idx="0">
            <a:schemeClr val="dk1"/>
          </a:fillRef>
          <a:effectRef idx="0">
            <a:schemeClr val="dk1"/>
          </a:effectRef>
          <a:fontRef idx="minor">
            <a:schemeClr val="tx1"/>
          </a:fontRef>
        </p:style>
      </p:cxnSp>
      <p:sp>
        <p:nvSpPr>
          <p:cNvPr id="31" name="Rectangle 30"/>
          <p:cNvSpPr/>
          <p:nvPr/>
        </p:nvSpPr>
        <p:spPr>
          <a:xfrm>
            <a:off x="8820144" y="2411175"/>
            <a:ext cx="2694312" cy="649715"/>
          </a:xfrm>
          <a:prstGeom prst="rect">
            <a:avLst/>
          </a:prstGeom>
          <a:solidFill>
            <a:srgbClr val="F3EDE9"/>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812786">
              <a:defRPr/>
            </a:pPr>
            <a:r>
              <a:rPr lang="fr-FR" sz="1421" dirty="0">
                <a:solidFill>
                  <a:srgbClr val="565655"/>
                </a:solidFill>
                <a:latin typeface="Century Gothic"/>
              </a:rPr>
              <a:t>RAFFERMIR</a:t>
            </a:r>
          </a:p>
        </p:txBody>
      </p:sp>
      <p:grpSp>
        <p:nvGrpSpPr>
          <p:cNvPr id="6" name="Groupe 5"/>
          <p:cNvGrpSpPr/>
          <p:nvPr/>
        </p:nvGrpSpPr>
        <p:grpSpPr>
          <a:xfrm>
            <a:off x="3349079" y="3673363"/>
            <a:ext cx="2739192" cy="2120558"/>
            <a:chOff x="3005590" y="3703920"/>
            <a:chExt cx="3081713" cy="2385721"/>
          </a:xfrm>
        </p:grpSpPr>
        <p:sp>
          <p:nvSpPr>
            <p:cNvPr id="87" name="Rectangle 86"/>
            <p:cNvSpPr/>
            <p:nvPr/>
          </p:nvSpPr>
          <p:spPr>
            <a:xfrm>
              <a:off x="3005590" y="5708752"/>
              <a:ext cx="3081713" cy="349870"/>
            </a:xfrm>
            <a:prstGeom prst="rect">
              <a:avLst/>
            </a:prstGeom>
          </p:spPr>
          <p:txBody>
            <a:bodyPr wrap="square">
              <a:spAutoFit/>
            </a:bodyPr>
            <a:lstStyle/>
            <a:p>
              <a:pPr algn="ctr" defTabSz="812786"/>
              <a:r>
                <a:rPr lang="fr-FR" sz="1600" b="1" dirty="0">
                  <a:solidFill>
                    <a:schemeClr val="tx1">
                      <a:lumMod val="75000"/>
                      <a:lumOff val="25000"/>
                    </a:schemeClr>
                  </a:solidFill>
                  <a:latin typeface="Roboto Light" panose="02000000000000000000" pitchFamily="2" charset="0"/>
                  <a:ea typeface="Roboto Light" panose="02000000000000000000" pitchFamily="2" charset="0"/>
                </a:rPr>
                <a:t>HYDRA +</a:t>
              </a:r>
            </a:p>
          </p:txBody>
        </p:sp>
        <p:pic>
          <p:nvPicPr>
            <p:cNvPr id="28" name="Image 27" descr="kyhkr.jpg"/>
            <p:cNvPicPr>
              <a:picLocks noChangeAspect="1"/>
            </p:cNvPicPr>
            <p:nvPr/>
          </p:nvPicPr>
          <p:blipFill>
            <a:blip r:embed="rId3" cstate="print">
              <a:duotone>
                <a:schemeClr val="accent3">
                  <a:shade val="45000"/>
                  <a:satMod val="135000"/>
                </a:schemeClr>
                <a:prstClr val="white"/>
              </a:duotone>
              <a:extLst>
                <a:ext uri="{BEBA8EAE-BF5A-486C-A8C5-ECC9F3942E4B}">
                  <a14:imgProps xmlns:a14="http://schemas.microsoft.com/office/drawing/2010/main">
                    <a14:imgLayer r:embed="rId4">
                      <a14:imgEffect>
                        <a14:backgroundRemoval t="585" b="99123" l="0" r="98246">
                          <a14:foregroundMark x1="83626" y1="2924" x2="98830" y2="22515"/>
                          <a14:foregroundMark x1="84795" y1="99415" x2="98830" y2="90936"/>
                          <a14:foregroundMark x1="0" y1="79825" x2="22807" y2="96199"/>
                          <a14:foregroundMark x1="4386" y1="19006" x2="26023" y2="585"/>
                          <a14:backgroundMark x1="85673" y1="4678" x2="98830" y2="16667"/>
                          <a14:backgroundMark x1="5263" y1="12281" x2="30409" y2="292"/>
                          <a14:backgroundMark x1="85673" y1="95029" x2="98830" y2="88304"/>
                          <a14:backgroundMark x1="26023" y1="95029" x2="0" y2="84211"/>
                          <a14:backgroundMark x1="96199" y1="19298" x2="76608" y2="877"/>
                          <a14:backgroundMark x1="20468" y1="92982" x2="877" y2="71345"/>
                          <a14:backgroundMark x1="4094" y1="19298" x2="14912" y2="877"/>
                        </a14:backgroundRemoval>
                      </a14:imgEffect>
                    </a14:imgLayer>
                  </a14:imgProps>
                </a:ext>
              </a:extLst>
            </a:blip>
            <a:stretch>
              <a:fillRect/>
            </a:stretch>
          </p:blipFill>
          <p:spPr>
            <a:xfrm>
              <a:off x="4842760" y="4742829"/>
              <a:ext cx="765011" cy="765011"/>
            </a:xfrm>
            <a:prstGeom prst="rect">
              <a:avLst/>
            </a:prstGeom>
            <a:ln>
              <a:noFill/>
            </a:ln>
            <a:effectLst/>
            <a:scene3d>
              <a:camera prst="orthographicFront">
                <a:rot lat="0" lon="0" rev="0"/>
              </a:camera>
              <a:lightRig rig="contrasting" dir="t">
                <a:rot lat="0" lon="0" rev="7800000"/>
              </a:lightRig>
            </a:scene3d>
            <a:sp3d/>
          </p:spPr>
        </p:pic>
        <p:pic>
          <p:nvPicPr>
            <p:cNvPr id="35" name="Image 34"/>
            <p:cNvPicPr>
              <a:picLocks noChangeAspect="1"/>
            </p:cNvPicPr>
            <p:nvPr/>
          </p:nvPicPr>
          <p:blipFill rotWithShape="1">
            <a:blip r:embed="rId5" cstate="print">
              <a:extLst>
                <a:ext uri="{28A0092B-C50C-407E-A947-70E740481C1C}">
                  <a14:useLocalDpi xmlns:a14="http://schemas.microsoft.com/office/drawing/2010/main" val="0"/>
                </a:ext>
              </a:extLst>
            </a:blip>
            <a:srcRect l="30105" t="18462" r="38792" b="17949"/>
            <a:stretch/>
          </p:blipFill>
          <p:spPr>
            <a:xfrm>
              <a:off x="4118298" y="3703920"/>
              <a:ext cx="707527" cy="1896937"/>
            </a:xfrm>
            <a:prstGeom prst="rect">
              <a:avLst/>
            </a:prstGeom>
          </p:spPr>
        </p:pic>
        <p:pic>
          <p:nvPicPr>
            <p:cNvPr id="37" name="Image 36"/>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rot="20792356">
              <a:off x="4753255" y="4769741"/>
              <a:ext cx="911090" cy="774210"/>
            </a:xfrm>
            <a:prstGeom prst="ellipse">
              <a:avLst/>
            </a:prstGeom>
            <a:ln>
              <a:noFill/>
            </a:ln>
            <a:effectLst>
              <a:softEdge rad="152400"/>
            </a:effectLst>
          </p:spPr>
        </p:pic>
      </p:grpSp>
      <p:grpSp>
        <p:nvGrpSpPr>
          <p:cNvPr id="10" name="Groupe 9"/>
          <p:cNvGrpSpPr/>
          <p:nvPr/>
        </p:nvGrpSpPr>
        <p:grpSpPr>
          <a:xfrm>
            <a:off x="6077155" y="3636954"/>
            <a:ext cx="2739192" cy="2154155"/>
            <a:chOff x="6074795" y="3662959"/>
            <a:chExt cx="3081713" cy="2423520"/>
          </a:xfrm>
        </p:grpSpPr>
        <p:sp>
          <p:nvSpPr>
            <p:cNvPr id="36" name="Rectangle 35"/>
            <p:cNvSpPr/>
            <p:nvPr/>
          </p:nvSpPr>
          <p:spPr>
            <a:xfrm>
              <a:off x="6074795" y="5705591"/>
              <a:ext cx="3081713" cy="349870"/>
            </a:xfrm>
            <a:prstGeom prst="rect">
              <a:avLst/>
            </a:prstGeom>
          </p:spPr>
          <p:txBody>
            <a:bodyPr wrap="square">
              <a:spAutoFit/>
            </a:bodyPr>
            <a:lstStyle/>
            <a:p>
              <a:pPr algn="ctr" defTabSz="812786"/>
              <a:r>
                <a:rPr lang="fr-FR" sz="1600" b="1" dirty="0">
                  <a:solidFill>
                    <a:schemeClr val="tx1">
                      <a:lumMod val="75000"/>
                      <a:lumOff val="25000"/>
                    </a:schemeClr>
                  </a:solidFill>
                  <a:latin typeface="Roboto Light" panose="02000000000000000000" pitchFamily="2" charset="0"/>
                  <a:ea typeface="Roboto Light" panose="02000000000000000000" pitchFamily="2" charset="0"/>
                </a:rPr>
                <a:t>NUTRI +</a:t>
              </a:r>
            </a:p>
          </p:txBody>
        </p:sp>
        <p:pic>
          <p:nvPicPr>
            <p:cNvPr id="38" name="Image 37"/>
            <p:cNvPicPr>
              <a:picLocks noChangeAspect="1"/>
            </p:cNvPicPr>
            <p:nvPr/>
          </p:nvPicPr>
          <p:blipFill rotWithShape="1">
            <a:blip r:embed="rId7" cstate="print">
              <a:extLst>
                <a:ext uri="{28A0092B-C50C-407E-A947-70E740481C1C}">
                  <a14:useLocalDpi xmlns:a14="http://schemas.microsoft.com/office/drawing/2010/main" val="0"/>
                </a:ext>
              </a:extLst>
            </a:blip>
            <a:srcRect l="29937" t="19103" r="39633" b="18846"/>
            <a:stretch/>
          </p:blipFill>
          <p:spPr>
            <a:xfrm>
              <a:off x="7194590" y="3662959"/>
              <a:ext cx="711414" cy="1902343"/>
            </a:xfrm>
            <a:prstGeom prst="rect">
              <a:avLst/>
            </a:prstGeom>
          </p:spPr>
        </p:pic>
        <p:pic>
          <p:nvPicPr>
            <p:cNvPr id="39" name="Image 38" descr="kyhkr.jpg"/>
            <p:cNvPicPr>
              <a:picLocks noChangeAspect="1"/>
            </p:cNvPicPr>
            <p:nvPr/>
          </p:nvPicPr>
          <p:blipFill>
            <a:blip r:embed="rId3" cstate="print">
              <a:duotone>
                <a:schemeClr val="accent3">
                  <a:shade val="45000"/>
                  <a:satMod val="135000"/>
                </a:schemeClr>
                <a:prstClr val="white"/>
              </a:duotone>
              <a:extLst>
                <a:ext uri="{BEBA8EAE-BF5A-486C-A8C5-ECC9F3942E4B}">
                  <a14:imgProps xmlns:a14="http://schemas.microsoft.com/office/drawing/2010/main">
                    <a14:imgLayer r:embed="rId4">
                      <a14:imgEffect>
                        <a14:backgroundRemoval t="585" b="99123" l="0" r="98246">
                          <a14:foregroundMark x1="83626" y1="2924" x2="98830" y2="22515"/>
                          <a14:foregroundMark x1="84795" y1="99415" x2="98830" y2="90936"/>
                          <a14:foregroundMark x1="0" y1="79825" x2="22807" y2="96199"/>
                          <a14:foregroundMark x1="4386" y1="19006" x2="26023" y2="585"/>
                          <a14:backgroundMark x1="85673" y1="4678" x2="98830" y2="16667"/>
                          <a14:backgroundMark x1="5263" y1="12281" x2="30409" y2="292"/>
                          <a14:backgroundMark x1="85673" y1="95029" x2="98830" y2="88304"/>
                          <a14:backgroundMark x1="26023" y1="95029" x2="0" y2="84211"/>
                          <a14:backgroundMark x1="96199" y1="19298" x2="76608" y2="877"/>
                          <a14:backgroundMark x1="20468" y1="92982" x2="877" y2="71345"/>
                          <a14:backgroundMark x1="4094" y1="19298" x2="14912" y2="877"/>
                        </a14:backgroundRemoval>
                      </a14:imgEffect>
                    </a14:imgLayer>
                  </a14:imgProps>
                </a:ext>
              </a:extLst>
            </a:blip>
            <a:stretch>
              <a:fillRect/>
            </a:stretch>
          </p:blipFill>
          <p:spPr>
            <a:xfrm>
              <a:off x="7922939" y="4690764"/>
              <a:ext cx="765011" cy="765011"/>
            </a:xfrm>
            <a:prstGeom prst="rect">
              <a:avLst/>
            </a:prstGeom>
            <a:ln>
              <a:noFill/>
            </a:ln>
            <a:effectLst/>
            <a:scene3d>
              <a:camera prst="orthographicFront">
                <a:rot lat="0" lon="0" rev="0"/>
              </a:camera>
              <a:lightRig rig="contrasting" dir="t">
                <a:rot lat="0" lon="0" rev="7800000"/>
              </a:lightRig>
            </a:scene3d>
            <a:sp3d/>
          </p:spPr>
        </p:pic>
        <p:pic>
          <p:nvPicPr>
            <p:cNvPr id="40" name="Image 39"/>
            <p:cNvPicPr>
              <a:picLocks noChangeAspect="1"/>
            </p:cNvPicPr>
            <p:nvPr/>
          </p:nvPicPr>
          <p:blipFill>
            <a:blip r:embed="rId8" cstate="print">
              <a:extLst>
                <a:ext uri="{28A0092B-C50C-407E-A947-70E740481C1C}">
                  <a14:useLocalDpi xmlns:a14="http://schemas.microsoft.com/office/drawing/2010/main"/>
                </a:ext>
              </a:extLst>
            </a:blip>
            <a:stretch>
              <a:fillRect/>
            </a:stretch>
          </p:blipFill>
          <p:spPr>
            <a:xfrm rot="20201461">
              <a:off x="7647136" y="4626526"/>
              <a:ext cx="1316614" cy="908490"/>
            </a:xfrm>
            <a:prstGeom prst="ellipse">
              <a:avLst/>
            </a:prstGeom>
            <a:gradFill>
              <a:gsLst>
                <a:gs pos="0">
                  <a:schemeClr val="accent1">
                    <a:lumMod val="5000"/>
                    <a:lumOff val="95000"/>
                  </a:schemeClr>
                </a:gs>
                <a:gs pos="74000">
                  <a:schemeClr val="accent1">
                    <a:lumMod val="45000"/>
                    <a:lumOff val="55000"/>
                  </a:schemeClr>
                </a:gs>
                <a:gs pos="83000">
                  <a:schemeClr val="accent1">
                    <a:lumMod val="45000"/>
                    <a:lumOff val="55000"/>
                  </a:schemeClr>
                </a:gs>
                <a:gs pos="100000">
                  <a:schemeClr val="accent1">
                    <a:lumMod val="30000"/>
                    <a:lumOff val="70000"/>
                  </a:schemeClr>
                </a:gs>
              </a:gsLst>
              <a:lin ang="5400000" scaled="1"/>
            </a:gradFill>
            <a:ln>
              <a:noFill/>
            </a:ln>
            <a:effectLst>
              <a:softEdge rad="241300"/>
            </a:effectLst>
          </p:spPr>
        </p:pic>
      </p:grpSp>
      <p:grpSp>
        <p:nvGrpSpPr>
          <p:cNvPr id="5" name="Groupe 4"/>
          <p:cNvGrpSpPr/>
          <p:nvPr/>
        </p:nvGrpSpPr>
        <p:grpSpPr>
          <a:xfrm>
            <a:off x="677547" y="3669820"/>
            <a:ext cx="2656615" cy="2124099"/>
            <a:chOff x="-1" y="3699933"/>
            <a:chExt cx="2988811" cy="2389708"/>
          </a:xfrm>
        </p:grpSpPr>
        <p:sp>
          <p:nvSpPr>
            <p:cNvPr id="83" name="Rectangle 82"/>
            <p:cNvSpPr/>
            <p:nvPr/>
          </p:nvSpPr>
          <p:spPr>
            <a:xfrm>
              <a:off x="-1" y="5708752"/>
              <a:ext cx="2988811" cy="349870"/>
            </a:xfrm>
            <a:prstGeom prst="rect">
              <a:avLst/>
            </a:prstGeom>
          </p:spPr>
          <p:txBody>
            <a:bodyPr wrap="square">
              <a:spAutoFit/>
            </a:bodyPr>
            <a:lstStyle/>
            <a:p>
              <a:pPr algn="ctr" defTabSz="812786"/>
              <a:r>
                <a:rPr lang="fr-FR" sz="1600" b="1" dirty="0">
                  <a:solidFill>
                    <a:schemeClr val="tx1">
                      <a:lumMod val="75000"/>
                      <a:lumOff val="25000"/>
                    </a:schemeClr>
                  </a:solidFill>
                  <a:latin typeface="Roboto Light" panose="02000000000000000000" pitchFamily="2" charset="0"/>
                  <a:ea typeface="Roboto Light" panose="02000000000000000000" pitchFamily="2" charset="0"/>
                </a:rPr>
                <a:t>DEFENSE +</a:t>
              </a:r>
            </a:p>
          </p:txBody>
        </p:sp>
        <p:pic>
          <p:nvPicPr>
            <p:cNvPr id="32" name="Image 31" descr="kyhkr.jpg"/>
            <p:cNvPicPr>
              <a:picLocks noChangeAspect="1"/>
            </p:cNvPicPr>
            <p:nvPr/>
          </p:nvPicPr>
          <p:blipFill>
            <a:blip r:embed="rId3" cstate="print">
              <a:duotone>
                <a:schemeClr val="accent3">
                  <a:shade val="45000"/>
                  <a:satMod val="135000"/>
                </a:schemeClr>
                <a:prstClr val="white"/>
              </a:duotone>
              <a:extLst>
                <a:ext uri="{BEBA8EAE-BF5A-486C-A8C5-ECC9F3942E4B}">
                  <a14:imgProps xmlns:a14="http://schemas.microsoft.com/office/drawing/2010/main">
                    <a14:imgLayer r:embed="rId4">
                      <a14:imgEffect>
                        <a14:backgroundRemoval t="585" b="99123" l="0" r="98246">
                          <a14:foregroundMark x1="83626" y1="2924" x2="98830" y2="22515"/>
                          <a14:foregroundMark x1="84795" y1="99415" x2="98830" y2="90936"/>
                          <a14:foregroundMark x1="0" y1="79825" x2="22807" y2="96199"/>
                          <a14:foregroundMark x1="4386" y1="19006" x2="26023" y2="585"/>
                          <a14:backgroundMark x1="85673" y1="4678" x2="98830" y2="16667"/>
                          <a14:backgroundMark x1="5263" y1="12281" x2="30409" y2="292"/>
                          <a14:backgroundMark x1="85673" y1="95029" x2="98830" y2="88304"/>
                          <a14:backgroundMark x1="26023" y1="95029" x2="0" y2="84211"/>
                          <a14:backgroundMark x1="96199" y1="19298" x2="76608" y2="877"/>
                          <a14:backgroundMark x1="20468" y1="92982" x2="877" y2="71345"/>
                          <a14:backgroundMark x1="4094" y1="19298" x2="14912" y2="877"/>
                        </a14:backgroundRemoval>
                      </a14:imgEffect>
                    </a14:imgLayer>
                  </a14:imgProps>
                </a:ext>
              </a:extLst>
            </a:blip>
            <a:stretch>
              <a:fillRect/>
            </a:stretch>
          </p:blipFill>
          <p:spPr>
            <a:xfrm>
              <a:off x="1751743" y="4690764"/>
              <a:ext cx="765011" cy="765011"/>
            </a:xfrm>
            <a:prstGeom prst="rect">
              <a:avLst/>
            </a:prstGeom>
            <a:ln>
              <a:noFill/>
            </a:ln>
            <a:effectLst/>
            <a:scene3d>
              <a:camera prst="orthographicFront">
                <a:rot lat="0" lon="0" rev="0"/>
              </a:camera>
              <a:lightRig rig="contrasting" dir="t">
                <a:rot lat="0" lon="0" rev="7800000"/>
              </a:lightRig>
            </a:scene3d>
            <a:sp3d/>
          </p:spPr>
        </p:pic>
        <p:pic>
          <p:nvPicPr>
            <p:cNvPr id="41" name="Image 40"/>
            <p:cNvPicPr>
              <a:picLocks noChangeAspect="1"/>
            </p:cNvPicPr>
            <p:nvPr/>
          </p:nvPicPr>
          <p:blipFill rotWithShape="1">
            <a:blip r:embed="rId9" cstate="print">
              <a:extLst>
                <a:ext uri="{28A0092B-C50C-407E-A947-70E740481C1C}">
                  <a14:useLocalDpi xmlns:a14="http://schemas.microsoft.com/office/drawing/2010/main" val="0"/>
                </a:ext>
              </a:extLst>
            </a:blip>
            <a:srcRect l="31619" t="15513" r="36606" b="21922"/>
            <a:stretch/>
          </p:blipFill>
          <p:spPr>
            <a:xfrm>
              <a:off x="983296" y="3699933"/>
              <a:ext cx="721401" cy="1862667"/>
            </a:xfrm>
            <a:prstGeom prst="rect">
              <a:avLst/>
            </a:prstGeom>
          </p:spPr>
        </p:pic>
        <p:pic>
          <p:nvPicPr>
            <p:cNvPr id="42" name="Image 41" descr="Ecorce de pin - Fotolia_106423598_XL.jpg"/>
            <p:cNvPicPr>
              <a:picLocks noChangeAspect="1"/>
            </p:cNvPicPr>
            <p:nvPr/>
          </p:nvPicPr>
          <p:blipFill>
            <a:blip r:embed="rId10" cstate="screen"/>
            <a:srcRect/>
            <a:stretch>
              <a:fillRect/>
            </a:stretch>
          </p:blipFill>
          <p:spPr>
            <a:xfrm rot="20777423">
              <a:off x="1574112" y="4780836"/>
              <a:ext cx="1094286" cy="688996"/>
            </a:xfrm>
            <a:prstGeom prst="ellipse">
              <a:avLst/>
            </a:prstGeom>
            <a:ln>
              <a:noFill/>
            </a:ln>
            <a:effectLst>
              <a:softEdge rad="127000"/>
            </a:effectLst>
          </p:spPr>
        </p:pic>
      </p:grpSp>
      <p:grpSp>
        <p:nvGrpSpPr>
          <p:cNvPr id="11" name="Groupe 10"/>
          <p:cNvGrpSpPr/>
          <p:nvPr/>
        </p:nvGrpSpPr>
        <p:grpSpPr>
          <a:xfrm>
            <a:off x="8827600" y="3646571"/>
            <a:ext cx="2686856" cy="2127478"/>
            <a:chOff x="9169169" y="3673777"/>
            <a:chExt cx="3022831" cy="2393509"/>
          </a:xfrm>
        </p:grpSpPr>
        <p:sp>
          <p:nvSpPr>
            <p:cNvPr id="88" name="Rectangle 87"/>
            <p:cNvSpPr/>
            <p:nvPr/>
          </p:nvSpPr>
          <p:spPr>
            <a:xfrm>
              <a:off x="9169169" y="5686397"/>
              <a:ext cx="3022831" cy="349870"/>
            </a:xfrm>
            <a:prstGeom prst="rect">
              <a:avLst/>
            </a:prstGeom>
          </p:spPr>
          <p:txBody>
            <a:bodyPr wrap="square">
              <a:spAutoFit/>
            </a:bodyPr>
            <a:lstStyle/>
            <a:p>
              <a:pPr algn="ctr" defTabSz="812786"/>
              <a:r>
                <a:rPr lang="fr-FR" sz="1600" b="1" dirty="0">
                  <a:solidFill>
                    <a:schemeClr val="tx1">
                      <a:lumMod val="75000"/>
                      <a:lumOff val="25000"/>
                    </a:schemeClr>
                  </a:solidFill>
                  <a:latin typeface="Roboto Light" panose="02000000000000000000" pitchFamily="2" charset="0"/>
                  <a:ea typeface="Roboto Light" panose="02000000000000000000" pitchFamily="2" charset="0"/>
                </a:rPr>
                <a:t>LIFT +</a:t>
              </a:r>
            </a:p>
          </p:txBody>
        </p:sp>
        <p:pic>
          <p:nvPicPr>
            <p:cNvPr id="33" name="Image 32" descr="kyhkr.jpg"/>
            <p:cNvPicPr>
              <a:picLocks noChangeAspect="1"/>
            </p:cNvPicPr>
            <p:nvPr/>
          </p:nvPicPr>
          <p:blipFill>
            <a:blip r:embed="rId3" cstate="print">
              <a:duotone>
                <a:schemeClr val="accent3">
                  <a:shade val="45000"/>
                  <a:satMod val="135000"/>
                </a:schemeClr>
                <a:prstClr val="white"/>
              </a:duotone>
              <a:extLst>
                <a:ext uri="{BEBA8EAE-BF5A-486C-A8C5-ECC9F3942E4B}">
                  <a14:imgProps xmlns:a14="http://schemas.microsoft.com/office/drawing/2010/main">
                    <a14:imgLayer r:embed="rId4">
                      <a14:imgEffect>
                        <a14:backgroundRemoval t="585" b="99123" l="0" r="98246">
                          <a14:foregroundMark x1="83626" y1="2924" x2="98830" y2="22515"/>
                          <a14:foregroundMark x1="84795" y1="99415" x2="98830" y2="90936"/>
                          <a14:foregroundMark x1="0" y1="79825" x2="22807" y2="96199"/>
                          <a14:foregroundMark x1="4386" y1="19006" x2="26023" y2="585"/>
                          <a14:backgroundMark x1="85673" y1="4678" x2="98830" y2="16667"/>
                          <a14:backgroundMark x1="5263" y1="12281" x2="30409" y2="292"/>
                          <a14:backgroundMark x1="85673" y1="95029" x2="98830" y2="88304"/>
                          <a14:backgroundMark x1="26023" y1="95029" x2="0" y2="84211"/>
                          <a14:backgroundMark x1="96199" y1="19298" x2="76608" y2="877"/>
                          <a14:backgroundMark x1="20468" y1="92982" x2="877" y2="71345"/>
                          <a14:backgroundMark x1="4094" y1="19298" x2="14912" y2="877"/>
                        </a14:backgroundRemoval>
                      </a14:imgEffect>
                    </a14:imgLayer>
                  </a14:imgProps>
                </a:ext>
              </a:extLst>
            </a:blip>
            <a:stretch>
              <a:fillRect/>
            </a:stretch>
          </p:blipFill>
          <p:spPr>
            <a:xfrm>
              <a:off x="11064073" y="4715199"/>
              <a:ext cx="765011" cy="765011"/>
            </a:xfrm>
            <a:prstGeom prst="rect">
              <a:avLst/>
            </a:prstGeom>
            <a:ln>
              <a:noFill/>
            </a:ln>
            <a:effectLst/>
            <a:scene3d>
              <a:camera prst="orthographicFront">
                <a:rot lat="0" lon="0" rev="0"/>
              </a:camera>
              <a:lightRig rig="contrasting" dir="t">
                <a:rot lat="0" lon="0" rev="7800000"/>
              </a:lightRig>
            </a:scene3d>
            <a:sp3d/>
          </p:spPr>
        </p:pic>
        <p:pic>
          <p:nvPicPr>
            <p:cNvPr id="43" name="Image 42"/>
            <p:cNvPicPr>
              <a:picLocks noChangeAspect="1"/>
            </p:cNvPicPr>
            <p:nvPr/>
          </p:nvPicPr>
          <p:blipFill rotWithShape="1">
            <a:blip r:embed="rId11" cstate="print">
              <a:extLst>
                <a:ext uri="{28A0092B-C50C-407E-A947-70E740481C1C}">
                  <a14:useLocalDpi xmlns:a14="http://schemas.microsoft.com/office/drawing/2010/main" val="0"/>
                </a:ext>
              </a:extLst>
            </a:blip>
            <a:srcRect l="30106" t="19231" r="39633" b="18974"/>
            <a:stretch/>
          </p:blipFill>
          <p:spPr>
            <a:xfrm>
              <a:off x="10338749" y="3673777"/>
              <a:ext cx="705424" cy="1888967"/>
            </a:xfrm>
            <a:prstGeom prst="rect">
              <a:avLst/>
            </a:prstGeom>
          </p:spPr>
        </p:pic>
        <p:pic>
          <p:nvPicPr>
            <p:cNvPr id="44" name="Image 43"/>
            <p:cNvPicPr>
              <a:picLocks noChangeAspect="1"/>
            </p:cNvPicPr>
            <p:nvPr/>
          </p:nvPicPr>
          <p:blipFill rotWithShape="1">
            <a:blip r:embed="rId12" cstate="print">
              <a:extLst>
                <a:ext uri="{28A0092B-C50C-407E-A947-70E740481C1C}">
                  <a14:useLocalDpi xmlns:a14="http://schemas.microsoft.com/office/drawing/2010/main" val="0"/>
                </a:ext>
              </a:extLst>
            </a:blip>
            <a:srcRect l="14355" t="11026" r="13296" b="19359"/>
            <a:stretch/>
          </p:blipFill>
          <p:spPr>
            <a:xfrm rot="18404817">
              <a:off x="10900791" y="4729213"/>
              <a:ext cx="1091576" cy="703115"/>
            </a:xfrm>
            <a:prstGeom prst="ellipse">
              <a:avLst/>
            </a:prstGeom>
            <a:ln>
              <a:noFill/>
            </a:ln>
            <a:effectLst>
              <a:softEdge rad="112500"/>
            </a:effectLst>
          </p:spPr>
        </p:pic>
      </p:grpSp>
      <p:sp>
        <p:nvSpPr>
          <p:cNvPr id="45" name="Sous-titre 2">
            <a:extLst>
              <a:ext uri="{FF2B5EF4-FFF2-40B4-BE49-F238E27FC236}">
                <a16:creationId xmlns:a16="http://schemas.microsoft.com/office/drawing/2014/main" id="{5257DCD9-7062-4C85-9309-DADF1D224FEC}"/>
              </a:ext>
            </a:extLst>
          </p:cNvPr>
          <p:cNvSpPr txBox="1">
            <a:spLocks/>
          </p:cNvSpPr>
          <p:nvPr/>
        </p:nvSpPr>
        <p:spPr>
          <a:xfrm>
            <a:off x="2358001" y="726601"/>
            <a:ext cx="7128196" cy="905695"/>
          </a:xfrm>
          <a:prstGeom prst="rect">
            <a:avLst/>
          </a:prstGeom>
        </p:spPr>
        <p:txBody>
          <a:bodyPr/>
          <a:lstStyle>
            <a:defPPr>
              <a:defRPr lang="fr-FR"/>
            </a:defPPr>
            <a:lvl1pPr algn="ctr">
              <a:lnSpc>
                <a:spcPct val="90000"/>
              </a:lnSpc>
              <a:spcBef>
                <a:spcPct val="0"/>
              </a:spcBef>
              <a:buNone/>
              <a:defRPr sz="4800">
                <a:solidFill>
                  <a:srgbClr val="3E3E3E"/>
                </a:solidFill>
                <a:latin typeface="KyivType Sans2" panose="00000500000000000000" pitchFamily="50" charset="0"/>
                <a:ea typeface="+mj-ea"/>
                <a:cs typeface="+mj-cs"/>
              </a:defRPr>
            </a:lvl1pPr>
            <a:lvl2pPr marL="685800" indent="-228600">
              <a:lnSpc>
                <a:spcPct val="90000"/>
              </a:lnSpc>
              <a:spcBef>
                <a:spcPts val="500"/>
              </a:spcBef>
              <a:buFont typeface="Arial" panose="020B0604020202020204" pitchFamily="34" charset="0"/>
              <a:buChar char="•"/>
              <a:defRPr sz="2400">
                <a:latin typeface="Sofia Pro Regular" panose="00000500000000000000" pitchFamily="50" charset="0"/>
              </a:defRPr>
            </a:lvl2pPr>
            <a:lvl3pPr marL="1143000" indent="-228600">
              <a:lnSpc>
                <a:spcPct val="90000"/>
              </a:lnSpc>
              <a:spcBef>
                <a:spcPts val="500"/>
              </a:spcBef>
              <a:buFont typeface="Arial" panose="020B0604020202020204" pitchFamily="34" charset="0"/>
              <a:buChar char="•"/>
              <a:defRPr sz="2000">
                <a:latin typeface="Sofia Pro Regular" panose="00000500000000000000" pitchFamily="50" charset="0"/>
              </a:defRPr>
            </a:lvl3pPr>
            <a:lvl4pPr marL="1600200" indent="-228600">
              <a:lnSpc>
                <a:spcPct val="90000"/>
              </a:lnSpc>
              <a:spcBef>
                <a:spcPts val="500"/>
              </a:spcBef>
              <a:buFont typeface="Arial" panose="020B0604020202020204" pitchFamily="34" charset="0"/>
              <a:buChar char="•"/>
              <a:defRPr>
                <a:latin typeface="Sofia Pro Regular" panose="00000500000000000000" pitchFamily="50" charset="0"/>
              </a:defRPr>
            </a:lvl4pPr>
            <a:lvl5pPr marL="2057400" indent="-228600">
              <a:lnSpc>
                <a:spcPct val="90000"/>
              </a:lnSpc>
              <a:spcBef>
                <a:spcPts val="500"/>
              </a:spcBef>
              <a:buFont typeface="Arial" panose="020B0604020202020204" pitchFamily="34" charset="0"/>
              <a:buChar char="•"/>
              <a:defRPr>
                <a:latin typeface="Sofia Pro Regular" panose="00000500000000000000" pitchFamily="50" charset="0"/>
              </a:defRPr>
            </a:lvl5pPr>
            <a:lvl6pPr marL="2514600" indent="-228600">
              <a:lnSpc>
                <a:spcPct val="90000"/>
              </a:lnSpc>
              <a:spcBef>
                <a:spcPts val="500"/>
              </a:spcBef>
              <a:buFont typeface="Arial" panose="020B0604020202020204" pitchFamily="34" charset="0"/>
              <a:buChar char="•"/>
            </a:lvl6pPr>
            <a:lvl7pPr marL="2971800" indent="-228600">
              <a:lnSpc>
                <a:spcPct val="90000"/>
              </a:lnSpc>
              <a:spcBef>
                <a:spcPts val="500"/>
              </a:spcBef>
              <a:buFont typeface="Arial" panose="020B0604020202020204" pitchFamily="34" charset="0"/>
              <a:buChar char="•"/>
            </a:lvl7pPr>
            <a:lvl8pPr marL="3429000" indent="-228600">
              <a:lnSpc>
                <a:spcPct val="90000"/>
              </a:lnSpc>
              <a:spcBef>
                <a:spcPts val="500"/>
              </a:spcBef>
              <a:buFont typeface="Arial" panose="020B0604020202020204" pitchFamily="34" charset="0"/>
              <a:buChar char="•"/>
            </a:lvl8pPr>
            <a:lvl9pPr marL="3886200" indent="-228600">
              <a:lnSpc>
                <a:spcPct val="90000"/>
              </a:lnSpc>
              <a:spcBef>
                <a:spcPts val="500"/>
              </a:spcBef>
              <a:buFont typeface="Arial" panose="020B0604020202020204" pitchFamily="34" charset="0"/>
              <a:buChar char="•"/>
            </a:lvl9pPr>
          </a:lstStyle>
          <a:p>
            <a:r>
              <a:rPr lang="fr-FR" dirty="0"/>
              <a:t>Les boosters</a:t>
            </a:r>
          </a:p>
        </p:txBody>
      </p:sp>
      <p:grpSp>
        <p:nvGrpSpPr>
          <p:cNvPr id="13" name="Groupe 12">
            <a:extLst>
              <a:ext uri="{FF2B5EF4-FFF2-40B4-BE49-F238E27FC236}">
                <a16:creationId xmlns:a16="http://schemas.microsoft.com/office/drawing/2014/main" id="{7824524A-882C-FC7B-B8DE-6C8414EA91DE}"/>
              </a:ext>
            </a:extLst>
          </p:cNvPr>
          <p:cNvGrpSpPr/>
          <p:nvPr/>
        </p:nvGrpSpPr>
        <p:grpSpPr>
          <a:xfrm>
            <a:off x="4723717" y="2779948"/>
            <a:ext cx="1402387" cy="629119"/>
            <a:chOff x="9080242" y="1966824"/>
            <a:chExt cx="1402387" cy="629119"/>
          </a:xfrm>
        </p:grpSpPr>
        <p:sp>
          <p:nvSpPr>
            <p:cNvPr id="14" name="Ellipse 13">
              <a:extLst>
                <a:ext uri="{FF2B5EF4-FFF2-40B4-BE49-F238E27FC236}">
                  <a16:creationId xmlns:a16="http://schemas.microsoft.com/office/drawing/2014/main" id="{0B634EB2-C2D9-F495-2C0E-2D6A92E82FB3}"/>
                </a:ext>
              </a:extLst>
            </p:cNvPr>
            <p:cNvSpPr/>
            <p:nvPr/>
          </p:nvSpPr>
          <p:spPr>
            <a:xfrm rot="3273980">
              <a:off x="9486713" y="1600026"/>
              <a:ext cx="589446" cy="1402387"/>
            </a:xfrm>
            <a:prstGeom prst="ellipse">
              <a:avLst/>
            </a:prstGeom>
            <a:solidFill>
              <a:srgbClr val="F78F2A"/>
            </a:solidFill>
            <a:ln w="38100">
              <a:solidFill>
                <a:srgbClr val="F78F2A"/>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
          <p:nvSpPr>
            <p:cNvPr id="15" name="ZoneTexte 14">
              <a:extLst>
                <a:ext uri="{FF2B5EF4-FFF2-40B4-BE49-F238E27FC236}">
                  <a16:creationId xmlns:a16="http://schemas.microsoft.com/office/drawing/2014/main" id="{52D0AE3C-5A73-AD83-9B87-AB63CD1483C0}"/>
                </a:ext>
              </a:extLst>
            </p:cNvPr>
            <p:cNvSpPr txBox="1"/>
            <p:nvPr/>
          </p:nvSpPr>
          <p:spPr>
            <a:xfrm rot="19012034">
              <a:off x="9297437" y="1966824"/>
              <a:ext cx="1164919" cy="461665"/>
            </a:xfrm>
            <a:prstGeom prst="rect">
              <a:avLst/>
            </a:prstGeom>
            <a:noFill/>
          </p:spPr>
          <p:txBody>
            <a:bodyPr wrap="square" rtlCol="0">
              <a:spAutoFit/>
            </a:bodyPr>
            <a:lstStyle/>
            <a:p>
              <a:r>
                <a:rPr lang="fr-FR" sz="2400" kern="0" spc="-25" dirty="0">
                  <a:solidFill>
                    <a:schemeClr val="bg1"/>
                  </a:solidFill>
                  <a:latin typeface="KyivType Sans"/>
                  <a:ea typeface="+mj-ea"/>
                </a:rPr>
                <a:t>Vit C</a:t>
              </a:r>
            </a:p>
          </p:txBody>
        </p:sp>
      </p:grpSp>
    </p:spTree>
    <p:extLst>
      <p:ext uri="{BB962C8B-B14F-4D97-AF65-F5344CB8AC3E}">
        <p14:creationId xmlns:p14="http://schemas.microsoft.com/office/powerpoint/2010/main" val="397178464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nodeType="clickEffect">
                                  <p:stCondLst>
                                    <p:cond delay="0"/>
                                  </p:stCondLst>
                                  <p:childTnLst>
                                    <p:set>
                                      <p:cBhvr>
                                        <p:cTn id="6" dur="1" fill="hold">
                                          <p:stCondLst>
                                            <p:cond delay="0"/>
                                          </p:stCondLst>
                                        </p:cTn>
                                        <p:tgtEl>
                                          <p:spTgt spid="13"/>
                                        </p:tgtEl>
                                        <p:attrNameLst>
                                          <p:attrName>style.visibility</p:attrName>
                                        </p:attrNameLst>
                                      </p:cBhvr>
                                      <p:to>
                                        <p:strVal val="visible"/>
                                      </p:to>
                                    </p:set>
                                    <p:anim calcmode="lin" valueType="num">
                                      <p:cBhvr>
                                        <p:cTn id="7" dur="500" fill="hold"/>
                                        <p:tgtEl>
                                          <p:spTgt spid="13"/>
                                        </p:tgtEl>
                                        <p:attrNameLst>
                                          <p:attrName>ppt_w</p:attrName>
                                        </p:attrNameLst>
                                      </p:cBhvr>
                                      <p:tavLst>
                                        <p:tav tm="0">
                                          <p:val>
                                            <p:fltVal val="0"/>
                                          </p:val>
                                        </p:tav>
                                        <p:tav tm="100000">
                                          <p:val>
                                            <p:strVal val="#ppt_w"/>
                                          </p:val>
                                        </p:tav>
                                      </p:tavLst>
                                    </p:anim>
                                    <p:anim calcmode="lin" valueType="num">
                                      <p:cBhvr>
                                        <p:cTn id="8" dur="500" fill="hold"/>
                                        <p:tgtEl>
                                          <p:spTgt spid="13"/>
                                        </p:tgtEl>
                                        <p:attrNameLst>
                                          <p:attrName>ppt_h</p:attrName>
                                        </p:attrNameLst>
                                      </p:cBhvr>
                                      <p:tavLst>
                                        <p:tav tm="0">
                                          <p:val>
                                            <p:fltVal val="0"/>
                                          </p:val>
                                        </p:tav>
                                        <p:tav tm="100000">
                                          <p:val>
                                            <p:strVal val="#ppt_h"/>
                                          </p:val>
                                        </p:tav>
                                      </p:tavLst>
                                    </p:anim>
                                    <p:animEffect transition="in" filter="fade">
                                      <p:cBhvr>
                                        <p:cTn id="9" dur="500"/>
                                        <p:tgtEl>
                                          <p:spTgt spid="1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6" name="Rectangle 85"/>
          <p:cNvSpPr/>
          <p:nvPr/>
        </p:nvSpPr>
        <p:spPr>
          <a:xfrm>
            <a:off x="2357702" y="2414380"/>
            <a:ext cx="2117248" cy="649715"/>
          </a:xfrm>
          <a:prstGeom prst="rect">
            <a:avLst/>
          </a:prstGeom>
          <a:solidFill>
            <a:srgbClr val="F3EDE9"/>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812786">
              <a:defRPr/>
            </a:pPr>
            <a:r>
              <a:rPr lang="fr-FR" sz="1421" dirty="0">
                <a:solidFill>
                  <a:srgbClr val="565655"/>
                </a:solidFill>
                <a:latin typeface="Century Gothic"/>
              </a:rPr>
              <a:t>GRADE 1</a:t>
            </a:r>
          </a:p>
          <a:p>
            <a:pPr algn="ctr" defTabSz="812786">
              <a:defRPr/>
            </a:pPr>
            <a:r>
              <a:rPr lang="fr-FR" sz="1421" dirty="0">
                <a:solidFill>
                  <a:srgbClr val="565655"/>
                </a:solidFill>
                <a:latin typeface="Century Gothic"/>
              </a:rPr>
              <a:t>MAINTENIR UNE BONNE HYDRATATION </a:t>
            </a:r>
          </a:p>
        </p:txBody>
      </p:sp>
      <p:sp>
        <p:nvSpPr>
          <p:cNvPr id="98" name="Rectangle 97"/>
          <p:cNvSpPr/>
          <p:nvPr/>
        </p:nvSpPr>
        <p:spPr>
          <a:xfrm>
            <a:off x="4813773" y="2427498"/>
            <a:ext cx="2117248" cy="649715"/>
          </a:xfrm>
          <a:prstGeom prst="rect">
            <a:avLst/>
          </a:prstGeom>
          <a:solidFill>
            <a:srgbClr val="F3EDE9"/>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lvl="0" algn="ctr">
              <a:defRPr/>
            </a:pPr>
            <a:r>
              <a:rPr lang="fr-FR" sz="1421" dirty="0">
                <a:solidFill>
                  <a:srgbClr val="565655"/>
                </a:solidFill>
                <a:latin typeface="Century Gothic"/>
              </a:rPr>
              <a:t>GRADE 2</a:t>
            </a:r>
          </a:p>
          <a:p>
            <a:pPr lvl="0" algn="ctr">
              <a:defRPr/>
            </a:pPr>
            <a:r>
              <a:rPr lang="fr-FR" sz="1421" dirty="0">
                <a:solidFill>
                  <a:srgbClr val="565655"/>
                </a:solidFill>
                <a:latin typeface="Century Gothic"/>
              </a:rPr>
              <a:t>HYDRATER – MATTIFIER </a:t>
            </a:r>
          </a:p>
        </p:txBody>
      </p:sp>
      <p:sp>
        <p:nvSpPr>
          <p:cNvPr id="99" name="Rectangle 98"/>
          <p:cNvSpPr/>
          <p:nvPr/>
        </p:nvSpPr>
        <p:spPr>
          <a:xfrm>
            <a:off x="7269844" y="2414380"/>
            <a:ext cx="2564454" cy="649715"/>
          </a:xfrm>
          <a:prstGeom prst="rect">
            <a:avLst/>
          </a:prstGeom>
          <a:solidFill>
            <a:srgbClr val="F3EDE9"/>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lvl="0" algn="ctr">
              <a:defRPr/>
            </a:pPr>
            <a:r>
              <a:rPr lang="fr-FR" sz="1421" dirty="0">
                <a:solidFill>
                  <a:srgbClr val="565655"/>
                </a:solidFill>
                <a:latin typeface="Century Gothic"/>
              </a:rPr>
              <a:t>GRADE 3</a:t>
            </a:r>
          </a:p>
          <a:p>
            <a:pPr lvl="0" algn="ctr">
              <a:defRPr/>
            </a:pPr>
            <a:r>
              <a:rPr lang="fr-FR" sz="1421" dirty="0">
                <a:solidFill>
                  <a:srgbClr val="565655"/>
                </a:solidFill>
                <a:latin typeface="Century Gothic"/>
              </a:rPr>
              <a:t>HYDRATES - RECONFORTER</a:t>
            </a:r>
          </a:p>
        </p:txBody>
      </p:sp>
      <p:cxnSp>
        <p:nvCxnSpPr>
          <p:cNvPr id="7" name="Connecteur droit 6"/>
          <p:cNvCxnSpPr/>
          <p:nvPr/>
        </p:nvCxnSpPr>
        <p:spPr>
          <a:xfrm>
            <a:off x="4666824" y="2483261"/>
            <a:ext cx="0" cy="3437070"/>
          </a:xfrm>
          <a:prstGeom prst="line">
            <a:avLst/>
          </a:prstGeom>
          <a:ln w="19050"/>
        </p:spPr>
        <p:style>
          <a:lnRef idx="1">
            <a:schemeClr val="dk1"/>
          </a:lnRef>
          <a:fillRef idx="0">
            <a:schemeClr val="dk1"/>
          </a:fillRef>
          <a:effectRef idx="0">
            <a:schemeClr val="dk1"/>
          </a:effectRef>
          <a:fontRef idx="minor">
            <a:schemeClr val="tx1"/>
          </a:fontRef>
        </p:style>
      </p:cxnSp>
      <p:cxnSp>
        <p:nvCxnSpPr>
          <p:cNvPr id="100" name="Connecteur droit 99"/>
          <p:cNvCxnSpPr/>
          <p:nvPr/>
        </p:nvCxnSpPr>
        <p:spPr>
          <a:xfrm>
            <a:off x="7079089" y="2438556"/>
            <a:ext cx="0" cy="3437070"/>
          </a:xfrm>
          <a:prstGeom prst="line">
            <a:avLst/>
          </a:prstGeom>
          <a:ln w="19050"/>
        </p:spPr>
        <p:style>
          <a:lnRef idx="1">
            <a:schemeClr val="dk1"/>
          </a:lnRef>
          <a:fillRef idx="0">
            <a:schemeClr val="dk1"/>
          </a:fillRef>
          <a:effectRef idx="0">
            <a:schemeClr val="dk1"/>
          </a:effectRef>
          <a:fontRef idx="minor">
            <a:schemeClr val="tx1"/>
          </a:fontRef>
        </p:style>
      </p:cxnSp>
      <p:sp>
        <p:nvSpPr>
          <p:cNvPr id="108" name="Rectangle 107"/>
          <p:cNvSpPr/>
          <p:nvPr/>
        </p:nvSpPr>
        <p:spPr>
          <a:xfrm>
            <a:off x="677549" y="1550784"/>
            <a:ext cx="10836906" cy="310983"/>
          </a:xfrm>
          <a:prstGeom prst="rect">
            <a:avLst/>
          </a:prstGeom>
        </p:spPr>
        <p:txBody>
          <a:bodyPr wrap="square">
            <a:spAutoFit/>
          </a:bodyPr>
          <a:lstStyle/>
          <a:p>
            <a:pPr algn="ctr"/>
            <a:r>
              <a:rPr lang="fr-FR" sz="1600" i="1" dirty="0">
                <a:solidFill>
                  <a:prstClr val="black"/>
                </a:solidFill>
                <a:latin typeface="Roboto Light" panose="02000000000000000000" pitchFamily="2" charset="0"/>
                <a:ea typeface="Roboto Light" panose="02000000000000000000" pitchFamily="2" charset="0"/>
              </a:rPr>
              <a:t>Des soins hydratants pour une hydratation optimale</a:t>
            </a:r>
          </a:p>
        </p:txBody>
      </p:sp>
      <p:pic>
        <p:nvPicPr>
          <p:cNvPr id="29" name="Image 28"/>
          <p:cNvPicPr>
            <a:picLocks noChangeAspect="1"/>
          </p:cNvPicPr>
          <p:nvPr/>
        </p:nvPicPr>
        <p:blipFill rotWithShape="1">
          <a:blip r:embed="rId3" cstate="print">
            <a:extLst>
              <a:ext uri="{28A0092B-C50C-407E-A947-70E740481C1C}">
                <a14:useLocalDpi xmlns:a14="http://schemas.microsoft.com/office/drawing/2010/main" val="0"/>
              </a:ext>
            </a:extLst>
          </a:blip>
          <a:srcRect l="14365" t="7455" r="16463" b="18709"/>
          <a:stretch/>
        </p:blipFill>
        <p:spPr>
          <a:xfrm>
            <a:off x="2753743" y="3498069"/>
            <a:ext cx="1141998" cy="2546011"/>
          </a:xfrm>
          <a:prstGeom prst="rect">
            <a:avLst/>
          </a:prstGeom>
        </p:spPr>
      </p:pic>
      <p:sp>
        <p:nvSpPr>
          <p:cNvPr id="83" name="Rectangle 82"/>
          <p:cNvSpPr/>
          <p:nvPr/>
        </p:nvSpPr>
        <p:spPr>
          <a:xfrm>
            <a:off x="1573153" y="6387949"/>
            <a:ext cx="3619389" cy="310983"/>
          </a:xfrm>
          <a:prstGeom prst="rect">
            <a:avLst/>
          </a:prstGeom>
        </p:spPr>
        <p:txBody>
          <a:bodyPr wrap="square">
            <a:spAutoFit/>
          </a:bodyPr>
          <a:lstStyle/>
          <a:p>
            <a:pPr algn="ctr" defTabSz="812786"/>
            <a:r>
              <a:rPr lang="fr-FR" sz="1600" b="1" dirty="0">
                <a:solidFill>
                  <a:schemeClr val="tx1">
                    <a:lumMod val="75000"/>
                    <a:lumOff val="25000"/>
                  </a:schemeClr>
                </a:solidFill>
                <a:latin typeface="Roboto Light" panose="02000000000000000000" pitchFamily="2" charset="0"/>
                <a:ea typeface="Roboto Light" panose="02000000000000000000" pitchFamily="2" charset="0"/>
              </a:rPr>
              <a:t>CREME 28</a:t>
            </a:r>
          </a:p>
        </p:txBody>
      </p:sp>
      <p:pic>
        <p:nvPicPr>
          <p:cNvPr id="31" name="Image 30" descr="Afficher l'image d'origine"/>
          <p:cNvPicPr/>
          <p:nvPr/>
        </p:nvPicPr>
        <p:blipFill>
          <a:blip r:embed="rId4" cstate="print">
            <a:extLst>
              <a:ext uri="{28A0092B-C50C-407E-A947-70E740481C1C}">
                <a14:useLocalDpi xmlns:a14="http://schemas.microsoft.com/office/drawing/2010/main" val="0"/>
              </a:ext>
            </a:extLst>
          </a:blip>
          <a:srcRect/>
          <a:stretch>
            <a:fillRect/>
          </a:stretch>
        </p:blipFill>
        <p:spPr bwMode="auto">
          <a:xfrm rot="21304830">
            <a:off x="3668928" y="5181173"/>
            <a:ext cx="967124" cy="660627"/>
          </a:xfrm>
          <a:prstGeom prst="ellipse">
            <a:avLst/>
          </a:prstGeom>
          <a:ln>
            <a:noFill/>
          </a:ln>
          <a:effectLst>
            <a:softEdge rad="112500"/>
          </a:effectLst>
        </p:spPr>
      </p:pic>
      <p:sp>
        <p:nvSpPr>
          <p:cNvPr id="87" name="Rectangle 86"/>
          <p:cNvSpPr/>
          <p:nvPr/>
        </p:nvSpPr>
        <p:spPr>
          <a:xfrm>
            <a:off x="4550326" y="6381413"/>
            <a:ext cx="2644142" cy="310983"/>
          </a:xfrm>
          <a:prstGeom prst="rect">
            <a:avLst/>
          </a:prstGeom>
        </p:spPr>
        <p:txBody>
          <a:bodyPr wrap="square">
            <a:spAutoFit/>
          </a:bodyPr>
          <a:lstStyle/>
          <a:p>
            <a:pPr algn="ctr" defTabSz="812786"/>
            <a:r>
              <a:rPr lang="fr-FR" sz="1600" b="1" dirty="0">
                <a:solidFill>
                  <a:schemeClr val="tx1">
                    <a:lumMod val="75000"/>
                    <a:lumOff val="25000"/>
                  </a:schemeClr>
                </a:solidFill>
                <a:latin typeface="Roboto Light" panose="02000000000000000000" pitchFamily="2" charset="0"/>
                <a:ea typeface="Roboto Light" panose="02000000000000000000" pitchFamily="2" charset="0"/>
              </a:rPr>
              <a:t>HYDRA N1 FLUIDE</a:t>
            </a:r>
          </a:p>
        </p:txBody>
      </p:sp>
      <p:pic>
        <p:nvPicPr>
          <p:cNvPr id="35" name="Image 34"/>
          <p:cNvPicPr>
            <a:picLocks noChangeAspect="1"/>
          </p:cNvPicPr>
          <p:nvPr/>
        </p:nvPicPr>
        <p:blipFill rotWithShape="1">
          <a:blip r:embed="rId5" cstate="print">
            <a:extLst>
              <a:ext uri="{28A0092B-C50C-407E-A947-70E740481C1C}">
                <a14:useLocalDpi xmlns:a14="http://schemas.microsoft.com/office/drawing/2010/main" val="0"/>
              </a:ext>
            </a:extLst>
          </a:blip>
          <a:srcRect l="8997" t="8746" r="11114" b="22581"/>
          <a:stretch/>
        </p:blipFill>
        <p:spPr>
          <a:xfrm>
            <a:off x="5122832" y="3136901"/>
            <a:ext cx="740783" cy="2998100"/>
          </a:xfrm>
          <a:prstGeom prst="rect">
            <a:avLst/>
          </a:prstGeom>
        </p:spPr>
      </p:pic>
      <p:pic>
        <p:nvPicPr>
          <p:cNvPr id="37" name="Picture 2" descr="F:\YONKA\PHOTOS INGREDIENTS\Imperata cylindrica Fotolia_42405283_XXL.jpg"/>
          <p:cNvPicPr>
            <a:picLocks noChangeAspect="1" noChangeArrowheads="1"/>
          </p:cNvPicPr>
          <p:nvPr/>
        </p:nvPicPr>
        <p:blipFill>
          <a:blip r:embed="rId6" cstate="print"/>
          <a:srcRect/>
          <a:stretch>
            <a:fillRect/>
          </a:stretch>
        </p:blipFill>
        <p:spPr bwMode="auto">
          <a:xfrm>
            <a:off x="5940161" y="5350447"/>
            <a:ext cx="608966" cy="815439"/>
          </a:xfrm>
          <a:prstGeom prst="ellipse">
            <a:avLst/>
          </a:prstGeom>
          <a:ln>
            <a:noFill/>
          </a:ln>
          <a:effectLst>
            <a:softEdge rad="112500"/>
          </a:effectLst>
        </p:spPr>
      </p:pic>
      <p:sp>
        <p:nvSpPr>
          <p:cNvPr id="39" name="ZoneTexte 38"/>
          <p:cNvSpPr txBox="1"/>
          <p:nvPr/>
        </p:nvSpPr>
        <p:spPr>
          <a:xfrm>
            <a:off x="6223260" y="5188608"/>
            <a:ext cx="683226" cy="228973"/>
          </a:xfrm>
          <a:prstGeom prst="rect">
            <a:avLst/>
          </a:prstGeom>
          <a:noFill/>
        </p:spPr>
        <p:txBody>
          <a:bodyPr wrap="square" rtlCol="0">
            <a:spAutoFit/>
          </a:bodyPr>
          <a:lstStyle/>
          <a:p>
            <a:pPr algn="ctr"/>
            <a:r>
              <a:rPr lang="fr-FR" sz="888" dirty="0">
                <a:solidFill>
                  <a:srgbClr val="565655"/>
                </a:solidFill>
                <a:latin typeface="Century Gothic" panose="020B0502020202020204" pitchFamily="34" charset="0"/>
              </a:rPr>
              <a:t>+ Silice</a:t>
            </a:r>
          </a:p>
        </p:txBody>
      </p:sp>
      <p:pic>
        <p:nvPicPr>
          <p:cNvPr id="36" name="Image 35"/>
          <p:cNvPicPr>
            <a:picLocks noChangeAspect="1"/>
          </p:cNvPicPr>
          <p:nvPr/>
        </p:nvPicPr>
        <p:blipFill rotWithShape="1">
          <a:blip r:embed="rId7" cstate="print">
            <a:extLst>
              <a:ext uri="{28A0092B-C50C-407E-A947-70E740481C1C}">
                <a14:useLocalDpi xmlns:a14="http://schemas.microsoft.com/office/drawing/2010/main" val="0"/>
              </a:ext>
            </a:extLst>
          </a:blip>
          <a:srcRect l="6296" t="3827" r="7986" b="18222"/>
          <a:stretch/>
        </p:blipFill>
        <p:spPr>
          <a:xfrm>
            <a:off x="7440467" y="3538175"/>
            <a:ext cx="1024350" cy="2506610"/>
          </a:xfrm>
          <a:prstGeom prst="rect">
            <a:avLst/>
          </a:prstGeom>
        </p:spPr>
      </p:pic>
      <p:sp>
        <p:nvSpPr>
          <p:cNvPr id="88" name="Rectangle 87"/>
          <p:cNvSpPr/>
          <p:nvPr/>
        </p:nvSpPr>
        <p:spPr>
          <a:xfrm>
            <a:off x="6974473" y="6381413"/>
            <a:ext cx="2707990" cy="310983"/>
          </a:xfrm>
          <a:prstGeom prst="rect">
            <a:avLst/>
          </a:prstGeom>
        </p:spPr>
        <p:txBody>
          <a:bodyPr wrap="square">
            <a:spAutoFit/>
          </a:bodyPr>
          <a:lstStyle/>
          <a:p>
            <a:pPr algn="ctr" defTabSz="812786"/>
            <a:r>
              <a:rPr lang="fr-FR" sz="1600" b="1" dirty="0">
                <a:solidFill>
                  <a:schemeClr val="tx1">
                    <a:lumMod val="75000"/>
                    <a:lumOff val="25000"/>
                  </a:schemeClr>
                </a:solidFill>
                <a:latin typeface="Roboto Light" panose="02000000000000000000" pitchFamily="2" charset="0"/>
                <a:ea typeface="Roboto Light" panose="02000000000000000000" pitchFamily="2" charset="0"/>
              </a:rPr>
              <a:t>HYDRA N1 CREME</a:t>
            </a:r>
          </a:p>
        </p:txBody>
      </p:sp>
      <p:pic>
        <p:nvPicPr>
          <p:cNvPr id="38" name="Picture 2" descr="F:\YONKA\PHOTOS INGREDIENTS\Imperata cylindrica Fotolia_42405283_XXL.jpg"/>
          <p:cNvPicPr>
            <a:picLocks noChangeAspect="1" noChangeArrowheads="1"/>
          </p:cNvPicPr>
          <p:nvPr/>
        </p:nvPicPr>
        <p:blipFill>
          <a:blip r:embed="rId6" cstate="print"/>
          <a:srcRect/>
          <a:stretch>
            <a:fillRect/>
          </a:stretch>
        </p:blipFill>
        <p:spPr bwMode="auto">
          <a:xfrm>
            <a:off x="8334568" y="5367870"/>
            <a:ext cx="608967" cy="815440"/>
          </a:xfrm>
          <a:prstGeom prst="ellipse">
            <a:avLst/>
          </a:prstGeom>
          <a:ln>
            <a:noFill/>
          </a:ln>
          <a:effectLst>
            <a:softEdge rad="112500"/>
          </a:effectLst>
        </p:spPr>
      </p:pic>
      <p:sp>
        <p:nvSpPr>
          <p:cNvPr id="40" name="ZoneTexte 39"/>
          <p:cNvSpPr txBox="1"/>
          <p:nvPr/>
        </p:nvSpPr>
        <p:spPr>
          <a:xfrm>
            <a:off x="8496308" y="5235961"/>
            <a:ext cx="1252471" cy="228973"/>
          </a:xfrm>
          <a:prstGeom prst="rect">
            <a:avLst/>
          </a:prstGeom>
          <a:noFill/>
        </p:spPr>
        <p:txBody>
          <a:bodyPr wrap="square" rtlCol="0">
            <a:spAutoFit/>
          </a:bodyPr>
          <a:lstStyle/>
          <a:p>
            <a:r>
              <a:rPr lang="fr-FR" sz="888" dirty="0">
                <a:solidFill>
                  <a:srgbClr val="565655"/>
                </a:solidFill>
                <a:latin typeface="Century Gothic" panose="020B0502020202020204" pitchFamily="34" charset="0"/>
              </a:rPr>
              <a:t>+ Beurre de karité</a:t>
            </a:r>
          </a:p>
        </p:txBody>
      </p:sp>
      <p:sp>
        <p:nvSpPr>
          <p:cNvPr id="34" name="Sous-titre 2">
            <a:extLst>
              <a:ext uri="{FF2B5EF4-FFF2-40B4-BE49-F238E27FC236}">
                <a16:creationId xmlns:a16="http://schemas.microsoft.com/office/drawing/2014/main" id="{5257DCD9-7062-4C85-9309-DADF1D224FEC}"/>
              </a:ext>
            </a:extLst>
          </p:cNvPr>
          <p:cNvSpPr txBox="1">
            <a:spLocks/>
          </p:cNvSpPr>
          <p:nvPr/>
        </p:nvSpPr>
        <p:spPr>
          <a:xfrm>
            <a:off x="2358001" y="630927"/>
            <a:ext cx="7128196" cy="905695"/>
          </a:xfrm>
          <a:prstGeom prst="rect">
            <a:avLst/>
          </a:prstGeom>
        </p:spPr>
        <p:txBody>
          <a:bodyPr/>
          <a:lstStyle>
            <a:defPPr>
              <a:defRPr lang="fr-FR"/>
            </a:defPPr>
            <a:lvl1pPr algn="ctr">
              <a:lnSpc>
                <a:spcPct val="90000"/>
              </a:lnSpc>
              <a:spcBef>
                <a:spcPct val="0"/>
              </a:spcBef>
              <a:buNone/>
              <a:defRPr sz="4800">
                <a:solidFill>
                  <a:srgbClr val="3E3E3E"/>
                </a:solidFill>
                <a:latin typeface="KyivType Sans2" panose="00000500000000000000" pitchFamily="50" charset="0"/>
                <a:ea typeface="+mj-ea"/>
                <a:cs typeface="+mj-cs"/>
              </a:defRPr>
            </a:lvl1pPr>
            <a:lvl2pPr marL="685800" indent="-228600">
              <a:lnSpc>
                <a:spcPct val="90000"/>
              </a:lnSpc>
              <a:spcBef>
                <a:spcPts val="500"/>
              </a:spcBef>
              <a:buFont typeface="Arial" panose="020B0604020202020204" pitchFamily="34" charset="0"/>
              <a:buChar char="•"/>
              <a:defRPr sz="2400">
                <a:latin typeface="Sofia Pro Regular" panose="00000500000000000000" pitchFamily="50" charset="0"/>
              </a:defRPr>
            </a:lvl2pPr>
            <a:lvl3pPr marL="1143000" indent="-228600">
              <a:lnSpc>
                <a:spcPct val="90000"/>
              </a:lnSpc>
              <a:spcBef>
                <a:spcPts val="500"/>
              </a:spcBef>
              <a:buFont typeface="Arial" panose="020B0604020202020204" pitchFamily="34" charset="0"/>
              <a:buChar char="•"/>
              <a:defRPr sz="2000">
                <a:latin typeface="Sofia Pro Regular" panose="00000500000000000000" pitchFamily="50" charset="0"/>
              </a:defRPr>
            </a:lvl3pPr>
            <a:lvl4pPr marL="1600200" indent="-228600">
              <a:lnSpc>
                <a:spcPct val="90000"/>
              </a:lnSpc>
              <a:spcBef>
                <a:spcPts val="500"/>
              </a:spcBef>
              <a:buFont typeface="Arial" panose="020B0604020202020204" pitchFamily="34" charset="0"/>
              <a:buChar char="•"/>
              <a:defRPr>
                <a:latin typeface="Sofia Pro Regular" panose="00000500000000000000" pitchFamily="50" charset="0"/>
              </a:defRPr>
            </a:lvl4pPr>
            <a:lvl5pPr marL="2057400" indent="-228600">
              <a:lnSpc>
                <a:spcPct val="90000"/>
              </a:lnSpc>
              <a:spcBef>
                <a:spcPts val="500"/>
              </a:spcBef>
              <a:buFont typeface="Arial" panose="020B0604020202020204" pitchFamily="34" charset="0"/>
              <a:buChar char="•"/>
              <a:defRPr>
                <a:latin typeface="Sofia Pro Regular" panose="00000500000000000000" pitchFamily="50" charset="0"/>
              </a:defRPr>
            </a:lvl5pPr>
            <a:lvl6pPr marL="2514600" indent="-228600">
              <a:lnSpc>
                <a:spcPct val="90000"/>
              </a:lnSpc>
              <a:spcBef>
                <a:spcPts val="500"/>
              </a:spcBef>
              <a:buFont typeface="Arial" panose="020B0604020202020204" pitchFamily="34" charset="0"/>
              <a:buChar char="•"/>
            </a:lvl6pPr>
            <a:lvl7pPr marL="2971800" indent="-228600">
              <a:lnSpc>
                <a:spcPct val="90000"/>
              </a:lnSpc>
              <a:spcBef>
                <a:spcPts val="500"/>
              </a:spcBef>
              <a:buFont typeface="Arial" panose="020B0604020202020204" pitchFamily="34" charset="0"/>
              <a:buChar char="•"/>
            </a:lvl7pPr>
            <a:lvl8pPr marL="3429000" indent="-228600">
              <a:lnSpc>
                <a:spcPct val="90000"/>
              </a:lnSpc>
              <a:spcBef>
                <a:spcPts val="500"/>
              </a:spcBef>
              <a:buFont typeface="Arial" panose="020B0604020202020204" pitchFamily="34" charset="0"/>
              <a:buChar char="•"/>
            </a:lvl8pPr>
            <a:lvl9pPr marL="3886200" indent="-228600">
              <a:lnSpc>
                <a:spcPct val="90000"/>
              </a:lnSpc>
              <a:spcBef>
                <a:spcPts val="500"/>
              </a:spcBef>
              <a:buFont typeface="Arial" panose="020B0604020202020204" pitchFamily="34" charset="0"/>
              <a:buChar char="•"/>
            </a:lvl9pPr>
          </a:lstStyle>
          <a:p>
            <a:r>
              <a:rPr lang="fr-FR" dirty="0"/>
              <a:t>Hydrater</a:t>
            </a:r>
          </a:p>
        </p:txBody>
      </p:sp>
      <p:sp>
        <p:nvSpPr>
          <p:cNvPr id="24" name="ZoneTexte 23"/>
          <p:cNvSpPr txBox="1"/>
          <p:nvPr/>
        </p:nvSpPr>
        <p:spPr>
          <a:xfrm>
            <a:off x="192260" y="234156"/>
            <a:ext cx="1798010" cy="594650"/>
          </a:xfrm>
          <a:prstGeom prst="rect">
            <a:avLst/>
          </a:prstGeom>
          <a:noFill/>
        </p:spPr>
        <p:txBody>
          <a:bodyPr wrap="square" rtlCol="0">
            <a:spAutoFit/>
          </a:bodyPr>
          <a:lstStyle/>
          <a:p>
            <a:r>
              <a:rPr lang="fr-FR" sz="1632" b="1" dirty="0">
                <a:latin typeface="Century Gothic" panose="020B0502020202020204" pitchFamily="34" charset="0"/>
              </a:rPr>
              <a:t>AGE DEFENSE</a:t>
            </a:r>
          </a:p>
          <a:p>
            <a:r>
              <a:rPr lang="fr-FR" sz="1632" i="1" dirty="0">
                <a:latin typeface="Century Gothic" panose="020B0502020202020204" pitchFamily="34" charset="0"/>
              </a:rPr>
              <a:t>Hydratation</a:t>
            </a:r>
          </a:p>
        </p:txBody>
      </p:sp>
      <p:sp>
        <p:nvSpPr>
          <p:cNvPr id="2" name="Rectangle 1">
            <a:extLst>
              <a:ext uri="{FF2B5EF4-FFF2-40B4-BE49-F238E27FC236}">
                <a16:creationId xmlns:a16="http://schemas.microsoft.com/office/drawing/2014/main" id="{28D31CBD-FAE2-D240-F527-B688145623DF}"/>
              </a:ext>
            </a:extLst>
          </p:cNvPr>
          <p:cNvSpPr/>
          <p:nvPr/>
        </p:nvSpPr>
        <p:spPr>
          <a:xfrm>
            <a:off x="49108" y="2414380"/>
            <a:ext cx="2117247" cy="662833"/>
          </a:xfrm>
          <a:prstGeom prst="rect">
            <a:avLst/>
          </a:prstGeom>
          <a:solidFill>
            <a:srgbClr val="F3EDE9"/>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fr-FR"/>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defTabSz="812786"/>
            <a:r>
              <a:rPr lang="fr-FR" sz="1421" dirty="0">
                <a:solidFill>
                  <a:srgbClr val="565655"/>
                </a:solidFill>
                <a:latin typeface="Century Gothic"/>
              </a:rPr>
              <a:t>HYDRATER</a:t>
            </a:r>
          </a:p>
        </p:txBody>
      </p:sp>
      <p:sp>
        <p:nvSpPr>
          <p:cNvPr id="8" name="Rectangle 7">
            <a:extLst>
              <a:ext uri="{FF2B5EF4-FFF2-40B4-BE49-F238E27FC236}">
                <a16:creationId xmlns:a16="http://schemas.microsoft.com/office/drawing/2014/main" id="{87733767-DEF7-680A-B56E-EABCF93C6EDE}"/>
              </a:ext>
            </a:extLst>
          </p:cNvPr>
          <p:cNvSpPr/>
          <p:nvPr/>
        </p:nvSpPr>
        <p:spPr>
          <a:xfrm>
            <a:off x="-27047" y="6387949"/>
            <a:ext cx="2151661" cy="338554"/>
          </a:xfrm>
          <a:prstGeom prst="rect">
            <a:avLst/>
          </a:prstGeom>
        </p:spPr>
        <p:txBody>
          <a:bodyPr wrap="square">
            <a:spAutoFit/>
          </a:bodyPr>
          <a:ls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algn="ctr" defTabSz="812786"/>
            <a:r>
              <a:rPr lang="fr-FR" sz="1600" b="1" dirty="0">
                <a:solidFill>
                  <a:schemeClr val="tx1">
                    <a:lumMod val="75000"/>
                    <a:lumOff val="25000"/>
                  </a:schemeClr>
                </a:solidFill>
                <a:latin typeface="Roboto Light" panose="02000000000000000000" pitchFamily="2" charset="0"/>
                <a:ea typeface="Roboto Light" panose="02000000000000000000" pitchFamily="2" charset="0"/>
              </a:rPr>
              <a:t>HYDRA N1 SERUM</a:t>
            </a:r>
          </a:p>
        </p:txBody>
      </p:sp>
      <p:pic>
        <p:nvPicPr>
          <p:cNvPr id="5" name="Image 4">
            <a:extLst>
              <a:ext uri="{FF2B5EF4-FFF2-40B4-BE49-F238E27FC236}">
                <a16:creationId xmlns:a16="http://schemas.microsoft.com/office/drawing/2014/main" id="{4DAEEA51-8A12-BCE0-CE34-49C244478259}"/>
              </a:ext>
            </a:extLst>
          </p:cNvPr>
          <p:cNvPicPr>
            <a:picLocks noChangeAspect="1"/>
          </p:cNvPicPr>
          <p:nvPr/>
        </p:nvPicPr>
        <p:blipFill rotWithShape="1">
          <a:blip r:embed="rId8" cstate="print">
            <a:extLst>
              <a:ext uri="{28A0092B-C50C-407E-A947-70E740481C1C}">
                <a14:useLocalDpi xmlns:a14="http://schemas.microsoft.com/office/drawing/2010/main" val="0"/>
              </a:ext>
            </a:extLst>
          </a:blip>
          <a:srcRect l="14423" t="17490" r="10850" b="22294"/>
          <a:stretch/>
        </p:blipFill>
        <p:spPr>
          <a:xfrm>
            <a:off x="363952" y="3451190"/>
            <a:ext cx="634539" cy="2607485"/>
          </a:xfrm>
          <a:prstGeom prst="rect">
            <a:avLst/>
          </a:prstGeom>
        </p:spPr>
      </p:pic>
      <p:pic>
        <p:nvPicPr>
          <p:cNvPr id="6" name="Picture 2">
            <a:extLst>
              <a:ext uri="{FF2B5EF4-FFF2-40B4-BE49-F238E27FC236}">
                <a16:creationId xmlns:a16="http://schemas.microsoft.com/office/drawing/2014/main" id="{AACF481C-93F9-7F3E-ACAB-E4C22BC5FA85}"/>
              </a:ext>
            </a:extLst>
          </p:cNvPr>
          <p:cNvPicPr>
            <a:picLocks noChangeAspect="1" noChangeArrowheads="1"/>
          </p:cNvPicPr>
          <p:nvPr/>
        </p:nvPicPr>
        <p:blipFill>
          <a:blip r:embed="rId6" cstate="print"/>
          <a:srcRect/>
          <a:stretch>
            <a:fillRect/>
          </a:stretch>
        </p:blipFill>
        <p:spPr bwMode="auto">
          <a:xfrm>
            <a:off x="1054569" y="5303095"/>
            <a:ext cx="621262" cy="831905"/>
          </a:xfrm>
          <a:prstGeom prst="ellipse">
            <a:avLst/>
          </a:prstGeom>
          <a:ln>
            <a:noFill/>
          </a:ln>
          <a:effectLst>
            <a:softEdge rad="112500"/>
          </a:effectLst>
        </p:spPr>
      </p:pic>
      <p:sp>
        <p:nvSpPr>
          <p:cNvPr id="10" name="Rectangle 9">
            <a:extLst>
              <a:ext uri="{FF2B5EF4-FFF2-40B4-BE49-F238E27FC236}">
                <a16:creationId xmlns:a16="http://schemas.microsoft.com/office/drawing/2014/main" id="{FAB0524F-CB28-81CB-B1B1-FE6B2C864D1B}"/>
              </a:ext>
            </a:extLst>
          </p:cNvPr>
          <p:cNvSpPr/>
          <p:nvPr/>
        </p:nvSpPr>
        <p:spPr>
          <a:xfrm>
            <a:off x="9955672" y="2414380"/>
            <a:ext cx="2165436" cy="649715"/>
          </a:xfrm>
          <a:prstGeom prst="rect">
            <a:avLst/>
          </a:prstGeom>
          <a:solidFill>
            <a:srgbClr val="F3EDE9"/>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fr-FR" sz="1421" dirty="0">
                <a:solidFill>
                  <a:srgbClr val="565655"/>
                </a:solidFill>
                <a:latin typeface="Century Gothic"/>
              </a:rPr>
              <a:t>HYDRATER</a:t>
            </a:r>
          </a:p>
        </p:txBody>
      </p:sp>
      <p:sp>
        <p:nvSpPr>
          <p:cNvPr id="12" name="Rectangle 11">
            <a:extLst>
              <a:ext uri="{FF2B5EF4-FFF2-40B4-BE49-F238E27FC236}">
                <a16:creationId xmlns:a16="http://schemas.microsoft.com/office/drawing/2014/main" id="{941A29B1-FFF0-128D-15D6-FF86F04E6EA1}"/>
              </a:ext>
            </a:extLst>
          </p:cNvPr>
          <p:cNvSpPr/>
          <p:nvPr/>
        </p:nvSpPr>
        <p:spPr>
          <a:xfrm>
            <a:off x="9970073" y="6387949"/>
            <a:ext cx="2165436" cy="310983"/>
          </a:xfrm>
          <a:prstGeom prst="rect">
            <a:avLst/>
          </a:prstGeom>
        </p:spPr>
        <p:txBody>
          <a:bodyPr wrap="square">
            <a:spAutoFit/>
          </a:bodyPr>
          <a:lstStyle/>
          <a:p>
            <a:pPr algn="ctr" defTabSz="812786"/>
            <a:r>
              <a:rPr lang="fr-FR" sz="1600" b="1" dirty="0">
                <a:solidFill>
                  <a:schemeClr val="tx1">
                    <a:lumMod val="75000"/>
                    <a:lumOff val="25000"/>
                  </a:schemeClr>
                </a:solidFill>
                <a:latin typeface="Roboto Light" panose="02000000000000000000" pitchFamily="2" charset="0"/>
                <a:ea typeface="Roboto Light" panose="02000000000000000000" pitchFamily="2" charset="0"/>
              </a:rPr>
              <a:t>HYDRA N1 MASQUE</a:t>
            </a:r>
          </a:p>
        </p:txBody>
      </p:sp>
      <p:pic>
        <p:nvPicPr>
          <p:cNvPr id="13" name="Image 12">
            <a:extLst>
              <a:ext uri="{FF2B5EF4-FFF2-40B4-BE49-F238E27FC236}">
                <a16:creationId xmlns:a16="http://schemas.microsoft.com/office/drawing/2014/main" id="{C701F57E-9612-D925-810F-AABA4243DFFA}"/>
              </a:ext>
            </a:extLst>
          </p:cNvPr>
          <p:cNvPicPr>
            <a:picLocks noChangeAspect="1"/>
          </p:cNvPicPr>
          <p:nvPr/>
        </p:nvPicPr>
        <p:blipFill rotWithShape="1">
          <a:blip r:embed="rId9" cstate="print">
            <a:extLst>
              <a:ext uri="{28A0092B-C50C-407E-A947-70E740481C1C}">
                <a14:useLocalDpi xmlns:a14="http://schemas.microsoft.com/office/drawing/2010/main" val="0"/>
              </a:ext>
            </a:extLst>
          </a:blip>
          <a:srcRect l="21055" t="8172" r="20243" b="20143"/>
          <a:stretch/>
        </p:blipFill>
        <p:spPr>
          <a:xfrm>
            <a:off x="10055773" y="3538175"/>
            <a:ext cx="1012913" cy="2574493"/>
          </a:xfrm>
          <a:prstGeom prst="rect">
            <a:avLst/>
          </a:prstGeom>
        </p:spPr>
      </p:pic>
      <p:grpSp>
        <p:nvGrpSpPr>
          <p:cNvPr id="14" name="Groupe 13">
            <a:extLst>
              <a:ext uri="{FF2B5EF4-FFF2-40B4-BE49-F238E27FC236}">
                <a16:creationId xmlns:a16="http://schemas.microsoft.com/office/drawing/2014/main" id="{D2C1C31B-4488-5688-6D36-E8BAFB9EDC67}"/>
              </a:ext>
            </a:extLst>
          </p:cNvPr>
          <p:cNvGrpSpPr/>
          <p:nvPr/>
        </p:nvGrpSpPr>
        <p:grpSpPr>
          <a:xfrm>
            <a:off x="11047193" y="5380032"/>
            <a:ext cx="679983" cy="815441"/>
            <a:chOff x="4795275" y="4477330"/>
            <a:chExt cx="765011" cy="917406"/>
          </a:xfrm>
        </p:grpSpPr>
        <p:pic>
          <p:nvPicPr>
            <p:cNvPr id="15" name="Image 14" descr="kyhkr.jpg">
              <a:extLst>
                <a:ext uri="{FF2B5EF4-FFF2-40B4-BE49-F238E27FC236}">
                  <a16:creationId xmlns:a16="http://schemas.microsoft.com/office/drawing/2014/main" id="{B5F8E3B4-72BF-E184-79A1-9124622D4953}"/>
                </a:ext>
              </a:extLst>
            </p:cNvPr>
            <p:cNvPicPr>
              <a:picLocks noChangeAspect="1"/>
            </p:cNvPicPr>
            <p:nvPr/>
          </p:nvPicPr>
          <p:blipFill>
            <a:blip r:embed="rId10" cstate="print">
              <a:duotone>
                <a:schemeClr val="accent3">
                  <a:shade val="45000"/>
                  <a:satMod val="135000"/>
                </a:schemeClr>
                <a:prstClr val="white"/>
              </a:duotone>
              <a:extLst>
                <a:ext uri="{BEBA8EAE-BF5A-486C-A8C5-ECC9F3942E4B}">
                  <a14:imgProps xmlns:a14="http://schemas.microsoft.com/office/drawing/2010/main">
                    <a14:imgLayer r:embed="rId11">
                      <a14:imgEffect>
                        <a14:backgroundRemoval t="585" b="99123" l="0" r="98246">
                          <a14:foregroundMark x1="83626" y1="2924" x2="98830" y2="22515"/>
                          <a14:foregroundMark x1="84795" y1="99415" x2="98830" y2="90936"/>
                          <a14:foregroundMark x1="0" y1="79825" x2="22807" y2="96199"/>
                          <a14:foregroundMark x1="4386" y1="19006" x2="26023" y2="585"/>
                          <a14:backgroundMark x1="85673" y1="4678" x2="98830" y2="16667"/>
                          <a14:backgroundMark x1="5263" y1="12281" x2="30409" y2="292"/>
                          <a14:backgroundMark x1="85673" y1="95029" x2="98830" y2="88304"/>
                          <a14:backgroundMark x1="26023" y1="95029" x2="0" y2="84211"/>
                          <a14:backgroundMark x1="96199" y1="19298" x2="76608" y2="877"/>
                          <a14:backgroundMark x1="20468" y1="92982" x2="877" y2="71345"/>
                          <a14:backgroundMark x1="4094" y1="19298" x2="14912" y2="877"/>
                        </a14:backgroundRemoval>
                      </a14:imgEffect>
                    </a14:imgLayer>
                  </a14:imgProps>
                </a:ext>
              </a:extLst>
            </a:blip>
            <a:stretch>
              <a:fillRect/>
            </a:stretch>
          </p:blipFill>
          <p:spPr>
            <a:xfrm>
              <a:off x="4795275" y="4607718"/>
              <a:ext cx="765011" cy="765011"/>
            </a:xfrm>
            <a:prstGeom prst="rect">
              <a:avLst/>
            </a:prstGeom>
            <a:ln>
              <a:noFill/>
            </a:ln>
            <a:effectLst/>
            <a:scene3d>
              <a:camera prst="orthographicFront">
                <a:rot lat="0" lon="0" rev="0"/>
              </a:camera>
              <a:lightRig rig="contrasting" dir="t">
                <a:rot lat="0" lon="0" rev="7800000"/>
              </a:lightRig>
            </a:scene3d>
            <a:sp3d/>
          </p:spPr>
        </p:pic>
        <p:pic>
          <p:nvPicPr>
            <p:cNvPr id="16" name="Picture 2" descr="F:\YONKA\PHOTOS INGREDIENTS\Imperata cylindrica Fotolia_42405283_XXL.jpg">
              <a:extLst>
                <a:ext uri="{FF2B5EF4-FFF2-40B4-BE49-F238E27FC236}">
                  <a16:creationId xmlns:a16="http://schemas.microsoft.com/office/drawing/2014/main" id="{CFCF566D-09F9-0A94-5636-89C864B18662}"/>
                </a:ext>
              </a:extLst>
            </p:cNvPr>
            <p:cNvPicPr>
              <a:picLocks noChangeAspect="1" noChangeArrowheads="1"/>
            </p:cNvPicPr>
            <p:nvPr/>
          </p:nvPicPr>
          <p:blipFill>
            <a:blip r:embed="rId6" cstate="print"/>
            <a:srcRect/>
            <a:stretch>
              <a:fillRect/>
            </a:stretch>
          </p:blipFill>
          <p:spPr bwMode="auto">
            <a:xfrm>
              <a:off x="4802149" y="4477330"/>
              <a:ext cx="685114" cy="917406"/>
            </a:xfrm>
            <a:prstGeom prst="ellipse">
              <a:avLst/>
            </a:prstGeom>
            <a:ln>
              <a:noFill/>
            </a:ln>
            <a:effectLst>
              <a:softEdge rad="112500"/>
            </a:effectLst>
          </p:spPr>
        </p:pic>
      </p:grpSp>
      <p:cxnSp>
        <p:nvCxnSpPr>
          <p:cNvPr id="17" name="Connecteur droit 16">
            <a:extLst>
              <a:ext uri="{FF2B5EF4-FFF2-40B4-BE49-F238E27FC236}">
                <a16:creationId xmlns:a16="http://schemas.microsoft.com/office/drawing/2014/main" id="{E3E67DF9-AF1D-A028-FDA2-493102C2A53E}"/>
              </a:ext>
            </a:extLst>
          </p:cNvPr>
          <p:cNvCxnSpPr/>
          <p:nvPr/>
        </p:nvCxnSpPr>
        <p:spPr>
          <a:xfrm>
            <a:off x="2200769" y="2607747"/>
            <a:ext cx="0" cy="3437070"/>
          </a:xfrm>
          <a:prstGeom prst="line">
            <a:avLst/>
          </a:prstGeom>
          <a:ln w="19050"/>
        </p:spPr>
        <p:style>
          <a:lnRef idx="1">
            <a:schemeClr val="dk1"/>
          </a:lnRef>
          <a:fillRef idx="0">
            <a:schemeClr val="dk1"/>
          </a:fillRef>
          <a:effectRef idx="0">
            <a:schemeClr val="dk1"/>
          </a:effectRef>
          <a:fontRef idx="minor">
            <a:schemeClr val="tx1"/>
          </a:fontRef>
        </p:style>
      </p:cxnSp>
      <p:cxnSp>
        <p:nvCxnSpPr>
          <p:cNvPr id="18" name="Connecteur droit 17">
            <a:extLst>
              <a:ext uri="{FF2B5EF4-FFF2-40B4-BE49-F238E27FC236}">
                <a16:creationId xmlns:a16="http://schemas.microsoft.com/office/drawing/2014/main" id="{155A71BE-C8DC-1062-C5F0-1518C78D9F4C}"/>
              </a:ext>
            </a:extLst>
          </p:cNvPr>
          <p:cNvCxnSpPr/>
          <p:nvPr/>
        </p:nvCxnSpPr>
        <p:spPr>
          <a:xfrm>
            <a:off x="9941408" y="2414380"/>
            <a:ext cx="0" cy="3437070"/>
          </a:xfrm>
          <a:prstGeom prst="line">
            <a:avLst/>
          </a:prstGeom>
          <a:ln w="19050"/>
        </p:spPr>
        <p:style>
          <a:lnRef idx="1">
            <a:schemeClr val="dk1"/>
          </a:lnRef>
          <a:fillRef idx="0">
            <a:schemeClr val="dk1"/>
          </a:fillRef>
          <a:effectRef idx="0">
            <a:schemeClr val="dk1"/>
          </a:effectRef>
          <a:fontRef idx="minor">
            <a:schemeClr val="tx1"/>
          </a:fontRef>
        </p:style>
      </p:cxnSp>
      <p:grpSp>
        <p:nvGrpSpPr>
          <p:cNvPr id="42" name="Groupe 41">
            <a:extLst>
              <a:ext uri="{FF2B5EF4-FFF2-40B4-BE49-F238E27FC236}">
                <a16:creationId xmlns:a16="http://schemas.microsoft.com/office/drawing/2014/main" id="{6A1F5DCA-42DF-957A-42AA-6FD873318791}"/>
              </a:ext>
            </a:extLst>
          </p:cNvPr>
          <p:cNvGrpSpPr/>
          <p:nvPr/>
        </p:nvGrpSpPr>
        <p:grpSpPr>
          <a:xfrm>
            <a:off x="852173" y="2904557"/>
            <a:ext cx="1402387" cy="629119"/>
            <a:chOff x="9080242" y="1966824"/>
            <a:chExt cx="1402387" cy="629119"/>
          </a:xfrm>
        </p:grpSpPr>
        <p:sp>
          <p:nvSpPr>
            <p:cNvPr id="43" name="Ellipse 42">
              <a:extLst>
                <a:ext uri="{FF2B5EF4-FFF2-40B4-BE49-F238E27FC236}">
                  <a16:creationId xmlns:a16="http://schemas.microsoft.com/office/drawing/2014/main" id="{529777D3-5086-953F-4215-98215326EB46}"/>
                </a:ext>
              </a:extLst>
            </p:cNvPr>
            <p:cNvSpPr/>
            <p:nvPr/>
          </p:nvSpPr>
          <p:spPr>
            <a:xfrm rot="3273980">
              <a:off x="9486713" y="1600026"/>
              <a:ext cx="589446" cy="1402387"/>
            </a:xfrm>
            <a:prstGeom prst="ellipse">
              <a:avLst/>
            </a:prstGeom>
            <a:solidFill>
              <a:srgbClr val="F78F2A"/>
            </a:solidFill>
            <a:ln w="38100">
              <a:solidFill>
                <a:srgbClr val="F78F2A"/>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
          <p:nvSpPr>
            <p:cNvPr id="44" name="ZoneTexte 43">
              <a:extLst>
                <a:ext uri="{FF2B5EF4-FFF2-40B4-BE49-F238E27FC236}">
                  <a16:creationId xmlns:a16="http://schemas.microsoft.com/office/drawing/2014/main" id="{AB9AA835-96DF-5982-8F6F-D066621902C6}"/>
                </a:ext>
              </a:extLst>
            </p:cNvPr>
            <p:cNvSpPr txBox="1"/>
            <p:nvPr/>
          </p:nvSpPr>
          <p:spPr>
            <a:xfrm rot="19012034">
              <a:off x="9297437" y="1966824"/>
              <a:ext cx="1164919" cy="461665"/>
            </a:xfrm>
            <a:prstGeom prst="rect">
              <a:avLst/>
            </a:prstGeom>
            <a:noFill/>
          </p:spPr>
          <p:txBody>
            <a:bodyPr wrap="square" rtlCol="0">
              <a:spAutoFit/>
            </a:bodyPr>
            <a:lstStyle/>
            <a:p>
              <a:r>
                <a:rPr lang="fr-FR" sz="2400" kern="0" spc="-25" dirty="0">
                  <a:solidFill>
                    <a:schemeClr val="bg1"/>
                  </a:solidFill>
                  <a:latin typeface="KyivType Sans"/>
                  <a:ea typeface="+mj-ea"/>
                </a:rPr>
                <a:t>Vit C</a:t>
              </a:r>
            </a:p>
          </p:txBody>
        </p:sp>
      </p:grpSp>
      <p:grpSp>
        <p:nvGrpSpPr>
          <p:cNvPr id="45" name="Groupe 44">
            <a:extLst>
              <a:ext uri="{FF2B5EF4-FFF2-40B4-BE49-F238E27FC236}">
                <a16:creationId xmlns:a16="http://schemas.microsoft.com/office/drawing/2014/main" id="{230406C3-7A87-31C2-41CD-281CC0998616}"/>
              </a:ext>
            </a:extLst>
          </p:cNvPr>
          <p:cNvGrpSpPr/>
          <p:nvPr/>
        </p:nvGrpSpPr>
        <p:grpSpPr>
          <a:xfrm>
            <a:off x="5705083" y="3114440"/>
            <a:ext cx="1402387" cy="629119"/>
            <a:chOff x="9080242" y="1966824"/>
            <a:chExt cx="1402387" cy="629119"/>
          </a:xfrm>
        </p:grpSpPr>
        <p:sp>
          <p:nvSpPr>
            <p:cNvPr id="46" name="Ellipse 45">
              <a:extLst>
                <a:ext uri="{FF2B5EF4-FFF2-40B4-BE49-F238E27FC236}">
                  <a16:creationId xmlns:a16="http://schemas.microsoft.com/office/drawing/2014/main" id="{684E7792-5F9F-936D-2200-C8B40DEF6159}"/>
                </a:ext>
              </a:extLst>
            </p:cNvPr>
            <p:cNvSpPr/>
            <p:nvPr/>
          </p:nvSpPr>
          <p:spPr>
            <a:xfrm rot="3273980">
              <a:off x="9486713" y="1600026"/>
              <a:ext cx="589446" cy="1402387"/>
            </a:xfrm>
            <a:prstGeom prst="ellipse">
              <a:avLst/>
            </a:prstGeom>
            <a:solidFill>
              <a:srgbClr val="F78F2A"/>
            </a:solidFill>
            <a:ln w="38100">
              <a:solidFill>
                <a:srgbClr val="F78F2A"/>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
          <p:nvSpPr>
            <p:cNvPr id="47" name="ZoneTexte 46">
              <a:extLst>
                <a:ext uri="{FF2B5EF4-FFF2-40B4-BE49-F238E27FC236}">
                  <a16:creationId xmlns:a16="http://schemas.microsoft.com/office/drawing/2014/main" id="{BDF191DB-F657-FB29-DB67-382B5B4F262A}"/>
                </a:ext>
              </a:extLst>
            </p:cNvPr>
            <p:cNvSpPr txBox="1"/>
            <p:nvPr/>
          </p:nvSpPr>
          <p:spPr>
            <a:xfrm rot="19012034">
              <a:off x="9297437" y="1966824"/>
              <a:ext cx="1164919" cy="461665"/>
            </a:xfrm>
            <a:prstGeom prst="rect">
              <a:avLst/>
            </a:prstGeom>
            <a:noFill/>
          </p:spPr>
          <p:txBody>
            <a:bodyPr wrap="square" rtlCol="0">
              <a:spAutoFit/>
            </a:bodyPr>
            <a:lstStyle/>
            <a:p>
              <a:r>
                <a:rPr lang="fr-FR" sz="2400" kern="0" spc="-25" dirty="0">
                  <a:solidFill>
                    <a:schemeClr val="bg1"/>
                  </a:solidFill>
                  <a:latin typeface="KyivType Sans"/>
                  <a:ea typeface="+mj-ea"/>
                </a:rPr>
                <a:t>Vit C</a:t>
              </a:r>
            </a:p>
          </p:txBody>
        </p:sp>
      </p:grpSp>
      <p:grpSp>
        <p:nvGrpSpPr>
          <p:cNvPr id="48" name="Groupe 47">
            <a:extLst>
              <a:ext uri="{FF2B5EF4-FFF2-40B4-BE49-F238E27FC236}">
                <a16:creationId xmlns:a16="http://schemas.microsoft.com/office/drawing/2014/main" id="{BFF7402C-6FBA-C2FF-8A3B-F9D840ED4BB7}"/>
              </a:ext>
            </a:extLst>
          </p:cNvPr>
          <p:cNvGrpSpPr/>
          <p:nvPr/>
        </p:nvGrpSpPr>
        <p:grpSpPr>
          <a:xfrm>
            <a:off x="8169153" y="3108723"/>
            <a:ext cx="1402387" cy="629119"/>
            <a:chOff x="9080242" y="1966824"/>
            <a:chExt cx="1402387" cy="629119"/>
          </a:xfrm>
        </p:grpSpPr>
        <p:sp>
          <p:nvSpPr>
            <p:cNvPr id="49" name="Ellipse 48">
              <a:extLst>
                <a:ext uri="{FF2B5EF4-FFF2-40B4-BE49-F238E27FC236}">
                  <a16:creationId xmlns:a16="http://schemas.microsoft.com/office/drawing/2014/main" id="{54477771-A2A0-6BEF-71BF-926970E808BE}"/>
                </a:ext>
              </a:extLst>
            </p:cNvPr>
            <p:cNvSpPr/>
            <p:nvPr/>
          </p:nvSpPr>
          <p:spPr>
            <a:xfrm rot="3273980">
              <a:off x="9486713" y="1600026"/>
              <a:ext cx="589446" cy="1402387"/>
            </a:xfrm>
            <a:prstGeom prst="ellipse">
              <a:avLst/>
            </a:prstGeom>
            <a:solidFill>
              <a:srgbClr val="F78F2A"/>
            </a:solidFill>
            <a:ln w="38100">
              <a:solidFill>
                <a:srgbClr val="F78F2A"/>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
          <p:nvSpPr>
            <p:cNvPr id="50" name="ZoneTexte 49">
              <a:extLst>
                <a:ext uri="{FF2B5EF4-FFF2-40B4-BE49-F238E27FC236}">
                  <a16:creationId xmlns:a16="http://schemas.microsoft.com/office/drawing/2014/main" id="{A19A19FF-1CDC-FAFD-07BB-5F3FF72EA808}"/>
                </a:ext>
              </a:extLst>
            </p:cNvPr>
            <p:cNvSpPr txBox="1"/>
            <p:nvPr/>
          </p:nvSpPr>
          <p:spPr>
            <a:xfrm rot="19012034">
              <a:off x="9297437" y="1966824"/>
              <a:ext cx="1164919" cy="461665"/>
            </a:xfrm>
            <a:prstGeom prst="rect">
              <a:avLst/>
            </a:prstGeom>
            <a:noFill/>
          </p:spPr>
          <p:txBody>
            <a:bodyPr wrap="square" rtlCol="0">
              <a:spAutoFit/>
            </a:bodyPr>
            <a:lstStyle/>
            <a:p>
              <a:r>
                <a:rPr lang="fr-FR" sz="2400" kern="0" spc="-25" dirty="0">
                  <a:solidFill>
                    <a:schemeClr val="bg1"/>
                  </a:solidFill>
                  <a:latin typeface="KyivType Sans"/>
                  <a:ea typeface="+mj-ea"/>
                </a:rPr>
                <a:t>Vit C</a:t>
              </a:r>
            </a:p>
          </p:txBody>
        </p:sp>
      </p:grpSp>
      <p:grpSp>
        <p:nvGrpSpPr>
          <p:cNvPr id="51" name="Groupe 50">
            <a:extLst>
              <a:ext uri="{FF2B5EF4-FFF2-40B4-BE49-F238E27FC236}">
                <a16:creationId xmlns:a16="http://schemas.microsoft.com/office/drawing/2014/main" id="{38455451-340A-4B19-A871-6F840C5F2769}"/>
              </a:ext>
            </a:extLst>
          </p:cNvPr>
          <p:cNvGrpSpPr/>
          <p:nvPr/>
        </p:nvGrpSpPr>
        <p:grpSpPr>
          <a:xfrm>
            <a:off x="10837934" y="3070631"/>
            <a:ext cx="1402387" cy="629119"/>
            <a:chOff x="9080242" y="1966824"/>
            <a:chExt cx="1402387" cy="629119"/>
          </a:xfrm>
        </p:grpSpPr>
        <p:sp>
          <p:nvSpPr>
            <p:cNvPr id="52" name="Ellipse 51">
              <a:extLst>
                <a:ext uri="{FF2B5EF4-FFF2-40B4-BE49-F238E27FC236}">
                  <a16:creationId xmlns:a16="http://schemas.microsoft.com/office/drawing/2014/main" id="{B6728671-724A-65FA-BF45-E848210494EE}"/>
                </a:ext>
              </a:extLst>
            </p:cNvPr>
            <p:cNvSpPr/>
            <p:nvPr/>
          </p:nvSpPr>
          <p:spPr>
            <a:xfrm rot="3273980">
              <a:off x="9486713" y="1600026"/>
              <a:ext cx="589446" cy="1402387"/>
            </a:xfrm>
            <a:prstGeom prst="ellipse">
              <a:avLst/>
            </a:prstGeom>
            <a:solidFill>
              <a:srgbClr val="F78F2A"/>
            </a:solidFill>
            <a:ln w="38100">
              <a:solidFill>
                <a:srgbClr val="F78F2A"/>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
          <p:nvSpPr>
            <p:cNvPr id="53" name="ZoneTexte 52">
              <a:extLst>
                <a:ext uri="{FF2B5EF4-FFF2-40B4-BE49-F238E27FC236}">
                  <a16:creationId xmlns:a16="http://schemas.microsoft.com/office/drawing/2014/main" id="{FD2E2728-6305-6EEC-16C6-4C8B22CFF2B5}"/>
                </a:ext>
              </a:extLst>
            </p:cNvPr>
            <p:cNvSpPr txBox="1"/>
            <p:nvPr/>
          </p:nvSpPr>
          <p:spPr>
            <a:xfrm rot="19012034">
              <a:off x="9297437" y="1966824"/>
              <a:ext cx="1164919" cy="461665"/>
            </a:xfrm>
            <a:prstGeom prst="rect">
              <a:avLst/>
            </a:prstGeom>
            <a:noFill/>
          </p:spPr>
          <p:txBody>
            <a:bodyPr wrap="square" rtlCol="0">
              <a:spAutoFit/>
            </a:bodyPr>
            <a:lstStyle/>
            <a:p>
              <a:r>
                <a:rPr lang="fr-FR" sz="2400" kern="0" spc="-25" dirty="0">
                  <a:solidFill>
                    <a:schemeClr val="bg1"/>
                  </a:solidFill>
                  <a:latin typeface="KyivType Sans"/>
                  <a:ea typeface="+mj-ea"/>
                </a:rPr>
                <a:t>Vit C</a:t>
              </a:r>
            </a:p>
          </p:txBody>
        </p:sp>
      </p:grpSp>
    </p:spTree>
    <p:extLst>
      <p:ext uri="{BB962C8B-B14F-4D97-AF65-F5344CB8AC3E}">
        <p14:creationId xmlns:p14="http://schemas.microsoft.com/office/powerpoint/2010/main" val="309852095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nodeType="clickEffect">
                                  <p:stCondLst>
                                    <p:cond delay="0"/>
                                  </p:stCondLst>
                                  <p:childTnLst>
                                    <p:set>
                                      <p:cBhvr>
                                        <p:cTn id="6" dur="1" fill="hold">
                                          <p:stCondLst>
                                            <p:cond delay="0"/>
                                          </p:stCondLst>
                                        </p:cTn>
                                        <p:tgtEl>
                                          <p:spTgt spid="42"/>
                                        </p:tgtEl>
                                        <p:attrNameLst>
                                          <p:attrName>style.visibility</p:attrName>
                                        </p:attrNameLst>
                                      </p:cBhvr>
                                      <p:to>
                                        <p:strVal val="visible"/>
                                      </p:to>
                                    </p:set>
                                    <p:anim calcmode="lin" valueType="num">
                                      <p:cBhvr>
                                        <p:cTn id="7" dur="500" fill="hold"/>
                                        <p:tgtEl>
                                          <p:spTgt spid="42"/>
                                        </p:tgtEl>
                                        <p:attrNameLst>
                                          <p:attrName>ppt_w</p:attrName>
                                        </p:attrNameLst>
                                      </p:cBhvr>
                                      <p:tavLst>
                                        <p:tav tm="0">
                                          <p:val>
                                            <p:fltVal val="0"/>
                                          </p:val>
                                        </p:tav>
                                        <p:tav tm="100000">
                                          <p:val>
                                            <p:strVal val="#ppt_w"/>
                                          </p:val>
                                        </p:tav>
                                      </p:tavLst>
                                    </p:anim>
                                    <p:anim calcmode="lin" valueType="num">
                                      <p:cBhvr>
                                        <p:cTn id="8" dur="500" fill="hold"/>
                                        <p:tgtEl>
                                          <p:spTgt spid="42"/>
                                        </p:tgtEl>
                                        <p:attrNameLst>
                                          <p:attrName>ppt_h</p:attrName>
                                        </p:attrNameLst>
                                      </p:cBhvr>
                                      <p:tavLst>
                                        <p:tav tm="0">
                                          <p:val>
                                            <p:fltVal val="0"/>
                                          </p:val>
                                        </p:tav>
                                        <p:tav tm="100000">
                                          <p:val>
                                            <p:strVal val="#ppt_h"/>
                                          </p:val>
                                        </p:tav>
                                      </p:tavLst>
                                    </p:anim>
                                    <p:animEffect transition="in" filter="fade">
                                      <p:cBhvr>
                                        <p:cTn id="9" dur="500"/>
                                        <p:tgtEl>
                                          <p:spTgt spid="42"/>
                                        </p:tgtEl>
                                      </p:cBhvr>
                                    </p:animEffect>
                                  </p:childTnLst>
                                </p:cTn>
                              </p:par>
                              <p:par>
                                <p:cTn id="10" presetID="53" presetClass="entr" presetSubtype="16" fill="hold" nodeType="withEffect">
                                  <p:stCondLst>
                                    <p:cond delay="0"/>
                                  </p:stCondLst>
                                  <p:childTnLst>
                                    <p:set>
                                      <p:cBhvr>
                                        <p:cTn id="11" dur="1" fill="hold">
                                          <p:stCondLst>
                                            <p:cond delay="0"/>
                                          </p:stCondLst>
                                        </p:cTn>
                                        <p:tgtEl>
                                          <p:spTgt spid="45"/>
                                        </p:tgtEl>
                                        <p:attrNameLst>
                                          <p:attrName>style.visibility</p:attrName>
                                        </p:attrNameLst>
                                      </p:cBhvr>
                                      <p:to>
                                        <p:strVal val="visible"/>
                                      </p:to>
                                    </p:set>
                                    <p:anim calcmode="lin" valueType="num">
                                      <p:cBhvr>
                                        <p:cTn id="12" dur="500" fill="hold"/>
                                        <p:tgtEl>
                                          <p:spTgt spid="45"/>
                                        </p:tgtEl>
                                        <p:attrNameLst>
                                          <p:attrName>ppt_w</p:attrName>
                                        </p:attrNameLst>
                                      </p:cBhvr>
                                      <p:tavLst>
                                        <p:tav tm="0">
                                          <p:val>
                                            <p:fltVal val="0"/>
                                          </p:val>
                                        </p:tav>
                                        <p:tav tm="100000">
                                          <p:val>
                                            <p:strVal val="#ppt_w"/>
                                          </p:val>
                                        </p:tav>
                                      </p:tavLst>
                                    </p:anim>
                                    <p:anim calcmode="lin" valueType="num">
                                      <p:cBhvr>
                                        <p:cTn id="13" dur="500" fill="hold"/>
                                        <p:tgtEl>
                                          <p:spTgt spid="45"/>
                                        </p:tgtEl>
                                        <p:attrNameLst>
                                          <p:attrName>ppt_h</p:attrName>
                                        </p:attrNameLst>
                                      </p:cBhvr>
                                      <p:tavLst>
                                        <p:tav tm="0">
                                          <p:val>
                                            <p:fltVal val="0"/>
                                          </p:val>
                                        </p:tav>
                                        <p:tav tm="100000">
                                          <p:val>
                                            <p:strVal val="#ppt_h"/>
                                          </p:val>
                                        </p:tav>
                                      </p:tavLst>
                                    </p:anim>
                                    <p:animEffect transition="in" filter="fade">
                                      <p:cBhvr>
                                        <p:cTn id="14" dur="500"/>
                                        <p:tgtEl>
                                          <p:spTgt spid="45"/>
                                        </p:tgtEl>
                                      </p:cBhvr>
                                    </p:animEffect>
                                  </p:childTnLst>
                                </p:cTn>
                              </p:par>
                              <p:par>
                                <p:cTn id="15" presetID="53" presetClass="entr" presetSubtype="16" fill="hold" nodeType="withEffect">
                                  <p:stCondLst>
                                    <p:cond delay="0"/>
                                  </p:stCondLst>
                                  <p:childTnLst>
                                    <p:set>
                                      <p:cBhvr>
                                        <p:cTn id="16" dur="1" fill="hold">
                                          <p:stCondLst>
                                            <p:cond delay="0"/>
                                          </p:stCondLst>
                                        </p:cTn>
                                        <p:tgtEl>
                                          <p:spTgt spid="48"/>
                                        </p:tgtEl>
                                        <p:attrNameLst>
                                          <p:attrName>style.visibility</p:attrName>
                                        </p:attrNameLst>
                                      </p:cBhvr>
                                      <p:to>
                                        <p:strVal val="visible"/>
                                      </p:to>
                                    </p:set>
                                    <p:anim calcmode="lin" valueType="num">
                                      <p:cBhvr>
                                        <p:cTn id="17" dur="500" fill="hold"/>
                                        <p:tgtEl>
                                          <p:spTgt spid="48"/>
                                        </p:tgtEl>
                                        <p:attrNameLst>
                                          <p:attrName>ppt_w</p:attrName>
                                        </p:attrNameLst>
                                      </p:cBhvr>
                                      <p:tavLst>
                                        <p:tav tm="0">
                                          <p:val>
                                            <p:fltVal val="0"/>
                                          </p:val>
                                        </p:tav>
                                        <p:tav tm="100000">
                                          <p:val>
                                            <p:strVal val="#ppt_w"/>
                                          </p:val>
                                        </p:tav>
                                      </p:tavLst>
                                    </p:anim>
                                    <p:anim calcmode="lin" valueType="num">
                                      <p:cBhvr>
                                        <p:cTn id="18" dur="500" fill="hold"/>
                                        <p:tgtEl>
                                          <p:spTgt spid="48"/>
                                        </p:tgtEl>
                                        <p:attrNameLst>
                                          <p:attrName>ppt_h</p:attrName>
                                        </p:attrNameLst>
                                      </p:cBhvr>
                                      <p:tavLst>
                                        <p:tav tm="0">
                                          <p:val>
                                            <p:fltVal val="0"/>
                                          </p:val>
                                        </p:tav>
                                        <p:tav tm="100000">
                                          <p:val>
                                            <p:strVal val="#ppt_h"/>
                                          </p:val>
                                        </p:tav>
                                      </p:tavLst>
                                    </p:anim>
                                    <p:animEffect transition="in" filter="fade">
                                      <p:cBhvr>
                                        <p:cTn id="19" dur="500"/>
                                        <p:tgtEl>
                                          <p:spTgt spid="48"/>
                                        </p:tgtEl>
                                      </p:cBhvr>
                                    </p:animEffect>
                                  </p:childTnLst>
                                </p:cTn>
                              </p:par>
                              <p:par>
                                <p:cTn id="20" presetID="53" presetClass="entr" presetSubtype="16" fill="hold" nodeType="withEffect">
                                  <p:stCondLst>
                                    <p:cond delay="0"/>
                                  </p:stCondLst>
                                  <p:childTnLst>
                                    <p:set>
                                      <p:cBhvr>
                                        <p:cTn id="21" dur="1" fill="hold">
                                          <p:stCondLst>
                                            <p:cond delay="0"/>
                                          </p:stCondLst>
                                        </p:cTn>
                                        <p:tgtEl>
                                          <p:spTgt spid="51"/>
                                        </p:tgtEl>
                                        <p:attrNameLst>
                                          <p:attrName>style.visibility</p:attrName>
                                        </p:attrNameLst>
                                      </p:cBhvr>
                                      <p:to>
                                        <p:strVal val="visible"/>
                                      </p:to>
                                    </p:set>
                                    <p:anim calcmode="lin" valueType="num">
                                      <p:cBhvr>
                                        <p:cTn id="22" dur="500" fill="hold"/>
                                        <p:tgtEl>
                                          <p:spTgt spid="51"/>
                                        </p:tgtEl>
                                        <p:attrNameLst>
                                          <p:attrName>ppt_w</p:attrName>
                                        </p:attrNameLst>
                                      </p:cBhvr>
                                      <p:tavLst>
                                        <p:tav tm="0">
                                          <p:val>
                                            <p:fltVal val="0"/>
                                          </p:val>
                                        </p:tav>
                                        <p:tav tm="100000">
                                          <p:val>
                                            <p:strVal val="#ppt_w"/>
                                          </p:val>
                                        </p:tav>
                                      </p:tavLst>
                                    </p:anim>
                                    <p:anim calcmode="lin" valueType="num">
                                      <p:cBhvr>
                                        <p:cTn id="23" dur="500" fill="hold"/>
                                        <p:tgtEl>
                                          <p:spTgt spid="51"/>
                                        </p:tgtEl>
                                        <p:attrNameLst>
                                          <p:attrName>ppt_h</p:attrName>
                                        </p:attrNameLst>
                                      </p:cBhvr>
                                      <p:tavLst>
                                        <p:tav tm="0">
                                          <p:val>
                                            <p:fltVal val="0"/>
                                          </p:val>
                                        </p:tav>
                                        <p:tav tm="100000">
                                          <p:val>
                                            <p:strVal val="#ppt_h"/>
                                          </p:val>
                                        </p:tav>
                                      </p:tavLst>
                                    </p:anim>
                                    <p:animEffect transition="in" filter="fade">
                                      <p:cBhvr>
                                        <p:cTn id="24" dur="500"/>
                                        <p:tgtEl>
                                          <p:spTgt spid="51"/>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6" name="Rectangle 85"/>
          <p:cNvSpPr/>
          <p:nvPr/>
        </p:nvSpPr>
        <p:spPr>
          <a:xfrm>
            <a:off x="679985" y="2417657"/>
            <a:ext cx="10834467" cy="649715"/>
          </a:xfrm>
          <a:prstGeom prst="rect">
            <a:avLst/>
          </a:prstGeom>
          <a:solidFill>
            <a:srgbClr val="F3EDE9"/>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812786"/>
            <a:r>
              <a:rPr lang="fr-FR" sz="1421" dirty="0">
                <a:solidFill>
                  <a:srgbClr val="565655"/>
                </a:solidFill>
                <a:latin typeface="Century Gothic"/>
              </a:rPr>
              <a:t>NOURRIR</a:t>
            </a:r>
          </a:p>
        </p:txBody>
      </p:sp>
      <p:sp>
        <p:nvSpPr>
          <p:cNvPr id="108" name="Rectangle 107"/>
          <p:cNvSpPr/>
          <p:nvPr/>
        </p:nvSpPr>
        <p:spPr>
          <a:xfrm>
            <a:off x="679987" y="1550784"/>
            <a:ext cx="10834466" cy="310983"/>
          </a:xfrm>
          <a:prstGeom prst="rect">
            <a:avLst/>
          </a:prstGeom>
        </p:spPr>
        <p:txBody>
          <a:bodyPr wrap="square">
            <a:spAutoFit/>
          </a:bodyPr>
          <a:lstStyle/>
          <a:p>
            <a:pPr algn="ctr"/>
            <a:r>
              <a:rPr lang="fr-FR" sz="1600" i="1" dirty="0">
                <a:solidFill>
                  <a:prstClr val="black"/>
                </a:solidFill>
                <a:latin typeface="Roboto Light" panose="02000000000000000000" pitchFamily="2" charset="0"/>
                <a:ea typeface="Roboto Light" panose="02000000000000000000" pitchFamily="2" charset="0"/>
              </a:rPr>
              <a:t>Un soin nourrissant pour un confort intense</a:t>
            </a:r>
          </a:p>
        </p:txBody>
      </p:sp>
      <p:sp>
        <p:nvSpPr>
          <p:cNvPr id="83" name="Rectangle 82"/>
          <p:cNvSpPr/>
          <p:nvPr/>
        </p:nvSpPr>
        <p:spPr>
          <a:xfrm>
            <a:off x="3602657" y="6450902"/>
            <a:ext cx="5243022" cy="310983"/>
          </a:xfrm>
          <a:prstGeom prst="rect">
            <a:avLst/>
          </a:prstGeom>
        </p:spPr>
        <p:txBody>
          <a:bodyPr wrap="square">
            <a:spAutoFit/>
          </a:bodyPr>
          <a:lstStyle/>
          <a:p>
            <a:pPr algn="ctr"/>
            <a:r>
              <a:rPr lang="fr-FR" sz="1600" b="1" dirty="0">
                <a:solidFill>
                  <a:schemeClr val="tx1">
                    <a:lumMod val="75000"/>
                    <a:lumOff val="25000"/>
                  </a:schemeClr>
                </a:solidFill>
                <a:latin typeface="Roboto Light" panose="02000000000000000000" pitchFamily="2" charset="0"/>
                <a:ea typeface="Roboto Light" panose="02000000000000000000" pitchFamily="2" charset="0"/>
              </a:rPr>
              <a:t>NUTRI-DEFENSE</a:t>
            </a:r>
          </a:p>
        </p:txBody>
      </p:sp>
      <p:pic>
        <p:nvPicPr>
          <p:cNvPr id="17" name="Image 16"/>
          <p:cNvPicPr>
            <a:picLocks noChangeAspect="1"/>
          </p:cNvPicPr>
          <p:nvPr/>
        </p:nvPicPr>
        <p:blipFill rotWithShape="1">
          <a:blip r:embed="rId3" cstate="print">
            <a:extLst>
              <a:ext uri="{28A0092B-C50C-407E-A947-70E740481C1C}">
                <a14:useLocalDpi xmlns:a14="http://schemas.microsoft.com/office/drawing/2010/main" val="0"/>
              </a:ext>
            </a:extLst>
          </a:blip>
          <a:srcRect l="5634" t="4446" r="6021" b="20287"/>
          <a:stretch/>
        </p:blipFill>
        <p:spPr>
          <a:xfrm>
            <a:off x="5527939" y="3209717"/>
            <a:ext cx="1392461" cy="3192320"/>
          </a:xfrm>
          <a:prstGeom prst="rect">
            <a:avLst/>
          </a:prstGeom>
        </p:spPr>
      </p:pic>
      <p:pic>
        <p:nvPicPr>
          <p:cNvPr id="18" name="Image 17"/>
          <p:cNvPicPr>
            <a:picLocks noChangeAspect="1"/>
          </p:cNvPicPr>
          <p:nvPr/>
        </p:nvPicPr>
        <p:blipFill rotWithShape="1">
          <a:blip r:embed="rId4" cstate="print">
            <a:extLst>
              <a:ext uri="{28A0092B-C50C-407E-A947-70E740481C1C}">
                <a14:useLocalDpi xmlns:a14="http://schemas.microsoft.com/office/drawing/2010/main" val="0"/>
              </a:ext>
            </a:extLst>
          </a:blip>
          <a:srcRect l="2093" t="36466" r="1843" b="21928"/>
          <a:stretch/>
        </p:blipFill>
        <p:spPr>
          <a:xfrm rot="19777918">
            <a:off x="6395599" y="5244655"/>
            <a:ext cx="1700452" cy="841972"/>
          </a:xfrm>
          <a:prstGeom prst="ellipse">
            <a:avLst/>
          </a:prstGeom>
          <a:ln>
            <a:noFill/>
          </a:ln>
          <a:effectLst>
            <a:softEdge rad="112500"/>
          </a:effectLst>
        </p:spPr>
      </p:pic>
      <p:sp>
        <p:nvSpPr>
          <p:cNvPr id="12" name="Sous-titre 2">
            <a:extLst>
              <a:ext uri="{FF2B5EF4-FFF2-40B4-BE49-F238E27FC236}">
                <a16:creationId xmlns:a16="http://schemas.microsoft.com/office/drawing/2014/main" id="{5257DCD9-7062-4C85-9309-DADF1D224FEC}"/>
              </a:ext>
            </a:extLst>
          </p:cNvPr>
          <p:cNvSpPr txBox="1">
            <a:spLocks/>
          </p:cNvSpPr>
          <p:nvPr/>
        </p:nvSpPr>
        <p:spPr>
          <a:xfrm>
            <a:off x="2358001" y="726601"/>
            <a:ext cx="7128196" cy="905695"/>
          </a:xfrm>
          <a:prstGeom prst="rect">
            <a:avLst/>
          </a:prstGeom>
        </p:spPr>
        <p:txBody>
          <a:bodyPr/>
          <a:lstStyle>
            <a:defPPr>
              <a:defRPr lang="fr-FR"/>
            </a:defPPr>
            <a:lvl1pPr algn="ctr">
              <a:lnSpc>
                <a:spcPct val="90000"/>
              </a:lnSpc>
              <a:spcBef>
                <a:spcPct val="0"/>
              </a:spcBef>
              <a:buNone/>
              <a:defRPr sz="4800">
                <a:solidFill>
                  <a:srgbClr val="3E3E3E"/>
                </a:solidFill>
                <a:latin typeface="KyivType Sans2" panose="00000500000000000000" pitchFamily="50" charset="0"/>
                <a:ea typeface="+mj-ea"/>
                <a:cs typeface="+mj-cs"/>
              </a:defRPr>
            </a:lvl1pPr>
            <a:lvl2pPr marL="685800" indent="-228600">
              <a:lnSpc>
                <a:spcPct val="90000"/>
              </a:lnSpc>
              <a:spcBef>
                <a:spcPts val="500"/>
              </a:spcBef>
              <a:buFont typeface="Arial" panose="020B0604020202020204" pitchFamily="34" charset="0"/>
              <a:buChar char="•"/>
              <a:defRPr sz="2400">
                <a:latin typeface="Sofia Pro Regular" panose="00000500000000000000" pitchFamily="50" charset="0"/>
              </a:defRPr>
            </a:lvl2pPr>
            <a:lvl3pPr marL="1143000" indent="-228600">
              <a:lnSpc>
                <a:spcPct val="90000"/>
              </a:lnSpc>
              <a:spcBef>
                <a:spcPts val="500"/>
              </a:spcBef>
              <a:buFont typeface="Arial" panose="020B0604020202020204" pitchFamily="34" charset="0"/>
              <a:buChar char="•"/>
              <a:defRPr sz="2000">
                <a:latin typeface="Sofia Pro Regular" panose="00000500000000000000" pitchFamily="50" charset="0"/>
              </a:defRPr>
            </a:lvl3pPr>
            <a:lvl4pPr marL="1600200" indent="-228600">
              <a:lnSpc>
                <a:spcPct val="90000"/>
              </a:lnSpc>
              <a:spcBef>
                <a:spcPts val="500"/>
              </a:spcBef>
              <a:buFont typeface="Arial" panose="020B0604020202020204" pitchFamily="34" charset="0"/>
              <a:buChar char="•"/>
              <a:defRPr>
                <a:latin typeface="Sofia Pro Regular" panose="00000500000000000000" pitchFamily="50" charset="0"/>
              </a:defRPr>
            </a:lvl4pPr>
            <a:lvl5pPr marL="2057400" indent="-228600">
              <a:lnSpc>
                <a:spcPct val="90000"/>
              </a:lnSpc>
              <a:spcBef>
                <a:spcPts val="500"/>
              </a:spcBef>
              <a:buFont typeface="Arial" panose="020B0604020202020204" pitchFamily="34" charset="0"/>
              <a:buChar char="•"/>
              <a:defRPr>
                <a:latin typeface="Sofia Pro Regular" panose="00000500000000000000" pitchFamily="50" charset="0"/>
              </a:defRPr>
            </a:lvl5pPr>
            <a:lvl6pPr marL="2514600" indent="-228600">
              <a:lnSpc>
                <a:spcPct val="90000"/>
              </a:lnSpc>
              <a:spcBef>
                <a:spcPts val="500"/>
              </a:spcBef>
              <a:buFont typeface="Arial" panose="020B0604020202020204" pitchFamily="34" charset="0"/>
              <a:buChar char="•"/>
            </a:lvl6pPr>
            <a:lvl7pPr marL="2971800" indent="-228600">
              <a:lnSpc>
                <a:spcPct val="90000"/>
              </a:lnSpc>
              <a:spcBef>
                <a:spcPts val="500"/>
              </a:spcBef>
              <a:buFont typeface="Arial" panose="020B0604020202020204" pitchFamily="34" charset="0"/>
              <a:buChar char="•"/>
            </a:lvl7pPr>
            <a:lvl8pPr marL="3429000" indent="-228600">
              <a:lnSpc>
                <a:spcPct val="90000"/>
              </a:lnSpc>
              <a:spcBef>
                <a:spcPts val="500"/>
              </a:spcBef>
              <a:buFont typeface="Arial" panose="020B0604020202020204" pitchFamily="34" charset="0"/>
              <a:buChar char="•"/>
            </a:lvl8pPr>
            <a:lvl9pPr marL="3886200" indent="-228600">
              <a:lnSpc>
                <a:spcPct val="90000"/>
              </a:lnSpc>
              <a:spcBef>
                <a:spcPts val="500"/>
              </a:spcBef>
              <a:buFont typeface="Arial" panose="020B0604020202020204" pitchFamily="34" charset="0"/>
              <a:buChar char="•"/>
            </a:lvl9pPr>
          </a:lstStyle>
          <a:p>
            <a:r>
              <a:rPr lang="fr-FR" dirty="0"/>
              <a:t>Nourrir</a:t>
            </a:r>
          </a:p>
        </p:txBody>
      </p:sp>
      <p:sp>
        <p:nvSpPr>
          <p:cNvPr id="10" name="ZoneTexte 9"/>
          <p:cNvSpPr txBox="1"/>
          <p:nvPr/>
        </p:nvSpPr>
        <p:spPr>
          <a:xfrm>
            <a:off x="192260" y="234156"/>
            <a:ext cx="1798010" cy="594650"/>
          </a:xfrm>
          <a:prstGeom prst="rect">
            <a:avLst/>
          </a:prstGeom>
          <a:noFill/>
        </p:spPr>
        <p:txBody>
          <a:bodyPr wrap="square" rtlCol="0">
            <a:spAutoFit/>
          </a:bodyPr>
          <a:lstStyle/>
          <a:p>
            <a:r>
              <a:rPr lang="fr-FR" sz="1632" b="1" dirty="0">
                <a:latin typeface="Century Gothic" panose="020B0502020202020204" pitchFamily="34" charset="0"/>
              </a:rPr>
              <a:t>AGE DEFENSE</a:t>
            </a:r>
          </a:p>
          <a:p>
            <a:r>
              <a:rPr lang="fr-FR" sz="1632" i="1" dirty="0">
                <a:latin typeface="Century Gothic" panose="020B0502020202020204" pitchFamily="34" charset="0"/>
              </a:rPr>
              <a:t>Nutrition</a:t>
            </a:r>
          </a:p>
        </p:txBody>
      </p:sp>
      <p:grpSp>
        <p:nvGrpSpPr>
          <p:cNvPr id="4" name="Groupe 3">
            <a:extLst>
              <a:ext uri="{FF2B5EF4-FFF2-40B4-BE49-F238E27FC236}">
                <a16:creationId xmlns:a16="http://schemas.microsoft.com/office/drawing/2014/main" id="{B1918885-D6FF-311D-237E-35D357C8CDEB}"/>
              </a:ext>
            </a:extLst>
          </p:cNvPr>
          <p:cNvGrpSpPr/>
          <p:nvPr/>
        </p:nvGrpSpPr>
        <p:grpSpPr>
          <a:xfrm>
            <a:off x="7025973" y="2742514"/>
            <a:ext cx="1402387" cy="629119"/>
            <a:chOff x="9080242" y="1966824"/>
            <a:chExt cx="1402387" cy="629119"/>
          </a:xfrm>
        </p:grpSpPr>
        <p:sp>
          <p:nvSpPr>
            <p:cNvPr id="5" name="Ellipse 4">
              <a:extLst>
                <a:ext uri="{FF2B5EF4-FFF2-40B4-BE49-F238E27FC236}">
                  <a16:creationId xmlns:a16="http://schemas.microsoft.com/office/drawing/2014/main" id="{AE88B496-482B-2A04-858C-43D7EBD23E03}"/>
                </a:ext>
              </a:extLst>
            </p:cNvPr>
            <p:cNvSpPr/>
            <p:nvPr/>
          </p:nvSpPr>
          <p:spPr>
            <a:xfrm rot="3273980">
              <a:off x="9486713" y="1600026"/>
              <a:ext cx="589446" cy="1402387"/>
            </a:xfrm>
            <a:prstGeom prst="ellipse">
              <a:avLst/>
            </a:prstGeom>
            <a:solidFill>
              <a:srgbClr val="F78F2A"/>
            </a:solidFill>
            <a:ln w="38100">
              <a:solidFill>
                <a:srgbClr val="F78F2A"/>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
          <p:nvSpPr>
            <p:cNvPr id="6" name="ZoneTexte 5">
              <a:extLst>
                <a:ext uri="{FF2B5EF4-FFF2-40B4-BE49-F238E27FC236}">
                  <a16:creationId xmlns:a16="http://schemas.microsoft.com/office/drawing/2014/main" id="{9A2B5B6F-B551-828B-DEAF-343BA43A1BFB}"/>
                </a:ext>
              </a:extLst>
            </p:cNvPr>
            <p:cNvSpPr txBox="1"/>
            <p:nvPr/>
          </p:nvSpPr>
          <p:spPr>
            <a:xfrm rot="19012034">
              <a:off x="9297437" y="1966824"/>
              <a:ext cx="1164919" cy="461665"/>
            </a:xfrm>
            <a:prstGeom prst="rect">
              <a:avLst/>
            </a:prstGeom>
            <a:noFill/>
          </p:spPr>
          <p:txBody>
            <a:bodyPr wrap="square" rtlCol="0">
              <a:spAutoFit/>
            </a:bodyPr>
            <a:lstStyle/>
            <a:p>
              <a:r>
                <a:rPr lang="fr-FR" sz="2400" kern="0" spc="-25" dirty="0">
                  <a:solidFill>
                    <a:schemeClr val="bg1"/>
                  </a:solidFill>
                  <a:latin typeface="KyivType Sans"/>
                  <a:ea typeface="+mj-ea"/>
                </a:rPr>
                <a:t>Vit C</a:t>
              </a:r>
            </a:p>
          </p:txBody>
        </p:sp>
      </p:grpSp>
    </p:spTree>
    <p:extLst>
      <p:ext uri="{BB962C8B-B14F-4D97-AF65-F5344CB8AC3E}">
        <p14:creationId xmlns:p14="http://schemas.microsoft.com/office/powerpoint/2010/main" val="274238867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nodeType="clickEffect">
                                  <p:stCondLst>
                                    <p:cond delay="0"/>
                                  </p:stCondLst>
                                  <p:childTnLst>
                                    <p:set>
                                      <p:cBhvr>
                                        <p:cTn id="6" dur="1" fill="hold">
                                          <p:stCondLst>
                                            <p:cond delay="0"/>
                                          </p:stCondLst>
                                        </p:cTn>
                                        <p:tgtEl>
                                          <p:spTgt spid="4"/>
                                        </p:tgtEl>
                                        <p:attrNameLst>
                                          <p:attrName>style.visibility</p:attrName>
                                        </p:attrNameLst>
                                      </p:cBhvr>
                                      <p:to>
                                        <p:strVal val="visible"/>
                                      </p:to>
                                    </p:set>
                                    <p:anim calcmode="lin" valueType="num">
                                      <p:cBhvr>
                                        <p:cTn id="7" dur="500" fill="hold"/>
                                        <p:tgtEl>
                                          <p:spTgt spid="4"/>
                                        </p:tgtEl>
                                        <p:attrNameLst>
                                          <p:attrName>ppt_w</p:attrName>
                                        </p:attrNameLst>
                                      </p:cBhvr>
                                      <p:tavLst>
                                        <p:tav tm="0">
                                          <p:val>
                                            <p:fltVal val="0"/>
                                          </p:val>
                                        </p:tav>
                                        <p:tav tm="100000">
                                          <p:val>
                                            <p:strVal val="#ppt_w"/>
                                          </p:val>
                                        </p:tav>
                                      </p:tavLst>
                                    </p:anim>
                                    <p:anim calcmode="lin" valueType="num">
                                      <p:cBhvr>
                                        <p:cTn id="8" dur="500" fill="hold"/>
                                        <p:tgtEl>
                                          <p:spTgt spid="4"/>
                                        </p:tgtEl>
                                        <p:attrNameLst>
                                          <p:attrName>ppt_h</p:attrName>
                                        </p:attrNameLst>
                                      </p:cBhvr>
                                      <p:tavLst>
                                        <p:tav tm="0">
                                          <p:val>
                                            <p:fltVal val="0"/>
                                          </p:val>
                                        </p:tav>
                                        <p:tav tm="100000">
                                          <p:val>
                                            <p:strVal val="#ppt_h"/>
                                          </p:val>
                                        </p:tav>
                                      </p:tavLst>
                                    </p:anim>
                                    <p:animEffect transition="in" filter="fade">
                                      <p:cBhvr>
                                        <p:cTn id="9" dur="5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6" name="Rectangle 85"/>
          <p:cNvSpPr/>
          <p:nvPr/>
        </p:nvSpPr>
        <p:spPr>
          <a:xfrm>
            <a:off x="114697" y="2291239"/>
            <a:ext cx="3975243" cy="730928"/>
          </a:xfrm>
          <a:prstGeom prst="rect">
            <a:avLst/>
          </a:prstGeom>
          <a:solidFill>
            <a:srgbClr val="F3EDE9"/>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914335">
              <a:defRPr/>
            </a:pPr>
            <a:r>
              <a:rPr lang="fr-FR" sz="1600" dirty="0">
                <a:solidFill>
                  <a:srgbClr val="565655"/>
                </a:solidFill>
                <a:latin typeface="Century Gothic"/>
              </a:rPr>
              <a:t>VITALISANT</a:t>
            </a:r>
          </a:p>
        </p:txBody>
      </p:sp>
      <p:sp>
        <p:nvSpPr>
          <p:cNvPr id="98" name="Rectangle 97"/>
          <p:cNvSpPr/>
          <p:nvPr/>
        </p:nvSpPr>
        <p:spPr>
          <a:xfrm>
            <a:off x="4117650" y="2288495"/>
            <a:ext cx="4037053" cy="730928"/>
          </a:xfrm>
          <a:prstGeom prst="rect">
            <a:avLst/>
          </a:prstGeom>
          <a:solidFill>
            <a:srgbClr val="F3EDE9"/>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lvl="0" algn="ctr">
              <a:defRPr/>
            </a:pPr>
            <a:r>
              <a:rPr lang="fr-FR" sz="1600" dirty="0">
                <a:solidFill>
                  <a:srgbClr val="565655"/>
                </a:solidFill>
                <a:latin typeface="Century Gothic"/>
              </a:rPr>
              <a:t>ANTI-POLLUTION</a:t>
            </a:r>
          </a:p>
        </p:txBody>
      </p:sp>
      <p:sp>
        <p:nvSpPr>
          <p:cNvPr id="99" name="Rectangle 98"/>
          <p:cNvSpPr/>
          <p:nvPr/>
        </p:nvSpPr>
        <p:spPr>
          <a:xfrm>
            <a:off x="8154706" y="2287552"/>
            <a:ext cx="3922598" cy="730928"/>
          </a:xfrm>
          <a:prstGeom prst="rect">
            <a:avLst/>
          </a:prstGeom>
          <a:solidFill>
            <a:srgbClr val="F3EDE9"/>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lvl="0" algn="ctr">
              <a:defRPr/>
            </a:pPr>
            <a:r>
              <a:rPr lang="fr-FR" sz="1600" dirty="0">
                <a:solidFill>
                  <a:srgbClr val="565655"/>
                </a:solidFill>
                <a:latin typeface="Century Gothic"/>
              </a:rPr>
              <a:t>DETOXIFIANT</a:t>
            </a:r>
          </a:p>
        </p:txBody>
      </p:sp>
      <p:cxnSp>
        <p:nvCxnSpPr>
          <p:cNvPr id="7" name="Connecteur droit 6"/>
          <p:cNvCxnSpPr/>
          <p:nvPr/>
        </p:nvCxnSpPr>
        <p:spPr>
          <a:xfrm>
            <a:off x="4094851" y="2377251"/>
            <a:ext cx="0" cy="3866705"/>
          </a:xfrm>
          <a:prstGeom prst="line">
            <a:avLst/>
          </a:prstGeom>
          <a:ln w="19050"/>
        </p:spPr>
        <p:style>
          <a:lnRef idx="1">
            <a:schemeClr val="dk1"/>
          </a:lnRef>
          <a:fillRef idx="0">
            <a:schemeClr val="dk1"/>
          </a:fillRef>
          <a:effectRef idx="0">
            <a:schemeClr val="dk1"/>
          </a:effectRef>
          <a:fontRef idx="minor">
            <a:schemeClr val="tx1"/>
          </a:fontRef>
        </p:style>
      </p:cxnSp>
      <p:cxnSp>
        <p:nvCxnSpPr>
          <p:cNvPr id="100" name="Connecteur droit 99"/>
          <p:cNvCxnSpPr/>
          <p:nvPr/>
        </p:nvCxnSpPr>
        <p:spPr>
          <a:xfrm>
            <a:off x="8154704" y="2287551"/>
            <a:ext cx="0" cy="3866705"/>
          </a:xfrm>
          <a:prstGeom prst="line">
            <a:avLst/>
          </a:prstGeom>
          <a:ln w="19050"/>
        </p:spPr>
        <p:style>
          <a:lnRef idx="1">
            <a:schemeClr val="dk1"/>
          </a:lnRef>
          <a:fillRef idx="0">
            <a:schemeClr val="dk1"/>
          </a:fillRef>
          <a:effectRef idx="0">
            <a:schemeClr val="dk1"/>
          </a:effectRef>
          <a:fontRef idx="minor">
            <a:schemeClr val="tx1"/>
          </a:fontRef>
        </p:style>
      </p:cxnSp>
      <p:sp>
        <p:nvSpPr>
          <p:cNvPr id="108" name="Rectangle 107"/>
          <p:cNvSpPr/>
          <p:nvPr/>
        </p:nvSpPr>
        <p:spPr>
          <a:xfrm>
            <a:off x="241" y="1316005"/>
            <a:ext cx="12191519" cy="338554"/>
          </a:xfrm>
          <a:prstGeom prst="rect">
            <a:avLst/>
          </a:prstGeom>
        </p:spPr>
        <p:txBody>
          <a:bodyPr wrap="square">
            <a:spAutoFit/>
          </a:bodyPr>
          <a:lstStyle/>
          <a:p>
            <a:pPr algn="ctr"/>
            <a:r>
              <a:rPr lang="fr-FR" sz="1600" i="1" dirty="0">
                <a:solidFill>
                  <a:prstClr val="black"/>
                </a:solidFill>
                <a:latin typeface="Roboto Light" panose="02000000000000000000" pitchFamily="2" charset="0"/>
                <a:ea typeface="Roboto Light" panose="02000000000000000000" pitchFamily="2" charset="0"/>
              </a:rPr>
              <a:t>Des soins effet </a:t>
            </a:r>
            <a:r>
              <a:rPr lang="fr-FR" sz="1600" i="1" dirty="0" err="1">
                <a:solidFill>
                  <a:prstClr val="black"/>
                </a:solidFill>
                <a:latin typeface="Roboto Light" panose="02000000000000000000" pitchFamily="2" charset="0"/>
                <a:ea typeface="Roboto Light" panose="02000000000000000000" pitchFamily="2" charset="0"/>
              </a:rPr>
              <a:t>glow</a:t>
            </a:r>
            <a:r>
              <a:rPr lang="fr-FR" sz="1600" i="1" dirty="0">
                <a:solidFill>
                  <a:prstClr val="black"/>
                </a:solidFill>
                <a:latin typeface="Roboto Light" panose="02000000000000000000" pitchFamily="2" charset="0"/>
                <a:ea typeface="Roboto Light" panose="02000000000000000000" pitchFamily="2" charset="0"/>
              </a:rPr>
              <a:t> assuré</a:t>
            </a:r>
          </a:p>
        </p:txBody>
      </p:sp>
      <p:grpSp>
        <p:nvGrpSpPr>
          <p:cNvPr id="3" name="Groupe 2"/>
          <p:cNvGrpSpPr/>
          <p:nvPr/>
        </p:nvGrpSpPr>
        <p:grpSpPr>
          <a:xfrm>
            <a:off x="4594359" y="3489100"/>
            <a:ext cx="2974660" cy="2523594"/>
            <a:chOff x="4594299" y="3489102"/>
            <a:chExt cx="2974777" cy="2523693"/>
          </a:xfrm>
        </p:grpSpPr>
        <p:grpSp>
          <p:nvGrpSpPr>
            <p:cNvPr id="8" name="Groupe 7"/>
            <p:cNvGrpSpPr/>
            <p:nvPr/>
          </p:nvGrpSpPr>
          <p:grpSpPr>
            <a:xfrm>
              <a:off x="4594299" y="4606028"/>
              <a:ext cx="2974777" cy="1406767"/>
              <a:chOff x="4594299" y="4606028"/>
              <a:chExt cx="2974777" cy="1406767"/>
            </a:xfrm>
          </p:grpSpPr>
          <p:sp>
            <p:nvSpPr>
              <p:cNvPr id="87" name="Rectangle 86"/>
              <p:cNvSpPr/>
              <p:nvPr/>
            </p:nvSpPr>
            <p:spPr>
              <a:xfrm>
                <a:off x="4594299" y="5674228"/>
                <a:ext cx="2974777" cy="338567"/>
              </a:xfrm>
              <a:prstGeom prst="rect">
                <a:avLst/>
              </a:prstGeom>
            </p:spPr>
            <p:txBody>
              <a:bodyPr wrap="square">
                <a:spAutoFit/>
              </a:bodyPr>
              <a:lstStyle/>
              <a:p>
                <a:pPr algn="ctr"/>
                <a:r>
                  <a:rPr lang="fr-FR" sz="1600" b="1" dirty="0">
                    <a:solidFill>
                      <a:schemeClr val="tx1">
                        <a:lumMod val="75000"/>
                        <a:lumOff val="25000"/>
                      </a:schemeClr>
                    </a:solidFill>
                    <a:latin typeface="Roboto Light" panose="02000000000000000000" pitchFamily="2" charset="0"/>
                    <a:ea typeface="Roboto Light" panose="02000000000000000000" pitchFamily="2" charset="0"/>
                  </a:rPr>
                  <a:t>VITAL DEFENSE</a:t>
                </a:r>
              </a:p>
            </p:txBody>
          </p:sp>
          <p:pic>
            <p:nvPicPr>
              <p:cNvPr id="28" name="Image 27" descr="kyhkr.jpg"/>
              <p:cNvPicPr>
                <a:picLocks noChangeAspect="1"/>
              </p:cNvPicPr>
              <p:nvPr/>
            </p:nvPicPr>
            <p:blipFill>
              <a:blip r:embed="rId3" cstate="print">
                <a:duotone>
                  <a:schemeClr val="accent3">
                    <a:shade val="45000"/>
                    <a:satMod val="135000"/>
                  </a:schemeClr>
                  <a:prstClr val="white"/>
                </a:duotone>
              </a:blip>
              <a:stretch>
                <a:fillRect/>
              </a:stretch>
            </p:blipFill>
            <p:spPr>
              <a:xfrm>
                <a:off x="6332923" y="4606028"/>
                <a:ext cx="765011" cy="765011"/>
              </a:xfrm>
              <a:prstGeom prst="rect">
                <a:avLst/>
              </a:prstGeom>
              <a:ln>
                <a:noFill/>
              </a:ln>
              <a:effectLst/>
              <a:scene3d>
                <a:camera prst="orthographicFront">
                  <a:rot lat="0" lon="0" rev="0"/>
                </a:camera>
                <a:lightRig rig="contrasting" dir="t">
                  <a:rot lat="0" lon="0" rev="7800000"/>
                </a:lightRig>
              </a:scene3d>
              <a:sp3d/>
            </p:spPr>
          </p:pic>
        </p:grpSp>
        <p:pic>
          <p:nvPicPr>
            <p:cNvPr id="41" name="Image 40"/>
            <p:cNvPicPr>
              <a:picLocks noChangeAspect="1"/>
            </p:cNvPicPr>
            <p:nvPr/>
          </p:nvPicPr>
          <p:blipFill rotWithShape="1">
            <a:blip r:embed="rId4" cstate="print">
              <a:extLst>
                <a:ext uri="{28A0092B-C50C-407E-A947-70E740481C1C}">
                  <a14:useLocalDpi xmlns:a14="http://schemas.microsoft.com/office/drawing/2010/main" val="0"/>
                </a:ext>
              </a:extLst>
            </a:blip>
            <a:srcRect l="18055" t="8746" r="17759" b="19427"/>
            <a:stretch/>
          </p:blipFill>
          <p:spPr>
            <a:xfrm>
              <a:off x="5475418" y="3489102"/>
              <a:ext cx="841974" cy="1943912"/>
            </a:xfrm>
            <a:prstGeom prst="rect">
              <a:avLst/>
            </a:prstGeom>
          </p:spPr>
        </p:pic>
        <p:pic>
          <p:nvPicPr>
            <p:cNvPr id="42" name="Image 41" descr="Résultat de recherche d'images pour &quot;peptides de moringa&quot;"/>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6147809" y="4673329"/>
              <a:ext cx="972536" cy="725613"/>
            </a:xfrm>
            <a:prstGeom prst="ellipse">
              <a:avLst/>
            </a:prstGeom>
            <a:ln>
              <a:noFill/>
            </a:ln>
            <a:effectLst>
              <a:softEdge rad="112500"/>
            </a:effectLst>
            <a:extLst>
              <a:ext uri="{909E8E84-426E-40DD-AFC4-6F175D3DCCD1}">
                <a14:hiddenFill xmlns:a14="http://schemas.microsoft.com/office/drawing/2010/main">
                  <a:solidFill>
                    <a:srgbClr val="FFFFFF"/>
                  </a:solidFill>
                </a14:hiddenFill>
              </a:ext>
            </a:extLst>
          </p:spPr>
        </p:pic>
      </p:grpSp>
      <p:grpSp>
        <p:nvGrpSpPr>
          <p:cNvPr id="11" name="Groupe 10"/>
          <p:cNvGrpSpPr/>
          <p:nvPr/>
        </p:nvGrpSpPr>
        <p:grpSpPr>
          <a:xfrm>
            <a:off x="8154704" y="3641776"/>
            <a:ext cx="3848642" cy="2383087"/>
            <a:chOff x="8154785" y="3641784"/>
            <a:chExt cx="3848794" cy="2383180"/>
          </a:xfrm>
        </p:grpSpPr>
        <p:pic>
          <p:nvPicPr>
            <p:cNvPr id="44" name="Image 43"/>
            <p:cNvPicPr>
              <a:picLocks noChangeAspect="1"/>
            </p:cNvPicPr>
            <p:nvPr/>
          </p:nvPicPr>
          <p:blipFill rotWithShape="1">
            <a:blip r:embed="rId6" cstate="print">
              <a:extLst>
                <a:ext uri="{28A0092B-C50C-407E-A947-70E740481C1C}">
                  <a14:useLocalDpi xmlns:a14="http://schemas.microsoft.com/office/drawing/2010/main" val="0"/>
                </a:ext>
              </a:extLst>
            </a:blip>
            <a:srcRect l="17224" t="8389" r="17120" b="20000"/>
            <a:stretch/>
          </p:blipFill>
          <p:spPr>
            <a:xfrm>
              <a:off x="9849570" y="3641784"/>
              <a:ext cx="847517" cy="1919968"/>
            </a:xfrm>
            <a:prstGeom prst="rect">
              <a:avLst/>
            </a:prstGeom>
          </p:spPr>
        </p:pic>
        <p:grpSp>
          <p:nvGrpSpPr>
            <p:cNvPr id="9" name="Groupe 8"/>
            <p:cNvGrpSpPr/>
            <p:nvPr/>
          </p:nvGrpSpPr>
          <p:grpSpPr>
            <a:xfrm>
              <a:off x="8154785" y="4658922"/>
              <a:ext cx="3848794" cy="1366042"/>
              <a:chOff x="8154785" y="4658922"/>
              <a:chExt cx="3848794" cy="1366042"/>
            </a:xfrm>
          </p:grpSpPr>
          <p:sp>
            <p:nvSpPr>
              <p:cNvPr id="88" name="Rectangle 87"/>
              <p:cNvSpPr/>
              <p:nvPr/>
            </p:nvSpPr>
            <p:spPr>
              <a:xfrm>
                <a:off x="8154785" y="5686397"/>
                <a:ext cx="3848794" cy="338567"/>
              </a:xfrm>
              <a:prstGeom prst="rect">
                <a:avLst/>
              </a:prstGeom>
            </p:spPr>
            <p:txBody>
              <a:bodyPr wrap="square">
                <a:spAutoFit/>
              </a:bodyPr>
              <a:lstStyle/>
              <a:p>
                <a:pPr algn="ctr"/>
                <a:r>
                  <a:rPr lang="fr-FR" sz="1600" b="1" dirty="0">
                    <a:solidFill>
                      <a:schemeClr val="tx1">
                        <a:lumMod val="75000"/>
                        <a:lumOff val="25000"/>
                      </a:schemeClr>
                    </a:solidFill>
                    <a:latin typeface="Roboto Light" panose="02000000000000000000" pitchFamily="2" charset="0"/>
                    <a:ea typeface="Roboto Light" panose="02000000000000000000" pitchFamily="2" charset="0"/>
                  </a:rPr>
                  <a:t>PHYTO 58 PS/PNG</a:t>
                </a:r>
              </a:p>
            </p:txBody>
          </p:sp>
          <p:pic>
            <p:nvPicPr>
              <p:cNvPr id="33" name="Image 32" descr="kyhkr.jpg"/>
              <p:cNvPicPr>
                <a:picLocks noChangeAspect="1"/>
              </p:cNvPicPr>
              <p:nvPr/>
            </p:nvPicPr>
            <p:blipFill>
              <a:blip r:embed="rId3" cstate="print">
                <a:duotone>
                  <a:schemeClr val="accent3">
                    <a:shade val="45000"/>
                    <a:satMod val="135000"/>
                  </a:schemeClr>
                  <a:prstClr val="white"/>
                </a:duotone>
              </a:blip>
              <a:stretch>
                <a:fillRect/>
              </a:stretch>
            </p:blipFill>
            <p:spPr>
              <a:xfrm>
                <a:off x="10593075" y="4658922"/>
                <a:ext cx="765011" cy="765011"/>
              </a:xfrm>
              <a:prstGeom prst="rect">
                <a:avLst/>
              </a:prstGeom>
              <a:ln>
                <a:noFill/>
              </a:ln>
              <a:effectLst/>
              <a:scene3d>
                <a:camera prst="orthographicFront">
                  <a:rot lat="0" lon="0" rev="0"/>
                </a:camera>
                <a:lightRig rig="contrasting" dir="t">
                  <a:rot lat="0" lon="0" rev="7800000"/>
                </a:lightRig>
              </a:scene3d>
              <a:sp3d/>
            </p:spPr>
          </p:pic>
        </p:grpSp>
        <p:pic>
          <p:nvPicPr>
            <p:cNvPr id="43" name="Image 42"/>
            <p:cNvPicPr>
              <a:picLocks noChangeAspect="1"/>
            </p:cNvPicPr>
            <p:nvPr/>
          </p:nvPicPr>
          <p:blipFill rotWithShape="1">
            <a:blip r:embed="rId7" cstate="print">
              <a:extLst>
                <a:ext uri="{28A0092B-C50C-407E-A947-70E740481C1C}">
                  <a14:useLocalDpi xmlns:a14="http://schemas.microsoft.com/office/drawing/2010/main" val="0"/>
                </a:ext>
              </a:extLst>
            </a:blip>
            <a:srcRect l="18706" t="8458" r="18405" b="21146"/>
            <a:stretch/>
          </p:blipFill>
          <p:spPr>
            <a:xfrm>
              <a:off x="9019342" y="3657304"/>
              <a:ext cx="810652" cy="1904448"/>
            </a:xfrm>
            <a:prstGeom prst="rect">
              <a:avLst/>
            </a:prstGeom>
          </p:spPr>
        </p:pic>
        <p:pic>
          <p:nvPicPr>
            <p:cNvPr id="45" name="Image 44"/>
            <p:cNvPicPr>
              <a:picLocks noChangeAspect="1"/>
            </p:cNvPicPr>
            <p:nvPr/>
          </p:nvPicPr>
          <p:blipFill rotWithShape="1">
            <a:blip r:embed="rId8" cstate="print">
              <a:extLst>
                <a:ext uri="{28A0092B-C50C-407E-A947-70E740481C1C}">
                  <a14:useLocalDpi xmlns:a14="http://schemas.microsoft.com/office/drawing/2010/main" val="0"/>
                </a:ext>
              </a:extLst>
            </a:blip>
            <a:srcRect l="14355" t="11026" r="13296" b="19359"/>
            <a:stretch/>
          </p:blipFill>
          <p:spPr>
            <a:xfrm rot="18404817">
              <a:off x="10478305" y="4744895"/>
              <a:ext cx="1091576" cy="703115"/>
            </a:xfrm>
            <a:prstGeom prst="ellipse">
              <a:avLst/>
            </a:prstGeom>
            <a:ln>
              <a:noFill/>
            </a:ln>
            <a:effectLst>
              <a:softEdge rad="112500"/>
            </a:effectLst>
          </p:spPr>
        </p:pic>
      </p:grpSp>
      <p:grpSp>
        <p:nvGrpSpPr>
          <p:cNvPr id="2" name="Groupe 1"/>
          <p:cNvGrpSpPr/>
          <p:nvPr/>
        </p:nvGrpSpPr>
        <p:grpSpPr>
          <a:xfrm>
            <a:off x="241" y="3483999"/>
            <a:ext cx="4071813" cy="2550751"/>
            <a:chOff x="0" y="3484001"/>
            <a:chExt cx="4071973" cy="2550852"/>
          </a:xfrm>
        </p:grpSpPr>
        <p:grpSp>
          <p:nvGrpSpPr>
            <p:cNvPr id="4" name="Groupe 3"/>
            <p:cNvGrpSpPr/>
            <p:nvPr/>
          </p:nvGrpSpPr>
          <p:grpSpPr>
            <a:xfrm>
              <a:off x="0" y="4673329"/>
              <a:ext cx="4071973" cy="1361524"/>
              <a:chOff x="0" y="4673329"/>
              <a:chExt cx="4071973" cy="1361524"/>
            </a:xfrm>
          </p:grpSpPr>
          <p:sp>
            <p:nvSpPr>
              <p:cNvPr id="83" name="Rectangle 82"/>
              <p:cNvSpPr/>
              <p:nvPr/>
            </p:nvSpPr>
            <p:spPr>
              <a:xfrm>
                <a:off x="0" y="5696286"/>
                <a:ext cx="4071973" cy="338567"/>
              </a:xfrm>
              <a:prstGeom prst="rect">
                <a:avLst/>
              </a:prstGeom>
            </p:spPr>
            <p:txBody>
              <a:bodyPr wrap="square">
                <a:spAutoFit/>
              </a:bodyPr>
              <a:lstStyle/>
              <a:p>
                <a:pPr algn="ctr"/>
                <a:r>
                  <a:rPr lang="fr-FR" sz="1600" b="1" dirty="0">
                    <a:solidFill>
                      <a:schemeClr val="tx1">
                        <a:lumMod val="75000"/>
                        <a:lumOff val="25000"/>
                      </a:schemeClr>
                    </a:solidFill>
                    <a:latin typeface="Roboto Light" panose="02000000000000000000" pitchFamily="2" charset="0"/>
                    <a:ea typeface="Roboto Light" panose="02000000000000000000" pitchFamily="2" charset="0"/>
                  </a:rPr>
                  <a:t>PAMPLEMOUSSE PS/PNS</a:t>
                </a:r>
              </a:p>
            </p:txBody>
          </p:sp>
          <p:pic>
            <p:nvPicPr>
              <p:cNvPr id="32" name="Image 31" descr="kyhkr.jpg"/>
              <p:cNvPicPr>
                <a:picLocks noChangeAspect="1"/>
              </p:cNvPicPr>
              <p:nvPr/>
            </p:nvPicPr>
            <p:blipFill>
              <a:blip r:embed="rId3" cstate="print">
                <a:duotone>
                  <a:schemeClr val="accent3">
                    <a:shade val="45000"/>
                    <a:satMod val="135000"/>
                  </a:schemeClr>
                  <a:prstClr val="white"/>
                </a:duotone>
              </a:blip>
              <a:stretch>
                <a:fillRect/>
              </a:stretch>
            </p:blipFill>
            <p:spPr>
              <a:xfrm>
                <a:off x="2505002" y="4673329"/>
                <a:ext cx="765011" cy="765011"/>
              </a:xfrm>
              <a:prstGeom prst="rect">
                <a:avLst/>
              </a:prstGeom>
              <a:ln>
                <a:noFill/>
              </a:ln>
              <a:effectLst/>
              <a:scene3d>
                <a:camera prst="orthographicFront">
                  <a:rot lat="0" lon="0" rev="0"/>
                </a:camera>
                <a:lightRig rig="contrasting" dir="t">
                  <a:rot lat="0" lon="0" rev="7800000"/>
                </a:lightRig>
              </a:scene3d>
              <a:sp3d/>
            </p:spPr>
          </p:pic>
        </p:grpSp>
        <p:pic>
          <p:nvPicPr>
            <p:cNvPr id="30" name="Image 29"/>
            <p:cNvPicPr>
              <a:picLocks noChangeAspect="1"/>
            </p:cNvPicPr>
            <p:nvPr/>
          </p:nvPicPr>
          <p:blipFill rotWithShape="1">
            <a:blip r:embed="rId9" cstate="print">
              <a:extLst>
                <a:ext uri="{28A0092B-C50C-407E-A947-70E740481C1C}">
                  <a14:useLocalDpi xmlns:a14="http://schemas.microsoft.com/office/drawing/2010/main" val="0"/>
                </a:ext>
              </a:extLst>
            </a:blip>
            <a:srcRect l="20805" t="8458" r="19114" b="19139"/>
            <a:stretch/>
          </p:blipFill>
          <p:spPr>
            <a:xfrm>
              <a:off x="1692705" y="3484001"/>
              <a:ext cx="812297" cy="1972355"/>
            </a:xfrm>
            <a:prstGeom prst="rect">
              <a:avLst/>
            </a:prstGeom>
          </p:spPr>
        </p:pic>
        <p:pic>
          <p:nvPicPr>
            <p:cNvPr id="34" name="Image 33"/>
            <p:cNvPicPr>
              <a:picLocks noChangeAspect="1"/>
            </p:cNvPicPr>
            <p:nvPr/>
          </p:nvPicPr>
          <p:blipFill rotWithShape="1">
            <a:blip r:embed="rId10" cstate="print">
              <a:extLst>
                <a:ext uri="{28A0092B-C50C-407E-A947-70E740481C1C}">
                  <a14:useLocalDpi xmlns:a14="http://schemas.microsoft.com/office/drawing/2010/main" val="0"/>
                </a:ext>
              </a:extLst>
            </a:blip>
            <a:srcRect t="7787"/>
            <a:stretch/>
          </p:blipFill>
          <p:spPr>
            <a:xfrm>
              <a:off x="2378618" y="4743070"/>
              <a:ext cx="1171236" cy="719809"/>
            </a:xfrm>
            <a:prstGeom prst="ellipse">
              <a:avLst/>
            </a:prstGeom>
            <a:ln>
              <a:noFill/>
            </a:ln>
            <a:effectLst>
              <a:softEdge rad="112500"/>
            </a:effectLst>
          </p:spPr>
        </p:pic>
        <p:pic>
          <p:nvPicPr>
            <p:cNvPr id="46" name="Image 45"/>
            <p:cNvPicPr>
              <a:picLocks noChangeAspect="1"/>
            </p:cNvPicPr>
            <p:nvPr/>
          </p:nvPicPr>
          <p:blipFill rotWithShape="1">
            <a:blip r:embed="rId11" cstate="print">
              <a:extLst>
                <a:ext uri="{28A0092B-C50C-407E-A947-70E740481C1C}">
                  <a14:useLocalDpi xmlns:a14="http://schemas.microsoft.com/office/drawing/2010/main" val="0"/>
                </a:ext>
              </a:extLst>
            </a:blip>
            <a:srcRect l="18467" t="8745" r="18172" b="19140"/>
            <a:stretch/>
          </p:blipFill>
          <p:spPr>
            <a:xfrm>
              <a:off x="810074" y="3484001"/>
              <a:ext cx="864289" cy="1978878"/>
            </a:xfrm>
            <a:prstGeom prst="rect">
              <a:avLst/>
            </a:prstGeom>
          </p:spPr>
        </p:pic>
      </p:grpSp>
      <p:sp>
        <p:nvSpPr>
          <p:cNvPr id="31" name="Sous-titre 2">
            <a:extLst>
              <a:ext uri="{FF2B5EF4-FFF2-40B4-BE49-F238E27FC236}">
                <a16:creationId xmlns:a16="http://schemas.microsoft.com/office/drawing/2014/main" id="{5257DCD9-7062-4C85-9309-DADF1D224FEC}"/>
              </a:ext>
            </a:extLst>
          </p:cNvPr>
          <p:cNvSpPr txBox="1">
            <a:spLocks/>
          </p:cNvSpPr>
          <p:nvPr/>
        </p:nvSpPr>
        <p:spPr>
          <a:xfrm>
            <a:off x="1890751" y="388800"/>
            <a:ext cx="8019219" cy="1018908"/>
          </a:xfrm>
          <a:prstGeom prst="rect">
            <a:avLst/>
          </a:prstGeom>
        </p:spPr>
        <p:txBody>
          <a:bodyPr/>
          <a:lstStyle>
            <a:defPPr>
              <a:defRPr lang="fr-FR"/>
            </a:defPPr>
            <a:lvl1pPr algn="ctr">
              <a:lnSpc>
                <a:spcPct val="90000"/>
              </a:lnSpc>
              <a:spcBef>
                <a:spcPct val="0"/>
              </a:spcBef>
              <a:buNone/>
              <a:defRPr sz="4800">
                <a:solidFill>
                  <a:srgbClr val="3E3E3E"/>
                </a:solidFill>
                <a:latin typeface="KyivType Sans2" panose="00000500000000000000" pitchFamily="50" charset="0"/>
                <a:ea typeface="+mj-ea"/>
                <a:cs typeface="+mj-cs"/>
              </a:defRPr>
            </a:lvl1pPr>
            <a:lvl2pPr marL="685800" indent="-228600">
              <a:lnSpc>
                <a:spcPct val="90000"/>
              </a:lnSpc>
              <a:spcBef>
                <a:spcPts val="500"/>
              </a:spcBef>
              <a:buFont typeface="Arial" panose="020B0604020202020204" pitchFamily="34" charset="0"/>
              <a:buChar char="•"/>
              <a:defRPr sz="2400">
                <a:latin typeface="Sofia Pro Regular" panose="00000500000000000000" pitchFamily="50" charset="0"/>
              </a:defRPr>
            </a:lvl2pPr>
            <a:lvl3pPr marL="1143000" indent="-228600">
              <a:lnSpc>
                <a:spcPct val="90000"/>
              </a:lnSpc>
              <a:spcBef>
                <a:spcPts val="500"/>
              </a:spcBef>
              <a:buFont typeface="Arial" panose="020B0604020202020204" pitchFamily="34" charset="0"/>
              <a:buChar char="•"/>
              <a:defRPr sz="2000">
                <a:latin typeface="Sofia Pro Regular" panose="00000500000000000000" pitchFamily="50" charset="0"/>
              </a:defRPr>
            </a:lvl3pPr>
            <a:lvl4pPr marL="1600200" indent="-228600">
              <a:lnSpc>
                <a:spcPct val="90000"/>
              </a:lnSpc>
              <a:spcBef>
                <a:spcPts val="500"/>
              </a:spcBef>
              <a:buFont typeface="Arial" panose="020B0604020202020204" pitchFamily="34" charset="0"/>
              <a:buChar char="•"/>
              <a:defRPr>
                <a:latin typeface="Sofia Pro Regular" panose="00000500000000000000" pitchFamily="50" charset="0"/>
              </a:defRPr>
            </a:lvl4pPr>
            <a:lvl5pPr marL="2057400" indent="-228600">
              <a:lnSpc>
                <a:spcPct val="90000"/>
              </a:lnSpc>
              <a:spcBef>
                <a:spcPts val="500"/>
              </a:spcBef>
              <a:buFont typeface="Arial" panose="020B0604020202020204" pitchFamily="34" charset="0"/>
              <a:buChar char="•"/>
              <a:defRPr>
                <a:latin typeface="Sofia Pro Regular" panose="00000500000000000000" pitchFamily="50" charset="0"/>
              </a:defRPr>
            </a:lvl5pPr>
            <a:lvl6pPr marL="2514600" indent="-228600">
              <a:lnSpc>
                <a:spcPct val="90000"/>
              </a:lnSpc>
              <a:spcBef>
                <a:spcPts val="500"/>
              </a:spcBef>
              <a:buFont typeface="Arial" panose="020B0604020202020204" pitchFamily="34" charset="0"/>
              <a:buChar char="•"/>
            </a:lvl6pPr>
            <a:lvl7pPr marL="2971800" indent="-228600">
              <a:lnSpc>
                <a:spcPct val="90000"/>
              </a:lnSpc>
              <a:spcBef>
                <a:spcPts val="500"/>
              </a:spcBef>
              <a:buFont typeface="Arial" panose="020B0604020202020204" pitchFamily="34" charset="0"/>
              <a:buChar char="•"/>
            </a:lvl7pPr>
            <a:lvl8pPr marL="3429000" indent="-228600">
              <a:lnSpc>
                <a:spcPct val="90000"/>
              </a:lnSpc>
              <a:spcBef>
                <a:spcPts val="500"/>
              </a:spcBef>
              <a:buFont typeface="Arial" panose="020B0604020202020204" pitchFamily="34" charset="0"/>
              <a:buChar char="•"/>
            </a:lvl8pPr>
            <a:lvl9pPr marL="3886200" indent="-228600">
              <a:lnSpc>
                <a:spcPct val="90000"/>
              </a:lnSpc>
              <a:spcBef>
                <a:spcPts val="500"/>
              </a:spcBef>
              <a:buFont typeface="Arial" panose="020B0604020202020204" pitchFamily="34" charset="0"/>
              <a:buChar char="•"/>
            </a:lvl9pPr>
          </a:lstStyle>
          <a:p>
            <a:r>
              <a:rPr lang="fr-FR" dirty="0"/>
              <a:t>Raviver l’éclat</a:t>
            </a:r>
          </a:p>
        </p:txBody>
      </p:sp>
      <p:sp>
        <p:nvSpPr>
          <p:cNvPr id="35" name="ZoneTexte 34"/>
          <p:cNvSpPr txBox="1"/>
          <p:nvPr/>
        </p:nvSpPr>
        <p:spPr>
          <a:xfrm>
            <a:off x="192260" y="234156"/>
            <a:ext cx="1798010" cy="594650"/>
          </a:xfrm>
          <a:prstGeom prst="rect">
            <a:avLst/>
          </a:prstGeom>
          <a:noFill/>
        </p:spPr>
        <p:txBody>
          <a:bodyPr wrap="square" rtlCol="0">
            <a:spAutoFit/>
          </a:bodyPr>
          <a:lstStyle/>
          <a:p>
            <a:r>
              <a:rPr lang="fr-FR" sz="1632" b="1" dirty="0">
                <a:latin typeface="Century Gothic" panose="020B0502020202020204" pitchFamily="34" charset="0"/>
              </a:rPr>
              <a:t>AGE DEFENSE</a:t>
            </a:r>
          </a:p>
          <a:p>
            <a:r>
              <a:rPr lang="fr-FR" sz="1632" i="1" dirty="0">
                <a:latin typeface="Century Gothic" panose="020B0502020202020204" pitchFamily="34" charset="0"/>
              </a:rPr>
              <a:t>Vitalité</a:t>
            </a:r>
          </a:p>
        </p:txBody>
      </p:sp>
      <p:grpSp>
        <p:nvGrpSpPr>
          <p:cNvPr id="15" name="Groupe 14">
            <a:extLst>
              <a:ext uri="{FF2B5EF4-FFF2-40B4-BE49-F238E27FC236}">
                <a16:creationId xmlns:a16="http://schemas.microsoft.com/office/drawing/2014/main" id="{E00EC744-01AF-4D9B-1B52-E76AE86A7A75}"/>
              </a:ext>
            </a:extLst>
          </p:cNvPr>
          <p:cNvGrpSpPr/>
          <p:nvPr/>
        </p:nvGrpSpPr>
        <p:grpSpPr>
          <a:xfrm>
            <a:off x="2505144" y="2726755"/>
            <a:ext cx="1402387" cy="629119"/>
            <a:chOff x="9080242" y="1966824"/>
            <a:chExt cx="1402387" cy="629119"/>
          </a:xfrm>
        </p:grpSpPr>
        <p:sp>
          <p:nvSpPr>
            <p:cNvPr id="16" name="Ellipse 15">
              <a:extLst>
                <a:ext uri="{FF2B5EF4-FFF2-40B4-BE49-F238E27FC236}">
                  <a16:creationId xmlns:a16="http://schemas.microsoft.com/office/drawing/2014/main" id="{64866431-85BD-B272-5CF6-A52552082EAB}"/>
                </a:ext>
              </a:extLst>
            </p:cNvPr>
            <p:cNvSpPr/>
            <p:nvPr/>
          </p:nvSpPr>
          <p:spPr>
            <a:xfrm rot="3273980">
              <a:off x="9486713" y="1600026"/>
              <a:ext cx="589446" cy="1402387"/>
            </a:xfrm>
            <a:prstGeom prst="ellipse">
              <a:avLst/>
            </a:prstGeom>
            <a:solidFill>
              <a:srgbClr val="F78F2A"/>
            </a:solidFill>
            <a:ln w="38100">
              <a:solidFill>
                <a:srgbClr val="F78F2A"/>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
          <p:nvSpPr>
            <p:cNvPr id="17" name="ZoneTexte 16">
              <a:extLst>
                <a:ext uri="{FF2B5EF4-FFF2-40B4-BE49-F238E27FC236}">
                  <a16:creationId xmlns:a16="http://schemas.microsoft.com/office/drawing/2014/main" id="{23F594FD-0B93-22A6-1955-5A5EC446ED3B}"/>
                </a:ext>
              </a:extLst>
            </p:cNvPr>
            <p:cNvSpPr txBox="1"/>
            <p:nvPr/>
          </p:nvSpPr>
          <p:spPr>
            <a:xfrm rot="19012034">
              <a:off x="9297437" y="1966824"/>
              <a:ext cx="1164919" cy="461665"/>
            </a:xfrm>
            <a:prstGeom prst="rect">
              <a:avLst/>
            </a:prstGeom>
            <a:noFill/>
          </p:spPr>
          <p:txBody>
            <a:bodyPr wrap="square" rtlCol="0">
              <a:spAutoFit/>
            </a:bodyPr>
            <a:lstStyle/>
            <a:p>
              <a:r>
                <a:rPr lang="fr-FR" sz="2400" kern="0" spc="-25" dirty="0">
                  <a:solidFill>
                    <a:schemeClr val="bg1"/>
                  </a:solidFill>
                  <a:latin typeface="KyivType Sans"/>
                  <a:ea typeface="+mj-ea"/>
                </a:rPr>
                <a:t>Vit C</a:t>
              </a:r>
            </a:p>
          </p:txBody>
        </p:sp>
      </p:grpSp>
      <p:grpSp>
        <p:nvGrpSpPr>
          <p:cNvPr id="18" name="Groupe 17">
            <a:extLst>
              <a:ext uri="{FF2B5EF4-FFF2-40B4-BE49-F238E27FC236}">
                <a16:creationId xmlns:a16="http://schemas.microsoft.com/office/drawing/2014/main" id="{01FB2775-818D-6F97-8188-1E7597374695}"/>
              </a:ext>
            </a:extLst>
          </p:cNvPr>
          <p:cNvGrpSpPr/>
          <p:nvPr/>
        </p:nvGrpSpPr>
        <p:grpSpPr>
          <a:xfrm>
            <a:off x="6745421" y="2718815"/>
            <a:ext cx="1402387" cy="629119"/>
            <a:chOff x="9080242" y="1966824"/>
            <a:chExt cx="1402387" cy="629119"/>
          </a:xfrm>
        </p:grpSpPr>
        <p:sp>
          <p:nvSpPr>
            <p:cNvPr id="19" name="Ellipse 18">
              <a:extLst>
                <a:ext uri="{FF2B5EF4-FFF2-40B4-BE49-F238E27FC236}">
                  <a16:creationId xmlns:a16="http://schemas.microsoft.com/office/drawing/2014/main" id="{8F5AD036-0AB9-E487-59CE-6DF0ECC07C37}"/>
                </a:ext>
              </a:extLst>
            </p:cNvPr>
            <p:cNvSpPr/>
            <p:nvPr/>
          </p:nvSpPr>
          <p:spPr>
            <a:xfrm rot="3273980">
              <a:off x="9486713" y="1600026"/>
              <a:ext cx="589446" cy="1402387"/>
            </a:xfrm>
            <a:prstGeom prst="ellipse">
              <a:avLst/>
            </a:prstGeom>
            <a:solidFill>
              <a:srgbClr val="F78F2A"/>
            </a:solidFill>
            <a:ln w="38100">
              <a:solidFill>
                <a:srgbClr val="F78F2A"/>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
          <p:nvSpPr>
            <p:cNvPr id="20" name="ZoneTexte 19">
              <a:extLst>
                <a:ext uri="{FF2B5EF4-FFF2-40B4-BE49-F238E27FC236}">
                  <a16:creationId xmlns:a16="http://schemas.microsoft.com/office/drawing/2014/main" id="{28C10C1C-EDCE-200A-03E3-189C31FA8E29}"/>
                </a:ext>
              </a:extLst>
            </p:cNvPr>
            <p:cNvSpPr txBox="1"/>
            <p:nvPr/>
          </p:nvSpPr>
          <p:spPr>
            <a:xfrm rot="19012034">
              <a:off x="9297437" y="1966824"/>
              <a:ext cx="1164919" cy="461665"/>
            </a:xfrm>
            <a:prstGeom prst="rect">
              <a:avLst/>
            </a:prstGeom>
            <a:noFill/>
          </p:spPr>
          <p:txBody>
            <a:bodyPr wrap="square" rtlCol="0">
              <a:spAutoFit/>
            </a:bodyPr>
            <a:lstStyle/>
            <a:p>
              <a:r>
                <a:rPr lang="fr-FR" sz="2400" kern="0" spc="-25" dirty="0">
                  <a:solidFill>
                    <a:schemeClr val="bg1"/>
                  </a:solidFill>
                  <a:latin typeface="KyivType Sans"/>
                  <a:ea typeface="+mj-ea"/>
                </a:rPr>
                <a:t>Vit C</a:t>
              </a:r>
            </a:p>
          </p:txBody>
        </p:sp>
      </p:grpSp>
    </p:spTree>
    <p:extLst>
      <p:ext uri="{BB962C8B-B14F-4D97-AF65-F5344CB8AC3E}">
        <p14:creationId xmlns:p14="http://schemas.microsoft.com/office/powerpoint/2010/main" val="299951920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nodeType="clickEffect">
                                  <p:stCondLst>
                                    <p:cond delay="0"/>
                                  </p:stCondLst>
                                  <p:childTnLst>
                                    <p:set>
                                      <p:cBhvr>
                                        <p:cTn id="6" dur="1" fill="hold">
                                          <p:stCondLst>
                                            <p:cond delay="0"/>
                                          </p:stCondLst>
                                        </p:cTn>
                                        <p:tgtEl>
                                          <p:spTgt spid="15"/>
                                        </p:tgtEl>
                                        <p:attrNameLst>
                                          <p:attrName>style.visibility</p:attrName>
                                        </p:attrNameLst>
                                      </p:cBhvr>
                                      <p:to>
                                        <p:strVal val="visible"/>
                                      </p:to>
                                    </p:set>
                                    <p:anim calcmode="lin" valueType="num">
                                      <p:cBhvr>
                                        <p:cTn id="7" dur="500" fill="hold"/>
                                        <p:tgtEl>
                                          <p:spTgt spid="15"/>
                                        </p:tgtEl>
                                        <p:attrNameLst>
                                          <p:attrName>ppt_w</p:attrName>
                                        </p:attrNameLst>
                                      </p:cBhvr>
                                      <p:tavLst>
                                        <p:tav tm="0">
                                          <p:val>
                                            <p:fltVal val="0"/>
                                          </p:val>
                                        </p:tav>
                                        <p:tav tm="100000">
                                          <p:val>
                                            <p:strVal val="#ppt_w"/>
                                          </p:val>
                                        </p:tav>
                                      </p:tavLst>
                                    </p:anim>
                                    <p:anim calcmode="lin" valueType="num">
                                      <p:cBhvr>
                                        <p:cTn id="8" dur="500" fill="hold"/>
                                        <p:tgtEl>
                                          <p:spTgt spid="15"/>
                                        </p:tgtEl>
                                        <p:attrNameLst>
                                          <p:attrName>ppt_h</p:attrName>
                                        </p:attrNameLst>
                                      </p:cBhvr>
                                      <p:tavLst>
                                        <p:tav tm="0">
                                          <p:val>
                                            <p:fltVal val="0"/>
                                          </p:val>
                                        </p:tav>
                                        <p:tav tm="100000">
                                          <p:val>
                                            <p:strVal val="#ppt_h"/>
                                          </p:val>
                                        </p:tav>
                                      </p:tavLst>
                                    </p:anim>
                                    <p:animEffect transition="in" filter="fade">
                                      <p:cBhvr>
                                        <p:cTn id="9" dur="500"/>
                                        <p:tgtEl>
                                          <p:spTgt spid="15"/>
                                        </p:tgtEl>
                                      </p:cBhvr>
                                    </p:animEffect>
                                  </p:childTnLst>
                                </p:cTn>
                              </p:par>
                              <p:par>
                                <p:cTn id="10" presetID="53" presetClass="entr" presetSubtype="16" fill="hold" nodeType="withEffect">
                                  <p:stCondLst>
                                    <p:cond delay="0"/>
                                  </p:stCondLst>
                                  <p:childTnLst>
                                    <p:set>
                                      <p:cBhvr>
                                        <p:cTn id="11" dur="1" fill="hold">
                                          <p:stCondLst>
                                            <p:cond delay="0"/>
                                          </p:stCondLst>
                                        </p:cTn>
                                        <p:tgtEl>
                                          <p:spTgt spid="18"/>
                                        </p:tgtEl>
                                        <p:attrNameLst>
                                          <p:attrName>style.visibility</p:attrName>
                                        </p:attrNameLst>
                                      </p:cBhvr>
                                      <p:to>
                                        <p:strVal val="visible"/>
                                      </p:to>
                                    </p:set>
                                    <p:anim calcmode="lin" valueType="num">
                                      <p:cBhvr>
                                        <p:cTn id="12" dur="500" fill="hold"/>
                                        <p:tgtEl>
                                          <p:spTgt spid="18"/>
                                        </p:tgtEl>
                                        <p:attrNameLst>
                                          <p:attrName>ppt_w</p:attrName>
                                        </p:attrNameLst>
                                      </p:cBhvr>
                                      <p:tavLst>
                                        <p:tav tm="0">
                                          <p:val>
                                            <p:fltVal val="0"/>
                                          </p:val>
                                        </p:tav>
                                        <p:tav tm="100000">
                                          <p:val>
                                            <p:strVal val="#ppt_w"/>
                                          </p:val>
                                        </p:tav>
                                      </p:tavLst>
                                    </p:anim>
                                    <p:anim calcmode="lin" valueType="num">
                                      <p:cBhvr>
                                        <p:cTn id="13" dur="500" fill="hold"/>
                                        <p:tgtEl>
                                          <p:spTgt spid="18"/>
                                        </p:tgtEl>
                                        <p:attrNameLst>
                                          <p:attrName>ppt_h</p:attrName>
                                        </p:attrNameLst>
                                      </p:cBhvr>
                                      <p:tavLst>
                                        <p:tav tm="0">
                                          <p:val>
                                            <p:fltVal val="0"/>
                                          </p:val>
                                        </p:tav>
                                        <p:tav tm="100000">
                                          <p:val>
                                            <p:strVal val="#ppt_h"/>
                                          </p:val>
                                        </p:tav>
                                      </p:tavLst>
                                    </p:anim>
                                    <p:animEffect transition="in" filter="fade">
                                      <p:cBhvr>
                                        <p:cTn id="14" dur="500"/>
                                        <p:tgtEl>
                                          <p:spTgt spid="1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8" name="Rectangle 107"/>
          <p:cNvSpPr/>
          <p:nvPr/>
        </p:nvSpPr>
        <p:spPr>
          <a:xfrm>
            <a:off x="-69425" y="1316005"/>
            <a:ext cx="12252196" cy="338554"/>
          </a:xfrm>
          <a:prstGeom prst="rect">
            <a:avLst/>
          </a:prstGeom>
        </p:spPr>
        <p:txBody>
          <a:bodyPr wrap="square">
            <a:spAutoFit/>
          </a:bodyPr>
          <a:lstStyle/>
          <a:p>
            <a:pPr algn="ctr"/>
            <a:r>
              <a:rPr lang="en-US" sz="1600" i="1" dirty="0">
                <a:solidFill>
                  <a:prstClr val="black"/>
                </a:solidFill>
                <a:latin typeface="Roboto Light" panose="02000000000000000000" pitchFamily="2" charset="0"/>
                <a:ea typeface="Roboto Light" panose="02000000000000000000" pitchFamily="2" charset="0"/>
              </a:rPr>
              <a:t>Skincare for a flawless skin </a:t>
            </a:r>
            <a:r>
              <a:rPr lang="fr-FR" sz="1600" i="1" dirty="0">
                <a:solidFill>
                  <a:prstClr val="black"/>
                </a:solidFill>
                <a:latin typeface="Roboto Light" panose="02000000000000000000" pitchFamily="2" charset="0"/>
                <a:ea typeface="Roboto Light" panose="02000000000000000000" pitchFamily="2" charset="0"/>
              </a:rPr>
              <a:t>!</a:t>
            </a:r>
          </a:p>
        </p:txBody>
      </p:sp>
      <p:sp>
        <p:nvSpPr>
          <p:cNvPr id="51" name="Sous-titre 2">
            <a:extLst>
              <a:ext uri="{FF2B5EF4-FFF2-40B4-BE49-F238E27FC236}">
                <a16:creationId xmlns:a16="http://schemas.microsoft.com/office/drawing/2014/main" id="{5257DCD9-7062-4C85-9309-DADF1D224FEC}"/>
              </a:ext>
            </a:extLst>
          </p:cNvPr>
          <p:cNvSpPr txBox="1">
            <a:spLocks/>
          </p:cNvSpPr>
          <p:nvPr/>
        </p:nvSpPr>
        <p:spPr>
          <a:xfrm>
            <a:off x="1890751" y="388800"/>
            <a:ext cx="8019219" cy="1018908"/>
          </a:xfrm>
          <a:prstGeom prst="rect">
            <a:avLst/>
          </a:prstGeom>
        </p:spPr>
        <p:txBody>
          <a:bodyPr/>
          <a:lstStyle>
            <a:defPPr>
              <a:defRPr lang="fr-FR"/>
            </a:defPPr>
            <a:lvl1pPr algn="ctr">
              <a:lnSpc>
                <a:spcPct val="90000"/>
              </a:lnSpc>
              <a:spcBef>
                <a:spcPct val="0"/>
              </a:spcBef>
              <a:buNone/>
              <a:defRPr sz="4800">
                <a:solidFill>
                  <a:srgbClr val="3E3E3E"/>
                </a:solidFill>
                <a:latin typeface="KyivType Sans2" panose="00000500000000000000" pitchFamily="50" charset="0"/>
                <a:ea typeface="+mj-ea"/>
                <a:cs typeface="+mj-cs"/>
              </a:defRPr>
            </a:lvl1pPr>
            <a:lvl2pPr marL="685800" indent="-228600">
              <a:lnSpc>
                <a:spcPct val="90000"/>
              </a:lnSpc>
              <a:spcBef>
                <a:spcPts val="500"/>
              </a:spcBef>
              <a:buFont typeface="Arial" panose="020B0604020202020204" pitchFamily="34" charset="0"/>
              <a:buChar char="•"/>
              <a:defRPr sz="2400">
                <a:latin typeface="Sofia Pro Regular" panose="00000500000000000000" pitchFamily="50" charset="0"/>
              </a:defRPr>
            </a:lvl2pPr>
            <a:lvl3pPr marL="1143000" indent="-228600">
              <a:lnSpc>
                <a:spcPct val="90000"/>
              </a:lnSpc>
              <a:spcBef>
                <a:spcPts val="500"/>
              </a:spcBef>
              <a:buFont typeface="Arial" panose="020B0604020202020204" pitchFamily="34" charset="0"/>
              <a:buChar char="•"/>
              <a:defRPr sz="2000">
                <a:latin typeface="Sofia Pro Regular" panose="00000500000000000000" pitchFamily="50" charset="0"/>
              </a:defRPr>
            </a:lvl3pPr>
            <a:lvl4pPr marL="1600200" indent="-228600">
              <a:lnSpc>
                <a:spcPct val="90000"/>
              </a:lnSpc>
              <a:spcBef>
                <a:spcPts val="500"/>
              </a:spcBef>
              <a:buFont typeface="Arial" panose="020B0604020202020204" pitchFamily="34" charset="0"/>
              <a:buChar char="•"/>
              <a:defRPr>
                <a:latin typeface="Sofia Pro Regular" panose="00000500000000000000" pitchFamily="50" charset="0"/>
              </a:defRPr>
            </a:lvl4pPr>
            <a:lvl5pPr marL="2057400" indent="-228600">
              <a:lnSpc>
                <a:spcPct val="90000"/>
              </a:lnSpc>
              <a:spcBef>
                <a:spcPts val="500"/>
              </a:spcBef>
              <a:buFont typeface="Arial" panose="020B0604020202020204" pitchFamily="34" charset="0"/>
              <a:buChar char="•"/>
              <a:defRPr>
                <a:latin typeface="Sofia Pro Regular" panose="00000500000000000000" pitchFamily="50" charset="0"/>
              </a:defRPr>
            </a:lvl5pPr>
            <a:lvl6pPr marL="2514600" indent="-228600">
              <a:lnSpc>
                <a:spcPct val="90000"/>
              </a:lnSpc>
              <a:spcBef>
                <a:spcPts val="500"/>
              </a:spcBef>
              <a:buFont typeface="Arial" panose="020B0604020202020204" pitchFamily="34" charset="0"/>
              <a:buChar char="•"/>
            </a:lvl6pPr>
            <a:lvl7pPr marL="2971800" indent="-228600">
              <a:lnSpc>
                <a:spcPct val="90000"/>
              </a:lnSpc>
              <a:spcBef>
                <a:spcPts val="500"/>
              </a:spcBef>
              <a:buFont typeface="Arial" panose="020B0604020202020204" pitchFamily="34" charset="0"/>
              <a:buChar char="•"/>
            </a:lvl7pPr>
            <a:lvl8pPr marL="3429000" indent="-228600">
              <a:lnSpc>
                <a:spcPct val="90000"/>
              </a:lnSpc>
              <a:spcBef>
                <a:spcPts val="500"/>
              </a:spcBef>
              <a:buFont typeface="Arial" panose="020B0604020202020204" pitchFamily="34" charset="0"/>
              <a:buChar char="•"/>
            </a:lvl8pPr>
            <a:lvl9pPr marL="3886200" indent="-228600">
              <a:lnSpc>
                <a:spcPct val="90000"/>
              </a:lnSpc>
              <a:spcBef>
                <a:spcPts val="500"/>
              </a:spcBef>
              <a:buFont typeface="Arial" panose="020B0604020202020204" pitchFamily="34" charset="0"/>
              <a:buChar char="•"/>
            </a:lvl9pPr>
          </a:lstStyle>
          <a:p>
            <a:r>
              <a:rPr lang="fr-FR" dirty="0" err="1"/>
              <a:t>Purify</a:t>
            </a:r>
            <a:r>
              <a:rPr lang="fr-FR" dirty="0"/>
              <a:t> - </a:t>
            </a:r>
            <a:r>
              <a:rPr lang="fr-FR" dirty="0" err="1"/>
              <a:t>Mattify</a:t>
            </a:r>
            <a:endParaRPr lang="fr-FR" dirty="0"/>
          </a:p>
        </p:txBody>
      </p:sp>
      <p:sp>
        <p:nvSpPr>
          <p:cNvPr id="52" name="ZoneTexte 51"/>
          <p:cNvSpPr txBox="1"/>
          <p:nvPr/>
        </p:nvSpPr>
        <p:spPr>
          <a:xfrm>
            <a:off x="183533" y="157366"/>
            <a:ext cx="1798010" cy="594650"/>
          </a:xfrm>
          <a:prstGeom prst="rect">
            <a:avLst/>
          </a:prstGeom>
          <a:noFill/>
        </p:spPr>
        <p:txBody>
          <a:bodyPr wrap="square" rtlCol="0">
            <a:spAutoFit/>
          </a:bodyPr>
          <a:lstStyle/>
          <a:p>
            <a:r>
              <a:rPr lang="fr-FR" sz="1632" b="1" dirty="0">
                <a:latin typeface="Century Gothic" panose="020B0502020202020204" pitchFamily="34" charset="0"/>
              </a:rPr>
              <a:t>SPECIFICS</a:t>
            </a:r>
          </a:p>
          <a:p>
            <a:r>
              <a:rPr lang="fr-FR" sz="1632" i="1" dirty="0">
                <a:latin typeface="Century Gothic" panose="020B0502020202020204" pitchFamily="34" charset="0"/>
              </a:rPr>
              <a:t>Pureté</a:t>
            </a:r>
          </a:p>
        </p:txBody>
      </p:sp>
      <p:sp>
        <p:nvSpPr>
          <p:cNvPr id="53" name="ZoneTexte 52"/>
          <p:cNvSpPr txBox="1"/>
          <p:nvPr/>
        </p:nvSpPr>
        <p:spPr>
          <a:xfrm>
            <a:off x="10183913" y="157365"/>
            <a:ext cx="1798010" cy="594650"/>
          </a:xfrm>
          <a:prstGeom prst="rect">
            <a:avLst/>
          </a:prstGeom>
          <a:noFill/>
        </p:spPr>
        <p:txBody>
          <a:bodyPr wrap="square" rtlCol="0">
            <a:spAutoFit/>
          </a:bodyPr>
          <a:lstStyle/>
          <a:p>
            <a:r>
              <a:rPr lang="fr-FR" sz="1632" b="1" dirty="0">
                <a:latin typeface="Century Gothic" panose="020B0502020202020204" pitchFamily="34" charset="0"/>
              </a:rPr>
              <a:t>AGE DEFENSE</a:t>
            </a:r>
          </a:p>
          <a:p>
            <a:r>
              <a:rPr lang="fr-FR" sz="1632" i="1" dirty="0">
                <a:latin typeface="Century Gothic" panose="020B0502020202020204" pitchFamily="34" charset="0"/>
              </a:rPr>
              <a:t>Matifier</a:t>
            </a:r>
          </a:p>
        </p:txBody>
      </p:sp>
      <p:sp>
        <p:nvSpPr>
          <p:cNvPr id="54" name="Rectangle 53"/>
          <p:cNvSpPr/>
          <p:nvPr/>
        </p:nvSpPr>
        <p:spPr>
          <a:xfrm>
            <a:off x="572792" y="2279926"/>
            <a:ext cx="1794848" cy="662833"/>
          </a:xfrm>
          <a:prstGeom prst="rect">
            <a:avLst/>
          </a:prstGeom>
          <a:solidFill>
            <a:srgbClr val="F3EDE9"/>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fr-FR" sz="1451" dirty="0">
                <a:solidFill>
                  <a:srgbClr val="565655"/>
                </a:solidFill>
                <a:latin typeface="Century Gothic"/>
              </a:rPr>
              <a:t>PURIFIER </a:t>
            </a:r>
          </a:p>
          <a:p>
            <a:pPr algn="ctr"/>
            <a:r>
              <a:rPr lang="fr-FR" sz="1451" dirty="0">
                <a:solidFill>
                  <a:srgbClr val="565655"/>
                </a:solidFill>
                <a:latin typeface="Century Gothic"/>
              </a:rPr>
              <a:t>REGULER </a:t>
            </a:r>
          </a:p>
        </p:txBody>
      </p:sp>
      <p:sp>
        <p:nvSpPr>
          <p:cNvPr id="55" name="Rectangle 54"/>
          <p:cNvSpPr/>
          <p:nvPr/>
        </p:nvSpPr>
        <p:spPr>
          <a:xfrm>
            <a:off x="2398571" y="2279926"/>
            <a:ext cx="1810145" cy="662833"/>
          </a:xfrm>
          <a:prstGeom prst="rect">
            <a:avLst/>
          </a:prstGeom>
          <a:solidFill>
            <a:srgbClr val="F3EDE9"/>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fr-FR" sz="1451" dirty="0">
                <a:solidFill>
                  <a:srgbClr val="565655"/>
                </a:solidFill>
                <a:latin typeface="Century Gothic"/>
              </a:rPr>
              <a:t>PURIFIER</a:t>
            </a:r>
          </a:p>
          <a:p>
            <a:pPr algn="ctr"/>
            <a:r>
              <a:rPr lang="fr-FR" sz="1451" dirty="0">
                <a:solidFill>
                  <a:srgbClr val="565655"/>
                </a:solidFill>
                <a:latin typeface="Century Gothic"/>
              </a:rPr>
              <a:t>APAISER </a:t>
            </a:r>
          </a:p>
        </p:txBody>
      </p:sp>
      <p:sp>
        <p:nvSpPr>
          <p:cNvPr id="56" name="Rectangle 55"/>
          <p:cNvSpPr/>
          <p:nvPr/>
        </p:nvSpPr>
        <p:spPr>
          <a:xfrm>
            <a:off x="4240564" y="2279926"/>
            <a:ext cx="1808477" cy="662833"/>
          </a:xfrm>
          <a:prstGeom prst="rect">
            <a:avLst/>
          </a:prstGeom>
          <a:solidFill>
            <a:srgbClr val="F3EDE9"/>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fr-FR" sz="1451" dirty="0">
                <a:solidFill>
                  <a:srgbClr val="565655"/>
                </a:solidFill>
                <a:latin typeface="Century Gothic"/>
              </a:rPr>
              <a:t>ASSAINIR</a:t>
            </a:r>
          </a:p>
          <a:p>
            <a:pPr algn="ctr"/>
            <a:r>
              <a:rPr lang="fr-FR" sz="1451" dirty="0">
                <a:solidFill>
                  <a:srgbClr val="565655"/>
                </a:solidFill>
                <a:latin typeface="Century Gothic"/>
              </a:rPr>
              <a:t>CICATRISER </a:t>
            </a:r>
          </a:p>
        </p:txBody>
      </p:sp>
      <p:cxnSp>
        <p:nvCxnSpPr>
          <p:cNvPr id="57" name="Connecteur droit 56"/>
          <p:cNvCxnSpPr/>
          <p:nvPr/>
        </p:nvCxnSpPr>
        <p:spPr>
          <a:xfrm>
            <a:off x="2377720" y="2375487"/>
            <a:ext cx="0" cy="3506470"/>
          </a:xfrm>
          <a:prstGeom prst="line">
            <a:avLst/>
          </a:prstGeom>
          <a:ln w="19050"/>
        </p:spPr>
        <p:style>
          <a:lnRef idx="1">
            <a:schemeClr val="dk1"/>
          </a:lnRef>
          <a:fillRef idx="0">
            <a:schemeClr val="dk1"/>
          </a:fillRef>
          <a:effectRef idx="0">
            <a:schemeClr val="dk1"/>
          </a:effectRef>
          <a:fontRef idx="minor">
            <a:schemeClr val="tx1"/>
          </a:fontRef>
        </p:style>
      </p:cxnSp>
      <p:cxnSp>
        <p:nvCxnSpPr>
          <p:cNvPr id="58" name="Connecteur droit 57"/>
          <p:cNvCxnSpPr/>
          <p:nvPr/>
        </p:nvCxnSpPr>
        <p:spPr>
          <a:xfrm>
            <a:off x="4226505" y="2375487"/>
            <a:ext cx="0" cy="3506470"/>
          </a:xfrm>
          <a:prstGeom prst="line">
            <a:avLst/>
          </a:prstGeom>
          <a:ln w="19050"/>
        </p:spPr>
        <p:style>
          <a:lnRef idx="1">
            <a:schemeClr val="dk1"/>
          </a:lnRef>
          <a:fillRef idx="0">
            <a:schemeClr val="dk1"/>
          </a:fillRef>
          <a:effectRef idx="0">
            <a:schemeClr val="dk1"/>
          </a:effectRef>
          <a:fontRef idx="minor">
            <a:schemeClr val="tx1"/>
          </a:fontRef>
        </p:style>
      </p:cxnSp>
      <p:cxnSp>
        <p:nvCxnSpPr>
          <p:cNvPr id="60" name="Connecteur droit 59"/>
          <p:cNvCxnSpPr/>
          <p:nvPr/>
        </p:nvCxnSpPr>
        <p:spPr>
          <a:xfrm>
            <a:off x="7934256" y="2360412"/>
            <a:ext cx="0" cy="3506470"/>
          </a:xfrm>
          <a:prstGeom prst="line">
            <a:avLst/>
          </a:prstGeom>
          <a:ln w="19050"/>
        </p:spPr>
        <p:style>
          <a:lnRef idx="1">
            <a:schemeClr val="dk1"/>
          </a:lnRef>
          <a:fillRef idx="0">
            <a:schemeClr val="dk1"/>
          </a:fillRef>
          <a:effectRef idx="0">
            <a:schemeClr val="dk1"/>
          </a:effectRef>
          <a:fontRef idx="minor">
            <a:schemeClr val="tx1"/>
          </a:fontRef>
        </p:style>
      </p:cxnSp>
      <p:sp>
        <p:nvSpPr>
          <p:cNvPr id="61" name="Rectangle 60"/>
          <p:cNvSpPr/>
          <p:nvPr/>
        </p:nvSpPr>
        <p:spPr>
          <a:xfrm>
            <a:off x="7954713" y="2279926"/>
            <a:ext cx="1824374" cy="662833"/>
          </a:xfrm>
          <a:prstGeom prst="rect">
            <a:avLst/>
          </a:prstGeom>
          <a:solidFill>
            <a:srgbClr val="F3EDE9"/>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fr-FR" sz="1451" dirty="0">
                <a:solidFill>
                  <a:srgbClr val="565655"/>
                </a:solidFill>
                <a:latin typeface="Century Gothic"/>
              </a:rPr>
              <a:t>PURIFIER</a:t>
            </a:r>
          </a:p>
        </p:txBody>
      </p:sp>
      <p:sp>
        <p:nvSpPr>
          <p:cNvPr id="62" name="Rectangle 61"/>
          <p:cNvSpPr/>
          <p:nvPr/>
        </p:nvSpPr>
        <p:spPr>
          <a:xfrm>
            <a:off x="6065495" y="2276503"/>
            <a:ext cx="1850972" cy="666255"/>
          </a:xfrm>
          <a:prstGeom prst="rect">
            <a:avLst/>
          </a:prstGeom>
          <a:solidFill>
            <a:srgbClr val="F3EDE9"/>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fr-FR" sz="1451" dirty="0">
                <a:solidFill>
                  <a:srgbClr val="565655"/>
                </a:solidFill>
                <a:latin typeface="Century Gothic"/>
              </a:rPr>
              <a:t>REEQUILIBRER</a:t>
            </a:r>
          </a:p>
        </p:txBody>
      </p:sp>
      <p:cxnSp>
        <p:nvCxnSpPr>
          <p:cNvPr id="63" name="Connecteur droit 62"/>
          <p:cNvCxnSpPr/>
          <p:nvPr/>
        </p:nvCxnSpPr>
        <p:spPr>
          <a:xfrm>
            <a:off x="9805228" y="2367949"/>
            <a:ext cx="0" cy="3506470"/>
          </a:xfrm>
          <a:prstGeom prst="line">
            <a:avLst/>
          </a:prstGeom>
          <a:ln w="19050"/>
        </p:spPr>
        <p:style>
          <a:lnRef idx="1">
            <a:schemeClr val="dk1"/>
          </a:lnRef>
          <a:fillRef idx="0">
            <a:schemeClr val="dk1"/>
          </a:fillRef>
          <a:effectRef idx="0">
            <a:schemeClr val="dk1"/>
          </a:effectRef>
          <a:fontRef idx="minor">
            <a:schemeClr val="tx1"/>
          </a:fontRef>
        </p:style>
      </p:cxnSp>
      <p:sp>
        <p:nvSpPr>
          <p:cNvPr id="64" name="Rectangle 63"/>
          <p:cNvSpPr/>
          <p:nvPr/>
        </p:nvSpPr>
        <p:spPr>
          <a:xfrm>
            <a:off x="9823018" y="2278214"/>
            <a:ext cx="1794848" cy="662833"/>
          </a:xfrm>
          <a:prstGeom prst="rect">
            <a:avLst/>
          </a:prstGeom>
          <a:solidFill>
            <a:srgbClr val="F3EDE9"/>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fr-FR" sz="1451" dirty="0">
                <a:solidFill>
                  <a:srgbClr val="565655"/>
                </a:solidFill>
                <a:latin typeface="Century Gothic"/>
              </a:rPr>
              <a:t>EFFET BLUR</a:t>
            </a:r>
          </a:p>
        </p:txBody>
      </p:sp>
      <p:grpSp>
        <p:nvGrpSpPr>
          <p:cNvPr id="65" name="Groupe 64"/>
          <p:cNvGrpSpPr/>
          <p:nvPr/>
        </p:nvGrpSpPr>
        <p:grpSpPr>
          <a:xfrm>
            <a:off x="570300" y="3406627"/>
            <a:ext cx="1793362" cy="2283613"/>
            <a:chOff x="0" y="3375752"/>
            <a:chExt cx="1977680" cy="2518317"/>
          </a:xfrm>
        </p:grpSpPr>
        <p:pic>
          <p:nvPicPr>
            <p:cNvPr id="66" name="Image 65" descr="kyhkr.jpg"/>
            <p:cNvPicPr>
              <a:picLocks noChangeAspect="1"/>
            </p:cNvPicPr>
            <p:nvPr/>
          </p:nvPicPr>
          <p:blipFill>
            <a:blip r:embed="rId3" cstate="print">
              <a:duotone>
                <a:schemeClr val="accent3">
                  <a:shade val="45000"/>
                  <a:satMod val="135000"/>
                </a:schemeClr>
                <a:prstClr val="white"/>
              </a:duotone>
            </a:blip>
            <a:stretch>
              <a:fillRect/>
            </a:stretch>
          </p:blipFill>
          <p:spPr>
            <a:xfrm>
              <a:off x="974409" y="4518221"/>
              <a:ext cx="765011" cy="765011"/>
            </a:xfrm>
            <a:prstGeom prst="rect">
              <a:avLst/>
            </a:prstGeom>
            <a:ln>
              <a:noFill/>
            </a:ln>
            <a:effectLst/>
            <a:scene3d>
              <a:camera prst="orthographicFront">
                <a:rot lat="0" lon="0" rev="0"/>
              </a:camera>
              <a:lightRig rig="contrasting" dir="t">
                <a:rot lat="0" lon="0" rev="7800000"/>
              </a:lightRig>
            </a:scene3d>
            <a:sp3d/>
          </p:spPr>
        </p:pic>
        <p:sp>
          <p:nvSpPr>
            <p:cNvPr id="67" name="Rectangle 66"/>
            <p:cNvSpPr/>
            <p:nvPr/>
          </p:nvSpPr>
          <p:spPr>
            <a:xfrm>
              <a:off x="0" y="5520719"/>
              <a:ext cx="1977680" cy="348036"/>
            </a:xfrm>
            <a:prstGeom prst="rect">
              <a:avLst/>
            </a:prstGeom>
          </p:spPr>
          <p:txBody>
            <a:bodyPr wrap="square">
              <a:spAutoFit/>
            </a:bodyPr>
            <a:lstStyle/>
            <a:p>
              <a:pPr algn="ctr"/>
              <a:r>
                <a:rPr lang="fr-FR" sz="1600" b="1" dirty="0">
                  <a:solidFill>
                    <a:schemeClr val="tx1">
                      <a:lumMod val="75000"/>
                      <a:lumOff val="25000"/>
                    </a:schemeClr>
                  </a:solidFill>
                  <a:latin typeface="Roboto Light" panose="02000000000000000000" pitchFamily="2" charset="0"/>
                  <a:ea typeface="Roboto Light" panose="02000000000000000000" pitchFamily="2" charset="0"/>
                </a:rPr>
                <a:t>EMULSION PURE</a:t>
              </a:r>
            </a:p>
          </p:txBody>
        </p:sp>
        <p:pic>
          <p:nvPicPr>
            <p:cNvPr id="68" name="Image 67"/>
            <p:cNvPicPr>
              <a:picLocks noChangeAspect="1"/>
            </p:cNvPicPr>
            <p:nvPr/>
          </p:nvPicPr>
          <p:blipFill rotWithShape="1">
            <a:blip r:embed="rId4" cstate="print">
              <a:extLst>
                <a:ext uri="{28A0092B-C50C-407E-A947-70E740481C1C}">
                  <a14:useLocalDpi xmlns:a14="http://schemas.microsoft.com/office/drawing/2010/main" val="0"/>
                </a:ext>
              </a:extLst>
            </a:blip>
            <a:srcRect l="37097" t="6873" r="39652" b="19725"/>
            <a:stretch/>
          </p:blipFill>
          <p:spPr>
            <a:xfrm>
              <a:off x="389389" y="3375752"/>
              <a:ext cx="490194" cy="1968229"/>
            </a:xfrm>
            <a:prstGeom prst="rect">
              <a:avLst/>
            </a:prstGeom>
          </p:spPr>
        </p:pic>
      </p:grpSp>
      <p:grpSp>
        <p:nvGrpSpPr>
          <p:cNvPr id="69" name="Groupe 68"/>
          <p:cNvGrpSpPr/>
          <p:nvPr/>
        </p:nvGrpSpPr>
        <p:grpSpPr>
          <a:xfrm>
            <a:off x="2403862" y="3345746"/>
            <a:ext cx="1802188" cy="2344494"/>
            <a:chOff x="2022011" y="3308614"/>
            <a:chExt cx="1987413" cy="2585456"/>
          </a:xfrm>
        </p:grpSpPr>
        <p:pic>
          <p:nvPicPr>
            <p:cNvPr id="70" name="Image 69"/>
            <p:cNvPicPr>
              <a:picLocks noChangeAspect="1"/>
            </p:cNvPicPr>
            <p:nvPr/>
          </p:nvPicPr>
          <p:blipFill rotWithShape="1">
            <a:blip r:embed="rId5" cstate="print">
              <a:extLst>
                <a:ext uri="{28A0092B-C50C-407E-A947-70E740481C1C}">
                  <a14:useLocalDpi xmlns:a14="http://schemas.microsoft.com/office/drawing/2010/main" val="0"/>
                </a:ext>
              </a:extLst>
            </a:blip>
            <a:srcRect l="31573" t="10986" r="33356" b="28247"/>
            <a:stretch/>
          </p:blipFill>
          <p:spPr>
            <a:xfrm>
              <a:off x="2224112" y="3308614"/>
              <a:ext cx="906250" cy="2093362"/>
            </a:xfrm>
            <a:prstGeom prst="rect">
              <a:avLst/>
            </a:prstGeom>
          </p:spPr>
        </p:pic>
        <p:sp>
          <p:nvSpPr>
            <p:cNvPr id="71" name="Rectangle 70"/>
            <p:cNvSpPr/>
            <p:nvPr/>
          </p:nvSpPr>
          <p:spPr>
            <a:xfrm>
              <a:off x="2022011" y="5520720"/>
              <a:ext cx="1987413" cy="348036"/>
            </a:xfrm>
            <a:prstGeom prst="rect">
              <a:avLst/>
            </a:prstGeom>
          </p:spPr>
          <p:txBody>
            <a:bodyPr wrap="square">
              <a:spAutoFit/>
            </a:bodyPr>
            <a:lstStyle/>
            <a:p>
              <a:pPr algn="ctr"/>
              <a:r>
                <a:rPr lang="fr-FR" sz="1600" b="1" dirty="0">
                  <a:solidFill>
                    <a:schemeClr val="tx1">
                      <a:lumMod val="75000"/>
                      <a:lumOff val="25000"/>
                    </a:schemeClr>
                  </a:solidFill>
                  <a:latin typeface="Roboto Light" panose="02000000000000000000" pitchFamily="2" charset="0"/>
                  <a:ea typeface="Roboto Light" panose="02000000000000000000" pitchFamily="2" charset="0"/>
                </a:rPr>
                <a:t>CREME 15</a:t>
              </a:r>
            </a:p>
          </p:txBody>
        </p:sp>
        <p:pic>
          <p:nvPicPr>
            <p:cNvPr id="72" name="Image 71" descr="kyhkr.jpg"/>
            <p:cNvPicPr>
              <a:picLocks noChangeAspect="1"/>
            </p:cNvPicPr>
            <p:nvPr/>
          </p:nvPicPr>
          <p:blipFill>
            <a:blip r:embed="rId3" cstate="print">
              <a:duotone>
                <a:schemeClr val="accent3">
                  <a:shade val="45000"/>
                  <a:satMod val="135000"/>
                </a:schemeClr>
                <a:prstClr val="white"/>
              </a:duotone>
            </a:blip>
            <a:stretch>
              <a:fillRect/>
            </a:stretch>
          </p:blipFill>
          <p:spPr>
            <a:xfrm>
              <a:off x="3128559" y="4518221"/>
              <a:ext cx="765011" cy="765011"/>
            </a:xfrm>
            <a:prstGeom prst="rect">
              <a:avLst/>
            </a:prstGeom>
            <a:ln>
              <a:noFill/>
            </a:ln>
            <a:effectLst/>
            <a:scene3d>
              <a:camera prst="orthographicFront">
                <a:rot lat="0" lon="0" rev="0"/>
              </a:camera>
              <a:lightRig rig="contrasting" dir="t">
                <a:rot lat="0" lon="0" rev="7800000"/>
              </a:lightRig>
            </a:scene3d>
            <a:sp3d/>
          </p:spPr>
        </p:pic>
      </p:grpSp>
      <p:grpSp>
        <p:nvGrpSpPr>
          <p:cNvPr id="73" name="Groupe 72"/>
          <p:cNvGrpSpPr/>
          <p:nvPr/>
        </p:nvGrpSpPr>
        <p:grpSpPr>
          <a:xfrm>
            <a:off x="4201636" y="4025477"/>
            <a:ext cx="1845803" cy="2157203"/>
            <a:chOff x="4004557" y="4058209"/>
            <a:chExt cx="2035510" cy="2378916"/>
          </a:xfrm>
        </p:grpSpPr>
        <p:sp>
          <p:nvSpPr>
            <p:cNvPr id="74" name="Rectangle 73"/>
            <p:cNvSpPr/>
            <p:nvPr/>
          </p:nvSpPr>
          <p:spPr>
            <a:xfrm>
              <a:off x="4004557" y="5520720"/>
              <a:ext cx="2035510" cy="840462"/>
            </a:xfrm>
            <a:prstGeom prst="rect">
              <a:avLst/>
            </a:prstGeom>
          </p:spPr>
          <p:txBody>
            <a:bodyPr wrap="square">
              <a:spAutoFit/>
            </a:bodyPr>
            <a:lstStyle/>
            <a:p>
              <a:pPr algn="ctr"/>
              <a:r>
                <a:rPr lang="fr-FR" sz="1600" b="1" dirty="0">
                  <a:solidFill>
                    <a:schemeClr val="tx1">
                      <a:lumMod val="75000"/>
                      <a:lumOff val="25000"/>
                    </a:schemeClr>
                  </a:solidFill>
                  <a:latin typeface="Roboto Light" panose="02000000000000000000" pitchFamily="2" charset="0"/>
                  <a:ea typeface="Roboto Light" panose="02000000000000000000" pitchFamily="2" charset="0"/>
                </a:rPr>
                <a:t>SOS SPOT ROLL-ON</a:t>
              </a:r>
            </a:p>
            <a:p>
              <a:pPr algn="ctr"/>
              <a:r>
                <a:rPr lang="fr-FR" sz="1600" b="1" dirty="0">
                  <a:solidFill>
                    <a:schemeClr val="tx1">
                      <a:lumMod val="75000"/>
                      <a:lumOff val="25000"/>
                    </a:schemeClr>
                  </a:solidFill>
                  <a:latin typeface="Roboto Light" panose="02000000000000000000" pitchFamily="2" charset="0"/>
                  <a:ea typeface="Roboto Light" panose="02000000000000000000" pitchFamily="2" charset="0"/>
                </a:rPr>
                <a:t>JUVENIL</a:t>
              </a:r>
            </a:p>
          </p:txBody>
        </p:sp>
        <p:pic>
          <p:nvPicPr>
            <p:cNvPr id="75" name="Image 74"/>
            <p:cNvPicPr>
              <a:picLocks noChangeAspect="1"/>
            </p:cNvPicPr>
            <p:nvPr/>
          </p:nvPicPr>
          <p:blipFill rotWithShape="1">
            <a:blip r:embed="rId6" cstate="print">
              <a:extLst>
                <a:ext uri="{28A0092B-C50C-407E-A947-70E740481C1C}">
                  <a14:useLocalDpi xmlns:a14="http://schemas.microsoft.com/office/drawing/2010/main" val="0"/>
                </a:ext>
              </a:extLst>
            </a:blip>
            <a:srcRect l="23018" t="15395" r="21168" b="20275"/>
            <a:stretch/>
          </p:blipFill>
          <p:spPr>
            <a:xfrm>
              <a:off x="4489286" y="4058209"/>
              <a:ext cx="490991" cy="1343767"/>
            </a:xfrm>
            <a:prstGeom prst="rect">
              <a:avLst/>
            </a:prstGeom>
          </p:spPr>
        </p:pic>
        <p:pic>
          <p:nvPicPr>
            <p:cNvPr id="76" name="Image 75" descr="kyhkr.jpg"/>
            <p:cNvPicPr>
              <a:picLocks noChangeAspect="1"/>
            </p:cNvPicPr>
            <p:nvPr/>
          </p:nvPicPr>
          <p:blipFill>
            <a:blip r:embed="rId3" cstate="print">
              <a:duotone>
                <a:schemeClr val="accent3">
                  <a:shade val="45000"/>
                  <a:satMod val="135000"/>
                </a:schemeClr>
                <a:prstClr val="white"/>
              </a:duotone>
            </a:blip>
            <a:stretch>
              <a:fillRect/>
            </a:stretch>
          </p:blipFill>
          <p:spPr>
            <a:xfrm>
              <a:off x="5051282" y="4578971"/>
              <a:ext cx="765011" cy="765011"/>
            </a:xfrm>
            <a:prstGeom prst="rect">
              <a:avLst/>
            </a:prstGeom>
            <a:ln>
              <a:noFill/>
            </a:ln>
            <a:effectLst/>
            <a:scene3d>
              <a:camera prst="orthographicFront">
                <a:rot lat="0" lon="0" rev="0"/>
              </a:camera>
              <a:lightRig rig="contrasting" dir="t">
                <a:rot lat="0" lon="0" rev="7800000"/>
              </a:lightRig>
            </a:scene3d>
            <a:sp3d/>
          </p:spPr>
        </p:pic>
      </p:grpSp>
      <p:grpSp>
        <p:nvGrpSpPr>
          <p:cNvPr id="77" name="Groupe 76"/>
          <p:cNvGrpSpPr/>
          <p:nvPr/>
        </p:nvGrpSpPr>
        <p:grpSpPr>
          <a:xfrm>
            <a:off x="6084557" y="3406627"/>
            <a:ext cx="1805767" cy="2283612"/>
            <a:chOff x="6081000" y="3375753"/>
            <a:chExt cx="1991360" cy="2518316"/>
          </a:xfrm>
        </p:grpSpPr>
        <p:sp>
          <p:nvSpPr>
            <p:cNvPr id="78" name="Rectangle 77"/>
            <p:cNvSpPr/>
            <p:nvPr/>
          </p:nvSpPr>
          <p:spPr>
            <a:xfrm>
              <a:off x="6081000" y="5520719"/>
              <a:ext cx="1991360" cy="348036"/>
            </a:xfrm>
            <a:prstGeom prst="rect">
              <a:avLst/>
            </a:prstGeom>
          </p:spPr>
          <p:txBody>
            <a:bodyPr wrap="square">
              <a:spAutoFit/>
            </a:bodyPr>
            <a:lstStyle/>
            <a:p>
              <a:pPr algn="ctr"/>
              <a:r>
                <a:rPr lang="fr-FR" sz="1600" b="1" dirty="0">
                  <a:solidFill>
                    <a:schemeClr val="tx1">
                      <a:lumMod val="75000"/>
                      <a:lumOff val="25000"/>
                    </a:schemeClr>
                  </a:solidFill>
                  <a:latin typeface="Roboto Light" panose="02000000000000000000" pitchFamily="2" charset="0"/>
                  <a:ea typeface="Roboto Light" panose="02000000000000000000" pitchFamily="2" charset="0"/>
                </a:rPr>
                <a:t>CREME 93</a:t>
              </a:r>
            </a:p>
          </p:txBody>
        </p:sp>
        <p:pic>
          <p:nvPicPr>
            <p:cNvPr id="79" name="Image 78"/>
            <p:cNvPicPr>
              <a:picLocks noChangeAspect="1"/>
            </p:cNvPicPr>
            <p:nvPr/>
          </p:nvPicPr>
          <p:blipFill rotWithShape="1">
            <a:blip r:embed="rId7" cstate="print">
              <a:extLst>
                <a:ext uri="{28A0092B-C50C-407E-A947-70E740481C1C}">
                  <a14:useLocalDpi xmlns:a14="http://schemas.microsoft.com/office/drawing/2010/main" val="0"/>
                </a:ext>
              </a:extLst>
            </a:blip>
            <a:srcRect l="17686" t="8172" r="17094" b="19713"/>
            <a:stretch/>
          </p:blipFill>
          <p:spPr>
            <a:xfrm>
              <a:off x="6288050" y="3375753"/>
              <a:ext cx="899506" cy="2056598"/>
            </a:xfrm>
            <a:prstGeom prst="rect">
              <a:avLst/>
            </a:prstGeom>
          </p:spPr>
        </p:pic>
      </p:grpSp>
      <p:grpSp>
        <p:nvGrpSpPr>
          <p:cNvPr id="80" name="Groupe 79"/>
          <p:cNvGrpSpPr/>
          <p:nvPr/>
        </p:nvGrpSpPr>
        <p:grpSpPr>
          <a:xfrm>
            <a:off x="7946505" y="3411710"/>
            <a:ext cx="1814791" cy="2278530"/>
            <a:chOff x="8134314" y="3381358"/>
            <a:chExt cx="2001311" cy="2512712"/>
          </a:xfrm>
        </p:grpSpPr>
        <p:sp>
          <p:nvSpPr>
            <p:cNvPr id="81" name="Rectangle 80"/>
            <p:cNvSpPr/>
            <p:nvPr/>
          </p:nvSpPr>
          <p:spPr>
            <a:xfrm>
              <a:off x="8134314" y="5520720"/>
              <a:ext cx="2001311" cy="348036"/>
            </a:xfrm>
            <a:prstGeom prst="rect">
              <a:avLst/>
            </a:prstGeom>
          </p:spPr>
          <p:txBody>
            <a:bodyPr wrap="square">
              <a:spAutoFit/>
            </a:bodyPr>
            <a:lstStyle/>
            <a:p>
              <a:pPr algn="ctr"/>
              <a:r>
                <a:rPr lang="fr-FR" sz="1600" b="1" dirty="0">
                  <a:solidFill>
                    <a:schemeClr val="tx1">
                      <a:lumMod val="75000"/>
                      <a:lumOff val="25000"/>
                    </a:schemeClr>
                  </a:solidFill>
                  <a:latin typeface="Roboto Light" panose="02000000000000000000" pitchFamily="2" charset="0"/>
                  <a:ea typeface="Roboto Light" panose="02000000000000000000" pitchFamily="2" charset="0"/>
                </a:rPr>
                <a:t>CREME PG</a:t>
              </a:r>
            </a:p>
          </p:txBody>
        </p:sp>
        <p:pic>
          <p:nvPicPr>
            <p:cNvPr id="82" name="Image 81"/>
            <p:cNvPicPr>
              <a:picLocks noChangeAspect="1"/>
            </p:cNvPicPr>
            <p:nvPr/>
          </p:nvPicPr>
          <p:blipFill rotWithShape="1">
            <a:blip r:embed="rId8" cstate="print">
              <a:extLst>
                <a:ext uri="{28A0092B-C50C-407E-A947-70E740481C1C}">
                  <a14:useLocalDpi xmlns:a14="http://schemas.microsoft.com/office/drawing/2010/main" val="0"/>
                </a:ext>
              </a:extLst>
            </a:blip>
            <a:srcRect l="18152" t="8603" r="17249" b="20143"/>
            <a:stretch/>
          </p:blipFill>
          <p:spPr>
            <a:xfrm>
              <a:off x="8340710" y="3381358"/>
              <a:ext cx="901435" cy="2083782"/>
            </a:xfrm>
            <a:prstGeom prst="rect">
              <a:avLst/>
            </a:prstGeom>
          </p:spPr>
        </p:pic>
        <p:pic>
          <p:nvPicPr>
            <p:cNvPr id="84" name="Image 83" descr="kyhkr.jpg"/>
            <p:cNvPicPr>
              <a:picLocks noChangeAspect="1"/>
            </p:cNvPicPr>
            <p:nvPr/>
          </p:nvPicPr>
          <p:blipFill>
            <a:blip r:embed="rId3" cstate="print">
              <a:duotone>
                <a:schemeClr val="accent3">
                  <a:shade val="45000"/>
                  <a:satMod val="135000"/>
                </a:schemeClr>
                <a:prstClr val="white"/>
              </a:duotone>
            </a:blip>
            <a:stretch>
              <a:fillRect/>
            </a:stretch>
          </p:blipFill>
          <p:spPr>
            <a:xfrm>
              <a:off x="9149305" y="4584648"/>
              <a:ext cx="765011" cy="765011"/>
            </a:xfrm>
            <a:prstGeom prst="rect">
              <a:avLst/>
            </a:prstGeom>
            <a:ln>
              <a:noFill/>
            </a:ln>
            <a:effectLst/>
            <a:scene3d>
              <a:camera prst="orthographicFront">
                <a:rot lat="0" lon="0" rev="0"/>
              </a:camera>
              <a:lightRig rig="contrasting" dir="t">
                <a:rot lat="0" lon="0" rev="7800000"/>
              </a:lightRig>
            </a:scene3d>
            <a:sp3d/>
          </p:spPr>
        </p:pic>
      </p:grpSp>
      <p:grpSp>
        <p:nvGrpSpPr>
          <p:cNvPr id="85" name="Groupe 84"/>
          <p:cNvGrpSpPr/>
          <p:nvPr/>
        </p:nvGrpSpPr>
        <p:grpSpPr>
          <a:xfrm>
            <a:off x="9817475" y="3510173"/>
            <a:ext cx="1814791" cy="2426286"/>
            <a:chOff x="10197579" y="3489941"/>
            <a:chExt cx="2001311" cy="2675655"/>
          </a:xfrm>
        </p:grpSpPr>
        <p:sp>
          <p:nvSpPr>
            <p:cNvPr id="91" name="Rectangle 90"/>
            <p:cNvSpPr/>
            <p:nvPr/>
          </p:nvSpPr>
          <p:spPr>
            <a:xfrm>
              <a:off x="10197579" y="5520719"/>
              <a:ext cx="2001311" cy="594248"/>
            </a:xfrm>
            <a:prstGeom prst="rect">
              <a:avLst/>
            </a:prstGeom>
          </p:spPr>
          <p:txBody>
            <a:bodyPr wrap="square">
              <a:spAutoFit/>
            </a:bodyPr>
            <a:lstStyle/>
            <a:p>
              <a:pPr algn="ctr"/>
              <a:r>
                <a:rPr lang="fr-FR" sz="1600" b="1" dirty="0">
                  <a:solidFill>
                    <a:schemeClr val="tx1">
                      <a:lumMod val="75000"/>
                      <a:lumOff val="25000"/>
                    </a:schemeClr>
                  </a:solidFill>
                  <a:latin typeface="Roboto Light" panose="02000000000000000000" pitchFamily="2" charset="0"/>
                  <a:ea typeface="Roboto Light" panose="02000000000000000000" pitchFamily="2" charset="0"/>
                </a:rPr>
                <a:t>NUDE PERFECT FLUIDE</a:t>
              </a:r>
            </a:p>
          </p:txBody>
        </p:sp>
        <p:pic>
          <p:nvPicPr>
            <p:cNvPr id="92" name="Image 91"/>
            <p:cNvPicPr/>
            <p:nvPr/>
          </p:nvPicPr>
          <p:blipFill rotWithShape="1">
            <a:blip r:embed="rId9" cstate="print">
              <a:extLst>
                <a:ext uri="{28A0092B-C50C-407E-A947-70E740481C1C}">
                  <a14:useLocalDpi xmlns:a14="http://schemas.microsoft.com/office/drawing/2010/main" val="0"/>
                </a:ext>
              </a:extLst>
            </a:blip>
            <a:srcRect l="9185" t="9516" r="10966" b="22452"/>
            <a:stretch/>
          </p:blipFill>
          <p:spPr>
            <a:xfrm>
              <a:off x="10498254" y="3489941"/>
              <a:ext cx="492975" cy="1927451"/>
            </a:xfrm>
            <a:prstGeom prst="rect">
              <a:avLst/>
            </a:prstGeom>
          </p:spPr>
        </p:pic>
        <p:pic>
          <p:nvPicPr>
            <p:cNvPr id="93" name="Image 92" descr="kyhkr.jpg"/>
            <p:cNvPicPr>
              <a:picLocks noChangeAspect="1"/>
            </p:cNvPicPr>
            <p:nvPr/>
          </p:nvPicPr>
          <p:blipFill>
            <a:blip r:embed="rId3" cstate="print">
              <a:duotone>
                <a:schemeClr val="accent3">
                  <a:shade val="45000"/>
                  <a:satMod val="135000"/>
                </a:schemeClr>
                <a:prstClr val="white"/>
              </a:duotone>
            </a:blip>
            <a:stretch>
              <a:fillRect/>
            </a:stretch>
          </p:blipFill>
          <p:spPr>
            <a:xfrm>
              <a:off x="11126002" y="4635924"/>
              <a:ext cx="765011" cy="765011"/>
            </a:xfrm>
            <a:prstGeom prst="rect">
              <a:avLst/>
            </a:prstGeom>
            <a:ln>
              <a:noFill/>
            </a:ln>
            <a:effectLst/>
            <a:scene3d>
              <a:camera prst="orthographicFront">
                <a:rot lat="0" lon="0" rev="0"/>
              </a:camera>
              <a:lightRig rig="contrasting" dir="t">
                <a:rot lat="0" lon="0" rev="7800000"/>
              </a:lightRig>
            </a:scene3d>
            <a:sp3d/>
          </p:spPr>
        </p:pic>
      </p:grpSp>
      <p:pic>
        <p:nvPicPr>
          <p:cNvPr id="94" name="Picture 2" descr="ingrédient-quintessence-yon-ka"/>
          <p:cNvPicPr>
            <a:picLocks noChangeAspect="1" noChangeArrowheads="1"/>
          </p:cNvPicPr>
          <p:nvPr/>
        </p:nvPicPr>
        <p:blipFill>
          <a:blip r:embed="rId10" cstate="print">
            <a:extLst>
              <a:ext uri="{28A0092B-C50C-407E-A947-70E740481C1C}">
                <a14:useLocalDpi xmlns:a14="http://schemas.microsoft.com/office/drawing/2010/main" val="0"/>
              </a:ext>
            </a:extLst>
          </a:blip>
          <a:srcRect/>
          <a:stretch>
            <a:fillRect/>
          </a:stretch>
        </p:blipFill>
        <p:spPr bwMode="auto">
          <a:xfrm>
            <a:off x="1478701" y="4442619"/>
            <a:ext cx="654403" cy="693713"/>
          </a:xfrm>
          <a:prstGeom prst="rect">
            <a:avLst/>
          </a:prstGeom>
          <a:noFill/>
          <a:extLst>
            <a:ext uri="{909E8E84-426E-40DD-AFC4-6F175D3DCCD1}">
              <a14:hiddenFill xmlns:a14="http://schemas.microsoft.com/office/drawing/2010/main">
                <a:solidFill>
                  <a:srgbClr val="FFFFFF"/>
                </a:solidFill>
              </a14:hiddenFill>
            </a:ext>
          </a:extLst>
        </p:spPr>
      </p:pic>
      <p:pic>
        <p:nvPicPr>
          <p:cNvPr id="95" name="Picture 2" descr="ingredient-bardane"/>
          <p:cNvPicPr>
            <a:picLocks noChangeAspect="1" noChangeArrowheads="1"/>
          </p:cNvPicPr>
          <p:nvPr/>
        </p:nvPicPr>
        <p:blipFill>
          <a:blip r:embed="rId11" cstate="print">
            <a:extLst>
              <a:ext uri="{28A0092B-C50C-407E-A947-70E740481C1C}">
                <a14:useLocalDpi xmlns:a14="http://schemas.microsoft.com/office/drawing/2010/main" val="0"/>
              </a:ext>
            </a:extLst>
          </a:blip>
          <a:srcRect/>
          <a:stretch>
            <a:fillRect/>
          </a:stretch>
        </p:blipFill>
        <p:spPr bwMode="auto">
          <a:xfrm>
            <a:off x="3389356" y="4603183"/>
            <a:ext cx="706169" cy="495102"/>
          </a:xfrm>
          <a:prstGeom prst="rect">
            <a:avLst/>
          </a:prstGeom>
          <a:noFill/>
          <a:extLst>
            <a:ext uri="{909E8E84-426E-40DD-AFC4-6F175D3DCCD1}">
              <a14:hiddenFill xmlns:a14="http://schemas.microsoft.com/office/drawing/2010/main">
                <a:solidFill>
                  <a:srgbClr val="FFFFFF"/>
                </a:solidFill>
              </a14:hiddenFill>
            </a:ext>
          </a:extLst>
        </p:spPr>
      </p:pic>
      <p:pic>
        <p:nvPicPr>
          <p:cNvPr id="96" name="Picture 2" descr="ingredient-ichtyol"/>
          <p:cNvPicPr>
            <a:picLocks noChangeAspect="1" noChangeArrowheads="1"/>
          </p:cNvPicPr>
          <p:nvPr/>
        </p:nvPicPr>
        <p:blipFill>
          <a:blip r:embed="rId12" cstate="print">
            <a:extLst>
              <a:ext uri="{28A0092B-C50C-407E-A947-70E740481C1C}">
                <a14:useLocalDpi xmlns:a14="http://schemas.microsoft.com/office/drawing/2010/main" val="0"/>
              </a:ext>
            </a:extLst>
          </a:blip>
          <a:srcRect/>
          <a:stretch>
            <a:fillRect/>
          </a:stretch>
        </p:blipFill>
        <p:spPr bwMode="auto">
          <a:xfrm>
            <a:off x="5123751" y="4682416"/>
            <a:ext cx="717431" cy="396978"/>
          </a:xfrm>
          <a:prstGeom prst="rect">
            <a:avLst/>
          </a:prstGeom>
          <a:noFill/>
          <a:extLst>
            <a:ext uri="{909E8E84-426E-40DD-AFC4-6F175D3DCCD1}">
              <a14:hiddenFill xmlns:a14="http://schemas.microsoft.com/office/drawing/2010/main">
                <a:solidFill>
                  <a:srgbClr val="FFFFFF"/>
                </a:solidFill>
              </a14:hiddenFill>
            </a:ext>
          </a:extLst>
        </p:spPr>
      </p:pic>
      <p:pic>
        <p:nvPicPr>
          <p:cNvPr id="97" name="Picture 4" descr="ingredient-huile-essentielle-ylang-ylang"/>
          <p:cNvPicPr>
            <a:picLocks noChangeAspect="1" noChangeArrowheads="1"/>
          </p:cNvPicPr>
          <p:nvPr/>
        </p:nvPicPr>
        <p:blipFill>
          <a:blip r:embed="rId13" cstate="print">
            <a:extLst>
              <a:ext uri="{28A0092B-C50C-407E-A947-70E740481C1C}">
                <a14:useLocalDpi xmlns:a14="http://schemas.microsoft.com/office/drawing/2010/main" val="0"/>
              </a:ext>
            </a:extLst>
          </a:blip>
          <a:srcRect/>
          <a:stretch>
            <a:fillRect/>
          </a:stretch>
        </p:blipFill>
        <p:spPr bwMode="auto">
          <a:xfrm>
            <a:off x="6914492" y="4613769"/>
            <a:ext cx="829465" cy="522563"/>
          </a:xfrm>
          <a:prstGeom prst="rect">
            <a:avLst/>
          </a:prstGeom>
          <a:noFill/>
          <a:extLst>
            <a:ext uri="{909E8E84-426E-40DD-AFC4-6F175D3DCCD1}">
              <a14:hiddenFill xmlns:a14="http://schemas.microsoft.com/office/drawing/2010/main">
                <a:solidFill>
                  <a:srgbClr val="FFFFFF"/>
                </a:solidFill>
              </a14:hiddenFill>
            </a:ext>
          </a:extLst>
        </p:spPr>
      </p:pic>
      <p:pic>
        <p:nvPicPr>
          <p:cNvPr id="101" name="Image 100" descr="kyhkr.jpg"/>
          <p:cNvPicPr>
            <a:picLocks noChangeAspect="1"/>
          </p:cNvPicPr>
          <p:nvPr/>
        </p:nvPicPr>
        <p:blipFill>
          <a:blip r:embed="rId3" cstate="print">
            <a:duotone>
              <a:schemeClr val="accent3">
                <a:shade val="45000"/>
                <a:satMod val="135000"/>
              </a:schemeClr>
              <a:prstClr val="white"/>
            </a:duotone>
          </a:blip>
          <a:stretch>
            <a:fillRect/>
          </a:stretch>
        </p:blipFill>
        <p:spPr>
          <a:xfrm>
            <a:off x="7021779" y="4577840"/>
            <a:ext cx="693713" cy="693713"/>
          </a:xfrm>
          <a:prstGeom prst="rect">
            <a:avLst/>
          </a:prstGeom>
          <a:ln>
            <a:noFill/>
          </a:ln>
          <a:effectLst/>
          <a:scene3d>
            <a:camera prst="orthographicFront">
              <a:rot lat="0" lon="0" rev="0"/>
            </a:camera>
            <a:lightRig rig="contrasting" dir="t">
              <a:rot lat="0" lon="0" rev="7800000"/>
            </a:lightRig>
          </a:scene3d>
          <a:sp3d/>
        </p:spPr>
      </p:pic>
      <p:pic>
        <p:nvPicPr>
          <p:cNvPr id="102" name="Picture 2" descr="ingredient-bardane"/>
          <p:cNvPicPr>
            <a:picLocks noChangeAspect="1" noChangeArrowheads="1"/>
          </p:cNvPicPr>
          <p:nvPr/>
        </p:nvPicPr>
        <p:blipFill>
          <a:blip r:embed="rId11" cstate="print">
            <a:extLst>
              <a:ext uri="{28A0092B-C50C-407E-A947-70E740481C1C}">
                <a14:useLocalDpi xmlns:a14="http://schemas.microsoft.com/office/drawing/2010/main" val="0"/>
              </a:ext>
            </a:extLst>
          </a:blip>
          <a:srcRect/>
          <a:stretch>
            <a:fillRect/>
          </a:stretch>
        </p:blipFill>
        <p:spPr bwMode="auto">
          <a:xfrm>
            <a:off x="8849110" y="4657017"/>
            <a:ext cx="706169" cy="495102"/>
          </a:xfrm>
          <a:prstGeom prst="rect">
            <a:avLst/>
          </a:prstGeom>
          <a:noFill/>
          <a:extLst>
            <a:ext uri="{909E8E84-426E-40DD-AFC4-6F175D3DCCD1}">
              <a14:hiddenFill xmlns:a14="http://schemas.microsoft.com/office/drawing/2010/main">
                <a:solidFill>
                  <a:srgbClr val="FFFFFF"/>
                </a:solidFill>
              </a14:hiddenFill>
            </a:ext>
          </a:extLst>
        </p:spPr>
      </p:pic>
      <p:pic>
        <p:nvPicPr>
          <p:cNvPr id="103" name="Picture 6" descr="ingredient-feuillets-mineraux"/>
          <p:cNvPicPr>
            <a:picLocks noChangeAspect="1" noChangeArrowheads="1"/>
          </p:cNvPicPr>
          <p:nvPr/>
        </p:nvPicPr>
        <p:blipFill>
          <a:blip r:embed="rId14" cstate="print">
            <a:extLst>
              <a:ext uri="{28A0092B-C50C-407E-A947-70E740481C1C}">
                <a14:useLocalDpi xmlns:a14="http://schemas.microsoft.com/office/drawing/2010/main" val="0"/>
              </a:ext>
            </a:extLst>
          </a:blip>
          <a:srcRect/>
          <a:stretch>
            <a:fillRect/>
          </a:stretch>
        </p:blipFill>
        <p:spPr bwMode="auto">
          <a:xfrm>
            <a:off x="10701792" y="4549352"/>
            <a:ext cx="707393" cy="637439"/>
          </a:xfrm>
          <a:prstGeom prst="rect">
            <a:avLst/>
          </a:prstGeom>
          <a:noFill/>
          <a:extLst>
            <a:ext uri="{909E8E84-426E-40DD-AFC4-6F175D3DCCD1}">
              <a14:hiddenFill xmlns:a14="http://schemas.microsoft.com/office/drawing/2010/main">
                <a:solidFill>
                  <a:srgbClr val="FFFFFF"/>
                </a:solidFill>
              </a14:hiddenFill>
            </a:ext>
          </a:extLst>
        </p:spPr>
      </p:pic>
      <p:pic>
        <p:nvPicPr>
          <p:cNvPr id="48" name="Image 47"/>
          <p:cNvPicPr>
            <a:picLocks noChangeAspect="1"/>
          </p:cNvPicPr>
          <p:nvPr/>
        </p:nvPicPr>
        <p:blipFill rotWithShape="1">
          <a:blip r:embed="rId15" cstate="print">
            <a:extLst>
              <a:ext uri="{28A0092B-C50C-407E-A947-70E740481C1C}">
                <a14:useLocalDpi xmlns:a14="http://schemas.microsoft.com/office/drawing/2010/main" val="0"/>
              </a:ext>
            </a:extLst>
          </a:blip>
          <a:srcRect l="37396" t="23740" r="38672" b="10082"/>
          <a:stretch/>
        </p:blipFill>
        <p:spPr>
          <a:xfrm>
            <a:off x="4285823" y="4111735"/>
            <a:ext cx="284968" cy="1159818"/>
          </a:xfrm>
          <a:prstGeom prst="rect">
            <a:avLst/>
          </a:prstGeom>
        </p:spPr>
      </p:pic>
      <p:cxnSp>
        <p:nvCxnSpPr>
          <p:cNvPr id="59" name="Connecteur droit 58"/>
          <p:cNvCxnSpPr/>
          <p:nvPr/>
        </p:nvCxnSpPr>
        <p:spPr>
          <a:xfrm>
            <a:off x="6058415" y="2375487"/>
            <a:ext cx="0" cy="3506470"/>
          </a:xfrm>
          <a:prstGeom prst="line">
            <a:avLst/>
          </a:prstGeom>
          <a:ln w="19050"/>
        </p:spPr>
        <p:style>
          <a:lnRef idx="1">
            <a:schemeClr val="dk1"/>
          </a:lnRef>
          <a:fillRef idx="0">
            <a:schemeClr val="dk1"/>
          </a:fillRef>
          <a:effectRef idx="0">
            <a:schemeClr val="dk1"/>
          </a:effectRef>
          <a:fontRef idx="minor">
            <a:schemeClr val="tx1"/>
          </a:fontRef>
        </p:style>
      </p:cxnSp>
      <p:grpSp>
        <p:nvGrpSpPr>
          <p:cNvPr id="4" name="Groupe 3">
            <a:extLst>
              <a:ext uri="{FF2B5EF4-FFF2-40B4-BE49-F238E27FC236}">
                <a16:creationId xmlns:a16="http://schemas.microsoft.com/office/drawing/2014/main" id="{A6FB5859-F83F-E9D2-949F-B4F8D1F9721F}"/>
              </a:ext>
            </a:extLst>
          </p:cNvPr>
          <p:cNvGrpSpPr/>
          <p:nvPr/>
        </p:nvGrpSpPr>
        <p:grpSpPr>
          <a:xfrm>
            <a:off x="6656529" y="2811434"/>
            <a:ext cx="1402387" cy="629119"/>
            <a:chOff x="9080242" y="1966824"/>
            <a:chExt cx="1402387" cy="629119"/>
          </a:xfrm>
        </p:grpSpPr>
        <p:sp>
          <p:nvSpPr>
            <p:cNvPr id="5" name="Ellipse 4">
              <a:extLst>
                <a:ext uri="{FF2B5EF4-FFF2-40B4-BE49-F238E27FC236}">
                  <a16:creationId xmlns:a16="http://schemas.microsoft.com/office/drawing/2014/main" id="{1FAF0635-E1ED-D609-1FE4-1FF542E3A632}"/>
                </a:ext>
              </a:extLst>
            </p:cNvPr>
            <p:cNvSpPr/>
            <p:nvPr/>
          </p:nvSpPr>
          <p:spPr>
            <a:xfrm rot="3273980">
              <a:off x="9486713" y="1600026"/>
              <a:ext cx="589446" cy="1402387"/>
            </a:xfrm>
            <a:prstGeom prst="ellipse">
              <a:avLst/>
            </a:prstGeom>
            <a:solidFill>
              <a:srgbClr val="F78F2A"/>
            </a:solidFill>
            <a:ln w="38100">
              <a:solidFill>
                <a:srgbClr val="F78F2A"/>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
          <p:nvSpPr>
            <p:cNvPr id="6" name="ZoneTexte 5">
              <a:extLst>
                <a:ext uri="{FF2B5EF4-FFF2-40B4-BE49-F238E27FC236}">
                  <a16:creationId xmlns:a16="http://schemas.microsoft.com/office/drawing/2014/main" id="{36636BB3-A44C-8220-5F6A-7A2114D1DA0A}"/>
                </a:ext>
              </a:extLst>
            </p:cNvPr>
            <p:cNvSpPr txBox="1"/>
            <p:nvPr/>
          </p:nvSpPr>
          <p:spPr>
            <a:xfrm rot="19012034">
              <a:off x="9297437" y="1966824"/>
              <a:ext cx="1164919" cy="461665"/>
            </a:xfrm>
            <a:prstGeom prst="rect">
              <a:avLst/>
            </a:prstGeom>
            <a:noFill/>
          </p:spPr>
          <p:txBody>
            <a:bodyPr wrap="square" rtlCol="0">
              <a:spAutoFit/>
            </a:bodyPr>
            <a:lstStyle/>
            <a:p>
              <a:r>
                <a:rPr lang="fr-FR" sz="2400" kern="0" spc="-25" dirty="0">
                  <a:solidFill>
                    <a:schemeClr val="bg1"/>
                  </a:solidFill>
                  <a:latin typeface="KyivType Sans"/>
                  <a:ea typeface="+mj-ea"/>
                </a:rPr>
                <a:t>Vit C</a:t>
              </a:r>
            </a:p>
          </p:txBody>
        </p:sp>
      </p:grpSp>
    </p:spTree>
    <p:extLst>
      <p:ext uri="{BB962C8B-B14F-4D97-AF65-F5344CB8AC3E}">
        <p14:creationId xmlns:p14="http://schemas.microsoft.com/office/powerpoint/2010/main" val="245113244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nodeType="clickEffect">
                                  <p:stCondLst>
                                    <p:cond delay="0"/>
                                  </p:stCondLst>
                                  <p:childTnLst>
                                    <p:set>
                                      <p:cBhvr>
                                        <p:cTn id="6" dur="1" fill="hold">
                                          <p:stCondLst>
                                            <p:cond delay="0"/>
                                          </p:stCondLst>
                                        </p:cTn>
                                        <p:tgtEl>
                                          <p:spTgt spid="4"/>
                                        </p:tgtEl>
                                        <p:attrNameLst>
                                          <p:attrName>style.visibility</p:attrName>
                                        </p:attrNameLst>
                                      </p:cBhvr>
                                      <p:to>
                                        <p:strVal val="visible"/>
                                      </p:to>
                                    </p:set>
                                    <p:anim calcmode="lin" valueType="num">
                                      <p:cBhvr>
                                        <p:cTn id="7" dur="500" fill="hold"/>
                                        <p:tgtEl>
                                          <p:spTgt spid="4"/>
                                        </p:tgtEl>
                                        <p:attrNameLst>
                                          <p:attrName>ppt_w</p:attrName>
                                        </p:attrNameLst>
                                      </p:cBhvr>
                                      <p:tavLst>
                                        <p:tav tm="0">
                                          <p:val>
                                            <p:fltVal val="0"/>
                                          </p:val>
                                        </p:tav>
                                        <p:tav tm="100000">
                                          <p:val>
                                            <p:strVal val="#ppt_w"/>
                                          </p:val>
                                        </p:tav>
                                      </p:tavLst>
                                    </p:anim>
                                    <p:anim calcmode="lin" valueType="num">
                                      <p:cBhvr>
                                        <p:cTn id="8" dur="500" fill="hold"/>
                                        <p:tgtEl>
                                          <p:spTgt spid="4"/>
                                        </p:tgtEl>
                                        <p:attrNameLst>
                                          <p:attrName>ppt_h</p:attrName>
                                        </p:attrNameLst>
                                      </p:cBhvr>
                                      <p:tavLst>
                                        <p:tav tm="0">
                                          <p:val>
                                            <p:fltVal val="0"/>
                                          </p:val>
                                        </p:tav>
                                        <p:tav tm="100000">
                                          <p:val>
                                            <p:strVal val="#ppt_h"/>
                                          </p:val>
                                        </p:tav>
                                      </p:tavLst>
                                    </p:anim>
                                    <p:animEffect transition="in" filter="fade">
                                      <p:cBhvr>
                                        <p:cTn id="9" dur="5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6" name="Rectangle 85"/>
          <p:cNvSpPr/>
          <p:nvPr/>
        </p:nvSpPr>
        <p:spPr>
          <a:xfrm>
            <a:off x="679989" y="2417657"/>
            <a:ext cx="3632851" cy="649715"/>
          </a:xfrm>
          <a:prstGeom prst="rect">
            <a:avLst/>
          </a:prstGeom>
          <a:solidFill>
            <a:srgbClr val="F3EDE9"/>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812786">
              <a:defRPr/>
            </a:pPr>
            <a:r>
              <a:rPr lang="fr-FR" sz="1421" dirty="0">
                <a:solidFill>
                  <a:srgbClr val="565655"/>
                </a:solidFill>
                <a:latin typeface="Century Gothic"/>
              </a:rPr>
              <a:t>RIDES SUPERFICIELLES</a:t>
            </a:r>
          </a:p>
        </p:txBody>
      </p:sp>
      <p:sp>
        <p:nvSpPr>
          <p:cNvPr id="98" name="Rectangle 97"/>
          <p:cNvSpPr/>
          <p:nvPr/>
        </p:nvSpPr>
        <p:spPr>
          <a:xfrm>
            <a:off x="4337467" y="2415218"/>
            <a:ext cx="3588492" cy="649715"/>
          </a:xfrm>
          <a:prstGeom prst="rect">
            <a:avLst/>
          </a:prstGeom>
          <a:solidFill>
            <a:srgbClr val="F3EDE9"/>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defRPr/>
            </a:pPr>
            <a:r>
              <a:rPr lang="fr-FR" sz="1421" dirty="0">
                <a:solidFill>
                  <a:srgbClr val="565655"/>
                </a:solidFill>
                <a:latin typeface="Century Gothic"/>
              </a:rPr>
              <a:t>RIDES PROFONDES</a:t>
            </a:r>
          </a:p>
        </p:txBody>
      </p:sp>
      <p:sp>
        <p:nvSpPr>
          <p:cNvPr id="99" name="Rectangle 98"/>
          <p:cNvSpPr/>
          <p:nvPr/>
        </p:nvSpPr>
        <p:spPr>
          <a:xfrm>
            <a:off x="7925960" y="2414380"/>
            <a:ext cx="3588494" cy="649715"/>
          </a:xfrm>
          <a:prstGeom prst="rect">
            <a:avLst/>
          </a:prstGeom>
          <a:solidFill>
            <a:srgbClr val="F3EDE9"/>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lvl="0" algn="ctr">
              <a:defRPr/>
            </a:pPr>
            <a:r>
              <a:rPr lang="fr-FR" sz="1421" dirty="0">
                <a:solidFill>
                  <a:srgbClr val="565655"/>
                </a:solidFill>
                <a:latin typeface="Century Gothic"/>
              </a:rPr>
              <a:t>RAFFERMISSANT</a:t>
            </a:r>
          </a:p>
        </p:txBody>
      </p:sp>
      <p:cxnSp>
        <p:nvCxnSpPr>
          <p:cNvPr id="7" name="Connecteur droit 6"/>
          <p:cNvCxnSpPr/>
          <p:nvPr/>
        </p:nvCxnSpPr>
        <p:spPr>
          <a:xfrm>
            <a:off x="4317201" y="2494112"/>
            <a:ext cx="0" cy="3437070"/>
          </a:xfrm>
          <a:prstGeom prst="line">
            <a:avLst/>
          </a:prstGeom>
          <a:ln w="19050"/>
        </p:spPr>
        <p:style>
          <a:lnRef idx="1">
            <a:schemeClr val="dk1"/>
          </a:lnRef>
          <a:fillRef idx="0">
            <a:schemeClr val="dk1"/>
          </a:fillRef>
          <a:effectRef idx="0">
            <a:schemeClr val="dk1"/>
          </a:effectRef>
          <a:fontRef idx="minor">
            <a:schemeClr val="tx1"/>
          </a:fontRef>
        </p:style>
      </p:cxnSp>
      <p:cxnSp>
        <p:nvCxnSpPr>
          <p:cNvPr id="100" name="Connecteur droit 99"/>
          <p:cNvCxnSpPr/>
          <p:nvPr/>
        </p:nvCxnSpPr>
        <p:spPr>
          <a:xfrm>
            <a:off x="7925959" y="2414380"/>
            <a:ext cx="0" cy="3437070"/>
          </a:xfrm>
          <a:prstGeom prst="line">
            <a:avLst/>
          </a:prstGeom>
          <a:ln w="19050"/>
        </p:spPr>
        <p:style>
          <a:lnRef idx="1">
            <a:schemeClr val="dk1"/>
          </a:lnRef>
          <a:fillRef idx="0">
            <a:schemeClr val="dk1"/>
          </a:fillRef>
          <a:effectRef idx="0">
            <a:schemeClr val="dk1"/>
          </a:effectRef>
          <a:fontRef idx="minor">
            <a:schemeClr val="tx1"/>
          </a:fontRef>
        </p:style>
      </p:cxnSp>
      <p:sp>
        <p:nvSpPr>
          <p:cNvPr id="108" name="Rectangle 107"/>
          <p:cNvSpPr/>
          <p:nvPr/>
        </p:nvSpPr>
        <p:spPr>
          <a:xfrm>
            <a:off x="2598636" y="1550783"/>
            <a:ext cx="6363114" cy="310983"/>
          </a:xfrm>
          <a:prstGeom prst="rect">
            <a:avLst/>
          </a:prstGeom>
        </p:spPr>
        <p:txBody>
          <a:bodyPr wrap="square">
            <a:spAutoFit/>
          </a:bodyPr>
          <a:lstStyle/>
          <a:p>
            <a:pPr algn="ctr"/>
            <a:r>
              <a:rPr lang="fr-FR" sz="1600" i="1" dirty="0">
                <a:solidFill>
                  <a:prstClr val="black"/>
                </a:solidFill>
                <a:latin typeface="Roboto Light" panose="02000000000000000000" pitchFamily="2" charset="0"/>
                <a:ea typeface="Roboto Light" panose="02000000000000000000" pitchFamily="2" charset="0"/>
              </a:rPr>
              <a:t>Des soins lissant et  repulpant pour préserver la jeunesse de la peau</a:t>
            </a:r>
          </a:p>
        </p:txBody>
      </p:sp>
      <p:grpSp>
        <p:nvGrpSpPr>
          <p:cNvPr id="5" name="Groupe 4"/>
          <p:cNvGrpSpPr/>
          <p:nvPr/>
        </p:nvGrpSpPr>
        <p:grpSpPr>
          <a:xfrm>
            <a:off x="677549" y="3762564"/>
            <a:ext cx="3619389" cy="2704676"/>
            <a:chOff x="0" y="3034291"/>
            <a:chExt cx="4071973" cy="3042883"/>
          </a:xfrm>
        </p:grpSpPr>
        <p:pic>
          <p:nvPicPr>
            <p:cNvPr id="31" name="Image 30"/>
            <p:cNvPicPr>
              <a:picLocks noChangeAspect="1"/>
            </p:cNvPicPr>
            <p:nvPr/>
          </p:nvPicPr>
          <p:blipFill rotWithShape="1">
            <a:blip r:embed="rId3" cstate="print">
              <a:extLst>
                <a:ext uri="{28A0092B-C50C-407E-A947-70E740481C1C}">
                  <a14:useLocalDpi xmlns:a14="http://schemas.microsoft.com/office/drawing/2010/main" val="0"/>
                </a:ext>
              </a:extLst>
            </a:blip>
            <a:srcRect l="32961" t="9615" r="31787" b="28077"/>
            <a:stretch/>
          </p:blipFill>
          <p:spPr>
            <a:xfrm>
              <a:off x="1679005" y="3065868"/>
              <a:ext cx="1085067" cy="2397011"/>
            </a:xfrm>
            <a:prstGeom prst="rect">
              <a:avLst/>
            </a:prstGeom>
          </p:spPr>
        </p:pic>
        <p:pic>
          <p:nvPicPr>
            <p:cNvPr id="29" name="Image 28"/>
            <p:cNvPicPr>
              <a:picLocks noChangeAspect="1"/>
            </p:cNvPicPr>
            <p:nvPr/>
          </p:nvPicPr>
          <p:blipFill rotWithShape="1">
            <a:blip r:embed="rId4" cstate="print">
              <a:extLst>
                <a:ext uri="{28A0092B-C50C-407E-A947-70E740481C1C}">
                  <a14:useLocalDpi xmlns:a14="http://schemas.microsoft.com/office/drawing/2010/main" val="0"/>
                </a:ext>
              </a:extLst>
            </a:blip>
            <a:srcRect l="31838" t="7563" r="32263" b="28207"/>
            <a:stretch/>
          </p:blipFill>
          <p:spPr>
            <a:xfrm>
              <a:off x="558251" y="3034291"/>
              <a:ext cx="1085835" cy="2428589"/>
            </a:xfrm>
            <a:prstGeom prst="rect">
              <a:avLst/>
            </a:prstGeom>
          </p:spPr>
        </p:pic>
        <p:grpSp>
          <p:nvGrpSpPr>
            <p:cNvPr id="4" name="Groupe 3"/>
            <p:cNvGrpSpPr/>
            <p:nvPr/>
          </p:nvGrpSpPr>
          <p:grpSpPr>
            <a:xfrm>
              <a:off x="0" y="4673329"/>
              <a:ext cx="4071973" cy="1403845"/>
              <a:chOff x="0" y="4673329"/>
              <a:chExt cx="4071973" cy="1403845"/>
            </a:xfrm>
          </p:grpSpPr>
          <p:sp>
            <p:nvSpPr>
              <p:cNvPr id="83" name="Rectangle 82"/>
              <p:cNvSpPr/>
              <p:nvPr/>
            </p:nvSpPr>
            <p:spPr>
              <a:xfrm>
                <a:off x="0" y="5696286"/>
                <a:ext cx="4071973" cy="349870"/>
              </a:xfrm>
              <a:prstGeom prst="rect">
                <a:avLst/>
              </a:prstGeom>
            </p:spPr>
            <p:txBody>
              <a:bodyPr wrap="square">
                <a:spAutoFit/>
              </a:bodyPr>
              <a:lstStyle/>
              <a:p>
                <a:pPr algn="ctr"/>
                <a:r>
                  <a:rPr lang="fr-FR" sz="1600" b="1" dirty="0">
                    <a:solidFill>
                      <a:schemeClr val="tx1">
                        <a:lumMod val="75000"/>
                        <a:lumOff val="25000"/>
                      </a:schemeClr>
                    </a:solidFill>
                    <a:latin typeface="Roboto Light" panose="02000000000000000000" pitchFamily="2" charset="0"/>
                    <a:ea typeface="Roboto Light" panose="02000000000000000000" pitchFamily="2" charset="0"/>
                  </a:rPr>
                  <a:t>ELASTINE JOUR/NUIT</a:t>
                </a:r>
              </a:p>
            </p:txBody>
          </p:sp>
          <p:pic>
            <p:nvPicPr>
              <p:cNvPr id="32" name="Image 31" descr="kyhkr.jpg"/>
              <p:cNvPicPr>
                <a:picLocks noChangeAspect="1"/>
              </p:cNvPicPr>
              <p:nvPr/>
            </p:nvPicPr>
            <p:blipFill>
              <a:blip r:embed="rId5" cstate="print">
                <a:duotone>
                  <a:schemeClr val="accent3">
                    <a:shade val="45000"/>
                    <a:satMod val="135000"/>
                  </a:schemeClr>
                  <a:prstClr val="white"/>
                </a:duotone>
                <a:extLst>
                  <a:ext uri="{BEBA8EAE-BF5A-486C-A8C5-ECC9F3942E4B}">
                    <a14:imgProps xmlns:a14="http://schemas.microsoft.com/office/drawing/2010/main">
                      <a14:imgLayer r:embed="rId6">
                        <a14:imgEffect>
                          <a14:backgroundRemoval t="585" b="99123" l="0" r="98246">
                            <a14:foregroundMark x1="83626" y1="2924" x2="98830" y2="22515"/>
                            <a14:foregroundMark x1="84795" y1="99415" x2="98830" y2="90936"/>
                            <a14:foregroundMark x1="0" y1="79825" x2="22807" y2="96199"/>
                            <a14:foregroundMark x1="4386" y1="19006" x2="26023" y2="585"/>
                            <a14:backgroundMark x1="85673" y1="4678" x2="98830" y2="16667"/>
                            <a14:backgroundMark x1="5263" y1="12281" x2="30409" y2="292"/>
                            <a14:backgroundMark x1="85673" y1="95029" x2="98830" y2="88304"/>
                            <a14:backgroundMark x1="26023" y1="95029" x2="0" y2="84211"/>
                            <a14:backgroundMark x1="96199" y1="19298" x2="76608" y2="877"/>
                            <a14:backgroundMark x1="20468" y1="92982" x2="877" y2="71345"/>
                            <a14:backgroundMark x1="4094" y1="19298" x2="14912" y2="877"/>
                          </a14:backgroundRemoval>
                        </a14:imgEffect>
                      </a14:imgLayer>
                    </a14:imgProps>
                  </a:ext>
                </a:extLst>
              </a:blip>
              <a:stretch>
                <a:fillRect/>
              </a:stretch>
            </p:blipFill>
            <p:spPr>
              <a:xfrm>
                <a:off x="2562851" y="4673329"/>
                <a:ext cx="765011" cy="765011"/>
              </a:xfrm>
              <a:prstGeom prst="rect">
                <a:avLst/>
              </a:prstGeom>
              <a:ln>
                <a:noFill/>
              </a:ln>
              <a:effectLst/>
              <a:scene3d>
                <a:camera prst="orthographicFront">
                  <a:rot lat="0" lon="0" rev="0"/>
                </a:camera>
                <a:lightRig rig="contrasting" dir="t">
                  <a:rot lat="0" lon="0" rev="7800000"/>
                </a:lightRig>
              </a:scene3d>
              <a:sp3d/>
            </p:spPr>
          </p:pic>
        </p:grpSp>
        <p:sp>
          <p:nvSpPr>
            <p:cNvPr id="35" name="ZoneTexte 34"/>
            <p:cNvSpPr txBox="1"/>
            <p:nvPr/>
          </p:nvSpPr>
          <p:spPr>
            <a:xfrm>
              <a:off x="2340016" y="4855780"/>
              <a:ext cx="1248057" cy="411331"/>
            </a:xfrm>
            <a:prstGeom prst="rect">
              <a:avLst/>
            </a:prstGeom>
            <a:noFill/>
          </p:spPr>
          <p:txBody>
            <a:bodyPr wrap="square" rtlCol="0">
              <a:spAutoFit/>
            </a:bodyPr>
            <a:lstStyle/>
            <a:p>
              <a:pPr algn="ctr"/>
              <a:r>
                <a:rPr lang="fr-FR" sz="888" dirty="0">
                  <a:solidFill>
                    <a:srgbClr val="565655"/>
                  </a:solidFill>
                  <a:latin typeface="Century Gothic" panose="020B0502020202020204" pitchFamily="34" charset="0"/>
                </a:rPr>
                <a:t>Peptides d’élastine</a:t>
              </a:r>
            </a:p>
          </p:txBody>
        </p:sp>
      </p:grpSp>
      <p:grpSp>
        <p:nvGrpSpPr>
          <p:cNvPr id="6" name="Groupe 5"/>
          <p:cNvGrpSpPr/>
          <p:nvPr/>
        </p:nvGrpSpPr>
        <p:grpSpPr>
          <a:xfrm>
            <a:off x="8442871" y="3825542"/>
            <a:ext cx="2644143" cy="2641700"/>
            <a:chOff x="4594299" y="3083086"/>
            <a:chExt cx="2974777" cy="2972031"/>
          </a:xfrm>
        </p:grpSpPr>
        <p:grpSp>
          <p:nvGrpSpPr>
            <p:cNvPr id="8" name="Groupe 7"/>
            <p:cNvGrpSpPr/>
            <p:nvPr/>
          </p:nvGrpSpPr>
          <p:grpSpPr>
            <a:xfrm>
              <a:off x="4594299" y="4606028"/>
              <a:ext cx="2974777" cy="1449089"/>
              <a:chOff x="4594299" y="4606028"/>
              <a:chExt cx="2974777" cy="1449089"/>
            </a:xfrm>
          </p:grpSpPr>
          <p:sp>
            <p:nvSpPr>
              <p:cNvPr id="87" name="Rectangle 86"/>
              <p:cNvSpPr/>
              <p:nvPr/>
            </p:nvSpPr>
            <p:spPr>
              <a:xfrm>
                <a:off x="4594299" y="5674229"/>
                <a:ext cx="2974777" cy="349870"/>
              </a:xfrm>
              <a:prstGeom prst="rect">
                <a:avLst/>
              </a:prstGeom>
            </p:spPr>
            <p:txBody>
              <a:bodyPr wrap="square">
                <a:spAutoFit/>
              </a:bodyPr>
              <a:lstStyle/>
              <a:p>
                <a:pPr algn="ctr"/>
                <a:r>
                  <a:rPr lang="fr-FR" sz="1600" b="1" dirty="0">
                    <a:solidFill>
                      <a:schemeClr val="tx1">
                        <a:lumMod val="75000"/>
                        <a:lumOff val="25000"/>
                      </a:schemeClr>
                    </a:solidFill>
                    <a:latin typeface="Roboto Light" panose="02000000000000000000" pitchFamily="2" charset="0"/>
                    <a:ea typeface="Roboto Light" panose="02000000000000000000" pitchFamily="2" charset="0"/>
                  </a:rPr>
                  <a:t>PHYTO 52</a:t>
                </a:r>
              </a:p>
            </p:txBody>
          </p:sp>
          <p:pic>
            <p:nvPicPr>
              <p:cNvPr id="28" name="Image 27" descr="kyhkr.jpg"/>
              <p:cNvPicPr>
                <a:picLocks noChangeAspect="1"/>
              </p:cNvPicPr>
              <p:nvPr/>
            </p:nvPicPr>
            <p:blipFill>
              <a:blip r:embed="rId5" cstate="print">
                <a:duotone>
                  <a:schemeClr val="accent3">
                    <a:shade val="45000"/>
                    <a:satMod val="135000"/>
                  </a:schemeClr>
                  <a:prstClr val="white"/>
                </a:duotone>
                <a:extLst>
                  <a:ext uri="{BEBA8EAE-BF5A-486C-A8C5-ECC9F3942E4B}">
                    <a14:imgProps xmlns:a14="http://schemas.microsoft.com/office/drawing/2010/main">
                      <a14:imgLayer r:embed="rId6">
                        <a14:imgEffect>
                          <a14:backgroundRemoval t="585" b="99123" l="0" r="98246">
                            <a14:foregroundMark x1="83626" y1="2924" x2="98830" y2="22515"/>
                            <a14:foregroundMark x1="84795" y1="99415" x2="98830" y2="90936"/>
                            <a14:foregroundMark x1="0" y1="79825" x2="22807" y2="96199"/>
                            <a14:foregroundMark x1="4386" y1="19006" x2="26023" y2="585"/>
                            <a14:backgroundMark x1="85673" y1="4678" x2="98830" y2="16667"/>
                            <a14:backgroundMark x1="5263" y1="12281" x2="30409" y2="292"/>
                            <a14:backgroundMark x1="85673" y1="95029" x2="98830" y2="88304"/>
                            <a14:backgroundMark x1="26023" y1="95029" x2="0" y2="84211"/>
                            <a14:backgroundMark x1="96199" y1="19298" x2="76608" y2="877"/>
                            <a14:backgroundMark x1="20468" y1="92982" x2="877" y2="71345"/>
                            <a14:backgroundMark x1="4094" y1="19298" x2="14912" y2="877"/>
                          </a14:backgroundRemoval>
                        </a14:imgEffect>
                      </a14:imgLayer>
                    </a14:imgProps>
                  </a:ext>
                </a:extLst>
              </a:blip>
              <a:stretch>
                <a:fillRect/>
              </a:stretch>
            </p:blipFill>
            <p:spPr>
              <a:xfrm>
                <a:off x="6332923" y="4606028"/>
                <a:ext cx="765011" cy="765011"/>
              </a:xfrm>
              <a:prstGeom prst="rect">
                <a:avLst/>
              </a:prstGeom>
              <a:ln>
                <a:noFill/>
              </a:ln>
              <a:effectLst/>
              <a:scene3d>
                <a:camera prst="orthographicFront">
                  <a:rot lat="0" lon="0" rev="0"/>
                </a:camera>
                <a:lightRig rig="contrasting" dir="t">
                  <a:rot lat="0" lon="0" rev="7800000"/>
                </a:lightRig>
              </a:scene3d>
              <a:sp3d/>
            </p:spPr>
          </p:pic>
        </p:grpSp>
        <p:pic>
          <p:nvPicPr>
            <p:cNvPr id="36" name="Image 35"/>
            <p:cNvPicPr>
              <a:picLocks noChangeAspect="1"/>
            </p:cNvPicPr>
            <p:nvPr/>
          </p:nvPicPr>
          <p:blipFill rotWithShape="1">
            <a:blip r:embed="rId7" cstate="print">
              <a:extLst>
                <a:ext uri="{28A0092B-C50C-407E-A947-70E740481C1C}">
                  <a14:useLocalDpi xmlns:a14="http://schemas.microsoft.com/office/drawing/2010/main" val="0"/>
                </a:ext>
              </a:extLst>
            </a:blip>
            <a:srcRect l="32477" t="8718" r="32584" b="27693"/>
            <a:stretch/>
          </p:blipFill>
          <p:spPr>
            <a:xfrm>
              <a:off x="5371920" y="3083086"/>
              <a:ext cx="1023989" cy="2329809"/>
            </a:xfrm>
            <a:prstGeom prst="rect">
              <a:avLst/>
            </a:prstGeom>
          </p:spPr>
        </p:pic>
        <p:pic>
          <p:nvPicPr>
            <p:cNvPr id="37" name="Image 36"/>
            <p:cNvPicPr>
              <a:picLocks noChangeAspect="1"/>
            </p:cNvPicPr>
            <p:nvPr/>
          </p:nvPicPr>
          <p:blipFill rotWithShape="1">
            <a:blip r:embed="rId8" cstate="print">
              <a:extLst>
                <a:ext uri="{28A0092B-C50C-407E-A947-70E740481C1C}">
                  <a14:useLocalDpi xmlns:a14="http://schemas.microsoft.com/office/drawing/2010/main" val="0"/>
                </a:ext>
              </a:extLst>
            </a:blip>
            <a:srcRect l="14355" t="11026" r="13296" b="19359"/>
            <a:stretch/>
          </p:blipFill>
          <p:spPr>
            <a:xfrm rot="18404817">
              <a:off x="6180621" y="4636975"/>
              <a:ext cx="1091576" cy="703115"/>
            </a:xfrm>
            <a:prstGeom prst="ellipse">
              <a:avLst/>
            </a:prstGeom>
            <a:ln>
              <a:noFill/>
            </a:ln>
            <a:effectLst>
              <a:softEdge rad="112500"/>
            </a:effectLst>
          </p:spPr>
        </p:pic>
      </p:grpSp>
      <p:grpSp>
        <p:nvGrpSpPr>
          <p:cNvPr id="10" name="Groupe 9"/>
          <p:cNvGrpSpPr/>
          <p:nvPr/>
        </p:nvGrpSpPr>
        <p:grpSpPr>
          <a:xfrm>
            <a:off x="4390808" y="5207212"/>
            <a:ext cx="3421016" cy="1260026"/>
            <a:chOff x="8154785" y="4649700"/>
            <a:chExt cx="3848794" cy="1417585"/>
          </a:xfrm>
        </p:grpSpPr>
        <p:pic>
          <p:nvPicPr>
            <p:cNvPr id="47" name="Image 46"/>
            <p:cNvPicPr/>
            <p:nvPr/>
          </p:nvPicPr>
          <p:blipFill>
            <a:blip r:embed="rId9" cstate="screen">
              <a:extLst>
                <a:ext uri="{28A0092B-C50C-407E-A947-70E740481C1C}">
                  <a14:useLocalDpi xmlns:a14="http://schemas.microsoft.com/office/drawing/2010/main"/>
                </a:ext>
              </a:extLst>
            </a:blip>
            <a:stretch>
              <a:fillRect/>
            </a:stretch>
          </p:blipFill>
          <p:spPr>
            <a:xfrm>
              <a:off x="11147113" y="4882621"/>
              <a:ext cx="840651" cy="582560"/>
            </a:xfrm>
            <a:prstGeom prst="ellipse">
              <a:avLst/>
            </a:prstGeom>
            <a:ln>
              <a:noFill/>
            </a:ln>
            <a:effectLst>
              <a:softEdge rad="112500"/>
            </a:effectLst>
          </p:spPr>
        </p:pic>
        <p:grpSp>
          <p:nvGrpSpPr>
            <p:cNvPr id="9" name="Groupe 8"/>
            <p:cNvGrpSpPr/>
            <p:nvPr/>
          </p:nvGrpSpPr>
          <p:grpSpPr>
            <a:xfrm>
              <a:off x="8154785" y="4649700"/>
              <a:ext cx="3848794" cy="1417585"/>
              <a:chOff x="8154785" y="4649700"/>
              <a:chExt cx="3848794" cy="1417585"/>
            </a:xfrm>
          </p:grpSpPr>
          <p:sp>
            <p:nvSpPr>
              <p:cNvPr id="88" name="Rectangle 87"/>
              <p:cNvSpPr/>
              <p:nvPr/>
            </p:nvSpPr>
            <p:spPr>
              <a:xfrm>
                <a:off x="8154785" y="5686397"/>
                <a:ext cx="3848794" cy="349870"/>
              </a:xfrm>
              <a:prstGeom prst="rect">
                <a:avLst/>
              </a:prstGeom>
            </p:spPr>
            <p:txBody>
              <a:bodyPr wrap="square">
                <a:spAutoFit/>
              </a:bodyPr>
              <a:lstStyle/>
              <a:p>
                <a:pPr algn="ctr"/>
                <a:r>
                  <a:rPr lang="fr-FR" sz="1600" b="1" dirty="0">
                    <a:solidFill>
                      <a:schemeClr val="tx1">
                        <a:lumMod val="75000"/>
                        <a:lumOff val="25000"/>
                      </a:schemeClr>
                    </a:solidFill>
                    <a:latin typeface="Roboto Light" panose="02000000000000000000" pitchFamily="2" charset="0"/>
                    <a:ea typeface="Roboto Light" panose="02000000000000000000" pitchFamily="2" charset="0"/>
                  </a:rPr>
                  <a:t>TIME RESIST JOUR/NUIT</a:t>
                </a:r>
              </a:p>
            </p:txBody>
          </p:sp>
          <p:pic>
            <p:nvPicPr>
              <p:cNvPr id="33" name="Image 32" descr="kyhkr.jpg"/>
              <p:cNvPicPr>
                <a:picLocks noChangeAspect="1"/>
              </p:cNvPicPr>
              <p:nvPr/>
            </p:nvPicPr>
            <p:blipFill>
              <a:blip r:embed="rId5" cstate="print">
                <a:duotone>
                  <a:schemeClr val="accent3">
                    <a:shade val="45000"/>
                    <a:satMod val="135000"/>
                  </a:schemeClr>
                  <a:prstClr val="white"/>
                </a:duotone>
                <a:extLst>
                  <a:ext uri="{BEBA8EAE-BF5A-486C-A8C5-ECC9F3942E4B}">
                    <a14:imgProps xmlns:a14="http://schemas.microsoft.com/office/drawing/2010/main">
                      <a14:imgLayer r:embed="rId6">
                        <a14:imgEffect>
                          <a14:backgroundRemoval t="585" b="99123" l="0" r="98246">
                            <a14:foregroundMark x1="83626" y1="2924" x2="98830" y2="22515"/>
                            <a14:foregroundMark x1="84795" y1="99415" x2="98830" y2="90936"/>
                            <a14:foregroundMark x1="0" y1="79825" x2="22807" y2="96199"/>
                            <a14:foregroundMark x1="4386" y1="19006" x2="26023" y2="585"/>
                            <a14:backgroundMark x1="85673" y1="4678" x2="98830" y2="16667"/>
                            <a14:backgroundMark x1="5263" y1="12281" x2="30409" y2="292"/>
                            <a14:backgroundMark x1="85673" y1="95029" x2="98830" y2="88304"/>
                            <a14:backgroundMark x1="26023" y1="95029" x2="0" y2="84211"/>
                            <a14:backgroundMark x1="96199" y1="19298" x2="76608" y2="877"/>
                            <a14:backgroundMark x1="20468" y1="92982" x2="877" y2="71345"/>
                            <a14:backgroundMark x1="4094" y1="19298" x2="14912" y2="877"/>
                          </a14:backgroundRemoval>
                        </a14:imgEffect>
                      </a14:imgLayer>
                    </a14:imgProps>
                  </a:ext>
                </a:extLst>
              </a:blip>
              <a:stretch>
                <a:fillRect/>
              </a:stretch>
            </p:blipFill>
            <p:spPr>
              <a:xfrm>
                <a:off x="11140251" y="4649700"/>
                <a:ext cx="765011" cy="765011"/>
              </a:xfrm>
              <a:prstGeom prst="rect">
                <a:avLst/>
              </a:prstGeom>
              <a:ln>
                <a:noFill/>
              </a:ln>
              <a:effectLst/>
              <a:scene3d>
                <a:camera prst="orthographicFront">
                  <a:rot lat="0" lon="0" rev="0"/>
                </a:camera>
                <a:lightRig rig="contrasting" dir="t">
                  <a:rot lat="0" lon="0" rev="7800000"/>
                </a:lightRig>
              </a:scene3d>
              <a:sp3d/>
            </p:spPr>
          </p:pic>
        </p:grpSp>
        <p:pic>
          <p:nvPicPr>
            <p:cNvPr id="40" name="Image 39" descr="Afficher l'image d'origine"/>
            <p:cNvPicPr/>
            <p:nvPr/>
          </p:nvPicPr>
          <p:blipFill>
            <a:blip r:embed="rId10" cstate="print">
              <a:extLst>
                <a:ext uri="{28A0092B-C50C-407E-A947-70E740481C1C}">
                  <a14:useLocalDpi xmlns:a14="http://schemas.microsoft.com/office/drawing/2010/main"/>
                </a:ext>
              </a:extLst>
            </a:blip>
            <a:srcRect/>
            <a:stretch>
              <a:fillRect/>
            </a:stretch>
          </p:blipFill>
          <p:spPr bwMode="auto">
            <a:xfrm>
              <a:off x="11132779" y="4668431"/>
              <a:ext cx="587631" cy="502086"/>
            </a:xfrm>
            <a:prstGeom prst="ellipse">
              <a:avLst/>
            </a:prstGeom>
            <a:ln>
              <a:noFill/>
            </a:ln>
            <a:effectLst>
              <a:softEdge rad="112500"/>
            </a:effectLst>
          </p:spPr>
        </p:pic>
      </p:grpSp>
      <p:sp>
        <p:nvSpPr>
          <p:cNvPr id="34" name="Sous-titre 2">
            <a:extLst>
              <a:ext uri="{FF2B5EF4-FFF2-40B4-BE49-F238E27FC236}">
                <a16:creationId xmlns:a16="http://schemas.microsoft.com/office/drawing/2014/main" id="{5257DCD9-7062-4C85-9309-DADF1D224FEC}"/>
              </a:ext>
            </a:extLst>
          </p:cNvPr>
          <p:cNvSpPr txBox="1">
            <a:spLocks/>
          </p:cNvSpPr>
          <p:nvPr/>
        </p:nvSpPr>
        <p:spPr>
          <a:xfrm>
            <a:off x="0" y="726601"/>
            <a:ext cx="12191999" cy="905695"/>
          </a:xfrm>
          <a:prstGeom prst="rect">
            <a:avLst/>
          </a:prstGeom>
        </p:spPr>
        <p:txBody>
          <a:bodyPr/>
          <a:lstStyle>
            <a:defPPr>
              <a:defRPr lang="fr-FR"/>
            </a:defPPr>
            <a:lvl1pPr algn="ctr">
              <a:lnSpc>
                <a:spcPct val="90000"/>
              </a:lnSpc>
              <a:spcBef>
                <a:spcPct val="0"/>
              </a:spcBef>
              <a:buNone/>
              <a:defRPr sz="4800">
                <a:solidFill>
                  <a:srgbClr val="3E3E3E"/>
                </a:solidFill>
                <a:latin typeface="KyivType Sans2" panose="00000500000000000000" pitchFamily="50" charset="0"/>
                <a:ea typeface="+mj-ea"/>
                <a:cs typeface="+mj-cs"/>
              </a:defRPr>
            </a:lvl1pPr>
            <a:lvl2pPr marL="685800" indent="-228600">
              <a:lnSpc>
                <a:spcPct val="90000"/>
              </a:lnSpc>
              <a:spcBef>
                <a:spcPts val="500"/>
              </a:spcBef>
              <a:buFont typeface="Arial" panose="020B0604020202020204" pitchFamily="34" charset="0"/>
              <a:buChar char="•"/>
              <a:defRPr sz="2400">
                <a:latin typeface="Sofia Pro Regular" panose="00000500000000000000" pitchFamily="50" charset="0"/>
              </a:defRPr>
            </a:lvl2pPr>
            <a:lvl3pPr marL="1143000" indent="-228600">
              <a:lnSpc>
                <a:spcPct val="90000"/>
              </a:lnSpc>
              <a:spcBef>
                <a:spcPts val="500"/>
              </a:spcBef>
              <a:buFont typeface="Arial" panose="020B0604020202020204" pitchFamily="34" charset="0"/>
              <a:buChar char="•"/>
              <a:defRPr sz="2000">
                <a:latin typeface="Sofia Pro Regular" panose="00000500000000000000" pitchFamily="50" charset="0"/>
              </a:defRPr>
            </a:lvl3pPr>
            <a:lvl4pPr marL="1600200" indent="-228600">
              <a:lnSpc>
                <a:spcPct val="90000"/>
              </a:lnSpc>
              <a:spcBef>
                <a:spcPts val="500"/>
              </a:spcBef>
              <a:buFont typeface="Arial" panose="020B0604020202020204" pitchFamily="34" charset="0"/>
              <a:buChar char="•"/>
              <a:defRPr>
                <a:latin typeface="Sofia Pro Regular" panose="00000500000000000000" pitchFamily="50" charset="0"/>
              </a:defRPr>
            </a:lvl4pPr>
            <a:lvl5pPr marL="2057400" indent="-228600">
              <a:lnSpc>
                <a:spcPct val="90000"/>
              </a:lnSpc>
              <a:spcBef>
                <a:spcPts val="500"/>
              </a:spcBef>
              <a:buFont typeface="Arial" panose="020B0604020202020204" pitchFamily="34" charset="0"/>
              <a:buChar char="•"/>
              <a:defRPr>
                <a:latin typeface="Sofia Pro Regular" panose="00000500000000000000" pitchFamily="50" charset="0"/>
              </a:defRPr>
            </a:lvl5pPr>
            <a:lvl6pPr marL="2514600" indent="-228600">
              <a:lnSpc>
                <a:spcPct val="90000"/>
              </a:lnSpc>
              <a:spcBef>
                <a:spcPts val="500"/>
              </a:spcBef>
              <a:buFont typeface="Arial" panose="020B0604020202020204" pitchFamily="34" charset="0"/>
              <a:buChar char="•"/>
            </a:lvl6pPr>
            <a:lvl7pPr marL="2971800" indent="-228600">
              <a:lnSpc>
                <a:spcPct val="90000"/>
              </a:lnSpc>
              <a:spcBef>
                <a:spcPts val="500"/>
              </a:spcBef>
              <a:buFont typeface="Arial" panose="020B0604020202020204" pitchFamily="34" charset="0"/>
              <a:buChar char="•"/>
            </a:lvl7pPr>
            <a:lvl8pPr marL="3429000" indent="-228600">
              <a:lnSpc>
                <a:spcPct val="90000"/>
              </a:lnSpc>
              <a:spcBef>
                <a:spcPts val="500"/>
              </a:spcBef>
              <a:buFont typeface="Arial" panose="020B0604020202020204" pitchFamily="34" charset="0"/>
              <a:buChar char="•"/>
            </a:lvl8pPr>
            <a:lvl9pPr marL="3886200" indent="-228600">
              <a:lnSpc>
                <a:spcPct val="90000"/>
              </a:lnSpc>
              <a:spcBef>
                <a:spcPts val="500"/>
              </a:spcBef>
              <a:buFont typeface="Arial" panose="020B0604020202020204" pitchFamily="34" charset="0"/>
              <a:buChar char="•"/>
            </a:lvl9pPr>
          </a:lstStyle>
          <a:p>
            <a:r>
              <a:rPr lang="fr-FR" dirty="0"/>
              <a:t>Lisser - Repulper</a:t>
            </a:r>
          </a:p>
        </p:txBody>
      </p:sp>
      <p:sp>
        <p:nvSpPr>
          <p:cNvPr id="41" name="ZoneTexte 40"/>
          <p:cNvSpPr txBox="1"/>
          <p:nvPr/>
        </p:nvSpPr>
        <p:spPr>
          <a:xfrm>
            <a:off x="185634" y="230885"/>
            <a:ext cx="3829577" cy="343492"/>
          </a:xfrm>
          <a:prstGeom prst="rect">
            <a:avLst/>
          </a:prstGeom>
          <a:noFill/>
        </p:spPr>
        <p:txBody>
          <a:bodyPr wrap="square" rtlCol="0">
            <a:spAutoFit/>
          </a:bodyPr>
          <a:lstStyle/>
          <a:p>
            <a:r>
              <a:rPr lang="fr-FR" sz="1632" b="1" dirty="0">
                <a:latin typeface="Century Gothic" panose="020B0502020202020204" pitchFamily="34" charset="0"/>
              </a:rPr>
              <a:t>AGE CORRECTION</a:t>
            </a:r>
          </a:p>
        </p:txBody>
      </p:sp>
      <p:pic>
        <p:nvPicPr>
          <p:cNvPr id="2" name="Image 1">
            <a:extLst>
              <a:ext uri="{FF2B5EF4-FFF2-40B4-BE49-F238E27FC236}">
                <a16:creationId xmlns:a16="http://schemas.microsoft.com/office/drawing/2014/main" id="{5709CDA1-1CF2-160B-5DEB-C061A864D2D9}"/>
              </a:ext>
            </a:extLst>
          </p:cNvPr>
          <p:cNvPicPr>
            <a:picLocks noChangeAspect="1"/>
          </p:cNvPicPr>
          <p:nvPr/>
        </p:nvPicPr>
        <p:blipFill>
          <a:blip r:embed="rId11"/>
          <a:stretch>
            <a:fillRect/>
          </a:stretch>
        </p:blipFill>
        <p:spPr>
          <a:xfrm>
            <a:off x="4624997" y="4693516"/>
            <a:ext cx="2339481" cy="1376166"/>
          </a:xfrm>
          <a:prstGeom prst="rect">
            <a:avLst/>
          </a:prstGeom>
        </p:spPr>
      </p:pic>
      <p:grpSp>
        <p:nvGrpSpPr>
          <p:cNvPr id="12" name="Groupe 11">
            <a:extLst>
              <a:ext uri="{FF2B5EF4-FFF2-40B4-BE49-F238E27FC236}">
                <a16:creationId xmlns:a16="http://schemas.microsoft.com/office/drawing/2014/main" id="{DE0327EF-4E6C-B066-AB3C-06ED7E4694A8}"/>
              </a:ext>
            </a:extLst>
          </p:cNvPr>
          <p:cNvGrpSpPr/>
          <p:nvPr/>
        </p:nvGrpSpPr>
        <p:grpSpPr>
          <a:xfrm>
            <a:off x="2894549" y="2876834"/>
            <a:ext cx="1402387" cy="629119"/>
            <a:chOff x="9080242" y="1966824"/>
            <a:chExt cx="1402387" cy="629119"/>
          </a:xfrm>
        </p:grpSpPr>
        <p:sp>
          <p:nvSpPr>
            <p:cNvPr id="13" name="Ellipse 12">
              <a:extLst>
                <a:ext uri="{FF2B5EF4-FFF2-40B4-BE49-F238E27FC236}">
                  <a16:creationId xmlns:a16="http://schemas.microsoft.com/office/drawing/2014/main" id="{3366D48D-9303-F44B-8B70-E8A8F6558508}"/>
                </a:ext>
              </a:extLst>
            </p:cNvPr>
            <p:cNvSpPr/>
            <p:nvPr/>
          </p:nvSpPr>
          <p:spPr>
            <a:xfrm rot="3273980">
              <a:off x="9486713" y="1600026"/>
              <a:ext cx="589446" cy="1402387"/>
            </a:xfrm>
            <a:prstGeom prst="ellipse">
              <a:avLst/>
            </a:prstGeom>
            <a:solidFill>
              <a:srgbClr val="F78F2A"/>
            </a:solidFill>
            <a:ln w="38100">
              <a:solidFill>
                <a:srgbClr val="F78F2A"/>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
          <p:nvSpPr>
            <p:cNvPr id="14" name="ZoneTexte 13">
              <a:extLst>
                <a:ext uri="{FF2B5EF4-FFF2-40B4-BE49-F238E27FC236}">
                  <a16:creationId xmlns:a16="http://schemas.microsoft.com/office/drawing/2014/main" id="{B8BC93FF-70AF-5FCC-968D-EE5ECB6B655C}"/>
                </a:ext>
              </a:extLst>
            </p:cNvPr>
            <p:cNvSpPr txBox="1"/>
            <p:nvPr/>
          </p:nvSpPr>
          <p:spPr>
            <a:xfrm rot="19012034">
              <a:off x="9297437" y="1966824"/>
              <a:ext cx="1164919" cy="461665"/>
            </a:xfrm>
            <a:prstGeom prst="rect">
              <a:avLst/>
            </a:prstGeom>
            <a:noFill/>
          </p:spPr>
          <p:txBody>
            <a:bodyPr wrap="square" rtlCol="0">
              <a:spAutoFit/>
            </a:bodyPr>
            <a:lstStyle/>
            <a:p>
              <a:r>
                <a:rPr lang="fr-FR" sz="2400" kern="0" spc="-25" dirty="0">
                  <a:solidFill>
                    <a:schemeClr val="bg1"/>
                  </a:solidFill>
                  <a:latin typeface="KyivType Sans"/>
                  <a:ea typeface="+mj-ea"/>
                </a:rPr>
                <a:t>Vit C</a:t>
              </a:r>
            </a:p>
          </p:txBody>
        </p:sp>
      </p:grpSp>
    </p:spTree>
    <p:extLst>
      <p:ext uri="{BB962C8B-B14F-4D97-AF65-F5344CB8AC3E}">
        <p14:creationId xmlns:p14="http://schemas.microsoft.com/office/powerpoint/2010/main" val="154756225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nodeType="clickEffect">
                                  <p:stCondLst>
                                    <p:cond delay="0"/>
                                  </p:stCondLst>
                                  <p:childTnLst>
                                    <p:set>
                                      <p:cBhvr>
                                        <p:cTn id="6" dur="1" fill="hold">
                                          <p:stCondLst>
                                            <p:cond delay="0"/>
                                          </p:stCondLst>
                                        </p:cTn>
                                        <p:tgtEl>
                                          <p:spTgt spid="12"/>
                                        </p:tgtEl>
                                        <p:attrNameLst>
                                          <p:attrName>style.visibility</p:attrName>
                                        </p:attrNameLst>
                                      </p:cBhvr>
                                      <p:to>
                                        <p:strVal val="visible"/>
                                      </p:to>
                                    </p:set>
                                    <p:anim calcmode="lin" valueType="num">
                                      <p:cBhvr>
                                        <p:cTn id="7" dur="500" fill="hold"/>
                                        <p:tgtEl>
                                          <p:spTgt spid="12"/>
                                        </p:tgtEl>
                                        <p:attrNameLst>
                                          <p:attrName>ppt_w</p:attrName>
                                        </p:attrNameLst>
                                      </p:cBhvr>
                                      <p:tavLst>
                                        <p:tav tm="0">
                                          <p:val>
                                            <p:fltVal val="0"/>
                                          </p:val>
                                        </p:tav>
                                        <p:tav tm="100000">
                                          <p:val>
                                            <p:strVal val="#ppt_w"/>
                                          </p:val>
                                        </p:tav>
                                      </p:tavLst>
                                    </p:anim>
                                    <p:anim calcmode="lin" valueType="num">
                                      <p:cBhvr>
                                        <p:cTn id="8" dur="500" fill="hold"/>
                                        <p:tgtEl>
                                          <p:spTgt spid="12"/>
                                        </p:tgtEl>
                                        <p:attrNameLst>
                                          <p:attrName>ppt_h</p:attrName>
                                        </p:attrNameLst>
                                      </p:cBhvr>
                                      <p:tavLst>
                                        <p:tav tm="0">
                                          <p:val>
                                            <p:fltVal val="0"/>
                                          </p:val>
                                        </p:tav>
                                        <p:tav tm="100000">
                                          <p:val>
                                            <p:strVal val="#ppt_h"/>
                                          </p:val>
                                        </p:tav>
                                      </p:tavLst>
                                    </p:anim>
                                    <p:animEffect transition="in" filter="fade">
                                      <p:cBhvr>
                                        <p:cTn id="9" dur="500"/>
                                        <p:tgtEl>
                                          <p:spTgt spid="1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8" name="Rectangle 107"/>
          <p:cNvSpPr/>
          <p:nvPr/>
        </p:nvSpPr>
        <p:spPr>
          <a:xfrm>
            <a:off x="240" y="1316006"/>
            <a:ext cx="12191518" cy="338554"/>
          </a:xfrm>
          <a:prstGeom prst="rect">
            <a:avLst/>
          </a:prstGeom>
        </p:spPr>
        <p:txBody>
          <a:bodyPr wrap="square">
            <a:spAutoFit/>
          </a:bodyPr>
          <a:lstStyle/>
          <a:p>
            <a:pPr algn="ctr"/>
            <a:r>
              <a:rPr lang="fr-FR" sz="1600" i="1" dirty="0">
                <a:solidFill>
                  <a:prstClr val="black"/>
                </a:solidFill>
                <a:latin typeface="Roboto Light" panose="02000000000000000000" pitchFamily="2" charset="0"/>
                <a:ea typeface="Roboto Light" panose="02000000000000000000" pitchFamily="2" charset="0"/>
              </a:rPr>
              <a:t>Un soin à 360° qui agit sur tous les signes de l’âge</a:t>
            </a:r>
          </a:p>
        </p:txBody>
      </p:sp>
      <p:sp>
        <p:nvSpPr>
          <p:cNvPr id="83" name="Rectangle 82"/>
          <p:cNvSpPr/>
          <p:nvPr/>
        </p:nvSpPr>
        <p:spPr>
          <a:xfrm>
            <a:off x="6274009" y="5458979"/>
            <a:ext cx="2933221" cy="310983"/>
          </a:xfrm>
          <a:prstGeom prst="rect">
            <a:avLst/>
          </a:prstGeom>
        </p:spPr>
        <p:txBody>
          <a:bodyPr wrap="square">
            <a:spAutoFit/>
          </a:bodyPr>
          <a:lstStyle/>
          <a:p>
            <a:pPr algn="ctr"/>
            <a:r>
              <a:rPr lang="fr-FR" sz="1600" b="1" dirty="0">
                <a:solidFill>
                  <a:schemeClr val="tx1">
                    <a:lumMod val="75000"/>
                    <a:lumOff val="25000"/>
                  </a:schemeClr>
                </a:solidFill>
                <a:latin typeface="Roboto Light" panose="02000000000000000000" pitchFamily="2" charset="0"/>
                <a:ea typeface="Roboto Light" panose="02000000000000000000" pitchFamily="2" charset="0"/>
              </a:rPr>
              <a:t>EXCELLENCE CODE CREME</a:t>
            </a:r>
          </a:p>
        </p:txBody>
      </p:sp>
      <p:pic>
        <p:nvPicPr>
          <p:cNvPr id="46" name="Image 45" descr="kyhkr.jpg"/>
          <p:cNvPicPr>
            <a:picLocks noChangeAspect="1"/>
          </p:cNvPicPr>
          <p:nvPr/>
        </p:nvPicPr>
        <p:blipFill>
          <a:blip r:embed="rId3" cstate="print">
            <a:duotone>
              <a:schemeClr val="accent3">
                <a:shade val="45000"/>
                <a:satMod val="135000"/>
              </a:schemeClr>
              <a:prstClr val="white"/>
            </a:duotone>
          </a:blip>
          <a:stretch>
            <a:fillRect/>
          </a:stretch>
        </p:blipFill>
        <p:spPr>
          <a:xfrm>
            <a:off x="8101263" y="4471111"/>
            <a:ext cx="764981" cy="764981"/>
          </a:xfrm>
          <a:prstGeom prst="rect">
            <a:avLst/>
          </a:prstGeom>
          <a:ln>
            <a:noFill/>
          </a:ln>
          <a:effectLst/>
          <a:scene3d>
            <a:camera prst="orthographicFront">
              <a:rot lat="0" lon="0" rev="0"/>
            </a:camera>
            <a:lightRig rig="contrasting" dir="t">
              <a:rot lat="0" lon="0" rev="7800000"/>
            </a:lightRig>
          </a:scene3d>
          <a:sp3d/>
        </p:spPr>
      </p:pic>
      <p:pic>
        <p:nvPicPr>
          <p:cNvPr id="11" name="Image 10"/>
          <p:cNvPicPr>
            <a:picLocks noChangeAspect="1"/>
          </p:cNvPicPr>
          <p:nvPr/>
        </p:nvPicPr>
        <p:blipFill rotWithShape="1">
          <a:blip r:embed="rId4" cstate="print">
            <a:extLst>
              <a:ext uri="{28A0092B-C50C-407E-A947-70E740481C1C}">
                <a14:useLocalDpi xmlns:a14="http://schemas.microsoft.com/office/drawing/2010/main" val="0"/>
              </a:ext>
            </a:extLst>
          </a:blip>
          <a:srcRect l="3217" t="33372"/>
          <a:stretch/>
        </p:blipFill>
        <p:spPr>
          <a:xfrm>
            <a:off x="8024709" y="4475963"/>
            <a:ext cx="939384" cy="764981"/>
          </a:xfrm>
          <a:prstGeom prst="ellipse">
            <a:avLst/>
          </a:prstGeom>
          <a:ln>
            <a:noFill/>
          </a:ln>
          <a:effectLst>
            <a:softEdge rad="112500"/>
          </a:effectLst>
        </p:spPr>
      </p:pic>
      <p:pic>
        <p:nvPicPr>
          <p:cNvPr id="12" name="Image 11"/>
          <p:cNvPicPr>
            <a:picLocks noChangeAspect="1"/>
          </p:cNvPicPr>
          <p:nvPr/>
        </p:nvPicPr>
        <p:blipFill rotWithShape="1">
          <a:blip r:embed="rId5" cstate="print">
            <a:extLst>
              <a:ext uri="{28A0092B-C50C-407E-A947-70E740481C1C}">
                <a14:useLocalDpi xmlns:a14="http://schemas.microsoft.com/office/drawing/2010/main" val="0"/>
              </a:ext>
            </a:extLst>
          </a:blip>
          <a:srcRect l="17751" t="2696" r="22680" b="8603"/>
          <a:stretch/>
        </p:blipFill>
        <p:spPr>
          <a:xfrm>
            <a:off x="6612212" y="3764319"/>
            <a:ext cx="1488430" cy="1503917"/>
          </a:xfrm>
          <a:prstGeom prst="rect">
            <a:avLst/>
          </a:prstGeom>
        </p:spPr>
      </p:pic>
      <p:sp>
        <p:nvSpPr>
          <p:cNvPr id="14" name="Sous-titre 2">
            <a:extLst>
              <a:ext uri="{FF2B5EF4-FFF2-40B4-BE49-F238E27FC236}">
                <a16:creationId xmlns:a16="http://schemas.microsoft.com/office/drawing/2014/main" id="{5257DCD9-7062-4C85-9309-DADF1D224FEC}"/>
              </a:ext>
            </a:extLst>
          </p:cNvPr>
          <p:cNvSpPr txBox="1">
            <a:spLocks/>
          </p:cNvSpPr>
          <p:nvPr/>
        </p:nvSpPr>
        <p:spPr>
          <a:xfrm>
            <a:off x="1874805" y="340963"/>
            <a:ext cx="8019219" cy="1018908"/>
          </a:xfrm>
          <a:prstGeom prst="rect">
            <a:avLst/>
          </a:prstGeom>
        </p:spPr>
        <p:txBody>
          <a:bodyPr/>
          <a:lstStyle>
            <a:lvl1pPr algn="ctr">
              <a:lnSpc>
                <a:spcPct val="90000"/>
              </a:lnSpc>
              <a:spcBef>
                <a:spcPct val="0"/>
              </a:spcBef>
              <a:buNone/>
              <a:defRPr sz="4800">
                <a:solidFill>
                  <a:srgbClr val="3E3E3E"/>
                </a:solidFill>
                <a:latin typeface="KyivType Sans2" panose="00000500000000000000" pitchFamily="50" charset="0"/>
                <a:ea typeface="+mj-ea"/>
                <a:cs typeface="+mj-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Sofia Pro Regular" panose="00000500000000000000" pitchFamily="50" charset="0"/>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Sofia Pro Regular" panose="00000500000000000000" pitchFamily="50" charset="0"/>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Sofia Pro Regular" panose="00000500000000000000" pitchFamily="50" charset="0"/>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Sofia Pro Regular" panose="00000500000000000000" pitchFamily="50" charset="0"/>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r>
              <a:rPr lang="fr-FR" dirty="0"/>
              <a:t>Anti- Age Global </a:t>
            </a:r>
          </a:p>
        </p:txBody>
      </p:sp>
      <p:sp>
        <p:nvSpPr>
          <p:cNvPr id="15" name="Rectangle 14"/>
          <p:cNvSpPr/>
          <p:nvPr/>
        </p:nvSpPr>
        <p:spPr>
          <a:xfrm>
            <a:off x="82917" y="2415218"/>
            <a:ext cx="3034527" cy="657487"/>
          </a:xfrm>
          <a:prstGeom prst="rect">
            <a:avLst/>
          </a:prstGeom>
          <a:solidFill>
            <a:srgbClr val="F3EDE9"/>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896323">
              <a:buClrTx/>
              <a:defRPr/>
            </a:pPr>
            <a:r>
              <a:rPr lang="fr-FR" sz="1400" dirty="0">
                <a:solidFill>
                  <a:srgbClr val="565655"/>
                </a:solidFill>
                <a:latin typeface="Century Gothic"/>
              </a:rPr>
              <a:t>REINITIALISER LE CODE JEUNESSE</a:t>
            </a:r>
          </a:p>
        </p:txBody>
      </p:sp>
      <p:sp>
        <p:nvSpPr>
          <p:cNvPr id="17" name="Rectangle 16"/>
          <p:cNvSpPr/>
          <p:nvPr/>
        </p:nvSpPr>
        <p:spPr>
          <a:xfrm>
            <a:off x="82917" y="5458979"/>
            <a:ext cx="3034527" cy="310983"/>
          </a:xfrm>
          <a:prstGeom prst="rect">
            <a:avLst/>
          </a:prstGeom>
        </p:spPr>
        <p:txBody>
          <a:bodyPr wrap="square">
            <a:spAutoFit/>
          </a:bodyPr>
          <a:lstStyle/>
          <a:p>
            <a:pPr algn="ctr"/>
            <a:r>
              <a:rPr lang="fr-FR" sz="1600" b="1" dirty="0">
                <a:solidFill>
                  <a:schemeClr val="tx1">
                    <a:lumMod val="75000"/>
                    <a:lumOff val="25000"/>
                  </a:schemeClr>
                </a:solidFill>
                <a:latin typeface="Roboto Light" panose="02000000000000000000" pitchFamily="2" charset="0"/>
                <a:ea typeface="Roboto Light" panose="02000000000000000000" pitchFamily="2" charset="0"/>
              </a:rPr>
              <a:t>CELLULAR CODE SERUM</a:t>
            </a:r>
          </a:p>
        </p:txBody>
      </p:sp>
      <p:pic>
        <p:nvPicPr>
          <p:cNvPr id="18" name="Image 17" descr="kyhkr.jpg"/>
          <p:cNvPicPr>
            <a:picLocks noChangeAspect="1"/>
          </p:cNvPicPr>
          <p:nvPr/>
        </p:nvPicPr>
        <p:blipFill>
          <a:blip r:embed="rId3" cstate="print">
            <a:duotone>
              <a:schemeClr val="accent3">
                <a:shade val="45000"/>
                <a:satMod val="135000"/>
              </a:schemeClr>
              <a:prstClr val="white"/>
            </a:duotone>
          </a:blip>
          <a:stretch>
            <a:fillRect/>
          </a:stretch>
        </p:blipFill>
        <p:spPr>
          <a:xfrm>
            <a:off x="1979839" y="4553515"/>
            <a:ext cx="679983" cy="679983"/>
          </a:xfrm>
          <a:prstGeom prst="rect">
            <a:avLst/>
          </a:prstGeom>
          <a:ln>
            <a:noFill/>
          </a:ln>
          <a:effectLst/>
          <a:scene3d>
            <a:camera prst="orthographicFront">
              <a:rot lat="0" lon="0" rev="0"/>
            </a:camera>
            <a:lightRig rig="contrasting" dir="t">
              <a:rot lat="0" lon="0" rev="7800000"/>
            </a:lightRig>
          </a:scene3d>
          <a:sp3d/>
        </p:spPr>
      </p:pic>
      <p:pic>
        <p:nvPicPr>
          <p:cNvPr id="19" name="Image 18"/>
          <p:cNvPicPr>
            <a:picLocks noChangeAspect="1"/>
          </p:cNvPicPr>
          <p:nvPr/>
        </p:nvPicPr>
        <p:blipFill rotWithShape="1">
          <a:blip r:embed="rId6" cstate="print">
            <a:extLst>
              <a:ext uri="{28A0092B-C50C-407E-A947-70E740481C1C}">
                <a14:useLocalDpi xmlns:a14="http://schemas.microsoft.com/office/drawing/2010/main" val="0"/>
              </a:ext>
            </a:extLst>
          </a:blip>
          <a:srcRect l="34228" t="11272" r="31887" b="13576"/>
          <a:stretch/>
        </p:blipFill>
        <p:spPr>
          <a:xfrm>
            <a:off x="1269916" y="3070188"/>
            <a:ext cx="673119" cy="2347659"/>
          </a:xfrm>
          <a:prstGeom prst="rect">
            <a:avLst/>
          </a:prstGeom>
        </p:spPr>
      </p:pic>
      <p:sp>
        <p:nvSpPr>
          <p:cNvPr id="20" name="Rectangle 19"/>
          <p:cNvSpPr/>
          <p:nvPr/>
        </p:nvSpPr>
        <p:spPr>
          <a:xfrm>
            <a:off x="1918118" y="4762962"/>
            <a:ext cx="803426" cy="365613"/>
          </a:xfrm>
          <a:prstGeom prst="rect">
            <a:avLst/>
          </a:prstGeom>
        </p:spPr>
        <p:txBody>
          <a:bodyPr wrap="none">
            <a:spAutoFit/>
          </a:bodyPr>
          <a:lstStyle/>
          <a:p>
            <a:pPr lvl="0" algn="ctr"/>
            <a:r>
              <a:rPr lang="fr-FR" sz="888" dirty="0">
                <a:solidFill>
                  <a:srgbClr val="565655"/>
                </a:solidFill>
                <a:latin typeface="Century Gothic" panose="020B0502020202020204" pitchFamily="34" charset="0"/>
              </a:rPr>
              <a:t>Complexe </a:t>
            </a:r>
          </a:p>
          <a:p>
            <a:pPr lvl="0" algn="ctr"/>
            <a:r>
              <a:rPr lang="fr-FR" sz="888" dirty="0" err="1">
                <a:solidFill>
                  <a:srgbClr val="565655"/>
                </a:solidFill>
                <a:latin typeface="Century Gothic" panose="020B0502020202020204" pitchFamily="34" charset="0"/>
              </a:rPr>
              <a:t>cell-energy</a:t>
            </a:r>
            <a:endParaRPr lang="fr-FR" sz="888" dirty="0">
              <a:solidFill>
                <a:srgbClr val="565655"/>
              </a:solidFill>
              <a:latin typeface="Century Gothic" panose="020B0502020202020204" pitchFamily="34" charset="0"/>
            </a:endParaRPr>
          </a:p>
        </p:txBody>
      </p:sp>
      <p:sp>
        <p:nvSpPr>
          <p:cNvPr id="21" name="ZoneTexte 20"/>
          <p:cNvSpPr txBox="1"/>
          <p:nvPr/>
        </p:nvSpPr>
        <p:spPr>
          <a:xfrm>
            <a:off x="240" y="173212"/>
            <a:ext cx="2335717" cy="343492"/>
          </a:xfrm>
          <a:prstGeom prst="rect">
            <a:avLst/>
          </a:prstGeom>
          <a:noFill/>
        </p:spPr>
        <p:txBody>
          <a:bodyPr wrap="square" rtlCol="0">
            <a:spAutoFit/>
          </a:bodyPr>
          <a:lstStyle/>
          <a:p>
            <a:pPr algn="ctr"/>
            <a:r>
              <a:rPr lang="fr-FR" sz="1632" b="1" dirty="0">
                <a:latin typeface="Century Gothic" panose="020B0502020202020204" pitchFamily="34" charset="0"/>
              </a:rPr>
              <a:t>AGE EXCEPTION</a:t>
            </a:r>
          </a:p>
        </p:txBody>
      </p:sp>
      <p:sp>
        <p:nvSpPr>
          <p:cNvPr id="23" name="Rectangle 22"/>
          <p:cNvSpPr/>
          <p:nvPr/>
        </p:nvSpPr>
        <p:spPr>
          <a:xfrm>
            <a:off x="3117443" y="2411175"/>
            <a:ext cx="2979277" cy="649715"/>
          </a:xfrm>
          <a:prstGeom prst="rect">
            <a:avLst/>
          </a:prstGeom>
          <a:solidFill>
            <a:srgbClr val="F3EDE9"/>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896323">
              <a:buClrTx/>
              <a:defRPr/>
            </a:pPr>
            <a:r>
              <a:rPr lang="fr-FR" sz="1400" dirty="0">
                <a:solidFill>
                  <a:srgbClr val="565655"/>
                </a:solidFill>
                <a:latin typeface="Century Gothic"/>
              </a:rPr>
              <a:t>ANTI-AGE GLOBAL</a:t>
            </a:r>
          </a:p>
        </p:txBody>
      </p:sp>
      <p:grpSp>
        <p:nvGrpSpPr>
          <p:cNvPr id="24" name="Groupe 23"/>
          <p:cNvGrpSpPr/>
          <p:nvPr/>
        </p:nvGrpSpPr>
        <p:grpSpPr>
          <a:xfrm>
            <a:off x="3223643" y="3568376"/>
            <a:ext cx="2886293" cy="2488295"/>
            <a:chOff x="9068009" y="3585803"/>
            <a:chExt cx="3247207" cy="2799444"/>
          </a:xfrm>
        </p:grpSpPr>
        <p:grpSp>
          <p:nvGrpSpPr>
            <p:cNvPr id="25" name="Groupe 24"/>
            <p:cNvGrpSpPr/>
            <p:nvPr/>
          </p:nvGrpSpPr>
          <p:grpSpPr>
            <a:xfrm>
              <a:off x="9068009" y="4714280"/>
              <a:ext cx="3247207" cy="1670967"/>
              <a:chOff x="8665894" y="4673329"/>
              <a:chExt cx="3247207" cy="1670967"/>
            </a:xfrm>
          </p:grpSpPr>
          <p:sp>
            <p:nvSpPr>
              <p:cNvPr id="28" name="Rectangle 27"/>
              <p:cNvSpPr/>
              <p:nvPr/>
            </p:nvSpPr>
            <p:spPr>
              <a:xfrm>
                <a:off x="8665894" y="5686398"/>
                <a:ext cx="3247207" cy="349870"/>
              </a:xfrm>
              <a:prstGeom prst="rect">
                <a:avLst/>
              </a:prstGeom>
            </p:spPr>
            <p:txBody>
              <a:bodyPr wrap="square">
                <a:spAutoFit/>
              </a:bodyPr>
              <a:lstStyle/>
              <a:p>
                <a:pPr algn="ctr"/>
                <a:r>
                  <a:rPr lang="fr-FR" sz="1600" b="1" dirty="0">
                    <a:solidFill>
                      <a:schemeClr val="tx1">
                        <a:lumMod val="75000"/>
                        <a:lumOff val="25000"/>
                      </a:schemeClr>
                    </a:solidFill>
                    <a:latin typeface="Roboto Light" panose="02000000000000000000" pitchFamily="2" charset="0"/>
                    <a:ea typeface="Roboto Light" panose="02000000000000000000" pitchFamily="2" charset="0"/>
                  </a:rPr>
                  <a:t>EXCELLENCE CODE CONTOURS</a:t>
                </a:r>
              </a:p>
            </p:txBody>
          </p:sp>
          <p:pic>
            <p:nvPicPr>
              <p:cNvPr id="29" name="Image 28" descr="kyhkr.jpg"/>
              <p:cNvPicPr>
                <a:picLocks noChangeAspect="1"/>
              </p:cNvPicPr>
              <p:nvPr/>
            </p:nvPicPr>
            <p:blipFill>
              <a:blip r:embed="rId3" cstate="print">
                <a:duotone>
                  <a:schemeClr val="accent3">
                    <a:shade val="45000"/>
                    <a:satMod val="135000"/>
                  </a:schemeClr>
                  <a:prstClr val="white"/>
                </a:duotone>
                <a:extLst>
                  <a:ext uri="{BEBA8EAE-BF5A-486C-A8C5-ECC9F3942E4B}">
                    <a14:imgProps xmlns:a14="http://schemas.microsoft.com/office/drawing/2010/main">
                      <a14:imgLayer r:embed="rId7">
                        <a14:imgEffect>
                          <a14:backgroundRemoval t="585" b="99123" l="0" r="98246">
                            <a14:foregroundMark x1="83626" y1="2924" x2="98830" y2="22515"/>
                            <a14:foregroundMark x1="84795" y1="99415" x2="98830" y2="90936"/>
                            <a14:foregroundMark x1="0" y1="79825" x2="22807" y2="96199"/>
                            <a14:foregroundMark x1="4386" y1="19006" x2="26023" y2="585"/>
                            <a14:backgroundMark x1="85673" y1="4678" x2="98830" y2="16667"/>
                            <a14:backgroundMark x1="5263" y1="12281" x2="30409" y2="292"/>
                            <a14:backgroundMark x1="85673" y1="95029" x2="98830" y2="88304"/>
                            <a14:backgroundMark x1="26023" y1="95029" x2="0" y2="84211"/>
                            <a14:backgroundMark x1="96199" y1="19298" x2="76608" y2="877"/>
                            <a14:backgroundMark x1="20468" y1="92982" x2="877" y2="71345"/>
                            <a14:backgroundMark x1="4094" y1="19298" x2="14912" y2="877"/>
                          </a14:backgroundRemoval>
                        </a14:imgEffect>
                      </a14:imgLayer>
                    </a14:imgProps>
                  </a:ext>
                </a:extLst>
              </a:blip>
              <a:stretch>
                <a:fillRect/>
              </a:stretch>
            </p:blipFill>
            <p:spPr>
              <a:xfrm>
                <a:off x="10485010" y="4673329"/>
                <a:ext cx="765011" cy="765011"/>
              </a:xfrm>
              <a:prstGeom prst="rect">
                <a:avLst/>
              </a:prstGeom>
              <a:ln>
                <a:noFill/>
              </a:ln>
              <a:effectLst/>
              <a:scene3d>
                <a:camera prst="orthographicFront">
                  <a:rot lat="0" lon="0" rev="0"/>
                </a:camera>
                <a:lightRig rig="contrasting" dir="t">
                  <a:rot lat="0" lon="0" rev="7800000"/>
                </a:lightRig>
              </a:scene3d>
              <a:sp3d/>
            </p:spPr>
          </p:pic>
        </p:grpSp>
        <p:pic>
          <p:nvPicPr>
            <p:cNvPr id="26" name="Image 25"/>
            <p:cNvPicPr>
              <a:picLocks noChangeAspect="1"/>
            </p:cNvPicPr>
            <p:nvPr/>
          </p:nvPicPr>
          <p:blipFill rotWithShape="1">
            <a:blip r:embed="rId8" cstate="print">
              <a:extLst>
                <a:ext uri="{28A0092B-C50C-407E-A947-70E740481C1C}">
                  <a14:useLocalDpi xmlns:a14="http://schemas.microsoft.com/office/drawing/2010/main" val="0"/>
                </a:ext>
              </a:extLst>
            </a:blip>
            <a:srcRect l="38481" t="17564" r="38766" b="19487"/>
            <a:stretch/>
          </p:blipFill>
          <p:spPr>
            <a:xfrm>
              <a:off x="10338869" y="3585803"/>
              <a:ext cx="590689" cy="1957274"/>
            </a:xfrm>
            <a:prstGeom prst="rect">
              <a:avLst/>
            </a:prstGeom>
          </p:spPr>
        </p:pic>
        <p:pic>
          <p:nvPicPr>
            <p:cNvPr id="27" name="Image 26"/>
            <p:cNvPicPr>
              <a:picLocks noChangeAspect="1"/>
            </p:cNvPicPr>
            <p:nvPr/>
          </p:nvPicPr>
          <p:blipFill>
            <a:blip r:embed="rId9" cstate="print">
              <a:extLst>
                <a:ext uri="{28A0092B-C50C-407E-A947-70E740481C1C}">
                  <a14:useLocalDpi xmlns:a14="http://schemas.microsoft.com/office/drawing/2010/main" val="0"/>
                </a:ext>
              </a:extLst>
            </a:blip>
            <a:stretch>
              <a:fillRect/>
            </a:stretch>
          </p:blipFill>
          <p:spPr>
            <a:xfrm>
              <a:off x="10843642" y="4727667"/>
              <a:ext cx="843753" cy="722458"/>
            </a:xfrm>
            <a:prstGeom prst="ellipse">
              <a:avLst/>
            </a:prstGeom>
            <a:ln>
              <a:noFill/>
            </a:ln>
            <a:effectLst>
              <a:softEdge rad="112500"/>
            </a:effectLst>
          </p:spPr>
        </p:pic>
      </p:grpSp>
      <p:cxnSp>
        <p:nvCxnSpPr>
          <p:cNvPr id="22" name="Connecteur droit 21"/>
          <p:cNvCxnSpPr/>
          <p:nvPr/>
        </p:nvCxnSpPr>
        <p:spPr>
          <a:xfrm>
            <a:off x="3117443" y="2494112"/>
            <a:ext cx="0" cy="3437070"/>
          </a:xfrm>
          <a:prstGeom prst="line">
            <a:avLst/>
          </a:prstGeom>
          <a:ln w="19050"/>
        </p:spPr>
        <p:style>
          <a:lnRef idx="1">
            <a:schemeClr val="dk1"/>
          </a:lnRef>
          <a:fillRef idx="0">
            <a:schemeClr val="dk1"/>
          </a:fillRef>
          <a:effectRef idx="0">
            <a:schemeClr val="dk1"/>
          </a:effectRef>
          <a:fontRef idx="minor">
            <a:schemeClr val="tx1"/>
          </a:fontRef>
        </p:style>
      </p:cxnSp>
      <p:cxnSp>
        <p:nvCxnSpPr>
          <p:cNvPr id="16" name="Connecteur droit 15"/>
          <p:cNvCxnSpPr/>
          <p:nvPr/>
        </p:nvCxnSpPr>
        <p:spPr>
          <a:xfrm>
            <a:off x="6087649" y="2494112"/>
            <a:ext cx="0" cy="3437070"/>
          </a:xfrm>
          <a:prstGeom prst="line">
            <a:avLst/>
          </a:prstGeom>
          <a:ln w="19050"/>
        </p:spPr>
        <p:style>
          <a:lnRef idx="1">
            <a:schemeClr val="dk1"/>
          </a:lnRef>
          <a:fillRef idx="0">
            <a:schemeClr val="dk1"/>
          </a:fillRef>
          <a:effectRef idx="0">
            <a:schemeClr val="dk1"/>
          </a:effectRef>
          <a:fontRef idx="minor">
            <a:schemeClr val="tx1"/>
          </a:fontRef>
        </p:style>
      </p:cxnSp>
      <p:cxnSp>
        <p:nvCxnSpPr>
          <p:cNvPr id="30" name="Connecteur droit 29"/>
          <p:cNvCxnSpPr/>
          <p:nvPr/>
        </p:nvCxnSpPr>
        <p:spPr>
          <a:xfrm>
            <a:off x="9358740" y="2405669"/>
            <a:ext cx="0" cy="3437070"/>
          </a:xfrm>
          <a:prstGeom prst="line">
            <a:avLst/>
          </a:prstGeom>
          <a:ln w="19050"/>
        </p:spPr>
        <p:style>
          <a:lnRef idx="1">
            <a:schemeClr val="dk1"/>
          </a:lnRef>
          <a:fillRef idx="0">
            <a:schemeClr val="dk1"/>
          </a:fillRef>
          <a:effectRef idx="0">
            <a:schemeClr val="dk1"/>
          </a:effectRef>
          <a:fontRef idx="minor">
            <a:schemeClr val="tx1"/>
          </a:fontRef>
        </p:style>
      </p:cxnSp>
      <p:sp>
        <p:nvSpPr>
          <p:cNvPr id="31" name="Rectangle 30"/>
          <p:cNvSpPr/>
          <p:nvPr/>
        </p:nvSpPr>
        <p:spPr>
          <a:xfrm>
            <a:off x="9379179" y="2405668"/>
            <a:ext cx="2592330" cy="649715"/>
          </a:xfrm>
          <a:prstGeom prst="rect">
            <a:avLst/>
          </a:prstGeom>
          <a:solidFill>
            <a:srgbClr val="F3EDE9"/>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fr-FR" sz="1400" dirty="0">
                <a:solidFill>
                  <a:srgbClr val="565655"/>
                </a:solidFill>
                <a:latin typeface="Century Gothic"/>
              </a:rPr>
              <a:t>LISSER, LIFTER, UNIFIER</a:t>
            </a:r>
          </a:p>
        </p:txBody>
      </p:sp>
      <p:grpSp>
        <p:nvGrpSpPr>
          <p:cNvPr id="32" name="Groupe 31"/>
          <p:cNvGrpSpPr/>
          <p:nvPr/>
        </p:nvGrpSpPr>
        <p:grpSpPr>
          <a:xfrm>
            <a:off x="9653073" y="3255342"/>
            <a:ext cx="2165436" cy="2694273"/>
            <a:chOff x="9864646" y="3389108"/>
            <a:chExt cx="2436212" cy="3031174"/>
          </a:xfrm>
        </p:grpSpPr>
        <p:sp>
          <p:nvSpPr>
            <p:cNvPr id="33" name="Rectangle 32"/>
            <p:cNvSpPr/>
            <p:nvPr/>
          </p:nvSpPr>
          <p:spPr>
            <a:xfrm>
              <a:off x="9864646" y="5762385"/>
              <a:ext cx="2436212" cy="595859"/>
            </a:xfrm>
            <a:prstGeom prst="rect">
              <a:avLst/>
            </a:prstGeom>
          </p:spPr>
          <p:txBody>
            <a:bodyPr wrap="square">
              <a:spAutoFit/>
            </a:bodyPr>
            <a:lstStyle/>
            <a:p>
              <a:pPr algn="ctr"/>
              <a:r>
                <a:rPr lang="fr-FR" sz="1600" b="1" dirty="0">
                  <a:solidFill>
                    <a:schemeClr val="tx1">
                      <a:lumMod val="75000"/>
                      <a:lumOff val="25000"/>
                    </a:schemeClr>
                  </a:solidFill>
                  <a:latin typeface="Roboto Light" panose="02000000000000000000" pitchFamily="2" charset="0"/>
                  <a:ea typeface="Roboto Light" panose="02000000000000000000" pitchFamily="2" charset="0"/>
                </a:rPr>
                <a:t>EXCELLENCE CODE MASQUE</a:t>
              </a:r>
            </a:p>
          </p:txBody>
        </p:sp>
        <p:pic>
          <p:nvPicPr>
            <p:cNvPr id="34" name="Image 33"/>
            <p:cNvPicPr>
              <a:picLocks noChangeAspect="1"/>
            </p:cNvPicPr>
            <p:nvPr/>
          </p:nvPicPr>
          <p:blipFill rotWithShape="1">
            <a:blip r:embed="rId10" cstate="print">
              <a:extLst>
                <a:ext uri="{28A0092B-C50C-407E-A947-70E740481C1C}">
                  <a14:useLocalDpi xmlns:a14="http://schemas.microsoft.com/office/drawing/2010/main" val="0"/>
                </a:ext>
              </a:extLst>
            </a:blip>
            <a:srcRect l="31902" t="19999" r="32558" b="17092"/>
            <a:stretch/>
          </p:blipFill>
          <p:spPr>
            <a:xfrm>
              <a:off x="10173264" y="3389108"/>
              <a:ext cx="909488" cy="2148314"/>
            </a:xfrm>
            <a:prstGeom prst="rect">
              <a:avLst/>
            </a:prstGeom>
          </p:spPr>
        </p:pic>
        <p:grpSp>
          <p:nvGrpSpPr>
            <p:cNvPr id="35" name="Groupe 34"/>
            <p:cNvGrpSpPr/>
            <p:nvPr/>
          </p:nvGrpSpPr>
          <p:grpSpPr>
            <a:xfrm>
              <a:off x="10870475" y="4769622"/>
              <a:ext cx="969032" cy="827646"/>
              <a:chOff x="10870475" y="4769622"/>
              <a:chExt cx="969032" cy="827646"/>
            </a:xfrm>
          </p:grpSpPr>
          <p:pic>
            <p:nvPicPr>
              <p:cNvPr id="36" name="Image 35" descr="kyhkr.jpg"/>
              <p:cNvPicPr>
                <a:picLocks noChangeAspect="1"/>
              </p:cNvPicPr>
              <p:nvPr/>
            </p:nvPicPr>
            <p:blipFill>
              <a:blip r:embed="rId3" cstate="print">
                <a:duotone>
                  <a:schemeClr val="accent3">
                    <a:shade val="45000"/>
                    <a:satMod val="135000"/>
                  </a:schemeClr>
                  <a:prstClr val="white"/>
                </a:duotone>
                <a:extLst>
                  <a:ext uri="{BEBA8EAE-BF5A-486C-A8C5-ECC9F3942E4B}">
                    <a14:imgProps xmlns:a14="http://schemas.microsoft.com/office/drawing/2010/main">
                      <a14:imgLayer r:embed="rId7">
                        <a14:imgEffect>
                          <a14:backgroundRemoval t="585" b="99123" l="0" r="98246">
                            <a14:foregroundMark x1="83626" y1="2924" x2="98830" y2="22515"/>
                            <a14:foregroundMark x1="84795" y1="99415" x2="98830" y2="90936"/>
                            <a14:foregroundMark x1="0" y1="79825" x2="22807" y2="96199"/>
                            <a14:foregroundMark x1="4386" y1="19006" x2="26023" y2="585"/>
                            <a14:backgroundMark x1="85673" y1="4678" x2="98830" y2="16667"/>
                            <a14:backgroundMark x1="5263" y1="12281" x2="30409" y2="292"/>
                            <a14:backgroundMark x1="85673" y1="95029" x2="98830" y2="88304"/>
                            <a14:backgroundMark x1="26023" y1="95029" x2="0" y2="84211"/>
                            <a14:backgroundMark x1="96199" y1="19298" x2="76608" y2="877"/>
                            <a14:backgroundMark x1="20468" y1="92982" x2="877" y2="71345"/>
                            <a14:backgroundMark x1="4094" y1="19298" x2="14912" y2="877"/>
                          </a14:backgroundRemoval>
                        </a14:imgEffect>
                      </a14:imgLayer>
                    </a14:imgProps>
                  </a:ext>
                </a:extLst>
              </a:blip>
              <a:stretch>
                <a:fillRect/>
              </a:stretch>
            </p:blipFill>
            <p:spPr>
              <a:xfrm>
                <a:off x="10972486" y="4769622"/>
                <a:ext cx="765011" cy="765011"/>
              </a:xfrm>
              <a:prstGeom prst="rect">
                <a:avLst/>
              </a:prstGeom>
              <a:ln>
                <a:noFill/>
              </a:ln>
              <a:effectLst/>
              <a:scene3d>
                <a:camera prst="orthographicFront">
                  <a:rot lat="0" lon="0" rev="0"/>
                </a:camera>
                <a:lightRig rig="contrasting" dir="t">
                  <a:rot lat="0" lon="0" rev="7800000"/>
                </a:lightRig>
              </a:scene3d>
              <a:sp3d/>
            </p:spPr>
          </p:pic>
          <p:pic>
            <p:nvPicPr>
              <p:cNvPr id="37" name="Image 36"/>
              <p:cNvPicPr>
                <a:picLocks noChangeAspect="1"/>
              </p:cNvPicPr>
              <p:nvPr/>
            </p:nvPicPr>
            <p:blipFill rotWithShape="1">
              <a:blip r:embed="rId11" cstate="print">
                <a:extLst>
                  <a:ext uri="{28A0092B-C50C-407E-A947-70E740481C1C}">
                    <a14:useLocalDpi xmlns:a14="http://schemas.microsoft.com/office/drawing/2010/main" val="0"/>
                  </a:ext>
                </a:extLst>
              </a:blip>
              <a:srcRect l="4730" r="6532" b="11232"/>
              <a:stretch/>
            </p:blipFill>
            <p:spPr>
              <a:xfrm>
                <a:off x="10870475" y="4769622"/>
                <a:ext cx="969032" cy="827646"/>
              </a:xfrm>
              <a:prstGeom prst="ellipse">
                <a:avLst/>
              </a:prstGeom>
              <a:ln>
                <a:noFill/>
              </a:ln>
              <a:effectLst>
                <a:softEdge rad="112500"/>
              </a:effectLst>
            </p:spPr>
          </p:pic>
        </p:grpSp>
      </p:grpSp>
      <p:sp>
        <p:nvSpPr>
          <p:cNvPr id="38" name="Rectangle 37"/>
          <p:cNvSpPr/>
          <p:nvPr/>
        </p:nvSpPr>
        <p:spPr>
          <a:xfrm>
            <a:off x="6117157" y="2405669"/>
            <a:ext cx="3221145" cy="649715"/>
          </a:xfrm>
          <a:prstGeom prst="rect">
            <a:avLst/>
          </a:prstGeom>
          <a:solidFill>
            <a:srgbClr val="F3EDE9"/>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896323">
              <a:buClrTx/>
              <a:defRPr/>
            </a:pPr>
            <a:r>
              <a:rPr lang="fr-FR" sz="1400" dirty="0">
                <a:solidFill>
                  <a:srgbClr val="565655"/>
                </a:solidFill>
                <a:latin typeface="Century Gothic"/>
              </a:rPr>
              <a:t>ANTI-AGE GLOBAL</a:t>
            </a:r>
          </a:p>
        </p:txBody>
      </p:sp>
      <p:grpSp>
        <p:nvGrpSpPr>
          <p:cNvPr id="4" name="Groupe 3">
            <a:extLst>
              <a:ext uri="{FF2B5EF4-FFF2-40B4-BE49-F238E27FC236}">
                <a16:creationId xmlns:a16="http://schemas.microsoft.com/office/drawing/2014/main" id="{0779F0E2-91C4-BDF3-4487-AE5813044044}"/>
              </a:ext>
            </a:extLst>
          </p:cNvPr>
          <p:cNvGrpSpPr/>
          <p:nvPr/>
        </p:nvGrpSpPr>
        <p:grpSpPr>
          <a:xfrm>
            <a:off x="10707242" y="3429000"/>
            <a:ext cx="1402387" cy="629119"/>
            <a:chOff x="9080242" y="1966824"/>
            <a:chExt cx="1402387" cy="629119"/>
          </a:xfrm>
        </p:grpSpPr>
        <p:sp>
          <p:nvSpPr>
            <p:cNvPr id="2" name="Ellipse 1">
              <a:extLst>
                <a:ext uri="{FF2B5EF4-FFF2-40B4-BE49-F238E27FC236}">
                  <a16:creationId xmlns:a16="http://schemas.microsoft.com/office/drawing/2014/main" id="{F7BB4F30-DC91-A897-56E7-616DCCDE643F}"/>
                </a:ext>
              </a:extLst>
            </p:cNvPr>
            <p:cNvSpPr/>
            <p:nvPr/>
          </p:nvSpPr>
          <p:spPr>
            <a:xfrm rot="3273980">
              <a:off x="9486713" y="1600026"/>
              <a:ext cx="589446" cy="1402387"/>
            </a:xfrm>
            <a:prstGeom prst="ellipse">
              <a:avLst/>
            </a:prstGeom>
            <a:solidFill>
              <a:srgbClr val="F78F2A"/>
            </a:solidFill>
            <a:ln w="38100">
              <a:solidFill>
                <a:srgbClr val="F78F2A"/>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
          <p:nvSpPr>
            <p:cNvPr id="3" name="ZoneTexte 2">
              <a:extLst>
                <a:ext uri="{FF2B5EF4-FFF2-40B4-BE49-F238E27FC236}">
                  <a16:creationId xmlns:a16="http://schemas.microsoft.com/office/drawing/2014/main" id="{AB007954-3843-99F0-DF0A-E2002A22547C}"/>
                </a:ext>
              </a:extLst>
            </p:cNvPr>
            <p:cNvSpPr txBox="1"/>
            <p:nvPr/>
          </p:nvSpPr>
          <p:spPr>
            <a:xfrm rot="19012034">
              <a:off x="9297437" y="1966824"/>
              <a:ext cx="1164919" cy="461665"/>
            </a:xfrm>
            <a:prstGeom prst="rect">
              <a:avLst/>
            </a:prstGeom>
            <a:noFill/>
          </p:spPr>
          <p:txBody>
            <a:bodyPr wrap="square" rtlCol="0">
              <a:spAutoFit/>
            </a:bodyPr>
            <a:lstStyle/>
            <a:p>
              <a:r>
                <a:rPr lang="fr-FR" sz="2400" kern="0" spc="-25" dirty="0">
                  <a:solidFill>
                    <a:schemeClr val="bg1"/>
                  </a:solidFill>
                  <a:latin typeface="KyivType Sans"/>
                  <a:ea typeface="+mj-ea"/>
                </a:rPr>
                <a:t>Vit C</a:t>
              </a:r>
            </a:p>
          </p:txBody>
        </p:sp>
      </p:grpSp>
    </p:spTree>
    <p:extLst>
      <p:ext uri="{BB962C8B-B14F-4D97-AF65-F5344CB8AC3E}">
        <p14:creationId xmlns:p14="http://schemas.microsoft.com/office/powerpoint/2010/main" val="242633228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nodeType="clickEffect">
                                  <p:stCondLst>
                                    <p:cond delay="0"/>
                                  </p:stCondLst>
                                  <p:childTnLst>
                                    <p:set>
                                      <p:cBhvr>
                                        <p:cTn id="6" dur="1" fill="hold">
                                          <p:stCondLst>
                                            <p:cond delay="0"/>
                                          </p:stCondLst>
                                        </p:cTn>
                                        <p:tgtEl>
                                          <p:spTgt spid="4"/>
                                        </p:tgtEl>
                                        <p:attrNameLst>
                                          <p:attrName>style.visibility</p:attrName>
                                        </p:attrNameLst>
                                      </p:cBhvr>
                                      <p:to>
                                        <p:strVal val="visible"/>
                                      </p:to>
                                    </p:set>
                                    <p:anim calcmode="lin" valueType="num">
                                      <p:cBhvr>
                                        <p:cTn id="7" dur="500" fill="hold"/>
                                        <p:tgtEl>
                                          <p:spTgt spid="4"/>
                                        </p:tgtEl>
                                        <p:attrNameLst>
                                          <p:attrName>ppt_w</p:attrName>
                                        </p:attrNameLst>
                                      </p:cBhvr>
                                      <p:tavLst>
                                        <p:tav tm="0">
                                          <p:val>
                                            <p:fltVal val="0"/>
                                          </p:val>
                                        </p:tav>
                                        <p:tav tm="100000">
                                          <p:val>
                                            <p:strVal val="#ppt_w"/>
                                          </p:val>
                                        </p:tav>
                                      </p:tavLst>
                                    </p:anim>
                                    <p:anim calcmode="lin" valueType="num">
                                      <p:cBhvr>
                                        <p:cTn id="8" dur="500" fill="hold"/>
                                        <p:tgtEl>
                                          <p:spTgt spid="4"/>
                                        </p:tgtEl>
                                        <p:attrNameLst>
                                          <p:attrName>ppt_h</p:attrName>
                                        </p:attrNameLst>
                                      </p:cBhvr>
                                      <p:tavLst>
                                        <p:tav tm="0">
                                          <p:val>
                                            <p:fltVal val="0"/>
                                          </p:val>
                                        </p:tav>
                                        <p:tav tm="100000">
                                          <p:val>
                                            <p:strVal val="#ppt_h"/>
                                          </p:val>
                                        </p:tav>
                                      </p:tavLst>
                                    </p:anim>
                                    <p:animEffect transition="in" filter="fade">
                                      <p:cBhvr>
                                        <p:cTn id="9" dur="5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Espace réservé du titre 1">
            <a:extLst>
              <a:ext uri="{FF2B5EF4-FFF2-40B4-BE49-F238E27FC236}">
                <a16:creationId xmlns:a16="http://schemas.microsoft.com/office/drawing/2014/main" id="{783235F0-E3BA-3E8B-9905-BF54A1E04DB6}"/>
              </a:ext>
            </a:extLst>
          </p:cNvPr>
          <p:cNvSpPr txBox="1">
            <a:spLocks/>
          </p:cNvSpPr>
          <p:nvPr/>
        </p:nvSpPr>
        <p:spPr>
          <a:xfrm>
            <a:off x="485739" y="-149589"/>
            <a:ext cx="11084036" cy="1325563"/>
          </a:xfrm>
          <a:prstGeom prst="rect">
            <a:avLst/>
          </a:prstGeom>
        </p:spPr>
        <p:txBody>
          <a:bodyPr vert="horz" lIns="91440" tIns="45720" rIns="91440" bIns="45720" rtlCol="0" anchor="ctr">
            <a:normAutofit/>
          </a:bodyPr>
          <a:lstStyle>
            <a:lvl1pPr algn="ctr" defTabSz="914400" rtl="0" eaLnBrk="1" latinLnBrk="0" hangingPunct="1">
              <a:lnSpc>
                <a:spcPct val="90000"/>
              </a:lnSpc>
              <a:spcBef>
                <a:spcPct val="0"/>
              </a:spcBef>
              <a:buNone/>
              <a:defRPr sz="4800" kern="1200">
                <a:solidFill>
                  <a:srgbClr val="3E3E3E"/>
                </a:solidFill>
                <a:latin typeface="KyivType Sans2" panose="00000500000000000000" pitchFamily="50" charset="0"/>
                <a:ea typeface="+mj-ea"/>
                <a:cs typeface="+mj-cs"/>
              </a:defRPr>
            </a:lvl1pPr>
          </a:lstStyle>
          <a:p>
            <a:endParaRPr lang="fr-FR" sz="4000" dirty="0"/>
          </a:p>
        </p:txBody>
      </p:sp>
      <p:sp>
        <p:nvSpPr>
          <p:cNvPr id="8" name="Rectangle 7">
            <a:extLst>
              <a:ext uri="{FF2B5EF4-FFF2-40B4-BE49-F238E27FC236}">
                <a16:creationId xmlns:a16="http://schemas.microsoft.com/office/drawing/2014/main" id="{70BEE502-B5A1-D855-05D1-7A799EFAE8C0}"/>
              </a:ext>
            </a:extLst>
          </p:cNvPr>
          <p:cNvSpPr/>
          <p:nvPr/>
        </p:nvSpPr>
        <p:spPr>
          <a:xfrm>
            <a:off x="146685" y="1442526"/>
            <a:ext cx="2864490" cy="730957"/>
          </a:xfrm>
          <a:prstGeom prst="rect">
            <a:avLst/>
          </a:prstGeom>
          <a:solidFill>
            <a:srgbClr val="F3EDE9"/>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812786"/>
            <a:r>
              <a:rPr lang="fr-FR" sz="1421" dirty="0">
                <a:solidFill>
                  <a:srgbClr val="565655"/>
                </a:solidFill>
                <a:latin typeface="Century Gothic"/>
              </a:rPr>
              <a:t>ANTIOXYDANT</a:t>
            </a:r>
          </a:p>
          <a:p>
            <a:pPr algn="ctr" defTabSz="812786"/>
            <a:r>
              <a:rPr lang="fr-FR" sz="1421" dirty="0">
                <a:solidFill>
                  <a:srgbClr val="565655"/>
                </a:solidFill>
                <a:latin typeface="Century Gothic"/>
              </a:rPr>
              <a:t>REGENERER</a:t>
            </a:r>
          </a:p>
        </p:txBody>
      </p:sp>
      <p:sp>
        <p:nvSpPr>
          <p:cNvPr id="3" name="Rectangle 2">
            <a:extLst>
              <a:ext uri="{FF2B5EF4-FFF2-40B4-BE49-F238E27FC236}">
                <a16:creationId xmlns:a16="http://schemas.microsoft.com/office/drawing/2014/main" id="{0A487038-4713-EE7E-519D-BDD55B1ABE94}"/>
              </a:ext>
            </a:extLst>
          </p:cNvPr>
          <p:cNvSpPr/>
          <p:nvPr/>
        </p:nvSpPr>
        <p:spPr>
          <a:xfrm>
            <a:off x="-69082" y="957102"/>
            <a:ext cx="12192000" cy="338554"/>
          </a:xfrm>
          <a:prstGeom prst="rect">
            <a:avLst/>
          </a:prstGeom>
        </p:spPr>
        <p:txBody>
          <a:bodyPr wrap="square">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lang="fr-FR" sz="1600" i="1" dirty="0">
                <a:solidFill>
                  <a:prstClr val="black"/>
                </a:solidFill>
                <a:latin typeface="Roboto Light" panose="02000000000000000000" pitchFamily="2" charset="0"/>
                <a:ea typeface="Roboto Light" panose="02000000000000000000" pitchFamily="2" charset="0"/>
              </a:rPr>
              <a:t>Vos alliés pour un teint hâlé   </a:t>
            </a:r>
            <a:endParaRPr kumimoji="0" lang="fr-FR" sz="1600" b="0" i="1" u="none" strike="noStrike" kern="1200" cap="none" spc="0" normalizeH="0" baseline="0" noProof="0" dirty="0">
              <a:ln>
                <a:noFill/>
              </a:ln>
              <a:solidFill>
                <a:prstClr val="black"/>
              </a:solidFill>
              <a:effectLst/>
              <a:uLnTx/>
              <a:uFillTx/>
              <a:latin typeface="Roboto Light" panose="02000000000000000000" pitchFamily="2" charset="0"/>
              <a:ea typeface="Roboto Light" panose="02000000000000000000" pitchFamily="2" charset="0"/>
            </a:endParaRPr>
          </a:p>
        </p:txBody>
      </p:sp>
      <p:sp>
        <p:nvSpPr>
          <p:cNvPr id="9" name="Espace réservé du titre 1">
            <a:extLst>
              <a:ext uri="{FF2B5EF4-FFF2-40B4-BE49-F238E27FC236}">
                <a16:creationId xmlns:a16="http://schemas.microsoft.com/office/drawing/2014/main" id="{902B6E25-68F7-A5B0-81D7-F7D202146806}"/>
              </a:ext>
            </a:extLst>
          </p:cNvPr>
          <p:cNvSpPr txBox="1">
            <a:spLocks/>
          </p:cNvSpPr>
          <p:nvPr/>
        </p:nvSpPr>
        <p:spPr>
          <a:xfrm>
            <a:off x="0" y="199666"/>
            <a:ext cx="12319192" cy="739187"/>
          </a:xfrm>
          <a:prstGeom prst="rect">
            <a:avLst/>
          </a:prstGeom>
        </p:spPr>
        <p:txBody>
          <a:bodyPr/>
          <a:lstStyle>
            <a:defPPr>
              <a:defRPr lang="fr-FR"/>
            </a:defPPr>
            <a:lvl1pPr algn="ctr">
              <a:lnSpc>
                <a:spcPct val="90000"/>
              </a:lnSpc>
              <a:spcBef>
                <a:spcPct val="0"/>
              </a:spcBef>
              <a:buNone/>
              <a:defRPr sz="4800">
                <a:solidFill>
                  <a:srgbClr val="3E3E3E"/>
                </a:solidFill>
                <a:latin typeface="KyivType Sans2" panose="00000500000000000000" pitchFamily="50" charset="0"/>
                <a:ea typeface="+mj-ea"/>
                <a:cs typeface="+mj-cs"/>
              </a:defRPr>
            </a:lvl1pPr>
            <a:lvl2pPr marL="685800" indent="-228600">
              <a:lnSpc>
                <a:spcPct val="90000"/>
              </a:lnSpc>
              <a:spcBef>
                <a:spcPts val="500"/>
              </a:spcBef>
              <a:buFont typeface="Arial" panose="020B0604020202020204" pitchFamily="34" charset="0"/>
              <a:buChar char="•"/>
              <a:defRPr sz="2400">
                <a:latin typeface="Sofia Pro Regular" panose="00000500000000000000" pitchFamily="50" charset="0"/>
              </a:defRPr>
            </a:lvl2pPr>
            <a:lvl3pPr marL="1143000" indent="-228600">
              <a:lnSpc>
                <a:spcPct val="90000"/>
              </a:lnSpc>
              <a:spcBef>
                <a:spcPts val="500"/>
              </a:spcBef>
              <a:buFont typeface="Arial" panose="020B0604020202020204" pitchFamily="34" charset="0"/>
              <a:buChar char="•"/>
              <a:defRPr sz="2000">
                <a:latin typeface="Sofia Pro Regular" panose="00000500000000000000" pitchFamily="50" charset="0"/>
              </a:defRPr>
            </a:lvl3pPr>
            <a:lvl4pPr marL="1600200" indent="-228600">
              <a:lnSpc>
                <a:spcPct val="90000"/>
              </a:lnSpc>
              <a:spcBef>
                <a:spcPts val="500"/>
              </a:spcBef>
              <a:buFont typeface="Arial" panose="020B0604020202020204" pitchFamily="34" charset="0"/>
              <a:buChar char="•"/>
              <a:defRPr>
                <a:latin typeface="Sofia Pro Regular" panose="00000500000000000000" pitchFamily="50" charset="0"/>
              </a:defRPr>
            </a:lvl4pPr>
            <a:lvl5pPr marL="2057400" indent="-228600">
              <a:lnSpc>
                <a:spcPct val="90000"/>
              </a:lnSpc>
              <a:spcBef>
                <a:spcPts val="500"/>
              </a:spcBef>
              <a:buFont typeface="Arial" panose="020B0604020202020204" pitchFamily="34" charset="0"/>
              <a:buChar char="•"/>
              <a:defRPr>
                <a:latin typeface="Sofia Pro Regular" panose="00000500000000000000" pitchFamily="50" charset="0"/>
              </a:defRPr>
            </a:lvl5pPr>
            <a:lvl6pPr marL="2514600" indent="-228600">
              <a:lnSpc>
                <a:spcPct val="90000"/>
              </a:lnSpc>
              <a:spcBef>
                <a:spcPts val="500"/>
              </a:spcBef>
              <a:buFont typeface="Arial" panose="020B0604020202020204" pitchFamily="34" charset="0"/>
              <a:buChar char="•"/>
            </a:lvl6pPr>
            <a:lvl7pPr marL="2971800" indent="-228600">
              <a:lnSpc>
                <a:spcPct val="90000"/>
              </a:lnSpc>
              <a:spcBef>
                <a:spcPts val="500"/>
              </a:spcBef>
              <a:buFont typeface="Arial" panose="020B0604020202020204" pitchFamily="34" charset="0"/>
              <a:buChar char="•"/>
            </a:lvl7pPr>
            <a:lvl8pPr marL="3429000" indent="-228600">
              <a:lnSpc>
                <a:spcPct val="90000"/>
              </a:lnSpc>
              <a:spcBef>
                <a:spcPts val="500"/>
              </a:spcBef>
              <a:buFont typeface="Arial" panose="020B0604020202020204" pitchFamily="34" charset="0"/>
              <a:buChar char="•"/>
            </a:lvl8pPr>
            <a:lvl9pPr marL="3886200" indent="-228600">
              <a:lnSpc>
                <a:spcPct val="90000"/>
              </a:lnSpc>
              <a:spcBef>
                <a:spcPts val="500"/>
              </a:spcBef>
              <a:buFont typeface="Arial" panose="020B0604020202020204" pitchFamily="34" charset="0"/>
              <a:buChar char="•"/>
            </a:lvl9pPr>
          </a:lstStyle>
          <a:p>
            <a:r>
              <a:rPr lang="fr-FR" dirty="0"/>
              <a:t>Protéger-Prolonger </a:t>
            </a:r>
          </a:p>
        </p:txBody>
      </p:sp>
      <p:pic>
        <p:nvPicPr>
          <p:cNvPr id="11" name="Image 10" descr="Une image contenant texte&#10;&#10;Description générée automatiquement">
            <a:extLst>
              <a:ext uri="{FF2B5EF4-FFF2-40B4-BE49-F238E27FC236}">
                <a16:creationId xmlns:a16="http://schemas.microsoft.com/office/drawing/2014/main" id="{67B0A64E-F950-3641-5CDC-4BD6EE8DF121}"/>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l="25580" t="26305" r="29772" b="7981"/>
          <a:stretch/>
        </p:blipFill>
        <p:spPr>
          <a:xfrm>
            <a:off x="146685" y="2587127"/>
            <a:ext cx="1308629" cy="2889453"/>
          </a:xfrm>
          <a:prstGeom prst="rect">
            <a:avLst/>
          </a:prstGeom>
        </p:spPr>
      </p:pic>
      <p:pic>
        <p:nvPicPr>
          <p:cNvPr id="13" name="Image 12" descr="Une image contenant gâteau, chocolat, tranche, sombre&#10;&#10;Description générée automatiquement">
            <a:extLst>
              <a:ext uri="{FF2B5EF4-FFF2-40B4-BE49-F238E27FC236}">
                <a16:creationId xmlns:a16="http://schemas.microsoft.com/office/drawing/2014/main" id="{464A4145-EFC7-656B-AED5-C329ABBE349E}"/>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1179410" y="4508672"/>
            <a:ext cx="1788078" cy="717615"/>
          </a:xfrm>
          <a:prstGeom prst="rect">
            <a:avLst/>
          </a:prstGeom>
        </p:spPr>
      </p:pic>
      <p:sp>
        <p:nvSpPr>
          <p:cNvPr id="16" name="ZoneTexte 15">
            <a:extLst>
              <a:ext uri="{FF2B5EF4-FFF2-40B4-BE49-F238E27FC236}">
                <a16:creationId xmlns:a16="http://schemas.microsoft.com/office/drawing/2014/main" id="{ABC22739-4C0C-86F2-9302-70A4958B0176}"/>
              </a:ext>
            </a:extLst>
          </p:cNvPr>
          <p:cNvSpPr txBox="1"/>
          <p:nvPr/>
        </p:nvSpPr>
        <p:spPr>
          <a:xfrm>
            <a:off x="1069412" y="3502904"/>
            <a:ext cx="2234332" cy="584775"/>
          </a:xfrm>
          <a:prstGeom prst="rect">
            <a:avLst/>
          </a:prstGeom>
          <a:noFill/>
        </p:spPr>
        <p:txBody>
          <a:bodyPr wrap="square" rtlCol="0">
            <a:spAutoFit/>
          </a:bodyPr>
          <a:lstStyle/>
          <a:p>
            <a:pPr algn="ctr"/>
            <a:r>
              <a:rPr lang="fr-FR" sz="1600" dirty="0">
                <a:solidFill>
                  <a:srgbClr val="565655"/>
                </a:solidFill>
                <a:latin typeface="Roboto Light" panose="02000000000000000000" pitchFamily="2" charset="0"/>
                <a:ea typeface="Roboto Light" panose="02000000000000000000" pitchFamily="2" charset="0"/>
              </a:rPr>
              <a:t>Polyphénols</a:t>
            </a:r>
            <a:br>
              <a:rPr lang="fr-FR" sz="1600" dirty="0">
                <a:solidFill>
                  <a:srgbClr val="565655"/>
                </a:solidFill>
                <a:latin typeface="Roboto Light" panose="02000000000000000000" pitchFamily="2" charset="0"/>
                <a:ea typeface="Roboto Light" panose="02000000000000000000" pitchFamily="2" charset="0"/>
              </a:rPr>
            </a:br>
            <a:r>
              <a:rPr lang="fr-FR" sz="1600" dirty="0">
                <a:solidFill>
                  <a:srgbClr val="565655"/>
                </a:solidFill>
                <a:latin typeface="Roboto Light" panose="02000000000000000000" pitchFamily="2" charset="0"/>
                <a:ea typeface="Roboto Light" panose="02000000000000000000" pitchFamily="2" charset="0"/>
              </a:rPr>
              <a:t> de 3 thés</a:t>
            </a:r>
          </a:p>
        </p:txBody>
      </p:sp>
      <p:cxnSp>
        <p:nvCxnSpPr>
          <p:cNvPr id="4" name="Connecteur droit 3">
            <a:extLst>
              <a:ext uri="{FF2B5EF4-FFF2-40B4-BE49-F238E27FC236}">
                <a16:creationId xmlns:a16="http://schemas.microsoft.com/office/drawing/2014/main" id="{4CDD3753-AB19-45BF-322E-C5EFD8287881}"/>
              </a:ext>
            </a:extLst>
          </p:cNvPr>
          <p:cNvCxnSpPr>
            <a:cxnSpLocks/>
          </p:cNvCxnSpPr>
          <p:nvPr/>
        </p:nvCxnSpPr>
        <p:spPr>
          <a:xfrm>
            <a:off x="3101668" y="1451800"/>
            <a:ext cx="0" cy="4320153"/>
          </a:xfrm>
          <a:prstGeom prst="line">
            <a:avLst/>
          </a:prstGeom>
          <a:ln w="19050"/>
        </p:spPr>
        <p:style>
          <a:lnRef idx="1">
            <a:schemeClr val="dk1"/>
          </a:lnRef>
          <a:fillRef idx="0">
            <a:schemeClr val="dk1"/>
          </a:fillRef>
          <a:effectRef idx="0">
            <a:schemeClr val="dk1"/>
          </a:effectRef>
          <a:fontRef idx="minor">
            <a:schemeClr val="tx1"/>
          </a:fontRef>
        </p:style>
      </p:cxnSp>
      <p:sp>
        <p:nvSpPr>
          <p:cNvPr id="6" name="Rectangle 5">
            <a:extLst>
              <a:ext uri="{FF2B5EF4-FFF2-40B4-BE49-F238E27FC236}">
                <a16:creationId xmlns:a16="http://schemas.microsoft.com/office/drawing/2014/main" id="{489C70B2-BE6F-567B-8DF3-2199885666E6}"/>
              </a:ext>
            </a:extLst>
          </p:cNvPr>
          <p:cNvSpPr/>
          <p:nvPr/>
        </p:nvSpPr>
        <p:spPr>
          <a:xfrm>
            <a:off x="3000125" y="5700426"/>
            <a:ext cx="2988811" cy="338554"/>
          </a:xfrm>
          <a:prstGeom prst="rect">
            <a:avLst/>
          </a:prstGeom>
        </p:spPr>
        <p:txBody>
          <a:bodyPr wrap="square">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lang="fr-FR" sz="1600" b="1" dirty="0">
                <a:solidFill>
                  <a:schemeClr val="tx1">
                    <a:lumMod val="75000"/>
                    <a:lumOff val="25000"/>
                  </a:schemeClr>
                </a:solidFill>
                <a:latin typeface="Roboto Light" panose="02000000000000000000" pitchFamily="2" charset="0"/>
                <a:ea typeface="Roboto Light" panose="02000000000000000000" pitchFamily="2" charset="0"/>
              </a:rPr>
              <a:t>LAIT AUTOBRONZANT </a:t>
            </a:r>
            <a:endParaRPr kumimoji="0" lang="fr-FR" sz="1600" b="1" i="0" u="none" strike="noStrike" kern="1200" cap="none" spc="0" normalizeH="0" baseline="0" noProof="0" dirty="0">
              <a:ln>
                <a:noFill/>
              </a:ln>
              <a:solidFill>
                <a:schemeClr val="tx1">
                  <a:lumMod val="75000"/>
                  <a:lumOff val="25000"/>
                </a:schemeClr>
              </a:solidFill>
              <a:uLnTx/>
              <a:uFillTx/>
              <a:latin typeface="Roboto Light" panose="02000000000000000000" pitchFamily="2" charset="0"/>
              <a:ea typeface="Roboto Light" panose="02000000000000000000" pitchFamily="2" charset="0"/>
            </a:endParaRPr>
          </a:p>
        </p:txBody>
      </p:sp>
      <p:sp>
        <p:nvSpPr>
          <p:cNvPr id="10" name="Rectangle 9">
            <a:extLst>
              <a:ext uri="{FF2B5EF4-FFF2-40B4-BE49-F238E27FC236}">
                <a16:creationId xmlns:a16="http://schemas.microsoft.com/office/drawing/2014/main" id="{88CDDD69-9456-6838-574C-B2B27A38DDB7}"/>
              </a:ext>
            </a:extLst>
          </p:cNvPr>
          <p:cNvSpPr/>
          <p:nvPr/>
        </p:nvSpPr>
        <p:spPr>
          <a:xfrm>
            <a:off x="3203212" y="1457306"/>
            <a:ext cx="2805844" cy="730957"/>
          </a:xfrm>
          <a:prstGeom prst="rect">
            <a:avLst/>
          </a:prstGeom>
          <a:solidFill>
            <a:srgbClr val="F3EDE9"/>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812786"/>
            <a:r>
              <a:rPr lang="fr-FR" sz="1421" dirty="0">
                <a:solidFill>
                  <a:srgbClr val="565655"/>
                </a:solidFill>
                <a:latin typeface="Century Gothic"/>
              </a:rPr>
              <a:t>AUTOBRONZANT</a:t>
            </a:r>
            <a:br>
              <a:rPr lang="fr-FR" sz="1421" dirty="0">
                <a:solidFill>
                  <a:srgbClr val="565655"/>
                </a:solidFill>
                <a:latin typeface="Century Gothic"/>
              </a:rPr>
            </a:br>
            <a:r>
              <a:rPr lang="fr-FR" sz="1421" dirty="0">
                <a:solidFill>
                  <a:srgbClr val="565655"/>
                </a:solidFill>
                <a:latin typeface="Century Gothic"/>
              </a:rPr>
              <a:t>HYDRATER-NOURRIR</a:t>
            </a:r>
          </a:p>
        </p:txBody>
      </p:sp>
      <p:sp>
        <p:nvSpPr>
          <p:cNvPr id="12" name="ZoneTexte 11">
            <a:extLst>
              <a:ext uri="{FF2B5EF4-FFF2-40B4-BE49-F238E27FC236}">
                <a16:creationId xmlns:a16="http://schemas.microsoft.com/office/drawing/2014/main" id="{37349CE7-3147-625E-73AA-4D4248D2B26A}"/>
              </a:ext>
            </a:extLst>
          </p:cNvPr>
          <p:cNvSpPr txBox="1"/>
          <p:nvPr/>
        </p:nvSpPr>
        <p:spPr>
          <a:xfrm>
            <a:off x="4452376" y="3460762"/>
            <a:ext cx="1641152" cy="338554"/>
          </a:xfrm>
          <a:prstGeom prst="rect">
            <a:avLst/>
          </a:prstGeom>
          <a:noFill/>
        </p:spPr>
        <p:txBody>
          <a:bodyPr wrap="square" rtlCol="0">
            <a:spAutoFit/>
          </a:bodyPr>
          <a:lstStyle/>
          <a:p>
            <a:pPr algn="ctr"/>
            <a:r>
              <a:rPr lang="fr-FR" sz="1600" dirty="0">
                <a:solidFill>
                  <a:srgbClr val="565655"/>
                </a:solidFill>
                <a:latin typeface="Roboto Light" panose="02000000000000000000" pitchFamily="2" charset="0"/>
                <a:ea typeface="Roboto Light" panose="02000000000000000000" pitchFamily="2" charset="0"/>
              </a:rPr>
              <a:t>DHA</a:t>
            </a:r>
          </a:p>
        </p:txBody>
      </p:sp>
      <p:pic>
        <p:nvPicPr>
          <p:cNvPr id="14" name="Image 13" descr="Une image contenant texte, tasse, articles de toilette, crème pour la peau&#10;&#10;Description générée automatiquement">
            <a:extLst>
              <a:ext uri="{FF2B5EF4-FFF2-40B4-BE49-F238E27FC236}">
                <a16:creationId xmlns:a16="http://schemas.microsoft.com/office/drawing/2014/main" id="{7A876BA2-1D03-9594-D939-B7A05409F6C5}"/>
              </a:ext>
            </a:extLst>
          </p:cNvPr>
          <p:cNvPicPr>
            <a:picLocks noChangeAspect="1"/>
          </p:cNvPicPr>
          <p:nvPr/>
        </p:nvPicPr>
        <p:blipFill rotWithShape="1">
          <a:blip r:embed="rId5" cstate="print">
            <a:extLst>
              <a:ext uri="{28A0092B-C50C-407E-A947-70E740481C1C}">
                <a14:useLocalDpi xmlns:a14="http://schemas.microsoft.com/office/drawing/2010/main" val="0"/>
              </a:ext>
            </a:extLst>
          </a:blip>
          <a:srcRect l="17679" t="13635" r="22452" b="5997"/>
          <a:stretch/>
        </p:blipFill>
        <p:spPr>
          <a:xfrm>
            <a:off x="3546533" y="2618458"/>
            <a:ext cx="1426445" cy="2872558"/>
          </a:xfrm>
          <a:prstGeom prst="rect">
            <a:avLst/>
          </a:prstGeom>
        </p:spPr>
      </p:pic>
      <p:pic>
        <p:nvPicPr>
          <p:cNvPr id="15" name="Image 14" descr="Une image contenant texte, signe, graphiques vectoriels&#10;&#10;Description générée automatiquement">
            <a:extLst>
              <a:ext uri="{FF2B5EF4-FFF2-40B4-BE49-F238E27FC236}">
                <a16:creationId xmlns:a16="http://schemas.microsoft.com/office/drawing/2014/main" id="{B79BCE2B-620F-4DDE-189A-3CD975F5DA5D}"/>
              </a:ext>
            </a:extLst>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4921044" y="4041433"/>
            <a:ext cx="703817" cy="965607"/>
          </a:xfrm>
          <a:prstGeom prst="rect">
            <a:avLst/>
          </a:prstGeom>
        </p:spPr>
      </p:pic>
      <p:sp>
        <p:nvSpPr>
          <p:cNvPr id="17" name="Rectangle 16">
            <a:extLst>
              <a:ext uri="{FF2B5EF4-FFF2-40B4-BE49-F238E27FC236}">
                <a16:creationId xmlns:a16="http://schemas.microsoft.com/office/drawing/2014/main" id="{61389A52-4816-ACBC-6B7D-923F8F7398E4}"/>
              </a:ext>
            </a:extLst>
          </p:cNvPr>
          <p:cNvSpPr/>
          <p:nvPr/>
        </p:nvSpPr>
        <p:spPr>
          <a:xfrm>
            <a:off x="112857" y="5701860"/>
            <a:ext cx="2988811" cy="338554"/>
          </a:xfrm>
          <a:prstGeom prst="rect">
            <a:avLst/>
          </a:prstGeom>
        </p:spPr>
        <p:txBody>
          <a:bodyPr wrap="square">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fr-FR" sz="1600" b="1" i="0" u="none" strike="noStrike" kern="1200" cap="none" spc="0" normalizeH="0" baseline="0" noProof="0" dirty="0">
                <a:ln>
                  <a:noFill/>
                </a:ln>
                <a:solidFill>
                  <a:schemeClr val="tx1">
                    <a:lumMod val="75000"/>
                    <a:lumOff val="25000"/>
                  </a:schemeClr>
                </a:solidFill>
                <a:uLnTx/>
                <a:uFillTx/>
                <a:latin typeface="Roboto Light" panose="02000000000000000000" pitchFamily="2" charset="0"/>
                <a:ea typeface="Roboto Light" panose="02000000000000000000" pitchFamily="2" charset="0"/>
              </a:rPr>
              <a:t>SPF50</a:t>
            </a:r>
          </a:p>
        </p:txBody>
      </p:sp>
      <p:sp>
        <p:nvSpPr>
          <p:cNvPr id="18" name="Rectangle 17">
            <a:extLst>
              <a:ext uri="{FF2B5EF4-FFF2-40B4-BE49-F238E27FC236}">
                <a16:creationId xmlns:a16="http://schemas.microsoft.com/office/drawing/2014/main" id="{EF358C4F-E648-C093-123C-1780F5A88635}"/>
              </a:ext>
            </a:extLst>
          </p:cNvPr>
          <p:cNvSpPr/>
          <p:nvPr/>
        </p:nvSpPr>
        <p:spPr>
          <a:xfrm>
            <a:off x="6216091" y="1451800"/>
            <a:ext cx="2720192" cy="730957"/>
          </a:xfrm>
          <a:prstGeom prst="rect">
            <a:avLst/>
          </a:prstGeom>
          <a:solidFill>
            <a:srgbClr val="F3EDE9"/>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812786"/>
            <a:r>
              <a:rPr lang="fr-FR" sz="1421" dirty="0">
                <a:solidFill>
                  <a:srgbClr val="565655"/>
                </a:solidFill>
                <a:latin typeface="Century Gothic"/>
              </a:rPr>
              <a:t>APAISER-HYDRATER</a:t>
            </a:r>
          </a:p>
        </p:txBody>
      </p:sp>
      <p:sp>
        <p:nvSpPr>
          <p:cNvPr id="19" name="Rectangle 18">
            <a:extLst>
              <a:ext uri="{FF2B5EF4-FFF2-40B4-BE49-F238E27FC236}">
                <a16:creationId xmlns:a16="http://schemas.microsoft.com/office/drawing/2014/main" id="{31841488-4106-19DA-E3C0-18AB5004F820}"/>
              </a:ext>
            </a:extLst>
          </p:cNvPr>
          <p:cNvSpPr/>
          <p:nvPr/>
        </p:nvSpPr>
        <p:spPr>
          <a:xfrm>
            <a:off x="9143317" y="1436878"/>
            <a:ext cx="2823239" cy="730957"/>
          </a:xfrm>
          <a:prstGeom prst="rect">
            <a:avLst/>
          </a:prstGeom>
          <a:solidFill>
            <a:srgbClr val="F3EDE9"/>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fr-FR" sz="1400" b="0" i="0" u="none" strike="noStrike" kern="1200" cap="none" spc="0" normalizeH="0" baseline="0" noProof="0" dirty="0">
                <a:ln>
                  <a:noFill/>
                </a:ln>
                <a:solidFill>
                  <a:srgbClr val="565655"/>
                </a:solidFill>
                <a:effectLst/>
                <a:uLnTx/>
                <a:uFillTx/>
                <a:latin typeface="Roboto Light" panose="02000000000000000000" pitchFamily="2" charset="0"/>
                <a:ea typeface="Roboto Light" panose="02000000000000000000" pitchFamily="2" charset="0"/>
              </a:rPr>
              <a:t>SUBLIMER LE BRONZAGE </a:t>
            </a:r>
          </a:p>
          <a:p>
            <a:pPr marL="0" marR="0" lvl="0" indent="0" algn="ctr" defTabSz="914400" rtl="0" eaLnBrk="1" fontAlgn="auto" latinLnBrk="0" hangingPunct="1">
              <a:lnSpc>
                <a:spcPct val="100000"/>
              </a:lnSpc>
              <a:spcBef>
                <a:spcPts val="0"/>
              </a:spcBef>
              <a:spcAft>
                <a:spcPts val="0"/>
              </a:spcAft>
              <a:buClrTx/>
              <a:buSzTx/>
              <a:buFontTx/>
              <a:buNone/>
              <a:tabLst/>
              <a:defRPr/>
            </a:pPr>
            <a:r>
              <a:rPr kumimoji="0" lang="fr-FR" sz="1400" b="0" i="0" u="none" strike="noStrike" kern="1200" cap="none" spc="0" normalizeH="0" baseline="0" noProof="0" dirty="0">
                <a:ln>
                  <a:noFill/>
                </a:ln>
                <a:solidFill>
                  <a:srgbClr val="565655"/>
                </a:solidFill>
                <a:effectLst/>
                <a:uLnTx/>
                <a:uFillTx/>
                <a:latin typeface="Roboto Light" panose="02000000000000000000" pitchFamily="2" charset="0"/>
                <a:ea typeface="Roboto Light" panose="02000000000000000000" pitchFamily="2" charset="0"/>
              </a:rPr>
              <a:t>REGENERER-HYDRATER</a:t>
            </a:r>
          </a:p>
        </p:txBody>
      </p:sp>
      <p:cxnSp>
        <p:nvCxnSpPr>
          <p:cNvPr id="20" name="Connecteur droit 19">
            <a:extLst>
              <a:ext uri="{FF2B5EF4-FFF2-40B4-BE49-F238E27FC236}">
                <a16:creationId xmlns:a16="http://schemas.microsoft.com/office/drawing/2014/main" id="{B226692A-BFFC-0F79-33A0-6C3908293A85}"/>
              </a:ext>
            </a:extLst>
          </p:cNvPr>
          <p:cNvCxnSpPr>
            <a:cxnSpLocks/>
          </p:cNvCxnSpPr>
          <p:nvPr/>
        </p:nvCxnSpPr>
        <p:spPr>
          <a:xfrm>
            <a:off x="6112573" y="1508387"/>
            <a:ext cx="0" cy="4320153"/>
          </a:xfrm>
          <a:prstGeom prst="line">
            <a:avLst/>
          </a:prstGeom>
          <a:ln w="19050"/>
        </p:spPr>
        <p:style>
          <a:lnRef idx="1">
            <a:schemeClr val="dk1"/>
          </a:lnRef>
          <a:fillRef idx="0">
            <a:schemeClr val="dk1"/>
          </a:fillRef>
          <a:effectRef idx="0">
            <a:schemeClr val="dk1"/>
          </a:effectRef>
          <a:fontRef idx="minor">
            <a:schemeClr val="tx1"/>
          </a:fontRef>
        </p:style>
      </p:cxnSp>
      <p:cxnSp>
        <p:nvCxnSpPr>
          <p:cNvPr id="21" name="Connecteur droit 20">
            <a:extLst>
              <a:ext uri="{FF2B5EF4-FFF2-40B4-BE49-F238E27FC236}">
                <a16:creationId xmlns:a16="http://schemas.microsoft.com/office/drawing/2014/main" id="{F7CFC14D-E72C-EB56-A138-C981F910EA5A}"/>
              </a:ext>
            </a:extLst>
          </p:cNvPr>
          <p:cNvCxnSpPr>
            <a:cxnSpLocks/>
          </p:cNvCxnSpPr>
          <p:nvPr/>
        </p:nvCxnSpPr>
        <p:spPr>
          <a:xfrm>
            <a:off x="9033068" y="1457306"/>
            <a:ext cx="0" cy="4320153"/>
          </a:xfrm>
          <a:prstGeom prst="line">
            <a:avLst/>
          </a:prstGeom>
          <a:ln w="19050"/>
        </p:spPr>
        <p:style>
          <a:lnRef idx="1">
            <a:schemeClr val="dk1"/>
          </a:lnRef>
          <a:fillRef idx="0">
            <a:schemeClr val="dk1"/>
          </a:fillRef>
          <a:effectRef idx="0">
            <a:schemeClr val="dk1"/>
          </a:effectRef>
          <a:fontRef idx="minor">
            <a:schemeClr val="tx1"/>
          </a:fontRef>
        </p:style>
      </p:cxnSp>
      <p:sp>
        <p:nvSpPr>
          <p:cNvPr id="22" name="Rectangle 21">
            <a:extLst>
              <a:ext uri="{FF2B5EF4-FFF2-40B4-BE49-F238E27FC236}">
                <a16:creationId xmlns:a16="http://schemas.microsoft.com/office/drawing/2014/main" id="{A356BA0D-7839-7296-8126-EC53E367FA53}"/>
              </a:ext>
            </a:extLst>
          </p:cNvPr>
          <p:cNvSpPr/>
          <p:nvPr/>
        </p:nvSpPr>
        <p:spPr>
          <a:xfrm>
            <a:off x="6203067" y="5731621"/>
            <a:ext cx="2719754" cy="338554"/>
          </a:xfrm>
          <a:prstGeom prst="rect">
            <a:avLst/>
          </a:prstGeom>
        </p:spPr>
        <p:txBody>
          <a:bodyPr wrap="square">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lang="fr-FR" sz="1600" b="1" dirty="0">
                <a:solidFill>
                  <a:schemeClr val="tx1">
                    <a:lumMod val="75000"/>
                    <a:lumOff val="25000"/>
                  </a:schemeClr>
                </a:solidFill>
                <a:latin typeface="Roboto Light" panose="02000000000000000000" pitchFamily="2" charset="0"/>
                <a:ea typeface="Roboto Light" panose="02000000000000000000" pitchFamily="2" charset="0"/>
              </a:rPr>
              <a:t>LAIT APRES SOLEIL </a:t>
            </a:r>
            <a:endParaRPr kumimoji="0" lang="fr-FR" sz="1600" b="1" i="0" u="none" strike="noStrike" kern="1200" cap="none" spc="0" normalizeH="0" baseline="0" noProof="0" dirty="0">
              <a:ln>
                <a:noFill/>
              </a:ln>
              <a:solidFill>
                <a:schemeClr val="tx1">
                  <a:lumMod val="75000"/>
                  <a:lumOff val="25000"/>
                </a:schemeClr>
              </a:solidFill>
              <a:uLnTx/>
              <a:uFillTx/>
              <a:latin typeface="Roboto Light" panose="02000000000000000000" pitchFamily="2" charset="0"/>
              <a:ea typeface="Roboto Light" panose="02000000000000000000" pitchFamily="2" charset="0"/>
            </a:endParaRPr>
          </a:p>
        </p:txBody>
      </p:sp>
      <p:sp>
        <p:nvSpPr>
          <p:cNvPr id="23" name="Rectangle 22">
            <a:extLst>
              <a:ext uri="{FF2B5EF4-FFF2-40B4-BE49-F238E27FC236}">
                <a16:creationId xmlns:a16="http://schemas.microsoft.com/office/drawing/2014/main" id="{9DD45739-3857-8780-BB77-B9D73C8C70F5}"/>
              </a:ext>
            </a:extLst>
          </p:cNvPr>
          <p:cNvSpPr/>
          <p:nvPr/>
        </p:nvSpPr>
        <p:spPr>
          <a:xfrm>
            <a:off x="8977747" y="5613054"/>
            <a:ext cx="2988811" cy="584775"/>
          </a:xfrm>
          <a:prstGeom prst="rect">
            <a:avLst/>
          </a:prstGeom>
        </p:spPr>
        <p:txBody>
          <a:bodyPr wrap="square">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fr-FR" sz="1600" b="1" i="0" u="none" strike="noStrike" kern="1200" cap="none" spc="0" normalizeH="0" baseline="0" noProof="0" dirty="0">
                <a:ln>
                  <a:noFill/>
                </a:ln>
                <a:solidFill>
                  <a:schemeClr val="tx1">
                    <a:lumMod val="75000"/>
                    <a:lumOff val="25000"/>
                  </a:schemeClr>
                </a:solidFill>
                <a:uLnTx/>
                <a:uFillTx/>
                <a:latin typeface="Roboto Light" panose="02000000000000000000" pitchFamily="2" charset="0"/>
                <a:ea typeface="Roboto Light" panose="02000000000000000000" pitchFamily="2" charset="0"/>
              </a:rPr>
              <a:t>PROLONGATEUR DE BRONZAGE </a:t>
            </a:r>
          </a:p>
        </p:txBody>
      </p:sp>
      <p:sp>
        <p:nvSpPr>
          <p:cNvPr id="24" name="ZoneTexte 23">
            <a:extLst>
              <a:ext uri="{FF2B5EF4-FFF2-40B4-BE49-F238E27FC236}">
                <a16:creationId xmlns:a16="http://schemas.microsoft.com/office/drawing/2014/main" id="{95B9B7C5-2E60-120B-DFC0-3C97CB098E61}"/>
              </a:ext>
            </a:extLst>
          </p:cNvPr>
          <p:cNvSpPr txBox="1"/>
          <p:nvPr/>
        </p:nvSpPr>
        <p:spPr>
          <a:xfrm>
            <a:off x="10566378" y="3370404"/>
            <a:ext cx="1651738" cy="584775"/>
          </a:xfrm>
          <a:prstGeom prst="rect">
            <a:avLst/>
          </a:prstGeom>
          <a:noFill/>
        </p:spPr>
        <p:txBody>
          <a:bodyPr wrap="square" rtlCol="0">
            <a:spAutoFit/>
          </a:bodyPr>
          <a:lstStyle/>
          <a:p>
            <a:pPr algn="ctr"/>
            <a:r>
              <a:rPr lang="fr-FR" sz="1600" dirty="0">
                <a:solidFill>
                  <a:srgbClr val="565655"/>
                </a:solidFill>
                <a:latin typeface="Roboto Light" panose="02000000000000000000" pitchFamily="2" charset="0"/>
                <a:ea typeface="Roboto Light" panose="02000000000000000000" pitchFamily="2" charset="0"/>
              </a:rPr>
              <a:t>Polyphénols</a:t>
            </a:r>
            <a:br>
              <a:rPr lang="fr-FR" sz="1600" dirty="0">
                <a:solidFill>
                  <a:srgbClr val="565655"/>
                </a:solidFill>
                <a:latin typeface="Roboto Light" panose="02000000000000000000" pitchFamily="2" charset="0"/>
                <a:ea typeface="Roboto Light" panose="02000000000000000000" pitchFamily="2" charset="0"/>
              </a:rPr>
            </a:br>
            <a:r>
              <a:rPr lang="fr-FR" sz="1600" dirty="0">
                <a:solidFill>
                  <a:srgbClr val="565655"/>
                </a:solidFill>
                <a:latin typeface="Roboto Light" panose="02000000000000000000" pitchFamily="2" charset="0"/>
                <a:ea typeface="Roboto Light" panose="02000000000000000000" pitchFamily="2" charset="0"/>
              </a:rPr>
              <a:t> de 3 thés</a:t>
            </a:r>
          </a:p>
        </p:txBody>
      </p:sp>
      <p:sp>
        <p:nvSpPr>
          <p:cNvPr id="25" name="ZoneTexte 24">
            <a:extLst>
              <a:ext uri="{FF2B5EF4-FFF2-40B4-BE49-F238E27FC236}">
                <a16:creationId xmlns:a16="http://schemas.microsoft.com/office/drawing/2014/main" id="{DDB62619-33F2-3FD6-62A0-8DEA8227B691}"/>
              </a:ext>
            </a:extLst>
          </p:cNvPr>
          <p:cNvSpPr txBox="1"/>
          <p:nvPr/>
        </p:nvSpPr>
        <p:spPr>
          <a:xfrm>
            <a:off x="7221732" y="3342244"/>
            <a:ext cx="1960454" cy="338554"/>
          </a:xfrm>
          <a:prstGeom prst="rect">
            <a:avLst/>
          </a:prstGeom>
          <a:noFill/>
        </p:spPr>
        <p:txBody>
          <a:bodyPr wrap="square" rtlCol="0">
            <a:spAutoFit/>
          </a:bodyPr>
          <a:lstStyle/>
          <a:p>
            <a:pPr algn="ctr"/>
            <a:r>
              <a:rPr lang="fr-FR" sz="1600" dirty="0">
                <a:solidFill>
                  <a:srgbClr val="565655"/>
                </a:solidFill>
                <a:latin typeface="Roboto Light" panose="02000000000000000000" pitchFamily="2" charset="0"/>
                <a:ea typeface="Roboto Light" panose="02000000000000000000" pitchFamily="2" charset="0"/>
              </a:rPr>
              <a:t>Calendula   </a:t>
            </a:r>
          </a:p>
        </p:txBody>
      </p:sp>
      <p:pic>
        <p:nvPicPr>
          <p:cNvPr id="26" name="Image 25" descr="Une image contenant texte, articles de toilette, crème pour la peau&#10;&#10;Description générée automatiquement">
            <a:extLst>
              <a:ext uri="{FF2B5EF4-FFF2-40B4-BE49-F238E27FC236}">
                <a16:creationId xmlns:a16="http://schemas.microsoft.com/office/drawing/2014/main" id="{0D2C2B71-FC43-D233-46A0-D17CA8E7B09B}"/>
              </a:ext>
            </a:extLst>
          </p:cNvPr>
          <p:cNvPicPr>
            <a:picLocks noChangeAspect="1"/>
          </p:cNvPicPr>
          <p:nvPr/>
        </p:nvPicPr>
        <p:blipFill rotWithShape="1">
          <a:blip r:embed="rId7" cstate="print">
            <a:extLst>
              <a:ext uri="{28A0092B-C50C-407E-A947-70E740481C1C}">
                <a14:useLocalDpi xmlns:a14="http://schemas.microsoft.com/office/drawing/2010/main" val="0"/>
              </a:ext>
            </a:extLst>
          </a:blip>
          <a:srcRect l="17334" t="13172" r="21463" b="6800"/>
          <a:stretch/>
        </p:blipFill>
        <p:spPr>
          <a:xfrm>
            <a:off x="9190702" y="2532907"/>
            <a:ext cx="1478193" cy="2899577"/>
          </a:xfrm>
          <a:prstGeom prst="rect">
            <a:avLst/>
          </a:prstGeom>
        </p:spPr>
      </p:pic>
      <p:pic>
        <p:nvPicPr>
          <p:cNvPr id="27" name="Image 26" descr="Une image contenant texte, articles de toilette, crème pour la peau&#10;&#10;Description générée automatiquement">
            <a:extLst>
              <a:ext uri="{FF2B5EF4-FFF2-40B4-BE49-F238E27FC236}">
                <a16:creationId xmlns:a16="http://schemas.microsoft.com/office/drawing/2014/main" id="{6D3488CB-6A90-34CB-5DC9-58F537BF2391}"/>
              </a:ext>
            </a:extLst>
          </p:cNvPr>
          <p:cNvPicPr>
            <a:picLocks noChangeAspect="1"/>
          </p:cNvPicPr>
          <p:nvPr/>
        </p:nvPicPr>
        <p:blipFill rotWithShape="1">
          <a:blip r:embed="rId8" cstate="print">
            <a:extLst>
              <a:ext uri="{28A0092B-C50C-407E-A947-70E740481C1C}">
                <a14:useLocalDpi xmlns:a14="http://schemas.microsoft.com/office/drawing/2010/main" val="0"/>
              </a:ext>
            </a:extLst>
          </a:blip>
          <a:srcRect l="16678" t="13060" r="21716" b="6826"/>
          <a:stretch/>
        </p:blipFill>
        <p:spPr>
          <a:xfrm>
            <a:off x="6149522" y="2573418"/>
            <a:ext cx="1499354" cy="2925025"/>
          </a:xfrm>
          <a:prstGeom prst="rect">
            <a:avLst/>
          </a:prstGeom>
        </p:spPr>
      </p:pic>
      <p:pic>
        <p:nvPicPr>
          <p:cNvPr id="28" name="Picture 4" descr="ingredient-calendula-bio">
            <a:extLst>
              <a:ext uri="{FF2B5EF4-FFF2-40B4-BE49-F238E27FC236}">
                <a16:creationId xmlns:a16="http://schemas.microsoft.com/office/drawing/2014/main" id="{23724550-D8FC-E640-32CB-CE20463D5542}"/>
              </a:ext>
            </a:extLst>
          </p:cNvPr>
          <p:cNvPicPr>
            <a:picLocks noChangeAspect="1" noChangeArrowheads="1"/>
          </p:cNvPicPr>
          <p:nvPr/>
        </p:nvPicPr>
        <p:blipFill>
          <a:blip r:embed="rId9" cstate="print">
            <a:extLst>
              <a:ext uri="{28A0092B-C50C-407E-A947-70E740481C1C}">
                <a14:useLocalDpi xmlns:a14="http://schemas.microsoft.com/office/drawing/2010/main" val="0"/>
              </a:ext>
            </a:extLst>
          </a:blip>
          <a:srcRect/>
          <a:stretch>
            <a:fillRect/>
          </a:stretch>
        </p:blipFill>
        <p:spPr bwMode="auto">
          <a:xfrm>
            <a:off x="7575616" y="3888950"/>
            <a:ext cx="1423849" cy="1086871"/>
          </a:xfrm>
          <a:prstGeom prst="rect">
            <a:avLst/>
          </a:prstGeom>
          <a:noFill/>
          <a:extLst>
            <a:ext uri="{909E8E84-426E-40DD-AFC4-6F175D3DCCD1}">
              <a14:hiddenFill xmlns:a14="http://schemas.microsoft.com/office/drawing/2010/main">
                <a:solidFill>
                  <a:srgbClr val="FFFFFF"/>
                </a:solidFill>
              </a14:hiddenFill>
            </a:ext>
          </a:extLst>
        </p:spPr>
      </p:pic>
      <p:pic>
        <p:nvPicPr>
          <p:cNvPr id="29" name="Image 28" descr="Une image contenant gâteau, chocolat, tranche, sombre&#10;&#10;Description générée automatiquement">
            <a:extLst>
              <a:ext uri="{FF2B5EF4-FFF2-40B4-BE49-F238E27FC236}">
                <a16:creationId xmlns:a16="http://schemas.microsoft.com/office/drawing/2014/main" id="{F8CD75EF-E5B2-E685-4EF6-98E8A5BA4611}"/>
              </a:ext>
            </a:extLst>
          </p:cNvPr>
          <p:cNvPicPr>
            <a:picLocks noChangeAspect="1"/>
          </p:cNvPicPr>
          <p:nvPr/>
        </p:nvPicPr>
        <p:blipFill>
          <a:blip r:embed="rId10" cstate="print">
            <a:extLst>
              <a:ext uri="{28A0092B-C50C-407E-A947-70E740481C1C}">
                <a14:useLocalDpi xmlns:a14="http://schemas.microsoft.com/office/drawing/2010/main" val="0"/>
              </a:ext>
            </a:extLst>
          </a:blip>
          <a:stretch>
            <a:fillRect/>
          </a:stretch>
        </p:blipFill>
        <p:spPr>
          <a:xfrm>
            <a:off x="10669787" y="4304737"/>
            <a:ext cx="1457081" cy="584775"/>
          </a:xfrm>
          <a:prstGeom prst="rect">
            <a:avLst/>
          </a:prstGeom>
        </p:spPr>
      </p:pic>
      <p:grpSp>
        <p:nvGrpSpPr>
          <p:cNvPr id="34" name="Groupe 33">
            <a:extLst>
              <a:ext uri="{FF2B5EF4-FFF2-40B4-BE49-F238E27FC236}">
                <a16:creationId xmlns:a16="http://schemas.microsoft.com/office/drawing/2014/main" id="{E82FB485-21D3-30DC-32D3-9BB7D71C20F0}"/>
              </a:ext>
            </a:extLst>
          </p:cNvPr>
          <p:cNvGrpSpPr/>
          <p:nvPr/>
        </p:nvGrpSpPr>
        <p:grpSpPr>
          <a:xfrm>
            <a:off x="9610203" y="4784327"/>
            <a:ext cx="1402387" cy="629119"/>
            <a:chOff x="9080242" y="1966824"/>
            <a:chExt cx="1402387" cy="629119"/>
          </a:xfrm>
        </p:grpSpPr>
        <p:sp>
          <p:nvSpPr>
            <p:cNvPr id="35" name="Ellipse 34">
              <a:extLst>
                <a:ext uri="{FF2B5EF4-FFF2-40B4-BE49-F238E27FC236}">
                  <a16:creationId xmlns:a16="http://schemas.microsoft.com/office/drawing/2014/main" id="{5F955F39-5069-6701-E1E3-1A1C65D8E462}"/>
                </a:ext>
              </a:extLst>
            </p:cNvPr>
            <p:cNvSpPr/>
            <p:nvPr/>
          </p:nvSpPr>
          <p:spPr>
            <a:xfrm rot="3273980">
              <a:off x="9486713" y="1600026"/>
              <a:ext cx="589446" cy="1402387"/>
            </a:xfrm>
            <a:prstGeom prst="ellipse">
              <a:avLst/>
            </a:prstGeom>
            <a:solidFill>
              <a:srgbClr val="F78F2A"/>
            </a:solidFill>
            <a:ln w="38100">
              <a:solidFill>
                <a:srgbClr val="F78F2A"/>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
          <p:nvSpPr>
            <p:cNvPr id="36" name="ZoneTexte 35">
              <a:extLst>
                <a:ext uri="{FF2B5EF4-FFF2-40B4-BE49-F238E27FC236}">
                  <a16:creationId xmlns:a16="http://schemas.microsoft.com/office/drawing/2014/main" id="{0223DC66-0392-9C77-757E-A010241C79BA}"/>
                </a:ext>
              </a:extLst>
            </p:cNvPr>
            <p:cNvSpPr txBox="1"/>
            <p:nvPr/>
          </p:nvSpPr>
          <p:spPr>
            <a:xfrm rot="19012034">
              <a:off x="9297437" y="1966824"/>
              <a:ext cx="1164919" cy="461665"/>
            </a:xfrm>
            <a:prstGeom prst="rect">
              <a:avLst/>
            </a:prstGeom>
            <a:noFill/>
          </p:spPr>
          <p:txBody>
            <a:bodyPr wrap="square" rtlCol="0">
              <a:spAutoFit/>
            </a:bodyPr>
            <a:lstStyle/>
            <a:p>
              <a:r>
                <a:rPr lang="fr-FR" sz="2400" kern="0" spc="-25" dirty="0">
                  <a:solidFill>
                    <a:schemeClr val="bg1"/>
                  </a:solidFill>
                  <a:latin typeface="KyivType Sans"/>
                  <a:ea typeface="+mj-ea"/>
                </a:rPr>
                <a:t>Vit C</a:t>
              </a:r>
            </a:p>
          </p:txBody>
        </p:sp>
      </p:grpSp>
      <p:grpSp>
        <p:nvGrpSpPr>
          <p:cNvPr id="37" name="Groupe 36">
            <a:extLst>
              <a:ext uri="{FF2B5EF4-FFF2-40B4-BE49-F238E27FC236}">
                <a16:creationId xmlns:a16="http://schemas.microsoft.com/office/drawing/2014/main" id="{96B9B081-C663-AE6B-60F6-14A371F4A53F}"/>
              </a:ext>
            </a:extLst>
          </p:cNvPr>
          <p:cNvGrpSpPr/>
          <p:nvPr/>
        </p:nvGrpSpPr>
        <p:grpSpPr>
          <a:xfrm>
            <a:off x="6782653" y="4922573"/>
            <a:ext cx="1402387" cy="629119"/>
            <a:chOff x="9080242" y="1966824"/>
            <a:chExt cx="1402387" cy="629119"/>
          </a:xfrm>
        </p:grpSpPr>
        <p:sp>
          <p:nvSpPr>
            <p:cNvPr id="38" name="Ellipse 37">
              <a:extLst>
                <a:ext uri="{FF2B5EF4-FFF2-40B4-BE49-F238E27FC236}">
                  <a16:creationId xmlns:a16="http://schemas.microsoft.com/office/drawing/2014/main" id="{1487F56C-A769-6C53-8DE7-30E327F48639}"/>
                </a:ext>
              </a:extLst>
            </p:cNvPr>
            <p:cNvSpPr/>
            <p:nvPr/>
          </p:nvSpPr>
          <p:spPr>
            <a:xfrm rot="3273980">
              <a:off x="9486713" y="1600026"/>
              <a:ext cx="589446" cy="1402387"/>
            </a:xfrm>
            <a:prstGeom prst="ellipse">
              <a:avLst/>
            </a:prstGeom>
            <a:solidFill>
              <a:srgbClr val="F78F2A"/>
            </a:solidFill>
            <a:ln w="38100">
              <a:solidFill>
                <a:srgbClr val="F78F2A"/>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
          <p:nvSpPr>
            <p:cNvPr id="39" name="ZoneTexte 38">
              <a:extLst>
                <a:ext uri="{FF2B5EF4-FFF2-40B4-BE49-F238E27FC236}">
                  <a16:creationId xmlns:a16="http://schemas.microsoft.com/office/drawing/2014/main" id="{F83110ED-EADF-C463-82E7-FB6B6A8E12EC}"/>
                </a:ext>
              </a:extLst>
            </p:cNvPr>
            <p:cNvSpPr txBox="1"/>
            <p:nvPr/>
          </p:nvSpPr>
          <p:spPr>
            <a:xfrm rot="19012034">
              <a:off x="9297437" y="1966824"/>
              <a:ext cx="1164919" cy="461665"/>
            </a:xfrm>
            <a:prstGeom prst="rect">
              <a:avLst/>
            </a:prstGeom>
            <a:noFill/>
          </p:spPr>
          <p:txBody>
            <a:bodyPr wrap="square" rtlCol="0">
              <a:spAutoFit/>
            </a:bodyPr>
            <a:lstStyle/>
            <a:p>
              <a:r>
                <a:rPr lang="fr-FR" sz="2400" kern="0" spc="-25" dirty="0">
                  <a:solidFill>
                    <a:schemeClr val="bg1"/>
                  </a:solidFill>
                  <a:latin typeface="KyivType Sans"/>
                  <a:ea typeface="+mj-ea"/>
                </a:rPr>
                <a:t>Vit C</a:t>
              </a:r>
            </a:p>
          </p:txBody>
        </p:sp>
      </p:grpSp>
      <p:sp>
        <p:nvSpPr>
          <p:cNvPr id="40" name="ZoneTexte 39">
            <a:extLst>
              <a:ext uri="{FF2B5EF4-FFF2-40B4-BE49-F238E27FC236}">
                <a16:creationId xmlns:a16="http://schemas.microsoft.com/office/drawing/2014/main" id="{45B5E3E7-E7CF-1312-6B47-CB91634E9F70}"/>
              </a:ext>
            </a:extLst>
          </p:cNvPr>
          <p:cNvSpPr txBox="1"/>
          <p:nvPr/>
        </p:nvSpPr>
        <p:spPr>
          <a:xfrm>
            <a:off x="240" y="173212"/>
            <a:ext cx="2335717" cy="343492"/>
          </a:xfrm>
          <a:prstGeom prst="rect">
            <a:avLst/>
          </a:prstGeom>
          <a:noFill/>
        </p:spPr>
        <p:txBody>
          <a:bodyPr wrap="square" rtlCol="0">
            <a:spAutoFit/>
          </a:bodyPr>
          <a:lstStyle/>
          <a:p>
            <a:pPr algn="ctr"/>
            <a:r>
              <a:rPr lang="fr-FR" sz="1632" b="1" dirty="0">
                <a:latin typeface="Century Gothic" panose="020B0502020202020204" pitchFamily="34" charset="0"/>
              </a:rPr>
              <a:t>SUN PRODUCT</a:t>
            </a:r>
          </a:p>
        </p:txBody>
      </p:sp>
    </p:spTree>
    <p:extLst>
      <p:ext uri="{BB962C8B-B14F-4D97-AF65-F5344CB8AC3E}">
        <p14:creationId xmlns:p14="http://schemas.microsoft.com/office/powerpoint/2010/main" val="50147703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nodeType="clickEffect">
                                  <p:stCondLst>
                                    <p:cond delay="0"/>
                                  </p:stCondLst>
                                  <p:childTnLst>
                                    <p:set>
                                      <p:cBhvr>
                                        <p:cTn id="6" dur="1" fill="hold">
                                          <p:stCondLst>
                                            <p:cond delay="0"/>
                                          </p:stCondLst>
                                        </p:cTn>
                                        <p:tgtEl>
                                          <p:spTgt spid="34"/>
                                        </p:tgtEl>
                                        <p:attrNameLst>
                                          <p:attrName>style.visibility</p:attrName>
                                        </p:attrNameLst>
                                      </p:cBhvr>
                                      <p:to>
                                        <p:strVal val="visible"/>
                                      </p:to>
                                    </p:set>
                                    <p:anim calcmode="lin" valueType="num">
                                      <p:cBhvr>
                                        <p:cTn id="7" dur="500" fill="hold"/>
                                        <p:tgtEl>
                                          <p:spTgt spid="34"/>
                                        </p:tgtEl>
                                        <p:attrNameLst>
                                          <p:attrName>ppt_w</p:attrName>
                                        </p:attrNameLst>
                                      </p:cBhvr>
                                      <p:tavLst>
                                        <p:tav tm="0">
                                          <p:val>
                                            <p:fltVal val="0"/>
                                          </p:val>
                                        </p:tav>
                                        <p:tav tm="100000">
                                          <p:val>
                                            <p:strVal val="#ppt_w"/>
                                          </p:val>
                                        </p:tav>
                                      </p:tavLst>
                                    </p:anim>
                                    <p:anim calcmode="lin" valueType="num">
                                      <p:cBhvr>
                                        <p:cTn id="8" dur="500" fill="hold"/>
                                        <p:tgtEl>
                                          <p:spTgt spid="34"/>
                                        </p:tgtEl>
                                        <p:attrNameLst>
                                          <p:attrName>ppt_h</p:attrName>
                                        </p:attrNameLst>
                                      </p:cBhvr>
                                      <p:tavLst>
                                        <p:tav tm="0">
                                          <p:val>
                                            <p:fltVal val="0"/>
                                          </p:val>
                                        </p:tav>
                                        <p:tav tm="100000">
                                          <p:val>
                                            <p:strVal val="#ppt_h"/>
                                          </p:val>
                                        </p:tav>
                                      </p:tavLst>
                                    </p:anim>
                                    <p:animEffect transition="in" filter="fade">
                                      <p:cBhvr>
                                        <p:cTn id="9" dur="500"/>
                                        <p:tgtEl>
                                          <p:spTgt spid="34"/>
                                        </p:tgtEl>
                                      </p:cBhvr>
                                    </p:animEffect>
                                  </p:childTnLst>
                                </p:cTn>
                              </p:par>
                              <p:par>
                                <p:cTn id="10" presetID="53" presetClass="entr" presetSubtype="16" fill="hold" nodeType="withEffect">
                                  <p:stCondLst>
                                    <p:cond delay="0"/>
                                  </p:stCondLst>
                                  <p:childTnLst>
                                    <p:set>
                                      <p:cBhvr>
                                        <p:cTn id="11" dur="1" fill="hold">
                                          <p:stCondLst>
                                            <p:cond delay="0"/>
                                          </p:stCondLst>
                                        </p:cTn>
                                        <p:tgtEl>
                                          <p:spTgt spid="37"/>
                                        </p:tgtEl>
                                        <p:attrNameLst>
                                          <p:attrName>style.visibility</p:attrName>
                                        </p:attrNameLst>
                                      </p:cBhvr>
                                      <p:to>
                                        <p:strVal val="visible"/>
                                      </p:to>
                                    </p:set>
                                    <p:anim calcmode="lin" valueType="num">
                                      <p:cBhvr>
                                        <p:cTn id="12" dur="500" fill="hold"/>
                                        <p:tgtEl>
                                          <p:spTgt spid="37"/>
                                        </p:tgtEl>
                                        <p:attrNameLst>
                                          <p:attrName>ppt_w</p:attrName>
                                        </p:attrNameLst>
                                      </p:cBhvr>
                                      <p:tavLst>
                                        <p:tav tm="0">
                                          <p:val>
                                            <p:fltVal val="0"/>
                                          </p:val>
                                        </p:tav>
                                        <p:tav tm="100000">
                                          <p:val>
                                            <p:strVal val="#ppt_w"/>
                                          </p:val>
                                        </p:tav>
                                      </p:tavLst>
                                    </p:anim>
                                    <p:anim calcmode="lin" valueType="num">
                                      <p:cBhvr>
                                        <p:cTn id="13" dur="500" fill="hold"/>
                                        <p:tgtEl>
                                          <p:spTgt spid="37"/>
                                        </p:tgtEl>
                                        <p:attrNameLst>
                                          <p:attrName>ppt_h</p:attrName>
                                        </p:attrNameLst>
                                      </p:cBhvr>
                                      <p:tavLst>
                                        <p:tav tm="0">
                                          <p:val>
                                            <p:fltVal val="0"/>
                                          </p:val>
                                        </p:tav>
                                        <p:tav tm="100000">
                                          <p:val>
                                            <p:strVal val="#ppt_h"/>
                                          </p:val>
                                        </p:tav>
                                      </p:tavLst>
                                    </p:anim>
                                    <p:animEffect transition="in" filter="fade">
                                      <p:cBhvr>
                                        <p:cTn id="14" dur="500"/>
                                        <p:tgtEl>
                                          <p:spTgt spid="3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7" name="Image 46"/>
          <p:cNvPicPr>
            <a:picLocks noChangeAspect="1"/>
          </p:cNvPicPr>
          <p:nvPr/>
        </p:nvPicPr>
        <p:blipFill rotWithShape="1">
          <a:blip r:embed="rId3" cstate="print">
            <a:extLst>
              <a:ext uri="{28A0092B-C50C-407E-A947-70E740481C1C}">
                <a14:useLocalDpi xmlns:a14="http://schemas.microsoft.com/office/drawing/2010/main" val="0"/>
              </a:ext>
            </a:extLst>
          </a:blip>
          <a:srcRect l="15395" t="9756" r="18203" b="15773"/>
          <a:stretch/>
        </p:blipFill>
        <p:spPr>
          <a:xfrm>
            <a:off x="9433021" y="3310415"/>
            <a:ext cx="1062922" cy="2256266"/>
          </a:xfrm>
          <a:prstGeom prst="rect">
            <a:avLst/>
          </a:prstGeom>
        </p:spPr>
      </p:pic>
      <p:sp>
        <p:nvSpPr>
          <p:cNvPr id="86" name="Rectangle 85"/>
          <p:cNvSpPr/>
          <p:nvPr/>
        </p:nvSpPr>
        <p:spPr>
          <a:xfrm>
            <a:off x="80358" y="2291193"/>
            <a:ext cx="4009503" cy="730957"/>
          </a:xfrm>
          <a:prstGeom prst="rect">
            <a:avLst/>
          </a:prstGeom>
          <a:solidFill>
            <a:srgbClr val="F3EDE9"/>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fr-FR" sz="1600" b="0" i="0" u="none" strike="noStrike" kern="1200" cap="none" spc="0" normalizeH="0" baseline="0" noProof="0" dirty="0">
                <a:ln>
                  <a:noFill/>
                </a:ln>
                <a:solidFill>
                  <a:srgbClr val="565655"/>
                </a:solidFill>
                <a:effectLst/>
                <a:uLnTx/>
                <a:uFillTx/>
                <a:latin typeface="Century Gothic"/>
                <a:ea typeface="+mn-ea"/>
                <a:cs typeface="+mn-cs"/>
              </a:rPr>
              <a:t>NOURRIR - REPARER</a:t>
            </a:r>
            <a:r>
              <a:rPr kumimoji="0" lang="fr-FR" sz="1600" b="0" i="0" u="none" strike="noStrike" kern="1200" cap="none" spc="0" normalizeH="0" noProof="0" dirty="0">
                <a:ln>
                  <a:noFill/>
                </a:ln>
                <a:solidFill>
                  <a:srgbClr val="565655"/>
                </a:solidFill>
                <a:effectLst/>
                <a:uLnTx/>
                <a:uFillTx/>
                <a:latin typeface="Century Gothic"/>
                <a:ea typeface="+mn-ea"/>
                <a:cs typeface="+mn-cs"/>
              </a:rPr>
              <a:t> </a:t>
            </a:r>
          </a:p>
        </p:txBody>
      </p:sp>
      <p:sp>
        <p:nvSpPr>
          <p:cNvPr id="98" name="Rectangle 97"/>
          <p:cNvSpPr/>
          <p:nvPr/>
        </p:nvSpPr>
        <p:spPr>
          <a:xfrm>
            <a:off x="4117572" y="2288449"/>
            <a:ext cx="4037212" cy="730957"/>
          </a:xfrm>
          <a:prstGeom prst="rect">
            <a:avLst/>
          </a:prstGeom>
          <a:solidFill>
            <a:srgbClr val="F3EDE9"/>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fr-FR" sz="1600" b="0" i="0" u="none" strike="noStrike" kern="1200" cap="none" spc="0" normalizeH="0" baseline="0" noProof="0" dirty="0">
                <a:ln>
                  <a:noFill/>
                </a:ln>
                <a:solidFill>
                  <a:srgbClr val="565655"/>
                </a:solidFill>
                <a:effectLst/>
                <a:uLnTx/>
                <a:uFillTx/>
                <a:latin typeface="Century Gothic"/>
                <a:ea typeface="+mn-ea"/>
                <a:cs typeface="+mn-cs"/>
              </a:rPr>
              <a:t>EXFOLIER - NOURRIR</a:t>
            </a:r>
          </a:p>
        </p:txBody>
      </p:sp>
      <p:sp>
        <p:nvSpPr>
          <p:cNvPr id="99" name="Rectangle 98"/>
          <p:cNvSpPr/>
          <p:nvPr/>
        </p:nvSpPr>
        <p:spPr>
          <a:xfrm>
            <a:off x="8154785" y="2287506"/>
            <a:ext cx="3956857" cy="730957"/>
          </a:xfrm>
          <a:prstGeom prst="rect">
            <a:avLst/>
          </a:prstGeom>
          <a:solidFill>
            <a:srgbClr val="F3EDE9"/>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fr-FR" sz="1600" b="0" i="0" u="none" strike="noStrike" kern="1200" cap="none" spc="0" normalizeH="0" baseline="0" noProof="0" dirty="0">
                <a:ln>
                  <a:noFill/>
                </a:ln>
                <a:solidFill>
                  <a:srgbClr val="565655"/>
                </a:solidFill>
                <a:effectLst/>
                <a:uLnTx/>
                <a:uFillTx/>
                <a:latin typeface="Century Gothic"/>
                <a:ea typeface="+mn-ea"/>
                <a:cs typeface="+mn-cs"/>
              </a:rPr>
              <a:t>HYDRATER – REPARER - ENERGISER</a:t>
            </a:r>
          </a:p>
        </p:txBody>
      </p:sp>
      <p:cxnSp>
        <p:nvCxnSpPr>
          <p:cNvPr id="7" name="Connecteur droit 6"/>
          <p:cNvCxnSpPr/>
          <p:nvPr/>
        </p:nvCxnSpPr>
        <p:spPr>
          <a:xfrm>
            <a:off x="4094772" y="2377209"/>
            <a:ext cx="0" cy="3866857"/>
          </a:xfrm>
          <a:prstGeom prst="line">
            <a:avLst/>
          </a:prstGeom>
          <a:ln w="19050"/>
        </p:spPr>
        <p:style>
          <a:lnRef idx="1">
            <a:schemeClr val="dk1"/>
          </a:lnRef>
          <a:fillRef idx="0">
            <a:schemeClr val="dk1"/>
          </a:fillRef>
          <a:effectRef idx="0">
            <a:schemeClr val="dk1"/>
          </a:effectRef>
          <a:fontRef idx="minor">
            <a:schemeClr val="tx1"/>
          </a:fontRef>
        </p:style>
      </p:cxnSp>
      <p:cxnSp>
        <p:nvCxnSpPr>
          <p:cNvPr id="100" name="Connecteur droit 99"/>
          <p:cNvCxnSpPr/>
          <p:nvPr/>
        </p:nvCxnSpPr>
        <p:spPr>
          <a:xfrm>
            <a:off x="8154785" y="2287506"/>
            <a:ext cx="0" cy="3866857"/>
          </a:xfrm>
          <a:prstGeom prst="line">
            <a:avLst/>
          </a:prstGeom>
          <a:ln w="19050"/>
        </p:spPr>
        <p:style>
          <a:lnRef idx="1">
            <a:schemeClr val="dk1"/>
          </a:lnRef>
          <a:fillRef idx="0">
            <a:schemeClr val="dk1"/>
          </a:fillRef>
          <a:effectRef idx="0">
            <a:schemeClr val="dk1"/>
          </a:effectRef>
          <a:fontRef idx="minor">
            <a:schemeClr val="tx1"/>
          </a:fontRef>
        </p:style>
      </p:cxnSp>
      <p:grpSp>
        <p:nvGrpSpPr>
          <p:cNvPr id="26" name="Groupe 25"/>
          <p:cNvGrpSpPr/>
          <p:nvPr/>
        </p:nvGrpSpPr>
        <p:grpSpPr>
          <a:xfrm>
            <a:off x="-1123898" y="4684234"/>
            <a:ext cx="5898632" cy="1328548"/>
            <a:chOff x="0" y="4706292"/>
            <a:chExt cx="5898632" cy="1328548"/>
          </a:xfrm>
        </p:grpSpPr>
        <p:sp>
          <p:nvSpPr>
            <p:cNvPr id="32" name="Rectangle 31"/>
            <p:cNvSpPr/>
            <p:nvPr/>
          </p:nvSpPr>
          <p:spPr>
            <a:xfrm>
              <a:off x="0" y="5696286"/>
              <a:ext cx="5898632" cy="338554"/>
            </a:xfrm>
            <a:prstGeom prst="rect">
              <a:avLst/>
            </a:prstGeom>
          </p:spPr>
          <p:txBody>
            <a:bodyPr wrap="square">
              <a:spAutoFit/>
            </a:bodyPr>
            <a:lstStyle/>
            <a:p>
              <a:pPr algn="ctr"/>
              <a:r>
                <a:rPr lang="fr-FR" sz="1600" b="1" dirty="0">
                  <a:solidFill>
                    <a:schemeClr val="tx1">
                      <a:lumMod val="75000"/>
                      <a:lumOff val="25000"/>
                    </a:schemeClr>
                  </a:solidFill>
                  <a:latin typeface="Roboto Light" panose="02000000000000000000" pitchFamily="2" charset="0"/>
                  <a:ea typeface="Roboto Light" panose="02000000000000000000" pitchFamily="2" charset="0"/>
                </a:rPr>
                <a:t>CREME MAINS</a:t>
              </a:r>
            </a:p>
          </p:txBody>
        </p:sp>
        <p:pic>
          <p:nvPicPr>
            <p:cNvPr id="34" name="Image 33" descr="kyhkr.jpg"/>
            <p:cNvPicPr>
              <a:picLocks noChangeAspect="1"/>
            </p:cNvPicPr>
            <p:nvPr/>
          </p:nvPicPr>
          <p:blipFill>
            <a:blip r:embed="rId4" cstate="print">
              <a:duotone>
                <a:schemeClr val="accent3">
                  <a:shade val="45000"/>
                  <a:satMod val="135000"/>
                </a:schemeClr>
                <a:prstClr val="white"/>
              </a:duotone>
            </a:blip>
            <a:stretch>
              <a:fillRect/>
            </a:stretch>
          </p:blipFill>
          <p:spPr>
            <a:xfrm>
              <a:off x="3279720" y="4706292"/>
              <a:ext cx="765011" cy="765011"/>
            </a:xfrm>
            <a:prstGeom prst="rect">
              <a:avLst/>
            </a:prstGeom>
            <a:ln>
              <a:noFill/>
            </a:ln>
            <a:effectLst/>
            <a:scene3d>
              <a:camera prst="orthographicFront">
                <a:rot lat="0" lon="0" rev="0"/>
              </a:camera>
              <a:lightRig rig="contrasting" dir="t">
                <a:rot lat="0" lon="0" rev="7800000"/>
              </a:lightRig>
            </a:scene3d>
            <a:sp3d/>
          </p:spPr>
        </p:pic>
      </p:grpSp>
      <p:grpSp>
        <p:nvGrpSpPr>
          <p:cNvPr id="36" name="Groupe 35"/>
          <p:cNvGrpSpPr/>
          <p:nvPr/>
        </p:nvGrpSpPr>
        <p:grpSpPr>
          <a:xfrm>
            <a:off x="2989494" y="4694123"/>
            <a:ext cx="6293367" cy="1318659"/>
            <a:chOff x="5898632" y="4706292"/>
            <a:chExt cx="6293367" cy="1318659"/>
          </a:xfrm>
        </p:grpSpPr>
        <p:sp>
          <p:nvSpPr>
            <p:cNvPr id="39" name="Rectangle 38"/>
            <p:cNvSpPr/>
            <p:nvPr/>
          </p:nvSpPr>
          <p:spPr>
            <a:xfrm>
              <a:off x="5898632" y="5686397"/>
              <a:ext cx="6293367" cy="338554"/>
            </a:xfrm>
            <a:prstGeom prst="rect">
              <a:avLst/>
            </a:prstGeom>
          </p:spPr>
          <p:txBody>
            <a:bodyPr wrap="square">
              <a:spAutoFit/>
            </a:bodyPr>
            <a:lstStyle/>
            <a:p>
              <a:pPr algn="ctr"/>
              <a:r>
                <a:rPr lang="fr-FR" sz="1600" b="1" dirty="0">
                  <a:solidFill>
                    <a:schemeClr val="tx1">
                      <a:lumMod val="75000"/>
                      <a:lumOff val="25000"/>
                    </a:schemeClr>
                  </a:solidFill>
                  <a:latin typeface="Roboto Light" panose="02000000000000000000" pitchFamily="2" charset="0"/>
                  <a:ea typeface="Roboto Light" panose="02000000000000000000" pitchFamily="2" charset="0"/>
                </a:rPr>
                <a:t>GOMMAGE AUX SUCRES</a:t>
              </a:r>
            </a:p>
          </p:txBody>
        </p:sp>
        <p:pic>
          <p:nvPicPr>
            <p:cNvPr id="40" name="Image 39" descr="kyhkr.jpg"/>
            <p:cNvPicPr>
              <a:picLocks noChangeAspect="1"/>
            </p:cNvPicPr>
            <p:nvPr/>
          </p:nvPicPr>
          <p:blipFill>
            <a:blip r:embed="rId4" cstate="print">
              <a:duotone>
                <a:schemeClr val="accent3">
                  <a:shade val="45000"/>
                  <a:satMod val="135000"/>
                </a:schemeClr>
                <a:prstClr val="white"/>
              </a:duotone>
            </a:blip>
            <a:stretch>
              <a:fillRect/>
            </a:stretch>
          </p:blipFill>
          <p:spPr>
            <a:xfrm>
              <a:off x="9255879" y="4706292"/>
              <a:ext cx="765011" cy="765011"/>
            </a:xfrm>
            <a:prstGeom prst="rect">
              <a:avLst/>
            </a:prstGeom>
            <a:ln>
              <a:noFill/>
            </a:ln>
            <a:effectLst/>
            <a:scene3d>
              <a:camera prst="orthographicFront">
                <a:rot lat="0" lon="0" rev="0"/>
              </a:camera>
              <a:lightRig rig="contrasting" dir="t">
                <a:rot lat="0" lon="0" rev="7800000"/>
              </a:lightRig>
            </a:scene3d>
            <a:sp3d/>
          </p:spPr>
        </p:pic>
      </p:grpSp>
      <p:grpSp>
        <p:nvGrpSpPr>
          <p:cNvPr id="42" name="Groupe 41"/>
          <p:cNvGrpSpPr/>
          <p:nvPr/>
        </p:nvGrpSpPr>
        <p:grpSpPr>
          <a:xfrm>
            <a:off x="7034225" y="4694123"/>
            <a:ext cx="6293367" cy="1318659"/>
            <a:chOff x="5898632" y="4706292"/>
            <a:chExt cx="6293367" cy="1318659"/>
          </a:xfrm>
        </p:grpSpPr>
        <p:sp>
          <p:nvSpPr>
            <p:cNvPr id="45" name="Rectangle 44"/>
            <p:cNvSpPr/>
            <p:nvPr/>
          </p:nvSpPr>
          <p:spPr>
            <a:xfrm>
              <a:off x="5898632" y="5686397"/>
              <a:ext cx="6293367" cy="338554"/>
            </a:xfrm>
            <a:prstGeom prst="rect">
              <a:avLst/>
            </a:prstGeom>
          </p:spPr>
          <p:txBody>
            <a:bodyPr wrap="square">
              <a:spAutoFit/>
            </a:bodyPr>
            <a:lstStyle/>
            <a:p>
              <a:pPr algn="ctr"/>
              <a:r>
                <a:rPr lang="fr-FR" sz="1600" b="1" dirty="0">
                  <a:solidFill>
                    <a:schemeClr val="tx1">
                      <a:lumMod val="75000"/>
                      <a:lumOff val="25000"/>
                    </a:schemeClr>
                  </a:solidFill>
                  <a:latin typeface="Roboto Light" panose="02000000000000000000" pitchFamily="2" charset="0"/>
                  <a:ea typeface="Roboto Light" panose="02000000000000000000" pitchFamily="2" charset="0"/>
                </a:rPr>
                <a:t>LAIT HYDRATANT</a:t>
              </a:r>
            </a:p>
          </p:txBody>
        </p:sp>
        <p:pic>
          <p:nvPicPr>
            <p:cNvPr id="46" name="Image 45" descr="kyhkr.jpg"/>
            <p:cNvPicPr>
              <a:picLocks noChangeAspect="1"/>
            </p:cNvPicPr>
            <p:nvPr/>
          </p:nvPicPr>
          <p:blipFill>
            <a:blip r:embed="rId4" cstate="print">
              <a:duotone>
                <a:schemeClr val="accent3">
                  <a:shade val="45000"/>
                  <a:satMod val="135000"/>
                </a:schemeClr>
                <a:prstClr val="white"/>
              </a:duotone>
            </a:blip>
            <a:stretch>
              <a:fillRect/>
            </a:stretch>
          </p:blipFill>
          <p:spPr>
            <a:xfrm>
              <a:off x="9255879" y="4706292"/>
              <a:ext cx="765011" cy="765011"/>
            </a:xfrm>
            <a:prstGeom prst="rect">
              <a:avLst/>
            </a:prstGeom>
            <a:ln>
              <a:noFill/>
            </a:ln>
            <a:effectLst/>
            <a:scene3d>
              <a:camera prst="orthographicFront">
                <a:rot lat="0" lon="0" rev="0"/>
              </a:camera>
              <a:lightRig rig="contrasting" dir="t">
                <a:rot lat="0" lon="0" rev="7800000"/>
              </a:lightRig>
            </a:scene3d>
            <a:sp3d/>
          </p:spPr>
        </p:pic>
      </p:grpSp>
      <p:sp>
        <p:nvSpPr>
          <p:cNvPr id="35" name="Sous-titre 2">
            <a:extLst>
              <a:ext uri="{FF2B5EF4-FFF2-40B4-BE49-F238E27FC236}">
                <a16:creationId xmlns:a16="http://schemas.microsoft.com/office/drawing/2014/main" id="{5257DCD9-7062-4C85-9309-DADF1D224FEC}"/>
              </a:ext>
            </a:extLst>
          </p:cNvPr>
          <p:cNvSpPr txBox="1">
            <a:spLocks/>
          </p:cNvSpPr>
          <p:nvPr/>
        </p:nvSpPr>
        <p:spPr>
          <a:xfrm>
            <a:off x="1890584" y="388679"/>
            <a:ext cx="8019535" cy="1018948"/>
          </a:xfrm>
          <a:prstGeom prst="rect">
            <a:avLst/>
          </a:prstGeom>
        </p:spPr>
        <p:txBody>
          <a:bodyPr/>
          <a:lstStyle>
            <a:defPPr>
              <a:defRPr lang="fr-FR"/>
            </a:defPPr>
            <a:lvl1pPr algn="ctr">
              <a:lnSpc>
                <a:spcPct val="90000"/>
              </a:lnSpc>
              <a:spcBef>
                <a:spcPct val="0"/>
              </a:spcBef>
              <a:buNone/>
              <a:defRPr sz="4800">
                <a:solidFill>
                  <a:srgbClr val="3E3E3E"/>
                </a:solidFill>
                <a:latin typeface="KyivType Sans2" panose="00000500000000000000" pitchFamily="50" charset="0"/>
                <a:ea typeface="+mj-ea"/>
                <a:cs typeface="+mj-cs"/>
              </a:defRPr>
            </a:lvl1pPr>
            <a:lvl2pPr marL="685800" indent="-228600">
              <a:lnSpc>
                <a:spcPct val="90000"/>
              </a:lnSpc>
              <a:spcBef>
                <a:spcPts val="500"/>
              </a:spcBef>
              <a:buFont typeface="Arial" panose="020B0604020202020204" pitchFamily="34" charset="0"/>
              <a:buChar char="•"/>
              <a:defRPr sz="2400">
                <a:latin typeface="Sofia Pro Regular" panose="00000500000000000000" pitchFamily="50" charset="0"/>
              </a:defRPr>
            </a:lvl2pPr>
            <a:lvl3pPr marL="1143000" indent="-228600">
              <a:lnSpc>
                <a:spcPct val="90000"/>
              </a:lnSpc>
              <a:spcBef>
                <a:spcPts val="500"/>
              </a:spcBef>
              <a:buFont typeface="Arial" panose="020B0604020202020204" pitchFamily="34" charset="0"/>
              <a:buChar char="•"/>
              <a:defRPr sz="2000">
                <a:latin typeface="Sofia Pro Regular" panose="00000500000000000000" pitchFamily="50" charset="0"/>
              </a:defRPr>
            </a:lvl3pPr>
            <a:lvl4pPr marL="1600200" indent="-228600">
              <a:lnSpc>
                <a:spcPct val="90000"/>
              </a:lnSpc>
              <a:spcBef>
                <a:spcPts val="500"/>
              </a:spcBef>
              <a:buFont typeface="Arial" panose="020B0604020202020204" pitchFamily="34" charset="0"/>
              <a:buChar char="•"/>
              <a:defRPr>
                <a:latin typeface="Sofia Pro Regular" panose="00000500000000000000" pitchFamily="50" charset="0"/>
              </a:defRPr>
            </a:lvl4pPr>
            <a:lvl5pPr marL="2057400" indent="-228600">
              <a:lnSpc>
                <a:spcPct val="90000"/>
              </a:lnSpc>
              <a:spcBef>
                <a:spcPts val="500"/>
              </a:spcBef>
              <a:buFont typeface="Arial" panose="020B0604020202020204" pitchFamily="34" charset="0"/>
              <a:buChar char="•"/>
              <a:defRPr>
                <a:latin typeface="Sofia Pro Regular" panose="00000500000000000000" pitchFamily="50" charset="0"/>
              </a:defRPr>
            </a:lvl5pPr>
            <a:lvl6pPr marL="2514600" indent="-228600">
              <a:lnSpc>
                <a:spcPct val="90000"/>
              </a:lnSpc>
              <a:spcBef>
                <a:spcPts val="500"/>
              </a:spcBef>
              <a:buFont typeface="Arial" panose="020B0604020202020204" pitchFamily="34" charset="0"/>
              <a:buChar char="•"/>
            </a:lvl6pPr>
            <a:lvl7pPr marL="2971800" indent="-228600">
              <a:lnSpc>
                <a:spcPct val="90000"/>
              </a:lnSpc>
              <a:spcBef>
                <a:spcPts val="500"/>
              </a:spcBef>
              <a:buFont typeface="Arial" panose="020B0604020202020204" pitchFamily="34" charset="0"/>
              <a:buChar char="•"/>
            </a:lvl7pPr>
            <a:lvl8pPr marL="3429000" indent="-228600">
              <a:lnSpc>
                <a:spcPct val="90000"/>
              </a:lnSpc>
              <a:spcBef>
                <a:spcPts val="500"/>
              </a:spcBef>
              <a:buFont typeface="Arial" panose="020B0604020202020204" pitchFamily="34" charset="0"/>
              <a:buChar char="•"/>
            </a:lvl8pPr>
            <a:lvl9pPr marL="3886200" indent="-228600">
              <a:lnSpc>
                <a:spcPct val="90000"/>
              </a:lnSpc>
              <a:spcBef>
                <a:spcPts val="500"/>
              </a:spcBef>
              <a:buFont typeface="Arial" panose="020B0604020202020204" pitchFamily="34" charset="0"/>
              <a:buChar char="•"/>
            </a:lvl9pPr>
          </a:lstStyle>
          <a:p>
            <a:r>
              <a:rPr lang="fr-FR" dirty="0"/>
              <a:t>Vitalité</a:t>
            </a:r>
          </a:p>
        </p:txBody>
      </p:sp>
      <p:sp>
        <p:nvSpPr>
          <p:cNvPr id="37" name="Rectangle 36"/>
          <p:cNvSpPr/>
          <p:nvPr/>
        </p:nvSpPr>
        <p:spPr>
          <a:xfrm>
            <a:off x="1" y="1315923"/>
            <a:ext cx="12192000" cy="338554"/>
          </a:xfrm>
          <a:prstGeom prst="rect">
            <a:avLst/>
          </a:prstGeom>
        </p:spPr>
        <p:txBody>
          <a:bodyPr wrap="square">
            <a:spAutoFit/>
          </a:bodyPr>
          <a:lstStyle/>
          <a:p>
            <a:pPr algn="ctr"/>
            <a:r>
              <a:rPr lang="fr-FR" sz="1600" i="1" dirty="0">
                <a:solidFill>
                  <a:prstClr val="black"/>
                </a:solidFill>
                <a:latin typeface="Roboto Light" panose="02000000000000000000" pitchFamily="2" charset="0"/>
                <a:ea typeface="Roboto Light" panose="02000000000000000000" pitchFamily="2" charset="0"/>
              </a:rPr>
              <a:t>Un programme complet vitalité aux senteurs </a:t>
            </a:r>
            <a:r>
              <a:rPr lang="fr-FR" sz="1600" i="1" dirty="0" err="1">
                <a:solidFill>
                  <a:prstClr val="black"/>
                </a:solidFill>
                <a:latin typeface="Roboto Light" panose="02000000000000000000" pitchFamily="2" charset="0"/>
                <a:ea typeface="Roboto Light" panose="02000000000000000000" pitchFamily="2" charset="0"/>
              </a:rPr>
              <a:t>hespéridées</a:t>
            </a:r>
            <a:r>
              <a:rPr lang="fr-FR" sz="1600" i="1" dirty="0">
                <a:solidFill>
                  <a:prstClr val="black"/>
                </a:solidFill>
                <a:latin typeface="Roboto Light" panose="02000000000000000000" pitchFamily="2" charset="0"/>
                <a:ea typeface="Roboto Light" panose="02000000000000000000" pitchFamily="2" charset="0"/>
              </a:rPr>
              <a:t> de mandarine et d’orange douce</a:t>
            </a:r>
          </a:p>
        </p:txBody>
      </p:sp>
      <p:pic>
        <p:nvPicPr>
          <p:cNvPr id="38" name="Image 37"/>
          <p:cNvPicPr>
            <a:picLocks noChangeAspect="1"/>
          </p:cNvPicPr>
          <p:nvPr/>
        </p:nvPicPr>
        <p:blipFill rotWithShape="1">
          <a:blip r:embed="rId5" cstate="print">
            <a:extLst>
              <a:ext uri="{28A0092B-C50C-407E-A947-70E740481C1C}">
                <a14:useLocalDpi xmlns:a14="http://schemas.microsoft.com/office/drawing/2010/main" val="0"/>
              </a:ext>
            </a:extLst>
          </a:blip>
          <a:srcRect l="18832" t="14147" r="20427" b="21951"/>
          <a:stretch/>
        </p:blipFill>
        <p:spPr>
          <a:xfrm>
            <a:off x="1394901" y="3852275"/>
            <a:ext cx="726398" cy="1730148"/>
          </a:xfrm>
          <a:prstGeom prst="rect">
            <a:avLst/>
          </a:prstGeom>
        </p:spPr>
      </p:pic>
      <p:pic>
        <p:nvPicPr>
          <p:cNvPr id="49" name="Image 48"/>
          <p:cNvPicPr>
            <a:picLocks noChangeAspect="1"/>
          </p:cNvPicPr>
          <p:nvPr/>
        </p:nvPicPr>
        <p:blipFill rotWithShape="1">
          <a:blip r:embed="rId6" cstate="print">
            <a:extLst>
              <a:ext uri="{28A0092B-C50C-407E-A947-70E740481C1C}">
                <a14:useLocalDpi xmlns:a14="http://schemas.microsoft.com/office/drawing/2010/main" val="0"/>
              </a:ext>
            </a:extLst>
          </a:blip>
          <a:srcRect l="11818" t="16257" b="17145"/>
          <a:stretch/>
        </p:blipFill>
        <p:spPr>
          <a:xfrm>
            <a:off x="2136106" y="4743179"/>
            <a:ext cx="828049" cy="684199"/>
          </a:xfrm>
          <a:prstGeom prst="ellipse">
            <a:avLst/>
          </a:prstGeom>
          <a:ln>
            <a:noFill/>
          </a:ln>
          <a:effectLst>
            <a:softEdge rad="112500"/>
          </a:effectLst>
        </p:spPr>
      </p:pic>
      <p:pic>
        <p:nvPicPr>
          <p:cNvPr id="50" name="Image 49"/>
          <p:cNvPicPr>
            <a:picLocks noChangeAspect="1"/>
          </p:cNvPicPr>
          <p:nvPr/>
        </p:nvPicPr>
        <p:blipFill rotWithShape="1">
          <a:blip r:embed="rId7" cstate="print">
            <a:extLst>
              <a:ext uri="{28A0092B-C50C-407E-A947-70E740481C1C}">
                <a14:useLocalDpi xmlns:a14="http://schemas.microsoft.com/office/drawing/2010/main" val="0"/>
              </a:ext>
            </a:extLst>
          </a:blip>
          <a:srcRect l="21695" t="26092" r="24414" b="14748"/>
          <a:stretch/>
        </p:blipFill>
        <p:spPr>
          <a:xfrm>
            <a:off x="6283808" y="4584113"/>
            <a:ext cx="857291" cy="627219"/>
          </a:xfrm>
          <a:prstGeom prst="ellipse">
            <a:avLst/>
          </a:prstGeom>
          <a:ln>
            <a:noFill/>
          </a:ln>
          <a:effectLst>
            <a:softEdge rad="112500"/>
          </a:effectLst>
        </p:spPr>
      </p:pic>
      <p:pic>
        <p:nvPicPr>
          <p:cNvPr id="51" name="Image 50"/>
          <p:cNvPicPr>
            <a:picLocks noChangeAspect="1"/>
          </p:cNvPicPr>
          <p:nvPr/>
        </p:nvPicPr>
        <p:blipFill rotWithShape="1">
          <a:blip r:embed="rId8" cstate="print">
            <a:extLst>
              <a:ext uri="{28A0092B-C50C-407E-A947-70E740481C1C}">
                <a14:useLocalDpi xmlns:a14="http://schemas.microsoft.com/office/drawing/2010/main" val="0"/>
              </a:ext>
            </a:extLst>
          </a:blip>
          <a:srcRect l="10608" t="8430" r="6597" b="3897"/>
          <a:stretch/>
        </p:blipFill>
        <p:spPr>
          <a:xfrm>
            <a:off x="6366480" y="4885075"/>
            <a:ext cx="793661" cy="644849"/>
          </a:xfrm>
          <a:prstGeom prst="ellipse">
            <a:avLst/>
          </a:prstGeom>
          <a:ln>
            <a:noFill/>
          </a:ln>
          <a:effectLst>
            <a:softEdge rad="112500"/>
          </a:effectLst>
        </p:spPr>
      </p:pic>
      <p:pic>
        <p:nvPicPr>
          <p:cNvPr id="52" name="Image 51"/>
          <p:cNvPicPr>
            <a:picLocks noChangeAspect="1"/>
          </p:cNvPicPr>
          <p:nvPr/>
        </p:nvPicPr>
        <p:blipFill>
          <a:blip r:embed="rId9" cstate="print">
            <a:extLst>
              <a:ext uri="{28A0092B-C50C-407E-A947-70E740481C1C}">
                <a14:useLocalDpi xmlns:a14="http://schemas.microsoft.com/office/drawing/2010/main" val="0"/>
              </a:ext>
            </a:extLst>
          </a:blip>
          <a:stretch>
            <a:fillRect/>
          </a:stretch>
        </p:blipFill>
        <p:spPr>
          <a:xfrm>
            <a:off x="10356045" y="4586576"/>
            <a:ext cx="687491" cy="687491"/>
          </a:xfrm>
          <a:prstGeom prst="ellipse">
            <a:avLst/>
          </a:prstGeom>
          <a:ln>
            <a:noFill/>
          </a:ln>
          <a:effectLst>
            <a:softEdge rad="112500"/>
          </a:effectLst>
        </p:spPr>
      </p:pic>
      <p:pic>
        <p:nvPicPr>
          <p:cNvPr id="53" name="Image 52"/>
          <p:cNvPicPr>
            <a:picLocks noChangeAspect="1"/>
          </p:cNvPicPr>
          <p:nvPr/>
        </p:nvPicPr>
        <p:blipFill rotWithShape="1">
          <a:blip r:embed="rId10" cstate="print">
            <a:extLst>
              <a:ext uri="{28A0092B-C50C-407E-A947-70E740481C1C}">
                <a14:useLocalDpi xmlns:a14="http://schemas.microsoft.com/office/drawing/2010/main" val="0"/>
              </a:ext>
            </a:extLst>
          </a:blip>
          <a:srcRect l="15192" t="16814" r="16747" b="23469"/>
          <a:stretch/>
        </p:blipFill>
        <p:spPr>
          <a:xfrm>
            <a:off x="10600462" y="4919060"/>
            <a:ext cx="671385" cy="617435"/>
          </a:xfrm>
          <a:prstGeom prst="ellipse">
            <a:avLst/>
          </a:prstGeom>
          <a:ln>
            <a:noFill/>
          </a:ln>
          <a:effectLst>
            <a:softEdge rad="112500"/>
          </a:effectLst>
        </p:spPr>
      </p:pic>
      <p:pic>
        <p:nvPicPr>
          <p:cNvPr id="54" name="Image 53"/>
          <p:cNvPicPr>
            <a:picLocks noChangeAspect="1"/>
          </p:cNvPicPr>
          <p:nvPr/>
        </p:nvPicPr>
        <p:blipFill>
          <a:blip r:embed="rId11" cstate="print">
            <a:extLst>
              <a:ext uri="{28A0092B-C50C-407E-A947-70E740481C1C}">
                <a14:useLocalDpi xmlns:a14="http://schemas.microsoft.com/office/drawing/2010/main" val="0"/>
              </a:ext>
            </a:extLst>
          </a:blip>
          <a:stretch>
            <a:fillRect/>
          </a:stretch>
        </p:blipFill>
        <p:spPr>
          <a:xfrm rot="21223749">
            <a:off x="10304099" y="4900281"/>
            <a:ext cx="846344" cy="436735"/>
          </a:xfrm>
          <a:prstGeom prst="ellipse">
            <a:avLst/>
          </a:prstGeom>
          <a:ln>
            <a:noFill/>
          </a:ln>
          <a:effectLst>
            <a:softEdge rad="112500"/>
          </a:effectLst>
        </p:spPr>
      </p:pic>
      <p:pic>
        <p:nvPicPr>
          <p:cNvPr id="55" name="Image 54"/>
          <p:cNvPicPr>
            <a:picLocks noChangeAspect="1"/>
          </p:cNvPicPr>
          <p:nvPr/>
        </p:nvPicPr>
        <p:blipFill rotWithShape="1">
          <a:blip r:embed="rId12" cstate="print">
            <a:extLst>
              <a:ext uri="{28A0092B-C50C-407E-A947-70E740481C1C}">
                <a14:useLocalDpi xmlns:a14="http://schemas.microsoft.com/office/drawing/2010/main" val="0"/>
              </a:ext>
            </a:extLst>
          </a:blip>
          <a:srcRect l="12732" t="24435" r="12460" b="20960"/>
          <a:stretch/>
        </p:blipFill>
        <p:spPr>
          <a:xfrm>
            <a:off x="4829192" y="4340186"/>
            <a:ext cx="1531489" cy="1242237"/>
          </a:xfrm>
          <a:prstGeom prst="rect">
            <a:avLst/>
          </a:prstGeom>
        </p:spPr>
      </p:pic>
      <p:sp>
        <p:nvSpPr>
          <p:cNvPr id="2" name="ZoneTexte 1">
            <a:extLst>
              <a:ext uri="{FF2B5EF4-FFF2-40B4-BE49-F238E27FC236}">
                <a16:creationId xmlns:a16="http://schemas.microsoft.com/office/drawing/2014/main" id="{BD69EC82-2DE8-294F-1642-CF665A6929B4}"/>
              </a:ext>
            </a:extLst>
          </p:cNvPr>
          <p:cNvSpPr txBox="1"/>
          <p:nvPr/>
        </p:nvSpPr>
        <p:spPr>
          <a:xfrm>
            <a:off x="240" y="173212"/>
            <a:ext cx="2335717" cy="343492"/>
          </a:xfrm>
          <a:prstGeom prst="rect">
            <a:avLst/>
          </a:prstGeom>
          <a:noFill/>
        </p:spPr>
        <p:txBody>
          <a:bodyPr wrap="square" rtlCol="0">
            <a:spAutoFit/>
          </a:bodyPr>
          <a:lstStyle/>
          <a:p>
            <a:pPr algn="ctr"/>
            <a:r>
              <a:rPr lang="fr-FR" sz="1632" b="1" dirty="0">
                <a:latin typeface="Century Gothic" panose="020B0502020202020204" pitchFamily="34" charset="0"/>
              </a:rPr>
              <a:t>PRODUITS CORPS</a:t>
            </a:r>
          </a:p>
        </p:txBody>
      </p:sp>
      <p:grpSp>
        <p:nvGrpSpPr>
          <p:cNvPr id="3" name="Groupe 2">
            <a:extLst>
              <a:ext uri="{FF2B5EF4-FFF2-40B4-BE49-F238E27FC236}">
                <a16:creationId xmlns:a16="http://schemas.microsoft.com/office/drawing/2014/main" id="{F9C7C417-040C-F150-6A69-8A6FE1EEE7EB}"/>
              </a:ext>
            </a:extLst>
          </p:cNvPr>
          <p:cNvGrpSpPr/>
          <p:nvPr/>
        </p:nvGrpSpPr>
        <p:grpSpPr>
          <a:xfrm>
            <a:off x="2406842" y="3177819"/>
            <a:ext cx="1402387" cy="629119"/>
            <a:chOff x="9080242" y="1966824"/>
            <a:chExt cx="1402387" cy="629119"/>
          </a:xfrm>
        </p:grpSpPr>
        <p:sp>
          <p:nvSpPr>
            <p:cNvPr id="4" name="Ellipse 3">
              <a:extLst>
                <a:ext uri="{FF2B5EF4-FFF2-40B4-BE49-F238E27FC236}">
                  <a16:creationId xmlns:a16="http://schemas.microsoft.com/office/drawing/2014/main" id="{F5C4CEFF-333D-BB00-03E9-5B500BAAB2E3}"/>
                </a:ext>
              </a:extLst>
            </p:cNvPr>
            <p:cNvSpPr/>
            <p:nvPr/>
          </p:nvSpPr>
          <p:spPr>
            <a:xfrm rot="3273980">
              <a:off x="9486713" y="1600026"/>
              <a:ext cx="589446" cy="1402387"/>
            </a:xfrm>
            <a:prstGeom prst="ellipse">
              <a:avLst/>
            </a:prstGeom>
            <a:solidFill>
              <a:srgbClr val="F78F2A"/>
            </a:solidFill>
            <a:ln w="38100">
              <a:solidFill>
                <a:srgbClr val="F78F2A"/>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
          <p:nvSpPr>
            <p:cNvPr id="5" name="ZoneTexte 4">
              <a:extLst>
                <a:ext uri="{FF2B5EF4-FFF2-40B4-BE49-F238E27FC236}">
                  <a16:creationId xmlns:a16="http://schemas.microsoft.com/office/drawing/2014/main" id="{8B897871-53EC-9CBF-C75E-AF18E7DE8FBF}"/>
                </a:ext>
              </a:extLst>
            </p:cNvPr>
            <p:cNvSpPr txBox="1"/>
            <p:nvPr/>
          </p:nvSpPr>
          <p:spPr>
            <a:xfrm rot="19012034">
              <a:off x="9297437" y="1966824"/>
              <a:ext cx="1164919" cy="461665"/>
            </a:xfrm>
            <a:prstGeom prst="rect">
              <a:avLst/>
            </a:prstGeom>
            <a:noFill/>
          </p:spPr>
          <p:txBody>
            <a:bodyPr wrap="square" rtlCol="0">
              <a:spAutoFit/>
            </a:bodyPr>
            <a:lstStyle/>
            <a:p>
              <a:r>
                <a:rPr lang="fr-FR" sz="2400" kern="0" spc="-25" dirty="0">
                  <a:solidFill>
                    <a:schemeClr val="bg1"/>
                  </a:solidFill>
                  <a:latin typeface="KyivType Sans"/>
                  <a:ea typeface="+mj-ea"/>
                </a:rPr>
                <a:t>Vit C</a:t>
              </a:r>
            </a:p>
          </p:txBody>
        </p:sp>
      </p:grpSp>
    </p:spTree>
    <p:extLst>
      <p:ext uri="{BB962C8B-B14F-4D97-AF65-F5344CB8AC3E}">
        <p14:creationId xmlns:p14="http://schemas.microsoft.com/office/powerpoint/2010/main" val="124743474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nodeType="clickEffect">
                                  <p:stCondLst>
                                    <p:cond delay="0"/>
                                  </p:stCondLst>
                                  <p:childTnLst>
                                    <p:set>
                                      <p:cBhvr>
                                        <p:cTn id="6" dur="1" fill="hold">
                                          <p:stCondLst>
                                            <p:cond delay="0"/>
                                          </p:stCondLst>
                                        </p:cTn>
                                        <p:tgtEl>
                                          <p:spTgt spid="3"/>
                                        </p:tgtEl>
                                        <p:attrNameLst>
                                          <p:attrName>style.visibility</p:attrName>
                                        </p:attrNameLst>
                                      </p:cBhvr>
                                      <p:to>
                                        <p:strVal val="visible"/>
                                      </p:to>
                                    </p:set>
                                    <p:anim calcmode="lin" valueType="num">
                                      <p:cBhvr>
                                        <p:cTn id="7" dur="500" fill="hold"/>
                                        <p:tgtEl>
                                          <p:spTgt spid="3"/>
                                        </p:tgtEl>
                                        <p:attrNameLst>
                                          <p:attrName>ppt_w</p:attrName>
                                        </p:attrNameLst>
                                      </p:cBhvr>
                                      <p:tavLst>
                                        <p:tav tm="0">
                                          <p:val>
                                            <p:fltVal val="0"/>
                                          </p:val>
                                        </p:tav>
                                        <p:tav tm="100000">
                                          <p:val>
                                            <p:strVal val="#ppt_w"/>
                                          </p:val>
                                        </p:tav>
                                      </p:tavLst>
                                    </p:anim>
                                    <p:anim calcmode="lin" valueType="num">
                                      <p:cBhvr>
                                        <p:cTn id="8" dur="500" fill="hold"/>
                                        <p:tgtEl>
                                          <p:spTgt spid="3"/>
                                        </p:tgtEl>
                                        <p:attrNameLst>
                                          <p:attrName>ppt_h</p:attrName>
                                        </p:attrNameLst>
                                      </p:cBhvr>
                                      <p:tavLst>
                                        <p:tav tm="0">
                                          <p:val>
                                            <p:fltVal val="0"/>
                                          </p:val>
                                        </p:tav>
                                        <p:tav tm="100000">
                                          <p:val>
                                            <p:strVal val="#ppt_h"/>
                                          </p:val>
                                        </p:tav>
                                      </p:tavLst>
                                    </p:anim>
                                    <p:animEffect transition="in" filter="fade">
                                      <p:cBhvr>
                                        <p:cTn id="9" dur="500"/>
                                        <p:tgtEl>
                                          <p:spTgt spid="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re 2"/>
          <p:cNvSpPr>
            <a:spLocks noGrp="1"/>
          </p:cNvSpPr>
          <p:nvPr>
            <p:ph type="title"/>
          </p:nvPr>
        </p:nvSpPr>
        <p:spPr>
          <a:xfrm>
            <a:off x="838200" y="414789"/>
            <a:ext cx="10515600" cy="792036"/>
          </a:xfrm>
        </p:spPr>
        <p:txBody>
          <a:bodyPr/>
          <a:lstStyle/>
          <a:p>
            <a:r>
              <a:rPr lang="fr-FR" dirty="0"/>
              <a:t>Les peelings professionnels</a:t>
            </a:r>
          </a:p>
        </p:txBody>
      </p:sp>
      <p:sp>
        <p:nvSpPr>
          <p:cNvPr id="10" name="Rectangle 9"/>
          <p:cNvSpPr/>
          <p:nvPr/>
        </p:nvSpPr>
        <p:spPr>
          <a:xfrm>
            <a:off x="601285" y="1593137"/>
            <a:ext cx="3010828" cy="338554"/>
          </a:xfrm>
          <a:prstGeom prst="rect">
            <a:avLst/>
          </a:prstGeom>
        </p:spPr>
        <p:txBody>
          <a:bodyPr wrap="square">
            <a:spAutoFit/>
          </a:bodyPr>
          <a:lstStyle/>
          <a:p>
            <a:pPr algn="ctr" defTabSz="812786"/>
            <a:r>
              <a:rPr lang="fr-FR" sz="1600" b="1" dirty="0">
                <a:solidFill>
                  <a:schemeClr val="tx1">
                    <a:lumMod val="75000"/>
                    <a:lumOff val="25000"/>
                  </a:schemeClr>
                </a:solidFill>
                <a:latin typeface="Roboto Light" panose="02000000000000000000" pitchFamily="2" charset="0"/>
                <a:ea typeface="Roboto Light" panose="02000000000000000000" pitchFamily="2" charset="0"/>
              </a:rPr>
              <a:t>ACTIVE MICRO-PEEL</a:t>
            </a:r>
          </a:p>
        </p:txBody>
      </p:sp>
      <p:sp>
        <p:nvSpPr>
          <p:cNvPr id="12" name="ZoneTexte 11"/>
          <p:cNvSpPr txBox="1"/>
          <p:nvPr/>
        </p:nvSpPr>
        <p:spPr>
          <a:xfrm>
            <a:off x="558326" y="3208818"/>
            <a:ext cx="2957261" cy="276999"/>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fr-FR" sz="1200" b="0" i="0" u="none" strike="noStrike" kern="1200" cap="none" spc="0" normalizeH="0" baseline="0" noProof="0" dirty="0">
                <a:ln>
                  <a:noFill/>
                </a:ln>
                <a:solidFill>
                  <a:srgbClr val="3E3E3E"/>
                </a:solidFill>
                <a:effectLst/>
                <a:uLnTx/>
                <a:uFillTx/>
                <a:latin typeface="KyivType Sans Medium2"/>
                <a:ea typeface="+mn-ea"/>
                <a:cs typeface="+mn-cs"/>
              </a:rPr>
              <a:t>Grade 1 : 20% AHA/BHA</a:t>
            </a:r>
          </a:p>
        </p:txBody>
      </p:sp>
      <p:sp>
        <p:nvSpPr>
          <p:cNvPr id="18" name="Rectangle 17"/>
          <p:cNvSpPr/>
          <p:nvPr/>
        </p:nvSpPr>
        <p:spPr>
          <a:xfrm>
            <a:off x="8628033" y="1559546"/>
            <a:ext cx="3014691" cy="338554"/>
          </a:xfrm>
          <a:prstGeom prst="rect">
            <a:avLst/>
          </a:prstGeom>
        </p:spPr>
        <p:txBody>
          <a:bodyPr wrap="square">
            <a:spAutoFit/>
          </a:bodyPr>
          <a:lstStyle/>
          <a:p>
            <a:pPr algn="ctr" defTabSz="812786"/>
            <a:r>
              <a:rPr lang="fr-FR" sz="1600" b="1" dirty="0">
                <a:solidFill>
                  <a:schemeClr val="tx1">
                    <a:lumMod val="75000"/>
                    <a:lumOff val="25000"/>
                  </a:schemeClr>
                </a:solidFill>
                <a:latin typeface="Roboto Light" panose="02000000000000000000" pitchFamily="2" charset="0"/>
                <a:ea typeface="Roboto Light" panose="02000000000000000000" pitchFamily="2" charset="0"/>
              </a:rPr>
              <a:t>PEELING LUMIERE</a:t>
            </a:r>
          </a:p>
        </p:txBody>
      </p:sp>
      <p:sp>
        <p:nvSpPr>
          <p:cNvPr id="19" name="Rectangle 18"/>
          <p:cNvSpPr/>
          <p:nvPr/>
        </p:nvSpPr>
        <p:spPr>
          <a:xfrm>
            <a:off x="137517" y="2256201"/>
            <a:ext cx="3884927" cy="737987"/>
          </a:xfrm>
          <a:prstGeom prst="rect">
            <a:avLst/>
          </a:prstGeom>
          <a:solidFill>
            <a:srgbClr val="F3EDE9"/>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812786"/>
            <a:br>
              <a:rPr lang="fr-FR" sz="1421" dirty="0">
                <a:solidFill>
                  <a:srgbClr val="565655"/>
                </a:solidFill>
                <a:latin typeface="Century Gothic"/>
              </a:rPr>
            </a:br>
            <a:r>
              <a:rPr lang="fr-FR" sz="1421" dirty="0">
                <a:solidFill>
                  <a:srgbClr val="565655"/>
                </a:solidFill>
                <a:latin typeface="Century Gothic"/>
              </a:rPr>
              <a:t>EXFOLIANT</a:t>
            </a:r>
          </a:p>
          <a:p>
            <a:pPr algn="ctr" defTabSz="812786"/>
            <a:r>
              <a:rPr lang="fr-FR" sz="1421" dirty="0">
                <a:solidFill>
                  <a:srgbClr val="565655"/>
                </a:solidFill>
                <a:latin typeface="Century Gothic"/>
              </a:rPr>
              <a:t>PURIFIANT</a:t>
            </a:r>
          </a:p>
          <a:p>
            <a:pPr algn="ctr" defTabSz="812786"/>
            <a:endParaRPr lang="fr-FR" sz="1421" dirty="0">
              <a:solidFill>
                <a:srgbClr val="565655"/>
              </a:solidFill>
              <a:latin typeface="Century Gothic"/>
            </a:endParaRPr>
          </a:p>
        </p:txBody>
      </p:sp>
      <p:grpSp>
        <p:nvGrpSpPr>
          <p:cNvPr id="39" name="Groupe 38"/>
          <p:cNvGrpSpPr/>
          <p:nvPr/>
        </p:nvGrpSpPr>
        <p:grpSpPr>
          <a:xfrm>
            <a:off x="1110619" y="5114346"/>
            <a:ext cx="1776816" cy="553996"/>
            <a:chOff x="-40451" y="5231042"/>
            <a:chExt cx="2374900" cy="553996"/>
          </a:xfrm>
        </p:grpSpPr>
        <p:sp>
          <p:nvSpPr>
            <p:cNvPr id="40" name="ZoneTexte 39"/>
            <p:cNvSpPr txBox="1"/>
            <p:nvPr/>
          </p:nvSpPr>
          <p:spPr>
            <a:xfrm>
              <a:off x="-40451" y="5231042"/>
              <a:ext cx="2245821" cy="307777"/>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400" b="0" i="0" u="none" strike="noStrike" kern="1200" cap="none" spc="0" normalizeH="0" baseline="0" noProof="0" dirty="0">
                  <a:ln>
                    <a:noFill/>
                  </a:ln>
                  <a:solidFill>
                    <a:srgbClr val="3E3E3E"/>
                  </a:solidFill>
                  <a:effectLst/>
                  <a:uLnTx/>
                  <a:uFillTx/>
                  <a:latin typeface="KyivType Sans Medium2"/>
                  <a:ea typeface="+mn-ea"/>
                  <a:cs typeface="+mn-cs"/>
                </a:rPr>
                <a:t>SOINS CABINE :</a:t>
              </a:r>
            </a:p>
          </p:txBody>
        </p:sp>
        <p:sp>
          <p:nvSpPr>
            <p:cNvPr id="41" name="Rectangle 40"/>
            <p:cNvSpPr/>
            <p:nvPr/>
          </p:nvSpPr>
          <p:spPr>
            <a:xfrm>
              <a:off x="44848" y="5508039"/>
              <a:ext cx="2289601" cy="276999"/>
            </a:xfrm>
            <a:prstGeom prst="rect">
              <a:avLst/>
            </a:prstGeom>
            <a:ln>
              <a:noFill/>
            </a:ln>
          </p:spPr>
          <p:txBody>
            <a:bodyPr wrap="square">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fr-FR" sz="1200" b="0" i="0" u="none" strike="noStrike" kern="1200" cap="none" spc="0" normalizeH="0" baseline="0" noProof="0" dirty="0">
                <a:ln>
                  <a:noFill/>
                </a:ln>
                <a:solidFill>
                  <a:srgbClr val="3E3E3E"/>
                </a:solidFill>
                <a:effectLst/>
                <a:uLnTx/>
                <a:uFillTx/>
                <a:latin typeface="KyivType Sans Medium2"/>
                <a:ea typeface="+mn-ea"/>
                <a:cs typeface="+mn-cs"/>
              </a:endParaRPr>
            </a:p>
          </p:txBody>
        </p:sp>
      </p:grpSp>
      <p:grpSp>
        <p:nvGrpSpPr>
          <p:cNvPr id="51" name="Groupe 50"/>
          <p:cNvGrpSpPr/>
          <p:nvPr/>
        </p:nvGrpSpPr>
        <p:grpSpPr>
          <a:xfrm>
            <a:off x="9396774" y="4954519"/>
            <a:ext cx="1725724" cy="857649"/>
            <a:chOff x="-150931" y="5403485"/>
            <a:chExt cx="2306610" cy="857649"/>
          </a:xfrm>
        </p:grpSpPr>
        <p:sp>
          <p:nvSpPr>
            <p:cNvPr id="52" name="ZoneTexte 51"/>
            <p:cNvSpPr txBox="1"/>
            <p:nvPr/>
          </p:nvSpPr>
          <p:spPr>
            <a:xfrm>
              <a:off x="-150931" y="5403485"/>
              <a:ext cx="2306610" cy="307777"/>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400" b="0" i="0" u="none" strike="noStrike" kern="1200" cap="none" spc="0" normalizeH="0" baseline="0" noProof="0" dirty="0">
                  <a:ln>
                    <a:noFill/>
                  </a:ln>
                  <a:solidFill>
                    <a:srgbClr val="3E3E3E"/>
                  </a:solidFill>
                  <a:effectLst/>
                  <a:uLnTx/>
                  <a:uFillTx/>
                  <a:latin typeface="KyivType Sans Medium2"/>
                  <a:ea typeface="+mn-ea"/>
                  <a:cs typeface="+mn-cs"/>
                </a:rPr>
                <a:t>SOINS CABINE :</a:t>
              </a:r>
            </a:p>
          </p:txBody>
        </p:sp>
        <p:sp>
          <p:nvSpPr>
            <p:cNvPr id="53" name="Rectangle 52"/>
            <p:cNvSpPr/>
            <p:nvPr/>
          </p:nvSpPr>
          <p:spPr>
            <a:xfrm>
              <a:off x="-133921" y="5799469"/>
              <a:ext cx="2289600" cy="461665"/>
            </a:xfrm>
            <a:prstGeom prst="rect">
              <a:avLst/>
            </a:prstGeom>
            <a:ln>
              <a:noFill/>
            </a:ln>
          </p:spPr>
          <p:txBody>
            <a:bodyPr wrap="square">
              <a:spAutoFit/>
            </a:bodyPr>
            <a:lstStyle/>
            <a:p>
              <a:pPr defTabSz="1008309">
                <a:buClrTx/>
                <a:defRPr/>
              </a:pPr>
              <a:r>
                <a:rPr lang="fr-FR" sz="1200" kern="1200" dirty="0">
                  <a:solidFill>
                    <a:srgbClr val="3E3E3E"/>
                  </a:solidFill>
                  <a:latin typeface="KyivType Sans Medium2"/>
                  <a:ea typeface="+mn-ea"/>
                  <a:cs typeface="+mn-cs"/>
                </a:rPr>
                <a:t>Excellence Code</a:t>
              </a:r>
            </a:p>
            <a:p>
              <a:pPr defTabSz="1008309">
                <a:buClrTx/>
                <a:defRPr/>
              </a:pPr>
              <a:r>
                <a:rPr lang="fr-FR" sz="1200" dirty="0" err="1">
                  <a:solidFill>
                    <a:srgbClr val="3E3E3E"/>
                  </a:solidFill>
                  <a:latin typeface="KyivType Sans Medium2"/>
                </a:rPr>
                <a:t>Vitamin</a:t>
              </a:r>
              <a:r>
                <a:rPr lang="fr-FR" sz="1200" dirty="0">
                  <a:solidFill>
                    <a:srgbClr val="3E3E3E"/>
                  </a:solidFill>
                  <a:latin typeface="KyivType Sans Medium2"/>
                </a:rPr>
                <a:t> C</a:t>
              </a:r>
              <a:r>
                <a:rPr lang="fr-FR" sz="1200" baseline="30000" dirty="0">
                  <a:solidFill>
                    <a:srgbClr val="3E3E3E"/>
                  </a:solidFill>
                  <a:latin typeface="KyivType Sans Medium2"/>
                </a:rPr>
                <a:t>25</a:t>
              </a:r>
              <a:endParaRPr lang="fr-FR" sz="1200" b="1" kern="1200" baseline="30000" dirty="0">
                <a:solidFill>
                  <a:srgbClr val="3E3E3E"/>
                </a:solidFill>
                <a:latin typeface="KyivType Sans Medium2"/>
                <a:ea typeface="+mn-ea"/>
                <a:cs typeface="+mn-cs"/>
              </a:endParaRPr>
            </a:p>
          </p:txBody>
        </p:sp>
      </p:grpSp>
      <p:sp>
        <p:nvSpPr>
          <p:cNvPr id="56" name="ZoneTexte 55"/>
          <p:cNvSpPr txBox="1"/>
          <p:nvPr/>
        </p:nvSpPr>
        <p:spPr>
          <a:xfrm>
            <a:off x="8637084" y="3162751"/>
            <a:ext cx="2996590" cy="276999"/>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fr-FR" sz="1200" b="0" i="0" u="none" strike="noStrike" kern="1200" cap="none" spc="0" normalizeH="0" baseline="0" noProof="0" dirty="0">
                <a:ln>
                  <a:noFill/>
                </a:ln>
                <a:solidFill>
                  <a:srgbClr val="3E3E3E"/>
                </a:solidFill>
                <a:effectLst/>
                <a:uLnTx/>
                <a:uFillTx/>
                <a:latin typeface="KyivType Sans Medium2"/>
                <a:ea typeface="+mn-ea"/>
                <a:cs typeface="+mn-cs"/>
              </a:rPr>
              <a:t>Grade 3 : 30% GLYCOLIC</a:t>
            </a:r>
            <a:r>
              <a:rPr kumimoji="0" lang="fr-FR" sz="1200" b="0" i="0" u="none" strike="noStrike" kern="1200" cap="none" spc="0" normalizeH="0" noProof="0" dirty="0">
                <a:ln>
                  <a:noFill/>
                </a:ln>
                <a:solidFill>
                  <a:srgbClr val="3E3E3E"/>
                </a:solidFill>
                <a:effectLst/>
                <a:uLnTx/>
                <a:uFillTx/>
                <a:latin typeface="KyivType Sans Medium2"/>
                <a:ea typeface="+mn-ea"/>
                <a:cs typeface="+mn-cs"/>
              </a:rPr>
              <a:t> ACID</a:t>
            </a:r>
            <a:endParaRPr kumimoji="0" lang="fr-FR" sz="1200" b="0" i="0" u="none" strike="noStrike" kern="1200" cap="none" spc="0" normalizeH="0" baseline="0" noProof="0" dirty="0">
              <a:ln>
                <a:noFill/>
              </a:ln>
              <a:solidFill>
                <a:srgbClr val="3E3E3E"/>
              </a:solidFill>
              <a:effectLst/>
              <a:uLnTx/>
              <a:uFillTx/>
              <a:latin typeface="KyivType Sans Medium2"/>
              <a:ea typeface="+mn-ea"/>
              <a:cs typeface="+mn-cs"/>
            </a:endParaRPr>
          </a:p>
        </p:txBody>
      </p:sp>
      <p:pic>
        <p:nvPicPr>
          <p:cNvPr id="6146" name="Picture 2" descr="https://o.remove.bg/downloads/e29b69a5-87d4-41c6-b2c1-0e99157c5b55/image-removebg-preview.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37517" y="4267208"/>
            <a:ext cx="909468" cy="1938212"/>
          </a:xfrm>
          <a:prstGeom prst="rect">
            <a:avLst/>
          </a:prstGeom>
          <a:noFill/>
          <a:extLst>
            <a:ext uri="{909E8E84-426E-40DD-AFC4-6F175D3DCCD1}">
              <a14:hiddenFill xmlns:a14="http://schemas.microsoft.com/office/drawing/2010/main">
                <a:solidFill>
                  <a:srgbClr val="FFFFFF"/>
                </a:solidFill>
              </a14:hiddenFill>
            </a:ext>
          </a:extLst>
        </p:spPr>
      </p:pic>
      <p:sp>
        <p:nvSpPr>
          <p:cNvPr id="4" name="Rectangle 3"/>
          <p:cNvSpPr/>
          <p:nvPr/>
        </p:nvSpPr>
        <p:spPr>
          <a:xfrm>
            <a:off x="1110619" y="5439064"/>
            <a:ext cx="1552792" cy="1015663"/>
          </a:xfrm>
          <a:prstGeom prst="rect">
            <a:avLst/>
          </a:prstGeom>
        </p:spPr>
        <p:txBody>
          <a:bodyPr wrap="square">
            <a:spAutoFit/>
          </a:bodyPr>
          <a:lstStyle/>
          <a:p>
            <a:pPr lvl="0">
              <a:defRPr/>
            </a:pPr>
            <a:r>
              <a:rPr lang="fr-FR" sz="1200" dirty="0">
                <a:solidFill>
                  <a:srgbClr val="3E3E3E"/>
                </a:solidFill>
                <a:latin typeface="KyivType Sans Medium2"/>
              </a:rPr>
              <a:t>Grand Classique</a:t>
            </a:r>
          </a:p>
          <a:p>
            <a:pPr lvl="0">
              <a:defRPr/>
            </a:pPr>
            <a:r>
              <a:rPr lang="fr-FR" sz="1200" dirty="0">
                <a:solidFill>
                  <a:srgbClr val="3E3E3E"/>
                </a:solidFill>
                <a:latin typeface="KyivType Sans Medium2"/>
              </a:rPr>
              <a:t>Purity</a:t>
            </a:r>
            <a:r>
              <a:rPr lang="fr-FR" sz="1200" baseline="30000" dirty="0">
                <a:solidFill>
                  <a:srgbClr val="3E3E3E"/>
                </a:solidFill>
                <a:latin typeface="KyivType Sans Medium2"/>
              </a:rPr>
              <a:t>20</a:t>
            </a:r>
          </a:p>
          <a:p>
            <a:pPr lvl="0">
              <a:defRPr/>
            </a:pPr>
            <a:r>
              <a:rPr lang="fr-FR" sz="1200" dirty="0">
                <a:solidFill>
                  <a:srgbClr val="3E3E3E"/>
                </a:solidFill>
                <a:latin typeface="KyivType Sans Medium2"/>
              </a:rPr>
              <a:t>Men Intensive (purifiant)</a:t>
            </a:r>
          </a:p>
          <a:p>
            <a:pPr lvl="0">
              <a:defRPr/>
            </a:pPr>
            <a:endParaRPr lang="fr-FR" sz="1200" dirty="0">
              <a:solidFill>
                <a:srgbClr val="3E3E3E"/>
              </a:solidFill>
              <a:latin typeface="KyivType Sans Medium2"/>
            </a:endParaRPr>
          </a:p>
        </p:txBody>
      </p:sp>
      <p:pic>
        <p:nvPicPr>
          <p:cNvPr id="6148" name="Picture 4" descr="https://o.remove.bg/downloads/c591d76f-196e-421d-afbc-6c712920d262/image-removebg-preview.png"/>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215811" y="4132833"/>
            <a:ext cx="853828" cy="2021188"/>
          </a:xfrm>
          <a:prstGeom prst="rect">
            <a:avLst/>
          </a:prstGeom>
          <a:noFill/>
          <a:extLst>
            <a:ext uri="{909E8E84-426E-40DD-AFC4-6F175D3DCCD1}">
              <a14:hiddenFill xmlns:a14="http://schemas.microsoft.com/office/drawing/2010/main">
                <a:solidFill>
                  <a:srgbClr val="FFFFFF"/>
                </a:solidFill>
              </a14:hiddenFill>
            </a:ext>
          </a:extLst>
        </p:spPr>
      </p:pic>
      <p:sp>
        <p:nvSpPr>
          <p:cNvPr id="38" name="Rectangle 37">
            <a:extLst>
              <a:ext uri="{FF2B5EF4-FFF2-40B4-BE49-F238E27FC236}">
                <a16:creationId xmlns:a16="http://schemas.microsoft.com/office/drawing/2014/main" id="{4E369F70-4FFE-4971-8853-FB82F42F6D49}"/>
              </a:ext>
            </a:extLst>
          </p:cNvPr>
          <p:cNvSpPr/>
          <p:nvPr/>
        </p:nvSpPr>
        <p:spPr>
          <a:xfrm>
            <a:off x="8074252" y="2250885"/>
            <a:ext cx="3980232" cy="735481"/>
          </a:xfrm>
          <a:prstGeom prst="rect">
            <a:avLst/>
          </a:prstGeom>
          <a:solidFill>
            <a:srgbClr val="F3EDE9"/>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812786"/>
            <a:r>
              <a:rPr lang="fr-FR" sz="1421" dirty="0">
                <a:solidFill>
                  <a:srgbClr val="565655"/>
                </a:solidFill>
                <a:latin typeface="Century Gothic"/>
              </a:rPr>
              <a:t>EXFOLIANT</a:t>
            </a:r>
          </a:p>
          <a:p>
            <a:pPr algn="ctr" defTabSz="812786"/>
            <a:r>
              <a:rPr lang="fr-FR" sz="1421" dirty="0">
                <a:solidFill>
                  <a:srgbClr val="565655"/>
                </a:solidFill>
                <a:latin typeface="Century Gothic"/>
              </a:rPr>
              <a:t>UNIFIANT</a:t>
            </a:r>
          </a:p>
        </p:txBody>
      </p:sp>
      <p:sp>
        <p:nvSpPr>
          <p:cNvPr id="43" name="ZoneTexte 42">
            <a:extLst>
              <a:ext uri="{FF2B5EF4-FFF2-40B4-BE49-F238E27FC236}">
                <a16:creationId xmlns:a16="http://schemas.microsoft.com/office/drawing/2014/main" id="{CE7D24E3-14AC-4FB6-B338-96EE0B67F82D}"/>
              </a:ext>
            </a:extLst>
          </p:cNvPr>
          <p:cNvSpPr txBox="1"/>
          <p:nvPr/>
        </p:nvSpPr>
        <p:spPr>
          <a:xfrm>
            <a:off x="7756481" y="3711782"/>
            <a:ext cx="2996590" cy="830997"/>
          </a:xfrm>
          <a:prstGeom prst="rect">
            <a:avLst/>
          </a:prstGeom>
          <a:noFill/>
        </p:spPr>
        <p:txBody>
          <a:bodyPr wrap="square" rtlCol="0">
            <a:spAutoFit/>
          </a:bodyPr>
          <a:lstStyle/>
          <a:p>
            <a:pPr lvl="0" algn="ctr">
              <a:defRPr/>
            </a:pPr>
            <a:r>
              <a:rPr lang="fr-FR" sz="1200" dirty="0">
                <a:solidFill>
                  <a:srgbClr val="3E3E3E"/>
                </a:solidFill>
                <a:latin typeface="KyivType Sans Medium2"/>
              </a:rPr>
              <a:t>Acide(s) : </a:t>
            </a:r>
            <a:r>
              <a:rPr lang="fr-FR" sz="1200" dirty="0" err="1">
                <a:solidFill>
                  <a:srgbClr val="3E3E3E"/>
                </a:solidFill>
                <a:latin typeface="KyivType Sans Medium2"/>
              </a:rPr>
              <a:t>glycolic</a:t>
            </a:r>
            <a:endParaRPr lang="fr-FR" sz="1200" dirty="0">
              <a:solidFill>
                <a:srgbClr val="3E3E3E"/>
              </a:solidFill>
              <a:latin typeface="KyivType Sans Medium2"/>
            </a:endParaRPr>
          </a:p>
          <a:p>
            <a:pPr lvl="0" algn="ctr">
              <a:defRPr/>
            </a:pPr>
            <a:endParaRPr lang="fr-FR" sz="1200" dirty="0">
              <a:solidFill>
                <a:srgbClr val="3E3E3E"/>
              </a:solidFill>
              <a:latin typeface="KyivType Sans Medium2"/>
            </a:endParaRPr>
          </a:p>
          <a:p>
            <a:pPr lvl="0">
              <a:defRPr/>
            </a:pPr>
            <a:r>
              <a:rPr lang="fr-FR" sz="1200" dirty="0">
                <a:solidFill>
                  <a:srgbClr val="3E3E3E"/>
                </a:solidFill>
                <a:latin typeface="KyivType Sans Medium2"/>
              </a:rPr>
              <a:t>	+ </a:t>
            </a:r>
            <a:r>
              <a:rPr lang="fr-FR" sz="1200" dirty="0" err="1">
                <a:solidFill>
                  <a:srgbClr val="3E3E3E"/>
                </a:solidFill>
                <a:latin typeface="KyivType Sans Medium2"/>
              </a:rPr>
              <a:t>Vitamin</a:t>
            </a:r>
            <a:r>
              <a:rPr lang="fr-FR" sz="1200" dirty="0">
                <a:solidFill>
                  <a:srgbClr val="3E3E3E"/>
                </a:solidFill>
                <a:latin typeface="KyivType Sans Medium2"/>
              </a:rPr>
              <a:t> C</a:t>
            </a:r>
          </a:p>
          <a:p>
            <a:pPr lvl="0">
              <a:defRPr/>
            </a:pPr>
            <a:r>
              <a:rPr lang="fr-FR" sz="1200" dirty="0">
                <a:solidFill>
                  <a:srgbClr val="3E3E3E"/>
                </a:solidFill>
                <a:latin typeface="KyivType Sans Medium2"/>
              </a:rPr>
              <a:t>	+ Brown </a:t>
            </a:r>
            <a:r>
              <a:rPr lang="fr-FR" sz="1200" dirty="0" err="1">
                <a:solidFill>
                  <a:srgbClr val="3E3E3E"/>
                </a:solidFill>
                <a:latin typeface="KyivType Sans Medium2"/>
              </a:rPr>
              <a:t>algae</a:t>
            </a:r>
            <a:r>
              <a:rPr lang="fr-FR" sz="1200" dirty="0">
                <a:solidFill>
                  <a:srgbClr val="3E3E3E"/>
                </a:solidFill>
                <a:latin typeface="KyivType Sans Medium2"/>
              </a:rPr>
              <a:t>  </a:t>
            </a:r>
            <a:endParaRPr kumimoji="0" lang="fr-FR" sz="1200" b="0" i="0" u="none" strike="noStrike" kern="1200" cap="none" spc="0" normalizeH="0" baseline="0" noProof="0" dirty="0">
              <a:ln>
                <a:noFill/>
              </a:ln>
              <a:solidFill>
                <a:srgbClr val="3E3E3E"/>
              </a:solidFill>
              <a:effectLst/>
              <a:uLnTx/>
              <a:uFillTx/>
              <a:latin typeface="KyivType Sans Medium2"/>
              <a:ea typeface="+mn-ea"/>
              <a:cs typeface="+mn-cs"/>
            </a:endParaRPr>
          </a:p>
        </p:txBody>
      </p:sp>
      <p:pic>
        <p:nvPicPr>
          <p:cNvPr id="44" name="Picture 4" descr="ingredient-sucre-de-cannes-bio-et-sucre-blanc">
            <a:extLst>
              <a:ext uri="{FF2B5EF4-FFF2-40B4-BE49-F238E27FC236}">
                <a16:creationId xmlns:a16="http://schemas.microsoft.com/office/drawing/2014/main" id="{EA7976FF-149D-4791-BFCA-3E16D6EBE773}"/>
              </a:ext>
            </a:extLst>
          </p:cNvPr>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10526064" y="3634241"/>
            <a:ext cx="961473" cy="488955"/>
          </a:xfrm>
          <a:prstGeom prst="rect">
            <a:avLst/>
          </a:prstGeom>
          <a:noFill/>
          <a:extLst>
            <a:ext uri="{909E8E84-426E-40DD-AFC4-6F175D3DCCD1}">
              <a14:hiddenFill xmlns:a14="http://schemas.microsoft.com/office/drawing/2010/main">
                <a:solidFill>
                  <a:srgbClr val="FFFFFF"/>
                </a:solidFill>
              </a14:hiddenFill>
            </a:ext>
          </a:extLst>
        </p:spPr>
      </p:pic>
      <p:cxnSp>
        <p:nvCxnSpPr>
          <p:cNvPr id="45" name="Connecteur droit 44">
            <a:extLst>
              <a:ext uri="{FF2B5EF4-FFF2-40B4-BE49-F238E27FC236}">
                <a16:creationId xmlns:a16="http://schemas.microsoft.com/office/drawing/2014/main" id="{8EB0AB1D-F1A5-4FD0-959E-1FDBF7D4F762}"/>
              </a:ext>
            </a:extLst>
          </p:cNvPr>
          <p:cNvCxnSpPr>
            <a:cxnSpLocks/>
          </p:cNvCxnSpPr>
          <p:nvPr/>
        </p:nvCxnSpPr>
        <p:spPr>
          <a:xfrm flipH="1">
            <a:off x="8023857" y="1349879"/>
            <a:ext cx="10172" cy="4879642"/>
          </a:xfrm>
          <a:prstGeom prst="line">
            <a:avLst/>
          </a:prstGeom>
        </p:spPr>
        <p:style>
          <a:lnRef idx="1">
            <a:schemeClr val="dk1"/>
          </a:lnRef>
          <a:fillRef idx="0">
            <a:schemeClr val="dk1"/>
          </a:fillRef>
          <a:effectRef idx="0">
            <a:schemeClr val="dk1"/>
          </a:effectRef>
          <a:fontRef idx="minor">
            <a:schemeClr val="tx1"/>
          </a:fontRef>
        </p:style>
      </p:cxnSp>
      <p:sp>
        <p:nvSpPr>
          <p:cNvPr id="47" name="Rectangle 46">
            <a:extLst>
              <a:ext uri="{FF2B5EF4-FFF2-40B4-BE49-F238E27FC236}">
                <a16:creationId xmlns:a16="http://schemas.microsoft.com/office/drawing/2014/main" id="{30E4977D-17F5-4CE0-BE00-2B2482A5D1CF}"/>
              </a:ext>
            </a:extLst>
          </p:cNvPr>
          <p:cNvSpPr/>
          <p:nvPr/>
        </p:nvSpPr>
        <p:spPr>
          <a:xfrm>
            <a:off x="4782113" y="1559546"/>
            <a:ext cx="2952665" cy="338554"/>
          </a:xfrm>
          <a:prstGeom prst="rect">
            <a:avLst/>
          </a:prstGeom>
        </p:spPr>
        <p:txBody>
          <a:bodyPr wrap="square">
            <a:spAutoFit/>
          </a:bodyPr>
          <a:lstStyle/>
          <a:p>
            <a:pPr algn="ctr" defTabSz="812786"/>
            <a:r>
              <a:rPr lang="fr-FR" sz="1600" b="1" dirty="0">
                <a:solidFill>
                  <a:schemeClr val="tx1">
                    <a:lumMod val="75000"/>
                    <a:lumOff val="25000"/>
                  </a:schemeClr>
                </a:solidFill>
                <a:latin typeface="Roboto Light" panose="02000000000000000000" pitchFamily="2" charset="0"/>
                <a:ea typeface="Roboto Light" panose="02000000000000000000" pitchFamily="2" charset="0"/>
              </a:rPr>
              <a:t>ALPHA-EXFOLIATEUR</a:t>
            </a:r>
          </a:p>
        </p:txBody>
      </p:sp>
      <p:sp>
        <p:nvSpPr>
          <p:cNvPr id="54" name="Rectangle 53">
            <a:extLst>
              <a:ext uri="{FF2B5EF4-FFF2-40B4-BE49-F238E27FC236}">
                <a16:creationId xmlns:a16="http://schemas.microsoft.com/office/drawing/2014/main" id="{F6B23999-9E28-4B81-9C3C-D728B8DFD206}"/>
              </a:ext>
            </a:extLst>
          </p:cNvPr>
          <p:cNvSpPr/>
          <p:nvPr/>
        </p:nvSpPr>
        <p:spPr>
          <a:xfrm>
            <a:off x="4139489" y="2247719"/>
            <a:ext cx="3881327" cy="740662"/>
          </a:xfrm>
          <a:prstGeom prst="rect">
            <a:avLst/>
          </a:prstGeom>
          <a:solidFill>
            <a:srgbClr val="F3EDE9"/>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812786"/>
            <a:r>
              <a:rPr lang="fr-FR" sz="1421" dirty="0">
                <a:solidFill>
                  <a:srgbClr val="565655"/>
                </a:solidFill>
                <a:latin typeface="Century Gothic"/>
              </a:rPr>
              <a:t>EXFOLIANT</a:t>
            </a:r>
          </a:p>
          <a:p>
            <a:pPr algn="ctr" defTabSz="812786"/>
            <a:r>
              <a:rPr lang="fr-FR" sz="1421" dirty="0">
                <a:solidFill>
                  <a:srgbClr val="565655"/>
                </a:solidFill>
                <a:latin typeface="Century Gothic"/>
              </a:rPr>
              <a:t>RENOVATEUR</a:t>
            </a:r>
          </a:p>
        </p:txBody>
      </p:sp>
      <p:grpSp>
        <p:nvGrpSpPr>
          <p:cNvPr id="57" name="Groupe 56">
            <a:extLst>
              <a:ext uri="{FF2B5EF4-FFF2-40B4-BE49-F238E27FC236}">
                <a16:creationId xmlns:a16="http://schemas.microsoft.com/office/drawing/2014/main" id="{9438C933-7380-430A-B5A0-271DFF45A85C}"/>
              </a:ext>
            </a:extLst>
          </p:cNvPr>
          <p:cNvGrpSpPr/>
          <p:nvPr/>
        </p:nvGrpSpPr>
        <p:grpSpPr>
          <a:xfrm>
            <a:off x="5276595" y="5083566"/>
            <a:ext cx="1796405" cy="307777"/>
            <a:chOff x="-66633" y="5497097"/>
            <a:chExt cx="2401082" cy="307777"/>
          </a:xfrm>
        </p:grpSpPr>
        <p:sp>
          <p:nvSpPr>
            <p:cNvPr id="60" name="ZoneTexte 59">
              <a:extLst>
                <a:ext uri="{FF2B5EF4-FFF2-40B4-BE49-F238E27FC236}">
                  <a16:creationId xmlns:a16="http://schemas.microsoft.com/office/drawing/2014/main" id="{E6F52DF1-CE35-4E2D-A707-DA35EDC7EDA3}"/>
                </a:ext>
              </a:extLst>
            </p:cNvPr>
            <p:cNvSpPr txBox="1"/>
            <p:nvPr/>
          </p:nvSpPr>
          <p:spPr>
            <a:xfrm>
              <a:off x="-66633" y="5497097"/>
              <a:ext cx="2387485" cy="307777"/>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400" b="0" i="0" u="none" strike="noStrike" kern="1200" cap="none" spc="0" normalizeH="0" baseline="0" noProof="0" dirty="0">
                  <a:ln>
                    <a:noFill/>
                  </a:ln>
                  <a:solidFill>
                    <a:srgbClr val="3E3E3E"/>
                  </a:solidFill>
                  <a:effectLst/>
                  <a:uLnTx/>
                  <a:uFillTx/>
                  <a:latin typeface="KyivType Sans Medium2"/>
                  <a:ea typeface="+mn-ea"/>
                  <a:cs typeface="+mn-cs"/>
                </a:rPr>
                <a:t>SOINS CABINE :</a:t>
              </a:r>
            </a:p>
          </p:txBody>
        </p:sp>
        <p:sp>
          <p:nvSpPr>
            <p:cNvPr id="61" name="Rectangle 60">
              <a:extLst>
                <a:ext uri="{FF2B5EF4-FFF2-40B4-BE49-F238E27FC236}">
                  <a16:creationId xmlns:a16="http://schemas.microsoft.com/office/drawing/2014/main" id="{42BB2968-D4BF-4E11-862E-B1307DED023B}"/>
                </a:ext>
              </a:extLst>
            </p:cNvPr>
            <p:cNvSpPr/>
            <p:nvPr/>
          </p:nvSpPr>
          <p:spPr>
            <a:xfrm>
              <a:off x="44847" y="5508039"/>
              <a:ext cx="2289602" cy="276999"/>
            </a:xfrm>
            <a:prstGeom prst="rect">
              <a:avLst/>
            </a:prstGeom>
            <a:ln>
              <a:noFill/>
            </a:ln>
          </p:spPr>
          <p:txBody>
            <a:bodyPr wrap="square">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fr-FR" sz="1200" b="0" i="0" u="none" strike="noStrike" kern="1200" cap="none" spc="0" normalizeH="0" baseline="0" noProof="0" dirty="0">
                <a:ln>
                  <a:noFill/>
                </a:ln>
                <a:solidFill>
                  <a:srgbClr val="3E3E3E"/>
                </a:solidFill>
                <a:effectLst/>
                <a:uLnTx/>
                <a:uFillTx/>
                <a:latin typeface="KyivType Sans Medium2"/>
                <a:ea typeface="+mn-ea"/>
                <a:cs typeface="+mn-cs"/>
              </a:endParaRPr>
            </a:p>
          </p:txBody>
        </p:sp>
      </p:grpSp>
      <p:sp>
        <p:nvSpPr>
          <p:cNvPr id="62" name="ZoneTexte 61">
            <a:extLst>
              <a:ext uri="{FF2B5EF4-FFF2-40B4-BE49-F238E27FC236}">
                <a16:creationId xmlns:a16="http://schemas.microsoft.com/office/drawing/2014/main" id="{BC2706FA-25C0-45E2-B43B-F84E87CAE139}"/>
              </a:ext>
            </a:extLst>
          </p:cNvPr>
          <p:cNvSpPr txBox="1"/>
          <p:nvPr/>
        </p:nvSpPr>
        <p:spPr>
          <a:xfrm>
            <a:off x="4965960" y="3272813"/>
            <a:ext cx="2899271" cy="461665"/>
          </a:xfrm>
          <a:prstGeom prst="rect">
            <a:avLst/>
          </a:prstGeom>
          <a:noFill/>
        </p:spPr>
        <p:txBody>
          <a:bodyPr wrap="square" rtlCol="0">
            <a:spAutoFit/>
          </a:bodyPr>
          <a:lstStyle/>
          <a:p>
            <a:pPr algn="ctr">
              <a:defRPr/>
            </a:pPr>
            <a:r>
              <a:rPr kumimoji="0" lang="fr-FR" sz="1200" b="0" i="0" u="none" strike="noStrike" kern="1200" cap="none" spc="0" normalizeH="0" baseline="0" noProof="0" dirty="0">
                <a:ln>
                  <a:noFill/>
                </a:ln>
                <a:solidFill>
                  <a:srgbClr val="3E3E3E"/>
                </a:solidFill>
                <a:effectLst/>
                <a:uLnTx/>
                <a:uFillTx/>
                <a:latin typeface="KyivType Sans Medium2"/>
                <a:ea typeface="+mn-ea"/>
                <a:cs typeface="+mn-cs"/>
              </a:rPr>
              <a:t>Grade </a:t>
            </a:r>
            <a:r>
              <a:rPr lang="fr-FR" sz="1200" dirty="0">
                <a:solidFill>
                  <a:srgbClr val="3E3E3E"/>
                </a:solidFill>
                <a:latin typeface="KyivType Sans Medium2"/>
              </a:rPr>
              <a:t>2 : 30% AHA/BHA</a:t>
            </a:r>
          </a:p>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fr-FR" sz="1200" b="0" i="0" u="none" strike="noStrike" kern="1200" cap="none" spc="0" normalizeH="0" baseline="0" noProof="0" dirty="0">
              <a:ln>
                <a:noFill/>
              </a:ln>
              <a:solidFill>
                <a:srgbClr val="3E3E3E"/>
              </a:solidFill>
              <a:effectLst/>
              <a:uLnTx/>
              <a:uFillTx/>
              <a:latin typeface="KyivType Sans Medium2"/>
              <a:ea typeface="+mn-ea"/>
              <a:cs typeface="+mn-cs"/>
            </a:endParaRPr>
          </a:p>
        </p:txBody>
      </p:sp>
      <p:sp>
        <p:nvSpPr>
          <p:cNvPr id="64" name="Rectangle 63">
            <a:extLst>
              <a:ext uri="{FF2B5EF4-FFF2-40B4-BE49-F238E27FC236}">
                <a16:creationId xmlns:a16="http://schemas.microsoft.com/office/drawing/2014/main" id="{BED76BFA-2C2B-4318-BE70-CD275172E04A}"/>
              </a:ext>
            </a:extLst>
          </p:cNvPr>
          <p:cNvSpPr/>
          <p:nvPr/>
        </p:nvSpPr>
        <p:spPr>
          <a:xfrm>
            <a:off x="5257800" y="5431708"/>
            <a:ext cx="1119115" cy="830997"/>
          </a:xfrm>
          <a:prstGeom prst="rect">
            <a:avLst/>
          </a:prstGeom>
        </p:spPr>
        <p:txBody>
          <a:bodyPr wrap="square">
            <a:spAutoFit/>
          </a:bodyPr>
          <a:lstStyle/>
          <a:p>
            <a:pPr lvl="0">
              <a:defRPr/>
            </a:pPr>
            <a:r>
              <a:rPr lang="fr-FR" sz="1200" dirty="0">
                <a:solidFill>
                  <a:srgbClr val="3E3E3E"/>
                </a:solidFill>
                <a:latin typeface="KyivType Sans Medium2"/>
              </a:rPr>
              <a:t>Elastine</a:t>
            </a:r>
          </a:p>
          <a:p>
            <a:pPr lvl="0">
              <a:defRPr/>
            </a:pPr>
            <a:r>
              <a:rPr lang="fr-FR" sz="1200" dirty="0">
                <a:solidFill>
                  <a:srgbClr val="3E3E3E"/>
                </a:solidFill>
                <a:latin typeface="KyivType Sans Medium2"/>
              </a:rPr>
              <a:t>Time </a:t>
            </a:r>
            <a:r>
              <a:rPr lang="fr-FR" sz="1200" dirty="0" err="1">
                <a:solidFill>
                  <a:srgbClr val="3E3E3E"/>
                </a:solidFill>
                <a:latin typeface="KyivType Sans Medium2"/>
              </a:rPr>
              <a:t>Resist</a:t>
            </a:r>
            <a:endParaRPr lang="fr-FR" sz="1200" dirty="0">
              <a:solidFill>
                <a:srgbClr val="3E3E3E"/>
              </a:solidFill>
              <a:latin typeface="KyivType Sans Medium2"/>
            </a:endParaRPr>
          </a:p>
          <a:p>
            <a:pPr lvl="0">
              <a:defRPr/>
            </a:pPr>
            <a:r>
              <a:rPr lang="fr-FR" sz="1200" dirty="0" err="1">
                <a:solidFill>
                  <a:srgbClr val="3E3E3E"/>
                </a:solidFill>
                <a:latin typeface="KyivType Sans Medium2"/>
              </a:rPr>
              <a:t>Optimizer</a:t>
            </a:r>
            <a:endParaRPr lang="fr-FR" sz="1200" dirty="0">
              <a:solidFill>
                <a:srgbClr val="3E3E3E"/>
              </a:solidFill>
              <a:latin typeface="KyivType Sans Medium2"/>
            </a:endParaRPr>
          </a:p>
          <a:p>
            <a:pPr lvl="0">
              <a:defRPr/>
            </a:pPr>
            <a:r>
              <a:rPr lang="fr-FR" sz="1200" dirty="0">
                <a:solidFill>
                  <a:srgbClr val="3E3E3E"/>
                </a:solidFill>
                <a:latin typeface="KyivType Sans Medium2"/>
              </a:rPr>
              <a:t>Peeling 30</a:t>
            </a:r>
          </a:p>
        </p:txBody>
      </p:sp>
      <p:pic>
        <p:nvPicPr>
          <p:cNvPr id="65" name="Picture 6" descr="https://o.remove.bg/downloads/216e9863-e5a0-4828-b18c-53bf60d171f7/image-removebg-preview.png">
            <a:extLst>
              <a:ext uri="{FF2B5EF4-FFF2-40B4-BE49-F238E27FC236}">
                <a16:creationId xmlns:a16="http://schemas.microsoft.com/office/drawing/2014/main" id="{CFE87190-B649-4516-8104-010001D8192E}"/>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4231401" y="4387159"/>
            <a:ext cx="763319" cy="1750275"/>
          </a:xfrm>
          <a:prstGeom prst="rect">
            <a:avLst/>
          </a:prstGeom>
          <a:noFill/>
          <a:extLst>
            <a:ext uri="{909E8E84-426E-40DD-AFC4-6F175D3DCCD1}">
              <a14:hiddenFill xmlns:a14="http://schemas.microsoft.com/office/drawing/2010/main">
                <a:solidFill>
                  <a:srgbClr val="FFFFFF"/>
                </a:solidFill>
              </a14:hiddenFill>
            </a:ext>
          </a:extLst>
        </p:spPr>
      </p:pic>
      <p:cxnSp>
        <p:nvCxnSpPr>
          <p:cNvPr id="67" name="Connecteur droit 66">
            <a:extLst>
              <a:ext uri="{FF2B5EF4-FFF2-40B4-BE49-F238E27FC236}">
                <a16:creationId xmlns:a16="http://schemas.microsoft.com/office/drawing/2014/main" id="{C80BCCEA-6716-4263-8279-DDC44C7A15B0}"/>
              </a:ext>
            </a:extLst>
          </p:cNvPr>
          <p:cNvCxnSpPr/>
          <p:nvPr/>
        </p:nvCxnSpPr>
        <p:spPr>
          <a:xfrm flipH="1">
            <a:off x="4075881" y="1343108"/>
            <a:ext cx="10172" cy="4879642"/>
          </a:xfrm>
          <a:prstGeom prst="line">
            <a:avLst/>
          </a:prstGeom>
        </p:spPr>
        <p:style>
          <a:lnRef idx="1">
            <a:schemeClr val="dk1"/>
          </a:lnRef>
          <a:fillRef idx="0">
            <a:schemeClr val="dk1"/>
          </a:fillRef>
          <a:effectRef idx="0">
            <a:schemeClr val="dk1"/>
          </a:effectRef>
          <a:fontRef idx="minor">
            <a:schemeClr val="tx1"/>
          </a:fontRef>
        </p:style>
      </p:cxnSp>
      <p:sp>
        <p:nvSpPr>
          <p:cNvPr id="68" name="ZoneTexte 67">
            <a:extLst>
              <a:ext uri="{FF2B5EF4-FFF2-40B4-BE49-F238E27FC236}">
                <a16:creationId xmlns:a16="http://schemas.microsoft.com/office/drawing/2014/main" id="{3E3EFF22-1398-4818-8700-D066317F300E}"/>
              </a:ext>
            </a:extLst>
          </p:cNvPr>
          <p:cNvSpPr txBox="1"/>
          <p:nvPr/>
        </p:nvSpPr>
        <p:spPr>
          <a:xfrm>
            <a:off x="4120582" y="3633088"/>
            <a:ext cx="3723007" cy="461665"/>
          </a:xfrm>
          <a:prstGeom prst="rect">
            <a:avLst/>
          </a:prstGeom>
          <a:noFill/>
        </p:spPr>
        <p:txBody>
          <a:bodyPr wrap="square" rtlCol="0">
            <a:spAutoFit/>
          </a:bodyPr>
          <a:lstStyle/>
          <a:p>
            <a:pPr lvl="0" algn="ctr">
              <a:defRPr/>
            </a:pPr>
            <a:r>
              <a:rPr lang="fr-FR" sz="1200" dirty="0">
                <a:solidFill>
                  <a:srgbClr val="3E3E3E"/>
                </a:solidFill>
                <a:latin typeface="KyivType Sans Medium2"/>
              </a:rPr>
              <a:t>Acide(s) :  </a:t>
            </a:r>
            <a:r>
              <a:rPr lang="fr-FR" sz="1200" dirty="0" err="1">
                <a:solidFill>
                  <a:srgbClr val="3E3E3E"/>
                </a:solidFill>
                <a:latin typeface="KyivType Sans Medium2"/>
              </a:rPr>
              <a:t>lactic</a:t>
            </a:r>
            <a:r>
              <a:rPr lang="fr-FR" sz="1200" dirty="0">
                <a:solidFill>
                  <a:srgbClr val="3E3E3E"/>
                </a:solidFill>
                <a:latin typeface="KyivType Sans Medium2"/>
              </a:rPr>
              <a:t> – </a:t>
            </a:r>
            <a:r>
              <a:rPr lang="fr-FR" sz="1200" dirty="0" err="1">
                <a:solidFill>
                  <a:srgbClr val="3E3E3E"/>
                </a:solidFill>
                <a:latin typeface="KyivType Sans Medium2"/>
              </a:rPr>
              <a:t>glycolic</a:t>
            </a:r>
            <a:r>
              <a:rPr lang="fr-FR" sz="1200" dirty="0">
                <a:solidFill>
                  <a:srgbClr val="3E3E3E"/>
                </a:solidFill>
                <a:latin typeface="KyivType Sans Medium2"/>
              </a:rPr>
              <a:t> – </a:t>
            </a:r>
            <a:r>
              <a:rPr lang="fr-FR" sz="1200" dirty="0" err="1">
                <a:solidFill>
                  <a:srgbClr val="3E3E3E"/>
                </a:solidFill>
                <a:latin typeface="KyivType Sans Medium2"/>
              </a:rPr>
              <a:t>tartaric</a:t>
            </a:r>
            <a:r>
              <a:rPr lang="fr-FR" sz="1200" dirty="0">
                <a:solidFill>
                  <a:srgbClr val="3E3E3E"/>
                </a:solidFill>
                <a:latin typeface="KyivType Sans Medium2"/>
              </a:rPr>
              <a:t> - </a:t>
            </a:r>
            <a:r>
              <a:rPr lang="fr-FR" sz="1200" dirty="0" err="1">
                <a:solidFill>
                  <a:srgbClr val="3E3E3E"/>
                </a:solidFill>
                <a:latin typeface="KyivType Sans Medium2"/>
              </a:rPr>
              <a:t>citric</a:t>
            </a:r>
            <a:r>
              <a:rPr lang="fr-FR" sz="1200" dirty="0">
                <a:solidFill>
                  <a:srgbClr val="3E3E3E"/>
                </a:solidFill>
                <a:latin typeface="KyivType Sans Medium2"/>
              </a:rPr>
              <a:t> (AHA)  &amp; </a:t>
            </a:r>
            <a:r>
              <a:rPr lang="fr-FR" sz="1200" dirty="0" err="1">
                <a:solidFill>
                  <a:srgbClr val="3E3E3E"/>
                </a:solidFill>
                <a:latin typeface="KyivType Sans Medium2"/>
              </a:rPr>
              <a:t>salicylic</a:t>
            </a:r>
            <a:r>
              <a:rPr lang="fr-FR" sz="1200" dirty="0">
                <a:solidFill>
                  <a:srgbClr val="3E3E3E"/>
                </a:solidFill>
                <a:latin typeface="KyivType Sans Medium2"/>
              </a:rPr>
              <a:t> (BHA)</a:t>
            </a:r>
          </a:p>
        </p:txBody>
      </p:sp>
      <p:pic>
        <p:nvPicPr>
          <p:cNvPr id="70" name="Picture 4" descr="ingredient-sucre-de-cannes-bio-et-sucre-blanc">
            <a:extLst>
              <a:ext uri="{FF2B5EF4-FFF2-40B4-BE49-F238E27FC236}">
                <a16:creationId xmlns:a16="http://schemas.microsoft.com/office/drawing/2014/main" id="{EF4692CF-3870-4905-BE30-E79DC3DEAF8B}"/>
              </a:ext>
            </a:extLst>
          </p:cNvPr>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5506164" y="4368679"/>
            <a:ext cx="600927" cy="305600"/>
          </a:xfrm>
          <a:prstGeom prst="rect">
            <a:avLst/>
          </a:prstGeom>
          <a:noFill/>
          <a:extLst>
            <a:ext uri="{909E8E84-426E-40DD-AFC4-6F175D3DCCD1}">
              <a14:hiddenFill xmlns:a14="http://schemas.microsoft.com/office/drawing/2010/main">
                <a:solidFill>
                  <a:srgbClr val="FFFFFF"/>
                </a:solidFill>
              </a14:hiddenFill>
            </a:ext>
          </a:extLst>
        </p:spPr>
      </p:pic>
      <p:pic>
        <p:nvPicPr>
          <p:cNvPr id="10244" name="Picture 4">
            <a:extLst>
              <a:ext uri="{FF2B5EF4-FFF2-40B4-BE49-F238E27FC236}">
                <a16:creationId xmlns:a16="http://schemas.microsoft.com/office/drawing/2014/main" id="{2F6091CE-804D-4DA7-9A15-37E3E7F3743E}"/>
              </a:ext>
            </a:extLst>
          </p:cNvPr>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7287352" y="4220385"/>
            <a:ext cx="619118" cy="597769"/>
          </a:xfrm>
          <a:prstGeom prst="rect">
            <a:avLst/>
          </a:prstGeom>
          <a:noFill/>
          <a:extLst>
            <a:ext uri="{909E8E84-426E-40DD-AFC4-6F175D3DCCD1}">
              <a14:hiddenFill xmlns:a14="http://schemas.microsoft.com/office/drawing/2010/main">
                <a:solidFill>
                  <a:srgbClr val="FFFFFF"/>
                </a:solidFill>
              </a14:hiddenFill>
            </a:ext>
          </a:extLst>
        </p:spPr>
      </p:pic>
      <p:sp>
        <p:nvSpPr>
          <p:cNvPr id="72" name="ZoneTexte 71">
            <a:extLst>
              <a:ext uri="{FF2B5EF4-FFF2-40B4-BE49-F238E27FC236}">
                <a16:creationId xmlns:a16="http://schemas.microsoft.com/office/drawing/2014/main" id="{82E1D911-DF8D-4D80-929C-E08BF2F5FE6C}"/>
              </a:ext>
            </a:extLst>
          </p:cNvPr>
          <p:cNvSpPr txBox="1"/>
          <p:nvPr/>
        </p:nvSpPr>
        <p:spPr>
          <a:xfrm>
            <a:off x="1" y="3628645"/>
            <a:ext cx="3994350" cy="461665"/>
          </a:xfrm>
          <a:prstGeom prst="rect">
            <a:avLst/>
          </a:prstGeom>
          <a:noFill/>
        </p:spPr>
        <p:txBody>
          <a:bodyPr wrap="square" rtlCol="0">
            <a:spAutoFit/>
          </a:bodyPr>
          <a:lstStyle/>
          <a:p>
            <a:pPr lvl="0" algn="ctr">
              <a:defRPr/>
            </a:pPr>
            <a:r>
              <a:rPr lang="fr-FR" sz="1200" dirty="0">
                <a:solidFill>
                  <a:srgbClr val="3E3E3E"/>
                </a:solidFill>
                <a:latin typeface="KyivType Sans Medium2"/>
              </a:rPr>
              <a:t>Acide(s) : </a:t>
            </a:r>
            <a:r>
              <a:rPr lang="fr-FR" sz="1200" dirty="0" err="1">
                <a:solidFill>
                  <a:srgbClr val="3E3E3E"/>
                </a:solidFill>
                <a:latin typeface="KyivType Sans Medium2"/>
              </a:rPr>
              <a:t>lactic</a:t>
            </a:r>
            <a:r>
              <a:rPr lang="fr-FR" sz="1200" dirty="0">
                <a:solidFill>
                  <a:srgbClr val="3E3E3E"/>
                </a:solidFill>
                <a:latin typeface="KyivType Sans Medium2"/>
              </a:rPr>
              <a:t> – </a:t>
            </a:r>
            <a:r>
              <a:rPr lang="fr-FR" sz="1200" dirty="0" err="1">
                <a:solidFill>
                  <a:srgbClr val="3E3E3E"/>
                </a:solidFill>
                <a:latin typeface="KyivType Sans Medium2"/>
              </a:rPr>
              <a:t>mandelic</a:t>
            </a:r>
            <a:r>
              <a:rPr lang="fr-FR" sz="1200" dirty="0">
                <a:solidFill>
                  <a:srgbClr val="3E3E3E"/>
                </a:solidFill>
                <a:latin typeface="KyivType Sans Medium2"/>
              </a:rPr>
              <a:t> – </a:t>
            </a:r>
            <a:r>
              <a:rPr lang="fr-FR" sz="1200" dirty="0" err="1">
                <a:solidFill>
                  <a:srgbClr val="3E3E3E"/>
                </a:solidFill>
                <a:latin typeface="KyivType Sans Medium2"/>
              </a:rPr>
              <a:t>ascorbic</a:t>
            </a:r>
            <a:r>
              <a:rPr lang="fr-FR" sz="1200" dirty="0">
                <a:solidFill>
                  <a:srgbClr val="3E3E3E"/>
                </a:solidFill>
                <a:latin typeface="KyivType Sans Medium2"/>
              </a:rPr>
              <a:t> (AHA) &amp; </a:t>
            </a:r>
            <a:r>
              <a:rPr lang="fr-FR" sz="1200" dirty="0" err="1">
                <a:solidFill>
                  <a:srgbClr val="3E3E3E"/>
                </a:solidFill>
                <a:latin typeface="KyivType Sans Medium2"/>
              </a:rPr>
              <a:t>salicylic</a:t>
            </a:r>
            <a:r>
              <a:rPr lang="fr-FR" sz="1200" dirty="0">
                <a:solidFill>
                  <a:srgbClr val="3E3E3E"/>
                </a:solidFill>
                <a:latin typeface="KyivType Sans Medium2"/>
              </a:rPr>
              <a:t> (BHA)</a:t>
            </a:r>
          </a:p>
        </p:txBody>
      </p:sp>
      <p:pic>
        <p:nvPicPr>
          <p:cNvPr id="78" name="Picture 4">
            <a:extLst>
              <a:ext uri="{FF2B5EF4-FFF2-40B4-BE49-F238E27FC236}">
                <a16:creationId xmlns:a16="http://schemas.microsoft.com/office/drawing/2014/main" id="{AE1174B9-22C2-4167-A8EE-D8775535BBF1}"/>
              </a:ext>
            </a:extLst>
          </p:cNvPr>
          <p:cNvPicPr>
            <a:picLocks noChangeAspect="1" noChangeArrowheads="1"/>
          </p:cNvPicPr>
          <p:nvPr/>
        </p:nvPicPr>
        <p:blipFill>
          <a:blip r:embed="rId8" cstate="print">
            <a:extLst>
              <a:ext uri="{28A0092B-C50C-407E-A947-70E740481C1C}">
                <a14:useLocalDpi xmlns:a14="http://schemas.microsoft.com/office/drawing/2010/main" val="0"/>
              </a:ext>
            </a:extLst>
          </a:blip>
          <a:srcRect/>
          <a:stretch>
            <a:fillRect/>
          </a:stretch>
        </p:blipFill>
        <p:spPr bwMode="auto">
          <a:xfrm>
            <a:off x="2689462" y="3349746"/>
            <a:ext cx="123583" cy="119321"/>
          </a:xfrm>
          <a:prstGeom prst="rect">
            <a:avLst/>
          </a:prstGeom>
          <a:noFill/>
          <a:extLst>
            <a:ext uri="{909E8E84-426E-40DD-AFC4-6F175D3DCCD1}">
              <a14:hiddenFill xmlns:a14="http://schemas.microsoft.com/office/drawing/2010/main">
                <a:solidFill>
                  <a:srgbClr val="FFFFFF"/>
                </a:solidFill>
              </a14:hiddenFill>
            </a:ext>
          </a:extLst>
        </p:spPr>
      </p:pic>
      <p:pic>
        <p:nvPicPr>
          <p:cNvPr id="48" name="Picture 2" descr="https://o.remove.bg/downloads/96fbd003-4166-49a5-a306-8e2c945ca44d/image-removebg-preview.png">
            <a:extLst>
              <a:ext uri="{FF2B5EF4-FFF2-40B4-BE49-F238E27FC236}">
                <a16:creationId xmlns:a16="http://schemas.microsoft.com/office/drawing/2014/main" id="{8908EACA-D6AC-4850-A2DF-63967308B221}"/>
              </a:ext>
            </a:extLst>
          </p:cNvPr>
          <p:cNvPicPr>
            <a:picLocks noChangeAspect="1" noChangeArrowheads="1"/>
          </p:cNvPicPr>
          <p:nvPr/>
        </p:nvPicPr>
        <p:blipFill>
          <a:blip r:embed="rId9" cstate="print">
            <a:extLst>
              <a:ext uri="{28A0092B-C50C-407E-A947-70E740481C1C}">
                <a14:useLocalDpi xmlns:a14="http://schemas.microsoft.com/office/drawing/2010/main" val="0"/>
              </a:ext>
            </a:extLst>
          </a:blip>
          <a:srcRect/>
          <a:stretch>
            <a:fillRect/>
          </a:stretch>
        </p:blipFill>
        <p:spPr bwMode="auto">
          <a:xfrm>
            <a:off x="2427078" y="4275615"/>
            <a:ext cx="496010" cy="485346"/>
          </a:xfrm>
          <a:prstGeom prst="rect">
            <a:avLst/>
          </a:prstGeom>
          <a:noFill/>
          <a:extLst>
            <a:ext uri="{909E8E84-426E-40DD-AFC4-6F175D3DCCD1}">
              <a14:hiddenFill xmlns:a14="http://schemas.microsoft.com/office/drawing/2010/main">
                <a:solidFill>
                  <a:srgbClr val="FFFFFF"/>
                </a:solidFill>
              </a14:hiddenFill>
            </a:ext>
          </a:extLst>
        </p:spPr>
      </p:pic>
      <p:pic>
        <p:nvPicPr>
          <p:cNvPr id="50" name="Picture 2" descr="https://o.remove.bg/downloads/48e93a7f-4f11-4aea-b9ef-4106465431d4/image-removebg-preview.png"/>
          <p:cNvPicPr>
            <a:picLocks noChangeAspect="1" noChangeArrowheads="1"/>
          </p:cNvPicPr>
          <p:nvPr/>
        </p:nvPicPr>
        <p:blipFill>
          <a:blip r:embed="rId10">
            <a:extLst>
              <a:ext uri="{28A0092B-C50C-407E-A947-70E740481C1C}">
                <a14:useLocalDpi xmlns:a14="http://schemas.microsoft.com/office/drawing/2010/main" val="0"/>
              </a:ext>
            </a:extLst>
          </a:blip>
          <a:srcRect/>
          <a:stretch>
            <a:fillRect/>
          </a:stretch>
        </p:blipFill>
        <p:spPr bwMode="auto">
          <a:xfrm>
            <a:off x="6158591" y="4361986"/>
            <a:ext cx="520183" cy="348903"/>
          </a:xfrm>
          <a:prstGeom prst="rect">
            <a:avLst/>
          </a:prstGeom>
          <a:noFill/>
          <a:extLst>
            <a:ext uri="{909E8E84-426E-40DD-AFC4-6F175D3DCCD1}">
              <a14:hiddenFill xmlns:a14="http://schemas.microsoft.com/office/drawing/2010/main">
                <a:solidFill>
                  <a:srgbClr val="FFFFFF"/>
                </a:solidFill>
              </a14:hiddenFill>
            </a:ext>
          </a:extLst>
        </p:spPr>
      </p:pic>
      <p:pic>
        <p:nvPicPr>
          <p:cNvPr id="55" name="Picture 2" descr="ingredient-huile-essentielle-d-agrumes"/>
          <p:cNvPicPr>
            <a:picLocks noChangeAspect="1" noChangeArrowheads="1"/>
          </p:cNvPicPr>
          <p:nvPr/>
        </p:nvPicPr>
        <p:blipFill>
          <a:blip r:embed="rId11" cstate="print">
            <a:extLst>
              <a:ext uri="{28A0092B-C50C-407E-A947-70E740481C1C}">
                <a14:useLocalDpi xmlns:a14="http://schemas.microsoft.com/office/drawing/2010/main" val="0"/>
              </a:ext>
            </a:extLst>
          </a:blip>
          <a:srcRect/>
          <a:stretch>
            <a:fillRect/>
          </a:stretch>
        </p:blipFill>
        <p:spPr bwMode="auto">
          <a:xfrm>
            <a:off x="6741780" y="4326793"/>
            <a:ext cx="513638" cy="412667"/>
          </a:xfrm>
          <a:prstGeom prst="rect">
            <a:avLst/>
          </a:prstGeom>
          <a:noFill/>
          <a:extLst>
            <a:ext uri="{909E8E84-426E-40DD-AFC4-6F175D3DCCD1}">
              <a14:hiddenFill xmlns:a14="http://schemas.microsoft.com/office/drawing/2010/main">
                <a:solidFill>
                  <a:srgbClr val="FFFFFF"/>
                </a:solidFill>
              </a14:hiddenFill>
            </a:ext>
          </a:extLst>
        </p:spPr>
      </p:pic>
      <p:pic>
        <p:nvPicPr>
          <p:cNvPr id="2050" name="Picture 2" descr="https://o.remove.bg/downloads/42526132-af70-479d-aa14-248fc0f859fe/image-removebg-preview.png"/>
          <p:cNvPicPr>
            <a:picLocks noChangeAspect="1" noChangeArrowheads="1"/>
          </p:cNvPicPr>
          <p:nvPr/>
        </p:nvPicPr>
        <p:blipFill>
          <a:blip r:embed="rId12">
            <a:extLst>
              <a:ext uri="{28A0092B-C50C-407E-A947-70E740481C1C}">
                <a14:useLocalDpi xmlns:a14="http://schemas.microsoft.com/office/drawing/2010/main" val="0"/>
              </a:ext>
            </a:extLst>
          </a:blip>
          <a:srcRect/>
          <a:stretch>
            <a:fillRect/>
          </a:stretch>
        </p:blipFill>
        <p:spPr bwMode="auto">
          <a:xfrm>
            <a:off x="1682160" y="4291960"/>
            <a:ext cx="635568" cy="495075"/>
          </a:xfrm>
          <a:prstGeom prst="rect">
            <a:avLst/>
          </a:prstGeom>
          <a:noFill/>
          <a:extLst>
            <a:ext uri="{909E8E84-426E-40DD-AFC4-6F175D3DCCD1}">
              <a14:hiddenFill xmlns:a14="http://schemas.microsoft.com/office/drawing/2010/main">
                <a:solidFill>
                  <a:srgbClr val="FFFFFF"/>
                </a:solidFill>
              </a14:hiddenFill>
            </a:ext>
          </a:extLst>
        </p:spPr>
      </p:pic>
      <p:pic>
        <p:nvPicPr>
          <p:cNvPr id="63" name="Picture 4">
            <a:extLst>
              <a:ext uri="{FF2B5EF4-FFF2-40B4-BE49-F238E27FC236}">
                <a16:creationId xmlns:a16="http://schemas.microsoft.com/office/drawing/2014/main" id="{2F6091CE-804D-4DA7-9A15-37E3E7F3743E}"/>
              </a:ext>
            </a:extLst>
          </p:cNvPr>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3030898" y="4229356"/>
            <a:ext cx="619118" cy="597769"/>
          </a:xfrm>
          <a:prstGeom prst="rect">
            <a:avLst/>
          </a:prstGeom>
          <a:noFill/>
          <a:extLst>
            <a:ext uri="{909E8E84-426E-40DD-AFC4-6F175D3DCCD1}">
              <a14:hiddenFill xmlns:a14="http://schemas.microsoft.com/office/drawing/2010/main">
                <a:solidFill>
                  <a:srgbClr val="FFFFFF"/>
                </a:solidFill>
              </a14:hiddenFill>
            </a:ext>
          </a:extLst>
        </p:spPr>
      </p:pic>
      <p:pic>
        <p:nvPicPr>
          <p:cNvPr id="69" name="Picture 10" descr="https://o.remove.bg/downloads/5a1d7455-314a-4bd9-be66-86ab0882da8e/image-removebg-preview.png"/>
          <p:cNvPicPr>
            <a:picLocks noChangeAspect="1" noChangeArrowheads="1"/>
          </p:cNvPicPr>
          <p:nvPr/>
        </p:nvPicPr>
        <p:blipFill>
          <a:blip r:embed="rId13" cstate="print">
            <a:extLst>
              <a:ext uri="{28A0092B-C50C-407E-A947-70E740481C1C}">
                <a14:useLocalDpi xmlns:a14="http://schemas.microsoft.com/office/drawing/2010/main" val="0"/>
              </a:ext>
            </a:extLst>
          </a:blip>
          <a:srcRect/>
          <a:stretch>
            <a:fillRect/>
          </a:stretch>
        </p:blipFill>
        <p:spPr bwMode="auto">
          <a:xfrm>
            <a:off x="4887696" y="4399361"/>
            <a:ext cx="566968" cy="348903"/>
          </a:xfrm>
          <a:prstGeom prst="rect">
            <a:avLst/>
          </a:prstGeom>
          <a:noFill/>
          <a:extLst>
            <a:ext uri="{909E8E84-426E-40DD-AFC4-6F175D3DCCD1}">
              <a14:hiddenFill xmlns:a14="http://schemas.microsoft.com/office/drawing/2010/main">
                <a:solidFill>
                  <a:srgbClr val="FFFFFF"/>
                </a:solidFill>
              </a14:hiddenFill>
            </a:ext>
          </a:extLst>
        </p:spPr>
      </p:pic>
      <p:pic>
        <p:nvPicPr>
          <p:cNvPr id="71" name="Picture 10" descr="https://o.remove.bg/downloads/5a1d7455-314a-4bd9-be66-86ab0882da8e/image-removebg-preview.png"/>
          <p:cNvPicPr>
            <a:picLocks noChangeAspect="1" noChangeArrowheads="1"/>
          </p:cNvPicPr>
          <p:nvPr/>
        </p:nvPicPr>
        <p:blipFill>
          <a:blip r:embed="rId14" cstate="print">
            <a:extLst>
              <a:ext uri="{28A0092B-C50C-407E-A947-70E740481C1C}">
                <a14:useLocalDpi xmlns:a14="http://schemas.microsoft.com/office/drawing/2010/main" val="0"/>
              </a:ext>
            </a:extLst>
          </a:blip>
          <a:srcRect/>
          <a:stretch>
            <a:fillRect/>
          </a:stretch>
        </p:blipFill>
        <p:spPr bwMode="auto">
          <a:xfrm>
            <a:off x="1000981" y="4388929"/>
            <a:ext cx="593607" cy="365296"/>
          </a:xfrm>
          <a:prstGeom prst="rect">
            <a:avLst/>
          </a:prstGeom>
          <a:noFill/>
          <a:extLst>
            <a:ext uri="{909E8E84-426E-40DD-AFC4-6F175D3DCCD1}">
              <a14:hiddenFill xmlns:a14="http://schemas.microsoft.com/office/drawing/2010/main">
                <a:solidFill>
                  <a:srgbClr val="FFFFFF"/>
                </a:solidFill>
              </a14:hiddenFill>
            </a:ext>
          </a:extLst>
        </p:spPr>
      </p:pic>
      <p:pic>
        <p:nvPicPr>
          <p:cNvPr id="5" name="Picture 6" descr="Résultat de recherche d'images pour &quot;flèche fine&quot;&quot;">
            <a:extLst>
              <a:ext uri="{FF2B5EF4-FFF2-40B4-BE49-F238E27FC236}">
                <a16:creationId xmlns:a16="http://schemas.microsoft.com/office/drawing/2014/main" id="{A58FE06E-D402-A635-F953-BEFE348D418D}"/>
              </a:ext>
            </a:extLst>
          </p:cNvPr>
          <p:cNvPicPr>
            <a:picLocks noChangeAspect="1" noChangeArrowheads="1"/>
          </p:cNvPicPr>
          <p:nvPr/>
        </p:nvPicPr>
        <p:blipFill rotWithShape="1">
          <a:blip r:embed="rId15" cstate="print">
            <a:biLevel thresh="50000"/>
            <a:extLst>
              <a:ext uri="{28A0092B-C50C-407E-A947-70E740481C1C}">
                <a14:useLocalDpi xmlns:a14="http://schemas.microsoft.com/office/drawing/2010/main" val="0"/>
              </a:ext>
            </a:extLst>
          </a:blip>
          <a:srcRect r="38461"/>
          <a:stretch/>
        </p:blipFill>
        <p:spPr bwMode="auto">
          <a:xfrm rot="7416443" flipH="1" flipV="1">
            <a:off x="10235330" y="4199339"/>
            <a:ext cx="390304" cy="430128"/>
          </a:xfrm>
          <a:prstGeom prst="rect">
            <a:avLst/>
          </a:prstGeom>
          <a:noFill/>
          <a:extLst>
            <a:ext uri="{909E8E84-426E-40DD-AFC4-6F175D3DCCD1}">
              <a14:hiddenFill xmlns:a14="http://schemas.microsoft.com/office/drawing/2010/main">
                <a:solidFill>
                  <a:srgbClr val="FFFFFF"/>
                </a:solidFill>
              </a14:hiddenFill>
            </a:ext>
          </a:extLst>
        </p:spPr>
      </p:pic>
      <p:sp>
        <p:nvSpPr>
          <p:cNvPr id="6" name="ZoneTexte 5">
            <a:extLst>
              <a:ext uri="{FF2B5EF4-FFF2-40B4-BE49-F238E27FC236}">
                <a16:creationId xmlns:a16="http://schemas.microsoft.com/office/drawing/2014/main" id="{ADC963C9-253D-97D2-BED4-D28C43C46009}"/>
              </a:ext>
            </a:extLst>
          </p:cNvPr>
          <p:cNvSpPr txBox="1"/>
          <p:nvPr/>
        </p:nvSpPr>
        <p:spPr>
          <a:xfrm>
            <a:off x="10414473" y="4213173"/>
            <a:ext cx="2146127" cy="369332"/>
          </a:xfrm>
          <a:prstGeom prst="rect">
            <a:avLst/>
          </a:prstGeom>
          <a:noFill/>
        </p:spPr>
        <p:txBody>
          <a:bodyPr wrap="square" rtlCol="0">
            <a:spAutoFit/>
          </a:bodyPr>
          <a:lstStyle>
            <a:defPPr>
              <a:defRPr lang="fr-FR"/>
            </a:defPPr>
            <a:lvl1pPr algn="ctr">
              <a:defRPr sz="1200">
                <a:solidFill>
                  <a:srgbClr val="565655"/>
                </a:solidFill>
                <a:latin typeface="The Sans plus "/>
              </a:defRPr>
            </a:lvl1pPr>
          </a:lstStyle>
          <a:p>
            <a:pPr>
              <a:defRPr/>
            </a:pPr>
            <a:r>
              <a:rPr lang="fr-FR" sz="900" dirty="0">
                <a:latin typeface="Roboto Light"/>
              </a:rPr>
              <a:t>BRIGHTENING</a:t>
            </a:r>
          </a:p>
          <a:p>
            <a:pPr marL="0" marR="0" lvl="0" indent="0" algn="ctr" defTabSz="914400" rtl="0" eaLnBrk="1" fontAlgn="auto" latinLnBrk="0" hangingPunct="1">
              <a:lnSpc>
                <a:spcPct val="100000"/>
              </a:lnSpc>
              <a:spcBef>
                <a:spcPts val="0"/>
              </a:spcBef>
              <a:spcAft>
                <a:spcPts val="0"/>
              </a:spcAft>
              <a:buClrTx/>
              <a:buSzTx/>
              <a:buFontTx/>
              <a:buNone/>
              <a:tabLst/>
              <a:defRPr/>
            </a:pPr>
            <a:r>
              <a:rPr kumimoji="0" lang="fr-FR" sz="900" b="0" i="0" u="none" strike="noStrike" kern="1200" cap="none" spc="0" normalizeH="0" baseline="0" noProof="0" dirty="0">
                <a:ln>
                  <a:noFill/>
                </a:ln>
                <a:solidFill>
                  <a:srgbClr val="565655"/>
                </a:solidFill>
                <a:effectLst/>
                <a:uLnTx/>
                <a:uFillTx/>
                <a:latin typeface="Roboto Light"/>
                <a:ea typeface="+mn-ea"/>
                <a:cs typeface="+mn-cs"/>
              </a:rPr>
              <a:t>ANTI-DISCOLORATION</a:t>
            </a:r>
            <a:endParaRPr lang="fr-FR" sz="900" dirty="0">
              <a:latin typeface="Roboto Light"/>
            </a:endParaRPr>
          </a:p>
        </p:txBody>
      </p:sp>
      <p:sp>
        <p:nvSpPr>
          <p:cNvPr id="7" name="Rectangle 6">
            <a:extLst>
              <a:ext uri="{FF2B5EF4-FFF2-40B4-BE49-F238E27FC236}">
                <a16:creationId xmlns:a16="http://schemas.microsoft.com/office/drawing/2014/main" id="{931191D9-E0C9-21AC-FECC-9D8BB225EDB1}"/>
              </a:ext>
            </a:extLst>
          </p:cNvPr>
          <p:cNvSpPr/>
          <p:nvPr/>
        </p:nvSpPr>
        <p:spPr>
          <a:xfrm>
            <a:off x="6525287" y="5396669"/>
            <a:ext cx="1339944" cy="461665"/>
          </a:xfrm>
          <a:prstGeom prst="rect">
            <a:avLst/>
          </a:prstGeom>
        </p:spPr>
        <p:txBody>
          <a:bodyPr wrap="square">
            <a:spAutoFit/>
          </a:bodyPr>
          <a:lstStyle/>
          <a:p>
            <a:pPr lvl="0">
              <a:defRPr/>
            </a:pPr>
            <a:r>
              <a:rPr lang="fr-FR" sz="1200" dirty="0">
                <a:solidFill>
                  <a:srgbClr val="3E3E3E"/>
                </a:solidFill>
                <a:latin typeface="KyivType Sans Medium2"/>
              </a:rPr>
              <a:t>Men Intensive (</a:t>
            </a:r>
            <a:r>
              <a:rPr lang="fr-FR" sz="1200" dirty="0" err="1">
                <a:solidFill>
                  <a:srgbClr val="3E3E3E"/>
                </a:solidFill>
                <a:latin typeface="KyivType Sans Medium2"/>
              </a:rPr>
              <a:t>anti-age</a:t>
            </a:r>
            <a:r>
              <a:rPr lang="fr-FR" sz="1200" dirty="0">
                <a:solidFill>
                  <a:srgbClr val="3E3E3E"/>
                </a:solidFill>
                <a:latin typeface="KyivType Sans Medium2"/>
              </a:rPr>
              <a:t>)</a:t>
            </a:r>
          </a:p>
        </p:txBody>
      </p:sp>
      <p:grpSp>
        <p:nvGrpSpPr>
          <p:cNvPr id="15" name="Groupe 14">
            <a:extLst>
              <a:ext uri="{FF2B5EF4-FFF2-40B4-BE49-F238E27FC236}">
                <a16:creationId xmlns:a16="http://schemas.microsoft.com/office/drawing/2014/main" id="{EF8CD9B1-C69B-DF86-343D-22EB14DB11D1}"/>
              </a:ext>
            </a:extLst>
          </p:cNvPr>
          <p:cNvGrpSpPr/>
          <p:nvPr/>
        </p:nvGrpSpPr>
        <p:grpSpPr>
          <a:xfrm>
            <a:off x="2716990" y="1793290"/>
            <a:ext cx="1402387" cy="629119"/>
            <a:chOff x="9080242" y="1966824"/>
            <a:chExt cx="1402387" cy="629119"/>
          </a:xfrm>
        </p:grpSpPr>
        <p:sp>
          <p:nvSpPr>
            <p:cNvPr id="16" name="Ellipse 15">
              <a:extLst>
                <a:ext uri="{FF2B5EF4-FFF2-40B4-BE49-F238E27FC236}">
                  <a16:creationId xmlns:a16="http://schemas.microsoft.com/office/drawing/2014/main" id="{5553FA0D-5211-AB82-1A00-9E4E59BF6A70}"/>
                </a:ext>
              </a:extLst>
            </p:cNvPr>
            <p:cNvSpPr/>
            <p:nvPr/>
          </p:nvSpPr>
          <p:spPr>
            <a:xfrm rot="3273980">
              <a:off x="9486713" y="1600026"/>
              <a:ext cx="589446" cy="1402387"/>
            </a:xfrm>
            <a:prstGeom prst="ellipse">
              <a:avLst/>
            </a:prstGeom>
            <a:solidFill>
              <a:srgbClr val="F78F2A"/>
            </a:solidFill>
            <a:ln w="38100">
              <a:solidFill>
                <a:srgbClr val="F78F2A"/>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
          <p:nvSpPr>
            <p:cNvPr id="17" name="ZoneTexte 16">
              <a:extLst>
                <a:ext uri="{FF2B5EF4-FFF2-40B4-BE49-F238E27FC236}">
                  <a16:creationId xmlns:a16="http://schemas.microsoft.com/office/drawing/2014/main" id="{BC2D3D76-1752-8919-EFEB-CF49EF7EB1D8}"/>
                </a:ext>
              </a:extLst>
            </p:cNvPr>
            <p:cNvSpPr txBox="1"/>
            <p:nvPr/>
          </p:nvSpPr>
          <p:spPr>
            <a:xfrm rot="19012034">
              <a:off x="9297437" y="1966824"/>
              <a:ext cx="1164919" cy="461665"/>
            </a:xfrm>
            <a:prstGeom prst="rect">
              <a:avLst/>
            </a:prstGeom>
            <a:noFill/>
          </p:spPr>
          <p:txBody>
            <a:bodyPr wrap="square" rtlCol="0">
              <a:spAutoFit/>
            </a:bodyPr>
            <a:lstStyle/>
            <a:p>
              <a:r>
                <a:rPr lang="fr-FR" sz="2400" kern="0" spc="-25" dirty="0">
                  <a:solidFill>
                    <a:schemeClr val="bg1"/>
                  </a:solidFill>
                  <a:latin typeface="KyivType Sans"/>
                  <a:ea typeface="+mj-ea"/>
                </a:rPr>
                <a:t>Vit C</a:t>
              </a:r>
            </a:p>
          </p:txBody>
        </p:sp>
      </p:grpSp>
      <p:grpSp>
        <p:nvGrpSpPr>
          <p:cNvPr id="20" name="Groupe 19">
            <a:extLst>
              <a:ext uri="{FF2B5EF4-FFF2-40B4-BE49-F238E27FC236}">
                <a16:creationId xmlns:a16="http://schemas.microsoft.com/office/drawing/2014/main" id="{9415E54F-F94D-78FA-A0EB-47A7629E3383}"/>
              </a:ext>
            </a:extLst>
          </p:cNvPr>
          <p:cNvGrpSpPr/>
          <p:nvPr/>
        </p:nvGrpSpPr>
        <p:grpSpPr>
          <a:xfrm>
            <a:off x="10798367" y="1741834"/>
            <a:ext cx="1402387" cy="629119"/>
            <a:chOff x="9080242" y="1966824"/>
            <a:chExt cx="1402387" cy="629119"/>
          </a:xfrm>
        </p:grpSpPr>
        <p:sp>
          <p:nvSpPr>
            <p:cNvPr id="21" name="Ellipse 20">
              <a:extLst>
                <a:ext uri="{FF2B5EF4-FFF2-40B4-BE49-F238E27FC236}">
                  <a16:creationId xmlns:a16="http://schemas.microsoft.com/office/drawing/2014/main" id="{3E8779EB-C798-028C-BA52-B51E7F060A73}"/>
                </a:ext>
              </a:extLst>
            </p:cNvPr>
            <p:cNvSpPr/>
            <p:nvPr/>
          </p:nvSpPr>
          <p:spPr>
            <a:xfrm rot="3273980">
              <a:off x="9486713" y="1600026"/>
              <a:ext cx="589446" cy="1402387"/>
            </a:xfrm>
            <a:prstGeom prst="ellipse">
              <a:avLst/>
            </a:prstGeom>
            <a:solidFill>
              <a:srgbClr val="F78F2A"/>
            </a:solidFill>
            <a:ln w="38100">
              <a:solidFill>
                <a:srgbClr val="F78F2A"/>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
          <p:nvSpPr>
            <p:cNvPr id="22" name="ZoneTexte 21">
              <a:extLst>
                <a:ext uri="{FF2B5EF4-FFF2-40B4-BE49-F238E27FC236}">
                  <a16:creationId xmlns:a16="http://schemas.microsoft.com/office/drawing/2014/main" id="{AB31A91C-6F09-9294-831B-AC898CD0F6C4}"/>
                </a:ext>
              </a:extLst>
            </p:cNvPr>
            <p:cNvSpPr txBox="1"/>
            <p:nvPr/>
          </p:nvSpPr>
          <p:spPr>
            <a:xfrm rot="19012034">
              <a:off x="9297437" y="1966824"/>
              <a:ext cx="1164919" cy="461665"/>
            </a:xfrm>
            <a:prstGeom prst="rect">
              <a:avLst/>
            </a:prstGeom>
            <a:noFill/>
          </p:spPr>
          <p:txBody>
            <a:bodyPr wrap="square" rtlCol="0">
              <a:spAutoFit/>
            </a:bodyPr>
            <a:lstStyle/>
            <a:p>
              <a:r>
                <a:rPr lang="fr-FR" sz="2400" kern="0" spc="-25" dirty="0">
                  <a:solidFill>
                    <a:schemeClr val="bg1"/>
                  </a:solidFill>
                  <a:latin typeface="KyivType Sans"/>
                  <a:ea typeface="+mj-ea"/>
                </a:rPr>
                <a:t>Vit C</a:t>
              </a:r>
            </a:p>
          </p:txBody>
        </p:sp>
      </p:grpSp>
      <p:sp>
        <p:nvSpPr>
          <p:cNvPr id="23" name="ZoneTexte 22">
            <a:extLst>
              <a:ext uri="{FF2B5EF4-FFF2-40B4-BE49-F238E27FC236}">
                <a16:creationId xmlns:a16="http://schemas.microsoft.com/office/drawing/2014/main" id="{2743A5AC-98D6-2D73-4856-4630BC410023}"/>
              </a:ext>
            </a:extLst>
          </p:cNvPr>
          <p:cNvSpPr txBox="1"/>
          <p:nvPr/>
        </p:nvSpPr>
        <p:spPr>
          <a:xfrm>
            <a:off x="240" y="12792"/>
            <a:ext cx="2335717" cy="594650"/>
          </a:xfrm>
          <a:prstGeom prst="rect">
            <a:avLst/>
          </a:prstGeom>
          <a:noFill/>
        </p:spPr>
        <p:txBody>
          <a:bodyPr wrap="square" rtlCol="0">
            <a:spAutoFit/>
          </a:bodyPr>
          <a:lstStyle/>
          <a:p>
            <a:pPr algn="ctr"/>
            <a:r>
              <a:rPr lang="fr-FR" sz="1632" b="1" dirty="0">
                <a:latin typeface="Century Gothic" panose="020B0502020202020204" pitchFamily="34" charset="0"/>
              </a:rPr>
              <a:t>PRODUITS PROFESSIONNELS</a:t>
            </a:r>
          </a:p>
        </p:txBody>
      </p:sp>
    </p:spTree>
    <p:extLst>
      <p:ext uri="{BB962C8B-B14F-4D97-AF65-F5344CB8AC3E}">
        <p14:creationId xmlns:p14="http://schemas.microsoft.com/office/powerpoint/2010/main" val="337222952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nodeType="clickEffect">
                                  <p:stCondLst>
                                    <p:cond delay="0"/>
                                  </p:stCondLst>
                                  <p:childTnLst>
                                    <p:set>
                                      <p:cBhvr>
                                        <p:cTn id="6" dur="1" fill="hold">
                                          <p:stCondLst>
                                            <p:cond delay="0"/>
                                          </p:stCondLst>
                                        </p:cTn>
                                        <p:tgtEl>
                                          <p:spTgt spid="15"/>
                                        </p:tgtEl>
                                        <p:attrNameLst>
                                          <p:attrName>style.visibility</p:attrName>
                                        </p:attrNameLst>
                                      </p:cBhvr>
                                      <p:to>
                                        <p:strVal val="visible"/>
                                      </p:to>
                                    </p:set>
                                    <p:anim calcmode="lin" valueType="num">
                                      <p:cBhvr>
                                        <p:cTn id="7" dur="500" fill="hold"/>
                                        <p:tgtEl>
                                          <p:spTgt spid="15"/>
                                        </p:tgtEl>
                                        <p:attrNameLst>
                                          <p:attrName>ppt_w</p:attrName>
                                        </p:attrNameLst>
                                      </p:cBhvr>
                                      <p:tavLst>
                                        <p:tav tm="0">
                                          <p:val>
                                            <p:fltVal val="0"/>
                                          </p:val>
                                        </p:tav>
                                        <p:tav tm="100000">
                                          <p:val>
                                            <p:strVal val="#ppt_w"/>
                                          </p:val>
                                        </p:tav>
                                      </p:tavLst>
                                    </p:anim>
                                    <p:anim calcmode="lin" valueType="num">
                                      <p:cBhvr>
                                        <p:cTn id="8" dur="500" fill="hold"/>
                                        <p:tgtEl>
                                          <p:spTgt spid="15"/>
                                        </p:tgtEl>
                                        <p:attrNameLst>
                                          <p:attrName>ppt_h</p:attrName>
                                        </p:attrNameLst>
                                      </p:cBhvr>
                                      <p:tavLst>
                                        <p:tav tm="0">
                                          <p:val>
                                            <p:fltVal val="0"/>
                                          </p:val>
                                        </p:tav>
                                        <p:tav tm="100000">
                                          <p:val>
                                            <p:strVal val="#ppt_h"/>
                                          </p:val>
                                        </p:tav>
                                      </p:tavLst>
                                    </p:anim>
                                    <p:animEffect transition="in" filter="fade">
                                      <p:cBhvr>
                                        <p:cTn id="9" dur="500"/>
                                        <p:tgtEl>
                                          <p:spTgt spid="15"/>
                                        </p:tgtEl>
                                      </p:cBhvr>
                                    </p:animEffect>
                                  </p:childTnLst>
                                </p:cTn>
                              </p:par>
                              <p:par>
                                <p:cTn id="10" presetID="53" presetClass="entr" presetSubtype="16" fill="hold" nodeType="withEffect">
                                  <p:stCondLst>
                                    <p:cond delay="0"/>
                                  </p:stCondLst>
                                  <p:childTnLst>
                                    <p:set>
                                      <p:cBhvr>
                                        <p:cTn id="11" dur="1" fill="hold">
                                          <p:stCondLst>
                                            <p:cond delay="0"/>
                                          </p:stCondLst>
                                        </p:cTn>
                                        <p:tgtEl>
                                          <p:spTgt spid="20"/>
                                        </p:tgtEl>
                                        <p:attrNameLst>
                                          <p:attrName>style.visibility</p:attrName>
                                        </p:attrNameLst>
                                      </p:cBhvr>
                                      <p:to>
                                        <p:strVal val="visible"/>
                                      </p:to>
                                    </p:set>
                                    <p:anim calcmode="lin" valueType="num">
                                      <p:cBhvr>
                                        <p:cTn id="12" dur="500" fill="hold"/>
                                        <p:tgtEl>
                                          <p:spTgt spid="20"/>
                                        </p:tgtEl>
                                        <p:attrNameLst>
                                          <p:attrName>ppt_w</p:attrName>
                                        </p:attrNameLst>
                                      </p:cBhvr>
                                      <p:tavLst>
                                        <p:tav tm="0">
                                          <p:val>
                                            <p:fltVal val="0"/>
                                          </p:val>
                                        </p:tav>
                                        <p:tav tm="100000">
                                          <p:val>
                                            <p:strVal val="#ppt_w"/>
                                          </p:val>
                                        </p:tav>
                                      </p:tavLst>
                                    </p:anim>
                                    <p:anim calcmode="lin" valueType="num">
                                      <p:cBhvr>
                                        <p:cTn id="13" dur="500" fill="hold"/>
                                        <p:tgtEl>
                                          <p:spTgt spid="20"/>
                                        </p:tgtEl>
                                        <p:attrNameLst>
                                          <p:attrName>ppt_h</p:attrName>
                                        </p:attrNameLst>
                                      </p:cBhvr>
                                      <p:tavLst>
                                        <p:tav tm="0">
                                          <p:val>
                                            <p:fltVal val="0"/>
                                          </p:val>
                                        </p:tav>
                                        <p:tav tm="100000">
                                          <p:val>
                                            <p:strVal val="#ppt_h"/>
                                          </p:val>
                                        </p:tav>
                                      </p:tavLst>
                                    </p:anim>
                                    <p:animEffect transition="in" filter="fade">
                                      <p:cBhvr>
                                        <p:cTn id="14" dur="500"/>
                                        <p:tgtEl>
                                          <p:spTgt spid="2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Image 4">
            <a:extLst>
              <a:ext uri="{FF2B5EF4-FFF2-40B4-BE49-F238E27FC236}">
                <a16:creationId xmlns:a16="http://schemas.microsoft.com/office/drawing/2014/main" id="{D6F656F9-AED1-B903-7FFC-62A9D3C84C4F}"/>
              </a:ext>
            </a:extLst>
          </p:cNvPr>
          <p:cNvPicPr>
            <a:picLocks noChangeAspect="1"/>
          </p:cNvPicPr>
          <p:nvPr/>
        </p:nvPicPr>
        <p:blipFill rotWithShape="1">
          <a:blip r:embed="rId3">
            <a:alphaModFix amt="49000"/>
          </a:blip>
          <a:srcRect r="4809"/>
          <a:stretch/>
        </p:blipFill>
        <p:spPr>
          <a:xfrm>
            <a:off x="7196843" y="51197"/>
            <a:ext cx="5045113" cy="6858000"/>
          </a:xfrm>
          <a:prstGeom prst="rect">
            <a:avLst/>
          </a:prstGeom>
          <a:effectLst>
            <a:softEdge rad="393700"/>
          </a:effectLst>
        </p:spPr>
      </p:pic>
      <p:sp>
        <p:nvSpPr>
          <p:cNvPr id="19" name="Espace réservé du titre 1">
            <a:extLst>
              <a:ext uri="{FF2B5EF4-FFF2-40B4-BE49-F238E27FC236}">
                <a16:creationId xmlns:a16="http://schemas.microsoft.com/office/drawing/2014/main" id="{7F5F44E1-AE2E-0441-0DF8-799B658EBD70}"/>
              </a:ext>
            </a:extLst>
          </p:cNvPr>
          <p:cNvSpPr txBox="1">
            <a:spLocks/>
          </p:cNvSpPr>
          <p:nvPr/>
        </p:nvSpPr>
        <p:spPr>
          <a:xfrm>
            <a:off x="838200" y="621309"/>
            <a:ext cx="10515600" cy="1325563"/>
          </a:xfrm>
          <a:prstGeom prst="rect">
            <a:avLst/>
          </a:prstGeom>
        </p:spPr>
        <p:txBody>
          <a:bodyPr vert="horz" lIns="91440" tIns="45720" rIns="91440" bIns="45720" rtlCol="0" anchor="ctr">
            <a:normAutofit lnSpcReduction="10000"/>
          </a:bodyPr>
          <a:lstStyle>
            <a:lvl1pPr algn="ctr" defTabSz="914400" rtl="0" eaLnBrk="1" latinLnBrk="0" hangingPunct="1">
              <a:lnSpc>
                <a:spcPct val="90000"/>
              </a:lnSpc>
              <a:spcBef>
                <a:spcPct val="0"/>
              </a:spcBef>
              <a:buNone/>
              <a:defRPr sz="4800" kern="1200">
                <a:solidFill>
                  <a:srgbClr val="3E3E3E"/>
                </a:solidFill>
                <a:latin typeface="KyivType Sans2" panose="00000500000000000000" pitchFamily="50" charset="0"/>
                <a:ea typeface="+mj-ea"/>
                <a:cs typeface="+mj-cs"/>
              </a:defRPr>
            </a:lvl1pPr>
          </a:lstStyle>
          <a:p>
            <a:r>
              <a:rPr lang="fr-FR" dirty="0"/>
              <a:t>Démonstration </a:t>
            </a:r>
          </a:p>
          <a:p>
            <a:r>
              <a:rPr lang="fr-FR" dirty="0"/>
              <a:t>Peeling Lumière  </a:t>
            </a:r>
          </a:p>
        </p:txBody>
      </p:sp>
      <p:pic>
        <p:nvPicPr>
          <p:cNvPr id="2" name="Picture 4" descr="https://o.remove.bg/downloads/c591d76f-196e-421d-afbc-6c712920d262/image-removebg-preview.png">
            <a:extLst>
              <a:ext uri="{FF2B5EF4-FFF2-40B4-BE49-F238E27FC236}">
                <a16:creationId xmlns:a16="http://schemas.microsoft.com/office/drawing/2014/main" id="{CC1D8F1B-31F0-D69C-51F4-BC3CB0D3565A}"/>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028431" y="2733368"/>
            <a:ext cx="1449170" cy="3430485"/>
          </a:xfrm>
          <a:prstGeom prst="rect">
            <a:avLst/>
          </a:prstGeom>
          <a:noFill/>
          <a:extLst>
            <a:ext uri="{909E8E84-426E-40DD-AFC4-6F175D3DCCD1}">
              <a14:hiddenFill xmlns:a14="http://schemas.microsoft.com/office/drawing/2010/main">
                <a:solidFill>
                  <a:srgbClr val="FFFFFF"/>
                </a:solidFill>
              </a14:hiddenFill>
            </a:ext>
          </a:extLst>
        </p:spPr>
      </p:pic>
      <p:pic>
        <p:nvPicPr>
          <p:cNvPr id="3" name="Image 2">
            <a:extLst>
              <a:ext uri="{FF2B5EF4-FFF2-40B4-BE49-F238E27FC236}">
                <a16:creationId xmlns:a16="http://schemas.microsoft.com/office/drawing/2014/main" id="{A89F52FF-C2E8-100A-25A1-5BD2475C82F8}"/>
              </a:ext>
            </a:extLst>
          </p:cNvPr>
          <p:cNvPicPr>
            <a:picLocks noChangeAspect="1"/>
          </p:cNvPicPr>
          <p:nvPr/>
        </p:nvPicPr>
        <p:blipFill>
          <a:blip r:embed="rId5" cstate="screen">
            <a:extLst>
              <a:ext uri="{28A0092B-C50C-407E-A947-70E740481C1C}">
                <a14:useLocalDpi xmlns:a14="http://schemas.microsoft.com/office/drawing/2010/main"/>
              </a:ext>
            </a:extLst>
          </a:blip>
          <a:stretch>
            <a:fillRect/>
          </a:stretch>
        </p:blipFill>
        <p:spPr>
          <a:xfrm>
            <a:off x="2477601" y="1920764"/>
            <a:ext cx="924695" cy="4404450"/>
          </a:xfrm>
          <a:prstGeom prst="rect">
            <a:avLst/>
          </a:prstGeom>
        </p:spPr>
      </p:pic>
      <p:pic>
        <p:nvPicPr>
          <p:cNvPr id="4" name="Image 3">
            <a:extLst>
              <a:ext uri="{FF2B5EF4-FFF2-40B4-BE49-F238E27FC236}">
                <a16:creationId xmlns:a16="http://schemas.microsoft.com/office/drawing/2014/main" id="{643BCB66-8837-F8BC-B88E-E7E5317BE6B0}"/>
              </a:ext>
            </a:extLst>
          </p:cNvPr>
          <p:cNvPicPr>
            <a:picLocks noChangeAspect="1"/>
          </p:cNvPicPr>
          <p:nvPr/>
        </p:nvPicPr>
        <p:blipFill>
          <a:blip r:embed="rId5" cstate="screen">
            <a:extLst>
              <a:ext uri="{28A0092B-C50C-407E-A947-70E740481C1C}">
                <a14:useLocalDpi xmlns:a14="http://schemas.microsoft.com/office/drawing/2010/main"/>
              </a:ext>
            </a:extLst>
          </a:blip>
          <a:stretch>
            <a:fillRect/>
          </a:stretch>
        </p:blipFill>
        <p:spPr>
          <a:xfrm>
            <a:off x="3384027" y="1920764"/>
            <a:ext cx="924695" cy="4404450"/>
          </a:xfrm>
          <a:prstGeom prst="rect">
            <a:avLst/>
          </a:prstGeom>
        </p:spPr>
      </p:pic>
      <p:pic>
        <p:nvPicPr>
          <p:cNvPr id="6" name="Picture 2">
            <a:extLst>
              <a:ext uri="{FF2B5EF4-FFF2-40B4-BE49-F238E27FC236}">
                <a16:creationId xmlns:a16="http://schemas.microsoft.com/office/drawing/2014/main" id="{17F0C635-1B86-5345-838B-530819C5F005}"/>
              </a:ext>
            </a:extLst>
          </p:cNvPr>
          <p:cNvPicPr>
            <a:picLocks noChangeAspect="1" noChangeArrowheads="1"/>
          </p:cNvPicPr>
          <p:nvPr/>
        </p:nvPicPr>
        <p:blipFill rotWithShape="1">
          <a:blip r:embed="rId6" cstate="print">
            <a:extLst>
              <a:ext uri="{28A0092B-C50C-407E-A947-70E740481C1C}">
                <a14:useLocalDpi xmlns:a14="http://schemas.microsoft.com/office/drawing/2010/main" val="0"/>
              </a:ext>
            </a:extLst>
          </a:blip>
          <a:srcRect b="38898"/>
          <a:stretch/>
        </p:blipFill>
        <p:spPr bwMode="auto">
          <a:xfrm rot="19256705">
            <a:off x="1769801" y="3473529"/>
            <a:ext cx="4528216" cy="2806642"/>
          </a:xfrm>
          <a:prstGeom prst="rect">
            <a:avLst/>
          </a:prstGeom>
          <a:noFill/>
          <a:extLst>
            <a:ext uri="{909E8E84-426E-40DD-AFC4-6F175D3DCCD1}">
              <a14:hiddenFill xmlns:a14="http://schemas.microsoft.com/office/drawing/2010/main">
                <a:solidFill>
                  <a:srgbClr val="FFFFFF"/>
                </a:solidFill>
              </a14:hiddenFill>
            </a:ext>
          </a:extLst>
        </p:spPr>
      </p:pic>
      <p:pic>
        <p:nvPicPr>
          <p:cNvPr id="7" name="Picture 2">
            <a:extLst>
              <a:ext uri="{FF2B5EF4-FFF2-40B4-BE49-F238E27FC236}">
                <a16:creationId xmlns:a16="http://schemas.microsoft.com/office/drawing/2014/main" id="{8D2F9297-68BF-23CC-3567-C82C44A66F02}"/>
              </a:ext>
            </a:extLst>
          </p:cNvPr>
          <p:cNvPicPr>
            <a:picLocks noChangeAspect="1" noChangeArrowheads="1"/>
          </p:cNvPicPr>
          <p:nvPr/>
        </p:nvPicPr>
        <p:blipFill rotWithShape="1">
          <a:blip r:embed="rId6" cstate="print">
            <a:extLst>
              <a:ext uri="{28A0092B-C50C-407E-A947-70E740481C1C}">
                <a14:useLocalDpi xmlns:a14="http://schemas.microsoft.com/office/drawing/2010/main" val="0"/>
              </a:ext>
            </a:extLst>
          </a:blip>
          <a:srcRect t="-1" b="38706"/>
          <a:stretch/>
        </p:blipFill>
        <p:spPr bwMode="auto">
          <a:xfrm rot="19256705">
            <a:off x="1236659" y="3472536"/>
            <a:ext cx="4528216" cy="2815512"/>
          </a:xfrm>
          <a:prstGeom prst="rect">
            <a:avLst/>
          </a:prstGeom>
          <a:noFill/>
          <a:extLst>
            <a:ext uri="{909E8E84-426E-40DD-AFC4-6F175D3DCCD1}">
              <a14:hiddenFill xmlns:a14="http://schemas.microsoft.com/office/drawing/2010/main">
                <a:solidFill>
                  <a:srgbClr val="FFFFFF"/>
                </a:solidFill>
              </a14:hiddenFill>
            </a:ext>
          </a:extLst>
        </p:spPr>
      </p:pic>
      <p:pic>
        <p:nvPicPr>
          <p:cNvPr id="8" name="Picture 5">
            <a:extLst>
              <a:ext uri="{FF2B5EF4-FFF2-40B4-BE49-F238E27FC236}">
                <a16:creationId xmlns:a16="http://schemas.microsoft.com/office/drawing/2014/main" id="{33A16E3A-ED9B-B117-7912-35FA28FDCA96}"/>
              </a:ext>
            </a:extLst>
          </p:cNvPr>
          <p:cNvPicPr>
            <a:picLocks noChangeAspect="1" noChangeArrowheads="1"/>
          </p:cNvPicPr>
          <p:nvPr/>
        </p:nvPicPr>
        <p:blipFill>
          <a:blip r:embed="rId7" cstate="print">
            <a:extLst>
              <a:ext uri="{28A0092B-C50C-407E-A947-70E740481C1C}">
                <a14:useLocalDpi xmlns:a14="http://schemas.microsoft.com/office/drawing/2010/main"/>
              </a:ext>
            </a:extLst>
          </a:blip>
          <a:srcRect/>
          <a:stretch>
            <a:fillRect/>
          </a:stretch>
        </p:blipFill>
        <p:spPr bwMode="auto">
          <a:xfrm rot="5061382">
            <a:off x="4315937" y="4268339"/>
            <a:ext cx="3120201" cy="757168"/>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4059684812"/>
      </p:ext>
    </p:extLst>
  </p:cSld>
  <p:clrMapOvr>
    <a:masterClrMapping/>
  </p:clrMapOvr>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Shape 482"/>
        <p:cNvGrpSpPr/>
        <p:nvPr/>
      </p:nvGrpSpPr>
      <p:grpSpPr>
        <a:xfrm>
          <a:off x="0" y="0"/>
          <a:ext cx="0" cy="0"/>
          <a:chOff x="0" y="0"/>
          <a:chExt cx="0" cy="0"/>
        </a:xfrm>
      </p:grpSpPr>
      <p:sp>
        <p:nvSpPr>
          <p:cNvPr id="2" name="Titre 1">
            <a:extLst>
              <a:ext uri="{FF2B5EF4-FFF2-40B4-BE49-F238E27FC236}">
                <a16:creationId xmlns:a16="http://schemas.microsoft.com/office/drawing/2014/main" id="{660CF2A0-7724-F8AB-B635-896D8A8B2E12}"/>
              </a:ext>
            </a:extLst>
          </p:cNvPr>
          <p:cNvSpPr>
            <a:spLocks noGrp="1"/>
          </p:cNvSpPr>
          <p:nvPr>
            <p:ph type="title"/>
          </p:nvPr>
        </p:nvSpPr>
        <p:spPr/>
        <p:txBody>
          <a:bodyPr/>
          <a:lstStyle/>
          <a:p>
            <a:r>
              <a:rPr lang="fr-FR" dirty="0"/>
              <a:t>Merci ! </a:t>
            </a:r>
          </a:p>
        </p:txBody>
      </p:sp>
    </p:spTree>
    <p:extLst>
      <p:ext uri="{BB962C8B-B14F-4D97-AF65-F5344CB8AC3E}">
        <p14:creationId xmlns:p14="http://schemas.microsoft.com/office/powerpoint/2010/main" val="3438447468"/>
      </p:ext>
    </p:extLst>
  </p:cSld>
  <p:clrMapOvr>
    <a:masterClrMapping/>
  </p:clrMapOvr>
</p:sld>
</file>

<file path=ppt/theme/theme1.xml><?xml version="1.0" encoding="utf-8"?>
<a:theme xmlns:a="http://schemas.openxmlformats.org/drawingml/2006/main" name="1_Thème Offic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Personnalisé 2">
      <a:majorFont>
        <a:latin typeface="KyivType Sans"/>
        <a:ea typeface=""/>
        <a:cs typeface=""/>
      </a:majorFont>
      <a:minorFont>
        <a:latin typeface="Roboto Light"/>
        <a:ea typeface=""/>
        <a:cs typeface=""/>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Thème Offic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37766</TotalTime>
  <Words>10286</Words>
  <Application>Microsoft Office PowerPoint</Application>
  <PresentationFormat>Grand écran</PresentationFormat>
  <Paragraphs>1597</Paragraphs>
  <Slides>52</Slides>
  <Notes>51</Notes>
  <HiddenSlides>6</HiddenSlides>
  <MMClips>1</MMClips>
  <ScaleCrop>false</ScaleCrop>
  <HeadingPairs>
    <vt:vector size="6" baseType="variant">
      <vt:variant>
        <vt:lpstr>Polices utilisées</vt:lpstr>
      </vt:variant>
      <vt:variant>
        <vt:i4>14</vt:i4>
      </vt:variant>
      <vt:variant>
        <vt:lpstr>Thème</vt:lpstr>
      </vt:variant>
      <vt:variant>
        <vt:i4>1</vt:i4>
      </vt:variant>
      <vt:variant>
        <vt:lpstr>Titres des diapositives</vt:lpstr>
      </vt:variant>
      <vt:variant>
        <vt:i4>52</vt:i4>
      </vt:variant>
    </vt:vector>
  </HeadingPairs>
  <TitlesOfParts>
    <vt:vector size="67" baseType="lpstr">
      <vt:lpstr>Abadi Extra Light</vt:lpstr>
      <vt:lpstr>Arial</vt:lpstr>
      <vt:lpstr>Calibri</vt:lpstr>
      <vt:lpstr>Century Gothic</vt:lpstr>
      <vt:lpstr>Helvetica Neue</vt:lpstr>
      <vt:lpstr>KyivType Sans</vt:lpstr>
      <vt:lpstr>KyivType Sans Medium2</vt:lpstr>
      <vt:lpstr>KyivType Sans2</vt:lpstr>
      <vt:lpstr>Roboto</vt:lpstr>
      <vt:lpstr>Roboto Black</vt:lpstr>
      <vt:lpstr>Roboto Light</vt:lpstr>
      <vt:lpstr>Roboto Medium</vt:lpstr>
      <vt:lpstr>Roboto-Regular</vt:lpstr>
      <vt:lpstr>Times New Roman</vt:lpstr>
      <vt:lpstr>1_Thème Office</vt:lpstr>
      <vt:lpstr>Présentation PowerPoint</vt:lpstr>
      <vt:lpstr>Présentation PowerPoint</vt:lpstr>
      <vt:lpstr>Quand on vous dit Vitamine C,                    vous pensez à quoi ?</vt:lpstr>
      <vt:lpstr>Vitamine</vt:lpstr>
      <vt:lpstr>La Vitamine</vt:lpstr>
      <vt:lpstr>La Vitamine</vt:lpstr>
      <vt:lpstr>Le tetraisopalmitate d’ascorbyle 100% d’origine naturelle</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Texture oléo-sérum  au fini satiné non gras </vt:lpstr>
      <vt:lpstr>Présentation PowerPoint</vt:lpstr>
      <vt:lpstr>Présentation PowerPoint</vt:lpstr>
      <vt:lpstr>Des résultats rapides  visibles et mesurés</vt:lpstr>
      <vt:lpstr>Que se passe-t-il dans la peau?</vt:lpstr>
      <vt:lpstr>Présentation PowerPoint</vt:lpstr>
      <vt:lpstr>Dès 5 jours</vt:lpstr>
      <vt:lpstr>Le volume des rides est réduit3 la peau est visiblement plus lisse</vt:lpstr>
      <vt:lpstr>Dès 28 jours</vt:lpstr>
      <vt:lpstr>Dès 56 jours</vt:lpstr>
      <vt:lpstr>Comment et pour qui ?</vt:lpstr>
      <vt:lpstr>Présentation PowerPoint</vt:lpstr>
      <vt:lpstr>La vitamine C  aussi en cabine</vt:lpstr>
      <vt:lpstr>NOUVEAU</vt:lpstr>
      <vt:lpstr>Une formule réservée aux professionnels de la beauté</vt:lpstr>
      <vt:lpstr>Soin anti-âge, éclat, unifiant pour une peau sublimée</vt:lpstr>
      <vt:lpstr>Soin anti-âge, éclat, unifiant pour une peau sublimée</vt:lpstr>
      <vt:lpstr>Présentation PowerPoint</vt:lpstr>
      <vt:lpstr>Présentation PowerPoint</vt:lpstr>
      <vt:lpstr>Dès le 1er soin1</vt:lpstr>
      <vt:lpstr>Dès le 1er soin1</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Les peelings professionnels</vt:lpstr>
      <vt:lpstr>Présentation PowerPoint</vt:lpstr>
      <vt:lpstr>Merci ! </vt:lpstr>
    </vt:vector>
  </TitlesOfParts>
  <Company>MULTALER</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Présentation PowerPoint</dc:title>
  <dc:creator>DIAS FERREIRA Alexandra</dc:creator>
  <cp:lastModifiedBy>BASSON Sophie</cp:lastModifiedBy>
  <cp:revision>912</cp:revision>
  <cp:lastPrinted>2022-10-24T13:28:49Z</cp:lastPrinted>
  <dcterms:created xsi:type="dcterms:W3CDTF">2021-05-12T15:54:24Z</dcterms:created>
  <dcterms:modified xsi:type="dcterms:W3CDTF">2023-01-16T15:34:58Z</dcterms:modified>
</cp:coreProperties>
</file>