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theme/theme3.xml" ContentType="application/vnd.openxmlformats-officedocument.theme+xml"/>
  <Override PartName="/ppt/slideLayouts/slideLayout2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 id="2147483672" r:id="rId3"/>
    <p:sldMasterId id="2147483675" r:id="rId4"/>
  </p:sldMasterIdLst>
  <p:notesMasterIdLst>
    <p:notesMasterId r:id="rId46"/>
  </p:notesMasterIdLst>
  <p:sldIdLst>
    <p:sldId id="308" r:id="rId5"/>
    <p:sldId id="414" r:id="rId6"/>
    <p:sldId id="348" r:id="rId7"/>
    <p:sldId id="349" r:id="rId8"/>
    <p:sldId id="350" r:id="rId9"/>
    <p:sldId id="360" r:id="rId10"/>
    <p:sldId id="359" r:id="rId11"/>
    <p:sldId id="362" r:id="rId12"/>
    <p:sldId id="286" r:id="rId13"/>
    <p:sldId id="364" r:id="rId14"/>
    <p:sldId id="396" r:id="rId15"/>
    <p:sldId id="365" r:id="rId16"/>
    <p:sldId id="368" r:id="rId17"/>
    <p:sldId id="327" r:id="rId18"/>
    <p:sldId id="373" r:id="rId19"/>
    <p:sldId id="374" r:id="rId20"/>
    <p:sldId id="397" r:id="rId21"/>
    <p:sldId id="398" r:id="rId22"/>
    <p:sldId id="399" r:id="rId23"/>
    <p:sldId id="369" r:id="rId24"/>
    <p:sldId id="370" r:id="rId25"/>
    <p:sldId id="325" r:id="rId26"/>
    <p:sldId id="371" r:id="rId27"/>
    <p:sldId id="372" r:id="rId28"/>
    <p:sldId id="393" r:id="rId29"/>
    <p:sldId id="392" r:id="rId30"/>
    <p:sldId id="375" r:id="rId31"/>
    <p:sldId id="400" r:id="rId32"/>
    <p:sldId id="401" r:id="rId33"/>
    <p:sldId id="402" r:id="rId34"/>
    <p:sldId id="403" r:id="rId35"/>
    <p:sldId id="404" r:id="rId36"/>
    <p:sldId id="405" r:id="rId37"/>
    <p:sldId id="406" r:id="rId38"/>
    <p:sldId id="407" r:id="rId39"/>
    <p:sldId id="408" r:id="rId40"/>
    <p:sldId id="409" r:id="rId41"/>
    <p:sldId id="410" r:id="rId42"/>
    <p:sldId id="411" r:id="rId43"/>
    <p:sldId id="412" r:id="rId44"/>
    <p:sldId id="413" r:id="rId45"/>
  </p:sldIdLst>
  <p:sldSz cx="12192000" cy="6858000"/>
  <p:notesSz cx="6858000" cy="9144000"/>
  <p:embeddedFontLst>
    <p:embeddedFont>
      <p:font typeface="Century Gothic" panose="020B0502020202020204" pitchFamily="34" charset="0"/>
      <p:regular r:id="rId47"/>
      <p:bold r:id="rId48"/>
      <p:italic r:id="rId49"/>
      <p:boldItalic r:id="rId50"/>
    </p:embeddedFont>
    <p:embeddedFont>
      <p:font typeface="Roboto" panose="02000000000000000000" pitchFamily="2" charset="0"/>
      <p:regular r:id="rId51"/>
      <p:bold r:id="rId52"/>
      <p:italic r:id="rId53"/>
      <p:boldItalic r:id="rId54"/>
    </p:embeddedFont>
    <p:embeddedFont>
      <p:font typeface="Butler" panose="02070803080706020303" charset="0"/>
      <p:regular r:id="rId55"/>
      <p:bold r:id="rId56"/>
    </p:embeddedFont>
    <p:embeddedFont>
      <p:font typeface="Century" panose="02040604050505020304" pitchFamily="18" charset="0"/>
      <p:regular r:id="rId57"/>
    </p:embeddedFont>
    <p:embeddedFont>
      <p:font typeface="Midnight Signature" panose="020B0604020202020204" charset="0"/>
      <p:regular r:id="rId58"/>
    </p:embeddedFont>
    <p:embeddedFont>
      <p:font typeface="Sofia Pro Medium" panose="00000500000000000000" pitchFamily="50" charset="0"/>
      <p:regular r:id="rId59"/>
      <p:italic r:id="rId60"/>
    </p:embeddedFont>
    <p:embeddedFont>
      <p:font typeface="Roboto Light" panose="020B0604020202020204" charset="0"/>
      <p:regular r:id="rId61"/>
      <p:bold r:id="rId62"/>
      <p:italic r:id="rId63"/>
      <p:boldItalic r:id="rId64"/>
    </p:embeddedFont>
    <p:embeddedFont>
      <p:font typeface="KyivType Sans2" panose="00000500000000000000" pitchFamily="50" charset="0"/>
      <p:regular r:id="rId65"/>
    </p:embeddedFont>
    <p:embeddedFont>
      <p:font typeface="Sofia Pro Regular" panose="00000500000000000000" pitchFamily="50" charset="0"/>
      <p:regular r:id="rId66"/>
      <p:italic r:id="rId67"/>
    </p:embeddedFont>
    <p:embeddedFont>
      <p:font typeface="Calibri Light" panose="020F0302020204030204" pitchFamily="34" charset="0"/>
      <p:regular r:id="rId68"/>
      <p:italic r:id="rId69"/>
    </p:embeddedFont>
    <p:embeddedFont>
      <p:font typeface="KyivType Sans" panose="020B0604020202020204" charset="0"/>
      <p:regular r:id="rId70"/>
    </p:embeddedFont>
    <p:embeddedFont>
      <p:font typeface="Roboto Mono" panose="020B0604020202020204" charset="0"/>
      <p:regular r:id="rId71"/>
      <p:bold r:id="rId72"/>
      <p:italic r:id="rId73"/>
      <p:boldItalic r:id="rId74"/>
    </p:embeddedFont>
    <p:embeddedFont>
      <p:font typeface="Calibri" panose="020F0502020204030204" pitchFamily="34" charset="0"/>
      <p:regular r:id="rId75"/>
      <p:bold r:id="rId76"/>
      <p:italic r:id="rId77"/>
      <p:boldItalic r:id="rId78"/>
    </p:embeddedFont>
  </p:embeddedFontLst>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3"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F5597"/>
    <a:srgbClr val="003399"/>
    <a:srgbClr val="E7E6E6"/>
    <a:srgbClr val="373F87"/>
    <a:srgbClr val="0B197A"/>
    <a:srgbClr val="2E9CE1"/>
    <a:srgbClr val="0000CC"/>
    <a:srgbClr val="1495DD"/>
    <a:srgbClr val="012549"/>
    <a:srgbClr val="BBEAF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974" autoAdjust="0"/>
    <p:restoredTop sz="62033" autoAdjust="0"/>
  </p:normalViewPr>
  <p:slideViewPr>
    <p:cSldViewPr snapToGrid="0">
      <p:cViewPr varScale="1">
        <p:scale>
          <a:sx n="54" d="100"/>
          <a:sy n="54" d="100"/>
        </p:scale>
        <p:origin x="960" y="40"/>
      </p:cViewPr>
      <p:guideLst>
        <p:guide orient="horz" pos="2183"/>
        <p:guide pos="3840"/>
      </p:guideLst>
    </p:cSldViewPr>
  </p:slideViewPr>
  <p:notesTextViewPr>
    <p:cViewPr>
      <p:scale>
        <a:sx n="125" d="100"/>
        <a:sy n="125" d="100"/>
      </p:scale>
      <p:origin x="0" y="0"/>
    </p:cViewPr>
  </p:notesTextViewPr>
  <p:notesViewPr>
    <p:cSldViewPr snapToGrid="0">
      <p:cViewPr varScale="1">
        <p:scale>
          <a:sx n="80" d="100"/>
          <a:sy n="80" d="100"/>
        </p:scale>
        <p:origin x="3918" y="108"/>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font" Target="fonts/font1.fntdata"/><Relationship Id="rId63" Type="http://schemas.openxmlformats.org/officeDocument/2006/relationships/font" Target="fonts/font17.fntdata"/><Relationship Id="rId68" Type="http://schemas.openxmlformats.org/officeDocument/2006/relationships/font" Target="fonts/font22.fntdata"/><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font" Target="fonts/font7.fntdata"/><Relationship Id="rId58" Type="http://schemas.openxmlformats.org/officeDocument/2006/relationships/font" Target="fonts/font12.fntdata"/><Relationship Id="rId74" Type="http://schemas.openxmlformats.org/officeDocument/2006/relationships/font" Target="fonts/font28.fntdata"/><Relationship Id="rId79" Type="http://schemas.openxmlformats.org/officeDocument/2006/relationships/presProps" Target="presProps.xml"/><Relationship Id="rId5" Type="http://schemas.openxmlformats.org/officeDocument/2006/relationships/slide" Target="slides/slide1.xml"/><Relationship Id="rId61" Type="http://schemas.openxmlformats.org/officeDocument/2006/relationships/font" Target="fonts/font15.fntdata"/><Relationship Id="rId82" Type="http://schemas.openxmlformats.org/officeDocument/2006/relationships/tableStyles" Target="tableStyle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font" Target="fonts/font2.fntdata"/><Relationship Id="rId56" Type="http://schemas.openxmlformats.org/officeDocument/2006/relationships/font" Target="fonts/font10.fntdata"/><Relationship Id="rId64" Type="http://schemas.openxmlformats.org/officeDocument/2006/relationships/font" Target="fonts/font18.fntdata"/><Relationship Id="rId69" Type="http://schemas.openxmlformats.org/officeDocument/2006/relationships/font" Target="fonts/font23.fntdata"/><Relationship Id="rId77" Type="http://schemas.openxmlformats.org/officeDocument/2006/relationships/font" Target="fonts/font31.fntdata"/><Relationship Id="rId8" Type="http://schemas.openxmlformats.org/officeDocument/2006/relationships/slide" Target="slides/slide4.xml"/><Relationship Id="rId51" Type="http://schemas.openxmlformats.org/officeDocument/2006/relationships/font" Target="fonts/font5.fntdata"/><Relationship Id="rId72" Type="http://schemas.openxmlformats.org/officeDocument/2006/relationships/font" Target="fonts/font26.fntdata"/><Relationship Id="rId80"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notesMaster" Target="notesMasters/notesMaster1.xml"/><Relationship Id="rId59" Type="http://schemas.openxmlformats.org/officeDocument/2006/relationships/font" Target="fonts/font13.fntdata"/><Relationship Id="rId67" Type="http://schemas.openxmlformats.org/officeDocument/2006/relationships/font" Target="fonts/font21.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font" Target="fonts/font8.fntdata"/><Relationship Id="rId62" Type="http://schemas.openxmlformats.org/officeDocument/2006/relationships/font" Target="fonts/font16.fntdata"/><Relationship Id="rId70" Type="http://schemas.openxmlformats.org/officeDocument/2006/relationships/font" Target="fonts/font24.fntdata"/><Relationship Id="rId75" Type="http://schemas.openxmlformats.org/officeDocument/2006/relationships/font" Target="fonts/font29.fntdata"/><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3.fntdata"/><Relationship Id="rId57" Type="http://schemas.openxmlformats.org/officeDocument/2006/relationships/font" Target="fonts/font11.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font" Target="fonts/font6.fntdata"/><Relationship Id="rId60" Type="http://schemas.openxmlformats.org/officeDocument/2006/relationships/font" Target="fonts/font14.fntdata"/><Relationship Id="rId65" Type="http://schemas.openxmlformats.org/officeDocument/2006/relationships/font" Target="fonts/font19.fntdata"/><Relationship Id="rId73" Type="http://schemas.openxmlformats.org/officeDocument/2006/relationships/font" Target="fonts/font27.fntdata"/><Relationship Id="rId78" Type="http://schemas.openxmlformats.org/officeDocument/2006/relationships/font" Target="fonts/font32.fntdata"/><Relationship Id="rId8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font" Target="fonts/font4.fntdata"/><Relationship Id="rId55" Type="http://schemas.openxmlformats.org/officeDocument/2006/relationships/font" Target="fonts/font9.fntdata"/><Relationship Id="rId76" Type="http://schemas.openxmlformats.org/officeDocument/2006/relationships/font" Target="fonts/font30.fntdata"/><Relationship Id="rId7" Type="http://schemas.openxmlformats.org/officeDocument/2006/relationships/slide" Target="slides/slide3.xml"/><Relationship Id="rId71" Type="http://schemas.openxmlformats.org/officeDocument/2006/relationships/font" Target="fonts/font25.fntdata"/><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font" Target="fonts/font20.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F856E63-2039-446A-B2F9-3323D1278CBB}" type="datetimeFigureOut">
              <a:rPr lang="fr-FR" smtClean="0"/>
              <a:t>23/03/2022</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DC39CD1-3524-46B3-A33D-3A96A6148A9B}" type="slidenum">
              <a:rPr lang="fr-FR" smtClean="0"/>
              <a:t>‹N°›</a:t>
            </a:fld>
            <a:endParaRPr lang="fr-FR"/>
          </a:p>
        </p:txBody>
      </p:sp>
    </p:spTree>
    <p:extLst>
      <p:ext uri="{BB962C8B-B14F-4D97-AF65-F5344CB8AC3E}">
        <p14:creationId xmlns:p14="http://schemas.microsoft.com/office/powerpoint/2010/main" val="29600976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baseline="0" dirty="0" smtClean="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C39CD1-3524-46B3-A33D-3A96A6148A9B}"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89829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BDC39CD1-3524-46B3-A33D-3A96A6148A9B}" type="slidenum">
              <a:rPr lang="fr-FR" smtClean="0"/>
              <a:t>10</a:t>
            </a:fld>
            <a:endParaRPr lang="fr-FR"/>
          </a:p>
        </p:txBody>
      </p:sp>
    </p:spTree>
    <p:extLst>
      <p:ext uri="{BB962C8B-B14F-4D97-AF65-F5344CB8AC3E}">
        <p14:creationId xmlns:p14="http://schemas.microsoft.com/office/powerpoint/2010/main" val="14810508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baseline="0" dirty="0" smtClean="0"/>
              <a:t>&gt; </a:t>
            </a:r>
            <a:r>
              <a:rPr lang="en-US" baseline="0" dirty="0" smtClean="0"/>
              <a:t>PAMPLEMOUSSE PS OR PNG FOR RADIANCE </a:t>
            </a:r>
          </a:p>
          <a:p>
            <a:pPr marL="0" indent="0">
              <a:buFont typeface="Wingdings" panose="05000000000000000000" pitchFamily="2" charset="2"/>
              <a:buNone/>
            </a:pPr>
            <a:r>
              <a:rPr lang="en-US" baseline="0" dirty="0" smtClean="0"/>
              <a:t>&gt; Or VITAL DEFENSE FOR ANTI OXIDANT/ANTI POLLUTION PROTECTION </a:t>
            </a:r>
          </a:p>
          <a:p>
            <a:pPr marL="0" indent="0">
              <a:buFont typeface="Wingdings" panose="05000000000000000000" pitchFamily="2" charset="2"/>
              <a:buNone/>
            </a:pPr>
            <a:endParaRPr lang="fr-FR" baseline="0" dirty="0" smtClean="0"/>
          </a:p>
        </p:txBody>
      </p:sp>
      <p:sp>
        <p:nvSpPr>
          <p:cNvPr id="4" name="Espace réservé du numéro de diapositive 3"/>
          <p:cNvSpPr>
            <a:spLocks noGrp="1"/>
          </p:cNvSpPr>
          <p:nvPr>
            <p:ph type="sldNum" sz="quarter" idx="10"/>
          </p:nvPr>
        </p:nvSpPr>
        <p:spPr/>
        <p:txBody>
          <a:bodyPr/>
          <a:lstStyle/>
          <a:p>
            <a:fld id="{BDC39CD1-3524-46B3-A33D-3A96A6148A9B}" type="slidenum">
              <a:rPr lang="fr-FR" smtClean="0"/>
              <a:t>11</a:t>
            </a:fld>
            <a:endParaRPr lang="fr-FR"/>
          </a:p>
        </p:txBody>
      </p:sp>
    </p:spTree>
    <p:extLst>
      <p:ext uri="{BB962C8B-B14F-4D97-AF65-F5344CB8AC3E}">
        <p14:creationId xmlns:p14="http://schemas.microsoft.com/office/powerpoint/2010/main" val="7088273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smtClean="0"/>
              <a:t>PHYTO 58 PS/PNG 89% INO /</a:t>
            </a:r>
            <a:r>
              <a:rPr lang="en-US" baseline="0" dirty="0" smtClean="0"/>
              <a:t> </a:t>
            </a:r>
            <a:r>
              <a:rPr lang="en-US" dirty="0" smtClean="0"/>
              <a:t>PNG 90% INO PS</a:t>
            </a:r>
          </a:p>
          <a:p>
            <a:endParaRPr lang="en-US" dirty="0" smtClean="0"/>
          </a:p>
          <a:p>
            <a:r>
              <a:rPr lang="en-US" dirty="0" smtClean="0"/>
              <a:t>Because : </a:t>
            </a:r>
            <a:r>
              <a:rPr lang="en-US" dirty="0" err="1" smtClean="0"/>
              <a:t>Phyto</a:t>
            </a:r>
            <a:r>
              <a:rPr lang="en-US" baseline="0" dirty="0" smtClean="0"/>
              <a:t> 58 PS or PNG  is </a:t>
            </a:r>
          </a:p>
          <a:p>
            <a:endParaRPr lang="en-US" dirty="0" smtClean="0"/>
          </a:p>
          <a:p>
            <a:r>
              <a:rPr lang="en-US" b="0" u="sng" dirty="0" smtClean="0"/>
              <a:t>Promise</a:t>
            </a:r>
          </a:p>
          <a:p>
            <a:r>
              <a:rPr lang="en-US" dirty="0" smtClean="0"/>
              <a:t>Anti-dullness night care, guaranteed glow effect for dull, asphyxiated and tired skin</a:t>
            </a:r>
          </a:p>
          <a:p>
            <a:endParaRPr lang="en-US" dirty="0" smtClean="0"/>
          </a:p>
          <a:p>
            <a:r>
              <a:rPr lang="en-US" u="sng" dirty="0" smtClean="0"/>
              <a:t>Benefits</a:t>
            </a:r>
          </a:p>
          <a:p>
            <a:r>
              <a:rPr lang="en-US" dirty="0" smtClean="0"/>
              <a:t>Detoxifies the skin </a:t>
            </a:r>
          </a:p>
          <a:p>
            <a:r>
              <a:rPr lang="en-US" dirty="0" smtClean="0"/>
              <a:t>Brightens the complexion</a:t>
            </a:r>
          </a:p>
          <a:p>
            <a:r>
              <a:rPr lang="en-US" dirty="0" smtClean="0"/>
              <a:t>Tightens dilated pores </a:t>
            </a:r>
          </a:p>
          <a:p>
            <a:r>
              <a:rPr lang="en-US" dirty="0" smtClean="0"/>
              <a:t>Erases the signs of fatigue</a:t>
            </a:r>
          </a:p>
          <a:p>
            <a:endParaRPr lang="en-US" dirty="0" smtClean="0"/>
          </a:p>
          <a:p>
            <a:r>
              <a:rPr lang="en-US" u="sng" dirty="0" smtClean="0"/>
              <a:t>Target</a:t>
            </a:r>
          </a:p>
          <a:p>
            <a:r>
              <a:rPr lang="en-US" dirty="0" smtClean="0"/>
              <a:t>The ideal treatment for people who find their complexion dull</a:t>
            </a:r>
            <a:r>
              <a:rPr lang="en-US" baseline="0" dirty="0" smtClean="0"/>
              <a:t> </a:t>
            </a:r>
          </a:p>
          <a:p>
            <a:r>
              <a:rPr lang="en-US" dirty="0" smtClean="0"/>
              <a:t>Tired</a:t>
            </a:r>
            <a:r>
              <a:rPr lang="en-US" baseline="0" dirty="0" smtClean="0"/>
              <a:t> and</a:t>
            </a:r>
            <a:r>
              <a:rPr lang="en-US" dirty="0" smtClean="0"/>
              <a:t> asphyxiated skin at any age! </a:t>
            </a:r>
          </a:p>
          <a:p>
            <a:endParaRPr lang="en-US" dirty="0" smtClean="0"/>
          </a:p>
          <a:p>
            <a:r>
              <a:rPr lang="en-US" u="sng" dirty="0" smtClean="0"/>
              <a:t>Results </a:t>
            </a:r>
          </a:p>
          <a:p>
            <a:r>
              <a:rPr lang="en-US" dirty="0" smtClean="0"/>
              <a:t>The skin is revitalized</a:t>
            </a:r>
            <a:r>
              <a:rPr lang="en-US" baseline="0" dirty="0" smtClean="0"/>
              <a:t> </a:t>
            </a:r>
            <a:r>
              <a:rPr lang="en-US" dirty="0" smtClean="0"/>
              <a:t>: 94%*</a:t>
            </a:r>
          </a:p>
          <a:p>
            <a:endParaRPr lang="en-US" dirty="0" smtClean="0"/>
          </a:p>
          <a:p>
            <a:r>
              <a:rPr lang="en-US" dirty="0" smtClean="0"/>
              <a:t>(Use test, application on face and neck for 4 consecutive weeks by 18 women aged 26 to 32 years with dull, fragile skin and a blurred complexion)</a:t>
            </a:r>
            <a:endParaRPr lang="fr-FR" dirty="0"/>
          </a:p>
        </p:txBody>
      </p:sp>
      <p:sp>
        <p:nvSpPr>
          <p:cNvPr id="4" name="Espace réservé du numéro de diapositive 3"/>
          <p:cNvSpPr>
            <a:spLocks noGrp="1"/>
          </p:cNvSpPr>
          <p:nvPr>
            <p:ph type="sldNum" sz="quarter" idx="10"/>
          </p:nvPr>
        </p:nvSpPr>
        <p:spPr/>
        <p:txBody>
          <a:bodyPr/>
          <a:lstStyle/>
          <a:p>
            <a:fld id="{BDC39CD1-3524-46B3-A33D-3A96A6148A9B}" type="slidenum">
              <a:rPr lang="fr-FR" smtClean="0"/>
              <a:t>12</a:t>
            </a:fld>
            <a:endParaRPr lang="fr-FR"/>
          </a:p>
        </p:txBody>
      </p:sp>
    </p:spTree>
    <p:extLst>
      <p:ext uri="{BB962C8B-B14F-4D97-AF65-F5344CB8AC3E}">
        <p14:creationId xmlns:p14="http://schemas.microsoft.com/office/powerpoint/2010/main" val="6821825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u="sng" dirty="0" smtClean="0"/>
              <a:t>Home</a:t>
            </a:r>
            <a:r>
              <a:rPr lang="en-US" u="sng" baseline="0" dirty="0" smtClean="0"/>
              <a:t> us</a:t>
            </a:r>
            <a:r>
              <a:rPr lang="en-US" u="sng" dirty="0" smtClean="0"/>
              <a:t>e </a:t>
            </a:r>
          </a:p>
          <a:p>
            <a:r>
              <a:rPr lang="en-US" dirty="0" smtClean="0"/>
              <a:t>In the evening, after cleansing and misting with Yon-Ka Lotion, apply the appropriate </a:t>
            </a:r>
            <a:r>
              <a:rPr lang="en-US" dirty="0" err="1" smtClean="0"/>
              <a:t>Phyto</a:t>
            </a:r>
            <a:r>
              <a:rPr lang="en-US" dirty="0" smtClean="0"/>
              <a:t> 58 cream to the face and neck.</a:t>
            </a:r>
          </a:p>
          <a:p>
            <a:endParaRPr lang="fr-FR" dirty="0" smtClean="0"/>
          </a:p>
          <a:p>
            <a:r>
              <a:rPr lang="fr-FR" u="sng" dirty="0" smtClean="0"/>
              <a:t>Professional use</a:t>
            </a:r>
          </a:p>
          <a:p>
            <a:r>
              <a:rPr lang="en-US" dirty="0" smtClean="0"/>
              <a:t>- Face, neck and décolleté massage</a:t>
            </a:r>
          </a:p>
          <a:p>
            <a:endParaRPr lang="en-US" dirty="0" smtClean="0"/>
          </a:p>
          <a:p>
            <a:r>
              <a:rPr lang="en-US" u="sng" dirty="0" smtClean="0"/>
              <a:t>Tips </a:t>
            </a:r>
          </a:p>
          <a:p>
            <a:r>
              <a:rPr lang="en-US" dirty="0" smtClean="0"/>
              <a:t>Depending on your skin's needs, combine this cream with a few drops of one of your favorite boosters or with a serum. </a:t>
            </a:r>
          </a:p>
          <a:p>
            <a:endParaRPr lang="en-US" dirty="0" smtClean="0"/>
          </a:p>
          <a:p>
            <a:r>
              <a:rPr lang="fr-FR" u="sng" dirty="0" smtClean="0"/>
              <a:t>Of</a:t>
            </a:r>
            <a:r>
              <a:rPr lang="fr-FR" u="sng" baseline="0" dirty="0" smtClean="0"/>
              <a:t> course </a:t>
            </a:r>
            <a:r>
              <a:rPr lang="fr-FR" u="sng" baseline="0" dirty="0" err="1" smtClean="0"/>
              <a:t>inside</a:t>
            </a:r>
            <a:r>
              <a:rPr lang="fr-FR" u="sng" baseline="0" dirty="0" smtClean="0"/>
              <a:t> </a:t>
            </a:r>
            <a:r>
              <a:rPr lang="fr-FR" u="sng" baseline="0" dirty="0" err="1" smtClean="0"/>
              <a:t>we</a:t>
            </a:r>
            <a:r>
              <a:rPr lang="fr-FR" u="sng" baseline="0" dirty="0" smtClean="0"/>
              <a:t> have : </a:t>
            </a:r>
          </a:p>
          <a:p>
            <a:endParaRPr lang="fr-FR" u="sng" baseline="0" dirty="0" smtClean="0"/>
          </a:p>
          <a:p>
            <a:r>
              <a:rPr lang="fr-FR" u="sng" dirty="0" err="1" smtClean="0"/>
              <a:t>Ingredients</a:t>
            </a:r>
            <a:endParaRPr lang="fr-FR" u="sng" dirty="0" smtClean="0"/>
          </a:p>
          <a:p>
            <a:r>
              <a:rPr lang="fr-FR" dirty="0" smtClean="0"/>
              <a:t>Rosemary &amp; Quintessence = </a:t>
            </a:r>
            <a:r>
              <a:rPr lang="fr-FR" dirty="0" err="1" smtClean="0"/>
              <a:t>Revitalizing</a:t>
            </a:r>
            <a:r>
              <a:rPr lang="fr-FR" dirty="0" smtClean="0"/>
              <a:t>, </a:t>
            </a:r>
            <a:r>
              <a:rPr lang="fr-FR" dirty="0" err="1" smtClean="0"/>
              <a:t>energizing</a:t>
            </a:r>
            <a:r>
              <a:rPr lang="fr-FR" dirty="0" smtClean="0"/>
              <a:t> and </a:t>
            </a:r>
            <a:r>
              <a:rPr lang="fr-FR" dirty="0" err="1" smtClean="0"/>
              <a:t>detoxifying</a:t>
            </a:r>
            <a:r>
              <a:rPr lang="fr-FR" dirty="0" smtClean="0"/>
              <a:t> </a:t>
            </a:r>
          </a:p>
          <a:p>
            <a:r>
              <a:rPr lang="fr-FR" dirty="0" err="1" smtClean="0"/>
              <a:t>Vitamin</a:t>
            </a:r>
            <a:r>
              <a:rPr lang="fr-FR" dirty="0" smtClean="0"/>
              <a:t> F: anti </a:t>
            </a:r>
            <a:r>
              <a:rPr lang="fr-FR" dirty="0" err="1" smtClean="0"/>
              <a:t>dehydrating</a:t>
            </a:r>
            <a:r>
              <a:rPr lang="fr-FR" dirty="0" smtClean="0"/>
              <a:t> </a:t>
            </a:r>
          </a:p>
          <a:p>
            <a:r>
              <a:rPr lang="fr-FR" dirty="0" err="1" smtClean="0"/>
              <a:t>Vitamin</a:t>
            </a:r>
            <a:r>
              <a:rPr lang="fr-FR" dirty="0" smtClean="0"/>
              <a:t> E: </a:t>
            </a:r>
            <a:r>
              <a:rPr lang="fr-FR" dirty="0" err="1" smtClean="0"/>
              <a:t>Antioxidant</a:t>
            </a:r>
            <a:r>
              <a:rPr lang="fr-FR" dirty="0" smtClean="0"/>
              <a:t> </a:t>
            </a:r>
          </a:p>
          <a:p>
            <a:r>
              <a:rPr lang="fr-FR" dirty="0" err="1" smtClean="0"/>
              <a:t>Vitamin</a:t>
            </a:r>
            <a:r>
              <a:rPr lang="fr-FR" dirty="0" smtClean="0"/>
              <a:t> A: </a:t>
            </a:r>
            <a:r>
              <a:rPr lang="fr-FR" dirty="0" err="1" smtClean="0"/>
              <a:t>Regenerating</a:t>
            </a:r>
            <a:r>
              <a:rPr lang="fr-FR" dirty="0" smtClean="0"/>
              <a:t> </a:t>
            </a:r>
          </a:p>
          <a:p>
            <a:r>
              <a:rPr lang="fr-FR" dirty="0" err="1" smtClean="0"/>
              <a:t>Organic</a:t>
            </a:r>
            <a:r>
              <a:rPr lang="fr-FR" dirty="0" smtClean="0"/>
              <a:t> </a:t>
            </a:r>
            <a:r>
              <a:rPr lang="fr-FR" dirty="0" err="1" smtClean="0"/>
              <a:t>sweet</a:t>
            </a:r>
            <a:r>
              <a:rPr lang="fr-FR" dirty="0" smtClean="0"/>
              <a:t> </a:t>
            </a:r>
            <a:r>
              <a:rPr lang="fr-FR" dirty="0" err="1" smtClean="0"/>
              <a:t>almond</a:t>
            </a:r>
            <a:r>
              <a:rPr lang="fr-FR" dirty="0" smtClean="0"/>
              <a:t> </a:t>
            </a:r>
            <a:r>
              <a:rPr lang="fr-FR" dirty="0" err="1" smtClean="0"/>
              <a:t>oil</a:t>
            </a:r>
            <a:r>
              <a:rPr lang="fr-FR" dirty="0" smtClean="0"/>
              <a:t> = </a:t>
            </a:r>
            <a:r>
              <a:rPr lang="fr-FR" dirty="0" err="1" smtClean="0"/>
              <a:t>nourishing</a:t>
            </a:r>
            <a:r>
              <a:rPr lang="fr-FR" dirty="0" smtClean="0"/>
              <a:t>, </a:t>
            </a:r>
            <a:r>
              <a:rPr lang="fr-FR" dirty="0" err="1" smtClean="0"/>
              <a:t>soothing</a:t>
            </a:r>
            <a:r>
              <a:rPr lang="fr-FR" dirty="0" smtClean="0"/>
              <a:t>, </a:t>
            </a:r>
            <a:r>
              <a:rPr lang="fr-FR" dirty="0" err="1" smtClean="0"/>
              <a:t>repairing</a:t>
            </a:r>
            <a:r>
              <a:rPr lang="fr-FR" dirty="0" smtClean="0"/>
              <a:t> (PS formula)</a:t>
            </a:r>
          </a:p>
          <a:p>
            <a:r>
              <a:rPr lang="fr-FR" dirty="0" err="1" smtClean="0"/>
              <a:t>Organic</a:t>
            </a:r>
            <a:r>
              <a:rPr lang="fr-FR" dirty="0" smtClean="0"/>
              <a:t> </a:t>
            </a:r>
            <a:r>
              <a:rPr lang="fr-FR" dirty="0" err="1" smtClean="0"/>
              <a:t>sunflower</a:t>
            </a:r>
            <a:r>
              <a:rPr lang="fr-FR" dirty="0" smtClean="0"/>
              <a:t>, </a:t>
            </a:r>
            <a:r>
              <a:rPr lang="fr-FR" dirty="0" err="1" smtClean="0"/>
              <a:t>soy</a:t>
            </a:r>
            <a:r>
              <a:rPr lang="fr-FR" dirty="0" smtClean="0"/>
              <a:t> and corn </a:t>
            </a:r>
            <a:r>
              <a:rPr lang="fr-FR" dirty="0" err="1" smtClean="0"/>
              <a:t>oil</a:t>
            </a:r>
            <a:r>
              <a:rPr lang="fr-FR" dirty="0" smtClean="0"/>
              <a:t> = </a:t>
            </a:r>
            <a:r>
              <a:rPr lang="fr-FR" dirty="0" err="1" smtClean="0"/>
              <a:t>softening</a:t>
            </a:r>
            <a:r>
              <a:rPr lang="fr-FR" dirty="0" smtClean="0"/>
              <a:t> and </a:t>
            </a:r>
            <a:r>
              <a:rPr lang="fr-FR" dirty="0" err="1" smtClean="0"/>
              <a:t>repairing</a:t>
            </a:r>
            <a:r>
              <a:rPr lang="fr-FR" dirty="0" smtClean="0"/>
              <a:t> (PNG formula)</a:t>
            </a:r>
          </a:p>
          <a:p>
            <a:endParaRPr lang="fr-FR" dirty="0" smtClean="0"/>
          </a:p>
          <a:p>
            <a:endParaRPr lang="fr-FR" dirty="0" smtClean="0"/>
          </a:p>
          <a:p>
            <a:r>
              <a:rPr lang="en-US" dirty="0" smtClean="0"/>
              <a:t>This cream can be applied in the morning for a «shock treatment» that will whip your complexion into shape</a:t>
            </a:r>
            <a:r>
              <a:rPr lang="en-US" baseline="0" dirty="0" smtClean="0"/>
              <a:t> but it doesn’t replace a night cream. </a:t>
            </a:r>
            <a:endParaRPr lang="fr-FR" dirty="0" smtClean="0"/>
          </a:p>
          <a:p>
            <a:endParaRPr lang="fr-FR" dirty="0" smtClean="0"/>
          </a:p>
          <a:p>
            <a:r>
              <a:rPr lang="en-US" dirty="0" smtClean="0"/>
              <a:t>With </a:t>
            </a:r>
            <a:r>
              <a:rPr lang="en-US" dirty="0" err="1" smtClean="0"/>
              <a:t>Phyto</a:t>
            </a:r>
            <a:r>
              <a:rPr lang="en-US" dirty="0" smtClean="0"/>
              <a:t> 58 face cream, say goodbye to dullness</a:t>
            </a:r>
            <a:r>
              <a:rPr lang="en-US" baseline="0" dirty="0" smtClean="0"/>
              <a:t> !</a:t>
            </a:r>
            <a:endParaRPr lang="en-US" dirty="0" smtClean="0"/>
          </a:p>
          <a:p>
            <a:endParaRPr lang="fr-FR" dirty="0"/>
          </a:p>
        </p:txBody>
      </p:sp>
      <p:sp>
        <p:nvSpPr>
          <p:cNvPr id="4" name="Espace réservé du numéro de diapositive 3"/>
          <p:cNvSpPr>
            <a:spLocks noGrp="1"/>
          </p:cNvSpPr>
          <p:nvPr>
            <p:ph type="sldNum" sz="quarter" idx="10"/>
          </p:nvPr>
        </p:nvSpPr>
        <p:spPr/>
        <p:txBody>
          <a:bodyPr/>
          <a:lstStyle/>
          <a:p>
            <a:fld id="{BDC39CD1-3524-46B3-A33D-3A96A6148A9B}" type="slidenum">
              <a:rPr lang="fr-FR" smtClean="0"/>
              <a:t>13</a:t>
            </a:fld>
            <a:endParaRPr lang="fr-FR"/>
          </a:p>
        </p:txBody>
      </p:sp>
    </p:spTree>
    <p:extLst>
      <p:ext uri="{BB962C8B-B14F-4D97-AF65-F5344CB8AC3E}">
        <p14:creationId xmlns:p14="http://schemas.microsoft.com/office/powerpoint/2010/main" val="34669615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sz="1200" b="0" i="0" u="none" strike="noStrike" kern="1200" dirty="0" smtClean="0">
                <a:solidFill>
                  <a:schemeClr val="tx1"/>
                </a:solidFill>
                <a:effectLst/>
                <a:latin typeface="+mn-lt"/>
                <a:ea typeface="+mn-ea"/>
                <a:cs typeface="+mn-cs"/>
              </a:rPr>
              <a:t>No hibiscus peptides in PHYTO 52 </a:t>
            </a:r>
          </a:p>
          <a:p>
            <a:endParaRPr lang="en-US" sz="1200" b="0" i="0" u="none" strike="noStrike" kern="1200" dirty="0" smtClean="0">
              <a:solidFill>
                <a:schemeClr val="tx1"/>
              </a:solidFill>
              <a:effectLst/>
              <a:latin typeface="+mn-lt"/>
              <a:ea typeface="+mn-ea"/>
              <a:cs typeface="+mn-cs"/>
            </a:endParaRPr>
          </a:p>
          <a:p>
            <a:r>
              <a:rPr lang="en-US" sz="1200" b="0" i="0" u="none" strike="noStrike" kern="1200" dirty="0" smtClean="0">
                <a:solidFill>
                  <a:schemeClr val="tx1"/>
                </a:solidFill>
                <a:effectLst/>
                <a:latin typeface="+mn-lt"/>
                <a:ea typeface="+mn-ea"/>
                <a:cs typeface="+mn-cs"/>
              </a:rPr>
              <a:t>Hibiscus peptides in the advanced optimizer range (serum and gel lift) </a:t>
            </a:r>
          </a:p>
        </p:txBody>
      </p:sp>
      <p:sp>
        <p:nvSpPr>
          <p:cNvPr id="4" name="Espace réservé du numéro de diapositive 3"/>
          <p:cNvSpPr>
            <a:spLocks noGrp="1"/>
          </p:cNvSpPr>
          <p:nvPr>
            <p:ph type="sldNum" sz="quarter" idx="10"/>
          </p:nvPr>
        </p:nvSpPr>
        <p:spPr/>
        <p:txBody>
          <a:bodyPr/>
          <a:lstStyle/>
          <a:p>
            <a:fld id="{BDC39CD1-3524-46B3-A33D-3A96A6148A9B}" type="slidenum">
              <a:rPr lang="fr-FR" smtClean="0"/>
              <a:t>14</a:t>
            </a:fld>
            <a:endParaRPr lang="fr-FR"/>
          </a:p>
        </p:txBody>
      </p:sp>
    </p:spTree>
    <p:extLst>
      <p:ext uri="{BB962C8B-B14F-4D97-AF65-F5344CB8AC3E}">
        <p14:creationId xmlns:p14="http://schemas.microsoft.com/office/powerpoint/2010/main" val="29813804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sz="1200" i="0" u="none" kern="1200" baseline="0" dirty="0" smtClean="0">
                <a:solidFill>
                  <a:schemeClr val="tx1"/>
                </a:solidFill>
                <a:effectLst/>
                <a:latin typeface="+mn-lt"/>
                <a:ea typeface="+mn-ea"/>
                <a:cs typeface="+mn-cs"/>
              </a:rPr>
              <a:t>PHYTO 52 : 92% ION</a:t>
            </a:r>
          </a:p>
          <a:p>
            <a:endParaRPr lang="en-US" sz="1200" i="0" u="sng" kern="1200" baseline="0" dirty="0" smtClean="0">
              <a:solidFill>
                <a:schemeClr val="tx1"/>
              </a:solidFill>
              <a:effectLst/>
              <a:latin typeface="+mn-lt"/>
              <a:ea typeface="+mn-ea"/>
              <a:cs typeface="+mn-cs"/>
            </a:endParaRPr>
          </a:p>
          <a:p>
            <a:r>
              <a:rPr lang="en-US" sz="1200" i="0" u="sng" kern="1200" baseline="0" dirty="0" smtClean="0">
                <a:solidFill>
                  <a:schemeClr val="tx1"/>
                </a:solidFill>
                <a:effectLst/>
                <a:latin typeface="+mn-lt"/>
                <a:ea typeface="+mn-ea"/>
                <a:cs typeface="+mn-cs"/>
              </a:rPr>
              <a:t>Promise</a:t>
            </a:r>
          </a:p>
          <a:p>
            <a:r>
              <a:rPr lang="en-US" sz="1200" i="0" u="none" kern="1200" baseline="0" dirty="0" smtClean="0">
                <a:solidFill>
                  <a:schemeClr val="tx1"/>
                </a:solidFill>
                <a:effectLst/>
                <a:latin typeface="+mn-lt"/>
                <a:ea typeface="+mn-ea"/>
                <a:cs typeface="+mn-cs"/>
              </a:rPr>
              <a:t>Firming and vivifying night cream</a:t>
            </a:r>
          </a:p>
          <a:p>
            <a:endParaRPr lang="en-US" sz="1200" i="0" u="sng" kern="1200" baseline="0" dirty="0" smtClean="0">
              <a:solidFill>
                <a:schemeClr val="tx1"/>
              </a:solidFill>
              <a:effectLst/>
              <a:latin typeface="+mn-lt"/>
              <a:ea typeface="+mn-ea"/>
              <a:cs typeface="+mn-cs"/>
            </a:endParaRPr>
          </a:p>
          <a:p>
            <a:r>
              <a:rPr lang="en-US" sz="1200" i="0" u="sng" kern="1200" baseline="0" dirty="0" smtClean="0">
                <a:solidFill>
                  <a:schemeClr val="tx1"/>
                </a:solidFill>
                <a:effectLst/>
                <a:latin typeface="+mn-lt"/>
                <a:ea typeface="+mn-ea"/>
                <a:cs typeface="+mn-cs"/>
              </a:rPr>
              <a:t>Benefits</a:t>
            </a:r>
          </a:p>
          <a:p>
            <a:r>
              <a:rPr lang="en-US" sz="1200" i="0" u="none" kern="1200" baseline="0" dirty="0" smtClean="0">
                <a:solidFill>
                  <a:schemeClr val="tx1"/>
                </a:solidFill>
                <a:effectLst/>
                <a:latin typeface="+mn-lt"/>
                <a:ea typeface="+mn-ea"/>
                <a:cs typeface="+mn-cs"/>
              </a:rPr>
              <a:t>Firms</a:t>
            </a:r>
          </a:p>
          <a:p>
            <a:r>
              <a:rPr lang="en-US" sz="1200" i="0" u="none" kern="1200" baseline="0" dirty="0" smtClean="0">
                <a:solidFill>
                  <a:schemeClr val="tx1"/>
                </a:solidFill>
                <a:effectLst/>
                <a:latin typeface="+mn-lt"/>
                <a:ea typeface="+mn-ea"/>
                <a:cs typeface="+mn-cs"/>
              </a:rPr>
              <a:t>Vivifies</a:t>
            </a:r>
          </a:p>
          <a:p>
            <a:r>
              <a:rPr lang="en-US" sz="1200" i="0" u="none" kern="1200" baseline="0" dirty="0" smtClean="0">
                <a:solidFill>
                  <a:schemeClr val="tx1"/>
                </a:solidFill>
                <a:effectLst/>
                <a:latin typeface="+mn-lt"/>
                <a:ea typeface="+mn-ea"/>
                <a:cs typeface="+mn-cs"/>
              </a:rPr>
              <a:t>Clarifies the complexion</a:t>
            </a:r>
          </a:p>
          <a:p>
            <a:endParaRPr lang="en-US" sz="1200" i="0" u="sng" kern="1200" baseline="0" dirty="0" smtClean="0">
              <a:solidFill>
                <a:schemeClr val="tx1"/>
              </a:solidFill>
              <a:effectLst/>
              <a:latin typeface="+mn-lt"/>
              <a:ea typeface="+mn-ea"/>
              <a:cs typeface="+mn-cs"/>
            </a:endParaRPr>
          </a:p>
          <a:p>
            <a:r>
              <a:rPr lang="en-US" sz="1200" i="0" u="sng" kern="1200" baseline="0" dirty="0" smtClean="0">
                <a:solidFill>
                  <a:schemeClr val="tx1"/>
                </a:solidFill>
                <a:effectLst/>
                <a:latin typeface="+mn-lt"/>
                <a:ea typeface="+mn-ea"/>
                <a:cs typeface="+mn-cs"/>
              </a:rPr>
              <a:t>Target</a:t>
            </a:r>
          </a:p>
          <a:p>
            <a:r>
              <a:rPr lang="en-US" sz="1200" i="0" u="none" kern="1200" baseline="0" dirty="0" smtClean="0">
                <a:solidFill>
                  <a:schemeClr val="tx1"/>
                </a:solidFill>
                <a:effectLst/>
                <a:latin typeface="+mn-lt"/>
                <a:ea typeface="+mn-ea"/>
                <a:cs typeface="+mn-cs"/>
              </a:rPr>
              <a:t>Atone skin / skin lacking in firmness </a:t>
            </a:r>
          </a:p>
          <a:p>
            <a:endParaRPr lang="en-US" sz="1200" i="0" u="sng" kern="1200" baseline="0" dirty="0" smtClean="0">
              <a:solidFill>
                <a:schemeClr val="tx1"/>
              </a:solidFill>
              <a:effectLst/>
              <a:latin typeface="+mn-lt"/>
              <a:ea typeface="+mn-ea"/>
              <a:cs typeface="+mn-cs"/>
            </a:endParaRPr>
          </a:p>
          <a:p>
            <a:r>
              <a:rPr lang="en-US" sz="1200" i="0" u="sng" kern="1200" baseline="0" dirty="0" smtClean="0">
                <a:solidFill>
                  <a:schemeClr val="tx1"/>
                </a:solidFill>
                <a:effectLst/>
                <a:latin typeface="+mn-lt"/>
                <a:ea typeface="+mn-ea"/>
                <a:cs typeface="+mn-cs"/>
              </a:rPr>
              <a:t>Results </a:t>
            </a:r>
          </a:p>
          <a:p>
            <a:r>
              <a:rPr lang="en-US" sz="1200" i="0" u="none" kern="1200" baseline="0" dirty="0" smtClean="0">
                <a:solidFill>
                  <a:schemeClr val="tx1"/>
                </a:solidFill>
                <a:effectLst/>
                <a:latin typeface="+mn-lt"/>
                <a:ea typeface="+mn-ea"/>
                <a:cs typeface="+mn-cs"/>
              </a:rPr>
              <a:t>Tired skin is energized and toned</a:t>
            </a:r>
            <a:endParaRPr lang="fr-FR" sz="1200" i="0" u="none" kern="1200" baseline="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BDC39CD1-3524-46B3-A33D-3A96A6148A9B}" type="slidenum">
              <a:rPr lang="fr-FR" smtClean="0"/>
              <a:t>15</a:t>
            </a:fld>
            <a:endParaRPr lang="fr-FR"/>
          </a:p>
        </p:txBody>
      </p:sp>
    </p:spTree>
    <p:extLst>
      <p:ext uri="{BB962C8B-B14F-4D97-AF65-F5344CB8AC3E}">
        <p14:creationId xmlns:p14="http://schemas.microsoft.com/office/powerpoint/2010/main" val="14071089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u="sng" dirty="0" smtClean="0"/>
              <a:t>Home use </a:t>
            </a:r>
          </a:p>
          <a:p>
            <a:r>
              <a:rPr lang="en-US" dirty="0" smtClean="0"/>
              <a:t>In the evening, thoroughly cleanse the face and neck and mist with Yon-Ka Lotion adapted to your skin type. Apply </a:t>
            </a:r>
            <a:r>
              <a:rPr lang="en-US" dirty="0" err="1" smtClean="0"/>
              <a:t>Phyto</a:t>
            </a:r>
            <a:r>
              <a:rPr lang="en-US" dirty="0" smtClean="0"/>
              <a:t> 52 and massage the cream into the skin with light strokes and gentle pinches.</a:t>
            </a:r>
          </a:p>
          <a:p>
            <a:endParaRPr lang="en-US" dirty="0" smtClean="0"/>
          </a:p>
          <a:p>
            <a:r>
              <a:rPr lang="en-US" u="sng" dirty="0" err="1" smtClean="0"/>
              <a:t>Professionnal</a:t>
            </a:r>
            <a:r>
              <a:rPr lang="en-US" u="sng" baseline="0" dirty="0" smtClean="0"/>
              <a:t> use </a:t>
            </a:r>
          </a:p>
          <a:p>
            <a:r>
              <a:rPr lang="en-US" dirty="0" smtClean="0"/>
              <a:t>Massage</a:t>
            </a:r>
          </a:p>
          <a:p>
            <a:endParaRPr lang="en-US" dirty="0" smtClean="0"/>
          </a:p>
          <a:p>
            <a:r>
              <a:rPr lang="en-US" u="sng" dirty="0" smtClean="0"/>
              <a:t>Tips</a:t>
            </a:r>
          </a:p>
          <a:p>
            <a:r>
              <a:rPr lang="en-US" dirty="0" smtClean="0"/>
              <a:t>For an intensive firming treatment</a:t>
            </a:r>
            <a:r>
              <a:rPr lang="en-US" baseline="0" dirty="0" smtClean="0"/>
              <a:t> : </a:t>
            </a:r>
            <a:r>
              <a:rPr lang="en-US" dirty="0" smtClean="0"/>
              <a:t> Add the LIFT+ booster to your cream for 1 month.</a:t>
            </a:r>
          </a:p>
          <a:p>
            <a:r>
              <a:rPr lang="en-US" dirty="0" smtClean="0"/>
              <a:t>Apply locally on dilated pores, </a:t>
            </a:r>
            <a:r>
              <a:rPr lang="en-US" dirty="0" err="1" smtClean="0"/>
              <a:t>milium</a:t>
            </a:r>
            <a:r>
              <a:rPr lang="en-US" dirty="0" smtClean="0"/>
              <a:t> and </a:t>
            </a:r>
            <a:r>
              <a:rPr lang="en-US" dirty="0" err="1" smtClean="0"/>
              <a:t>microcystic</a:t>
            </a:r>
            <a:r>
              <a:rPr lang="en-US" dirty="0" smtClean="0"/>
              <a:t> acne</a:t>
            </a:r>
          </a:p>
          <a:p>
            <a:endParaRPr lang="en-US" dirty="0" smtClean="0"/>
          </a:p>
          <a:p>
            <a:r>
              <a:rPr lang="en-US" u="sng" dirty="0" smtClean="0"/>
              <a:t>Ingredients</a:t>
            </a:r>
          </a:p>
          <a:p>
            <a:r>
              <a:rPr lang="en-US" dirty="0" smtClean="0"/>
              <a:t>Rosemary and quintessence: Firming/ Draining/ Toning/ Detoxifying</a:t>
            </a:r>
          </a:p>
          <a:p>
            <a:r>
              <a:rPr lang="en-US" dirty="0" smtClean="0"/>
              <a:t>Beech bud peptides: Restructuring / Smoothing / Regenerating</a:t>
            </a:r>
          </a:p>
          <a:p>
            <a:r>
              <a:rPr lang="en-US" dirty="0" smtClean="0"/>
              <a:t>Hazelnut oil: Nourishing, repairing </a:t>
            </a:r>
          </a:p>
          <a:p>
            <a:r>
              <a:rPr lang="en-US" dirty="0" smtClean="0"/>
              <a:t>Aloe </a:t>
            </a:r>
            <a:r>
              <a:rPr lang="en-US" dirty="0" err="1" smtClean="0"/>
              <a:t>vera</a:t>
            </a:r>
            <a:r>
              <a:rPr lang="en-US" dirty="0" smtClean="0"/>
              <a:t>, vegetal glycerin: moisturizing, softening </a:t>
            </a:r>
          </a:p>
          <a:p>
            <a:r>
              <a:rPr lang="en-US" dirty="0" smtClean="0"/>
              <a:t>Vitamin E: Anti oxidant</a:t>
            </a:r>
          </a:p>
          <a:p>
            <a:endParaRPr lang="en-US" dirty="0" smtClean="0"/>
          </a:p>
          <a:p>
            <a:endParaRPr lang="en-US" dirty="0" smtClean="0"/>
          </a:p>
          <a:p>
            <a:r>
              <a:rPr lang="en-US" u="sng" dirty="0" smtClean="0"/>
              <a:t>Description</a:t>
            </a:r>
          </a:p>
          <a:p>
            <a:r>
              <a:rPr lang="en-US" dirty="0" smtClean="0"/>
              <a:t>With this multi-functional, ultra-penetrating night cream, the aromatic and oxygenating power of rosemary and Yon-Ka Quintessence is used to visibly firm the skin while you sleep. </a:t>
            </a:r>
            <a:r>
              <a:rPr lang="en-US" dirty="0" err="1" smtClean="0"/>
              <a:t>Phyto</a:t>
            </a:r>
            <a:r>
              <a:rPr lang="en-US" dirty="0" smtClean="0"/>
              <a:t> 52 invigorates and brightens the complexion, refines the skin texture. Applied locally, it tightens dilated pores. Its fresh and invigorating scent energizes you instantly. When you wake up, your skin is more radiant and firmer. This cream will quickly become one of your favorite creams!</a:t>
            </a:r>
          </a:p>
          <a:p>
            <a:endParaRPr lang="fr-FR" dirty="0"/>
          </a:p>
        </p:txBody>
      </p:sp>
      <p:sp>
        <p:nvSpPr>
          <p:cNvPr id="4" name="Espace réservé du numéro de diapositive 3"/>
          <p:cNvSpPr>
            <a:spLocks noGrp="1"/>
          </p:cNvSpPr>
          <p:nvPr>
            <p:ph type="sldNum" sz="quarter" idx="10"/>
          </p:nvPr>
        </p:nvSpPr>
        <p:spPr/>
        <p:txBody>
          <a:bodyPr/>
          <a:lstStyle/>
          <a:p>
            <a:fld id="{BDC39CD1-3524-46B3-A33D-3A96A6148A9B}" type="slidenum">
              <a:rPr lang="fr-FR" smtClean="0"/>
              <a:t>16</a:t>
            </a:fld>
            <a:endParaRPr lang="fr-FR"/>
          </a:p>
        </p:txBody>
      </p:sp>
    </p:spTree>
    <p:extLst>
      <p:ext uri="{BB962C8B-B14F-4D97-AF65-F5344CB8AC3E}">
        <p14:creationId xmlns:p14="http://schemas.microsoft.com/office/powerpoint/2010/main" val="29006188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sz="1200" i="0" kern="1200" dirty="0" smtClean="0">
                <a:solidFill>
                  <a:schemeClr val="tx1"/>
                </a:solidFill>
                <a:effectLst/>
                <a:latin typeface="+mn-lt"/>
                <a:ea typeface="+mn-ea"/>
                <a:cs typeface="+mn-cs"/>
              </a:rPr>
              <a:t>With </a:t>
            </a:r>
            <a:r>
              <a:rPr lang="en-US" sz="1200" i="0" kern="1200" dirty="0" err="1" smtClean="0">
                <a:solidFill>
                  <a:schemeClr val="tx1"/>
                </a:solidFill>
                <a:effectLst/>
                <a:latin typeface="+mn-lt"/>
                <a:ea typeface="+mn-ea"/>
                <a:cs typeface="+mn-cs"/>
              </a:rPr>
              <a:t>Phyto</a:t>
            </a:r>
            <a:r>
              <a:rPr lang="en-US" sz="1200" i="0" kern="1200" dirty="0" smtClean="0">
                <a:solidFill>
                  <a:schemeClr val="tx1"/>
                </a:solidFill>
                <a:effectLst/>
                <a:latin typeface="+mn-lt"/>
                <a:ea typeface="+mn-ea"/>
                <a:cs typeface="+mn-cs"/>
              </a:rPr>
              <a:t> 58 face cream</a:t>
            </a:r>
            <a:r>
              <a:rPr lang="en-US" sz="1200" i="0" kern="1200" baseline="0" dirty="0" smtClean="0">
                <a:solidFill>
                  <a:schemeClr val="tx1"/>
                </a:solidFill>
                <a:effectLst/>
                <a:latin typeface="+mn-lt"/>
                <a:ea typeface="+mn-ea"/>
                <a:cs typeface="+mn-cs"/>
              </a:rPr>
              <a:t> we could say </a:t>
            </a:r>
            <a:r>
              <a:rPr lang="en-US" sz="1200" i="0" kern="1200" dirty="0" smtClean="0">
                <a:solidFill>
                  <a:schemeClr val="tx1"/>
                </a:solidFill>
                <a:effectLst/>
                <a:latin typeface="+mn-lt"/>
                <a:ea typeface="+mn-ea"/>
                <a:cs typeface="+mn-cs"/>
              </a:rPr>
              <a:t>goodbye to dull complexion. A concentrate of rosemary and vitamins that is highly effective! </a:t>
            </a:r>
          </a:p>
          <a:p>
            <a:endParaRPr lang="en-US" sz="1200" i="0" kern="1200" dirty="0" smtClean="0">
              <a:solidFill>
                <a:schemeClr val="tx1"/>
              </a:solidFill>
              <a:effectLst/>
              <a:latin typeface="+mn-lt"/>
              <a:ea typeface="+mn-ea"/>
              <a:cs typeface="+mn-cs"/>
            </a:endParaRPr>
          </a:p>
          <a:p>
            <a:r>
              <a:rPr lang="en-US" sz="1200" i="0" kern="1200" dirty="0" smtClean="0">
                <a:solidFill>
                  <a:schemeClr val="tx1"/>
                </a:solidFill>
                <a:effectLst/>
                <a:latin typeface="+mn-lt"/>
                <a:ea typeface="+mn-ea"/>
                <a:cs typeface="+mn-cs"/>
              </a:rPr>
              <a:t>This night treatment restores vitality to dull, asphyxiated and tired skin. Thanks to its regenerating, detoxifying and revitalizing active ingredients, it tones the skin, tightens the pores, evens and brightens the complexion. Enriched with nutritive oils, vitamins A, E, F, it will quickly become one of your favorite aromatic care! </a:t>
            </a:r>
            <a:endParaRPr lang="fr-FR" dirty="0"/>
          </a:p>
        </p:txBody>
      </p:sp>
      <p:sp>
        <p:nvSpPr>
          <p:cNvPr id="4" name="Espace réservé du numéro de diapositive 3"/>
          <p:cNvSpPr>
            <a:spLocks noGrp="1"/>
          </p:cNvSpPr>
          <p:nvPr>
            <p:ph type="sldNum" sz="quarter" idx="10"/>
          </p:nvPr>
        </p:nvSpPr>
        <p:spPr/>
        <p:txBody>
          <a:bodyPr/>
          <a:lstStyle/>
          <a:p>
            <a:fld id="{BDC39CD1-3524-46B3-A33D-3A96A6148A9B}" type="slidenum">
              <a:rPr lang="fr-FR" smtClean="0"/>
              <a:t>17</a:t>
            </a:fld>
            <a:endParaRPr lang="fr-FR"/>
          </a:p>
        </p:txBody>
      </p:sp>
    </p:spTree>
    <p:extLst>
      <p:ext uri="{BB962C8B-B14F-4D97-AF65-F5344CB8AC3E}">
        <p14:creationId xmlns:p14="http://schemas.microsoft.com/office/powerpoint/2010/main" val="1672925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smtClean="0"/>
              <a:t>PHYTO 52: thanks</a:t>
            </a:r>
            <a:r>
              <a:rPr lang="en-US" baseline="0" dirty="0" smtClean="0"/>
              <a:t> to </a:t>
            </a:r>
            <a:r>
              <a:rPr lang="en-US" dirty="0" smtClean="0"/>
              <a:t>the aromatic and oxygenating power of rosemary and Yon-Ka Quintessence it</a:t>
            </a:r>
            <a:r>
              <a:rPr lang="en-US" baseline="0" dirty="0" smtClean="0"/>
              <a:t> </a:t>
            </a:r>
            <a:r>
              <a:rPr lang="en-US" dirty="0" smtClean="0"/>
              <a:t>visibly firm the skin while you sleep. </a:t>
            </a:r>
            <a:endParaRPr lang="fr-FR" dirty="0" smtClean="0"/>
          </a:p>
          <a:p>
            <a:endParaRPr lang="fr-FR" dirty="0"/>
          </a:p>
        </p:txBody>
      </p:sp>
      <p:sp>
        <p:nvSpPr>
          <p:cNvPr id="4" name="Espace réservé du numéro de diapositive 3"/>
          <p:cNvSpPr>
            <a:spLocks noGrp="1"/>
          </p:cNvSpPr>
          <p:nvPr>
            <p:ph type="sldNum" sz="quarter" idx="10"/>
          </p:nvPr>
        </p:nvSpPr>
        <p:spPr/>
        <p:txBody>
          <a:bodyPr/>
          <a:lstStyle/>
          <a:p>
            <a:fld id="{BDC39CD1-3524-46B3-A33D-3A96A6148A9B}" type="slidenum">
              <a:rPr lang="fr-FR" smtClean="0"/>
              <a:t>18</a:t>
            </a:fld>
            <a:endParaRPr lang="fr-FR"/>
          </a:p>
        </p:txBody>
      </p:sp>
    </p:spTree>
    <p:extLst>
      <p:ext uri="{BB962C8B-B14F-4D97-AF65-F5344CB8AC3E}">
        <p14:creationId xmlns:p14="http://schemas.microsoft.com/office/powerpoint/2010/main" val="13368207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No </a:t>
            </a:r>
            <a:r>
              <a:rPr lang="fr-FR" dirty="0" err="1" smtClean="0"/>
              <a:t>beech</a:t>
            </a:r>
            <a:r>
              <a:rPr lang="fr-FR" dirty="0" smtClean="0"/>
              <a:t> </a:t>
            </a:r>
            <a:r>
              <a:rPr lang="fr-FR" dirty="0" err="1" smtClean="0"/>
              <a:t>bud</a:t>
            </a:r>
            <a:r>
              <a:rPr lang="fr-FR" dirty="0" smtClean="0"/>
              <a:t> peptides </a:t>
            </a:r>
          </a:p>
        </p:txBody>
      </p:sp>
      <p:sp>
        <p:nvSpPr>
          <p:cNvPr id="4" name="Espace réservé du numéro de diapositive 3"/>
          <p:cNvSpPr>
            <a:spLocks noGrp="1"/>
          </p:cNvSpPr>
          <p:nvPr>
            <p:ph type="sldNum" sz="quarter" idx="10"/>
          </p:nvPr>
        </p:nvSpPr>
        <p:spPr/>
        <p:txBody>
          <a:bodyPr/>
          <a:lstStyle/>
          <a:p>
            <a:fld id="{BDC39CD1-3524-46B3-A33D-3A96A6148A9B}" type="slidenum">
              <a:rPr lang="fr-FR" smtClean="0"/>
              <a:t>19</a:t>
            </a:fld>
            <a:endParaRPr lang="fr-FR"/>
          </a:p>
        </p:txBody>
      </p:sp>
    </p:spTree>
    <p:extLst>
      <p:ext uri="{BB962C8B-B14F-4D97-AF65-F5344CB8AC3E}">
        <p14:creationId xmlns:p14="http://schemas.microsoft.com/office/powerpoint/2010/main" val="35744902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BDC39CD1-3524-46B3-A33D-3A96A6148A9B}" type="slidenum">
              <a:rPr lang="fr-FR" smtClean="0"/>
              <a:t>2</a:t>
            </a:fld>
            <a:endParaRPr lang="fr-FR"/>
          </a:p>
        </p:txBody>
      </p:sp>
    </p:spTree>
    <p:extLst>
      <p:ext uri="{BB962C8B-B14F-4D97-AF65-F5344CB8AC3E}">
        <p14:creationId xmlns:p14="http://schemas.microsoft.com/office/powerpoint/2010/main" val="1234523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smtClean="0"/>
              <a:t>ELASTINE NUIT 85% ION 	</a:t>
            </a:r>
          </a:p>
          <a:p>
            <a:endParaRPr lang="en-US" dirty="0" smtClean="0"/>
          </a:p>
          <a:p>
            <a:r>
              <a:rPr lang="en-US" u="sng" dirty="0" smtClean="0"/>
              <a:t>Benefits </a:t>
            </a:r>
          </a:p>
          <a:p>
            <a:r>
              <a:rPr lang="en-US" dirty="0" err="1" smtClean="0"/>
              <a:t>Smoothes</a:t>
            </a:r>
            <a:r>
              <a:rPr lang="en-US" dirty="0" smtClean="0"/>
              <a:t> </a:t>
            </a:r>
          </a:p>
          <a:p>
            <a:r>
              <a:rPr lang="en-US" dirty="0" smtClean="0"/>
              <a:t>Regenerates </a:t>
            </a:r>
          </a:p>
          <a:p>
            <a:r>
              <a:rPr lang="en-US" dirty="0" smtClean="0"/>
              <a:t>Preserves skin elasticity </a:t>
            </a:r>
          </a:p>
          <a:p>
            <a:endParaRPr lang="en-US" dirty="0" smtClean="0"/>
          </a:p>
          <a:p>
            <a:r>
              <a:rPr lang="en-US" u="sng" dirty="0" smtClean="0"/>
              <a:t>Target </a:t>
            </a:r>
          </a:p>
          <a:p>
            <a:r>
              <a:rPr lang="en-US" dirty="0" smtClean="0"/>
              <a:t>Skin with superficial wrinkles</a:t>
            </a:r>
          </a:p>
          <a:p>
            <a:endParaRPr lang="en-US" dirty="0" smtClean="0"/>
          </a:p>
          <a:p>
            <a:r>
              <a:rPr lang="en-US" u="sng" dirty="0" smtClean="0"/>
              <a:t>Results</a:t>
            </a:r>
            <a:r>
              <a:rPr lang="en-US" dirty="0" smtClean="0"/>
              <a:t> </a:t>
            </a:r>
          </a:p>
          <a:p>
            <a:r>
              <a:rPr lang="en-US" dirty="0" smtClean="0"/>
              <a:t>Visibly reduces fine lines and wrinkles</a:t>
            </a:r>
          </a:p>
          <a:p>
            <a:r>
              <a:rPr lang="en-US" dirty="0" smtClean="0"/>
              <a:t>Skin regains its elasticity </a:t>
            </a:r>
            <a:endParaRPr lang="fr-FR" dirty="0"/>
          </a:p>
        </p:txBody>
      </p:sp>
      <p:sp>
        <p:nvSpPr>
          <p:cNvPr id="4" name="Espace réservé du numéro de diapositive 3"/>
          <p:cNvSpPr>
            <a:spLocks noGrp="1"/>
          </p:cNvSpPr>
          <p:nvPr>
            <p:ph type="sldNum" sz="quarter" idx="10"/>
          </p:nvPr>
        </p:nvSpPr>
        <p:spPr/>
        <p:txBody>
          <a:bodyPr/>
          <a:lstStyle/>
          <a:p>
            <a:fld id="{BDC39CD1-3524-46B3-A33D-3A96A6148A9B}" type="slidenum">
              <a:rPr lang="fr-FR" smtClean="0"/>
              <a:t>20</a:t>
            </a:fld>
            <a:endParaRPr lang="fr-FR"/>
          </a:p>
        </p:txBody>
      </p:sp>
    </p:spTree>
    <p:extLst>
      <p:ext uri="{BB962C8B-B14F-4D97-AF65-F5344CB8AC3E}">
        <p14:creationId xmlns:p14="http://schemas.microsoft.com/office/powerpoint/2010/main" val="42504429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sz="1200" i="0" u="sng" kern="1200" dirty="0" smtClean="0">
                <a:solidFill>
                  <a:schemeClr val="tx1"/>
                </a:solidFill>
                <a:effectLst/>
                <a:latin typeface="+mn-lt"/>
                <a:ea typeface="+mn-ea"/>
                <a:cs typeface="+mn-cs"/>
              </a:rPr>
              <a:t>Home use</a:t>
            </a:r>
          </a:p>
          <a:p>
            <a:r>
              <a:rPr lang="en-US" sz="1200" i="0" u="none" kern="1200" dirty="0" smtClean="0">
                <a:solidFill>
                  <a:schemeClr val="tx1"/>
                </a:solidFill>
                <a:effectLst/>
                <a:latin typeface="+mn-lt"/>
                <a:ea typeface="+mn-ea"/>
                <a:cs typeface="+mn-cs"/>
              </a:rPr>
              <a:t>In the evening, </a:t>
            </a:r>
            <a:r>
              <a:rPr lang="en-US" dirty="0" smtClean="0"/>
              <a:t>after cleansing and misting with Yon-Ka Lotion. </a:t>
            </a:r>
          </a:p>
          <a:p>
            <a:r>
              <a:rPr lang="en-US" sz="1200" i="0" u="none" kern="1200" dirty="0" smtClean="0">
                <a:solidFill>
                  <a:schemeClr val="tx1"/>
                </a:solidFill>
                <a:effectLst/>
                <a:latin typeface="+mn-lt"/>
                <a:ea typeface="+mn-ea"/>
                <a:cs typeface="+mn-cs"/>
              </a:rPr>
              <a:t>Apply the </a:t>
            </a:r>
            <a:r>
              <a:rPr lang="en-US" sz="1200" i="0" u="none" kern="1200" dirty="0" err="1" smtClean="0">
                <a:solidFill>
                  <a:schemeClr val="tx1"/>
                </a:solidFill>
                <a:effectLst/>
                <a:latin typeface="+mn-lt"/>
                <a:ea typeface="+mn-ea"/>
                <a:cs typeface="+mn-cs"/>
              </a:rPr>
              <a:t>Elastine</a:t>
            </a:r>
            <a:r>
              <a:rPr lang="en-US" sz="1200" i="0" u="none" kern="1200" dirty="0" smtClean="0">
                <a:solidFill>
                  <a:schemeClr val="tx1"/>
                </a:solidFill>
                <a:effectLst/>
                <a:latin typeface="+mn-lt"/>
                <a:ea typeface="+mn-ea"/>
                <a:cs typeface="+mn-cs"/>
              </a:rPr>
              <a:t> Nuit cream by effleurages on the face and the neck</a:t>
            </a:r>
          </a:p>
          <a:p>
            <a:endParaRPr lang="en-US" sz="1200" i="0" u="none" kern="1200" dirty="0" smtClean="0">
              <a:solidFill>
                <a:schemeClr val="tx1"/>
              </a:solidFill>
              <a:effectLst/>
              <a:latin typeface="+mn-lt"/>
              <a:ea typeface="+mn-ea"/>
              <a:cs typeface="+mn-cs"/>
            </a:endParaRPr>
          </a:p>
          <a:p>
            <a:r>
              <a:rPr lang="en-US" sz="1200" i="0" u="none" kern="1200" dirty="0" smtClean="0">
                <a:solidFill>
                  <a:schemeClr val="tx1"/>
                </a:solidFill>
                <a:effectLst/>
                <a:latin typeface="+mn-lt"/>
                <a:ea typeface="+mn-ea"/>
                <a:cs typeface="+mn-cs"/>
              </a:rPr>
              <a:t>Depending on your skin's needs, combine this cream with a few drops of one of your favorite booster products or a serum. </a:t>
            </a:r>
          </a:p>
          <a:p>
            <a:r>
              <a:rPr lang="en-US" sz="1200" i="0" u="none" kern="1200" dirty="0" smtClean="0">
                <a:solidFill>
                  <a:schemeClr val="tx1"/>
                </a:solidFill>
                <a:effectLst/>
                <a:latin typeface="+mn-lt"/>
                <a:ea typeface="+mn-ea"/>
                <a:cs typeface="+mn-cs"/>
              </a:rPr>
              <a:t>Without essential oil. </a:t>
            </a:r>
          </a:p>
          <a:p>
            <a:endParaRPr lang="en-US" sz="1200" i="0" u="none" kern="1200" dirty="0" smtClean="0">
              <a:solidFill>
                <a:schemeClr val="tx1"/>
              </a:solidFill>
              <a:effectLst/>
              <a:latin typeface="+mn-lt"/>
              <a:ea typeface="+mn-ea"/>
              <a:cs typeface="+mn-cs"/>
            </a:endParaRPr>
          </a:p>
          <a:p>
            <a:r>
              <a:rPr lang="fr-FR" sz="1200" i="0" u="sng" kern="1200" dirty="0" err="1" smtClean="0">
                <a:solidFill>
                  <a:schemeClr val="tx1"/>
                </a:solidFill>
                <a:effectLst/>
                <a:latin typeface="+mn-lt"/>
                <a:ea typeface="+mn-ea"/>
                <a:cs typeface="+mn-cs"/>
              </a:rPr>
              <a:t>Ingredients</a:t>
            </a:r>
            <a:endParaRPr lang="fr-FR" sz="1200" i="0" u="sng" kern="1200" dirty="0" smtClean="0">
              <a:solidFill>
                <a:schemeClr val="tx1"/>
              </a:solidFill>
              <a:effectLst/>
              <a:latin typeface="+mn-lt"/>
              <a:ea typeface="+mn-ea"/>
              <a:cs typeface="+mn-cs"/>
            </a:endParaRPr>
          </a:p>
          <a:p>
            <a:r>
              <a:rPr lang="fr-FR" sz="1200" i="0" u="none" kern="1200" dirty="0" smtClean="0">
                <a:solidFill>
                  <a:schemeClr val="tx1"/>
                </a:solidFill>
                <a:effectLst/>
                <a:latin typeface="+mn-lt"/>
                <a:ea typeface="+mn-ea"/>
                <a:cs typeface="+mn-cs"/>
              </a:rPr>
              <a:t>Common base </a:t>
            </a:r>
          </a:p>
          <a:p>
            <a:r>
              <a:rPr lang="fr-FR" sz="1200" i="0" u="none" kern="1200" dirty="0" err="1" smtClean="0">
                <a:solidFill>
                  <a:schemeClr val="tx1"/>
                </a:solidFill>
                <a:effectLst/>
                <a:latin typeface="+mn-lt"/>
                <a:ea typeface="+mn-ea"/>
                <a:cs typeface="+mn-cs"/>
              </a:rPr>
              <a:t>Elastin</a:t>
            </a:r>
            <a:r>
              <a:rPr lang="fr-FR" sz="1200" i="0" u="none" kern="1200" dirty="0" smtClean="0">
                <a:solidFill>
                  <a:schemeClr val="tx1"/>
                </a:solidFill>
                <a:effectLst/>
                <a:latin typeface="+mn-lt"/>
                <a:ea typeface="+mn-ea"/>
                <a:cs typeface="+mn-cs"/>
              </a:rPr>
              <a:t> and </a:t>
            </a:r>
            <a:r>
              <a:rPr lang="fr-FR" sz="1200" i="0" u="none" kern="1200" dirty="0" err="1" smtClean="0">
                <a:solidFill>
                  <a:schemeClr val="tx1"/>
                </a:solidFill>
                <a:effectLst/>
                <a:latin typeface="+mn-lt"/>
                <a:ea typeface="+mn-ea"/>
                <a:cs typeface="+mn-cs"/>
              </a:rPr>
              <a:t>milk</a:t>
            </a:r>
            <a:r>
              <a:rPr lang="fr-FR" sz="1200" i="0" u="none" kern="1200" dirty="0" smtClean="0">
                <a:solidFill>
                  <a:schemeClr val="tx1"/>
                </a:solidFill>
                <a:effectLst/>
                <a:latin typeface="+mn-lt"/>
                <a:ea typeface="+mn-ea"/>
                <a:cs typeface="+mn-cs"/>
              </a:rPr>
              <a:t> peptide: anti-</a:t>
            </a:r>
            <a:r>
              <a:rPr lang="fr-FR" sz="1200" i="0" u="none" kern="1200" dirty="0" err="1" smtClean="0">
                <a:solidFill>
                  <a:schemeClr val="tx1"/>
                </a:solidFill>
                <a:effectLst/>
                <a:latin typeface="+mn-lt"/>
                <a:ea typeface="+mn-ea"/>
                <a:cs typeface="+mn-cs"/>
              </a:rPr>
              <a:t>wrinkle</a:t>
            </a:r>
            <a:r>
              <a:rPr lang="fr-FR" sz="1200" i="0" u="none" kern="1200" dirty="0" smtClean="0">
                <a:solidFill>
                  <a:schemeClr val="tx1"/>
                </a:solidFill>
                <a:effectLst/>
                <a:latin typeface="+mn-lt"/>
                <a:ea typeface="+mn-ea"/>
                <a:cs typeface="+mn-cs"/>
              </a:rPr>
              <a:t>, </a:t>
            </a:r>
            <a:r>
              <a:rPr lang="fr-FR" sz="1200" i="0" u="none" kern="1200" dirty="0" err="1" smtClean="0">
                <a:solidFill>
                  <a:schemeClr val="tx1"/>
                </a:solidFill>
                <a:effectLst/>
                <a:latin typeface="+mn-lt"/>
                <a:ea typeface="+mn-ea"/>
                <a:cs typeface="+mn-cs"/>
              </a:rPr>
              <a:t>smoothing</a:t>
            </a:r>
            <a:endParaRPr lang="fr-FR" sz="1200" i="0" u="none" kern="1200" dirty="0" smtClean="0">
              <a:solidFill>
                <a:schemeClr val="tx1"/>
              </a:solidFill>
              <a:effectLst/>
              <a:latin typeface="+mn-lt"/>
              <a:ea typeface="+mn-ea"/>
              <a:cs typeface="+mn-cs"/>
            </a:endParaRPr>
          </a:p>
          <a:p>
            <a:r>
              <a:rPr lang="fr-FR" sz="1200" i="0" u="none" kern="1200" dirty="0" err="1" smtClean="0">
                <a:solidFill>
                  <a:schemeClr val="tx1"/>
                </a:solidFill>
                <a:effectLst/>
                <a:latin typeface="+mn-lt"/>
                <a:ea typeface="+mn-ea"/>
                <a:cs typeface="+mn-cs"/>
              </a:rPr>
              <a:t>Shea</a:t>
            </a:r>
            <a:r>
              <a:rPr lang="fr-FR" sz="1200" i="0" u="none" kern="1200" dirty="0" smtClean="0">
                <a:solidFill>
                  <a:schemeClr val="tx1"/>
                </a:solidFill>
                <a:effectLst/>
                <a:latin typeface="+mn-lt"/>
                <a:ea typeface="+mn-ea"/>
                <a:cs typeface="+mn-cs"/>
              </a:rPr>
              <a:t> butter: </a:t>
            </a:r>
            <a:r>
              <a:rPr lang="fr-FR" sz="1200" i="0" u="none" kern="1200" dirty="0" err="1" smtClean="0">
                <a:solidFill>
                  <a:schemeClr val="tx1"/>
                </a:solidFill>
                <a:effectLst/>
                <a:latin typeface="+mn-lt"/>
                <a:ea typeface="+mn-ea"/>
                <a:cs typeface="+mn-cs"/>
              </a:rPr>
              <a:t>repairing</a:t>
            </a:r>
            <a:r>
              <a:rPr lang="fr-FR" sz="1200" i="0" u="none" kern="1200" dirty="0" smtClean="0">
                <a:solidFill>
                  <a:schemeClr val="tx1"/>
                </a:solidFill>
                <a:effectLst/>
                <a:latin typeface="+mn-lt"/>
                <a:ea typeface="+mn-ea"/>
                <a:cs typeface="+mn-cs"/>
              </a:rPr>
              <a:t>, protective </a:t>
            </a:r>
          </a:p>
          <a:p>
            <a:r>
              <a:rPr lang="fr-FR" sz="1200" i="0" u="none" kern="1200" dirty="0" err="1" smtClean="0">
                <a:solidFill>
                  <a:schemeClr val="tx1"/>
                </a:solidFill>
                <a:effectLst/>
                <a:latin typeface="+mn-lt"/>
                <a:ea typeface="+mn-ea"/>
                <a:cs typeface="+mn-cs"/>
              </a:rPr>
              <a:t>Elastin</a:t>
            </a:r>
            <a:r>
              <a:rPr lang="fr-FR" sz="1200" i="0" u="none" kern="1200" dirty="0" smtClean="0">
                <a:solidFill>
                  <a:schemeClr val="tx1"/>
                </a:solidFill>
                <a:effectLst/>
                <a:latin typeface="+mn-lt"/>
                <a:ea typeface="+mn-ea"/>
                <a:cs typeface="+mn-cs"/>
              </a:rPr>
              <a:t> night </a:t>
            </a:r>
          </a:p>
          <a:p>
            <a:r>
              <a:rPr lang="fr-FR" sz="1200" i="0" u="none" kern="1200" dirty="0" err="1" smtClean="0">
                <a:solidFill>
                  <a:schemeClr val="tx1"/>
                </a:solidFill>
                <a:effectLst/>
                <a:latin typeface="+mn-lt"/>
                <a:ea typeface="+mn-ea"/>
                <a:cs typeface="+mn-cs"/>
              </a:rPr>
              <a:t>Soy</a:t>
            </a:r>
            <a:r>
              <a:rPr lang="fr-FR" sz="1200" i="0" u="none" kern="1200" dirty="0" smtClean="0">
                <a:solidFill>
                  <a:schemeClr val="tx1"/>
                </a:solidFill>
                <a:effectLst/>
                <a:latin typeface="+mn-lt"/>
                <a:ea typeface="+mn-ea"/>
                <a:cs typeface="+mn-cs"/>
              </a:rPr>
              <a:t> peptides: </a:t>
            </a:r>
            <a:r>
              <a:rPr lang="fr-FR" sz="1200" i="0" u="none" kern="1200" dirty="0" err="1" smtClean="0">
                <a:solidFill>
                  <a:schemeClr val="tx1"/>
                </a:solidFill>
                <a:effectLst/>
                <a:latin typeface="+mn-lt"/>
                <a:ea typeface="+mn-ea"/>
                <a:cs typeface="+mn-cs"/>
              </a:rPr>
              <a:t>restructuring</a:t>
            </a:r>
            <a:endParaRPr lang="fr-FR" sz="1200" i="0" u="none" kern="1200" dirty="0" smtClean="0">
              <a:solidFill>
                <a:schemeClr val="tx1"/>
              </a:solidFill>
              <a:effectLst/>
              <a:latin typeface="+mn-lt"/>
              <a:ea typeface="+mn-ea"/>
              <a:cs typeface="+mn-cs"/>
            </a:endParaRPr>
          </a:p>
          <a:p>
            <a:r>
              <a:rPr lang="fr-FR" sz="1200" i="0" u="none" kern="1200" dirty="0" err="1" smtClean="0">
                <a:solidFill>
                  <a:schemeClr val="tx1"/>
                </a:solidFill>
                <a:effectLst/>
                <a:latin typeface="+mn-lt"/>
                <a:ea typeface="+mn-ea"/>
                <a:cs typeface="+mn-cs"/>
              </a:rPr>
              <a:t>Vitamin</a:t>
            </a:r>
            <a:r>
              <a:rPr lang="fr-FR" sz="1200" i="0" u="none" kern="1200" dirty="0" smtClean="0">
                <a:solidFill>
                  <a:schemeClr val="tx1"/>
                </a:solidFill>
                <a:effectLst/>
                <a:latin typeface="+mn-lt"/>
                <a:ea typeface="+mn-ea"/>
                <a:cs typeface="+mn-cs"/>
              </a:rPr>
              <a:t> C: anti-</a:t>
            </a:r>
            <a:r>
              <a:rPr lang="fr-FR" sz="1200" i="0" u="none" kern="1200" dirty="0" err="1" smtClean="0">
                <a:solidFill>
                  <a:schemeClr val="tx1"/>
                </a:solidFill>
                <a:effectLst/>
                <a:latin typeface="+mn-lt"/>
                <a:ea typeface="+mn-ea"/>
                <a:cs typeface="+mn-cs"/>
              </a:rPr>
              <a:t>oxidant</a:t>
            </a:r>
            <a:r>
              <a:rPr lang="fr-FR" sz="1200" i="0" u="none" kern="1200" dirty="0" smtClean="0">
                <a:solidFill>
                  <a:schemeClr val="tx1"/>
                </a:solidFill>
                <a:effectLst/>
                <a:latin typeface="+mn-lt"/>
                <a:ea typeface="+mn-ea"/>
                <a:cs typeface="+mn-cs"/>
              </a:rPr>
              <a:t> </a:t>
            </a:r>
          </a:p>
          <a:p>
            <a:r>
              <a:rPr lang="fr-FR" sz="1200" i="0" u="none" kern="1200" dirty="0" err="1" smtClean="0">
                <a:solidFill>
                  <a:schemeClr val="tx1"/>
                </a:solidFill>
                <a:effectLst/>
                <a:latin typeface="+mn-lt"/>
                <a:ea typeface="+mn-ea"/>
                <a:cs typeface="+mn-cs"/>
              </a:rPr>
              <a:t>Wheat</a:t>
            </a:r>
            <a:r>
              <a:rPr lang="fr-FR" sz="1200" i="0" u="none" kern="1200" dirty="0" smtClean="0">
                <a:solidFill>
                  <a:schemeClr val="tx1"/>
                </a:solidFill>
                <a:effectLst/>
                <a:latin typeface="+mn-lt"/>
                <a:ea typeface="+mn-ea"/>
                <a:cs typeface="+mn-cs"/>
              </a:rPr>
              <a:t> </a:t>
            </a:r>
            <a:r>
              <a:rPr lang="fr-FR" sz="1200" i="0" u="none" kern="1200" dirty="0" err="1" smtClean="0">
                <a:solidFill>
                  <a:schemeClr val="tx1"/>
                </a:solidFill>
                <a:effectLst/>
                <a:latin typeface="+mn-lt"/>
                <a:ea typeface="+mn-ea"/>
                <a:cs typeface="+mn-cs"/>
              </a:rPr>
              <a:t>germ</a:t>
            </a:r>
            <a:r>
              <a:rPr lang="fr-FR" sz="1200" i="0" u="none" kern="1200" dirty="0" smtClean="0">
                <a:solidFill>
                  <a:schemeClr val="tx1"/>
                </a:solidFill>
                <a:effectLst/>
                <a:latin typeface="+mn-lt"/>
                <a:ea typeface="+mn-ea"/>
                <a:cs typeface="+mn-cs"/>
              </a:rPr>
              <a:t> </a:t>
            </a:r>
            <a:r>
              <a:rPr lang="fr-FR" sz="1200" i="0" u="none" kern="1200" dirty="0" err="1" smtClean="0">
                <a:solidFill>
                  <a:schemeClr val="tx1"/>
                </a:solidFill>
                <a:effectLst/>
                <a:latin typeface="+mn-lt"/>
                <a:ea typeface="+mn-ea"/>
                <a:cs typeface="+mn-cs"/>
              </a:rPr>
              <a:t>oil</a:t>
            </a:r>
            <a:r>
              <a:rPr lang="fr-FR" sz="1200" i="0" u="none" kern="1200" dirty="0" smtClean="0">
                <a:solidFill>
                  <a:schemeClr val="tx1"/>
                </a:solidFill>
                <a:effectLst/>
                <a:latin typeface="+mn-lt"/>
                <a:ea typeface="+mn-ea"/>
                <a:cs typeface="+mn-cs"/>
              </a:rPr>
              <a:t>: </a:t>
            </a:r>
            <a:r>
              <a:rPr lang="fr-FR" sz="1200" i="0" u="none" kern="1200" dirty="0" err="1" smtClean="0">
                <a:solidFill>
                  <a:schemeClr val="tx1"/>
                </a:solidFill>
                <a:effectLst/>
                <a:latin typeface="+mn-lt"/>
                <a:ea typeface="+mn-ea"/>
                <a:cs typeface="+mn-cs"/>
              </a:rPr>
              <a:t>regenerating</a:t>
            </a:r>
            <a:endParaRPr lang="fr-FR" sz="1200" i="0" u="none" kern="1200" dirty="0" smtClean="0">
              <a:solidFill>
                <a:schemeClr val="tx1"/>
              </a:solidFill>
              <a:effectLst/>
              <a:latin typeface="+mn-lt"/>
              <a:ea typeface="+mn-ea"/>
              <a:cs typeface="+mn-cs"/>
            </a:endParaRPr>
          </a:p>
          <a:p>
            <a:endParaRPr lang="fr-FR" sz="1200" i="0" u="none" kern="1200" dirty="0" smtClean="0">
              <a:solidFill>
                <a:schemeClr val="tx1"/>
              </a:solidFill>
              <a:effectLst/>
              <a:latin typeface="+mn-lt"/>
              <a:ea typeface="+mn-ea"/>
              <a:cs typeface="+mn-cs"/>
            </a:endParaRPr>
          </a:p>
          <a:p>
            <a:r>
              <a:rPr lang="en-US" sz="1200" i="0" u="sng" kern="1200" dirty="0" smtClean="0">
                <a:solidFill>
                  <a:schemeClr val="tx1"/>
                </a:solidFill>
                <a:effectLst/>
                <a:latin typeface="+mn-lt"/>
                <a:ea typeface="+mn-ea"/>
                <a:cs typeface="+mn-cs"/>
              </a:rPr>
              <a:t>Description</a:t>
            </a:r>
          </a:p>
          <a:p>
            <a:r>
              <a:rPr lang="en-US" sz="1200" i="0" u="none" kern="1200" dirty="0" smtClean="0">
                <a:solidFill>
                  <a:schemeClr val="tx1"/>
                </a:solidFill>
                <a:effectLst/>
                <a:latin typeface="+mn-lt"/>
                <a:ea typeface="+mn-ea"/>
                <a:cs typeface="+mn-cs"/>
              </a:rPr>
              <a:t>It is the ideal night care to fight the first wrinkles, to hydrate and nourish the skin while you sleep thanks to the 19 amino acids associated with the restructuring soy peptides, the antioxidant vitamin C and the regenerating wheat germ oil. When you wake up in the morning, wrinkles and fine lines are reduced and the skin is plumped up, more supple and toned.</a:t>
            </a:r>
            <a:endParaRPr lang="fr-FR" sz="1200" i="0" u="none" kern="1200" dirty="0" smtClean="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BDC39CD1-3524-46B3-A33D-3A96A6148A9B}" type="slidenum">
              <a:rPr lang="fr-FR" smtClean="0"/>
              <a:t>21</a:t>
            </a:fld>
            <a:endParaRPr lang="fr-FR"/>
          </a:p>
        </p:txBody>
      </p:sp>
    </p:spTree>
    <p:extLst>
      <p:ext uri="{BB962C8B-B14F-4D97-AF65-F5344CB8AC3E}">
        <p14:creationId xmlns:p14="http://schemas.microsoft.com/office/powerpoint/2010/main" val="28115903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All these ingredients are present in time resist </a:t>
            </a:r>
            <a:r>
              <a:rPr lang="en-US" dirty="0" err="1" smtClean="0"/>
              <a:t>nuit</a:t>
            </a:r>
            <a:r>
              <a:rPr lang="en-US" baseline="0" dirty="0" smtClean="0"/>
              <a:t> !</a:t>
            </a:r>
            <a:endParaRPr lang="fr-FR" dirty="0"/>
          </a:p>
        </p:txBody>
      </p:sp>
      <p:sp>
        <p:nvSpPr>
          <p:cNvPr id="4" name="Espace réservé du numéro de diapositive 3"/>
          <p:cNvSpPr>
            <a:spLocks noGrp="1"/>
          </p:cNvSpPr>
          <p:nvPr>
            <p:ph type="sldNum" sz="quarter" idx="10"/>
          </p:nvPr>
        </p:nvSpPr>
        <p:spPr/>
        <p:txBody>
          <a:bodyPr/>
          <a:lstStyle/>
          <a:p>
            <a:fld id="{BDC39CD1-3524-46B3-A33D-3A96A6148A9B}" type="slidenum">
              <a:rPr lang="fr-FR" smtClean="0"/>
              <a:t>22</a:t>
            </a:fld>
            <a:endParaRPr lang="fr-FR"/>
          </a:p>
        </p:txBody>
      </p:sp>
    </p:spTree>
    <p:extLst>
      <p:ext uri="{BB962C8B-B14F-4D97-AF65-F5344CB8AC3E}">
        <p14:creationId xmlns:p14="http://schemas.microsoft.com/office/powerpoint/2010/main" val="15363915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sz="1200" i="0" kern="1200" baseline="0" dirty="0" smtClean="0">
                <a:solidFill>
                  <a:schemeClr val="tx1"/>
                </a:solidFill>
                <a:effectLst/>
                <a:latin typeface="+mn-lt"/>
                <a:ea typeface="+mn-ea"/>
                <a:cs typeface="+mn-cs"/>
              </a:rPr>
              <a:t>TIME RESIST NUIT  90% ION 	</a:t>
            </a:r>
          </a:p>
          <a:p>
            <a:endParaRPr lang="en-US" sz="1200" i="0" kern="1200" baseline="0" dirty="0" smtClean="0">
              <a:solidFill>
                <a:schemeClr val="tx1"/>
              </a:solidFill>
              <a:effectLst/>
              <a:latin typeface="+mn-lt"/>
              <a:ea typeface="+mn-ea"/>
              <a:cs typeface="+mn-cs"/>
            </a:endParaRPr>
          </a:p>
          <a:p>
            <a:r>
              <a:rPr lang="en-US" sz="1200" i="0" u="sng" kern="1200" baseline="0" dirty="0" smtClean="0">
                <a:solidFill>
                  <a:schemeClr val="tx1"/>
                </a:solidFill>
                <a:effectLst/>
                <a:latin typeface="+mn-lt"/>
                <a:ea typeface="+mn-ea"/>
                <a:cs typeface="+mn-cs"/>
              </a:rPr>
              <a:t>Promise</a:t>
            </a:r>
          </a:p>
          <a:p>
            <a:r>
              <a:rPr lang="en-US" sz="1200" i="0" kern="1200" baseline="0" dirty="0" smtClean="0">
                <a:solidFill>
                  <a:schemeClr val="tx1"/>
                </a:solidFill>
                <a:effectLst/>
                <a:latin typeface="+mn-lt"/>
                <a:ea typeface="+mn-ea"/>
                <a:cs typeface="+mn-cs"/>
              </a:rPr>
              <a:t>Youth activator, anti fatigue smoothing night care</a:t>
            </a:r>
          </a:p>
          <a:p>
            <a:endParaRPr lang="en-US" sz="1200" i="0" kern="1200" baseline="0" dirty="0" smtClean="0">
              <a:solidFill>
                <a:schemeClr val="tx1"/>
              </a:solidFill>
              <a:effectLst/>
              <a:latin typeface="+mn-lt"/>
              <a:ea typeface="+mn-ea"/>
              <a:cs typeface="+mn-cs"/>
            </a:endParaRPr>
          </a:p>
          <a:p>
            <a:r>
              <a:rPr lang="en-US" sz="1200" i="0" u="sng" kern="1200" baseline="0" dirty="0" smtClean="0">
                <a:solidFill>
                  <a:schemeClr val="tx1"/>
                </a:solidFill>
                <a:effectLst/>
                <a:latin typeface="+mn-lt"/>
                <a:ea typeface="+mn-ea"/>
                <a:cs typeface="+mn-cs"/>
              </a:rPr>
              <a:t>Benefits</a:t>
            </a:r>
            <a:r>
              <a:rPr lang="en-US" sz="1200" i="0" kern="1200" baseline="0" dirty="0" smtClean="0">
                <a:solidFill>
                  <a:schemeClr val="tx1"/>
                </a:solidFill>
                <a:effectLst/>
                <a:latin typeface="+mn-lt"/>
                <a:ea typeface="+mn-ea"/>
                <a:cs typeface="+mn-cs"/>
              </a:rPr>
              <a:t> </a:t>
            </a:r>
          </a:p>
          <a:p>
            <a:r>
              <a:rPr lang="en-US" sz="1200" i="0" kern="1200" baseline="0" dirty="0" smtClean="0">
                <a:solidFill>
                  <a:schemeClr val="tx1"/>
                </a:solidFill>
                <a:effectLst/>
                <a:latin typeface="+mn-lt"/>
                <a:ea typeface="+mn-ea"/>
                <a:cs typeface="+mn-cs"/>
              </a:rPr>
              <a:t>Prevents and corrects the signs of aging </a:t>
            </a:r>
          </a:p>
          <a:p>
            <a:r>
              <a:rPr lang="en-US" sz="1200" i="0" kern="1200" baseline="0" dirty="0" smtClean="0">
                <a:solidFill>
                  <a:schemeClr val="tx1"/>
                </a:solidFill>
                <a:effectLst/>
                <a:latin typeface="+mn-lt"/>
                <a:ea typeface="+mn-ea"/>
                <a:cs typeface="+mn-cs"/>
              </a:rPr>
              <a:t>Protects the skin's stem cells </a:t>
            </a:r>
          </a:p>
          <a:p>
            <a:r>
              <a:rPr lang="en-US" sz="1200" i="0" kern="1200" baseline="0" dirty="0" smtClean="0">
                <a:solidFill>
                  <a:schemeClr val="tx1"/>
                </a:solidFill>
                <a:effectLst/>
                <a:latin typeface="+mn-lt"/>
                <a:ea typeface="+mn-ea"/>
                <a:cs typeface="+mn-cs"/>
              </a:rPr>
              <a:t>Fights against the signs of fatigue </a:t>
            </a:r>
          </a:p>
          <a:p>
            <a:endParaRPr lang="en-US" sz="1200" i="0" kern="1200" baseline="0" dirty="0" smtClean="0">
              <a:solidFill>
                <a:schemeClr val="tx1"/>
              </a:solidFill>
              <a:effectLst/>
              <a:latin typeface="+mn-lt"/>
              <a:ea typeface="+mn-ea"/>
              <a:cs typeface="+mn-cs"/>
            </a:endParaRPr>
          </a:p>
          <a:p>
            <a:r>
              <a:rPr lang="en-US" sz="1200" i="0" u="sng" kern="1200" baseline="0" dirty="0" smtClean="0">
                <a:solidFill>
                  <a:schemeClr val="tx1"/>
                </a:solidFill>
                <a:effectLst/>
                <a:latin typeface="+mn-lt"/>
                <a:ea typeface="+mn-ea"/>
                <a:cs typeface="+mn-cs"/>
              </a:rPr>
              <a:t>Target :</a:t>
            </a:r>
          </a:p>
          <a:p>
            <a:r>
              <a:rPr lang="en-US" sz="1200" i="0" kern="1200" baseline="0" dirty="0" smtClean="0">
                <a:solidFill>
                  <a:schemeClr val="tx1"/>
                </a:solidFill>
                <a:effectLst/>
                <a:latin typeface="+mn-lt"/>
                <a:ea typeface="+mn-ea"/>
                <a:cs typeface="+mn-cs"/>
              </a:rPr>
              <a:t>Skin with deep wrinkles</a:t>
            </a:r>
          </a:p>
          <a:p>
            <a:endParaRPr lang="en-US" sz="1200" i="0" kern="1200" baseline="0" dirty="0" smtClean="0">
              <a:solidFill>
                <a:schemeClr val="tx1"/>
              </a:solidFill>
              <a:effectLst/>
              <a:latin typeface="+mn-lt"/>
              <a:ea typeface="+mn-ea"/>
              <a:cs typeface="+mn-cs"/>
            </a:endParaRPr>
          </a:p>
          <a:p>
            <a:r>
              <a:rPr lang="en-US" sz="1200" i="0" u="sng" kern="1200" baseline="0" dirty="0" smtClean="0">
                <a:solidFill>
                  <a:schemeClr val="tx1"/>
                </a:solidFill>
                <a:effectLst/>
                <a:latin typeface="+mn-lt"/>
                <a:ea typeface="+mn-ea"/>
                <a:cs typeface="+mn-cs"/>
              </a:rPr>
              <a:t>Results: </a:t>
            </a:r>
          </a:p>
          <a:p>
            <a:r>
              <a:rPr lang="en-US" sz="1200" i="0" kern="1200" baseline="0" dirty="0" smtClean="0">
                <a:solidFill>
                  <a:schemeClr val="tx1"/>
                </a:solidFill>
                <a:effectLst/>
                <a:latin typeface="+mn-lt"/>
                <a:ea typeface="+mn-ea"/>
                <a:cs typeface="+mn-cs"/>
              </a:rPr>
              <a:t>Wrinkle surface reduced by 82%.</a:t>
            </a:r>
          </a:p>
          <a:p>
            <a:r>
              <a:rPr lang="en-US" sz="1200" i="0" kern="1200" baseline="0" dirty="0" smtClean="0">
                <a:solidFill>
                  <a:schemeClr val="tx1"/>
                </a:solidFill>
                <a:effectLst/>
                <a:latin typeface="+mn-lt"/>
                <a:ea typeface="+mn-ea"/>
                <a:cs typeface="+mn-cs"/>
              </a:rPr>
              <a:t>The skin is smoother</a:t>
            </a:r>
          </a:p>
          <a:p>
            <a:r>
              <a:rPr lang="en-US" sz="1200" i="0" kern="1200" baseline="0" dirty="0" smtClean="0">
                <a:solidFill>
                  <a:schemeClr val="tx1"/>
                </a:solidFill>
                <a:effectLst/>
                <a:latin typeface="+mn-lt"/>
                <a:ea typeface="+mn-ea"/>
                <a:cs typeface="+mn-cs"/>
              </a:rPr>
              <a:t>Upon waking up, the skin appears rested for 76% of panelists </a:t>
            </a:r>
          </a:p>
        </p:txBody>
      </p:sp>
      <p:sp>
        <p:nvSpPr>
          <p:cNvPr id="4" name="Espace réservé du numéro de diapositive 3"/>
          <p:cNvSpPr>
            <a:spLocks noGrp="1"/>
          </p:cNvSpPr>
          <p:nvPr>
            <p:ph type="sldNum" sz="quarter" idx="10"/>
          </p:nvPr>
        </p:nvSpPr>
        <p:spPr/>
        <p:txBody>
          <a:bodyPr/>
          <a:lstStyle/>
          <a:p>
            <a:fld id="{BDC39CD1-3524-46B3-A33D-3A96A6148A9B}" type="slidenum">
              <a:rPr lang="fr-FR" smtClean="0"/>
              <a:t>23</a:t>
            </a:fld>
            <a:endParaRPr lang="fr-FR"/>
          </a:p>
        </p:txBody>
      </p:sp>
    </p:spTree>
    <p:extLst>
      <p:ext uri="{BB962C8B-B14F-4D97-AF65-F5344CB8AC3E}">
        <p14:creationId xmlns:p14="http://schemas.microsoft.com/office/powerpoint/2010/main" val="3399700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defRPr/>
            </a:pPr>
            <a:r>
              <a:rPr lang="fr-FR" u="sng" dirty="0" smtClean="0"/>
              <a:t>Home use : </a:t>
            </a:r>
          </a:p>
          <a:p>
            <a:pPr>
              <a:defRPr/>
            </a:pPr>
            <a:r>
              <a:rPr lang="fr-FR" dirty="0" smtClean="0"/>
              <a:t>In the </a:t>
            </a:r>
            <a:r>
              <a:rPr lang="fr-FR" dirty="0" err="1" smtClean="0"/>
              <a:t>evening</a:t>
            </a:r>
            <a:r>
              <a:rPr lang="fr-FR" dirty="0" smtClean="0"/>
              <a:t>, </a:t>
            </a:r>
            <a:r>
              <a:rPr lang="en-US" dirty="0" smtClean="0"/>
              <a:t>after cleansing and misting with Yon-Ka Lotion</a:t>
            </a:r>
            <a:r>
              <a:rPr lang="fr-FR" dirty="0" smtClean="0"/>
              <a:t> </a:t>
            </a:r>
            <a:r>
              <a:rPr lang="fr-FR" dirty="0" err="1" smtClean="0"/>
              <a:t>apply</a:t>
            </a:r>
            <a:r>
              <a:rPr lang="fr-FR" dirty="0" smtClean="0"/>
              <a:t> </a:t>
            </a:r>
            <a:r>
              <a:rPr lang="fr-FR" b="1" dirty="0" smtClean="0"/>
              <a:t>TIME RESIST NUIT</a:t>
            </a:r>
            <a:r>
              <a:rPr lang="en-US" dirty="0" smtClean="0"/>
              <a:t> by effleurages on the face and the neck</a:t>
            </a:r>
            <a:endParaRPr lang="fr-FR" dirty="0" smtClean="0"/>
          </a:p>
          <a:p>
            <a:pPr>
              <a:defRPr/>
            </a:pPr>
            <a:endParaRPr lang="fr-FR" dirty="0" smtClean="0"/>
          </a:p>
          <a:p>
            <a:pPr>
              <a:defRPr/>
            </a:pPr>
            <a:r>
              <a:rPr lang="fr-FR" u="sng" dirty="0" smtClean="0"/>
              <a:t>Tips :</a:t>
            </a:r>
            <a:r>
              <a:rPr lang="fr-FR" dirty="0" smtClean="0"/>
              <a:t>	 </a:t>
            </a:r>
          </a:p>
          <a:p>
            <a:pPr>
              <a:defRPr/>
            </a:pPr>
            <a:r>
              <a:rPr lang="en-US" dirty="0" smtClean="0"/>
              <a:t>Its Airless « touch and slide » patented jar for a protected formula. </a:t>
            </a:r>
          </a:p>
          <a:p>
            <a:pPr>
              <a:defRPr/>
            </a:pPr>
            <a:r>
              <a:rPr lang="en-US" dirty="0" smtClean="0"/>
              <a:t>A single press delivers the right quantity for an optimal application, which allows to save product over time.</a:t>
            </a:r>
            <a:endParaRPr lang="fr-FR"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fr-FR" sz="1200" b="0" i="0" u="none" strike="noStrike" kern="1200" dirty="0" smtClean="0">
              <a:solidFill>
                <a:schemeClr val="tx1"/>
              </a:solidFill>
              <a:effectLst/>
              <a:latin typeface="+mn-lt"/>
              <a:ea typeface="+mn-ea"/>
              <a:cs typeface="+mn-cs"/>
            </a:endParaRPr>
          </a:p>
          <a:p>
            <a:r>
              <a:rPr lang="en-US" u="sng" dirty="0" smtClean="0"/>
              <a:t>Ingredients :</a:t>
            </a:r>
          </a:p>
          <a:p>
            <a:r>
              <a:rPr lang="en-US" dirty="0" smtClean="0"/>
              <a:t>Common base </a:t>
            </a:r>
          </a:p>
          <a:p>
            <a:endParaRPr lang="en-US" dirty="0" smtClean="0"/>
          </a:p>
          <a:p>
            <a:r>
              <a:rPr lang="en-US" b="1" dirty="0" err="1" smtClean="0"/>
              <a:t>Saponaria</a:t>
            </a:r>
            <a:r>
              <a:rPr lang="en-US" b="1" dirty="0" smtClean="0"/>
              <a:t> </a:t>
            </a:r>
            <a:r>
              <a:rPr lang="en-US" b="1" dirty="0" err="1" smtClean="0"/>
              <a:t>Pumila</a:t>
            </a:r>
            <a:r>
              <a:rPr lang="en-US" b="1" dirty="0" smtClean="0"/>
              <a:t> Stem Cells</a:t>
            </a:r>
            <a:r>
              <a:rPr lang="en-US" dirty="0" smtClean="0"/>
              <a:t>: protects and preserves the dermal stem cells.</a:t>
            </a:r>
          </a:p>
          <a:p>
            <a:endParaRPr lang="en-US" dirty="0" smtClean="0"/>
          </a:p>
          <a:p>
            <a:r>
              <a:rPr lang="en-US" dirty="0" smtClean="0"/>
              <a:t>Action: </a:t>
            </a:r>
          </a:p>
          <a:p>
            <a:r>
              <a:rPr lang="en-US" dirty="0" smtClean="0"/>
              <a:t>The extraordinary survival potential of </a:t>
            </a:r>
            <a:r>
              <a:rPr lang="en-US" dirty="0" err="1" smtClean="0"/>
              <a:t>Saponaria</a:t>
            </a:r>
            <a:r>
              <a:rPr lang="en-US" dirty="0" smtClean="0"/>
              <a:t> </a:t>
            </a:r>
            <a:r>
              <a:rPr lang="en-US" dirty="0" err="1" smtClean="0"/>
              <a:t>Pumila</a:t>
            </a:r>
            <a:r>
              <a:rPr lang="en-US" dirty="0" smtClean="0"/>
              <a:t> allows them to protect and revitalize the dermal stem cells so that they have the weapons to protect themselves against the environmental stresses that are the main cause of skin aging.</a:t>
            </a:r>
          </a:p>
          <a:p>
            <a:r>
              <a:rPr lang="en-US" dirty="0" smtClean="0"/>
              <a:t> </a:t>
            </a:r>
          </a:p>
          <a:p>
            <a:r>
              <a:rPr lang="en-US" dirty="0" smtClean="0"/>
              <a:t>In concrete terms, at the heart of the TIME RESIST formula, the plant stem cells of </a:t>
            </a:r>
            <a:r>
              <a:rPr lang="en-US" dirty="0" err="1" smtClean="0"/>
              <a:t>Saponaria</a:t>
            </a:r>
            <a:r>
              <a:rPr lang="en-US" dirty="0" smtClean="0"/>
              <a:t> </a:t>
            </a:r>
            <a:r>
              <a:rPr lang="en-US" dirty="0" err="1" smtClean="0"/>
              <a:t>Pumila</a:t>
            </a:r>
            <a:r>
              <a:rPr lang="en-US" dirty="0" smtClean="0"/>
              <a:t>: </a:t>
            </a:r>
          </a:p>
          <a:p>
            <a:endParaRPr lang="en-US" dirty="0" smtClean="0"/>
          </a:p>
          <a:p>
            <a:r>
              <a:rPr lang="en-US" dirty="0" smtClean="0"/>
              <a:t>- Protects dermal stem cells from the harmful effects of UV and visible light</a:t>
            </a:r>
          </a:p>
          <a:p>
            <a:r>
              <a:rPr lang="en-US" dirty="0" smtClean="0"/>
              <a:t>- Maintains the vitality of the dermal stem cells and thus their capacity for self-renewal. </a:t>
            </a:r>
          </a:p>
          <a:p>
            <a:r>
              <a:rPr lang="en-US" dirty="0" smtClean="0"/>
              <a:t>- Increases the density of the dermis by protecting it against breaks in its architecture (arrangement of elastin and collagen fibers).</a:t>
            </a:r>
          </a:p>
          <a:p>
            <a:endParaRPr lang="en-US" dirty="0" smtClean="0"/>
          </a:p>
          <a:p>
            <a:r>
              <a:rPr lang="en-US" b="1" dirty="0" smtClean="0"/>
              <a:t>Improves the firmness and elasticity of the skin</a:t>
            </a:r>
          </a:p>
          <a:p>
            <a:r>
              <a:rPr lang="en-US" b="1" dirty="0" smtClean="0"/>
              <a:t>The plant stem cells create a cocoon around the skin's stem cells, protecting them from external aggressions and their degradation over time. </a:t>
            </a:r>
          </a:p>
          <a:p>
            <a:endParaRPr lang="en-US" dirty="0" smtClean="0"/>
          </a:p>
          <a:p>
            <a:endParaRPr lang="en-US" dirty="0" smtClean="0"/>
          </a:p>
          <a:p>
            <a:r>
              <a:rPr lang="en-US" b="1" dirty="0" smtClean="0"/>
              <a:t>The Youth Energy </a:t>
            </a:r>
            <a:r>
              <a:rPr lang="en-US" b="1" dirty="0" err="1" smtClean="0"/>
              <a:t>lipoaminoacid</a:t>
            </a:r>
            <a:r>
              <a:rPr lang="en-US" b="1" dirty="0" smtClean="0"/>
              <a:t> </a:t>
            </a:r>
            <a:r>
              <a:rPr lang="en-US" dirty="0" smtClean="0"/>
              <a:t>: Protects and strengthens the skin's defenses against chronic and silent reactions &gt; </a:t>
            </a:r>
            <a:r>
              <a:rPr lang="en-US" dirty="0" err="1" smtClean="0"/>
              <a:t>Inflamm’aging</a:t>
            </a:r>
            <a:r>
              <a:rPr lang="en-US" dirty="0" smtClean="0"/>
              <a:t>.</a:t>
            </a:r>
          </a:p>
          <a:p>
            <a:endParaRPr lang="en-US" dirty="0" smtClean="0"/>
          </a:p>
          <a:p>
            <a:r>
              <a:rPr lang="en-US" dirty="0" smtClean="0"/>
              <a:t>Breaks the bad circle: aggressions &gt; free radicals &gt; </a:t>
            </a:r>
            <a:r>
              <a:rPr lang="en-US" dirty="0" err="1" smtClean="0"/>
              <a:t>inflammaging</a:t>
            </a:r>
            <a:r>
              <a:rPr lang="en-US" dirty="0" smtClean="0"/>
              <a:t> &gt; free radicals &gt; </a:t>
            </a:r>
            <a:r>
              <a:rPr lang="en-US" dirty="0" err="1" smtClean="0"/>
              <a:t>inflammaging</a:t>
            </a:r>
            <a:r>
              <a:rPr lang="en-US" dirty="0" smtClean="0"/>
              <a:t>...</a:t>
            </a:r>
          </a:p>
          <a:p>
            <a:endParaRPr lang="en-US" dirty="0" smtClean="0"/>
          </a:p>
          <a:p>
            <a:r>
              <a:rPr lang="en-US" dirty="0" smtClean="0"/>
              <a:t>Some individuals have developed a resistance to </a:t>
            </a:r>
            <a:r>
              <a:rPr lang="en-US" dirty="0" err="1" smtClean="0"/>
              <a:t>inflamm'aging</a:t>
            </a:r>
            <a:r>
              <a:rPr lang="en-US" dirty="0" smtClean="0"/>
              <a:t> that ensures a harmonious aging. They are naturally resistant to stress and age-related diseases</a:t>
            </a:r>
          </a:p>
          <a:p>
            <a:r>
              <a:rPr lang="en-US" dirty="0" smtClean="0"/>
              <a:t>Due to its anti-</a:t>
            </a:r>
            <a:r>
              <a:rPr lang="en-US" dirty="0" err="1" smtClean="0"/>
              <a:t>inflamm'aging</a:t>
            </a:r>
            <a:r>
              <a:rPr lang="en-US" dirty="0" smtClean="0"/>
              <a:t> activity, this </a:t>
            </a:r>
            <a:r>
              <a:rPr lang="en-US" dirty="0" err="1" smtClean="0"/>
              <a:t>lipoamino</a:t>
            </a:r>
            <a:r>
              <a:rPr lang="en-US" dirty="0" smtClean="0"/>
              <a:t> acid has several more or less direct actions at the skin and cell level. In particular, it acts directly on the reduction of the quantity of IL-6, a key marker of inflammation  </a:t>
            </a:r>
          </a:p>
          <a:p>
            <a:r>
              <a:rPr lang="en-US" dirty="0" smtClean="0"/>
              <a:t>Reduction of the quantity of IL-6 (</a:t>
            </a:r>
            <a:r>
              <a:rPr lang="en-US" dirty="0" err="1" smtClean="0"/>
              <a:t>inflamm'aging</a:t>
            </a:r>
            <a:r>
              <a:rPr lang="en-US" dirty="0" smtClean="0"/>
              <a:t> marker)</a:t>
            </a:r>
          </a:p>
          <a:p>
            <a:r>
              <a:rPr lang="en-US" dirty="0" smtClean="0"/>
              <a:t>Protection of the extracellular matrix (reduction of collagenase activity)</a:t>
            </a:r>
          </a:p>
          <a:p>
            <a:r>
              <a:rPr lang="en-US" dirty="0" smtClean="0"/>
              <a:t>Construction of the collagen network</a:t>
            </a:r>
          </a:p>
          <a:p>
            <a:r>
              <a:rPr lang="en-US" dirty="0" smtClean="0"/>
              <a:t>Improvement of the micro-vascular network</a:t>
            </a:r>
          </a:p>
          <a:p>
            <a:endParaRPr lang="en-US" dirty="0" smtClean="0"/>
          </a:p>
          <a:p>
            <a:r>
              <a:rPr lang="en-US" b="1" dirty="0" err="1" smtClean="0"/>
              <a:t>Wakame</a:t>
            </a:r>
            <a:r>
              <a:rPr lang="en-US" dirty="0" smtClean="0"/>
              <a:t>: </a:t>
            </a:r>
            <a:r>
              <a:rPr lang="en-US" dirty="0" err="1" smtClean="0"/>
              <a:t>redensifying</a:t>
            </a:r>
            <a:endParaRPr lang="en-US" dirty="0" smtClean="0"/>
          </a:p>
          <a:p>
            <a:endParaRPr lang="en-US" dirty="0" smtClean="0"/>
          </a:p>
          <a:p>
            <a:r>
              <a:rPr lang="en-US" dirty="0" smtClean="0"/>
              <a:t>It reactivates 14 genes involved in the re-densification of the extracellular matrix of the dermis by acting on 3 elements: </a:t>
            </a:r>
          </a:p>
          <a:p>
            <a:r>
              <a:rPr lang="en-US" dirty="0" smtClean="0"/>
              <a:t>Collagen: Activates the genes involved in the synthesis, maturation and assembly of collagen fibers</a:t>
            </a:r>
          </a:p>
          <a:p>
            <a:r>
              <a:rPr lang="en-US" dirty="0" smtClean="0"/>
              <a:t>Elastin: Activates the genes involved in the synthesis, maturation and assembly of elastin fibers. </a:t>
            </a:r>
          </a:p>
          <a:p>
            <a:r>
              <a:rPr lang="en-US" dirty="0" smtClean="0"/>
              <a:t>Hyaluronic acid: Activates the genes involved in the synthesis of hyaluronic acid</a:t>
            </a:r>
          </a:p>
          <a:p>
            <a:endParaRPr lang="en-US" dirty="0" smtClean="0"/>
          </a:p>
          <a:p>
            <a:r>
              <a:rPr lang="en-US" b="1" dirty="0" smtClean="0"/>
              <a:t>Silk tree</a:t>
            </a:r>
            <a:r>
              <a:rPr lang="en-US" dirty="0" smtClean="0"/>
              <a:t>: anti-glycation</a:t>
            </a:r>
          </a:p>
          <a:p>
            <a:endParaRPr lang="en-US" dirty="0" smtClean="0"/>
          </a:p>
          <a:p>
            <a:r>
              <a:rPr lang="en-US" dirty="0" smtClean="0"/>
              <a:t>It is a plant extract specially developed to fight against signs of fatigue thanks to its action on the detoxification processes of cellular metabolism. </a:t>
            </a:r>
          </a:p>
          <a:p>
            <a:r>
              <a:rPr lang="en-US" dirty="0" smtClean="0"/>
              <a:t>It fights the cutaneous signs of fatigue caused by glycation and </a:t>
            </a:r>
            <a:r>
              <a:rPr lang="en-US" dirty="0" err="1" smtClean="0"/>
              <a:t>glycoxidation</a:t>
            </a:r>
            <a:r>
              <a:rPr lang="en-US" dirty="0" smtClean="0"/>
              <a:t>. </a:t>
            </a:r>
          </a:p>
          <a:p>
            <a:r>
              <a:rPr lang="en-US" dirty="0" smtClean="0"/>
              <a:t>It maintains the mechanical viability of the cells and their optimal production of energy, rebalances the synthesis of melatonin by the fibroblasts tired by glycation and ensures the elimination of cellular waste.</a:t>
            </a:r>
          </a:p>
          <a:p>
            <a:endParaRPr lang="en-US" dirty="0" smtClean="0"/>
          </a:p>
          <a:p>
            <a:r>
              <a:rPr lang="en-US" dirty="0" smtClean="0"/>
              <a:t>Note: Glycation: fixation of a sugar on proteins causing a structural rearrangement. These glycated proteins cannot be destroyed naturally by our cells' destruction systems. These products then pile up in the cells without being able to get rid of them. Little by little, these substances cause a dysfunction of the cell's metabolism and eventually lead to its death.  </a:t>
            </a:r>
          </a:p>
          <a:p>
            <a:endParaRPr lang="en-US" dirty="0" smtClean="0"/>
          </a:p>
          <a:p>
            <a:r>
              <a:rPr lang="en-US" b="1" dirty="0" smtClean="0"/>
              <a:t>Euglena </a:t>
            </a:r>
            <a:r>
              <a:rPr lang="en-US" b="1" dirty="0" err="1" smtClean="0"/>
              <a:t>gracilis</a:t>
            </a:r>
            <a:r>
              <a:rPr lang="en-US" b="1" dirty="0" smtClean="0"/>
              <a:t> </a:t>
            </a:r>
            <a:r>
              <a:rPr lang="en-US" dirty="0" smtClean="0"/>
              <a:t>: regenerating</a:t>
            </a:r>
          </a:p>
          <a:p>
            <a:r>
              <a:rPr lang="en-US" dirty="0" smtClean="0"/>
              <a:t>source of vitality and cellular energy thanks to the stimulation of the production of ATP: + 48 % in 2 hours</a:t>
            </a:r>
          </a:p>
          <a:p>
            <a:r>
              <a:rPr lang="en-US" dirty="0" smtClean="0"/>
              <a:t>Euglena </a:t>
            </a:r>
            <a:r>
              <a:rPr lang="en-US" dirty="0" err="1" smtClean="0"/>
              <a:t>gracilis</a:t>
            </a:r>
            <a:r>
              <a:rPr lang="en-US" dirty="0" smtClean="0"/>
              <a:t> has a metabolism similar to that of skin cells with a metabolism controlled by the alternation of light and darkness (day/night).</a:t>
            </a:r>
          </a:p>
          <a:p>
            <a:r>
              <a:rPr lang="en-US" dirty="0" smtClean="0"/>
              <a:t>Moreover, it contains </a:t>
            </a:r>
            <a:r>
              <a:rPr lang="en-US" dirty="0" err="1" smtClean="0"/>
              <a:t>phosphoinositides</a:t>
            </a:r>
            <a:r>
              <a:rPr lang="en-US" dirty="0" smtClean="0"/>
              <a:t> that will act as a precursor to stimulate the skin cells. </a:t>
            </a:r>
          </a:p>
          <a:p>
            <a:endParaRPr lang="en-US" dirty="0" smtClean="0"/>
          </a:p>
          <a:p>
            <a:r>
              <a:rPr lang="en-US" b="1" dirty="0" smtClean="0"/>
              <a:t>Sacha </a:t>
            </a:r>
            <a:r>
              <a:rPr lang="en-US" b="1" dirty="0" err="1" smtClean="0"/>
              <a:t>inchi</a:t>
            </a:r>
            <a:r>
              <a:rPr lang="en-US" b="1" baseline="0" dirty="0" smtClean="0"/>
              <a:t> oil</a:t>
            </a:r>
            <a:r>
              <a:rPr lang="en-US" dirty="0" smtClean="0"/>
              <a:t>: Nourishing, soothing, softening </a:t>
            </a:r>
          </a:p>
          <a:p>
            <a:endParaRPr lang="en-US" dirty="0" smtClean="0"/>
          </a:p>
          <a:p>
            <a:r>
              <a:rPr lang="en-US" b="1" dirty="0" smtClean="0"/>
              <a:t>Vegetable Glycerin, Grape seed oil, </a:t>
            </a:r>
            <a:r>
              <a:rPr lang="en-US" b="1" dirty="0" err="1" smtClean="0"/>
              <a:t>Shea</a:t>
            </a:r>
            <a:r>
              <a:rPr lang="en-US" b="1" dirty="0" smtClean="0"/>
              <a:t> butter: </a:t>
            </a:r>
            <a:r>
              <a:rPr lang="en-US" dirty="0" smtClean="0"/>
              <a:t>Hydrating, nourishing </a:t>
            </a:r>
          </a:p>
          <a:p>
            <a:endParaRPr lang="en-US" dirty="0" smtClean="0"/>
          </a:p>
          <a:p>
            <a:endParaRPr lang="en-US" dirty="0" smtClean="0"/>
          </a:p>
          <a:p>
            <a:r>
              <a:rPr lang="en-US" dirty="0" smtClean="0"/>
              <a:t>Description</a:t>
            </a:r>
          </a:p>
          <a:p>
            <a:r>
              <a:rPr lang="en-US" dirty="0" smtClean="0"/>
              <a:t>Time Resist Night, youth activator, acts in duo with Time Resist Day to prevent and correct the signs of aging by fighting the processes responsible for premature aging of the skin, commonly called "</a:t>
            </a:r>
            <a:r>
              <a:rPr lang="en-US" dirty="0" err="1" smtClean="0"/>
              <a:t>Inflamm'aging</a:t>
            </a:r>
            <a:r>
              <a:rPr lang="en-US" dirty="0" smtClean="0"/>
              <a:t>". An effectiveness linked to the unique combination of stem cells from an alpine plant, </a:t>
            </a:r>
            <a:r>
              <a:rPr lang="en-US" dirty="0" err="1" smtClean="0"/>
              <a:t>saponaria</a:t>
            </a:r>
            <a:r>
              <a:rPr lang="en-US" dirty="0" smtClean="0"/>
              <a:t> </a:t>
            </a:r>
            <a:r>
              <a:rPr lang="en-US" dirty="0" err="1" smtClean="0"/>
              <a:t>pumila</a:t>
            </a:r>
            <a:r>
              <a:rPr lang="en-US" dirty="0" smtClean="0"/>
              <a:t>, and the Youth Energy! amino acid complex, enriched with anti-wrinkle and smoothing active ingredients: regenerating euglena </a:t>
            </a:r>
            <a:r>
              <a:rPr lang="en-US" dirty="0" err="1" smtClean="0"/>
              <a:t>gracilis</a:t>
            </a:r>
            <a:r>
              <a:rPr lang="en-US" dirty="0" smtClean="0"/>
              <a:t> extracts, anti-glycation silk tree extracts and highly nutritious Sacha </a:t>
            </a:r>
            <a:r>
              <a:rPr lang="en-US" dirty="0" err="1" smtClean="0"/>
              <a:t>Inchi</a:t>
            </a:r>
            <a:r>
              <a:rPr lang="en-US" dirty="0" smtClean="0"/>
              <a:t> oil. Overnight, the skin is nourished and smoothed, signs of fatigue are reduced and the complexion glows with a new radiance.</a:t>
            </a:r>
            <a:endParaRPr lang="fr-FR" dirty="0" smtClean="0"/>
          </a:p>
        </p:txBody>
      </p:sp>
      <p:sp>
        <p:nvSpPr>
          <p:cNvPr id="4" name="Espace réservé du numéro de diapositive 3"/>
          <p:cNvSpPr>
            <a:spLocks noGrp="1"/>
          </p:cNvSpPr>
          <p:nvPr>
            <p:ph type="sldNum" sz="quarter" idx="10"/>
          </p:nvPr>
        </p:nvSpPr>
        <p:spPr/>
        <p:txBody>
          <a:bodyPr/>
          <a:lstStyle/>
          <a:p>
            <a:fld id="{BDC39CD1-3524-46B3-A33D-3A96A6148A9B}" type="slidenum">
              <a:rPr lang="fr-FR" smtClean="0"/>
              <a:t>24</a:t>
            </a:fld>
            <a:endParaRPr lang="fr-FR"/>
          </a:p>
        </p:txBody>
      </p:sp>
    </p:spTree>
    <p:extLst>
      <p:ext uri="{BB962C8B-B14F-4D97-AF65-F5344CB8AC3E}">
        <p14:creationId xmlns:p14="http://schemas.microsoft.com/office/powerpoint/2010/main" val="8251865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ELASTINE NUIT : It is the ideal night care to fight the first wrinkles, to hydrate and nourish the skin while you sleep.</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When you wake up in the morning, wrinkles and fine lines disappear and the skin is plumped up, more supple and toned.</a:t>
            </a:r>
            <a:endParaRPr lang="fr-FR" dirty="0" smtClean="0"/>
          </a:p>
          <a:p>
            <a:endParaRPr lang="fr-FR" dirty="0"/>
          </a:p>
        </p:txBody>
      </p:sp>
      <p:sp>
        <p:nvSpPr>
          <p:cNvPr id="4" name="Espace réservé du numéro de diapositive 3"/>
          <p:cNvSpPr>
            <a:spLocks noGrp="1"/>
          </p:cNvSpPr>
          <p:nvPr>
            <p:ph type="sldNum" sz="quarter" idx="10"/>
          </p:nvPr>
        </p:nvSpPr>
        <p:spPr/>
        <p:txBody>
          <a:bodyPr/>
          <a:lstStyle/>
          <a:p>
            <a:fld id="{BDC39CD1-3524-46B3-A33D-3A96A6148A9B}" type="slidenum">
              <a:rPr lang="fr-FR" smtClean="0"/>
              <a:t>25</a:t>
            </a:fld>
            <a:endParaRPr lang="fr-FR"/>
          </a:p>
        </p:txBody>
      </p:sp>
    </p:spTree>
    <p:extLst>
      <p:ext uri="{BB962C8B-B14F-4D97-AF65-F5344CB8AC3E}">
        <p14:creationId xmlns:p14="http://schemas.microsoft.com/office/powerpoint/2010/main" val="233784856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sz="1200" i="0" u="none" kern="1200" dirty="0" smtClean="0">
                <a:solidFill>
                  <a:schemeClr val="tx1"/>
                </a:solidFill>
                <a:effectLst/>
                <a:latin typeface="+mn-lt"/>
                <a:ea typeface="+mn-ea"/>
                <a:cs typeface="+mn-cs"/>
              </a:rPr>
              <a:t>Time Resist Nuit works in combination with Time Resist Jour to prevent and correct the signs of aging by fighting the processes responsible for premature skin aging, commonly known as "</a:t>
            </a:r>
            <a:r>
              <a:rPr lang="en-US" sz="1200" i="0" u="none" kern="1200" dirty="0" err="1" smtClean="0">
                <a:solidFill>
                  <a:schemeClr val="tx1"/>
                </a:solidFill>
                <a:effectLst/>
                <a:latin typeface="+mn-lt"/>
                <a:ea typeface="+mn-ea"/>
                <a:cs typeface="+mn-cs"/>
              </a:rPr>
              <a:t>Inflamm'aging</a:t>
            </a:r>
            <a:r>
              <a:rPr lang="en-US" sz="1200" i="0" u="none" kern="1200" dirty="0" smtClean="0">
                <a:solidFill>
                  <a:schemeClr val="tx1"/>
                </a:solidFill>
                <a:effectLst/>
                <a:latin typeface="+mn-lt"/>
                <a:ea typeface="+mn-ea"/>
                <a:cs typeface="+mn-cs"/>
              </a:rPr>
              <a:t>" and plumping up even the deepest wrinkles.</a:t>
            </a:r>
            <a:endParaRPr lang="fr-FR" sz="1200" b="0" i="0" u="none" strike="noStrike" kern="1200" dirty="0" smtClean="0">
              <a:solidFill>
                <a:schemeClr val="tx1"/>
              </a:solidFill>
              <a:effectLst/>
              <a:latin typeface="+mn-lt"/>
              <a:ea typeface="+mn-ea"/>
              <a:cs typeface="+mn-cs"/>
            </a:endParaRPr>
          </a:p>
          <a:p>
            <a:endParaRPr lang="fr-FR" sz="1200" b="0" i="0" u="none" strike="noStrike" kern="1200" dirty="0" smtClean="0">
              <a:solidFill>
                <a:schemeClr val="tx1"/>
              </a:solidFill>
              <a:effectLst/>
              <a:latin typeface="+mn-lt"/>
              <a:ea typeface="+mn-ea"/>
              <a:cs typeface="+mn-cs"/>
            </a:endParaRPr>
          </a:p>
          <a:p>
            <a:endParaRPr lang="fr-FR" dirty="0"/>
          </a:p>
        </p:txBody>
      </p:sp>
      <p:sp>
        <p:nvSpPr>
          <p:cNvPr id="4" name="Espace réservé du numéro de diapositive 3"/>
          <p:cNvSpPr>
            <a:spLocks noGrp="1"/>
          </p:cNvSpPr>
          <p:nvPr>
            <p:ph type="sldNum" sz="quarter" idx="10"/>
          </p:nvPr>
        </p:nvSpPr>
        <p:spPr/>
        <p:txBody>
          <a:bodyPr/>
          <a:lstStyle/>
          <a:p>
            <a:fld id="{BDC39CD1-3524-46B3-A33D-3A96A6148A9B}" type="slidenum">
              <a:rPr lang="fr-FR" smtClean="0"/>
              <a:t>26</a:t>
            </a:fld>
            <a:endParaRPr lang="fr-FR"/>
          </a:p>
        </p:txBody>
      </p:sp>
    </p:spTree>
    <p:extLst>
      <p:ext uri="{BB962C8B-B14F-4D97-AF65-F5344CB8AC3E}">
        <p14:creationId xmlns:p14="http://schemas.microsoft.com/office/powerpoint/2010/main" val="91152513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smtClean="0"/>
              <a:t>No</a:t>
            </a:r>
            <a:r>
              <a:rPr lang="fr-FR" baseline="0" dirty="0" smtClean="0"/>
              <a:t> </a:t>
            </a:r>
            <a:r>
              <a:rPr lang="fr-FR" dirty="0" err="1" smtClean="0"/>
              <a:t>vitamin</a:t>
            </a:r>
            <a:r>
              <a:rPr lang="fr-FR" baseline="0" dirty="0" smtClean="0"/>
              <a:t> B5 </a:t>
            </a:r>
            <a:endParaRPr lang="fr-FR" dirty="0" smtClean="0"/>
          </a:p>
          <a:p>
            <a:endParaRPr lang="fr-FR" dirty="0"/>
          </a:p>
        </p:txBody>
      </p:sp>
      <p:sp>
        <p:nvSpPr>
          <p:cNvPr id="4" name="Espace réservé du numéro de diapositive 3"/>
          <p:cNvSpPr>
            <a:spLocks noGrp="1"/>
          </p:cNvSpPr>
          <p:nvPr>
            <p:ph type="sldNum" sz="quarter" idx="10"/>
          </p:nvPr>
        </p:nvSpPr>
        <p:spPr/>
        <p:txBody>
          <a:bodyPr/>
          <a:lstStyle/>
          <a:p>
            <a:fld id="{BDC39CD1-3524-46B3-A33D-3A96A6148A9B}" type="slidenum">
              <a:rPr lang="fr-FR" smtClean="0"/>
              <a:t>27</a:t>
            </a:fld>
            <a:endParaRPr lang="fr-FR"/>
          </a:p>
        </p:txBody>
      </p:sp>
    </p:spTree>
    <p:extLst>
      <p:ext uri="{BB962C8B-B14F-4D97-AF65-F5344CB8AC3E}">
        <p14:creationId xmlns:p14="http://schemas.microsoft.com/office/powerpoint/2010/main" val="127598847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smtClean="0">
                <a:ln>
                  <a:noFill/>
                </a:ln>
                <a:solidFill>
                  <a:prstClr val="black"/>
                </a:solidFill>
                <a:effectLst/>
                <a:uLnTx/>
                <a:uFillTx/>
                <a:latin typeface="+mn-lt"/>
                <a:ea typeface="+mn-ea"/>
                <a:cs typeface="+mn-cs"/>
              </a:rPr>
              <a:t>GLYCONIGHT 10% MASQUE    81% ION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sng" strike="noStrike" kern="1200" cap="none" spc="0" normalizeH="0" baseline="0" noProof="0" dirty="0" smtClean="0">
                <a:ln>
                  <a:noFill/>
                </a:ln>
                <a:solidFill>
                  <a:prstClr val="black"/>
                </a:solidFill>
                <a:effectLst/>
                <a:uLnTx/>
                <a:uFillTx/>
                <a:latin typeface="+mn-lt"/>
                <a:ea typeface="+mn-ea"/>
                <a:cs typeface="+mn-cs"/>
              </a:rPr>
              <a:t>Description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The clean peel that gives the skin a new breath.</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sng"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sng" strike="noStrike" kern="1200" cap="none" spc="0" normalizeH="0" baseline="0" noProof="0" dirty="0" smtClean="0">
                <a:ln>
                  <a:noFill/>
                </a:ln>
                <a:solidFill>
                  <a:prstClr val="black"/>
                </a:solidFill>
                <a:effectLst/>
                <a:uLnTx/>
                <a:uFillTx/>
                <a:latin typeface="+mn-lt"/>
                <a:ea typeface="+mn-ea"/>
                <a:cs typeface="+mn-cs"/>
              </a:rPr>
              <a:t>Benefits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Immediate radiance from the first use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Skin texture is refined and pores are tightened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smtClean="0">
                <a:ln>
                  <a:noFill/>
                </a:ln>
                <a:solidFill>
                  <a:prstClr val="black"/>
                </a:solidFill>
                <a:effectLst/>
                <a:uLnTx/>
                <a:uFillTx/>
                <a:latin typeface="+mn-lt"/>
                <a:ea typeface="+mn-ea"/>
                <a:cs typeface="+mn-cs"/>
              </a:rPr>
              <a:t>Smoothes</a:t>
            </a:r>
            <a:r>
              <a:rPr kumimoji="0" lang="en-US" sz="1200" b="0" i="0" u="none" strike="noStrike" kern="1200" cap="none" spc="0" normalizeH="0" baseline="0" noProof="0" dirty="0" smtClean="0">
                <a:ln>
                  <a:noFill/>
                </a:ln>
                <a:solidFill>
                  <a:prstClr val="black"/>
                </a:solidFill>
                <a:effectLst/>
                <a:uLnTx/>
                <a:uFillTx/>
                <a:latin typeface="+mn-lt"/>
                <a:ea typeface="+mn-ea"/>
                <a:cs typeface="+mn-cs"/>
              </a:rPr>
              <a:t> wrinkles and fine lines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sng"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sng" strike="noStrike" kern="1200" cap="none" spc="0" normalizeH="0" baseline="0" noProof="0" dirty="0" smtClean="0">
                <a:ln>
                  <a:noFill/>
                </a:ln>
                <a:solidFill>
                  <a:prstClr val="black"/>
                </a:solidFill>
                <a:effectLst/>
                <a:uLnTx/>
                <a:uFillTx/>
                <a:latin typeface="+mn-lt"/>
                <a:ea typeface="+mn-ea"/>
                <a:cs typeface="+mn-cs"/>
              </a:rPr>
              <a:t>Target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For </a:t>
            </a:r>
            <a:r>
              <a:rPr kumimoji="0" lang="en-US" sz="1200" b="0" i="0" u="none" strike="noStrike" kern="1200" cap="none" spc="0" normalizeH="0" baseline="0" noProof="0" dirty="0" err="1" smtClean="0">
                <a:ln>
                  <a:noFill/>
                </a:ln>
                <a:solidFill>
                  <a:prstClr val="black"/>
                </a:solidFill>
                <a:effectLst/>
                <a:uLnTx/>
                <a:uFillTx/>
                <a:latin typeface="+mn-lt"/>
                <a:ea typeface="+mn-ea"/>
                <a:cs typeface="+mn-cs"/>
              </a:rPr>
              <a:t>millenials</a:t>
            </a:r>
            <a:r>
              <a:rPr kumimoji="0" lang="en-US" sz="1200" b="0" i="0" u="none" strike="noStrike" kern="1200" cap="none" spc="0" normalizeH="0" baseline="0" noProof="0" dirty="0" smtClean="0">
                <a:ln>
                  <a:noFill/>
                </a:ln>
                <a:solidFill>
                  <a:prstClr val="black"/>
                </a:solidFill>
                <a:effectLst/>
                <a:uLnTx/>
                <a:uFillTx/>
                <a:latin typeface="+mn-lt"/>
                <a:ea typeface="+mn-ea"/>
                <a:cs typeface="+mn-cs"/>
              </a:rPr>
              <a:t> (Blemish-free skin, radiance and treatment of the first wrinkles)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For more mature skin (anti-aging effect (wrinkles++/firmness/spots) and radiance)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sng"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sng" strike="noStrike" kern="1200" cap="none" spc="0" normalizeH="0" baseline="0" noProof="0" dirty="0" smtClean="0">
                <a:ln>
                  <a:noFill/>
                </a:ln>
                <a:solidFill>
                  <a:prstClr val="black"/>
                </a:solidFill>
                <a:effectLst/>
                <a:uLnTx/>
                <a:uFillTx/>
                <a:latin typeface="+mn-lt"/>
                <a:ea typeface="+mn-ea"/>
                <a:cs typeface="+mn-cs"/>
              </a:rPr>
              <a:t>Results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Radiance of the complexion: + 24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Pore size: -19</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Depth of crow's feet wrinkles: -30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sng"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(Clinical study conducted under the supervision of a dermatologist on 15 volunteers aged 20 to 39 (1 month) and 15 volunteers aged 40 to 55 (2 months) - Average results for both groups at 1 month, except for the density of the dermis in the 40-55 age group.</a:t>
            </a:r>
            <a:endParaRPr lang="fr-FR" u="none" dirty="0" smtClean="0"/>
          </a:p>
        </p:txBody>
      </p:sp>
      <p:sp>
        <p:nvSpPr>
          <p:cNvPr id="4" name="Espace réservé du numéro de diapositive 3"/>
          <p:cNvSpPr>
            <a:spLocks noGrp="1"/>
          </p:cNvSpPr>
          <p:nvPr>
            <p:ph type="sldNum" sz="quarter" idx="10"/>
          </p:nvPr>
        </p:nvSpPr>
        <p:spPr/>
        <p:txBody>
          <a:bodyPr/>
          <a:lstStyle/>
          <a:p>
            <a:fld id="{BDC39CD1-3524-46B3-A33D-3A96A6148A9B}" type="slidenum">
              <a:rPr lang="fr-FR" smtClean="0"/>
              <a:t>28</a:t>
            </a:fld>
            <a:endParaRPr lang="fr-FR"/>
          </a:p>
        </p:txBody>
      </p:sp>
    </p:spTree>
    <p:extLst>
      <p:ext uri="{BB962C8B-B14F-4D97-AF65-F5344CB8AC3E}">
        <p14:creationId xmlns:p14="http://schemas.microsoft.com/office/powerpoint/2010/main" val="239610526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sng" strike="noStrike" kern="1200" cap="none" spc="0" normalizeH="0" baseline="0" noProof="0" dirty="0" smtClean="0">
                <a:ln>
                  <a:noFill/>
                </a:ln>
                <a:solidFill>
                  <a:prstClr val="black"/>
                </a:solidFill>
                <a:effectLst/>
                <a:uLnTx/>
                <a:uFillTx/>
                <a:latin typeface="+mn-lt"/>
                <a:ea typeface="+mn-ea"/>
                <a:cs typeface="+mn-cs"/>
              </a:rPr>
              <a:t>Home use :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At night, after removing make up and cleansing, spray Yon-Ka Lotion and penetrate with effleurage movement then apply a thin layer of the mask to the face and neck.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Leave on all night. Rinse off with tepid water the next morning.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TRIPLE USE :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1 : Radiance-boosting mask: apply once at night for a radiance boost the next morning (to boost radiance)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2 : Maintenance treatment: use every other night for one or two weeks (new skin effect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3 : Intensive course of treatment (1 to 2 month): use every other night for the first week, then every night for each of the following weeks. (for a reinforced anti-aging or new skin result)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Repeat this course of treatment twice or three times a year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Can also be applied on the neckline to smooth away wrinkles visibly and restore its youthful appearance 	 It’s an effective way to prime skin before a medical peel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sng"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rPr>
              <a:t>Ingrédients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fr-FR" sz="1200" b="0" i="0" u="none"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rPr>
              <a:t>10% pure </a:t>
            </a:r>
            <a:r>
              <a:rPr kumimoji="0" lang="fr-FR" sz="1200" b="0" i="0" u="none" strike="noStrike" kern="1200" cap="none" spc="0" normalizeH="0" baseline="0" noProof="0" dirty="0" err="1" smtClean="0">
                <a:ln>
                  <a:noFill/>
                </a:ln>
                <a:solidFill>
                  <a:prstClr val="black"/>
                </a:solidFill>
                <a:effectLst/>
                <a:uLnTx/>
                <a:uFillTx/>
                <a:latin typeface="Century Gothic" panose="020B0502020202020204" pitchFamily="34" charset="0"/>
                <a:ea typeface="+mn-ea"/>
                <a:cs typeface="+mn-cs"/>
              </a:rPr>
              <a:t>glycolic</a:t>
            </a:r>
            <a:r>
              <a:rPr kumimoji="0" lang="fr-FR" sz="1200" b="0" i="0" u="none"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rPr>
              <a:t> </a:t>
            </a:r>
            <a:r>
              <a:rPr kumimoji="0" lang="fr-FR" sz="1200" b="0" i="0" u="none" strike="noStrike" kern="1200" cap="none" spc="0" normalizeH="0" baseline="0" noProof="0" dirty="0" err="1" smtClean="0">
                <a:ln>
                  <a:noFill/>
                </a:ln>
                <a:solidFill>
                  <a:prstClr val="black"/>
                </a:solidFill>
                <a:effectLst/>
                <a:uLnTx/>
                <a:uFillTx/>
                <a:latin typeface="Century Gothic" panose="020B0502020202020204" pitchFamily="34" charset="0"/>
                <a:ea typeface="+mn-ea"/>
                <a:cs typeface="+mn-cs"/>
              </a:rPr>
              <a:t>acid</a:t>
            </a:r>
            <a:r>
              <a:rPr kumimoji="0" lang="fr-FR" sz="1200" b="0" i="0" u="none"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rPr>
              <a:t>: </a:t>
            </a:r>
            <a:r>
              <a:rPr kumimoji="0" lang="fr-FR" sz="1200" b="0" i="0" u="none" strike="noStrike" kern="1200" cap="none" spc="0" normalizeH="0" baseline="0" noProof="0" dirty="0" err="1" smtClean="0">
                <a:ln>
                  <a:noFill/>
                </a:ln>
                <a:solidFill>
                  <a:prstClr val="black"/>
                </a:solidFill>
                <a:effectLst/>
                <a:uLnTx/>
                <a:uFillTx/>
                <a:latin typeface="Century Gothic" panose="020B0502020202020204" pitchFamily="34" charset="0"/>
                <a:ea typeface="+mn-ea"/>
                <a:cs typeface="+mn-cs"/>
              </a:rPr>
              <a:t>smoothing</a:t>
            </a:r>
            <a:r>
              <a:rPr kumimoji="0" lang="fr-FR" sz="1200" b="0" i="0" u="none"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rPr>
              <a:t>, anti-</a:t>
            </a:r>
            <a:r>
              <a:rPr kumimoji="0" lang="fr-FR" sz="1200" b="0" i="0" u="none" strike="noStrike" kern="1200" cap="none" spc="0" normalizeH="0" baseline="0" noProof="0" dirty="0" err="1" smtClean="0">
                <a:ln>
                  <a:noFill/>
                </a:ln>
                <a:solidFill>
                  <a:prstClr val="black"/>
                </a:solidFill>
                <a:effectLst/>
                <a:uLnTx/>
                <a:uFillTx/>
                <a:latin typeface="Century Gothic" panose="020B0502020202020204" pitchFamily="34" charset="0"/>
                <a:ea typeface="+mn-ea"/>
                <a:cs typeface="+mn-cs"/>
              </a:rPr>
              <a:t>wrinkle</a:t>
            </a:r>
            <a:endParaRPr kumimoji="0" lang="fr-FR" sz="1200" b="0" i="0" u="none"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fr-FR" sz="1200" b="0" i="0" u="none" strike="noStrike" kern="1200" cap="none" spc="0" normalizeH="0" baseline="0" noProof="0" dirty="0" err="1" smtClean="0">
                <a:ln>
                  <a:noFill/>
                </a:ln>
                <a:solidFill>
                  <a:prstClr val="black"/>
                </a:solidFill>
                <a:effectLst/>
                <a:uLnTx/>
                <a:uFillTx/>
                <a:latin typeface="Century Gothic" panose="020B0502020202020204" pitchFamily="34" charset="0"/>
                <a:ea typeface="+mn-ea"/>
                <a:cs typeface="+mn-cs"/>
              </a:rPr>
              <a:t>Organic</a:t>
            </a:r>
            <a:r>
              <a:rPr kumimoji="0" lang="fr-FR" sz="1200" b="0" i="0" u="none"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rPr>
              <a:t> </a:t>
            </a:r>
            <a:r>
              <a:rPr kumimoji="0" lang="fr-FR" sz="1200" b="0" i="0" u="none" strike="noStrike" kern="1200" cap="none" spc="0" normalizeH="0" baseline="0" noProof="0" dirty="0" err="1" smtClean="0">
                <a:ln>
                  <a:noFill/>
                </a:ln>
                <a:solidFill>
                  <a:prstClr val="black"/>
                </a:solidFill>
                <a:effectLst/>
                <a:uLnTx/>
                <a:uFillTx/>
                <a:latin typeface="Century Gothic" panose="020B0502020202020204" pitchFamily="34" charset="0"/>
                <a:ea typeface="+mn-ea"/>
                <a:cs typeface="+mn-cs"/>
              </a:rPr>
              <a:t>apricot</a:t>
            </a:r>
            <a:r>
              <a:rPr kumimoji="0" lang="fr-FR" sz="1200" b="0" i="0" u="none"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rPr>
              <a:t> </a:t>
            </a:r>
            <a:r>
              <a:rPr kumimoji="0" lang="fr-FR" sz="1200" b="0" i="0" u="none" strike="noStrike" kern="1200" cap="none" spc="0" normalizeH="0" baseline="0" noProof="0" dirty="0" err="1" smtClean="0">
                <a:ln>
                  <a:noFill/>
                </a:ln>
                <a:solidFill>
                  <a:prstClr val="black"/>
                </a:solidFill>
                <a:effectLst/>
                <a:uLnTx/>
                <a:uFillTx/>
                <a:latin typeface="Century Gothic" panose="020B0502020202020204" pitchFamily="34" charset="0"/>
                <a:ea typeface="+mn-ea"/>
                <a:cs typeface="+mn-cs"/>
              </a:rPr>
              <a:t>kernel</a:t>
            </a:r>
            <a:r>
              <a:rPr kumimoji="0" lang="fr-FR" sz="1200" b="0" i="0" u="none"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rPr>
              <a:t> </a:t>
            </a:r>
            <a:r>
              <a:rPr kumimoji="0" lang="fr-FR" sz="1200" b="0" i="0" u="none" strike="noStrike" kern="1200" cap="none" spc="0" normalizeH="0" baseline="0" noProof="0" dirty="0" err="1" smtClean="0">
                <a:ln>
                  <a:noFill/>
                </a:ln>
                <a:solidFill>
                  <a:prstClr val="black"/>
                </a:solidFill>
                <a:effectLst/>
                <a:uLnTx/>
                <a:uFillTx/>
                <a:latin typeface="Century Gothic" panose="020B0502020202020204" pitchFamily="34" charset="0"/>
                <a:ea typeface="+mn-ea"/>
                <a:cs typeface="+mn-cs"/>
              </a:rPr>
              <a:t>oil</a:t>
            </a:r>
            <a:r>
              <a:rPr kumimoji="0" lang="fr-FR" sz="1200" b="0" i="0" u="none"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rPr>
              <a:t> and </a:t>
            </a:r>
            <a:r>
              <a:rPr kumimoji="0" lang="fr-FR" sz="1200" b="0" i="0" u="none" strike="noStrike" kern="1200" cap="none" spc="0" normalizeH="0" baseline="0" noProof="0" dirty="0" err="1" smtClean="0">
                <a:ln>
                  <a:noFill/>
                </a:ln>
                <a:solidFill>
                  <a:prstClr val="black"/>
                </a:solidFill>
                <a:effectLst/>
                <a:uLnTx/>
                <a:uFillTx/>
                <a:latin typeface="Century Gothic" panose="020B0502020202020204" pitchFamily="34" charset="0"/>
                <a:ea typeface="+mn-ea"/>
                <a:cs typeface="+mn-cs"/>
              </a:rPr>
              <a:t>brown</a:t>
            </a:r>
            <a:r>
              <a:rPr kumimoji="0" lang="fr-FR" sz="1200" b="0" i="0" u="none"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rPr>
              <a:t> </a:t>
            </a:r>
            <a:r>
              <a:rPr kumimoji="0" lang="fr-FR" sz="1200" b="0" i="0" u="none" strike="noStrike" kern="1200" cap="none" spc="0" normalizeH="0" baseline="0" noProof="0" dirty="0" err="1" smtClean="0">
                <a:ln>
                  <a:noFill/>
                </a:ln>
                <a:solidFill>
                  <a:prstClr val="black"/>
                </a:solidFill>
                <a:effectLst/>
                <a:uLnTx/>
                <a:uFillTx/>
                <a:latin typeface="Century Gothic" panose="020B0502020202020204" pitchFamily="34" charset="0"/>
                <a:ea typeface="+mn-ea"/>
                <a:cs typeface="+mn-cs"/>
              </a:rPr>
              <a:t>algae</a:t>
            </a:r>
            <a:r>
              <a:rPr kumimoji="0" lang="fr-FR" sz="1200" b="0" i="0" u="none"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rPr>
              <a:t>: radiance</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fr-FR" sz="1200" b="0" i="0" u="none"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rPr>
              <a:t>Natural polysaccharides: </a:t>
            </a:r>
            <a:r>
              <a:rPr kumimoji="0" lang="fr-FR" sz="1200" b="0" i="0" u="none" strike="noStrike" kern="1200" cap="none" spc="0" normalizeH="0" baseline="0" noProof="0" dirty="0" err="1" smtClean="0">
                <a:ln>
                  <a:noFill/>
                </a:ln>
                <a:solidFill>
                  <a:prstClr val="black"/>
                </a:solidFill>
                <a:effectLst/>
                <a:uLnTx/>
                <a:uFillTx/>
                <a:latin typeface="Century Gothic" panose="020B0502020202020204" pitchFamily="34" charset="0"/>
                <a:ea typeface="+mn-ea"/>
                <a:cs typeface="+mn-cs"/>
              </a:rPr>
              <a:t>soothing</a:t>
            </a:r>
            <a:endParaRPr kumimoji="0" lang="fr-FR" sz="1200" b="0" i="0" u="none"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fr-FR" sz="1200" b="0" i="0" u="none" strike="noStrike" kern="1200" cap="none" spc="0" normalizeH="0" baseline="0" noProof="0" dirty="0" err="1" smtClean="0">
                <a:ln>
                  <a:noFill/>
                </a:ln>
                <a:solidFill>
                  <a:prstClr val="black"/>
                </a:solidFill>
                <a:effectLst/>
                <a:uLnTx/>
                <a:uFillTx/>
                <a:latin typeface="Century Gothic" panose="020B0502020202020204" pitchFamily="34" charset="0"/>
                <a:ea typeface="+mn-ea"/>
                <a:cs typeface="+mn-cs"/>
              </a:rPr>
              <a:t>Vegetable</a:t>
            </a:r>
            <a:r>
              <a:rPr kumimoji="0" lang="fr-FR" sz="1200" b="0" i="0" u="none"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rPr>
              <a:t> </a:t>
            </a:r>
            <a:r>
              <a:rPr kumimoji="0" lang="fr-FR" sz="1200" b="0" i="0" u="none" strike="noStrike" kern="1200" cap="none" spc="0" normalizeH="0" baseline="0" noProof="0" dirty="0" err="1" smtClean="0">
                <a:ln>
                  <a:noFill/>
                </a:ln>
                <a:solidFill>
                  <a:prstClr val="black"/>
                </a:solidFill>
                <a:effectLst/>
                <a:uLnTx/>
                <a:uFillTx/>
                <a:latin typeface="Century Gothic" panose="020B0502020202020204" pitchFamily="34" charset="0"/>
                <a:ea typeface="+mn-ea"/>
                <a:cs typeface="+mn-cs"/>
              </a:rPr>
              <a:t>glycerin</a:t>
            </a:r>
            <a:r>
              <a:rPr kumimoji="0" lang="fr-FR" sz="1200" b="0" i="0" u="none"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rPr>
              <a:t>: </a:t>
            </a:r>
            <a:r>
              <a:rPr kumimoji="0" lang="fr-FR" sz="1200" b="0" i="0" u="none" strike="noStrike" kern="1200" cap="none" spc="0" normalizeH="0" baseline="0" noProof="0" dirty="0" err="1" smtClean="0">
                <a:ln>
                  <a:noFill/>
                </a:ln>
                <a:solidFill>
                  <a:prstClr val="black"/>
                </a:solidFill>
                <a:effectLst/>
                <a:uLnTx/>
                <a:uFillTx/>
                <a:latin typeface="Century Gothic" panose="020B0502020202020204" pitchFamily="34" charset="0"/>
                <a:ea typeface="+mn-ea"/>
                <a:cs typeface="+mn-cs"/>
              </a:rPr>
              <a:t>moisturizing</a:t>
            </a:r>
            <a:endParaRPr kumimoji="0" lang="fr-FR" sz="1200" b="0" i="0" u="none"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fr-FR" sz="1200" b="0" i="0" u="none"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rPr>
              <a:t>Quintessence: </a:t>
            </a:r>
            <a:r>
              <a:rPr kumimoji="0" lang="fr-FR" sz="1200" b="0" i="0" u="none" strike="noStrike" kern="1200" cap="none" spc="0" normalizeH="0" baseline="0" noProof="0" dirty="0" err="1" smtClean="0">
                <a:ln>
                  <a:noFill/>
                </a:ln>
                <a:solidFill>
                  <a:prstClr val="black"/>
                </a:solidFill>
                <a:effectLst/>
                <a:uLnTx/>
                <a:uFillTx/>
                <a:latin typeface="Century Gothic" panose="020B0502020202020204" pitchFamily="34" charset="0"/>
                <a:ea typeface="+mn-ea"/>
                <a:cs typeface="+mn-cs"/>
              </a:rPr>
              <a:t>Balancing</a:t>
            </a:r>
            <a:r>
              <a:rPr kumimoji="0" lang="fr-FR" sz="1200" b="0" i="0" u="none"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rPr>
              <a:t>, </a:t>
            </a:r>
            <a:r>
              <a:rPr kumimoji="0" lang="fr-FR" sz="1200" b="0" i="0" u="none" strike="noStrike" kern="1200" cap="none" spc="0" normalizeH="0" baseline="0" noProof="0" dirty="0" err="1" smtClean="0">
                <a:ln>
                  <a:noFill/>
                </a:ln>
                <a:solidFill>
                  <a:prstClr val="black"/>
                </a:solidFill>
                <a:effectLst/>
                <a:uLnTx/>
                <a:uFillTx/>
                <a:latin typeface="Century Gothic" panose="020B0502020202020204" pitchFamily="34" charset="0"/>
                <a:ea typeface="+mn-ea"/>
                <a:cs typeface="+mn-cs"/>
              </a:rPr>
              <a:t>calming</a:t>
            </a:r>
            <a:endParaRPr kumimoji="0" lang="fr-FR" sz="1200" b="0" i="0" u="none" strike="noStrike" kern="1200" cap="none" spc="0" normalizeH="0" baseline="0" noProof="0" dirty="0" smtClean="0">
              <a:ln>
                <a:noFill/>
              </a:ln>
              <a:solidFill>
                <a:prstClr val="black"/>
              </a:solidFill>
              <a:effectLst/>
              <a:uLnTx/>
              <a:uFillTx/>
              <a:latin typeface="Sofia Pro Regular" panose="00000500000000000000" pitchFamily="50"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dirty="0" smtClean="0">
              <a:ln>
                <a:noFill/>
              </a:ln>
              <a:solidFill>
                <a:prstClr val="black"/>
              </a:solidFill>
              <a:effectLst/>
              <a:uLnTx/>
              <a:uFillTx/>
              <a:latin typeface="Sofia Pro Regular" panose="00000500000000000000" pitchFamily="50"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Precaution of use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 Avoid contact with eyes and lips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 Always apply sunscreen during the day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 In the event of persistent redness or irritation, discontinue use and see a doctor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 Do not apply this mask just before or just after hair removal or hair coloring or bleaching or</a:t>
            </a:r>
            <a:r>
              <a:rPr lang="en-US" baseline="0" dirty="0" smtClean="0"/>
              <a:t> sunburn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Do not apply at the same time as a retinoic acid-based treatment, or if your skin is sensitive to glycolic acid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This product must be used infrequently and for limited periods of time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dirty="0" smtClean="0">
              <a:ln>
                <a:noFill/>
              </a:ln>
              <a:solidFill>
                <a:prstClr val="black"/>
              </a:solidFill>
              <a:effectLst/>
              <a:uLnTx/>
              <a:uFillTx/>
              <a:latin typeface="Sofia Pro Medium" panose="00000500000000000000" pitchFamily="50"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Sofia Pro Medium" panose="00000500000000000000" pitchFamily="50" charset="0"/>
                <a:ea typeface="+mn-ea"/>
                <a:cs typeface="+mn-cs"/>
              </a:rPr>
              <a:t>To see if you can tolerate glycolic acid, apply a small amount to the inside of the elbow or behind the ear.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Sofia Pro Medium" panose="00000500000000000000" pitchFamily="50" charset="0"/>
                <a:ea typeface="+mn-ea"/>
                <a:cs typeface="+mn-cs"/>
              </a:rPr>
              <a:t>If redness and violent sensations of discomfort appear, remove and try again the next day to confirm or not the intolerance.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Sofia Pro Medium" panose="00000500000000000000" pitchFamily="50" charset="0"/>
                <a:ea typeface="+mn-ea"/>
                <a:cs typeface="+mn-cs"/>
              </a:rPr>
              <a:t>Remember to use the sample!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smtClean="0">
              <a:ln>
                <a:noFill/>
              </a:ln>
              <a:solidFill>
                <a:prstClr val="black"/>
              </a:solidFill>
              <a:effectLst/>
              <a:uLnTx/>
              <a:uFillTx/>
              <a:latin typeface="Sofia Pro Medium" panose="00000500000000000000" pitchFamily="50"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smtClean="0">
              <a:ln>
                <a:noFill/>
              </a:ln>
              <a:solidFill>
                <a:prstClr val="black"/>
              </a:solidFill>
              <a:effectLst/>
              <a:uLnTx/>
              <a:uFillTx/>
              <a:latin typeface="Sofia Pro Medium" panose="00000500000000000000" pitchFamily="50"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Sofia Pro Medium" panose="00000500000000000000" pitchFamily="50" charset="0"/>
                <a:ea typeface="+mn-ea"/>
                <a:cs typeface="+mn-cs"/>
              </a:rPr>
              <a:t>The </a:t>
            </a:r>
            <a:r>
              <a:rPr kumimoji="0" lang="en-US" sz="1200" b="0" i="0" u="none" strike="noStrike" kern="1200" cap="none" spc="0" normalizeH="0" baseline="0" noProof="0" dirty="0" err="1" smtClean="0">
                <a:ln>
                  <a:noFill/>
                </a:ln>
                <a:solidFill>
                  <a:prstClr val="black"/>
                </a:solidFill>
                <a:effectLst/>
                <a:uLnTx/>
                <a:uFillTx/>
                <a:latin typeface="Sofia Pro Medium" panose="00000500000000000000" pitchFamily="50" charset="0"/>
                <a:ea typeface="+mn-ea"/>
                <a:cs typeface="+mn-cs"/>
              </a:rPr>
              <a:t>Glyconight</a:t>
            </a:r>
            <a:r>
              <a:rPr kumimoji="0" lang="en-US" sz="1200" b="0" i="0" u="none" strike="noStrike" kern="1200" cap="none" spc="0" normalizeH="0" baseline="0" noProof="0" dirty="0" smtClean="0">
                <a:ln>
                  <a:noFill/>
                </a:ln>
                <a:solidFill>
                  <a:prstClr val="black"/>
                </a:solidFill>
                <a:effectLst/>
                <a:uLnTx/>
                <a:uFillTx/>
                <a:latin typeface="Sofia Pro Medium" panose="00000500000000000000" pitchFamily="50" charset="0"/>
                <a:ea typeface="+mn-ea"/>
                <a:cs typeface="+mn-cs"/>
              </a:rPr>
              <a:t> 10% Mask has a triple proven effectiveness: anti-aging, new skin effect, radiance. The results are seen from the first moment you wake up, and get stronger with each application!</a:t>
            </a:r>
            <a:endParaRPr kumimoji="0" lang="fr-FR" sz="1200" b="0" i="0" u="none" strike="noStrike" kern="1200" cap="none" spc="0" normalizeH="0" baseline="0" noProof="0" dirty="0" smtClean="0">
              <a:ln>
                <a:noFill/>
              </a:ln>
              <a:solidFill>
                <a:prstClr val="black"/>
              </a:solidFill>
              <a:effectLst/>
              <a:uLnTx/>
              <a:uFillTx/>
              <a:latin typeface="+mn-lt"/>
              <a:ea typeface="+mn-ea"/>
              <a:cs typeface="+mn-cs"/>
            </a:endParaRPr>
          </a:p>
          <a:p>
            <a:endParaRPr lang="fr-FR" dirty="0"/>
          </a:p>
        </p:txBody>
      </p:sp>
      <p:sp>
        <p:nvSpPr>
          <p:cNvPr id="4" name="Espace réservé du numéro de diapositive 3"/>
          <p:cNvSpPr>
            <a:spLocks noGrp="1"/>
          </p:cNvSpPr>
          <p:nvPr>
            <p:ph type="sldNum" sz="quarter" idx="10"/>
          </p:nvPr>
        </p:nvSpPr>
        <p:spPr/>
        <p:txBody>
          <a:bodyPr/>
          <a:lstStyle/>
          <a:p>
            <a:fld id="{BDC39CD1-3524-46B3-A33D-3A96A6148A9B}" type="slidenum">
              <a:rPr lang="fr-FR" smtClean="0"/>
              <a:t>29</a:t>
            </a:fld>
            <a:endParaRPr lang="fr-FR"/>
          </a:p>
        </p:txBody>
      </p:sp>
    </p:spTree>
    <p:extLst>
      <p:ext uri="{BB962C8B-B14F-4D97-AF65-F5344CB8AC3E}">
        <p14:creationId xmlns:p14="http://schemas.microsoft.com/office/powerpoint/2010/main" val="34081161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BDC39CD1-3524-46B3-A33D-3A96A6148A9B}" type="slidenum">
              <a:rPr lang="fr-FR" smtClean="0"/>
              <a:t>3</a:t>
            </a:fld>
            <a:endParaRPr lang="fr-FR"/>
          </a:p>
        </p:txBody>
      </p:sp>
    </p:spTree>
    <p:extLst>
      <p:ext uri="{BB962C8B-B14F-4D97-AF65-F5344CB8AC3E}">
        <p14:creationId xmlns:p14="http://schemas.microsoft.com/office/powerpoint/2010/main" val="157308992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No</a:t>
            </a:r>
            <a:r>
              <a:rPr lang="fr-FR" baseline="0" dirty="0" smtClean="0"/>
              <a:t> </a:t>
            </a:r>
            <a:r>
              <a:rPr lang="fr-FR" dirty="0" err="1" smtClean="0"/>
              <a:t>sweet</a:t>
            </a:r>
            <a:r>
              <a:rPr lang="fr-FR" dirty="0" smtClean="0"/>
              <a:t> </a:t>
            </a:r>
            <a:r>
              <a:rPr lang="fr-FR" dirty="0" err="1" smtClean="0"/>
              <a:t>almond</a:t>
            </a:r>
            <a:r>
              <a:rPr lang="fr-FR" dirty="0" smtClean="0"/>
              <a:t> peptides </a:t>
            </a:r>
            <a:r>
              <a:rPr lang="fr-FR" dirty="0" err="1" smtClean="0"/>
              <a:t>that</a:t>
            </a:r>
            <a:r>
              <a:rPr lang="fr-FR" baseline="0" dirty="0" smtClean="0"/>
              <a:t> are </a:t>
            </a:r>
            <a:r>
              <a:rPr lang="fr-FR" baseline="0" dirty="0" err="1" smtClean="0"/>
              <a:t>presents</a:t>
            </a:r>
            <a:r>
              <a:rPr lang="fr-FR" baseline="0" dirty="0" smtClean="0"/>
              <a:t> in the ALPHA FLUID </a:t>
            </a:r>
          </a:p>
          <a:p>
            <a:endParaRPr lang="fr-FR" sz="1200" b="0" i="0" u="none" strike="noStrike" kern="1200" baseline="0" dirty="0" smtClean="0">
              <a:solidFill>
                <a:schemeClr val="tx1"/>
              </a:solidFill>
              <a:effectLst/>
              <a:latin typeface="+mn-lt"/>
              <a:ea typeface="+mn-ea"/>
              <a:cs typeface="+mn-cs"/>
            </a:endParaRPr>
          </a:p>
          <a:p>
            <a:r>
              <a:rPr lang="fr-FR" dirty="0" err="1" smtClean="0"/>
              <a:t>AHAs</a:t>
            </a:r>
            <a:r>
              <a:rPr lang="fr-FR" dirty="0" smtClean="0"/>
              <a:t> (= fruit </a:t>
            </a:r>
            <a:r>
              <a:rPr lang="fr-FR" dirty="0" err="1" smtClean="0"/>
              <a:t>acids</a:t>
            </a:r>
            <a:r>
              <a:rPr lang="fr-FR" dirty="0" smtClean="0"/>
              <a:t>*) *Passion fruit, </a:t>
            </a:r>
            <a:r>
              <a:rPr lang="fr-FR" dirty="0" err="1" smtClean="0"/>
              <a:t>grape</a:t>
            </a:r>
            <a:r>
              <a:rPr lang="fr-FR" dirty="0" smtClean="0"/>
              <a:t>, </a:t>
            </a:r>
            <a:r>
              <a:rPr lang="fr-FR" dirty="0" err="1" smtClean="0"/>
              <a:t>pineapple</a:t>
            </a:r>
            <a:endParaRPr lang="fr-FR" sz="1200" b="0" i="0" u="none" strike="noStrike" kern="1200" dirty="0" smtClean="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BDC39CD1-3524-46B3-A33D-3A96A6148A9B}" type="slidenum">
              <a:rPr lang="fr-FR" smtClean="0"/>
              <a:t>30</a:t>
            </a:fld>
            <a:endParaRPr lang="fr-FR"/>
          </a:p>
        </p:txBody>
      </p:sp>
    </p:spTree>
    <p:extLst>
      <p:ext uri="{BB962C8B-B14F-4D97-AF65-F5344CB8AC3E}">
        <p14:creationId xmlns:p14="http://schemas.microsoft.com/office/powerpoint/2010/main" val="82208550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i="0" kern="1200" baseline="0" dirty="0" smtClean="0">
                <a:solidFill>
                  <a:schemeClr val="tx1"/>
                </a:solidFill>
                <a:effectLst/>
                <a:latin typeface="+mn-lt"/>
                <a:ea typeface="+mn-ea"/>
                <a:cs typeface="+mn-cs"/>
              </a:rPr>
              <a:t>ALPHA-PEEL 83% ION </a:t>
            </a:r>
          </a:p>
          <a:p>
            <a:endParaRPr lang="fr-FR" sz="1200" i="0" kern="1200" baseline="0" dirty="0" smtClean="0">
              <a:solidFill>
                <a:schemeClr val="tx1"/>
              </a:solidFill>
              <a:effectLst/>
              <a:latin typeface="+mn-lt"/>
              <a:ea typeface="+mn-ea"/>
              <a:cs typeface="+mn-cs"/>
            </a:endParaRPr>
          </a:p>
          <a:p>
            <a:r>
              <a:rPr lang="fr-FR" sz="1200" i="0" u="sng" kern="1200" baseline="0" dirty="0" smtClean="0">
                <a:solidFill>
                  <a:schemeClr val="tx1"/>
                </a:solidFill>
                <a:effectLst/>
                <a:latin typeface="+mn-lt"/>
                <a:ea typeface="+mn-ea"/>
                <a:cs typeface="+mn-cs"/>
              </a:rPr>
              <a:t>Promise</a:t>
            </a:r>
          </a:p>
          <a:p>
            <a:r>
              <a:rPr lang="en-US" sz="1200" i="0" kern="1200" baseline="0" dirty="0" smtClean="0">
                <a:solidFill>
                  <a:schemeClr val="tx1"/>
                </a:solidFill>
                <a:effectLst/>
                <a:latin typeface="+mn-lt"/>
                <a:ea typeface="+mn-ea"/>
                <a:cs typeface="+mn-cs"/>
              </a:rPr>
              <a:t> Gently renovating night peel for fresh &amp; radiant skin</a:t>
            </a:r>
          </a:p>
          <a:p>
            <a:endParaRPr lang="fr-FR" sz="1200" i="0" kern="1200" baseline="0" dirty="0" smtClean="0">
              <a:solidFill>
                <a:schemeClr val="tx1"/>
              </a:solidFill>
              <a:effectLst/>
              <a:latin typeface="+mn-lt"/>
              <a:ea typeface="+mn-ea"/>
              <a:cs typeface="+mn-cs"/>
            </a:endParaRPr>
          </a:p>
          <a:p>
            <a:r>
              <a:rPr lang="fr-FR" sz="1200" i="0" u="sng" kern="1200" baseline="0" dirty="0" err="1" smtClean="0">
                <a:solidFill>
                  <a:schemeClr val="tx1"/>
                </a:solidFill>
                <a:effectLst/>
                <a:latin typeface="+mn-lt"/>
                <a:ea typeface="+mn-ea"/>
                <a:cs typeface="+mn-cs"/>
              </a:rPr>
              <a:t>Benefits</a:t>
            </a:r>
            <a:r>
              <a:rPr lang="fr-FR" sz="1200" i="0" kern="1200" baseline="0" dirty="0" smtClean="0">
                <a:solidFill>
                  <a:schemeClr val="tx1"/>
                </a:solidFill>
                <a:effectLst/>
                <a:latin typeface="+mn-lt"/>
                <a:ea typeface="+mn-ea"/>
                <a:cs typeface="+mn-cs"/>
              </a:rPr>
              <a:t> </a:t>
            </a:r>
          </a:p>
          <a:p>
            <a:r>
              <a:rPr lang="fr-FR" sz="1200" i="0" kern="1200" baseline="0" dirty="0" err="1" smtClean="0">
                <a:solidFill>
                  <a:schemeClr val="tx1"/>
                </a:solidFill>
                <a:effectLst/>
                <a:latin typeface="+mn-lt"/>
                <a:ea typeface="+mn-ea"/>
                <a:cs typeface="+mn-cs"/>
              </a:rPr>
              <a:t>Renovating</a:t>
            </a:r>
            <a:r>
              <a:rPr lang="fr-FR" sz="1200" i="0" kern="1200" baseline="0" dirty="0" smtClean="0">
                <a:solidFill>
                  <a:schemeClr val="tx1"/>
                </a:solidFill>
                <a:effectLst/>
                <a:latin typeface="+mn-lt"/>
                <a:ea typeface="+mn-ea"/>
                <a:cs typeface="+mn-cs"/>
              </a:rPr>
              <a:t> </a:t>
            </a:r>
          </a:p>
          <a:p>
            <a:r>
              <a:rPr lang="fr-FR" sz="1200" i="0" kern="1200" baseline="0" dirty="0" err="1" smtClean="0">
                <a:solidFill>
                  <a:schemeClr val="tx1"/>
                </a:solidFill>
                <a:effectLst/>
                <a:latin typeface="+mn-lt"/>
                <a:ea typeface="+mn-ea"/>
                <a:cs typeface="+mn-cs"/>
              </a:rPr>
              <a:t>Regenerating</a:t>
            </a:r>
            <a:r>
              <a:rPr lang="fr-FR" sz="1200" i="0" kern="1200" baseline="0" dirty="0" smtClean="0">
                <a:solidFill>
                  <a:schemeClr val="tx1"/>
                </a:solidFill>
                <a:effectLst/>
                <a:latin typeface="+mn-lt"/>
                <a:ea typeface="+mn-ea"/>
                <a:cs typeface="+mn-cs"/>
              </a:rPr>
              <a:t> </a:t>
            </a:r>
          </a:p>
          <a:p>
            <a:r>
              <a:rPr lang="fr-FR" sz="1200" i="0" kern="1200" baseline="0" dirty="0" err="1" smtClean="0">
                <a:solidFill>
                  <a:schemeClr val="tx1"/>
                </a:solidFill>
                <a:effectLst/>
                <a:latin typeface="+mn-lt"/>
                <a:ea typeface="+mn-ea"/>
                <a:cs typeface="+mn-cs"/>
              </a:rPr>
              <a:t>Smoothing</a:t>
            </a:r>
            <a:r>
              <a:rPr lang="fr-FR" sz="1200" i="0" kern="1200" baseline="0" dirty="0" smtClean="0">
                <a:solidFill>
                  <a:schemeClr val="tx1"/>
                </a:solidFill>
                <a:effectLst/>
                <a:latin typeface="+mn-lt"/>
                <a:ea typeface="+mn-ea"/>
                <a:cs typeface="+mn-cs"/>
              </a:rPr>
              <a:t> </a:t>
            </a:r>
          </a:p>
          <a:p>
            <a:endParaRPr lang="fr-FR" sz="1200" i="0" kern="1200" baseline="0" dirty="0" smtClean="0">
              <a:solidFill>
                <a:schemeClr val="tx1"/>
              </a:solidFill>
              <a:effectLst/>
              <a:latin typeface="+mn-lt"/>
              <a:ea typeface="+mn-ea"/>
              <a:cs typeface="+mn-cs"/>
            </a:endParaRPr>
          </a:p>
          <a:p>
            <a:r>
              <a:rPr lang="fr-FR" sz="1200" b="0" i="0" u="sng" kern="1200" baseline="0" dirty="0" err="1" smtClean="0">
                <a:solidFill>
                  <a:schemeClr val="tx1"/>
                </a:solidFill>
                <a:effectLst/>
                <a:latin typeface="+mn-lt"/>
                <a:ea typeface="+mn-ea"/>
                <a:cs typeface="+mn-cs"/>
              </a:rPr>
              <a:t>Targets</a:t>
            </a:r>
            <a:r>
              <a:rPr lang="fr-FR" sz="1200" i="0" kern="1200" baseline="0" dirty="0" smtClean="0">
                <a:solidFill>
                  <a:schemeClr val="tx1"/>
                </a:solidFill>
                <a:effectLst/>
                <a:latin typeface="+mn-lt"/>
                <a:ea typeface="+mn-ea"/>
                <a:cs typeface="+mn-cs"/>
              </a:rPr>
              <a:t> </a:t>
            </a:r>
          </a:p>
          <a:p>
            <a:r>
              <a:rPr lang="fr-FR" sz="1200" i="0" kern="1200" baseline="0" dirty="0" err="1" smtClean="0">
                <a:solidFill>
                  <a:schemeClr val="tx1"/>
                </a:solidFill>
                <a:effectLst/>
                <a:latin typeface="+mn-lt"/>
                <a:ea typeface="+mn-ea"/>
                <a:cs typeface="+mn-cs"/>
              </a:rPr>
              <a:t>Dull</a:t>
            </a:r>
            <a:r>
              <a:rPr lang="fr-FR" sz="1200" i="0" kern="1200" baseline="0" dirty="0" smtClean="0">
                <a:solidFill>
                  <a:schemeClr val="tx1"/>
                </a:solidFill>
                <a:effectLst/>
                <a:latin typeface="+mn-lt"/>
                <a:ea typeface="+mn-ea"/>
                <a:cs typeface="+mn-cs"/>
              </a:rPr>
              <a:t> &amp; </a:t>
            </a:r>
            <a:r>
              <a:rPr lang="fr-FR" sz="1200" i="0" kern="1200" baseline="0" dirty="0" err="1" smtClean="0">
                <a:solidFill>
                  <a:schemeClr val="tx1"/>
                </a:solidFill>
                <a:effectLst/>
                <a:latin typeface="+mn-lt"/>
                <a:ea typeface="+mn-ea"/>
                <a:cs typeface="+mn-cs"/>
              </a:rPr>
              <a:t>uneven</a:t>
            </a:r>
            <a:r>
              <a:rPr lang="fr-FR" sz="1200" i="0" kern="1200" baseline="0" dirty="0" smtClean="0">
                <a:solidFill>
                  <a:schemeClr val="tx1"/>
                </a:solidFill>
                <a:effectLst/>
                <a:latin typeface="+mn-lt"/>
                <a:ea typeface="+mn-ea"/>
                <a:cs typeface="+mn-cs"/>
              </a:rPr>
              <a:t> complexion </a:t>
            </a:r>
          </a:p>
          <a:p>
            <a:r>
              <a:rPr lang="fr-FR" sz="1200" i="0" kern="1200" baseline="0" dirty="0" err="1" smtClean="0">
                <a:solidFill>
                  <a:schemeClr val="tx1"/>
                </a:solidFill>
                <a:effectLst/>
                <a:latin typeface="+mn-lt"/>
                <a:ea typeface="+mn-ea"/>
                <a:cs typeface="+mn-cs"/>
              </a:rPr>
              <a:t>Dilated</a:t>
            </a:r>
            <a:r>
              <a:rPr lang="fr-FR" sz="1200" i="0" kern="1200" baseline="0" dirty="0" smtClean="0">
                <a:solidFill>
                  <a:schemeClr val="tx1"/>
                </a:solidFill>
                <a:effectLst/>
                <a:latin typeface="+mn-lt"/>
                <a:ea typeface="+mn-ea"/>
                <a:cs typeface="+mn-cs"/>
              </a:rPr>
              <a:t> pores </a:t>
            </a:r>
          </a:p>
          <a:p>
            <a:endParaRPr lang="fr-FR" sz="1200" i="0" kern="1200" baseline="0" dirty="0" smtClean="0">
              <a:solidFill>
                <a:schemeClr val="tx1"/>
              </a:solidFill>
              <a:effectLst/>
              <a:latin typeface="+mn-lt"/>
              <a:ea typeface="+mn-ea"/>
              <a:cs typeface="+mn-cs"/>
            </a:endParaRPr>
          </a:p>
          <a:p>
            <a:r>
              <a:rPr lang="fr-FR" sz="1200" i="0" u="sng" kern="1200" baseline="0" dirty="0" err="1" smtClean="0">
                <a:solidFill>
                  <a:schemeClr val="tx1"/>
                </a:solidFill>
                <a:effectLst/>
                <a:latin typeface="+mn-lt"/>
                <a:ea typeface="+mn-ea"/>
                <a:cs typeface="+mn-cs"/>
              </a:rPr>
              <a:t>Results</a:t>
            </a:r>
            <a:r>
              <a:rPr lang="fr-FR" sz="1200" i="0" u="sng" kern="1200" baseline="0" dirty="0" smtClean="0">
                <a:solidFill>
                  <a:schemeClr val="tx1"/>
                </a:solidFill>
                <a:effectLst/>
                <a:latin typeface="+mn-lt"/>
                <a:ea typeface="+mn-ea"/>
                <a:cs typeface="+mn-cs"/>
              </a:rPr>
              <a:t> </a:t>
            </a:r>
          </a:p>
          <a:p>
            <a:r>
              <a:rPr lang="fr-FR" sz="1200" i="0" kern="1200" baseline="0" dirty="0" err="1" smtClean="0">
                <a:solidFill>
                  <a:schemeClr val="tx1"/>
                </a:solidFill>
                <a:effectLst/>
                <a:latin typeface="+mn-lt"/>
                <a:ea typeface="+mn-ea"/>
                <a:cs typeface="+mn-cs"/>
              </a:rPr>
              <a:t>Refined</a:t>
            </a:r>
            <a:r>
              <a:rPr lang="fr-FR" sz="1200" i="0" kern="1200" baseline="0" dirty="0" smtClean="0">
                <a:solidFill>
                  <a:schemeClr val="tx1"/>
                </a:solidFill>
                <a:effectLst/>
                <a:latin typeface="+mn-lt"/>
                <a:ea typeface="+mn-ea"/>
                <a:cs typeface="+mn-cs"/>
              </a:rPr>
              <a:t> skin texture for 72% of </a:t>
            </a:r>
            <a:r>
              <a:rPr lang="fr-FR" sz="1200" i="0" kern="1200" baseline="0" dirty="0" err="1" smtClean="0">
                <a:solidFill>
                  <a:schemeClr val="tx1"/>
                </a:solidFill>
                <a:effectLst/>
                <a:latin typeface="+mn-lt"/>
                <a:ea typeface="+mn-ea"/>
                <a:cs typeface="+mn-cs"/>
              </a:rPr>
              <a:t>panelists</a:t>
            </a:r>
            <a:r>
              <a:rPr lang="fr-FR" sz="1200" i="0" kern="1200" baseline="0" dirty="0" smtClean="0">
                <a:solidFill>
                  <a:schemeClr val="tx1"/>
                </a:solidFill>
                <a:effectLst/>
                <a:latin typeface="+mn-lt"/>
                <a:ea typeface="+mn-ea"/>
                <a:cs typeface="+mn-cs"/>
              </a:rPr>
              <a:t> </a:t>
            </a:r>
          </a:p>
          <a:p>
            <a:r>
              <a:rPr lang="fr-FR" sz="1200" i="0" kern="1200" baseline="0" dirty="0" smtClean="0">
                <a:solidFill>
                  <a:schemeClr val="tx1"/>
                </a:solidFill>
                <a:effectLst/>
                <a:latin typeface="+mn-lt"/>
                <a:ea typeface="+mn-ea"/>
                <a:cs typeface="+mn-cs"/>
              </a:rPr>
              <a:t>More radiant skin for 78% of </a:t>
            </a:r>
            <a:r>
              <a:rPr lang="fr-FR" sz="1200" i="0" kern="1200" baseline="0" dirty="0" err="1" smtClean="0">
                <a:solidFill>
                  <a:schemeClr val="tx1"/>
                </a:solidFill>
                <a:effectLst/>
                <a:latin typeface="+mn-lt"/>
                <a:ea typeface="+mn-ea"/>
                <a:cs typeface="+mn-cs"/>
              </a:rPr>
              <a:t>panelists</a:t>
            </a:r>
            <a:r>
              <a:rPr lang="fr-FR" sz="1200" i="0" kern="1200" baseline="0" dirty="0" smtClean="0">
                <a:solidFill>
                  <a:schemeClr val="tx1"/>
                </a:solidFill>
                <a:effectLst/>
                <a:latin typeface="+mn-lt"/>
                <a:ea typeface="+mn-ea"/>
                <a:cs typeface="+mn-cs"/>
              </a:rPr>
              <a:t> </a:t>
            </a:r>
            <a:endParaRPr lang="fr-FR" sz="1200" i="0" u="none" kern="1200" dirty="0" smtClean="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BDC39CD1-3524-46B3-A33D-3A96A6148A9B}" type="slidenum">
              <a:rPr lang="fr-FR" smtClean="0"/>
              <a:t>31</a:t>
            </a:fld>
            <a:endParaRPr lang="fr-FR"/>
          </a:p>
        </p:txBody>
      </p:sp>
    </p:spTree>
    <p:extLst>
      <p:ext uri="{BB962C8B-B14F-4D97-AF65-F5344CB8AC3E}">
        <p14:creationId xmlns:p14="http://schemas.microsoft.com/office/powerpoint/2010/main" val="698724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u="sng" dirty="0" smtClean="0"/>
              <a:t>Home</a:t>
            </a:r>
            <a:r>
              <a:rPr lang="fr-FR" u="sng" baseline="0" dirty="0" smtClean="0"/>
              <a:t> use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smtClean="0"/>
              <a:t>In the </a:t>
            </a:r>
            <a:r>
              <a:rPr lang="fr-FR" dirty="0" err="1" smtClean="0"/>
              <a:t>evening</a:t>
            </a:r>
            <a:r>
              <a:rPr lang="fr-FR" dirty="0" smtClean="0"/>
              <a:t>, </a:t>
            </a:r>
            <a:r>
              <a:rPr lang="en-US" dirty="0" smtClean="0"/>
              <a:t>after cleansing and misting with Yon-Ka Lotion </a:t>
            </a:r>
            <a:r>
              <a:rPr lang="fr-FR" dirty="0" err="1" smtClean="0"/>
              <a:t>apply</a:t>
            </a:r>
            <a:r>
              <a:rPr lang="fr-FR" dirty="0" smtClean="0"/>
              <a:t> </a:t>
            </a:r>
            <a:r>
              <a:rPr lang="fr-FR" b="1" dirty="0" smtClean="0"/>
              <a:t>ALPHA PEEL </a:t>
            </a:r>
            <a:r>
              <a:rPr lang="fr-FR" dirty="0" smtClean="0"/>
              <a:t>(5pumps)  </a:t>
            </a:r>
            <a:r>
              <a:rPr lang="en-US" dirty="0" smtClean="0"/>
              <a:t>by effleurages on the face and the neck, avoiding the lips and eyelids during 1 month.</a:t>
            </a:r>
            <a:endParaRPr lang="fr-FR"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smtClean="0"/>
          </a:p>
          <a:p>
            <a:pPr>
              <a:defRPr/>
            </a:pPr>
            <a:r>
              <a:rPr lang="en-US" dirty="0" smtClean="0"/>
              <a:t>Ideal for scars after acne or at each season change. </a:t>
            </a:r>
          </a:p>
          <a:p>
            <a:pPr>
              <a:defRPr/>
            </a:pP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solidFill>
                  <a:prstClr val="black"/>
                </a:solidFill>
                <a:latin typeface="Roboto Light" panose="020B0604020202020204" charset="0"/>
                <a:ea typeface="Roboto Light" panose="020B0604020202020204" charset="0"/>
              </a:rPr>
              <a:t>Use in treatment with ALPHA FLUID </a:t>
            </a:r>
            <a:r>
              <a:rPr lang="fr-FR" dirty="0" smtClean="0">
                <a:solidFill>
                  <a:prstClr val="black"/>
                </a:solidFill>
                <a:latin typeface="Roboto Light" panose="020B0604020202020204" charset="0"/>
                <a:ea typeface="Roboto Light" panose="020B0604020202020204" charset="0"/>
              </a:rPr>
              <a:t>: </a:t>
            </a:r>
            <a:r>
              <a:rPr lang="en-US" dirty="0" smtClean="0">
                <a:solidFill>
                  <a:prstClr val="black"/>
                </a:solidFill>
                <a:latin typeface="Roboto Light" panose="020B0604020202020204" charset="0"/>
                <a:ea typeface="Roboto Light" panose="020B0604020202020204" charset="0"/>
              </a:rPr>
              <a:t>The perfect duo with fruit</a:t>
            </a:r>
            <a:r>
              <a:rPr lang="en-US" baseline="0" dirty="0" smtClean="0">
                <a:solidFill>
                  <a:prstClr val="black"/>
                </a:solidFill>
                <a:latin typeface="Roboto Light" panose="020B0604020202020204" charset="0"/>
                <a:ea typeface="Roboto Light" panose="020B0604020202020204" charset="0"/>
              </a:rPr>
              <a:t> acids </a:t>
            </a:r>
            <a:r>
              <a:rPr lang="en-US" dirty="0" smtClean="0">
                <a:solidFill>
                  <a:prstClr val="black"/>
                </a:solidFill>
                <a:latin typeface="Roboto Light" panose="020B0604020202020204" charset="0"/>
                <a:ea typeface="Roboto Light" panose="020B0604020202020204" charset="0"/>
              </a:rPr>
              <a:t>for a lasting improvement in skin texture </a:t>
            </a:r>
            <a:endParaRPr lang="fr-FR" dirty="0" smtClean="0">
              <a:solidFill>
                <a:prstClr val="black"/>
              </a:solidFill>
              <a:latin typeface="Roboto Light" panose="020B0604020202020204" charset="0"/>
              <a:ea typeface="Roboto Light" panose="020B0604020202020204" charset="0"/>
            </a:endParaRPr>
          </a:p>
          <a:p>
            <a:pPr>
              <a:defRPr/>
            </a:pP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Precaution of use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 Avoid contact with eyes and lips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 Always apply sunscreen during the day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 In the event of persistent redness or irritation, discontinue use and see a doctor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 Do not apply this mask just before or just after hair removal or hair coloring or bleaching or</a:t>
            </a:r>
            <a:r>
              <a:rPr lang="en-US" baseline="0" dirty="0" smtClean="0"/>
              <a:t> sunburn</a:t>
            </a:r>
          </a:p>
          <a:p>
            <a:pPr marL="171450" indent="-171450">
              <a:buFont typeface="Arial" panose="020B0604020202020204" pitchFamily="34" charset="0"/>
              <a:buChar char="•"/>
            </a:pPr>
            <a:r>
              <a:rPr lang="en-US" dirty="0" smtClean="0"/>
              <a:t>Avoid the use in case of sun exposure and dermatological treatment with RETIN 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This product must be used infrequently and for limited periods of time</a:t>
            </a:r>
          </a:p>
          <a:p>
            <a:endParaRPr lang="fr-FR" sz="1200" b="0" i="0" u="none" strike="noStrike" kern="1200" dirty="0" smtClean="0">
              <a:solidFill>
                <a:schemeClr val="tx1"/>
              </a:solidFill>
              <a:effectLst/>
              <a:latin typeface="+mn-lt"/>
              <a:ea typeface="+mn-ea"/>
              <a:cs typeface="+mn-cs"/>
            </a:endParaRPr>
          </a:p>
          <a:p>
            <a:pPr marL="0" indent="0">
              <a:buFont typeface="Wingdings" panose="05000000000000000000" pitchFamily="2" charset="2"/>
              <a:buNone/>
            </a:pPr>
            <a:endParaRPr lang="fr-FR" sz="1200" b="0" i="0" u="none" strike="noStrike"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sng" strike="noStrike" kern="1200" cap="none" spc="0" normalizeH="0" baseline="0" noProof="0" dirty="0" err="1" smtClean="0">
                <a:ln>
                  <a:noFill/>
                </a:ln>
                <a:solidFill>
                  <a:prstClr val="black"/>
                </a:solidFill>
                <a:effectLst/>
                <a:uLnTx/>
                <a:uFillTx/>
                <a:latin typeface="Century Gothic" panose="020B0502020202020204" pitchFamily="34" charset="0"/>
                <a:ea typeface="+mn-ea"/>
                <a:cs typeface="+mn-cs"/>
              </a:rPr>
              <a:t>Ingredients</a:t>
            </a:r>
            <a:r>
              <a:rPr kumimoji="0" lang="fr-FR" sz="1200" b="0" i="0" u="sng"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rPr>
              <a:t> :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sng"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rPr>
              <a:t>Fruit </a:t>
            </a:r>
            <a:r>
              <a:rPr kumimoji="0" lang="fr-FR" sz="1200" b="0" i="0" u="none" strike="noStrike" kern="1200" cap="none" spc="0" normalizeH="0" baseline="0" noProof="0" dirty="0" err="1" smtClean="0">
                <a:ln>
                  <a:noFill/>
                </a:ln>
                <a:solidFill>
                  <a:prstClr val="black"/>
                </a:solidFill>
                <a:effectLst/>
                <a:uLnTx/>
                <a:uFillTx/>
                <a:latin typeface="Century Gothic" panose="020B0502020202020204" pitchFamily="34" charset="0"/>
                <a:ea typeface="+mn-ea"/>
                <a:cs typeface="+mn-cs"/>
              </a:rPr>
              <a:t>acids</a:t>
            </a:r>
            <a:r>
              <a:rPr kumimoji="0" lang="fr-FR" sz="1200" b="0" i="0" u="none"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rPr>
              <a:t>  (passion fruit, </a:t>
            </a:r>
            <a:r>
              <a:rPr kumimoji="0" lang="fr-FR" sz="1200" b="0" i="0" u="none" strike="noStrike" kern="1200" cap="none" spc="0" normalizeH="0" baseline="0" noProof="0" dirty="0" err="1" smtClean="0">
                <a:ln>
                  <a:noFill/>
                </a:ln>
                <a:solidFill>
                  <a:prstClr val="black"/>
                </a:solidFill>
                <a:effectLst/>
                <a:uLnTx/>
                <a:uFillTx/>
                <a:latin typeface="Century Gothic" panose="020B0502020202020204" pitchFamily="34" charset="0"/>
                <a:ea typeface="+mn-ea"/>
                <a:cs typeface="+mn-cs"/>
              </a:rPr>
              <a:t>grape</a:t>
            </a:r>
            <a:r>
              <a:rPr kumimoji="0" lang="fr-FR" sz="1200" b="0" i="0" u="none"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rPr>
              <a:t>, </a:t>
            </a:r>
            <a:r>
              <a:rPr kumimoji="0" lang="fr-FR" sz="1200" b="0" i="0" u="none" strike="noStrike" kern="1200" cap="none" spc="0" normalizeH="0" baseline="0" noProof="0" dirty="0" err="1" smtClean="0">
                <a:ln>
                  <a:noFill/>
                </a:ln>
                <a:solidFill>
                  <a:prstClr val="black"/>
                </a:solidFill>
                <a:effectLst/>
                <a:uLnTx/>
                <a:uFillTx/>
                <a:latin typeface="Century Gothic" panose="020B0502020202020204" pitchFamily="34" charset="0"/>
                <a:ea typeface="+mn-ea"/>
                <a:cs typeface="+mn-cs"/>
              </a:rPr>
              <a:t>pineapple</a:t>
            </a:r>
            <a:r>
              <a:rPr kumimoji="0" lang="fr-FR" sz="1200" b="0" i="0" u="none"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rPr>
              <a:t>) : </a:t>
            </a:r>
            <a:r>
              <a:rPr kumimoji="0" lang="fr-FR" sz="1200" b="0" i="0" u="none" strike="noStrike" kern="1200" cap="none" spc="0" normalizeH="0" baseline="0" noProof="0" dirty="0" err="1" smtClean="0">
                <a:ln>
                  <a:noFill/>
                </a:ln>
                <a:solidFill>
                  <a:prstClr val="black"/>
                </a:solidFill>
                <a:effectLst/>
                <a:uLnTx/>
                <a:uFillTx/>
                <a:latin typeface="Century Gothic" panose="020B0502020202020204" pitchFamily="34" charset="0"/>
                <a:ea typeface="+mn-ea"/>
                <a:cs typeface="+mn-cs"/>
              </a:rPr>
              <a:t>renewing</a:t>
            </a:r>
            <a:endParaRPr kumimoji="0" lang="fr-FR" sz="1200" b="0" i="0" u="none"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rPr>
              <a:t>Mimosa </a:t>
            </a:r>
            <a:r>
              <a:rPr kumimoji="0" lang="fr-FR" sz="1200" b="0" i="0" u="none" strike="noStrike" kern="1200" cap="none" spc="0" normalizeH="0" baseline="0" noProof="0" dirty="0" err="1" smtClean="0">
                <a:ln>
                  <a:noFill/>
                </a:ln>
                <a:solidFill>
                  <a:prstClr val="black"/>
                </a:solidFill>
                <a:effectLst/>
                <a:uLnTx/>
                <a:uFillTx/>
                <a:latin typeface="Century Gothic" panose="020B0502020202020204" pitchFamily="34" charset="0"/>
                <a:ea typeface="+mn-ea"/>
                <a:cs typeface="+mn-cs"/>
              </a:rPr>
              <a:t>tenuiflora</a:t>
            </a:r>
            <a:r>
              <a:rPr kumimoji="0" lang="fr-FR" sz="1200" b="0" i="0" u="none"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rPr>
              <a:t>: </a:t>
            </a:r>
            <a:r>
              <a:rPr kumimoji="0" lang="fr-FR" sz="1200" b="0" i="0" u="none" strike="noStrike" kern="1200" cap="none" spc="0" normalizeH="0" baseline="0" noProof="0" dirty="0" err="1" smtClean="0">
                <a:ln>
                  <a:noFill/>
                </a:ln>
                <a:solidFill>
                  <a:prstClr val="black"/>
                </a:solidFill>
                <a:effectLst/>
                <a:uLnTx/>
                <a:uFillTx/>
                <a:latin typeface="Century Gothic" panose="020B0502020202020204" pitchFamily="34" charset="0"/>
                <a:ea typeface="+mn-ea"/>
                <a:cs typeface="+mn-cs"/>
              </a:rPr>
              <a:t>regenerating</a:t>
            </a:r>
            <a:endParaRPr kumimoji="0" lang="fr-FR" sz="1200" b="0" i="0" u="none"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err="1" smtClean="0">
                <a:ln>
                  <a:noFill/>
                </a:ln>
                <a:solidFill>
                  <a:prstClr val="black"/>
                </a:solidFill>
                <a:effectLst/>
                <a:uLnTx/>
                <a:uFillTx/>
                <a:latin typeface="Century Gothic" panose="020B0502020202020204" pitchFamily="34" charset="0"/>
                <a:ea typeface="+mn-ea"/>
                <a:cs typeface="+mn-cs"/>
              </a:rPr>
              <a:t>Beech</a:t>
            </a:r>
            <a:r>
              <a:rPr kumimoji="0" lang="fr-FR" sz="1200" b="0" i="0" u="none"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rPr>
              <a:t> </a:t>
            </a:r>
            <a:r>
              <a:rPr kumimoji="0" lang="fr-FR" sz="1200" b="0" i="0" u="none" strike="noStrike" kern="1200" cap="none" spc="0" normalizeH="0" baseline="0" noProof="0" dirty="0" err="1" smtClean="0">
                <a:ln>
                  <a:noFill/>
                </a:ln>
                <a:solidFill>
                  <a:prstClr val="black"/>
                </a:solidFill>
                <a:effectLst/>
                <a:uLnTx/>
                <a:uFillTx/>
                <a:latin typeface="Century Gothic" panose="020B0502020202020204" pitchFamily="34" charset="0"/>
                <a:ea typeface="+mn-ea"/>
                <a:cs typeface="+mn-cs"/>
              </a:rPr>
              <a:t>bud</a:t>
            </a:r>
            <a:r>
              <a:rPr kumimoji="0" lang="fr-FR" sz="1200" b="0" i="0" u="none"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rPr>
              <a:t> peptides: </a:t>
            </a:r>
            <a:r>
              <a:rPr kumimoji="0" lang="fr-FR" sz="1200" b="0" i="0" u="none" strike="noStrike" kern="1200" cap="none" spc="0" normalizeH="0" baseline="0" noProof="0" dirty="0" err="1" smtClean="0">
                <a:ln>
                  <a:noFill/>
                </a:ln>
                <a:solidFill>
                  <a:prstClr val="black"/>
                </a:solidFill>
                <a:effectLst/>
                <a:uLnTx/>
                <a:uFillTx/>
                <a:latin typeface="Century Gothic" panose="020B0502020202020204" pitchFamily="34" charset="0"/>
                <a:ea typeface="+mn-ea"/>
                <a:cs typeface="+mn-cs"/>
              </a:rPr>
              <a:t>smoothing</a:t>
            </a:r>
            <a:endParaRPr kumimoji="0" lang="fr-FR" sz="1200" b="0" i="0" u="none"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err="1" smtClean="0">
                <a:ln>
                  <a:noFill/>
                </a:ln>
                <a:solidFill>
                  <a:prstClr val="black"/>
                </a:solidFill>
                <a:effectLst/>
                <a:uLnTx/>
                <a:uFillTx/>
                <a:latin typeface="Century Gothic" panose="020B0502020202020204" pitchFamily="34" charset="0"/>
                <a:ea typeface="+mn-ea"/>
                <a:cs typeface="+mn-cs"/>
              </a:rPr>
              <a:t>Hyaluronic</a:t>
            </a:r>
            <a:r>
              <a:rPr kumimoji="0" lang="fr-FR" sz="1200" b="0" i="0" u="none"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rPr>
              <a:t> </a:t>
            </a:r>
            <a:r>
              <a:rPr kumimoji="0" lang="fr-FR" sz="1200" b="0" i="0" u="none" strike="noStrike" kern="1200" cap="none" spc="0" normalizeH="0" baseline="0" noProof="0" dirty="0" err="1" smtClean="0">
                <a:ln>
                  <a:noFill/>
                </a:ln>
                <a:solidFill>
                  <a:prstClr val="black"/>
                </a:solidFill>
                <a:effectLst/>
                <a:uLnTx/>
                <a:uFillTx/>
                <a:latin typeface="Century Gothic" panose="020B0502020202020204" pitchFamily="34" charset="0"/>
                <a:ea typeface="+mn-ea"/>
                <a:cs typeface="+mn-cs"/>
              </a:rPr>
              <a:t>acid</a:t>
            </a:r>
            <a:r>
              <a:rPr kumimoji="0" lang="fr-FR" sz="1200" b="0" i="0" u="none"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rPr>
              <a:t>, </a:t>
            </a:r>
            <a:r>
              <a:rPr kumimoji="0" lang="fr-FR" sz="1200" b="0" i="0" u="none" strike="noStrike" kern="1200" cap="none" spc="0" normalizeH="0" baseline="0" noProof="0" dirty="0" err="1" smtClean="0">
                <a:ln>
                  <a:noFill/>
                </a:ln>
                <a:solidFill>
                  <a:prstClr val="black"/>
                </a:solidFill>
                <a:effectLst/>
                <a:uLnTx/>
                <a:uFillTx/>
                <a:latin typeface="Century Gothic" panose="020B0502020202020204" pitchFamily="34" charset="0"/>
                <a:ea typeface="+mn-ea"/>
                <a:cs typeface="+mn-cs"/>
              </a:rPr>
              <a:t>urea</a:t>
            </a:r>
            <a:r>
              <a:rPr kumimoji="0" lang="fr-FR" sz="1200" b="0" i="0" u="none"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rPr>
              <a:t>, </a:t>
            </a:r>
            <a:r>
              <a:rPr kumimoji="0" lang="fr-FR" sz="1200" b="0" i="0" u="none" strike="noStrike" kern="1200" cap="none" spc="0" normalizeH="0" baseline="0" noProof="0" dirty="0" err="1" smtClean="0">
                <a:ln>
                  <a:noFill/>
                </a:ln>
                <a:solidFill>
                  <a:prstClr val="black"/>
                </a:solidFill>
                <a:effectLst/>
                <a:uLnTx/>
                <a:uFillTx/>
                <a:latin typeface="Century Gothic" panose="020B0502020202020204" pitchFamily="34" charset="0"/>
                <a:ea typeface="+mn-ea"/>
                <a:cs typeface="+mn-cs"/>
              </a:rPr>
              <a:t>aloe</a:t>
            </a:r>
            <a:r>
              <a:rPr kumimoji="0" lang="fr-FR" sz="1200" b="0" i="0" u="none"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rPr>
              <a:t> </a:t>
            </a:r>
            <a:r>
              <a:rPr kumimoji="0" lang="fr-FR" sz="1200" b="0" i="0" u="none" strike="noStrike" kern="1200" cap="none" spc="0" normalizeH="0" baseline="0" noProof="0" dirty="0" err="1" smtClean="0">
                <a:ln>
                  <a:noFill/>
                </a:ln>
                <a:solidFill>
                  <a:prstClr val="black"/>
                </a:solidFill>
                <a:effectLst/>
                <a:uLnTx/>
                <a:uFillTx/>
                <a:latin typeface="Century Gothic" panose="020B0502020202020204" pitchFamily="34" charset="0"/>
                <a:ea typeface="+mn-ea"/>
                <a:cs typeface="+mn-cs"/>
              </a:rPr>
              <a:t>vera</a:t>
            </a:r>
            <a:r>
              <a:rPr kumimoji="0" lang="fr-FR" sz="1200" b="0" i="0" u="none"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rPr>
              <a:t>: </a:t>
            </a:r>
            <a:r>
              <a:rPr kumimoji="0" lang="fr-FR" sz="1200" b="0" i="0" u="none" strike="noStrike" kern="1200" cap="none" spc="0" normalizeH="0" baseline="0" noProof="0" dirty="0" err="1" smtClean="0">
                <a:ln>
                  <a:noFill/>
                </a:ln>
                <a:solidFill>
                  <a:prstClr val="black"/>
                </a:solidFill>
                <a:effectLst/>
                <a:uLnTx/>
                <a:uFillTx/>
                <a:latin typeface="Century Gothic" panose="020B0502020202020204" pitchFamily="34" charset="0"/>
                <a:ea typeface="+mn-ea"/>
                <a:cs typeface="+mn-cs"/>
              </a:rPr>
              <a:t>moisturizing</a:t>
            </a:r>
            <a:r>
              <a:rPr kumimoji="0" lang="fr-FR" sz="1200" b="0" i="0" u="none"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err="1" smtClean="0">
                <a:ln>
                  <a:noFill/>
                </a:ln>
                <a:solidFill>
                  <a:prstClr val="black"/>
                </a:solidFill>
                <a:effectLst/>
                <a:uLnTx/>
                <a:uFillTx/>
                <a:latin typeface="Century Gothic" panose="020B0502020202020204" pitchFamily="34" charset="0"/>
                <a:ea typeface="+mn-ea"/>
                <a:cs typeface="+mn-cs"/>
              </a:rPr>
              <a:t>Vitamin</a:t>
            </a:r>
            <a:r>
              <a:rPr kumimoji="0" lang="fr-FR" sz="1200" b="0" i="0" u="none"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rPr>
              <a:t> B5: </a:t>
            </a:r>
            <a:r>
              <a:rPr kumimoji="0" lang="fr-FR" sz="1200" b="0" i="0" u="none" strike="noStrike" kern="1200" cap="none" spc="0" normalizeH="0" baseline="0" noProof="0" dirty="0" err="1" smtClean="0">
                <a:ln>
                  <a:noFill/>
                </a:ln>
                <a:solidFill>
                  <a:prstClr val="black"/>
                </a:solidFill>
                <a:effectLst/>
                <a:uLnTx/>
                <a:uFillTx/>
                <a:latin typeface="Century Gothic" panose="020B0502020202020204" pitchFamily="34" charset="0"/>
                <a:ea typeface="+mn-ea"/>
                <a:cs typeface="+mn-cs"/>
              </a:rPr>
              <a:t>Soothing</a:t>
            </a:r>
            <a:r>
              <a:rPr kumimoji="0" lang="fr-FR" sz="1200" b="0" i="0" u="none"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endParaRPr>
          </a:p>
          <a:p>
            <a:r>
              <a:rPr lang="en-US" sz="1200" i="0" u="sng" kern="1200" dirty="0" smtClean="0">
                <a:solidFill>
                  <a:schemeClr val="tx1"/>
                </a:solidFill>
                <a:effectLst/>
                <a:latin typeface="+mn-lt"/>
                <a:ea typeface="+mn-ea"/>
                <a:cs typeface="+mn-cs"/>
              </a:rPr>
              <a:t>Description</a:t>
            </a:r>
          </a:p>
          <a:p>
            <a:r>
              <a:rPr lang="en-US" sz="1200" i="0" u="none" kern="1200" dirty="0" smtClean="0">
                <a:solidFill>
                  <a:schemeClr val="tx1"/>
                </a:solidFill>
                <a:effectLst/>
                <a:latin typeface="+mn-lt"/>
                <a:ea typeface="+mn-ea"/>
                <a:cs typeface="+mn-cs"/>
              </a:rPr>
              <a:t>This renewing gel peel with precisely dosed fruit acids gently removes dead cells and visibly improves the quality of the skin on the face, neck and décolleté. Alpha-Peel is used in the evening, preferably as a one-month treatment for a maximum "new skin" action. The complexion is unified, gains in brightness, the grain of skin is refined, the wrinkles and fine lines are smoothed. </a:t>
            </a:r>
          </a:p>
          <a:p>
            <a:endParaRPr lang="fr-FR" sz="1200" b="0" i="0" u="none" strike="noStrike" kern="1200" baseline="0" dirty="0" smtClean="0">
              <a:solidFill>
                <a:schemeClr val="tx1"/>
              </a:solidFill>
              <a:effectLst/>
              <a:latin typeface="+mn-lt"/>
              <a:ea typeface="+mn-ea"/>
              <a:cs typeface="+mn-cs"/>
            </a:endParaRPr>
          </a:p>
          <a:p>
            <a:r>
              <a:rPr lang="en-US" sz="1200" b="0" i="0" u="sng" kern="1200" dirty="0" smtClean="0">
                <a:solidFill>
                  <a:schemeClr val="tx1"/>
                </a:solidFill>
                <a:effectLst/>
                <a:latin typeface="+mn-lt"/>
                <a:ea typeface="+mn-ea"/>
                <a:cs typeface="+mn-cs"/>
              </a:rPr>
              <a:t>Product advantages</a:t>
            </a:r>
          </a:p>
          <a:p>
            <a:r>
              <a:rPr lang="en-US" sz="1200" b="0" i="0" u="none" kern="1200" dirty="0" smtClean="0">
                <a:solidFill>
                  <a:schemeClr val="tx1"/>
                </a:solidFill>
                <a:effectLst/>
                <a:latin typeface="+mn-lt"/>
                <a:ea typeface="+mn-ea"/>
                <a:cs typeface="+mn-cs"/>
              </a:rPr>
              <a:t>Gentle peeling with fruit acids </a:t>
            </a:r>
          </a:p>
          <a:p>
            <a:r>
              <a:rPr lang="en-US" sz="1200" b="0" i="0" u="none" kern="1200" dirty="0" smtClean="0">
                <a:solidFill>
                  <a:schemeClr val="tx1"/>
                </a:solidFill>
                <a:effectLst/>
                <a:latin typeface="+mn-lt"/>
                <a:ea typeface="+mn-ea"/>
                <a:cs typeface="+mn-cs"/>
              </a:rPr>
              <a:t>Eliminates dead cells, tightens pores </a:t>
            </a:r>
          </a:p>
          <a:p>
            <a:r>
              <a:rPr lang="en-US" sz="1200" b="0" i="0" u="none" kern="1200" dirty="0" smtClean="0">
                <a:solidFill>
                  <a:schemeClr val="tx1"/>
                </a:solidFill>
                <a:effectLst/>
                <a:latin typeface="+mn-lt"/>
                <a:ea typeface="+mn-ea"/>
                <a:cs typeface="+mn-cs"/>
              </a:rPr>
              <a:t>Restores radiance and softness to the skin </a:t>
            </a:r>
          </a:p>
          <a:p>
            <a:r>
              <a:rPr lang="en-US" sz="1200" b="0" i="0" u="none" kern="1200" dirty="0" smtClean="0">
                <a:solidFill>
                  <a:schemeClr val="tx1"/>
                </a:solidFill>
                <a:effectLst/>
                <a:latin typeface="+mn-lt"/>
                <a:ea typeface="+mn-ea"/>
                <a:cs typeface="+mn-cs"/>
              </a:rPr>
              <a:t>Works at night for a healthy glow upon waking</a:t>
            </a:r>
            <a:endParaRPr lang="fr-FR" b="1" u="none" dirty="0" smtClean="0"/>
          </a:p>
          <a:p>
            <a:endParaRPr lang="fr-FR" sz="1200" i="0" kern="1200" baseline="0" dirty="0" smtClean="0">
              <a:solidFill>
                <a:schemeClr val="tx1"/>
              </a:solidFill>
              <a:effectLst/>
              <a:latin typeface="+mn-lt"/>
              <a:ea typeface="+mn-ea"/>
              <a:cs typeface="+mn-cs"/>
            </a:endParaRPr>
          </a:p>
          <a:p>
            <a:endParaRPr lang="fr-FR" dirty="0"/>
          </a:p>
        </p:txBody>
      </p:sp>
      <p:sp>
        <p:nvSpPr>
          <p:cNvPr id="4" name="Espace réservé du numéro de diapositive 3"/>
          <p:cNvSpPr>
            <a:spLocks noGrp="1"/>
          </p:cNvSpPr>
          <p:nvPr>
            <p:ph type="sldNum" sz="quarter" idx="10"/>
          </p:nvPr>
        </p:nvSpPr>
        <p:spPr/>
        <p:txBody>
          <a:bodyPr/>
          <a:lstStyle/>
          <a:p>
            <a:fld id="{BDC39CD1-3524-46B3-A33D-3A96A6148A9B}" type="slidenum">
              <a:rPr lang="fr-FR" smtClean="0"/>
              <a:t>32</a:t>
            </a:fld>
            <a:endParaRPr lang="fr-FR"/>
          </a:p>
        </p:txBody>
      </p:sp>
    </p:spTree>
    <p:extLst>
      <p:ext uri="{BB962C8B-B14F-4D97-AF65-F5344CB8AC3E}">
        <p14:creationId xmlns:p14="http://schemas.microsoft.com/office/powerpoint/2010/main" val="332272352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sz="1200" b="0" i="0" kern="1200" dirty="0" smtClean="0">
                <a:solidFill>
                  <a:schemeClr val="tx1"/>
                </a:solidFill>
                <a:effectLst/>
                <a:latin typeface="+mn-lt"/>
                <a:ea typeface="+mn-ea"/>
                <a:cs typeface="+mn-cs"/>
              </a:rPr>
              <a:t>The </a:t>
            </a:r>
            <a:r>
              <a:rPr lang="en-US" sz="1200" b="0" i="0" kern="1200" dirty="0" smtClean="0">
                <a:solidFill>
                  <a:schemeClr val="tx1"/>
                </a:solidFill>
                <a:effectLst/>
                <a:latin typeface="+mn-lt"/>
                <a:ea typeface="+mn-ea"/>
                <a:cs typeface="+mn-cs"/>
              </a:rPr>
              <a:t>Alpha peel treatment is more suitable for dry skin and for those who cannot tolerate high concentrations of glycolic acid.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The </a:t>
            </a:r>
            <a:r>
              <a:rPr lang="en-US" sz="1200" b="0" i="0" kern="1200" dirty="0" err="1" smtClean="0">
                <a:solidFill>
                  <a:schemeClr val="tx1"/>
                </a:solidFill>
                <a:effectLst/>
                <a:latin typeface="+mn-lt"/>
                <a:ea typeface="+mn-ea"/>
                <a:cs typeface="+mn-cs"/>
              </a:rPr>
              <a:t>glyconight</a:t>
            </a:r>
            <a:r>
              <a:rPr lang="en-US" sz="1200" b="0" i="0" kern="1200" dirty="0" smtClean="0">
                <a:solidFill>
                  <a:schemeClr val="tx1"/>
                </a:solidFill>
                <a:effectLst/>
                <a:latin typeface="+mn-lt"/>
                <a:ea typeface="+mn-ea"/>
                <a:cs typeface="+mn-cs"/>
              </a:rPr>
              <a:t> mask is for all skin types that can tolerate high concentrations of glycolic acid.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Here we have the word “sensitive”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In terms of composition, the Alpha peel Alpha fluid contains 2% glycolic acid and 8% other types of AHA. The mask contains 10% glycolic acid.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use is also different. The Alpha peel Alpha Fluid cure is used as a one-month cure as opposed to a triple use for the </a:t>
            </a:r>
            <a:r>
              <a:rPr lang="en-US" sz="1200" kern="1200" dirty="0" err="1" smtClean="0">
                <a:solidFill>
                  <a:schemeClr val="tx1"/>
                </a:solidFill>
                <a:effectLst/>
                <a:latin typeface="+mn-lt"/>
                <a:ea typeface="+mn-ea"/>
                <a:cs typeface="+mn-cs"/>
              </a:rPr>
              <a:t>Glyconight</a:t>
            </a:r>
            <a:r>
              <a:rPr lang="en-US" sz="1200" kern="1200" dirty="0" smtClean="0">
                <a:solidFill>
                  <a:schemeClr val="tx1"/>
                </a:solidFill>
                <a:effectLst/>
                <a:latin typeface="+mn-lt"/>
                <a:ea typeface="+mn-ea"/>
                <a:cs typeface="+mn-cs"/>
              </a:rPr>
              <a:t> mask, as a radiance boost, a flash cure or an intensive wax.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This renewing gel peel with precisely dosed fruit acids gently eliminates dead cells and visibly improves the quality of the skin on the face, neck and décolleté. Alpha-Peel is used in the evening, preferably as a one-month treatment for a maximum "new skin" action. The complexion is unified, gains in brightness, the texture of the skin is refined, the wrinkles and fine lines are smoothed. </a:t>
            </a:r>
            <a:endParaRPr lang="fr-FR" sz="1200" kern="1200" dirty="0" smtClean="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BDC39CD1-3524-46B3-A33D-3A96A6148A9B}" type="slidenum">
              <a:rPr lang="fr-FR" smtClean="0"/>
              <a:t>33</a:t>
            </a:fld>
            <a:endParaRPr lang="fr-FR"/>
          </a:p>
        </p:txBody>
      </p:sp>
    </p:spTree>
    <p:extLst>
      <p:ext uri="{BB962C8B-B14F-4D97-AF65-F5344CB8AC3E}">
        <p14:creationId xmlns:p14="http://schemas.microsoft.com/office/powerpoint/2010/main" val="281317956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err="1" smtClean="0">
                <a:solidFill>
                  <a:schemeClr val="tx1"/>
                </a:solidFill>
                <a:latin typeface="+mn-lt"/>
                <a:ea typeface="+mn-ea"/>
                <a:cs typeface="+mn-cs"/>
              </a:rPr>
              <a:t>Glyconight</a:t>
            </a:r>
            <a:r>
              <a:rPr lang="en-US" sz="1200" b="0" i="0" u="none" strike="noStrike" kern="1200" baseline="0" dirty="0" smtClean="0">
                <a:solidFill>
                  <a:schemeClr val="tx1"/>
                </a:solidFill>
                <a:latin typeface="+mn-lt"/>
                <a:ea typeface="+mn-ea"/>
                <a:cs typeface="+mn-cs"/>
              </a:rPr>
              <a:t>’ Efficiency tests have allowed us to highlight very interesting results: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On the new skin effect</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the smoothing of wrinkles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and The increase in collagen production for an overall anti-aging effect.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smtClean="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kern="1200" baseline="0" dirty="0" smtClean="0">
                <a:solidFill>
                  <a:schemeClr val="tx1"/>
                </a:solidFill>
                <a:latin typeface="+mn-lt"/>
                <a:ea typeface="+mn-ea"/>
                <a:cs typeface="+mn-cs"/>
              </a:rPr>
              <a:t>the density of collagen fibers in the dermis is increased by 12%.</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the depth of forehead wrinkles is decreased by -15%</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- 30% depth of crow's feet wrinkles </a:t>
            </a:r>
            <a:endParaRPr lang="fr-FR" sz="1200" b="0" i="0" u="none" strike="noStrike"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fr-FR" sz="1200" b="0" i="0" u="none" strike="noStrike" kern="1200" baseline="0" dirty="0" smtClean="0">
              <a:solidFill>
                <a:schemeClr val="tx1"/>
              </a:solidFill>
              <a:latin typeface="+mn-lt"/>
              <a:ea typeface="+mn-ea"/>
              <a:cs typeface="+mn-cs"/>
            </a:endParaRPr>
          </a:p>
          <a:p>
            <a:pPr marL="171450" marR="0" indent="-171450" algn="l" defTabSz="914400" rtl="0" eaLnBrk="1" fontAlgn="auto" latinLnBrk="0" hangingPunct="1">
              <a:lnSpc>
                <a:spcPct val="100000"/>
              </a:lnSpc>
              <a:spcBef>
                <a:spcPts val="0"/>
              </a:spcBef>
              <a:spcAft>
                <a:spcPts val="0"/>
              </a:spcAft>
              <a:buClrTx/>
              <a:buSzTx/>
              <a:buFontTx/>
              <a:buChar char="-"/>
              <a:tabLst/>
              <a:defRPr/>
            </a:pPr>
            <a:endParaRPr lang="fr-FR" sz="1200" b="0" i="0" u="none" strike="noStrike"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fr-FR" sz="1200" b="0" i="0" u="none" strike="noStrike"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fr-FR" sz="1200" b="0" i="0" u="none" strike="noStrike" kern="1200" baseline="0" dirty="0" smtClean="0">
              <a:solidFill>
                <a:schemeClr val="tx1"/>
              </a:solidFill>
              <a:latin typeface="+mn-lt"/>
              <a:ea typeface="+mn-ea"/>
              <a:cs typeface="+mn-cs"/>
            </a:endParaRPr>
          </a:p>
          <a:p>
            <a:endParaRPr lang="fr-FR" dirty="0"/>
          </a:p>
        </p:txBody>
      </p:sp>
      <p:sp>
        <p:nvSpPr>
          <p:cNvPr id="4" name="Espace réservé du numéro de diapositive 3"/>
          <p:cNvSpPr>
            <a:spLocks noGrp="1"/>
          </p:cNvSpPr>
          <p:nvPr>
            <p:ph type="sldNum" sz="quarter" idx="10"/>
          </p:nvPr>
        </p:nvSpPr>
        <p:spPr/>
        <p:txBody>
          <a:bodyPr/>
          <a:lstStyle/>
          <a:p>
            <a:fld id="{BDC39CD1-3524-46B3-A33D-3A96A6148A9B}" type="slidenum">
              <a:rPr lang="fr-FR" smtClean="0"/>
              <a:t>34</a:t>
            </a:fld>
            <a:endParaRPr lang="fr-FR"/>
          </a:p>
        </p:txBody>
      </p:sp>
    </p:spTree>
    <p:extLst>
      <p:ext uri="{BB962C8B-B14F-4D97-AF65-F5344CB8AC3E}">
        <p14:creationId xmlns:p14="http://schemas.microsoft.com/office/powerpoint/2010/main" val="109632432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fr-FR" sz="1200" b="0" i="0" u="none" strike="noStrike" kern="1200" baseline="0" dirty="0" smtClean="0">
              <a:solidFill>
                <a:schemeClr val="tx1"/>
              </a:solidFill>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BDC39CD1-3524-46B3-A33D-3A96A6148A9B}" type="slidenum">
              <a:rPr lang="fr-FR" smtClean="0"/>
              <a:t>35</a:t>
            </a:fld>
            <a:endParaRPr lang="fr-FR"/>
          </a:p>
        </p:txBody>
      </p:sp>
    </p:spTree>
    <p:extLst>
      <p:ext uri="{BB962C8B-B14F-4D97-AF65-F5344CB8AC3E}">
        <p14:creationId xmlns:p14="http://schemas.microsoft.com/office/powerpoint/2010/main" val="94765526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BDC39CD1-3524-46B3-A33D-3A96A6148A9B}" type="slidenum">
              <a:rPr lang="fr-FR" smtClean="0"/>
              <a:t>36</a:t>
            </a:fld>
            <a:endParaRPr lang="fr-FR"/>
          </a:p>
        </p:txBody>
      </p:sp>
    </p:spTree>
    <p:extLst>
      <p:ext uri="{BB962C8B-B14F-4D97-AF65-F5344CB8AC3E}">
        <p14:creationId xmlns:p14="http://schemas.microsoft.com/office/powerpoint/2010/main" val="220113023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BDC39CD1-3524-46B3-A33D-3A96A6148A9B}" type="slidenum">
              <a:rPr lang="fr-FR" smtClean="0"/>
              <a:t>37</a:t>
            </a:fld>
            <a:endParaRPr lang="fr-FR"/>
          </a:p>
        </p:txBody>
      </p:sp>
    </p:spTree>
    <p:extLst>
      <p:ext uri="{BB962C8B-B14F-4D97-AF65-F5344CB8AC3E}">
        <p14:creationId xmlns:p14="http://schemas.microsoft.com/office/powerpoint/2010/main" val="131646837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BDC39CD1-3524-46B3-A33D-3A96A6148A9B}" type="slidenum">
              <a:rPr lang="fr-FR" smtClean="0"/>
              <a:t>38</a:t>
            </a:fld>
            <a:endParaRPr lang="fr-FR"/>
          </a:p>
        </p:txBody>
      </p:sp>
    </p:spTree>
    <p:extLst>
      <p:ext uri="{BB962C8B-B14F-4D97-AF65-F5344CB8AC3E}">
        <p14:creationId xmlns:p14="http://schemas.microsoft.com/office/powerpoint/2010/main" val="175532773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fontAlgn="base"/>
            <a:r>
              <a:rPr lang="en-US" sz="1200" dirty="0" err="1" smtClean="0">
                <a:solidFill>
                  <a:srgbClr val="453F3F"/>
                </a:solidFill>
              </a:rPr>
              <a:t>ayurvedic</a:t>
            </a:r>
            <a:r>
              <a:rPr lang="en-US" sz="1200" dirty="0" smtClean="0">
                <a:solidFill>
                  <a:srgbClr val="453F3F"/>
                </a:solidFill>
              </a:rPr>
              <a:t> </a:t>
            </a:r>
            <a:r>
              <a:rPr lang="en-US" sz="1200" dirty="0" smtClean="0">
                <a:solidFill>
                  <a:srgbClr val="453F3F"/>
                </a:solidFill>
              </a:rPr>
              <a:t>moon milk</a:t>
            </a:r>
            <a:r>
              <a:rPr lang="en-US" sz="1200" baseline="0" dirty="0" smtClean="0">
                <a:solidFill>
                  <a:srgbClr val="453F3F"/>
                </a:solidFill>
              </a:rPr>
              <a:t> recipe. </a:t>
            </a:r>
          </a:p>
          <a:p>
            <a:pPr fontAlgn="base"/>
            <a:endParaRPr lang="en-US" sz="1200" baseline="0" dirty="0" smtClean="0">
              <a:solidFill>
                <a:srgbClr val="453F3F"/>
              </a:solidFill>
            </a:endParaRPr>
          </a:p>
          <a:p>
            <a:pPr fontAlgn="base"/>
            <a:r>
              <a:rPr lang="en-US" sz="1200" dirty="0" smtClean="0">
                <a:solidFill>
                  <a:srgbClr val="453F3F"/>
                </a:solidFill>
              </a:rPr>
              <a:t>According to </a:t>
            </a:r>
            <a:r>
              <a:rPr lang="en-US" sz="1200" dirty="0" err="1" smtClean="0">
                <a:solidFill>
                  <a:srgbClr val="453F3F"/>
                </a:solidFill>
              </a:rPr>
              <a:t>Ayurvedic</a:t>
            </a:r>
            <a:r>
              <a:rPr lang="en-US" sz="1200" dirty="0" smtClean="0">
                <a:solidFill>
                  <a:srgbClr val="453F3F"/>
                </a:solidFill>
              </a:rPr>
              <a:t> tradition, moon milk is a cup of hot milk that is drunk just before going to bed, to fight insomnia. </a:t>
            </a:r>
          </a:p>
          <a:p>
            <a:pPr fontAlgn="base"/>
            <a:r>
              <a:rPr lang="en-US" sz="1200" dirty="0" smtClean="0">
                <a:solidFill>
                  <a:srgbClr val="453F3F"/>
                </a:solidFill>
              </a:rPr>
              <a:t>It usually contains milk (almond, oat or coconut milk are preferred as they are known to contain tryptophan, an amino acid that helps sleep),</a:t>
            </a:r>
          </a:p>
          <a:p>
            <a:pPr fontAlgn="base"/>
            <a:r>
              <a:rPr lang="en-US" sz="1200" dirty="0" smtClean="0">
                <a:solidFill>
                  <a:srgbClr val="453F3F"/>
                </a:solidFill>
              </a:rPr>
              <a:t>honey or maple syrup</a:t>
            </a:r>
          </a:p>
          <a:p>
            <a:pPr fontAlgn="base"/>
            <a:r>
              <a:rPr lang="en-US" sz="1200" dirty="0" smtClean="0">
                <a:solidFill>
                  <a:srgbClr val="453F3F"/>
                </a:solidFill>
              </a:rPr>
              <a:t>and is often </a:t>
            </a:r>
            <a:r>
              <a:rPr lang="en-US" sz="1200" dirty="0" err="1" smtClean="0">
                <a:solidFill>
                  <a:srgbClr val="453F3F"/>
                </a:solidFill>
              </a:rPr>
              <a:t>flavoured</a:t>
            </a:r>
            <a:r>
              <a:rPr lang="en-US" sz="1200" dirty="0" smtClean="0">
                <a:solidFill>
                  <a:srgbClr val="453F3F"/>
                </a:solidFill>
              </a:rPr>
              <a:t> with herbs and spices such as nutmeg, cinnamon, acai and cardamom that help soothe and prepare for sleep. </a:t>
            </a:r>
          </a:p>
          <a:p>
            <a:pPr fontAlgn="base"/>
            <a:endParaRPr lang="en-US" sz="1200" dirty="0" smtClean="0">
              <a:solidFill>
                <a:srgbClr val="453F3F"/>
              </a:solidFill>
            </a:endParaRPr>
          </a:p>
          <a:p>
            <a:pPr fontAlgn="base"/>
            <a:r>
              <a:rPr lang="en-US" sz="1200" dirty="0" smtClean="0">
                <a:solidFill>
                  <a:srgbClr val="453F3F"/>
                </a:solidFill>
              </a:rPr>
              <a:t>You'll have a great night!</a:t>
            </a:r>
          </a:p>
          <a:p>
            <a:pPr fontAlgn="base"/>
            <a:endParaRPr lang="en-US" sz="1200" dirty="0" smtClean="0">
              <a:solidFill>
                <a:srgbClr val="453F3F"/>
              </a:solidFill>
            </a:endParaRPr>
          </a:p>
          <a:p>
            <a:pPr fontAlgn="base"/>
            <a:r>
              <a:rPr lang="en-US" sz="1200" dirty="0" err="1" smtClean="0">
                <a:solidFill>
                  <a:srgbClr val="453F3F"/>
                </a:solidFill>
              </a:rPr>
              <a:t>Tryptohan</a:t>
            </a:r>
            <a:r>
              <a:rPr lang="en-US" sz="1200" dirty="0" smtClean="0">
                <a:solidFill>
                  <a:srgbClr val="453F3F"/>
                </a:solidFill>
              </a:rPr>
              <a:t>: an amino acid that is a precursor to melatonin (the sleep hormone), the key hormone for restful sleep. Fill up on tryptophan by eating dates, figs, melon, legumes (lentils, chickpeas), pumpkin or sesame seeds, bananas.</a:t>
            </a:r>
            <a:endParaRPr lang="fr-FR" dirty="0"/>
          </a:p>
        </p:txBody>
      </p:sp>
      <p:sp>
        <p:nvSpPr>
          <p:cNvPr id="4" name="Espace réservé du numéro de diapositive 3"/>
          <p:cNvSpPr>
            <a:spLocks noGrp="1"/>
          </p:cNvSpPr>
          <p:nvPr>
            <p:ph type="sldNum" sz="quarter" idx="10"/>
          </p:nvPr>
        </p:nvSpPr>
        <p:spPr/>
        <p:txBody>
          <a:bodyPr/>
          <a:lstStyle/>
          <a:p>
            <a:fld id="{BDC39CD1-3524-46B3-A33D-3A96A6148A9B}" type="slidenum">
              <a:rPr lang="fr-FR" smtClean="0"/>
              <a:t>39</a:t>
            </a:fld>
            <a:endParaRPr lang="fr-FR"/>
          </a:p>
        </p:txBody>
      </p:sp>
    </p:spTree>
    <p:extLst>
      <p:ext uri="{BB962C8B-B14F-4D97-AF65-F5344CB8AC3E}">
        <p14:creationId xmlns:p14="http://schemas.microsoft.com/office/powerpoint/2010/main" val="35860905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err="1" smtClean="0"/>
              <a:t>What</a:t>
            </a:r>
            <a:r>
              <a:rPr lang="fr-FR" dirty="0" smtClean="0"/>
              <a:t> </a:t>
            </a:r>
            <a:r>
              <a:rPr lang="fr-FR" dirty="0" err="1" smtClean="0"/>
              <a:t>is</a:t>
            </a:r>
            <a:r>
              <a:rPr lang="fr-FR" dirty="0" smtClean="0"/>
              <a:t> </a:t>
            </a:r>
            <a:r>
              <a:rPr lang="fr-FR" dirty="0" err="1" smtClean="0"/>
              <a:t>Chronobiology</a:t>
            </a:r>
            <a:r>
              <a:rPr lang="fr-FR" dirty="0" smtClean="0"/>
              <a:t> ? </a:t>
            </a:r>
          </a:p>
          <a:p>
            <a:endParaRPr lang="fr-FR" dirty="0" smtClean="0"/>
          </a:p>
          <a:p>
            <a:r>
              <a:rPr lang="fr-FR" dirty="0" err="1" smtClean="0"/>
              <a:t>Chronobiology</a:t>
            </a:r>
            <a:r>
              <a:rPr lang="fr-FR" baseline="0" dirty="0" smtClean="0"/>
              <a:t> </a:t>
            </a:r>
            <a:r>
              <a:rPr lang="fr-FR" baseline="0" dirty="0" err="1"/>
              <a:t>is</a:t>
            </a:r>
            <a:r>
              <a:rPr lang="fr-FR" baseline="0" dirty="0"/>
              <a:t> the</a:t>
            </a:r>
            <a:r>
              <a:rPr lang="fr-FR" dirty="0"/>
              <a:t> science of </a:t>
            </a:r>
            <a:r>
              <a:rPr lang="fr-FR" dirty="0" err="1"/>
              <a:t>biological</a:t>
            </a:r>
            <a:r>
              <a:rPr lang="fr-FR" dirty="0"/>
              <a:t> </a:t>
            </a:r>
            <a:r>
              <a:rPr lang="fr-FR" dirty="0" err="1" smtClean="0"/>
              <a:t>rhythm</a:t>
            </a:r>
            <a:endParaRPr lang="fr-FR" dirty="0" smtClean="0"/>
          </a:p>
          <a:p>
            <a:r>
              <a:rPr lang="fr-FR" dirty="0"/>
              <a:t/>
            </a:r>
            <a:br>
              <a:rPr lang="fr-FR" dirty="0"/>
            </a:br>
            <a:r>
              <a:rPr lang="fr-FR" dirty="0" err="1"/>
              <a:t>Every</a:t>
            </a:r>
            <a:r>
              <a:rPr lang="fr-FR" dirty="0"/>
              <a:t> living </a:t>
            </a:r>
            <a:r>
              <a:rPr lang="fr-FR" dirty="0" err="1"/>
              <a:t>being</a:t>
            </a:r>
            <a:r>
              <a:rPr lang="fr-FR" dirty="0"/>
              <a:t> has a </a:t>
            </a:r>
            <a:r>
              <a:rPr lang="fr-FR" dirty="0" err="1"/>
              <a:t>biological</a:t>
            </a:r>
            <a:r>
              <a:rPr lang="fr-FR" dirty="0"/>
              <a:t> </a:t>
            </a:r>
            <a:r>
              <a:rPr lang="fr-FR" dirty="0" err="1"/>
              <a:t>rhythm</a:t>
            </a:r>
            <a:r>
              <a:rPr lang="fr-FR" dirty="0" smtClean="0"/>
              <a:t>.</a:t>
            </a:r>
          </a:p>
          <a:p>
            <a:endParaRPr lang="fr-FR" dirty="0"/>
          </a:p>
          <a:p>
            <a:r>
              <a:rPr lang="fr-FR" dirty="0"/>
              <a:t>That of the skin </a:t>
            </a:r>
            <a:r>
              <a:rPr lang="fr-FR" dirty="0" err="1"/>
              <a:t>is</a:t>
            </a:r>
            <a:r>
              <a:rPr lang="fr-FR" dirty="0"/>
              <a:t> a « </a:t>
            </a:r>
            <a:r>
              <a:rPr lang="fr-FR" dirty="0" err="1"/>
              <a:t>circadian</a:t>
            </a:r>
            <a:r>
              <a:rPr lang="fr-FR" dirty="0"/>
              <a:t> » </a:t>
            </a:r>
            <a:r>
              <a:rPr lang="fr-FR" dirty="0" err="1"/>
              <a:t>rhythm</a:t>
            </a:r>
            <a:r>
              <a:rPr lang="fr-FR" dirty="0"/>
              <a:t>, </a:t>
            </a:r>
            <a:r>
              <a:rPr lang="fr-FR" dirty="0" err="1"/>
              <a:t>which</a:t>
            </a:r>
            <a:r>
              <a:rPr lang="fr-FR" dirty="0"/>
              <a:t> </a:t>
            </a:r>
            <a:r>
              <a:rPr lang="fr-FR" dirty="0" err="1"/>
              <a:t>means</a:t>
            </a:r>
            <a:r>
              <a:rPr lang="fr-FR" dirty="0"/>
              <a:t> </a:t>
            </a:r>
            <a:r>
              <a:rPr lang="fr-FR" dirty="0" err="1"/>
              <a:t>it</a:t>
            </a:r>
            <a:r>
              <a:rPr lang="fr-FR" dirty="0"/>
              <a:t> </a:t>
            </a:r>
            <a:r>
              <a:rPr lang="fr-FR" dirty="0" err="1"/>
              <a:t>occurs</a:t>
            </a:r>
            <a:r>
              <a:rPr lang="fr-FR" dirty="0"/>
              <a:t> </a:t>
            </a:r>
            <a:r>
              <a:rPr lang="fr-FR" dirty="0" err="1"/>
              <a:t>during</a:t>
            </a:r>
            <a:r>
              <a:rPr lang="fr-FR" dirty="0"/>
              <a:t> a </a:t>
            </a:r>
            <a:r>
              <a:rPr lang="fr-FR" dirty="0" err="1"/>
              <a:t>whole</a:t>
            </a:r>
            <a:r>
              <a:rPr lang="fr-FR" dirty="0"/>
              <a:t> </a:t>
            </a:r>
            <a:r>
              <a:rPr lang="fr-FR" dirty="0" err="1"/>
              <a:t>day</a:t>
            </a:r>
            <a:r>
              <a:rPr lang="fr-FR" dirty="0"/>
              <a:t> (24h).</a:t>
            </a:r>
            <a:br>
              <a:rPr lang="fr-FR" dirty="0"/>
            </a:br>
            <a:r>
              <a:rPr lang="en-US" dirty="0" smtClean="0"/>
              <a:t>The skin cells detect differences in luminosity and adapt to them to activate their skin defense or regeneration functions, </a:t>
            </a:r>
            <a:endParaRPr lang="en-US" dirty="0"/>
          </a:p>
          <a:p>
            <a:endParaRPr lang="en-US" dirty="0"/>
          </a:p>
          <a:p>
            <a:r>
              <a:rPr lang="en-US" dirty="0" smtClean="0"/>
              <a:t>Thus, depending on the time of day, the skin has different needs.</a:t>
            </a:r>
          </a:p>
          <a:p>
            <a:endParaRPr lang="fr-FR" baseline="0" dirty="0"/>
          </a:p>
          <a:p>
            <a:r>
              <a:rPr lang="en-US" dirty="0" smtClean="0"/>
              <a:t>The objective of skin chronobiology is to provide our skin with what it needs, at the right time, to optimize its care.</a:t>
            </a:r>
            <a:endParaRPr lang="fr-FR" dirty="0"/>
          </a:p>
        </p:txBody>
      </p:sp>
      <p:sp>
        <p:nvSpPr>
          <p:cNvPr id="4" name="Espace réservé du numéro de diapositive 3"/>
          <p:cNvSpPr>
            <a:spLocks noGrp="1"/>
          </p:cNvSpPr>
          <p:nvPr>
            <p:ph type="sldNum" sz="quarter" idx="10"/>
          </p:nvPr>
        </p:nvSpPr>
        <p:spPr/>
        <p:txBody>
          <a:bodyPr/>
          <a:lstStyle/>
          <a:p>
            <a:fld id="{BDC39CD1-3524-46B3-A33D-3A96A6148A9B}" type="slidenum">
              <a:rPr lang="fr-FR" smtClean="0"/>
              <a:t>4</a:t>
            </a:fld>
            <a:endParaRPr lang="fr-FR"/>
          </a:p>
        </p:txBody>
      </p:sp>
    </p:spTree>
    <p:extLst>
      <p:ext uri="{BB962C8B-B14F-4D97-AF65-F5344CB8AC3E}">
        <p14:creationId xmlns:p14="http://schemas.microsoft.com/office/powerpoint/2010/main" val="225299178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BDC39CD1-3524-46B3-A33D-3A96A6148A9B}" type="slidenum">
              <a:rPr lang="fr-FR" smtClean="0"/>
              <a:t>40</a:t>
            </a:fld>
            <a:endParaRPr lang="fr-FR"/>
          </a:p>
        </p:txBody>
      </p:sp>
    </p:spTree>
    <p:extLst>
      <p:ext uri="{BB962C8B-B14F-4D97-AF65-F5344CB8AC3E}">
        <p14:creationId xmlns:p14="http://schemas.microsoft.com/office/powerpoint/2010/main" val="140680888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g8be6f3f7cc_2_666:notes"/>
          <p:cNvSpPr>
            <a:spLocks noGrp="1" noRot="1" noChangeAspect="1"/>
          </p:cNvSpPr>
          <p:nvPr>
            <p:ph type="sldImg" idx="2"/>
          </p:nvPr>
        </p:nvSpPr>
        <p:spPr>
          <a:xfrm>
            <a:off x="-322263" y="796925"/>
            <a:ext cx="7099301" cy="3994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1" name="Google Shape;481;g8be6f3f7cc_2_666:notes"/>
          <p:cNvSpPr txBox="1">
            <a:spLocks noGrp="1"/>
          </p:cNvSpPr>
          <p:nvPr>
            <p:ph type="body" idx="1"/>
          </p:nvPr>
        </p:nvSpPr>
        <p:spPr>
          <a:xfrm>
            <a:off x="645312" y="5054893"/>
            <a:ext cx="5162490" cy="4788845"/>
          </a:xfrm>
          <a:prstGeom prst="rect">
            <a:avLst/>
          </a:prstGeom>
          <a:noFill/>
          <a:ln>
            <a:noFill/>
          </a:ln>
        </p:spPr>
        <p:txBody>
          <a:bodyPr spcFirstLastPara="1" wrap="square" lIns="86100" tIns="86100" rIns="86100" bIns="86100" anchor="t" anchorCtr="0">
            <a:noAutofit/>
          </a:bodyPr>
          <a:lstStyle/>
          <a:p>
            <a:pPr marL="0" lvl="0" indent="0" algn="l" rtl="0">
              <a:spcBef>
                <a:spcPts val="0"/>
              </a:spcBef>
              <a:spcAft>
                <a:spcPts val="0"/>
              </a:spcAft>
              <a:buClr>
                <a:schemeClr val="dk1"/>
              </a:buClr>
              <a:buSzPts val="1100"/>
              <a:buFont typeface="Calibri"/>
              <a:buNone/>
            </a:pPr>
            <a:endParaRPr lang="fr-FR" baseline="0" dirty="0" smtClean="0">
              <a:solidFill>
                <a:schemeClr val="dk1"/>
              </a:solidFill>
            </a:endParaRPr>
          </a:p>
          <a:p>
            <a:pPr marL="0" lvl="0" indent="0" algn="l" rtl="0">
              <a:spcBef>
                <a:spcPts val="0"/>
              </a:spcBef>
              <a:spcAft>
                <a:spcPts val="0"/>
              </a:spcAft>
              <a:buClr>
                <a:schemeClr val="dk1"/>
              </a:buClr>
              <a:buSzPts val="1100"/>
              <a:buFont typeface="Calibri"/>
              <a:buNone/>
            </a:pPr>
            <a:endParaRPr dirty="0">
              <a:solidFill>
                <a:schemeClr val="dk1"/>
              </a:solidFill>
            </a:endParaRPr>
          </a:p>
        </p:txBody>
      </p:sp>
    </p:spTree>
    <p:extLst>
      <p:ext uri="{BB962C8B-B14F-4D97-AF65-F5344CB8AC3E}">
        <p14:creationId xmlns:p14="http://schemas.microsoft.com/office/powerpoint/2010/main" val="25453699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BDC39CD1-3524-46B3-A33D-3A96A6148A9B}" type="slidenum">
              <a:rPr lang="fr-FR" smtClean="0"/>
              <a:t>5</a:t>
            </a:fld>
            <a:endParaRPr lang="fr-FR"/>
          </a:p>
        </p:txBody>
      </p:sp>
    </p:spTree>
    <p:extLst>
      <p:ext uri="{BB962C8B-B14F-4D97-AF65-F5344CB8AC3E}">
        <p14:creationId xmlns:p14="http://schemas.microsoft.com/office/powerpoint/2010/main" val="15031783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the morning, cellular activity is no longer present.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What is important: Cleanse, tone and protect the skin to prepare it for the day ahead. </a:t>
            </a:r>
            <a:r>
              <a:rPr lang="fr-FR" baseline="0"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During the day, the cells regenerate very little.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i="0" kern="1200" dirty="0" err="1" smtClean="0">
                <a:solidFill>
                  <a:schemeClr val="tx1"/>
                </a:solidFill>
                <a:effectLst/>
                <a:latin typeface="+mn-lt"/>
                <a:ea typeface="+mn-ea"/>
                <a:cs typeface="+mn-cs"/>
              </a:rPr>
              <a:t>We</a:t>
            </a:r>
            <a:r>
              <a:rPr lang="fr-FR" sz="1200" b="0" i="0" kern="1200" dirty="0" smtClean="0">
                <a:solidFill>
                  <a:schemeClr val="tx1"/>
                </a:solidFill>
                <a:effectLst/>
                <a:latin typeface="+mn-lt"/>
                <a:ea typeface="+mn-ea"/>
                <a:cs typeface="+mn-cs"/>
              </a:rPr>
              <a:t> </a:t>
            </a:r>
            <a:r>
              <a:rPr lang="fr-FR" sz="1200" b="0" i="0" kern="1200" dirty="0" err="1" smtClean="0">
                <a:solidFill>
                  <a:schemeClr val="tx1"/>
                </a:solidFill>
                <a:effectLst/>
                <a:latin typeface="+mn-lt"/>
                <a:ea typeface="+mn-ea"/>
                <a:cs typeface="+mn-cs"/>
              </a:rPr>
              <a:t>also</a:t>
            </a:r>
            <a:r>
              <a:rPr lang="fr-FR" sz="1200" b="0" i="0" kern="1200" baseline="0" dirty="0" smtClean="0">
                <a:solidFill>
                  <a:schemeClr val="tx1"/>
                </a:solidFill>
                <a:effectLst/>
                <a:latin typeface="+mn-lt"/>
                <a:ea typeface="+mn-ea"/>
                <a:cs typeface="+mn-cs"/>
              </a:rPr>
              <a:t> have a </a:t>
            </a:r>
            <a:r>
              <a:rPr lang="fr-FR" sz="1200" b="0" i="0" kern="1200" baseline="0" dirty="0" err="1" smtClean="0">
                <a:solidFill>
                  <a:schemeClr val="tx1"/>
                </a:solidFill>
                <a:effectLst/>
                <a:latin typeface="+mn-lt"/>
                <a:ea typeface="+mn-ea"/>
                <a:cs typeface="+mn-cs"/>
              </a:rPr>
              <a:t>very</a:t>
            </a:r>
            <a:r>
              <a:rPr lang="fr-FR" sz="1200" b="0" i="0" kern="1200" baseline="0" dirty="0" smtClean="0">
                <a:solidFill>
                  <a:schemeClr val="tx1"/>
                </a:solidFill>
                <a:effectLst/>
                <a:latin typeface="+mn-lt"/>
                <a:ea typeface="+mn-ea"/>
                <a:cs typeface="+mn-cs"/>
              </a:rPr>
              <a:t> </a:t>
            </a:r>
            <a:r>
              <a:rPr lang="fr-FR" sz="1200" b="0" i="0" kern="1200" baseline="0" dirty="0" err="1" smtClean="0">
                <a:solidFill>
                  <a:schemeClr val="tx1"/>
                </a:solidFill>
                <a:effectLst/>
                <a:latin typeface="+mn-lt"/>
                <a:ea typeface="+mn-ea"/>
                <a:cs typeface="+mn-cs"/>
              </a:rPr>
              <a:t>low</a:t>
            </a:r>
            <a:r>
              <a:rPr lang="fr-FR" sz="1200" b="0" i="0" kern="1200" baseline="0" dirty="0" smtClean="0">
                <a:solidFill>
                  <a:schemeClr val="tx1"/>
                </a:solidFill>
                <a:effectLst/>
                <a:latin typeface="+mn-lt"/>
                <a:ea typeface="+mn-ea"/>
                <a:cs typeface="+mn-cs"/>
              </a:rPr>
              <a:t> </a:t>
            </a:r>
            <a:r>
              <a:rPr lang="fr-FR" sz="1200" b="0" i="0" kern="1200" dirty="0" err="1" smtClean="0">
                <a:solidFill>
                  <a:schemeClr val="tx1"/>
                </a:solidFill>
                <a:effectLst/>
                <a:latin typeface="+mn-lt"/>
                <a:ea typeface="+mn-ea"/>
                <a:cs typeface="+mn-cs"/>
              </a:rPr>
              <a:t>TransEpidermal</a:t>
            </a:r>
            <a:r>
              <a:rPr lang="fr-FR" sz="1200" b="0" i="0" kern="1200" dirty="0" smtClean="0">
                <a:solidFill>
                  <a:schemeClr val="tx1"/>
                </a:solidFill>
                <a:effectLst/>
                <a:latin typeface="+mn-lt"/>
                <a:ea typeface="+mn-ea"/>
                <a:cs typeface="+mn-cs"/>
              </a:rPr>
              <a:t> Water </a:t>
            </a:r>
            <a:r>
              <a:rPr lang="fr-FR" sz="1200" b="0" i="0" kern="1200" dirty="0" err="1" smtClean="0">
                <a:solidFill>
                  <a:schemeClr val="tx1"/>
                </a:solidFill>
                <a:effectLst/>
                <a:latin typeface="+mn-lt"/>
                <a:ea typeface="+mn-ea"/>
                <a:cs typeface="+mn-cs"/>
              </a:rPr>
              <a:t>Loss</a:t>
            </a:r>
            <a:r>
              <a:rPr lang="fr-FR" sz="1200" b="0" i="0" kern="1200" dirty="0" smtClean="0">
                <a:solidFill>
                  <a:schemeClr val="tx1"/>
                </a:solidFill>
                <a:effectLst/>
                <a:latin typeface="+mn-lt"/>
                <a:ea typeface="+mn-ea"/>
                <a:cs typeface="+mn-cs"/>
              </a:rPr>
              <a:t> (TEWL)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While the production of sebum is at its maximum, around 12.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All these </a:t>
            </a:r>
            <a:r>
              <a:rPr lang="en-US" baseline="0" dirty="0" err="1" smtClean="0"/>
              <a:t>phenomenons</a:t>
            </a:r>
            <a:r>
              <a:rPr lang="en-US" baseline="0" dirty="0" smtClean="0"/>
              <a:t> do not happen by chance: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By doing so, the skin limits its dehydration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and guarantees a better protection against external elements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During the day, the skin plays a role of shield and needs to be protected. </a:t>
            </a:r>
            <a:endParaRPr lang="en-US" baseline="0" dirty="0"/>
          </a:p>
        </p:txBody>
      </p:sp>
      <p:sp>
        <p:nvSpPr>
          <p:cNvPr id="4" name="Espace réservé du numéro de diapositive 3"/>
          <p:cNvSpPr>
            <a:spLocks noGrp="1"/>
          </p:cNvSpPr>
          <p:nvPr>
            <p:ph type="sldNum" sz="quarter" idx="10"/>
          </p:nvPr>
        </p:nvSpPr>
        <p:spPr/>
        <p:txBody>
          <a:bodyPr/>
          <a:lstStyle/>
          <a:p>
            <a:fld id="{BDC39CD1-3524-46B3-A33D-3A96A6148A9B}" type="slidenum">
              <a:rPr lang="fr-FR" smtClean="0"/>
              <a:t>6</a:t>
            </a:fld>
            <a:endParaRPr lang="fr-FR"/>
          </a:p>
        </p:txBody>
      </p:sp>
    </p:spTree>
    <p:extLst>
      <p:ext uri="{BB962C8B-B14F-4D97-AF65-F5344CB8AC3E}">
        <p14:creationId xmlns:p14="http://schemas.microsoft.com/office/powerpoint/2010/main" val="10152964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 nature is so well done, when we rest, the skin wakes up:</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The epidermal cells are renewed.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smtClean="0"/>
              <a:t>Between 11:00 pm and 4:00 am its regeneration peak is reached.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Microcirculation is also stimulated to </a:t>
            </a:r>
            <a:r>
              <a:rPr lang="en-US" b="1" dirty="0" err="1" smtClean="0"/>
              <a:t>reoxygenate</a:t>
            </a:r>
            <a:r>
              <a:rPr lang="en-US" b="1" dirty="0" smtClean="0"/>
              <a:t> and detoxify the cells.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smtClean="0"/>
              <a:t>It is particularly intense between midnight and 4:00 am. This blood flow allows the elimination of toxins and the supply of nutrients to help the process of good cellular regeneration.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b="0"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i="0" kern="1200" dirty="0" err="1" smtClean="0">
                <a:solidFill>
                  <a:schemeClr val="tx1"/>
                </a:solidFill>
                <a:effectLst/>
                <a:latin typeface="+mn-lt"/>
                <a:ea typeface="+mn-ea"/>
                <a:cs typeface="+mn-cs"/>
              </a:rPr>
              <a:t>TransEpidermal</a:t>
            </a:r>
            <a:r>
              <a:rPr lang="fr-FR" sz="1200" b="1" i="0" kern="1200" dirty="0" smtClean="0">
                <a:solidFill>
                  <a:schemeClr val="tx1"/>
                </a:solidFill>
                <a:effectLst/>
                <a:latin typeface="+mn-lt"/>
                <a:ea typeface="+mn-ea"/>
                <a:cs typeface="+mn-cs"/>
              </a:rPr>
              <a:t> Water </a:t>
            </a:r>
            <a:r>
              <a:rPr lang="fr-FR" sz="1200" b="1" i="0" kern="1200" dirty="0" err="1" smtClean="0">
                <a:solidFill>
                  <a:schemeClr val="tx1"/>
                </a:solidFill>
                <a:effectLst/>
                <a:latin typeface="+mn-lt"/>
                <a:ea typeface="+mn-ea"/>
                <a:cs typeface="+mn-cs"/>
              </a:rPr>
              <a:t>Loss</a:t>
            </a:r>
            <a:r>
              <a:rPr lang="fr-FR" sz="1200" b="1" i="0" kern="1200" dirty="0" smtClean="0">
                <a:solidFill>
                  <a:schemeClr val="tx1"/>
                </a:solidFill>
                <a:effectLst/>
                <a:latin typeface="+mn-lt"/>
                <a:ea typeface="+mn-ea"/>
                <a:cs typeface="+mn-cs"/>
              </a:rPr>
              <a:t> (TEWL) </a:t>
            </a:r>
            <a:r>
              <a:rPr lang="en-US" b="1" dirty="0" smtClean="0"/>
              <a:t>is also at its highest level</a:t>
            </a:r>
            <a:r>
              <a:rPr lang="en-US" dirty="0" smtClean="0"/>
              <a:t>, indicating a lower level of barrier function or </a:t>
            </a:r>
            <a:r>
              <a:rPr lang="en-US" b="1" dirty="0" smtClean="0"/>
              <a:t>increased skin permeability.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Therefore, it is at night that the skin is more receptive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that the active ingredients penetrate better</a:t>
            </a:r>
            <a:r>
              <a:rPr lang="en-US" baseline="0" dirty="0" smtClean="0"/>
              <a:t> and</a:t>
            </a:r>
            <a:r>
              <a:rPr lang="en-US" dirty="0" smtClean="0"/>
              <a:t> are the most effective.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you want a substance to penetrate the skin, give it at night!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i="1" dirty="0"/>
          </a:p>
        </p:txBody>
      </p:sp>
      <p:sp>
        <p:nvSpPr>
          <p:cNvPr id="4" name="Espace réservé du numéro de diapositive 3"/>
          <p:cNvSpPr>
            <a:spLocks noGrp="1"/>
          </p:cNvSpPr>
          <p:nvPr>
            <p:ph type="sldNum" sz="quarter" idx="10"/>
          </p:nvPr>
        </p:nvSpPr>
        <p:spPr/>
        <p:txBody>
          <a:bodyPr/>
          <a:lstStyle/>
          <a:p>
            <a:fld id="{BDC39CD1-3524-46B3-A33D-3A96A6148A9B}" type="slidenum">
              <a:rPr lang="fr-FR" smtClean="0"/>
              <a:t>7</a:t>
            </a:fld>
            <a:endParaRPr lang="fr-FR"/>
          </a:p>
        </p:txBody>
      </p:sp>
    </p:spTree>
    <p:extLst>
      <p:ext uri="{BB962C8B-B14F-4D97-AF65-F5344CB8AC3E}">
        <p14:creationId xmlns:p14="http://schemas.microsoft.com/office/powerpoint/2010/main" val="17783231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BDC39CD1-3524-46B3-A33D-3A96A6148A9B}" type="slidenum">
              <a:rPr lang="fr-FR" smtClean="0"/>
              <a:t>8</a:t>
            </a:fld>
            <a:endParaRPr lang="fr-FR"/>
          </a:p>
        </p:txBody>
      </p:sp>
    </p:spTree>
    <p:extLst>
      <p:ext uri="{BB962C8B-B14F-4D97-AF65-F5344CB8AC3E}">
        <p14:creationId xmlns:p14="http://schemas.microsoft.com/office/powerpoint/2010/main" val="14038343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BDC39CD1-3524-46B3-A33D-3A96A6148A9B}" type="slidenum">
              <a:rPr lang="fr-FR" smtClean="0"/>
              <a:t>9</a:t>
            </a:fld>
            <a:endParaRPr lang="fr-FR"/>
          </a:p>
        </p:txBody>
      </p:sp>
    </p:spTree>
    <p:extLst>
      <p:ext uri="{BB962C8B-B14F-4D97-AF65-F5344CB8AC3E}">
        <p14:creationId xmlns:p14="http://schemas.microsoft.com/office/powerpoint/2010/main" val="196843424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AGE DE GARDE FR">
    <p:spTree>
      <p:nvGrpSpPr>
        <p:cNvPr id="1" name=""/>
        <p:cNvGrpSpPr/>
        <p:nvPr/>
      </p:nvGrpSpPr>
      <p:grpSpPr>
        <a:xfrm>
          <a:off x="0" y="0"/>
          <a:ext cx="0" cy="0"/>
          <a:chOff x="0" y="0"/>
          <a:chExt cx="0" cy="0"/>
        </a:xfrm>
      </p:grpSpPr>
      <p:pic>
        <p:nvPicPr>
          <p:cNvPr id="4" name="Imag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241356" y="1375108"/>
            <a:ext cx="3510071" cy="3027728"/>
          </a:xfrm>
          <a:prstGeom prst="rect">
            <a:avLst/>
          </a:prstGeom>
        </p:spPr>
      </p:pic>
      <p:sp>
        <p:nvSpPr>
          <p:cNvPr id="2" name="ZoneTexte 1"/>
          <p:cNvSpPr txBox="1"/>
          <p:nvPr userDrawn="1"/>
        </p:nvSpPr>
        <p:spPr>
          <a:xfrm>
            <a:off x="3666477" y="5543038"/>
            <a:ext cx="498037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3E3E3E"/>
                </a:solidFill>
                <a:effectLst/>
                <a:uLnTx/>
                <a:uFillTx/>
                <a:latin typeface="KyivType Sans2" panose="00000500000000000000" pitchFamily="50" charset="0"/>
                <a:ea typeface="+mn-ea"/>
                <a:cs typeface="+mn-cs"/>
              </a:rPr>
              <a:t>L’Expérience du Soin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3E3E3E"/>
                </a:solidFill>
                <a:effectLst/>
                <a:uLnTx/>
                <a:uFillTx/>
                <a:latin typeface="KyivType Sans2" panose="00000500000000000000" pitchFamily="50" charset="0"/>
                <a:ea typeface="+mn-ea"/>
                <a:cs typeface="+mn-cs"/>
              </a:rPr>
              <a:t>Phyto-Aromatique</a:t>
            </a:r>
          </a:p>
        </p:txBody>
      </p:sp>
    </p:spTree>
    <p:extLst>
      <p:ext uri="{BB962C8B-B14F-4D97-AF65-F5344CB8AC3E}">
        <p14:creationId xmlns:p14="http://schemas.microsoft.com/office/powerpoint/2010/main" val="36961141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963084" y="4406901"/>
            <a:ext cx="10363200" cy="1362075"/>
          </a:xfrm>
        </p:spPr>
        <p:txBody>
          <a:bodyPr anchor="t"/>
          <a:lstStyle>
            <a:lvl1pPr algn="l">
              <a:defRPr sz="5333" b="1" cap="all"/>
            </a:lvl1pPr>
          </a:lstStyle>
          <a:p>
            <a:r>
              <a:rPr lang="fr-FR"/>
              <a:t>Cliquez pour modifier le style du titre</a:t>
            </a:r>
          </a:p>
        </p:txBody>
      </p:sp>
      <p:sp>
        <p:nvSpPr>
          <p:cNvPr id="3" name="Espace réservé du texte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fr-FR"/>
              <a:t>Cliquez pour modifier les styles du texte du masque</a:t>
            </a:r>
          </a:p>
        </p:txBody>
      </p:sp>
      <p:sp>
        <p:nvSpPr>
          <p:cNvPr id="4" name="Espace réservé de la date 3"/>
          <p:cNvSpPr>
            <a:spLocks noGrp="1"/>
          </p:cNvSpPr>
          <p:nvPr>
            <p:ph type="dt" sz="half" idx="10"/>
          </p:nvPr>
        </p:nvSpPr>
        <p:spPr/>
        <p:txBody>
          <a:bodyPr/>
          <a:lstStyle/>
          <a:p>
            <a:pPr defTabSz="1219170"/>
            <a:fld id="{408F222D-89D3-4F97-8B36-1CC46C99DC16}" type="datetimeFigureOut">
              <a:rPr lang="fr-FR" smtClean="0">
                <a:solidFill>
                  <a:prstClr val="black">
                    <a:tint val="75000"/>
                  </a:prstClr>
                </a:solidFill>
              </a:rPr>
              <a:pPr defTabSz="1219170"/>
              <a:t>23/03/2022</a:t>
            </a:fld>
            <a:endParaRPr lang="fr-FR">
              <a:solidFill>
                <a:prstClr val="black">
                  <a:tint val="75000"/>
                </a:prstClr>
              </a:solidFill>
            </a:endParaRPr>
          </a:p>
        </p:txBody>
      </p:sp>
      <p:sp>
        <p:nvSpPr>
          <p:cNvPr id="5" name="Espace réservé du pied de page 4"/>
          <p:cNvSpPr>
            <a:spLocks noGrp="1"/>
          </p:cNvSpPr>
          <p:nvPr>
            <p:ph type="ftr" sz="quarter" idx="11"/>
          </p:nvPr>
        </p:nvSpPr>
        <p:spPr/>
        <p:txBody>
          <a:bodyPr/>
          <a:lstStyle/>
          <a:p>
            <a:pPr defTabSz="1219170"/>
            <a:endParaRPr lang="fr-FR">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pPr defTabSz="1219170"/>
            <a:fld id="{EF1C5F69-7278-402A-A4B8-617672CEE060}" type="slidenum">
              <a:rPr lang="fr-FR" smtClean="0">
                <a:solidFill>
                  <a:prstClr val="black">
                    <a:tint val="75000"/>
                  </a:prstClr>
                </a:solidFill>
              </a:rPr>
              <a:pPr defTabSz="1219170"/>
              <a:t>‹N°›</a:t>
            </a:fld>
            <a:endParaRPr lang="fr-FR">
              <a:solidFill>
                <a:prstClr val="black">
                  <a:tint val="75000"/>
                </a:prstClr>
              </a:solidFill>
            </a:endParaRPr>
          </a:p>
        </p:txBody>
      </p:sp>
    </p:spTree>
    <p:extLst>
      <p:ext uri="{BB962C8B-B14F-4D97-AF65-F5344CB8AC3E}">
        <p14:creationId xmlns:p14="http://schemas.microsoft.com/office/powerpoint/2010/main" val="25560370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contenu 2"/>
          <p:cNvSpPr>
            <a:spLocks noGrp="1"/>
          </p:cNvSpPr>
          <p:nvPr>
            <p:ph sz="half" idx="1"/>
          </p:nvPr>
        </p:nvSpPr>
        <p:spPr>
          <a:xfrm>
            <a:off x="609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97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pPr defTabSz="1219170"/>
            <a:fld id="{408F222D-89D3-4F97-8B36-1CC46C99DC16}" type="datetimeFigureOut">
              <a:rPr lang="fr-FR" smtClean="0">
                <a:solidFill>
                  <a:prstClr val="black">
                    <a:tint val="75000"/>
                  </a:prstClr>
                </a:solidFill>
              </a:rPr>
              <a:pPr defTabSz="1219170"/>
              <a:t>23/03/2022</a:t>
            </a:fld>
            <a:endParaRPr lang="fr-FR">
              <a:solidFill>
                <a:prstClr val="black">
                  <a:tint val="75000"/>
                </a:prstClr>
              </a:solidFill>
            </a:endParaRPr>
          </a:p>
        </p:txBody>
      </p:sp>
      <p:sp>
        <p:nvSpPr>
          <p:cNvPr id="6" name="Espace réservé du pied de page 5"/>
          <p:cNvSpPr>
            <a:spLocks noGrp="1"/>
          </p:cNvSpPr>
          <p:nvPr>
            <p:ph type="ftr" sz="quarter" idx="11"/>
          </p:nvPr>
        </p:nvSpPr>
        <p:spPr/>
        <p:txBody>
          <a:bodyPr/>
          <a:lstStyle/>
          <a:p>
            <a:pPr defTabSz="1219170"/>
            <a:endParaRPr lang="fr-FR">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p>
            <a:pPr defTabSz="1219170"/>
            <a:fld id="{EF1C5F69-7278-402A-A4B8-617672CEE060}" type="slidenum">
              <a:rPr lang="fr-FR" smtClean="0">
                <a:solidFill>
                  <a:prstClr val="black">
                    <a:tint val="75000"/>
                  </a:prstClr>
                </a:solidFill>
              </a:rPr>
              <a:pPr defTabSz="1219170"/>
              <a:t>‹N°›</a:t>
            </a:fld>
            <a:endParaRPr lang="fr-FR">
              <a:solidFill>
                <a:prstClr val="black">
                  <a:tint val="75000"/>
                </a:prstClr>
              </a:solidFill>
            </a:endParaRPr>
          </a:p>
        </p:txBody>
      </p:sp>
    </p:spTree>
    <p:extLst>
      <p:ext uri="{BB962C8B-B14F-4D97-AF65-F5344CB8AC3E}">
        <p14:creationId xmlns:p14="http://schemas.microsoft.com/office/powerpoint/2010/main" val="13159699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609600" y="274639"/>
            <a:ext cx="10972800" cy="1143000"/>
          </a:xfrm>
        </p:spPr>
        <p:txBody>
          <a:bodyPr/>
          <a:lstStyle>
            <a:lvl1pPr>
              <a:defRPr/>
            </a:lvl1pPr>
          </a:lstStyle>
          <a:p>
            <a:r>
              <a:rPr lang="fr-FR"/>
              <a:t>Cliquez pour modifier le style du titre</a:t>
            </a:r>
          </a:p>
        </p:txBody>
      </p:sp>
      <p:sp>
        <p:nvSpPr>
          <p:cNvPr id="3" name="Espace réservé du texte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fr-FR"/>
              <a:t>Cliquez pour modifier les styles du texte du masque</a:t>
            </a:r>
          </a:p>
        </p:txBody>
      </p:sp>
      <p:sp>
        <p:nvSpPr>
          <p:cNvPr id="4" name="Espace réservé du contenu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fr-FR"/>
              <a:t>Cliquez pour modifier les styles du texte du masque</a:t>
            </a:r>
          </a:p>
        </p:txBody>
      </p:sp>
      <p:sp>
        <p:nvSpPr>
          <p:cNvPr id="6" name="Espace réservé du contenu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pPr defTabSz="1219170"/>
            <a:fld id="{408F222D-89D3-4F97-8B36-1CC46C99DC16}" type="datetimeFigureOut">
              <a:rPr lang="fr-FR" smtClean="0">
                <a:solidFill>
                  <a:prstClr val="black">
                    <a:tint val="75000"/>
                  </a:prstClr>
                </a:solidFill>
              </a:rPr>
              <a:pPr defTabSz="1219170"/>
              <a:t>23/03/2022</a:t>
            </a:fld>
            <a:endParaRPr lang="fr-FR">
              <a:solidFill>
                <a:prstClr val="black">
                  <a:tint val="75000"/>
                </a:prstClr>
              </a:solidFill>
            </a:endParaRPr>
          </a:p>
        </p:txBody>
      </p:sp>
      <p:sp>
        <p:nvSpPr>
          <p:cNvPr id="8" name="Espace réservé du pied de page 7"/>
          <p:cNvSpPr>
            <a:spLocks noGrp="1"/>
          </p:cNvSpPr>
          <p:nvPr>
            <p:ph type="ftr" sz="quarter" idx="11"/>
          </p:nvPr>
        </p:nvSpPr>
        <p:spPr/>
        <p:txBody>
          <a:bodyPr/>
          <a:lstStyle/>
          <a:p>
            <a:pPr defTabSz="1219170"/>
            <a:endParaRPr lang="fr-FR">
              <a:solidFill>
                <a:prstClr val="black">
                  <a:tint val="75000"/>
                </a:prstClr>
              </a:solidFill>
            </a:endParaRPr>
          </a:p>
        </p:txBody>
      </p:sp>
      <p:sp>
        <p:nvSpPr>
          <p:cNvPr id="9" name="Espace réservé du numéro de diapositive 8"/>
          <p:cNvSpPr>
            <a:spLocks noGrp="1"/>
          </p:cNvSpPr>
          <p:nvPr>
            <p:ph type="sldNum" sz="quarter" idx="12"/>
          </p:nvPr>
        </p:nvSpPr>
        <p:spPr/>
        <p:txBody>
          <a:bodyPr/>
          <a:lstStyle/>
          <a:p>
            <a:pPr defTabSz="1219170"/>
            <a:fld id="{EF1C5F69-7278-402A-A4B8-617672CEE060}" type="slidenum">
              <a:rPr lang="fr-FR" smtClean="0">
                <a:solidFill>
                  <a:prstClr val="black">
                    <a:tint val="75000"/>
                  </a:prstClr>
                </a:solidFill>
              </a:rPr>
              <a:pPr defTabSz="1219170"/>
              <a:t>‹N°›</a:t>
            </a:fld>
            <a:endParaRPr lang="fr-FR">
              <a:solidFill>
                <a:prstClr val="black">
                  <a:tint val="75000"/>
                </a:prstClr>
              </a:solidFill>
            </a:endParaRPr>
          </a:p>
        </p:txBody>
      </p:sp>
    </p:spTree>
    <p:extLst>
      <p:ext uri="{BB962C8B-B14F-4D97-AF65-F5344CB8AC3E}">
        <p14:creationId xmlns:p14="http://schemas.microsoft.com/office/powerpoint/2010/main" val="27774619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e la date 2"/>
          <p:cNvSpPr>
            <a:spLocks noGrp="1"/>
          </p:cNvSpPr>
          <p:nvPr>
            <p:ph type="dt" sz="half" idx="10"/>
          </p:nvPr>
        </p:nvSpPr>
        <p:spPr/>
        <p:txBody>
          <a:bodyPr/>
          <a:lstStyle/>
          <a:p>
            <a:pPr defTabSz="1219170"/>
            <a:fld id="{408F222D-89D3-4F97-8B36-1CC46C99DC16}" type="datetimeFigureOut">
              <a:rPr lang="fr-FR" smtClean="0">
                <a:solidFill>
                  <a:prstClr val="black">
                    <a:tint val="75000"/>
                  </a:prstClr>
                </a:solidFill>
              </a:rPr>
              <a:pPr defTabSz="1219170"/>
              <a:t>23/03/2022</a:t>
            </a:fld>
            <a:endParaRPr lang="fr-FR">
              <a:solidFill>
                <a:prstClr val="black">
                  <a:tint val="75000"/>
                </a:prstClr>
              </a:solidFill>
            </a:endParaRPr>
          </a:p>
        </p:txBody>
      </p:sp>
      <p:sp>
        <p:nvSpPr>
          <p:cNvPr id="4" name="Espace réservé du pied de page 3"/>
          <p:cNvSpPr>
            <a:spLocks noGrp="1"/>
          </p:cNvSpPr>
          <p:nvPr>
            <p:ph type="ftr" sz="quarter" idx="11"/>
          </p:nvPr>
        </p:nvSpPr>
        <p:spPr/>
        <p:txBody>
          <a:bodyPr/>
          <a:lstStyle/>
          <a:p>
            <a:pPr defTabSz="1219170"/>
            <a:endParaRPr lang="fr-FR">
              <a:solidFill>
                <a:prstClr val="black">
                  <a:tint val="75000"/>
                </a:prstClr>
              </a:solidFill>
            </a:endParaRPr>
          </a:p>
        </p:txBody>
      </p:sp>
      <p:sp>
        <p:nvSpPr>
          <p:cNvPr id="5" name="Espace réservé du numéro de diapositive 4"/>
          <p:cNvSpPr>
            <a:spLocks noGrp="1"/>
          </p:cNvSpPr>
          <p:nvPr>
            <p:ph type="sldNum" sz="quarter" idx="12"/>
          </p:nvPr>
        </p:nvSpPr>
        <p:spPr/>
        <p:txBody>
          <a:bodyPr/>
          <a:lstStyle/>
          <a:p>
            <a:pPr defTabSz="1219170"/>
            <a:fld id="{EF1C5F69-7278-402A-A4B8-617672CEE060}" type="slidenum">
              <a:rPr lang="fr-FR" smtClean="0">
                <a:solidFill>
                  <a:prstClr val="black">
                    <a:tint val="75000"/>
                  </a:prstClr>
                </a:solidFill>
              </a:rPr>
              <a:pPr defTabSz="1219170"/>
              <a:t>‹N°›</a:t>
            </a:fld>
            <a:endParaRPr lang="fr-FR">
              <a:solidFill>
                <a:prstClr val="black">
                  <a:tint val="75000"/>
                </a:prstClr>
              </a:solidFill>
            </a:endParaRPr>
          </a:p>
        </p:txBody>
      </p:sp>
    </p:spTree>
    <p:extLst>
      <p:ext uri="{BB962C8B-B14F-4D97-AF65-F5344CB8AC3E}">
        <p14:creationId xmlns:p14="http://schemas.microsoft.com/office/powerpoint/2010/main" val="1763245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pPr defTabSz="1219170"/>
            <a:fld id="{408F222D-89D3-4F97-8B36-1CC46C99DC16}" type="datetimeFigureOut">
              <a:rPr lang="fr-FR" smtClean="0">
                <a:solidFill>
                  <a:prstClr val="black">
                    <a:tint val="75000"/>
                  </a:prstClr>
                </a:solidFill>
              </a:rPr>
              <a:pPr defTabSz="1219170"/>
              <a:t>23/03/2022</a:t>
            </a:fld>
            <a:endParaRPr lang="fr-FR">
              <a:solidFill>
                <a:prstClr val="black">
                  <a:tint val="75000"/>
                </a:prstClr>
              </a:solidFill>
            </a:endParaRPr>
          </a:p>
        </p:txBody>
      </p:sp>
      <p:sp>
        <p:nvSpPr>
          <p:cNvPr id="3" name="Espace réservé du pied de page 2"/>
          <p:cNvSpPr>
            <a:spLocks noGrp="1"/>
          </p:cNvSpPr>
          <p:nvPr>
            <p:ph type="ftr" sz="quarter" idx="11"/>
          </p:nvPr>
        </p:nvSpPr>
        <p:spPr/>
        <p:txBody>
          <a:bodyPr/>
          <a:lstStyle/>
          <a:p>
            <a:pPr defTabSz="1219170"/>
            <a:endParaRPr lang="fr-FR">
              <a:solidFill>
                <a:prstClr val="black">
                  <a:tint val="75000"/>
                </a:prstClr>
              </a:solidFill>
            </a:endParaRPr>
          </a:p>
        </p:txBody>
      </p:sp>
      <p:sp>
        <p:nvSpPr>
          <p:cNvPr id="4" name="Espace réservé du numéro de diapositive 3"/>
          <p:cNvSpPr>
            <a:spLocks noGrp="1"/>
          </p:cNvSpPr>
          <p:nvPr>
            <p:ph type="sldNum" sz="quarter" idx="12"/>
          </p:nvPr>
        </p:nvSpPr>
        <p:spPr/>
        <p:txBody>
          <a:bodyPr/>
          <a:lstStyle/>
          <a:p>
            <a:pPr defTabSz="1219170"/>
            <a:fld id="{EF1C5F69-7278-402A-A4B8-617672CEE060}" type="slidenum">
              <a:rPr lang="fr-FR" smtClean="0">
                <a:solidFill>
                  <a:prstClr val="black">
                    <a:tint val="75000"/>
                  </a:prstClr>
                </a:solidFill>
              </a:rPr>
              <a:pPr defTabSz="1219170"/>
              <a:t>‹N°›</a:t>
            </a:fld>
            <a:endParaRPr lang="fr-FR">
              <a:solidFill>
                <a:prstClr val="black">
                  <a:tint val="75000"/>
                </a:prstClr>
              </a:solidFill>
            </a:endParaRPr>
          </a:p>
        </p:txBody>
      </p:sp>
    </p:spTree>
    <p:extLst>
      <p:ext uri="{BB962C8B-B14F-4D97-AF65-F5344CB8AC3E}">
        <p14:creationId xmlns:p14="http://schemas.microsoft.com/office/powerpoint/2010/main" val="41985488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09602" y="273049"/>
            <a:ext cx="4011084" cy="1162051"/>
          </a:xfrm>
        </p:spPr>
        <p:txBody>
          <a:bodyPr anchor="b"/>
          <a:lstStyle>
            <a:lvl1pPr algn="l">
              <a:defRPr sz="2667" b="1"/>
            </a:lvl1pPr>
          </a:lstStyle>
          <a:p>
            <a:r>
              <a:rPr lang="fr-FR"/>
              <a:t>Cliquez pour modifier le style du titre</a:t>
            </a:r>
          </a:p>
        </p:txBody>
      </p:sp>
      <p:sp>
        <p:nvSpPr>
          <p:cNvPr id="3" name="Espace réservé du contenu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p>
            <a:pPr defTabSz="1219170"/>
            <a:fld id="{408F222D-89D3-4F97-8B36-1CC46C99DC16}" type="datetimeFigureOut">
              <a:rPr lang="fr-FR" smtClean="0">
                <a:solidFill>
                  <a:prstClr val="black">
                    <a:tint val="75000"/>
                  </a:prstClr>
                </a:solidFill>
              </a:rPr>
              <a:pPr defTabSz="1219170"/>
              <a:t>23/03/2022</a:t>
            </a:fld>
            <a:endParaRPr lang="fr-FR">
              <a:solidFill>
                <a:prstClr val="black">
                  <a:tint val="75000"/>
                </a:prstClr>
              </a:solidFill>
            </a:endParaRPr>
          </a:p>
        </p:txBody>
      </p:sp>
      <p:sp>
        <p:nvSpPr>
          <p:cNvPr id="6" name="Espace réservé du pied de page 5"/>
          <p:cNvSpPr>
            <a:spLocks noGrp="1"/>
          </p:cNvSpPr>
          <p:nvPr>
            <p:ph type="ftr" sz="quarter" idx="11"/>
          </p:nvPr>
        </p:nvSpPr>
        <p:spPr/>
        <p:txBody>
          <a:bodyPr/>
          <a:lstStyle/>
          <a:p>
            <a:pPr defTabSz="1219170"/>
            <a:endParaRPr lang="fr-FR">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p>
            <a:pPr defTabSz="1219170"/>
            <a:fld id="{EF1C5F69-7278-402A-A4B8-617672CEE060}" type="slidenum">
              <a:rPr lang="fr-FR" smtClean="0">
                <a:solidFill>
                  <a:prstClr val="black">
                    <a:tint val="75000"/>
                  </a:prstClr>
                </a:solidFill>
              </a:rPr>
              <a:pPr defTabSz="1219170"/>
              <a:t>‹N°›</a:t>
            </a:fld>
            <a:endParaRPr lang="fr-FR">
              <a:solidFill>
                <a:prstClr val="black">
                  <a:tint val="75000"/>
                </a:prstClr>
              </a:solidFill>
            </a:endParaRPr>
          </a:p>
        </p:txBody>
      </p:sp>
    </p:spTree>
    <p:extLst>
      <p:ext uri="{BB962C8B-B14F-4D97-AF65-F5344CB8AC3E}">
        <p14:creationId xmlns:p14="http://schemas.microsoft.com/office/powerpoint/2010/main" val="26040563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2389717" y="4800600"/>
            <a:ext cx="7315200" cy="566739"/>
          </a:xfrm>
        </p:spPr>
        <p:txBody>
          <a:bodyPr anchor="b"/>
          <a:lstStyle>
            <a:lvl1pPr algn="l">
              <a:defRPr sz="2667" b="1"/>
            </a:lvl1pPr>
          </a:lstStyle>
          <a:p>
            <a:r>
              <a:rPr lang="fr-FR"/>
              <a:t>Cliquez pour modifier le style du titre</a:t>
            </a:r>
          </a:p>
        </p:txBody>
      </p:sp>
      <p:sp>
        <p:nvSpPr>
          <p:cNvPr id="3" name="Espace réservé pour une image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fr-FR"/>
          </a:p>
        </p:txBody>
      </p:sp>
      <p:sp>
        <p:nvSpPr>
          <p:cNvPr id="4" name="Espace réservé du texte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p>
            <a:pPr defTabSz="1219170"/>
            <a:fld id="{408F222D-89D3-4F97-8B36-1CC46C99DC16}" type="datetimeFigureOut">
              <a:rPr lang="fr-FR" smtClean="0">
                <a:solidFill>
                  <a:prstClr val="black">
                    <a:tint val="75000"/>
                  </a:prstClr>
                </a:solidFill>
              </a:rPr>
              <a:pPr defTabSz="1219170"/>
              <a:t>23/03/2022</a:t>
            </a:fld>
            <a:endParaRPr lang="fr-FR">
              <a:solidFill>
                <a:prstClr val="black">
                  <a:tint val="75000"/>
                </a:prstClr>
              </a:solidFill>
            </a:endParaRPr>
          </a:p>
        </p:txBody>
      </p:sp>
      <p:sp>
        <p:nvSpPr>
          <p:cNvPr id="6" name="Espace réservé du pied de page 5"/>
          <p:cNvSpPr>
            <a:spLocks noGrp="1"/>
          </p:cNvSpPr>
          <p:nvPr>
            <p:ph type="ftr" sz="quarter" idx="11"/>
          </p:nvPr>
        </p:nvSpPr>
        <p:spPr/>
        <p:txBody>
          <a:bodyPr/>
          <a:lstStyle/>
          <a:p>
            <a:pPr defTabSz="1219170"/>
            <a:endParaRPr lang="fr-FR">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p>
            <a:pPr defTabSz="1219170"/>
            <a:fld id="{EF1C5F69-7278-402A-A4B8-617672CEE060}" type="slidenum">
              <a:rPr lang="fr-FR" smtClean="0">
                <a:solidFill>
                  <a:prstClr val="black">
                    <a:tint val="75000"/>
                  </a:prstClr>
                </a:solidFill>
              </a:rPr>
              <a:pPr defTabSz="1219170"/>
              <a:t>‹N°›</a:t>
            </a:fld>
            <a:endParaRPr lang="fr-FR">
              <a:solidFill>
                <a:prstClr val="black">
                  <a:tint val="75000"/>
                </a:prstClr>
              </a:solidFill>
            </a:endParaRPr>
          </a:p>
        </p:txBody>
      </p:sp>
    </p:spTree>
    <p:extLst>
      <p:ext uri="{BB962C8B-B14F-4D97-AF65-F5344CB8AC3E}">
        <p14:creationId xmlns:p14="http://schemas.microsoft.com/office/powerpoint/2010/main" val="17430480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pPr defTabSz="1219170"/>
            <a:fld id="{408F222D-89D3-4F97-8B36-1CC46C99DC16}" type="datetimeFigureOut">
              <a:rPr lang="fr-FR" smtClean="0">
                <a:solidFill>
                  <a:prstClr val="black">
                    <a:tint val="75000"/>
                  </a:prstClr>
                </a:solidFill>
              </a:rPr>
              <a:pPr defTabSz="1219170"/>
              <a:t>23/03/2022</a:t>
            </a:fld>
            <a:endParaRPr lang="fr-FR">
              <a:solidFill>
                <a:prstClr val="black">
                  <a:tint val="75000"/>
                </a:prstClr>
              </a:solidFill>
            </a:endParaRPr>
          </a:p>
        </p:txBody>
      </p:sp>
      <p:sp>
        <p:nvSpPr>
          <p:cNvPr id="5" name="Espace réservé du pied de page 4"/>
          <p:cNvSpPr>
            <a:spLocks noGrp="1"/>
          </p:cNvSpPr>
          <p:nvPr>
            <p:ph type="ftr" sz="quarter" idx="11"/>
          </p:nvPr>
        </p:nvSpPr>
        <p:spPr/>
        <p:txBody>
          <a:bodyPr/>
          <a:lstStyle/>
          <a:p>
            <a:pPr defTabSz="1219170"/>
            <a:endParaRPr lang="fr-FR">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pPr defTabSz="1219170"/>
            <a:fld id="{EF1C5F69-7278-402A-A4B8-617672CEE060}" type="slidenum">
              <a:rPr lang="fr-FR" smtClean="0">
                <a:solidFill>
                  <a:prstClr val="black">
                    <a:tint val="75000"/>
                  </a:prstClr>
                </a:solidFill>
              </a:rPr>
              <a:pPr defTabSz="1219170"/>
              <a:t>‹N°›</a:t>
            </a:fld>
            <a:endParaRPr lang="fr-FR">
              <a:solidFill>
                <a:prstClr val="black">
                  <a:tint val="75000"/>
                </a:prstClr>
              </a:solidFill>
            </a:endParaRPr>
          </a:p>
        </p:txBody>
      </p:sp>
    </p:spTree>
    <p:extLst>
      <p:ext uri="{BB962C8B-B14F-4D97-AF65-F5344CB8AC3E}">
        <p14:creationId xmlns:p14="http://schemas.microsoft.com/office/powerpoint/2010/main" val="32316712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839200" y="206375"/>
            <a:ext cx="2743200" cy="4387851"/>
          </a:xfrm>
        </p:spPr>
        <p:txBody>
          <a:bodyPr vert="eaVert"/>
          <a:lstStyle/>
          <a:p>
            <a:r>
              <a:rPr lang="fr-FR"/>
              <a:t>Cliquez pour modifier le style du titre</a:t>
            </a:r>
          </a:p>
        </p:txBody>
      </p:sp>
      <p:sp>
        <p:nvSpPr>
          <p:cNvPr id="3" name="Espace réservé du texte vertical 2"/>
          <p:cNvSpPr>
            <a:spLocks noGrp="1"/>
          </p:cNvSpPr>
          <p:nvPr>
            <p:ph type="body" orient="vert" idx="1"/>
          </p:nvPr>
        </p:nvSpPr>
        <p:spPr>
          <a:xfrm>
            <a:off x="609600" y="206375"/>
            <a:ext cx="8026400" cy="4387851"/>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pPr defTabSz="1219170"/>
            <a:fld id="{408F222D-89D3-4F97-8B36-1CC46C99DC16}" type="datetimeFigureOut">
              <a:rPr lang="fr-FR" smtClean="0">
                <a:solidFill>
                  <a:prstClr val="black">
                    <a:tint val="75000"/>
                  </a:prstClr>
                </a:solidFill>
              </a:rPr>
              <a:pPr defTabSz="1219170"/>
              <a:t>23/03/2022</a:t>
            </a:fld>
            <a:endParaRPr lang="fr-FR">
              <a:solidFill>
                <a:prstClr val="black">
                  <a:tint val="75000"/>
                </a:prstClr>
              </a:solidFill>
            </a:endParaRPr>
          </a:p>
        </p:txBody>
      </p:sp>
      <p:sp>
        <p:nvSpPr>
          <p:cNvPr id="5" name="Espace réservé du pied de page 4"/>
          <p:cNvSpPr>
            <a:spLocks noGrp="1"/>
          </p:cNvSpPr>
          <p:nvPr>
            <p:ph type="ftr" sz="quarter" idx="11"/>
          </p:nvPr>
        </p:nvSpPr>
        <p:spPr/>
        <p:txBody>
          <a:bodyPr/>
          <a:lstStyle/>
          <a:p>
            <a:pPr defTabSz="1219170"/>
            <a:endParaRPr lang="fr-FR">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pPr defTabSz="1219170"/>
            <a:fld id="{EF1C5F69-7278-402A-A4B8-617672CEE060}" type="slidenum">
              <a:rPr lang="fr-FR" smtClean="0">
                <a:solidFill>
                  <a:prstClr val="black">
                    <a:tint val="75000"/>
                  </a:prstClr>
                </a:solidFill>
              </a:rPr>
              <a:pPr defTabSz="1219170"/>
              <a:t>‹N°›</a:t>
            </a:fld>
            <a:endParaRPr lang="fr-FR">
              <a:solidFill>
                <a:prstClr val="black">
                  <a:tint val="75000"/>
                </a:prstClr>
              </a:solidFill>
            </a:endParaRPr>
          </a:p>
        </p:txBody>
      </p:sp>
    </p:spTree>
    <p:extLst>
      <p:ext uri="{BB962C8B-B14F-4D97-AF65-F5344CB8AC3E}">
        <p14:creationId xmlns:p14="http://schemas.microsoft.com/office/powerpoint/2010/main" val="15347987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Titre court + Texte">
    <p:spTree>
      <p:nvGrpSpPr>
        <p:cNvPr id="1" name=""/>
        <p:cNvGrpSpPr/>
        <p:nvPr/>
      </p:nvGrpSpPr>
      <p:grpSpPr>
        <a:xfrm>
          <a:off x="0" y="0"/>
          <a:ext cx="0" cy="0"/>
          <a:chOff x="0" y="0"/>
          <a:chExt cx="0" cy="0"/>
        </a:xfrm>
      </p:grpSpPr>
      <p:sp>
        <p:nvSpPr>
          <p:cNvPr id="3" name="Espace réservé du texte 2"/>
          <p:cNvSpPr>
            <a:spLocks noGrp="1"/>
          </p:cNvSpPr>
          <p:nvPr>
            <p:ph type="body" sz="quarter" idx="10"/>
          </p:nvPr>
        </p:nvSpPr>
        <p:spPr>
          <a:xfrm>
            <a:off x="838200" y="1270450"/>
            <a:ext cx="10515600" cy="4879498"/>
          </a:xfrm>
          <a:prstGeom prst="rect">
            <a:avLst/>
          </a:prstGeom>
        </p:spPr>
        <p:txBody>
          <a:bodyPr/>
          <a:lstStyle>
            <a:lvl1pPr>
              <a:defRPr sz="2400"/>
            </a:lvl1pPr>
            <a:lvl2pPr>
              <a:defRPr sz="2000"/>
            </a:lvl2pPr>
            <a:lvl3pPr>
              <a:defRPr sz="1800"/>
            </a:lvl3pPr>
            <a:lvl4pPr>
              <a:defRPr sz="1600"/>
            </a:lvl4pPr>
            <a:lvl5pPr>
              <a:defRPr sz="1600"/>
            </a:lvl5pPr>
          </a:lstStyle>
          <a:p>
            <a:pPr lvl="0"/>
            <a:r>
              <a:rPr lang="fr-FR" dirty="0" smtClean="0"/>
              <a:t>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4" name="Titre 3"/>
          <p:cNvSpPr>
            <a:spLocks noGrp="1"/>
          </p:cNvSpPr>
          <p:nvPr>
            <p:ph type="title"/>
          </p:nvPr>
        </p:nvSpPr>
        <p:spPr>
          <a:xfrm>
            <a:off x="838200" y="254369"/>
            <a:ext cx="10515600" cy="792036"/>
          </a:xfrm>
          <a:prstGeom prst="rect">
            <a:avLst/>
          </a:prstGeom>
        </p:spPr>
        <p:txBody>
          <a:bodyPr/>
          <a:lstStyle/>
          <a:p>
            <a:r>
              <a:rPr lang="fr-FR" smtClean="0"/>
              <a:t>Modifiez le style du titre</a:t>
            </a:r>
            <a:endParaRPr lang="fr-FR"/>
          </a:p>
        </p:txBody>
      </p:sp>
      <p:pic>
        <p:nvPicPr>
          <p:cNvPr id="5" name="Imag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36011" y="6284980"/>
            <a:ext cx="519977" cy="448523"/>
          </a:xfrm>
          <a:prstGeom prst="rect">
            <a:avLst/>
          </a:prstGeom>
        </p:spPr>
      </p:pic>
    </p:spTree>
    <p:extLst>
      <p:ext uri="{BB962C8B-B14F-4D97-AF65-F5344CB8AC3E}">
        <p14:creationId xmlns:p14="http://schemas.microsoft.com/office/powerpoint/2010/main" val="4015310421"/>
      </p:ext>
    </p:extLst>
  </p:cSld>
  <p:clrMapOvr>
    <a:masterClrMapping/>
  </p:clrMapOvr>
  <p:timing>
    <p:tnLst>
      <p:par>
        <p:cTn id="1" dur="indefinite" restart="never" nodeType="tmRoot"/>
      </p:par>
    </p:tn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AGE DE GARDE EN">
    <p:spTree>
      <p:nvGrpSpPr>
        <p:cNvPr id="1" name=""/>
        <p:cNvGrpSpPr/>
        <p:nvPr/>
      </p:nvGrpSpPr>
      <p:grpSpPr>
        <a:xfrm>
          <a:off x="0" y="0"/>
          <a:ext cx="0" cy="0"/>
          <a:chOff x="0" y="0"/>
          <a:chExt cx="0" cy="0"/>
        </a:xfrm>
      </p:grpSpPr>
      <p:pic>
        <p:nvPicPr>
          <p:cNvPr id="4" name="Imag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241356" y="1375108"/>
            <a:ext cx="3510071" cy="3027728"/>
          </a:xfrm>
          <a:prstGeom prst="rect">
            <a:avLst/>
          </a:prstGeom>
        </p:spPr>
      </p:pic>
      <p:sp>
        <p:nvSpPr>
          <p:cNvPr id="2" name="ZoneTexte 1"/>
          <p:cNvSpPr txBox="1"/>
          <p:nvPr userDrawn="1"/>
        </p:nvSpPr>
        <p:spPr>
          <a:xfrm>
            <a:off x="3666477" y="5543038"/>
            <a:ext cx="498037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3E3E3E"/>
                </a:solidFill>
                <a:effectLst/>
                <a:uLnTx/>
                <a:uFillTx/>
                <a:latin typeface="KyivType Sans2" panose="00000500000000000000" pitchFamily="50" charset="0"/>
                <a:ea typeface="+mn-ea"/>
                <a:cs typeface="+mn-cs"/>
              </a:rPr>
              <a:t>The </a:t>
            </a:r>
            <a:r>
              <a:rPr kumimoji="0" lang="fr-FR" sz="2400" b="0" i="0" u="none" strike="noStrike" kern="1200" cap="none" spc="0" normalizeH="0" baseline="0" noProof="0" dirty="0" err="1">
                <a:ln>
                  <a:noFill/>
                </a:ln>
                <a:solidFill>
                  <a:srgbClr val="3E3E3E"/>
                </a:solidFill>
                <a:effectLst/>
                <a:uLnTx/>
                <a:uFillTx/>
                <a:latin typeface="KyivType Sans2" panose="00000500000000000000" pitchFamily="50" charset="0"/>
                <a:ea typeface="+mn-ea"/>
                <a:cs typeface="+mn-cs"/>
              </a:rPr>
              <a:t>Experience</a:t>
            </a:r>
            <a:r>
              <a:rPr kumimoji="0" lang="fr-FR" sz="2400" b="0" i="0" u="none" strike="noStrike" kern="1200" cap="none" spc="0" normalizeH="0" baseline="0" noProof="0" dirty="0">
                <a:ln>
                  <a:noFill/>
                </a:ln>
                <a:solidFill>
                  <a:srgbClr val="3E3E3E"/>
                </a:solidFill>
                <a:effectLst/>
                <a:uLnTx/>
                <a:uFillTx/>
                <a:latin typeface="KyivType Sans2" panose="00000500000000000000" pitchFamily="50" charset="0"/>
                <a:ea typeface="+mn-ea"/>
                <a:cs typeface="+mn-cs"/>
              </a:rPr>
              <a:t> of</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3E3E3E"/>
                </a:solidFill>
                <a:effectLst/>
                <a:uLnTx/>
                <a:uFillTx/>
                <a:latin typeface="KyivType Sans2" panose="00000500000000000000" pitchFamily="50" charset="0"/>
                <a:ea typeface="+mn-ea"/>
                <a:cs typeface="+mn-cs"/>
              </a:rPr>
              <a:t>Phyto-</a:t>
            </a:r>
            <a:r>
              <a:rPr kumimoji="0" lang="fr-FR" sz="2400" b="0" i="0" u="none" strike="noStrike" kern="1200" cap="none" spc="0" normalizeH="0" baseline="0" noProof="0" dirty="0" err="1">
                <a:ln>
                  <a:noFill/>
                </a:ln>
                <a:solidFill>
                  <a:srgbClr val="3E3E3E"/>
                </a:solidFill>
                <a:effectLst/>
                <a:uLnTx/>
                <a:uFillTx/>
                <a:latin typeface="KyivType Sans2" panose="00000500000000000000" pitchFamily="50" charset="0"/>
                <a:ea typeface="+mn-ea"/>
                <a:cs typeface="+mn-cs"/>
              </a:rPr>
              <a:t>Aromatic</a:t>
            </a:r>
            <a:r>
              <a:rPr kumimoji="0" lang="fr-FR" sz="2400" b="0" i="0" u="none" strike="noStrike" kern="1200" cap="none" spc="0" normalizeH="0" baseline="0" noProof="0" dirty="0">
                <a:ln>
                  <a:noFill/>
                </a:ln>
                <a:solidFill>
                  <a:srgbClr val="3E3E3E"/>
                </a:solidFill>
                <a:effectLst/>
                <a:uLnTx/>
                <a:uFillTx/>
                <a:latin typeface="KyivType Sans2" panose="00000500000000000000" pitchFamily="50" charset="0"/>
                <a:ea typeface="+mn-ea"/>
                <a:cs typeface="+mn-cs"/>
              </a:rPr>
              <a:t> </a:t>
            </a:r>
            <a:r>
              <a:rPr kumimoji="0" lang="fr-FR" sz="2400" b="0" i="0" u="none" strike="noStrike" kern="1200" cap="none" spc="0" normalizeH="0" baseline="0" noProof="0" dirty="0" err="1">
                <a:ln>
                  <a:noFill/>
                </a:ln>
                <a:solidFill>
                  <a:srgbClr val="3E3E3E"/>
                </a:solidFill>
                <a:effectLst/>
                <a:uLnTx/>
                <a:uFillTx/>
                <a:latin typeface="KyivType Sans2" panose="00000500000000000000" pitchFamily="50" charset="0"/>
                <a:ea typeface="+mn-ea"/>
                <a:cs typeface="+mn-cs"/>
              </a:rPr>
              <a:t>Skincare</a:t>
            </a:r>
            <a:endParaRPr kumimoji="0" lang="fr-FR" sz="2400" b="0" i="0" u="none" strike="noStrike" kern="1200" cap="none" spc="0" normalizeH="0" baseline="0" noProof="0" dirty="0">
              <a:ln>
                <a:noFill/>
              </a:ln>
              <a:solidFill>
                <a:srgbClr val="3E3E3E"/>
              </a:solidFill>
              <a:effectLst/>
              <a:uLnTx/>
              <a:uFillTx/>
              <a:latin typeface="KyivType Sans2" panose="00000500000000000000" pitchFamily="50" charset="0"/>
              <a:ea typeface="+mn-ea"/>
              <a:cs typeface="+mn-cs"/>
            </a:endParaRPr>
          </a:p>
        </p:txBody>
      </p:sp>
    </p:spTree>
    <p:extLst>
      <p:ext uri="{BB962C8B-B14F-4D97-AF65-F5344CB8AC3E}">
        <p14:creationId xmlns:p14="http://schemas.microsoft.com/office/powerpoint/2010/main" val="29504822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Tree>
    <p:extLst>
      <p:ext uri="{BB962C8B-B14F-4D97-AF65-F5344CB8AC3E}">
        <p14:creationId xmlns:p14="http://schemas.microsoft.com/office/powerpoint/2010/main" val="45917758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2" name="Titre 1"/>
          <p:cNvSpPr>
            <a:spLocks noGrp="1"/>
          </p:cNvSpPr>
          <p:nvPr>
            <p:ph type="title"/>
          </p:nvPr>
        </p:nvSpPr>
        <p:spPr>
          <a:xfrm>
            <a:off x="838200" y="1340667"/>
            <a:ext cx="10515600" cy="1325563"/>
          </a:xfrm>
        </p:spPr>
        <p:txBody>
          <a:bodyPr/>
          <a:lstStyle/>
          <a:p>
            <a:r>
              <a:rPr lang="fr-FR" dirty="0"/>
              <a:t>Modifiez le style du titre</a:t>
            </a:r>
          </a:p>
        </p:txBody>
      </p:sp>
    </p:spTree>
    <p:extLst>
      <p:ext uri="{BB962C8B-B14F-4D97-AF65-F5344CB8AC3E}">
        <p14:creationId xmlns:p14="http://schemas.microsoft.com/office/powerpoint/2010/main" val="3119075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re">
    <p:spTree>
      <p:nvGrpSpPr>
        <p:cNvPr id="1" name=""/>
        <p:cNvGrpSpPr/>
        <p:nvPr/>
      </p:nvGrpSpPr>
      <p:grpSpPr>
        <a:xfrm>
          <a:off x="0" y="0"/>
          <a:ext cx="0" cy="0"/>
          <a:chOff x="0" y="0"/>
          <a:chExt cx="0" cy="0"/>
        </a:xfrm>
      </p:grpSpPr>
      <p:sp>
        <p:nvSpPr>
          <p:cNvPr id="2" name="Titre 1"/>
          <p:cNvSpPr>
            <a:spLocks noGrp="1"/>
          </p:cNvSpPr>
          <p:nvPr>
            <p:ph type="title"/>
          </p:nvPr>
        </p:nvSpPr>
        <p:spPr>
          <a:xfrm>
            <a:off x="838200" y="3429000"/>
            <a:ext cx="10515600" cy="816312"/>
          </a:xfrm>
          <a:prstGeom prst="rect">
            <a:avLst/>
          </a:prstGeom>
        </p:spPr>
        <p:txBody>
          <a:bodyPr/>
          <a:lstStyle/>
          <a:p>
            <a:r>
              <a:rPr lang="fr-FR" dirty="0"/>
              <a:t>Modifiez le style du titre</a:t>
            </a:r>
          </a:p>
        </p:txBody>
      </p:sp>
      <p:pic>
        <p:nvPicPr>
          <p:cNvPr id="3" name="Imag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14641" y="867784"/>
            <a:ext cx="2341530" cy="2019764"/>
          </a:xfrm>
          <a:prstGeom prst="rect">
            <a:avLst/>
          </a:prstGeom>
        </p:spPr>
      </p:pic>
    </p:spTree>
    <p:extLst>
      <p:ext uri="{BB962C8B-B14F-4D97-AF65-F5344CB8AC3E}">
        <p14:creationId xmlns:p14="http://schemas.microsoft.com/office/powerpoint/2010/main" val="179775508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re court + Texte">
    <p:spTree>
      <p:nvGrpSpPr>
        <p:cNvPr id="1" name=""/>
        <p:cNvGrpSpPr/>
        <p:nvPr/>
      </p:nvGrpSpPr>
      <p:grpSpPr>
        <a:xfrm>
          <a:off x="0" y="0"/>
          <a:ext cx="0" cy="0"/>
          <a:chOff x="0" y="0"/>
          <a:chExt cx="0" cy="0"/>
        </a:xfrm>
      </p:grpSpPr>
      <p:sp>
        <p:nvSpPr>
          <p:cNvPr id="3" name="Espace réservé du texte 2"/>
          <p:cNvSpPr>
            <a:spLocks noGrp="1"/>
          </p:cNvSpPr>
          <p:nvPr>
            <p:ph type="body" sz="quarter" idx="10"/>
          </p:nvPr>
        </p:nvSpPr>
        <p:spPr>
          <a:xfrm>
            <a:off x="838200" y="1270450"/>
            <a:ext cx="10515600" cy="4879498"/>
          </a:xfrm>
          <a:prstGeom prst="rect">
            <a:avLst/>
          </a:prstGeom>
        </p:spPr>
        <p:txBody>
          <a:bodyPr/>
          <a:lstStyle>
            <a:lvl1pPr>
              <a:defRPr sz="2400"/>
            </a:lvl1pPr>
            <a:lvl2pPr>
              <a:defRPr sz="2000"/>
            </a:lvl2pPr>
            <a:lvl3pPr>
              <a:defRPr sz="1800"/>
            </a:lvl3pPr>
            <a:lvl4pPr>
              <a:defRPr sz="1600"/>
            </a:lvl4pPr>
            <a:lvl5pPr>
              <a:defRPr sz="1600"/>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Titre 3"/>
          <p:cNvSpPr>
            <a:spLocks noGrp="1"/>
          </p:cNvSpPr>
          <p:nvPr>
            <p:ph type="title"/>
          </p:nvPr>
        </p:nvSpPr>
        <p:spPr>
          <a:xfrm>
            <a:off x="838200" y="254369"/>
            <a:ext cx="10515600" cy="792036"/>
          </a:xfrm>
          <a:prstGeom prst="rect">
            <a:avLst/>
          </a:prstGeom>
        </p:spPr>
        <p:txBody>
          <a:bodyPr/>
          <a:lstStyle/>
          <a:p>
            <a:r>
              <a:rPr lang="fr-FR"/>
              <a:t>Modifiez le style du titre</a:t>
            </a:r>
          </a:p>
        </p:txBody>
      </p:sp>
      <p:pic>
        <p:nvPicPr>
          <p:cNvPr id="5" name="Imag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36011" y="6284980"/>
            <a:ext cx="519977" cy="448523"/>
          </a:xfrm>
          <a:prstGeom prst="rect">
            <a:avLst/>
          </a:prstGeom>
        </p:spPr>
      </p:pic>
    </p:spTree>
    <p:extLst>
      <p:ext uri="{BB962C8B-B14F-4D97-AF65-F5344CB8AC3E}">
        <p14:creationId xmlns:p14="http://schemas.microsoft.com/office/powerpoint/2010/main" val="259323565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re + Texte + image gauche">
    <p:spTree>
      <p:nvGrpSpPr>
        <p:cNvPr id="1" name=""/>
        <p:cNvGrpSpPr/>
        <p:nvPr/>
      </p:nvGrpSpPr>
      <p:grpSpPr>
        <a:xfrm>
          <a:off x="0" y="0"/>
          <a:ext cx="0" cy="0"/>
          <a:chOff x="0" y="0"/>
          <a:chExt cx="0" cy="0"/>
        </a:xfrm>
      </p:grpSpPr>
      <p:sp>
        <p:nvSpPr>
          <p:cNvPr id="3" name="Espace réservé du texte 2"/>
          <p:cNvSpPr>
            <a:spLocks noGrp="1"/>
          </p:cNvSpPr>
          <p:nvPr>
            <p:ph type="body" sz="quarter" idx="10"/>
          </p:nvPr>
        </p:nvSpPr>
        <p:spPr>
          <a:xfrm>
            <a:off x="4588184" y="1286634"/>
            <a:ext cx="6765616" cy="4863314"/>
          </a:xfrm>
          <a:prstGeom prst="rect">
            <a:avLst/>
          </a:prstGeom>
        </p:spPr>
        <p:txBody>
          <a:bodyPr/>
          <a:lstStyle>
            <a:lvl1pPr>
              <a:defRPr sz="2400"/>
            </a:lvl1pPr>
            <a:lvl2pPr>
              <a:defRPr sz="2000"/>
            </a:lvl2pPr>
            <a:lvl3pPr>
              <a:defRPr sz="1800"/>
            </a:lvl3pPr>
            <a:lvl4pPr>
              <a:defRPr sz="1600"/>
            </a:lvl4pPr>
            <a:lvl5pPr>
              <a:defRPr sz="1600"/>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Titre 3"/>
          <p:cNvSpPr>
            <a:spLocks noGrp="1"/>
          </p:cNvSpPr>
          <p:nvPr>
            <p:ph type="title"/>
          </p:nvPr>
        </p:nvSpPr>
        <p:spPr>
          <a:xfrm>
            <a:off x="838200" y="272278"/>
            <a:ext cx="10515600" cy="792036"/>
          </a:xfrm>
          <a:prstGeom prst="rect">
            <a:avLst/>
          </a:prstGeom>
        </p:spPr>
        <p:txBody>
          <a:bodyPr/>
          <a:lstStyle/>
          <a:p>
            <a:r>
              <a:rPr lang="fr-FR"/>
              <a:t>Modifiez le style du titre</a:t>
            </a:r>
          </a:p>
        </p:txBody>
      </p:sp>
      <p:pic>
        <p:nvPicPr>
          <p:cNvPr id="5" name="Imag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36011" y="6284980"/>
            <a:ext cx="519977" cy="448523"/>
          </a:xfrm>
          <a:prstGeom prst="rect">
            <a:avLst/>
          </a:prstGeom>
        </p:spPr>
      </p:pic>
      <p:sp>
        <p:nvSpPr>
          <p:cNvPr id="6" name="Espace réservé pour une image  5"/>
          <p:cNvSpPr>
            <a:spLocks noGrp="1"/>
          </p:cNvSpPr>
          <p:nvPr>
            <p:ph type="pic" sz="quarter" idx="11"/>
          </p:nvPr>
        </p:nvSpPr>
        <p:spPr>
          <a:xfrm>
            <a:off x="838200" y="1286634"/>
            <a:ext cx="3458671" cy="4863313"/>
          </a:xfrm>
          <a:prstGeom prst="rect">
            <a:avLst/>
          </a:prstGeom>
        </p:spPr>
        <p:txBody>
          <a:bodyPr/>
          <a:lstStyle/>
          <a:p>
            <a:endParaRPr lang="fr-FR"/>
          </a:p>
        </p:txBody>
      </p:sp>
    </p:spTree>
    <p:extLst>
      <p:ext uri="{BB962C8B-B14F-4D97-AF65-F5344CB8AC3E}">
        <p14:creationId xmlns:p14="http://schemas.microsoft.com/office/powerpoint/2010/main" val="197283833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re + Texte + image droite">
    <p:spTree>
      <p:nvGrpSpPr>
        <p:cNvPr id="1" name=""/>
        <p:cNvGrpSpPr/>
        <p:nvPr/>
      </p:nvGrpSpPr>
      <p:grpSpPr>
        <a:xfrm>
          <a:off x="0" y="0"/>
          <a:ext cx="0" cy="0"/>
          <a:chOff x="0" y="0"/>
          <a:chExt cx="0" cy="0"/>
        </a:xfrm>
      </p:grpSpPr>
      <p:pic>
        <p:nvPicPr>
          <p:cNvPr id="5" name="Imag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36011" y="6284980"/>
            <a:ext cx="519977" cy="448523"/>
          </a:xfrm>
          <a:prstGeom prst="rect">
            <a:avLst/>
          </a:prstGeom>
        </p:spPr>
      </p:pic>
      <p:sp>
        <p:nvSpPr>
          <p:cNvPr id="8" name="Espace réservé du texte 2"/>
          <p:cNvSpPr>
            <a:spLocks noGrp="1"/>
          </p:cNvSpPr>
          <p:nvPr>
            <p:ph type="body" sz="quarter" idx="10"/>
          </p:nvPr>
        </p:nvSpPr>
        <p:spPr>
          <a:xfrm>
            <a:off x="838200" y="1278543"/>
            <a:ext cx="6765616" cy="4928048"/>
          </a:xfrm>
          <a:prstGeom prst="rect">
            <a:avLst/>
          </a:prstGeom>
        </p:spPr>
        <p:txBody>
          <a:bodyPr/>
          <a:lstStyle>
            <a:lvl1pPr>
              <a:defRPr sz="2400"/>
            </a:lvl1pPr>
            <a:lvl2pPr>
              <a:defRPr sz="2000"/>
            </a:lvl2pPr>
            <a:lvl3pPr>
              <a:defRPr sz="1800"/>
            </a:lvl3pPr>
            <a:lvl4pPr>
              <a:defRPr sz="1600"/>
            </a:lvl4pPr>
            <a:lvl5pPr>
              <a:defRPr sz="1600"/>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9" name="Titre 3"/>
          <p:cNvSpPr>
            <a:spLocks noGrp="1"/>
          </p:cNvSpPr>
          <p:nvPr>
            <p:ph type="title"/>
          </p:nvPr>
        </p:nvSpPr>
        <p:spPr>
          <a:xfrm>
            <a:off x="838200" y="268022"/>
            <a:ext cx="10515600" cy="792036"/>
          </a:xfrm>
          <a:prstGeom prst="rect">
            <a:avLst/>
          </a:prstGeom>
        </p:spPr>
        <p:txBody>
          <a:bodyPr/>
          <a:lstStyle/>
          <a:p>
            <a:r>
              <a:rPr lang="fr-FR"/>
              <a:t>Modifiez le style du titre</a:t>
            </a:r>
          </a:p>
        </p:txBody>
      </p:sp>
      <p:sp>
        <p:nvSpPr>
          <p:cNvPr id="10" name="Espace réservé pour une image  5"/>
          <p:cNvSpPr>
            <a:spLocks noGrp="1"/>
          </p:cNvSpPr>
          <p:nvPr>
            <p:ph type="pic" sz="quarter" idx="11"/>
          </p:nvPr>
        </p:nvSpPr>
        <p:spPr>
          <a:xfrm>
            <a:off x="7895129" y="1278543"/>
            <a:ext cx="3458671" cy="4928048"/>
          </a:xfrm>
          <a:prstGeom prst="rect">
            <a:avLst/>
          </a:prstGeom>
        </p:spPr>
        <p:txBody>
          <a:bodyPr/>
          <a:lstStyle/>
          <a:p>
            <a:endParaRPr lang="fr-FR"/>
          </a:p>
        </p:txBody>
      </p:sp>
    </p:spTree>
    <p:extLst>
      <p:ext uri="{BB962C8B-B14F-4D97-AF65-F5344CB8AC3E}">
        <p14:creationId xmlns:p14="http://schemas.microsoft.com/office/powerpoint/2010/main" val="170248449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_Disposition personnalisée">
    <p:spTree>
      <p:nvGrpSpPr>
        <p:cNvPr id="1" name=""/>
        <p:cNvGrpSpPr/>
        <p:nvPr/>
      </p:nvGrpSpPr>
      <p:grpSpPr>
        <a:xfrm>
          <a:off x="0" y="0"/>
          <a:ext cx="0" cy="0"/>
          <a:chOff x="0" y="0"/>
          <a:chExt cx="0" cy="0"/>
        </a:xfrm>
      </p:grpSpPr>
      <p:sp>
        <p:nvSpPr>
          <p:cNvPr id="2" name="Titre 1"/>
          <p:cNvSpPr>
            <a:spLocks noGrp="1"/>
          </p:cNvSpPr>
          <p:nvPr>
            <p:ph type="title"/>
          </p:nvPr>
        </p:nvSpPr>
        <p:spPr>
          <a:xfrm>
            <a:off x="838200" y="1340667"/>
            <a:ext cx="10515600" cy="1325563"/>
          </a:xfrm>
        </p:spPr>
        <p:txBody>
          <a:bodyPr/>
          <a:lstStyle/>
          <a:p>
            <a:r>
              <a:rPr lang="fr-FR" dirty="0" smtClean="0"/>
              <a:t>Modifiez le style du titre</a:t>
            </a:r>
            <a:endParaRPr lang="fr-FR" dirty="0"/>
          </a:p>
        </p:txBody>
      </p:sp>
    </p:spTree>
    <p:extLst>
      <p:ext uri="{BB962C8B-B14F-4D97-AF65-F5344CB8AC3E}">
        <p14:creationId xmlns:p14="http://schemas.microsoft.com/office/powerpoint/2010/main" val="3458792814"/>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914400" y="2130426"/>
            <a:ext cx="10363200" cy="1470025"/>
          </a:xfrm>
        </p:spPr>
        <p:txBody>
          <a:bodyPr/>
          <a:lstStyle/>
          <a:p>
            <a:r>
              <a:rPr lang="fr-FR"/>
              <a:t>Cliquez pour modifier le style du titre</a:t>
            </a:r>
          </a:p>
        </p:txBody>
      </p:sp>
      <p:sp>
        <p:nvSpPr>
          <p:cNvPr id="3" name="Sous-titr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fr-FR"/>
              <a:t>Cliquez pour modifier le style des sous-titres du masque</a:t>
            </a:r>
          </a:p>
        </p:txBody>
      </p:sp>
      <p:sp>
        <p:nvSpPr>
          <p:cNvPr id="4" name="Espace réservé de la date 3"/>
          <p:cNvSpPr>
            <a:spLocks noGrp="1"/>
          </p:cNvSpPr>
          <p:nvPr>
            <p:ph type="dt" sz="half" idx="10"/>
          </p:nvPr>
        </p:nvSpPr>
        <p:spPr/>
        <p:txBody>
          <a:bodyPr/>
          <a:lstStyle/>
          <a:p>
            <a:pPr defTabSz="1219170"/>
            <a:fld id="{408F222D-89D3-4F97-8B36-1CC46C99DC16}" type="datetimeFigureOut">
              <a:rPr lang="fr-FR" smtClean="0">
                <a:solidFill>
                  <a:prstClr val="black">
                    <a:tint val="75000"/>
                  </a:prstClr>
                </a:solidFill>
              </a:rPr>
              <a:pPr defTabSz="1219170"/>
              <a:t>23/03/2022</a:t>
            </a:fld>
            <a:endParaRPr lang="fr-FR">
              <a:solidFill>
                <a:prstClr val="black">
                  <a:tint val="75000"/>
                </a:prstClr>
              </a:solidFill>
            </a:endParaRPr>
          </a:p>
        </p:txBody>
      </p:sp>
      <p:sp>
        <p:nvSpPr>
          <p:cNvPr id="5" name="Espace réservé du pied de page 4"/>
          <p:cNvSpPr>
            <a:spLocks noGrp="1"/>
          </p:cNvSpPr>
          <p:nvPr>
            <p:ph type="ftr" sz="quarter" idx="11"/>
          </p:nvPr>
        </p:nvSpPr>
        <p:spPr/>
        <p:txBody>
          <a:bodyPr/>
          <a:lstStyle/>
          <a:p>
            <a:pPr defTabSz="1219170"/>
            <a:endParaRPr lang="fr-FR">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pPr defTabSz="1219170"/>
            <a:fld id="{EF1C5F69-7278-402A-A4B8-617672CEE060}" type="slidenum">
              <a:rPr lang="fr-FR" smtClean="0">
                <a:solidFill>
                  <a:prstClr val="black">
                    <a:tint val="75000"/>
                  </a:prstClr>
                </a:solidFill>
              </a:rPr>
              <a:pPr defTabSz="1219170"/>
              <a:t>‹N°›</a:t>
            </a:fld>
            <a:endParaRPr lang="fr-FR">
              <a:solidFill>
                <a:prstClr val="black">
                  <a:tint val="75000"/>
                </a:prstClr>
              </a:solidFill>
            </a:endParaRPr>
          </a:p>
        </p:txBody>
      </p:sp>
    </p:spTree>
    <p:extLst>
      <p:ext uri="{BB962C8B-B14F-4D97-AF65-F5344CB8AC3E}">
        <p14:creationId xmlns:p14="http://schemas.microsoft.com/office/powerpoint/2010/main" val="22807501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pPr defTabSz="1219170"/>
            <a:fld id="{408F222D-89D3-4F97-8B36-1CC46C99DC16}" type="datetimeFigureOut">
              <a:rPr lang="fr-FR" smtClean="0">
                <a:solidFill>
                  <a:prstClr val="black">
                    <a:tint val="75000"/>
                  </a:prstClr>
                </a:solidFill>
              </a:rPr>
              <a:pPr defTabSz="1219170"/>
              <a:t>23/03/2022</a:t>
            </a:fld>
            <a:endParaRPr lang="fr-FR">
              <a:solidFill>
                <a:prstClr val="black">
                  <a:tint val="75000"/>
                </a:prstClr>
              </a:solidFill>
            </a:endParaRPr>
          </a:p>
        </p:txBody>
      </p:sp>
      <p:sp>
        <p:nvSpPr>
          <p:cNvPr id="5" name="Espace réservé du pied de page 4"/>
          <p:cNvSpPr>
            <a:spLocks noGrp="1"/>
          </p:cNvSpPr>
          <p:nvPr>
            <p:ph type="ftr" sz="quarter" idx="11"/>
          </p:nvPr>
        </p:nvSpPr>
        <p:spPr/>
        <p:txBody>
          <a:bodyPr/>
          <a:lstStyle/>
          <a:p>
            <a:pPr defTabSz="1219170"/>
            <a:endParaRPr lang="fr-FR">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pPr defTabSz="1219170"/>
            <a:fld id="{EF1C5F69-7278-402A-A4B8-617672CEE060}" type="slidenum">
              <a:rPr lang="fr-FR" smtClean="0">
                <a:solidFill>
                  <a:prstClr val="black">
                    <a:tint val="75000"/>
                  </a:prstClr>
                </a:solidFill>
              </a:rPr>
              <a:pPr defTabSz="1219170"/>
              <a:t>‹N°›</a:t>
            </a:fld>
            <a:endParaRPr lang="fr-FR">
              <a:solidFill>
                <a:prstClr val="black">
                  <a:tint val="75000"/>
                </a:prstClr>
              </a:solidFill>
            </a:endParaRPr>
          </a:p>
        </p:txBody>
      </p:sp>
    </p:spTree>
    <p:extLst>
      <p:ext uri="{BB962C8B-B14F-4D97-AF65-F5344CB8AC3E}">
        <p14:creationId xmlns:p14="http://schemas.microsoft.com/office/powerpoint/2010/main" val="20051479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theme" Target="../theme/theme2.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slideLayout" Target="../slideLayouts/slideLayout19.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3.xml"/><Relationship Id="rId1" Type="http://schemas.openxmlformats.org/officeDocument/2006/relationships/slideLayout" Target="../slideLayouts/slideLayout20.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theme" Target="../theme/theme4.xml"/><Relationship Id="rId1"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Image 1"/>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564230937"/>
      </p:ext>
    </p:extLst>
  </p:cSld>
  <p:clrMap bg1="lt1" tx1="dk1" bg2="lt2" tx2="dk2" accent1="accent1" accent2="accent2" accent3="accent3" accent4="accent4" accent5="accent5" accent6="accent6" hlink="hlink" folHlink="folHlink"/>
  <p:sldLayoutIdLst>
    <p:sldLayoutId id="2147483657" r:id="rId1"/>
    <p:sldLayoutId id="2147483658" r:id="rId2"/>
    <p:sldLayoutId id="2147483650" r:id="rId3"/>
    <p:sldLayoutId id="2147483649" r:id="rId4"/>
    <p:sldLayoutId id="2147483652" r:id="rId5"/>
    <p:sldLayoutId id="2147483655" r:id="rId6"/>
    <p:sldLayoutId id="2147483680" r:id="rId7"/>
  </p:sldLayoutIdLst>
  <p:txStyles>
    <p:title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fr-FR"/>
              <a:t>Cliquez pour modifier le style du titre</a:t>
            </a:r>
          </a:p>
        </p:txBody>
      </p:sp>
      <p:sp>
        <p:nvSpPr>
          <p:cNvPr id="3" name="Espace réservé du texte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pPr defTabSz="1219170"/>
            <a:fld id="{408F222D-89D3-4F97-8B36-1CC46C99DC16}" type="datetimeFigureOut">
              <a:rPr lang="fr-FR" smtClean="0">
                <a:solidFill>
                  <a:prstClr val="black">
                    <a:tint val="75000"/>
                  </a:prstClr>
                </a:solidFill>
              </a:rPr>
              <a:pPr defTabSz="1219170"/>
              <a:t>23/03/2022</a:t>
            </a:fld>
            <a:endParaRPr lang="fr-FR">
              <a:solidFill>
                <a:prstClr val="black">
                  <a:tint val="75000"/>
                </a:prstClr>
              </a:solidFill>
            </a:endParaRPr>
          </a:p>
        </p:txBody>
      </p:sp>
      <p:sp>
        <p:nvSpPr>
          <p:cNvPr id="5" name="Espace réservé du pied de page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pPr defTabSz="1219170"/>
            <a:endParaRPr lang="fr-FR">
              <a:solidFill>
                <a:prstClr val="black">
                  <a:tint val="75000"/>
                </a:prstClr>
              </a:solidFill>
            </a:endParaRPr>
          </a:p>
        </p:txBody>
      </p:sp>
      <p:sp>
        <p:nvSpPr>
          <p:cNvPr id="6" name="Espace réservé du numéro de diapositive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pPr defTabSz="1219170"/>
            <a:fld id="{EF1C5F69-7278-402A-A4B8-617672CEE060}" type="slidenum">
              <a:rPr lang="fr-FR" smtClean="0">
                <a:solidFill>
                  <a:prstClr val="black">
                    <a:tint val="75000"/>
                  </a:prstClr>
                </a:solidFill>
              </a:rPr>
              <a:pPr defTabSz="1219170"/>
              <a:t>‹N°›</a:t>
            </a:fld>
            <a:endParaRPr lang="fr-FR">
              <a:solidFill>
                <a:prstClr val="black">
                  <a:tint val="75000"/>
                </a:prstClr>
              </a:solidFill>
            </a:endParaRPr>
          </a:p>
        </p:txBody>
      </p:sp>
    </p:spTree>
    <p:extLst>
      <p:ext uri="{BB962C8B-B14F-4D97-AF65-F5344CB8AC3E}">
        <p14:creationId xmlns:p14="http://schemas.microsoft.com/office/powerpoint/2010/main" val="71438317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9" r:id="rId12"/>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fr-FR"/>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Imag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FA5580BC-1FFC-7441-9A9D-EDCD90E89A2E}"/>
              </a:ext>
            </a:extLst>
          </p:cNvPr>
          <p:cNvSpPr>
            <a:spLocks noGrp="1"/>
          </p:cNvSpPr>
          <p:nvPr>
            <p:ph type="title"/>
          </p:nvPr>
        </p:nvSpPr>
        <p:spPr>
          <a:xfrm>
            <a:off x="838200" y="2911559"/>
            <a:ext cx="10515600" cy="1325563"/>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977818522"/>
      </p:ext>
    </p:extLst>
  </p:cSld>
  <p:clrMap bg1="lt1" tx1="dk1" bg2="lt2" tx2="dk2" accent1="accent1" accent2="accent2" accent3="accent3" accent4="accent4" accent5="accent5" accent6="accent6" hlink="hlink" folHlink="folHlink"/>
  <p:sldLayoutIdLst>
    <p:sldLayoutId id="2147483673" r:id="rId1"/>
  </p:sldLayoutIdLst>
  <p:txStyles>
    <p:titleStyle>
      <a:lvl1pPr algn="ctr" defTabSz="914400" rtl="0" eaLnBrk="1" latinLnBrk="0" hangingPunct="1">
        <a:lnSpc>
          <a:spcPct val="90000"/>
        </a:lnSpc>
        <a:spcBef>
          <a:spcPct val="0"/>
        </a:spcBef>
        <a:buNone/>
        <a:defRPr sz="3600" kern="1200">
          <a:solidFill>
            <a:schemeClr val="bg2">
              <a:lumMod val="25000"/>
            </a:schemeClr>
          </a:solidFill>
          <a:latin typeface="Butler" panose="02070803080706020303" pitchFamily="18"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ofia Pro Regular" panose="000005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ofia Pro Regular" panose="000005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ofia Pro Regular" panose="000005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fia Pro Regular" panose="000005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fia Pro Regular"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A5580BC-1FFC-7441-9A9D-EDCD90E89A2E}"/>
              </a:ext>
            </a:extLst>
          </p:cNvPr>
          <p:cNvSpPr>
            <a:spLocks noGrp="1"/>
          </p:cNvSpPr>
          <p:nvPr>
            <p:ph type="title"/>
          </p:nvPr>
        </p:nvSpPr>
        <p:spPr>
          <a:xfrm>
            <a:off x="-1600200" y="191805"/>
            <a:ext cx="10515600" cy="1325563"/>
          </a:xfrm>
          <a:prstGeom prst="rect">
            <a:avLst/>
          </a:prstGeom>
        </p:spPr>
        <p:txBody>
          <a:bodyPr vert="horz" lIns="91440" tIns="45720" rIns="91440" bIns="45720" rtlCol="0" anchor="ctr">
            <a:normAutofit/>
          </a:bodyPr>
          <a:lstStyle/>
          <a:p>
            <a:r>
              <a:rPr lang="en-US" dirty="0"/>
              <a:t>Click to edit Master title style</a:t>
            </a:r>
          </a:p>
        </p:txBody>
      </p:sp>
      <p:pic>
        <p:nvPicPr>
          <p:cNvPr id="4" name="Imag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620886607"/>
      </p:ext>
    </p:extLst>
  </p:cSld>
  <p:clrMap bg1="lt1" tx1="dk1" bg2="lt2" tx2="dk2" accent1="accent1" accent2="accent2" accent3="accent3" accent4="accent4" accent5="accent5" accent6="accent6" hlink="hlink" folHlink="folHlink"/>
  <p:sldLayoutIdLst>
    <p:sldLayoutId id="2147483676" r:id="rId1"/>
  </p:sldLayoutIdLst>
  <p:txStyles>
    <p:titleStyle>
      <a:lvl1pPr algn="ctr" defTabSz="914400" rtl="0" eaLnBrk="1" latinLnBrk="0" hangingPunct="1">
        <a:lnSpc>
          <a:spcPct val="90000"/>
        </a:lnSpc>
        <a:spcBef>
          <a:spcPct val="0"/>
        </a:spcBef>
        <a:buNone/>
        <a:defRPr sz="2800" kern="1200">
          <a:solidFill>
            <a:schemeClr val="bg2">
              <a:lumMod val="25000"/>
            </a:schemeClr>
          </a:solidFill>
          <a:latin typeface="Century" panose="02040604050505020304" pitchFamily="18"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ofia Pro Regular" panose="000005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ofia Pro Regular" panose="000005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ofia Pro Regular" panose="000005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fia Pro Regular" panose="000005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fia Pro Regular"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4.xml"/><Relationship Id="rId5" Type="http://schemas.openxmlformats.org/officeDocument/2006/relationships/image" Target="../media/image7.png"/><Relationship Id="rId4" Type="http://schemas.openxmlformats.org/officeDocument/2006/relationships/image" Target="../media/image6.jpeg"/></Relationships>
</file>

<file path=ppt/slides/_rels/slide10.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7.jpg"/><Relationship Id="rId7"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9.xml"/><Relationship Id="rId6" Type="http://schemas.openxmlformats.org/officeDocument/2006/relationships/image" Target="../media/image28.jpeg"/><Relationship Id="rId5" Type="http://schemas.openxmlformats.org/officeDocument/2006/relationships/image" Target="../media/image17.jpg"/><Relationship Id="rId10" Type="http://schemas.openxmlformats.org/officeDocument/2006/relationships/image" Target="../media/image30.png"/><Relationship Id="rId4" Type="http://schemas.openxmlformats.org/officeDocument/2006/relationships/image" Target="../media/image18.jpeg"/><Relationship Id="rId9"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1.xml"/><Relationship Id="rId1" Type="http://schemas.openxmlformats.org/officeDocument/2006/relationships/slideLayout" Target="../slideLayouts/slideLayout19.xml"/><Relationship Id="rId5" Type="http://schemas.openxmlformats.org/officeDocument/2006/relationships/image" Target="../media/image32.png"/><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jpeg"/><Relationship Id="rId7"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jpeg"/></Relationships>
</file>

<file path=ppt/slides/_rels/slide13.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9.png"/><Relationship Id="rId3" Type="http://schemas.openxmlformats.org/officeDocument/2006/relationships/image" Target="../media/image39.png"/><Relationship Id="rId7" Type="http://schemas.openxmlformats.org/officeDocument/2006/relationships/image" Target="../media/image43.PNG"/><Relationship Id="rId12" Type="http://schemas.openxmlformats.org/officeDocument/2006/relationships/image" Target="../media/image48.png"/><Relationship Id="rId2" Type="http://schemas.openxmlformats.org/officeDocument/2006/relationships/notesSlide" Target="../notesSlides/notesSlide13.xml"/><Relationship Id="rId16" Type="http://schemas.openxmlformats.org/officeDocument/2006/relationships/image" Target="../media/image14.png"/><Relationship Id="rId1" Type="http://schemas.openxmlformats.org/officeDocument/2006/relationships/slideLayout" Target="../slideLayouts/slideLayout4.xml"/><Relationship Id="rId6" Type="http://schemas.openxmlformats.org/officeDocument/2006/relationships/image" Target="../media/image42.PNG"/><Relationship Id="rId11" Type="http://schemas.openxmlformats.org/officeDocument/2006/relationships/image" Target="../media/image47.png"/><Relationship Id="rId5" Type="http://schemas.openxmlformats.org/officeDocument/2006/relationships/image" Target="../media/image41.png"/><Relationship Id="rId15" Type="http://schemas.openxmlformats.org/officeDocument/2006/relationships/image" Target="../media/image51.png"/><Relationship Id="rId10" Type="http://schemas.openxmlformats.org/officeDocument/2006/relationships/image" Target="../media/image46.png"/><Relationship Id="rId4" Type="http://schemas.openxmlformats.org/officeDocument/2006/relationships/image" Target="../media/image40.png"/><Relationship Id="rId9" Type="http://schemas.openxmlformats.org/officeDocument/2006/relationships/image" Target="../media/image45.png"/><Relationship Id="rId14" Type="http://schemas.openxmlformats.org/officeDocument/2006/relationships/image" Target="../media/image50.png"/></Relationships>
</file>

<file path=ppt/slides/_rels/slide14.xml.rels><?xml version="1.0" encoding="UTF-8" standalone="yes"?>
<Relationships xmlns="http://schemas.openxmlformats.org/package/2006/relationships"><Relationship Id="rId3" Type="http://schemas.openxmlformats.org/officeDocument/2006/relationships/image" Target="../media/image8.jpg"/><Relationship Id="rId7" Type="http://schemas.openxmlformats.org/officeDocument/2006/relationships/image" Target="../media/image54.pn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31.png"/><Relationship Id="rId5" Type="http://schemas.openxmlformats.org/officeDocument/2006/relationships/image" Target="../media/image53.png"/><Relationship Id="rId4" Type="http://schemas.openxmlformats.org/officeDocument/2006/relationships/image" Target="../media/image52.png"/></Relationships>
</file>

<file path=ppt/slides/_rels/slide15.xml.rels><?xml version="1.0" encoding="UTF-8" standalone="yes"?>
<Relationships xmlns="http://schemas.openxmlformats.org/package/2006/relationships"><Relationship Id="rId3" Type="http://schemas.openxmlformats.org/officeDocument/2006/relationships/image" Target="../media/image33.jpeg"/><Relationship Id="rId7" Type="http://schemas.openxmlformats.org/officeDocument/2006/relationships/image" Target="../media/image55.png"/><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jpeg"/></Relationships>
</file>

<file path=ppt/slides/_rels/slide16.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39.png"/><Relationship Id="rId7" Type="http://schemas.openxmlformats.org/officeDocument/2006/relationships/image" Target="../media/image56.png"/><Relationship Id="rId12" Type="http://schemas.openxmlformats.org/officeDocument/2006/relationships/image" Target="../media/image61.png"/><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44.png"/><Relationship Id="rId11" Type="http://schemas.openxmlformats.org/officeDocument/2006/relationships/image" Target="../media/image60.png"/><Relationship Id="rId5" Type="http://schemas.openxmlformats.org/officeDocument/2006/relationships/image" Target="../media/image43.PNG"/><Relationship Id="rId10" Type="http://schemas.openxmlformats.org/officeDocument/2006/relationships/image" Target="../media/image59.png"/><Relationship Id="rId4" Type="http://schemas.openxmlformats.org/officeDocument/2006/relationships/image" Target="../media/image42.PNG"/><Relationship Id="rId9" Type="http://schemas.openxmlformats.org/officeDocument/2006/relationships/image" Target="../media/image58.png"/></Relationships>
</file>

<file path=ppt/slides/_rels/slide1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image" Target="../media/image8.jpg"/><Relationship Id="rId7" Type="http://schemas.openxmlformats.org/officeDocument/2006/relationships/image" Target="../media/image64.png"/><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9.jpeg"/></Relationships>
</file>

<file path=ppt/slides/_rels/slide20.xml.rels><?xml version="1.0" encoding="UTF-8" standalone="yes"?>
<Relationships xmlns="http://schemas.openxmlformats.org/package/2006/relationships"><Relationship Id="rId3" Type="http://schemas.openxmlformats.org/officeDocument/2006/relationships/image" Target="../media/image33.jpeg"/><Relationship Id="rId7" Type="http://schemas.openxmlformats.org/officeDocument/2006/relationships/image" Target="../media/image66.png"/><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openxmlformats.org/officeDocument/2006/relationships/image" Target="../media/image65.png"/><Relationship Id="rId5" Type="http://schemas.openxmlformats.org/officeDocument/2006/relationships/image" Target="../media/image35.PNG"/><Relationship Id="rId4" Type="http://schemas.openxmlformats.org/officeDocument/2006/relationships/image" Target="../media/image34.jpeg"/></Relationships>
</file>

<file path=ppt/slides/_rels/slide21.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42.PNG"/><Relationship Id="rId7" Type="http://schemas.openxmlformats.org/officeDocument/2006/relationships/image" Target="../media/image69.png"/><Relationship Id="rId2" Type="http://schemas.openxmlformats.org/officeDocument/2006/relationships/notesSlide" Target="../notesSlides/notesSlide21.xml"/><Relationship Id="rId1" Type="http://schemas.openxmlformats.org/officeDocument/2006/relationships/slideLayout" Target="../slideLayouts/slideLayout4.xml"/><Relationship Id="rId6" Type="http://schemas.openxmlformats.org/officeDocument/2006/relationships/image" Target="../media/image68.png"/><Relationship Id="rId11" Type="http://schemas.openxmlformats.org/officeDocument/2006/relationships/image" Target="../media/image73.png"/><Relationship Id="rId5" Type="http://schemas.openxmlformats.org/officeDocument/2006/relationships/image" Target="../media/image67.png"/><Relationship Id="rId10" Type="http://schemas.openxmlformats.org/officeDocument/2006/relationships/image" Target="../media/image72.png"/><Relationship Id="rId4" Type="http://schemas.openxmlformats.org/officeDocument/2006/relationships/image" Target="../media/image43.PNG"/><Relationship Id="rId9" Type="http://schemas.openxmlformats.org/officeDocument/2006/relationships/image" Target="../media/image71.png"/></Relationships>
</file>

<file path=ppt/slides/_rels/slide22.xml.rels><?xml version="1.0" encoding="UTF-8" standalone="yes"?>
<Relationships xmlns="http://schemas.openxmlformats.org/package/2006/relationships"><Relationship Id="rId3" Type="http://schemas.openxmlformats.org/officeDocument/2006/relationships/image" Target="../media/image8.jpg"/><Relationship Id="rId7" Type="http://schemas.openxmlformats.org/officeDocument/2006/relationships/image" Target="../media/image76.png"/><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openxmlformats.org/officeDocument/2006/relationships/image" Target="../media/image31.png"/><Relationship Id="rId5" Type="http://schemas.openxmlformats.org/officeDocument/2006/relationships/image" Target="../media/image75.png"/><Relationship Id="rId4" Type="http://schemas.openxmlformats.org/officeDocument/2006/relationships/image" Target="../media/image74.png"/></Relationships>
</file>

<file path=ppt/slides/_rels/slide23.xml.rels><?xml version="1.0" encoding="UTF-8" standalone="yes"?>
<Relationships xmlns="http://schemas.openxmlformats.org/package/2006/relationships"><Relationship Id="rId3" Type="http://schemas.openxmlformats.org/officeDocument/2006/relationships/image" Target="../media/image77.png"/><Relationship Id="rId7" Type="http://schemas.openxmlformats.org/officeDocument/2006/relationships/image" Target="../media/image78.png"/><Relationship Id="rId2" Type="http://schemas.openxmlformats.org/officeDocument/2006/relationships/notesSlide" Target="../notesSlides/notesSlide23.xml"/><Relationship Id="rId1" Type="http://schemas.openxmlformats.org/officeDocument/2006/relationships/slideLayout" Target="../slideLayouts/slideLayout4.xml"/><Relationship Id="rId6" Type="http://schemas.openxmlformats.org/officeDocument/2006/relationships/image" Target="../media/image35.PNG"/><Relationship Id="rId5" Type="http://schemas.openxmlformats.org/officeDocument/2006/relationships/image" Target="../media/image34.jpeg"/><Relationship Id="rId4" Type="http://schemas.openxmlformats.org/officeDocument/2006/relationships/image" Target="../media/image33.jpeg"/></Relationships>
</file>

<file path=ppt/slides/_rels/slide24.xml.rels><?xml version="1.0" encoding="UTF-8" standalone="yes"?>
<Relationships xmlns="http://schemas.openxmlformats.org/package/2006/relationships"><Relationship Id="rId8" Type="http://schemas.openxmlformats.org/officeDocument/2006/relationships/image" Target="../media/image82.png"/><Relationship Id="rId13" Type="http://schemas.openxmlformats.org/officeDocument/2006/relationships/image" Target="../media/image87.png"/><Relationship Id="rId3" Type="http://schemas.openxmlformats.org/officeDocument/2006/relationships/image" Target="../media/image42.PNG"/><Relationship Id="rId7" Type="http://schemas.openxmlformats.org/officeDocument/2006/relationships/image" Target="../media/image81.png"/><Relationship Id="rId12" Type="http://schemas.openxmlformats.org/officeDocument/2006/relationships/image" Target="../media/image86.png"/><Relationship Id="rId2" Type="http://schemas.openxmlformats.org/officeDocument/2006/relationships/notesSlide" Target="../notesSlides/notesSlide24.xml"/><Relationship Id="rId1" Type="http://schemas.openxmlformats.org/officeDocument/2006/relationships/slideLayout" Target="../slideLayouts/slideLayout4.xml"/><Relationship Id="rId6" Type="http://schemas.openxmlformats.org/officeDocument/2006/relationships/image" Target="../media/image80.png"/><Relationship Id="rId11" Type="http://schemas.openxmlformats.org/officeDocument/2006/relationships/image" Target="../media/image85.png"/><Relationship Id="rId5" Type="http://schemas.openxmlformats.org/officeDocument/2006/relationships/image" Target="../media/image79.png"/><Relationship Id="rId10" Type="http://schemas.openxmlformats.org/officeDocument/2006/relationships/image" Target="../media/image84.png"/><Relationship Id="rId4" Type="http://schemas.openxmlformats.org/officeDocument/2006/relationships/image" Target="../media/image43.PNG"/><Relationship Id="rId9" Type="http://schemas.openxmlformats.org/officeDocument/2006/relationships/image" Target="../media/image83.png"/><Relationship Id="rId14" Type="http://schemas.openxmlformats.org/officeDocument/2006/relationships/image" Target="../media/image88.png"/></Relationships>
</file>

<file path=ppt/slides/_rels/slide2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image" Target="../media/image31.png"/></Relationships>
</file>

<file path=ppt/slides/_rels/slide2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6.xml"/><Relationship Id="rId1" Type="http://schemas.openxmlformats.org/officeDocument/2006/relationships/slideLayout" Target="../slideLayouts/slideLayout4.xml"/><Relationship Id="rId4" Type="http://schemas.openxmlformats.org/officeDocument/2006/relationships/image" Target="../media/image31.png"/></Relationships>
</file>

<file path=ppt/slides/_rels/slide27.xml.rels><?xml version="1.0" encoding="UTF-8" standalone="yes"?>
<Relationships xmlns="http://schemas.openxmlformats.org/package/2006/relationships"><Relationship Id="rId3" Type="http://schemas.openxmlformats.org/officeDocument/2006/relationships/image" Target="../media/image8.jpg"/><Relationship Id="rId7" Type="http://schemas.openxmlformats.org/officeDocument/2006/relationships/image" Target="../media/image91.png"/><Relationship Id="rId2" Type="http://schemas.openxmlformats.org/officeDocument/2006/relationships/notesSlide" Target="../notesSlides/notesSlide27.xml"/><Relationship Id="rId1" Type="http://schemas.openxmlformats.org/officeDocument/2006/relationships/slideLayout" Target="../slideLayouts/slideLayout4.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31.png"/></Relationships>
</file>

<file path=ppt/slides/_rels/slide28.xml.rels><?xml version="1.0" encoding="UTF-8" standalone="yes"?>
<Relationships xmlns="http://schemas.openxmlformats.org/package/2006/relationships"><Relationship Id="rId3" Type="http://schemas.openxmlformats.org/officeDocument/2006/relationships/image" Target="../media/image92.png"/><Relationship Id="rId7" Type="http://schemas.openxmlformats.org/officeDocument/2006/relationships/image" Target="../media/image93.png"/><Relationship Id="rId2" Type="http://schemas.openxmlformats.org/officeDocument/2006/relationships/notesSlide" Target="../notesSlides/notesSlide28.xml"/><Relationship Id="rId1" Type="http://schemas.openxmlformats.org/officeDocument/2006/relationships/slideLayout" Target="../slideLayouts/slideLayout4.xml"/><Relationship Id="rId6" Type="http://schemas.openxmlformats.org/officeDocument/2006/relationships/image" Target="../media/image35.PNG"/><Relationship Id="rId5" Type="http://schemas.openxmlformats.org/officeDocument/2006/relationships/image" Target="../media/image34.jpeg"/><Relationship Id="rId4" Type="http://schemas.openxmlformats.org/officeDocument/2006/relationships/image" Target="../media/image33.jpeg"/></Relationships>
</file>

<file path=ppt/slides/_rels/slide29.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image" Target="../media/image42.PNG"/><Relationship Id="rId7" Type="http://schemas.openxmlformats.org/officeDocument/2006/relationships/image" Target="../media/image95.png"/><Relationship Id="rId2" Type="http://schemas.openxmlformats.org/officeDocument/2006/relationships/notesSlide" Target="../notesSlides/notesSlide29.xml"/><Relationship Id="rId1" Type="http://schemas.openxmlformats.org/officeDocument/2006/relationships/slideLayout" Target="../slideLayouts/slideLayout4.xml"/><Relationship Id="rId6" Type="http://schemas.openxmlformats.org/officeDocument/2006/relationships/image" Target="../media/image93.png"/><Relationship Id="rId11" Type="http://schemas.openxmlformats.org/officeDocument/2006/relationships/image" Target="../media/image61.png"/><Relationship Id="rId5" Type="http://schemas.openxmlformats.org/officeDocument/2006/relationships/image" Target="../media/image94.png"/><Relationship Id="rId10" Type="http://schemas.openxmlformats.org/officeDocument/2006/relationships/image" Target="../media/image98.png"/><Relationship Id="rId4" Type="http://schemas.openxmlformats.org/officeDocument/2006/relationships/image" Target="../media/image43.PNG"/><Relationship Id="rId9" Type="http://schemas.openxmlformats.org/officeDocument/2006/relationships/image" Target="../media/image97.png"/></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8.jpg"/><Relationship Id="rId7" Type="http://schemas.openxmlformats.org/officeDocument/2006/relationships/image" Target="../media/image100.png"/><Relationship Id="rId2" Type="http://schemas.openxmlformats.org/officeDocument/2006/relationships/notesSlide" Target="../notesSlides/notesSlide30.xml"/><Relationship Id="rId1" Type="http://schemas.openxmlformats.org/officeDocument/2006/relationships/slideLayout" Target="../slideLayouts/slideLayout4.xml"/><Relationship Id="rId6" Type="http://schemas.openxmlformats.org/officeDocument/2006/relationships/image" Target="../media/image99.png"/><Relationship Id="rId5" Type="http://schemas.openxmlformats.org/officeDocument/2006/relationships/image" Target="../media/image31.png"/><Relationship Id="rId4" Type="http://schemas.openxmlformats.org/officeDocument/2006/relationships/image" Target="../media/image52.png"/></Relationships>
</file>

<file path=ppt/slides/_rels/slide31.xml.rels><?xml version="1.0" encoding="UTF-8" standalone="yes"?>
<Relationships xmlns="http://schemas.openxmlformats.org/package/2006/relationships"><Relationship Id="rId3" Type="http://schemas.openxmlformats.org/officeDocument/2006/relationships/image" Target="../media/image33.jpeg"/><Relationship Id="rId7" Type="http://schemas.openxmlformats.org/officeDocument/2006/relationships/image" Target="../media/image102.png"/><Relationship Id="rId2" Type="http://schemas.openxmlformats.org/officeDocument/2006/relationships/notesSlide" Target="../notesSlides/notesSlide31.xml"/><Relationship Id="rId1" Type="http://schemas.openxmlformats.org/officeDocument/2006/relationships/slideLayout" Target="../slideLayouts/slideLayout4.xml"/><Relationship Id="rId6" Type="http://schemas.openxmlformats.org/officeDocument/2006/relationships/image" Target="../media/image101.png"/><Relationship Id="rId5" Type="http://schemas.openxmlformats.org/officeDocument/2006/relationships/image" Target="../media/image35.PNG"/><Relationship Id="rId4" Type="http://schemas.openxmlformats.org/officeDocument/2006/relationships/image" Target="../media/image34.jpeg"/></Relationships>
</file>

<file path=ppt/slides/_rels/slide32.xml.rels><?xml version="1.0" encoding="UTF-8" standalone="yes"?>
<Relationships xmlns="http://schemas.openxmlformats.org/package/2006/relationships"><Relationship Id="rId8" Type="http://schemas.openxmlformats.org/officeDocument/2006/relationships/image" Target="../media/image106.png"/><Relationship Id="rId3" Type="http://schemas.openxmlformats.org/officeDocument/2006/relationships/image" Target="../media/image42.PNG"/><Relationship Id="rId7" Type="http://schemas.openxmlformats.org/officeDocument/2006/relationships/image" Target="../media/image105.png"/><Relationship Id="rId12" Type="http://schemas.openxmlformats.org/officeDocument/2006/relationships/image" Target="../media/image110.png"/><Relationship Id="rId2" Type="http://schemas.openxmlformats.org/officeDocument/2006/relationships/notesSlide" Target="../notesSlides/notesSlide32.xml"/><Relationship Id="rId1" Type="http://schemas.openxmlformats.org/officeDocument/2006/relationships/slideLayout" Target="../slideLayouts/slideLayout4.xml"/><Relationship Id="rId6" Type="http://schemas.openxmlformats.org/officeDocument/2006/relationships/image" Target="../media/image104.png"/><Relationship Id="rId11" Type="http://schemas.openxmlformats.org/officeDocument/2006/relationships/image" Target="../media/image109.png"/><Relationship Id="rId5" Type="http://schemas.openxmlformats.org/officeDocument/2006/relationships/image" Target="../media/image103.png"/><Relationship Id="rId10" Type="http://schemas.openxmlformats.org/officeDocument/2006/relationships/image" Target="../media/image108.png"/><Relationship Id="rId4" Type="http://schemas.openxmlformats.org/officeDocument/2006/relationships/image" Target="../media/image43.PNG"/><Relationship Id="rId9" Type="http://schemas.openxmlformats.org/officeDocument/2006/relationships/image" Target="../media/image107.png"/></Relationships>
</file>

<file path=ppt/slides/_rels/slide3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3.xml"/><Relationship Id="rId1" Type="http://schemas.openxmlformats.org/officeDocument/2006/relationships/slideLayout" Target="../slideLayouts/slideLayout4.xml"/><Relationship Id="rId4" Type="http://schemas.openxmlformats.org/officeDocument/2006/relationships/image" Target="../media/image31.png"/></Relationships>
</file>

<file path=ppt/slides/_rels/slide3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4.xml"/><Relationship Id="rId1" Type="http://schemas.openxmlformats.org/officeDocument/2006/relationships/slideLayout" Target="../slideLayouts/slideLayout4.xml"/><Relationship Id="rId4" Type="http://schemas.openxmlformats.org/officeDocument/2006/relationships/image" Target="../media/image31.png"/></Relationships>
</file>

<file path=ppt/slides/_rels/slide35.xml.rels><?xml version="1.0" encoding="UTF-8" standalone="yes"?>
<Relationships xmlns="http://schemas.openxmlformats.org/package/2006/relationships"><Relationship Id="rId8" Type="http://schemas.openxmlformats.org/officeDocument/2006/relationships/image" Target="../media/image114.jpeg"/><Relationship Id="rId3" Type="http://schemas.openxmlformats.org/officeDocument/2006/relationships/image" Target="../media/image8.jpg"/><Relationship Id="rId7" Type="http://schemas.openxmlformats.org/officeDocument/2006/relationships/image" Target="../media/image113.jpeg"/><Relationship Id="rId12" Type="http://schemas.openxmlformats.org/officeDocument/2006/relationships/image" Target="../media/image14.png"/><Relationship Id="rId2" Type="http://schemas.openxmlformats.org/officeDocument/2006/relationships/notesSlide" Target="../notesSlides/notesSlide35.xml"/><Relationship Id="rId1" Type="http://schemas.openxmlformats.org/officeDocument/2006/relationships/slideLayout" Target="../slideLayouts/slideLayout4.xml"/><Relationship Id="rId6" Type="http://schemas.openxmlformats.org/officeDocument/2006/relationships/image" Target="../media/image112.jpeg"/><Relationship Id="rId11" Type="http://schemas.openxmlformats.org/officeDocument/2006/relationships/image" Target="../media/image117.png"/><Relationship Id="rId5" Type="http://schemas.openxmlformats.org/officeDocument/2006/relationships/image" Target="../media/image111.jpeg"/><Relationship Id="rId10" Type="http://schemas.openxmlformats.org/officeDocument/2006/relationships/image" Target="../media/image116.png"/><Relationship Id="rId4" Type="http://schemas.openxmlformats.org/officeDocument/2006/relationships/image" Target="../media/image31.png"/><Relationship Id="rId9" Type="http://schemas.openxmlformats.org/officeDocument/2006/relationships/image" Target="../media/image115.jpeg"/></Relationships>
</file>

<file path=ppt/slides/_rels/slide3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7.xml"/><Relationship Id="rId1" Type="http://schemas.openxmlformats.org/officeDocument/2006/relationships/slideLayout" Target="../slideLayouts/slideLayout4.xml"/><Relationship Id="rId4" Type="http://schemas.openxmlformats.org/officeDocument/2006/relationships/image" Target="../media/image118.PNG"/></Relationships>
</file>

<file path=ppt/slides/_rels/slide3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39.xml"/><Relationship Id="rId1" Type="http://schemas.openxmlformats.org/officeDocument/2006/relationships/slideLayout" Target="../slideLayouts/slideLayout4.xml"/><Relationship Id="rId5" Type="http://schemas.openxmlformats.org/officeDocument/2006/relationships/image" Target="../media/image42.PNG"/><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24.png"/><Relationship Id="rId3" Type="http://schemas.openxmlformats.org/officeDocument/2006/relationships/image" Target="../media/image16.jpg"/><Relationship Id="rId7" Type="http://schemas.openxmlformats.org/officeDocument/2006/relationships/image" Target="../media/image20.png"/><Relationship Id="rId12"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9.xml"/><Relationship Id="rId6" Type="http://schemas.openxmlformats.org/officeDocument/2006/relationships/image" Target="../media/image19.jpg"/><Relationship Id="rId11" Type="http://schemas.microsoft.com/office/2007/relationships/hdphoto" Target="../media/hdphoto2.wdp"/><Relationship Id="rId5" Type="http://schemas.openxmlformats.org/officeDocument/2006/relationships/image" Target="../media/image18.jpeg"/><Relationship Id="rId15" Type="http://schemas.openxmlformats.org/officeDocument/2006/relationships/image" Target="../media/image26.png"/><Relationship Id="rId10" Type="http://schemas.openxmlformats.org/officeDocument/2006/relationships/image" Target="../media/image22.png"/><Relationship Id="rId4" Type="http://schemas.openxmlformats.org/officeDocument/2006/relationships/image" Target="../media/image17.jpg"/><Relationship Id="rId9" Type="http://schemas.openxmlformats.org/officeDocument/2006/relationships/image" Target="../media/image21.png"/><Relationship Id="rId1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p:cNvPicPr>
            <a:picLocks noChangeAspect="1"/>
          </p:cNvPicPr>
          <p:nvPr/>
        </p:nvPicPr>
        <p:blipFill rotWithShape="1">
          <a:blip r:embed="rId3">
            <a:extLst>
              <a:ext uri="{28A0092B-C50C-407E-A947-70E740481C1C}">
                <a14:useLocalDpi xmlns:a14="http://schemas.microsoft.com/office/drawing/2010/main" val="0"/>
              </a:ext>
            </a:extLst>
          </a:blip>
          <a:srcRect t="27821" b="15205"/>
          <a:stretch/>
        </p:blipFill>
        <p:spPr>
          <a:xfrm>
            <a:off x="0" y="-1"/>
            <a:ext cx="12192000" cy="6946233"/>
          </a:xfrm>
          <a:prstGeom prst="rect">
            <a:avLst/>
          </a:prstGeom>
        </p:spPr>
      </p:pic>
      <p:grpSp>
        <p:nvGrpSpPr>
          <p:cNvPr id="2" name="Groupe 1"/>
          <p:cNvGrpSpPr/>
          <p:nvPr/>
        </p:nvGrpSpPr>
        <p:grpSpPr>
          <a:xfrm>
            <a:off x="-9236" y="3167496"/>
            <a:ext cx="12201236" cy="3778736"/>
            <a:chOff x="1672006" y="3056794"/>
            <a:chExt cx="9840950" cy="2817356"/>
          </a:xfrm>
        </p:grpSpPr>
        <p:pic>
          <p:nvPicPr>
            <p:cNvPr id="11" name="Image 10"/>
            <p:cNvPicPr>
              <a:picLocks noChangeAspect="1"/>
            </p:cNvPicPr>
            <p:nvPr/>
          </p:nvPicPr>
          <p:blipFill rotWithShape="1">
            <a:blip r:embed="rId4" cstate="print">
              <a:extLst>
                <a:ext uri="{28A0092B-C50C-407E-A947-70E740481C1C}">
                  <a14:useLocalDpi xmlns:a14="http://schemas.microsoft.com/office/drawing/2010/main" val="0"/>
                </a:ext>
              </a:extLst>
            </a:blip>
            <a:srcRect l="9166" r="-1"/>
            <a:stretch/>
          </p:blipFill>
          <p:spPr>
            <a:xfrm>
              <a:off x="1672006" y="3056794"/>
              <a:ext cx="9840950" cy="2817356"/>
            </a:xfrm>
            <a:prstGeom prst="rect">
              <a:avLst/>
            </a:prstGeom>
          </p:spPr>
        </p:pic>
        <p:pic>
          <p:nvPicPr>
            <p:cNvPr id="18" name="Image 17"/>
            <p:cNvPicPr>
              <a:picLocks noChangeAspect="1"/>
            </p:cNvPicPr>
            <p:nvPr/>
          </p:nvPicPr>
          <p:blipFill rotWithShape="1">
            <a:blip r:embed="rId5" cstate="print">
              <a:extLst>
                <a:ext uri="{28A0092B-C50C-407E-A947-70E740481C1C}">
                  <a14:useLocalDpi xmlns:a14="http://schemas.microsoft.com/office/drawing/2010/main" val="0"/>
                </a:ext>
              </a:extLst>
            </a:blip>
            <a:srcRect l="13845" t="23528" r="19102"/>
            <a:stretch/>
          </p:blipFill>
          <p:spPr>
            <a:xfrm rot="878582">
              <a:off x="7448950" y="3225913"/>
              <a:ext cx="1328703" cy="2273605"/>
            </a:xfrm>
            <a:prstGeom prst="rect">
              <a:avLst/>
            </a:prstGeom>
          </p:spPr>
        </p:pic>
      </p:grpSp>
      <p:sp>
        <p:nvSpPr>
          <p:cNvPr id="3" name="Titre 2"/>
          <p:cNvSpPr>
            <a:spLocks noGrp="1"/>
          </p:cNvSpPr>
          <p:nvPr>
            <p:ph type="title"/>
          </p:nvPr>
        </p:nvSpPr>
        <p:spPr>
          <a:xfrm>
            <a:off x="1106905" y="1267327"/>
            <a:ext cx="9978190" cy="2743200"/>
          </a:xfrm>
          <a:solidFill>
            <a:schemeClr val="accent5">
              <a:lumMod val="75000"/>
              <a:alpha val="50196"/>
            </a:schemeClr>
          </a:solidFill>
          <a:ln>
            <a:noFill/>
          </a:ln>
        </p:spPr>
        <p:txBody>
          <a:bodyPr anchor="ctr"/>
          <a:lstStyle/>
          <a:p>
            <a:pPr lvl="0">
              <a:spcBef>
                <a:spcPts val="1000"/>
              </a:spcBef>
              <a:defRPr/>
            </a:pPr>
            <a:r>
              <a:rPr lang="fr-FR" dirty="0">
                <a:solidFill>
                  <a:schemeClr val="accent1">
                    <a:lumMod val="20000"/>
                    <a:lumOff val="80000"/>
                  </a:schemeClr>
                </a:solidFill>
                <a:latin typeface="KyivType Sans2" panose="00000500000000000000" charset="0"/>
              </a:rPr>
              <a:t>The Yon-Ka night offer</a:t>
            </a:r>
          </a:p>
        </p:txBody>
      </p:sp>
    </p:spTree>
    <p:extLst>
      <p:ext uri="{BB962C8B-B14F-4D97-AF65-F5344CB8AC3E}">
        <p14:creationId xmlns:p14="http://schemas.microsoft.com/office/powerpoint/2010/main" val="266334170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Image 1"/>
          <p:cNvPicPr>
            <a:picLocks noChangeAspect="1"/>
          </p:cNvPicPr>
          <p:nvPr/>
        </p:nvPicPr>
        <p:blipFill rotWithShape="1">
          <a:blip r:embed="rId3" cstate="print">
            <a:extLst>
              <a:ext uri="{28A0092B-C50C-407E-A947-70E740481C1C}">
                <a14:useLocalDpi xmlns:a14="http://schemas.microsoft.com/office/drawing/2010/main" val="0"/>
              </a:ext>
            </a:extLst>
          </a:blip>
          <a:srcRect r="15780"/>
          <a:stretch/>
        </p:blipFill>
        <p:spPr>
          <a:xfrm rot="16200000">
            <a:off x="2688209" y="-2672846"/>
            <a:ext cx="6858002" cy="12214368"/>
          </a:xfrm>
          <a:prstGeom prst="rect">
            <a:avLst/>
          </a:prstGeom>
        </p:spPr>
      </p:pic>
      <p:pic>
        <p:nvPicPr>
          <p:cNvPr id="57" name="Image 56"/>
          <p:cNvPicPr>
            <a:picLocks noChangeAspect="1"/>
          </p:cNvPicPr>
          <p:nvPr/>
        </p:nvPicPr>
        <p:blipFill rotWithShape="1">
          <a:blip r:embed="rId4" cstate="print">
            <a:extLst>
              <a:ext uri="{28A0092B-C50C-407E-A947-70E740481C1C}">
                <a14:useLocalDpi xmlns:a14="http://schemas.microsoft.com/office/drawing/2010/main" val="0"/>
              </a:ext>
            </a:extLst>
          </a:blip>
          <a:srcRect t="34024" b="46298"/>
          <a:stretch/>
        </p:blipFill>
        <p:spPr>
          <a:xfrm>
            <a:off x="5998087" y="2455753"/>
            <a:ext cx="6177990" cy="85821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8" name="Image 57"/>
          <p:cNvPicPr>
            <a:picLocks noChangeAspect="1"/>
          </p:cNvPicPr>
          <p:nvPr/>
        </p:nvPicPr>
        <p:blipFill rotWithShape="1">
          <a:blip r:embed="rId5" cstate="print">
            <a:extLst>
              <a:ext uri="{28A0092B-C50C-407E-A947-70E740481C1C}">
                <a14:useLocalDpi xmlns:a14="http://schemas.microsoft.com/office/drawing/2010/main" val="0"/>
              </a:ext>
            </a:extLst>
          </a:blip>
          <a:srcRect l="10621" t="26609" r="35718" b="54272"/>
          <a:stretch/>
        </p:blipFill>
        <p:spPr>
          <a:xfrm>
            <a:off x="6049248" y="1431359"/>
            <a:ext cx="6132730" cy="79292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9" name="Image 58"/>
          <p:cNvPicPr>
            <a:picLocks noChangeAspect="1"/>
          </p:cNvPicPr>
          <p:nvPr/>
        </p:nvPicPr>
        <p:blipFill rotWithShape="1">
          <a:blip r:embed="rId6" cstate="print">
            <a:extLst>
              <a:ext uri="{28A0092B-C50C-407E-A947-70E740481C1C}">
                <a14:useLocalDpi xmlns:a14="http://schemas.microsoft.com/office/drawing/2010/main" val="0"/>
              </a:ext>
            </a:extLst>
          </a:blip>
          <a:srcRect l="-521" t="42037" r="32782" b="22092"/>
          <a:stretch/>
        </p:blipFill>
        <p:spPr>
          <a:xfrm>
            <a:off x="6039649" y="400836"/>
            <a:ext cx="6150086" cy="75739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3" name="Image 42"/>
          <p:cNvPicPr>
            <a:picLocks noChangeAspect="1"/>
          </p:cNvPicPr>
          <p:nvPr/>
        </p:nvPicPr>
        <p:blipFill rotWithShape="1">
          <a:blip r:embed="rId4" cstate="print">
            <a:extLst>
              <a:ext uri="{28A0092B-C50C-407E-A947-70E740481C1C}">
                <a14:useLocalDpi xmlns:a14="http://schemas.microsoft.com/office/drawing/2010/main" val="0"/>
              </a:ext>
            </a:extLst>
          </a:blip>
          <a:srcRect t="34024" b="46298"/>
          <a:stretch/>
        </p:blipFill>
        <p:spPr>
          <a:xfrm>
            <a:off x="-23608" y="5520787"/>
            <a:ext cx="6177990" cy="85821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2" name="Image 41"/>
          <p:cNvPicPr>
            <a:picLocks noChangeAspect="1"/>
          </p:cNvPicPr>
          <p:nvPr/>
        </p:nvPicPr>
        <p:blipFill rotWithShape="1">
          <a:blip r:embed="rId5" cstate="print">
            <a:extLst>
              <a:ext uri="{28A0092B-C50C-407E-A947-70E740481C1C}">
                <a14:useLocalDpi xmlns:a14="http://schemas.microsoft.com/office/drawing/2010/main" val="0"/>
              </a:ext>
            </a:extLst>
          </a:blip>
          <a:srcRect l="10621" t="26609" r="35718" b="54272"/>
          <a:stretch/>
        </p:blipFill>
        <p:spPr>
          <a:xfrm>
            <a:off x="-50124" y="4417765"/>
            <a:ext cx="6132730" cy="79292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7" name="Image 36"/>
          <p:cNvPicPr>
            <a:picLocks noChangeAspect="1"/>
          </p:cNvPicPr>
          <p:nvPr/>
        </p:nvPicPr>
        <p:blipFill rotWithShape="1">
          <a:blip r:embed="rId6" cstate="print">
            <a:extLst>
              <a:ext uri="{28A0092B-C50C-407E-A947-70E740481C1C}">
                <a14:useLocalDpi xmlns:a14="http://schemas.microsoft.com/office/drawing/2010/main" val="0"/>
              </a:ext>
            </a:extLst>
          </a:blip>
          <a:srcRect l="-521" t="42037" r="32782" b="22092"/>
          <a:stretch/>
        </p:blipFill>
        <p:spPr>
          <a:xfrm>
            <a:off x="-58802" y="3341374"/>
            <a:ext cx="6150086" cy="75739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51" name="Rectangle 150">
            <a:extLst>
              <a:ext uri="{FF2B5EF4-FFF2-40B4-BE49-F238E27FC236}">
                <a16:creationId xmlns:a16="http://schemas.microsoft.com/office/drawing/2014/main" id="{B497CCB5-5FC2-473C-AFCC-2430CEF1DF7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409915" y="1742916"/>
            <a:ext cx="3372171" cy="337216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a:endParaRPr>
          </a:p>
        </p:txBody>
      </p:sp>
      <p:sp>
        <p:nvSpPr>
          <p:cNvPr id="153" name="Frame 152">
            <a:extLst>
              <a:ext uri="{FF2B5EF4-FFF2-40B4-BE49-F238E27FC236}">
                <a16:creationId xmlns:a16="http://schemas.microsoft.com/office/drawing/2014/main" id="{599C8C75-BFDF-44E7-A028-EEB5EDD5881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971278" y="1304279"/>
            <a:ext cx="4249447" cy="4249444"/>
          </a:xfrm>
          <a:prstGeom prst="frame">
            <a:avLst>
              <a:gd name="adj1" fmla="val 1195"/>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black"/>
              </a:solidFill>
              <a:latin typeface="Calibri"/>
            </a:endParaRPr>
          </a:p>
        </p:txBody>
      </p:sp>
      <p:pic>
        <p:nvPicPr>
          <p:cNvPr id="39" name="Picture 2" descr="RÃ©sultat de recherche d'images pour &quot;guillemets&quot;">
            <a:extLst>
              <a:ext uri="{FF2B5EF4-FFF2-40B4-BE49-F238E27FC236}">
                <a16:creationId xmlns:a16="http://schemas.microsoft.com/office/drawing/2014/main" id="{8D39ADC0-E98D-462D-8B8C-40BA3FBCA2A8}"/>
              </a:ext>
            </a:extLst>
          </p:cNvPr>
          <p:cNvPicPr>
            <a:picLocks noChangeAspect="1" noChangeArrowheads="1"/>
          </p:cNvPicPr>
          <p:nvPr/>
        </p:nvPicPr>
        <p:blipFill>
          <a:blip r:embed="rId7" cstate="print">
            <a:duotone>
              <a:prstClr val="black"/>
              <a:schemeClr val="accent1">
                <a:tint val="45000"/>
                <a:satMod val="400000"/>
              </a:schemeClr>
            </a:duotone>
            <a:extLst>
              <a:ext uri="{BEBA8EAE-BF5A-486C-A8C5-ECC9F3942E4B}">
                <a14:imgProps xmlns:a14="http://schemas.microsoft.com/office/drawing/2010/main">
                  <a14:imgLayer r:embed="rId8">
                    <a14:imgEffect>
                      <a14:colorTemperature colorTemp="470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rot="10800000">
            <a:off x="2316848" y="3202910"/>
            <a:ext cx="456674" cy="452179"/>
          </a:xfrm>
          <a:prstGeom prst="rect">
            <a:avLst/>
          </a:prstGeom>
          <a:noFill/>
          <a:extLst>
            <a:ext uri="{909E8E84-426E-40dd-AFC4-6F175D3DCCD1}">
              <a14:hiddenFill xmlns="" xmlns:a14="http://schemas.microsoft.com/office/drawing/2010/main" xmlns:lc="http://schemas.openxmlformats.org/drawingml/2006/lockedCanvas">
                <a:solidFill>
                  <a:srgbClr val="FFFFFF"/>
                </a:solidFill>
              </a14:hiddenFill>
            </a:ext>
          </a:extLst>
        </p:spPr>
      </p:pic>
      <p:sp>
        <p:nvSpPr>
          <p:cNvPr id="45" name="ZoneTexte 16"/>
          <p:cNvSpPr txBox="1"/>
          <p:nvPr/>
        </p:nvSpPr>
        <p:spPr>
          <a:xfrm>
            <a:off x="-39650" y="4573487"/>
            <a:ext cx="5553483" cy="557845"/>
          </a:xfrm>
          <a:prstGeom prst="rect">
            <a:avLst/>
          </a:prstGeom>
          <a:solidFill>
            <a:schemeClr val="bg1">
              <a:alpha val="59000"/>
            </a:schemeClr>
          </a:solid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spcBef>
                <a:spcPts val="600"/>
              </a:spcBef>
            </a:pPr>
            <a:r>
              <a:rPr lang="fr-FR" dirty="0">
                <a:latin typeface="Roboto Light" panose="02000000000000000000" pitchFamily="2" charset="0"/>
                <a:ea typeface="Roboto Light" panose="02000000000000000000" pitchFamily="2" charset="0"/>
              </a:rPr>
              <a:t> </a:t>
            </a:r>
            <a:r>
              <a:rPr lang="fr-FR" sz="2200" dirty="0" err="1" smtClean="0">
                <a:latin typeface="Midnight Signature" panose="02000500000000090000" pitchFamily="50" charset="0"/>
                <a:ea typeface="Roboto Light" panose="02000000000000000000" pitchFamily="2" charset="0"/>
              </a:rPr>
              <a:t>Dullness</a:t>
            </a:r>
            <a:endParaRPr lang="fr-FR" sz="2200" dirty="0">
              <a:latin typeface="Midnight Signature" panose="02000500000000090000" pitchFamily="50" charset="0"/>
              <a:ea typeface="Roboto Light" panose="02000000000000000000" pitchFamily="2" charset="0"/>
            </a:endParaRPr>
          </a:p>
        </p:txBody>
      </p:sp>
      <p:sp>
        <p:nvSpPr>
          <p:cNvPr id="47" name="ZoneTexte 16"/>
          <p:cNvSpPr txBox="1"/>
          <p:nvPr/>
        </p:nvSpPr>
        <p:spPr>
          <a:xfrm>
            <a:off x="-50124" y="3514102"/>
            <a:ext cx="5579511" cy="430887"/>
          </a:xfrm>
          <a:prstGeom prst="rect">
            <a:avLst/>
          </a:prstGeom>
          <a:solidFill>
            <a:schemeClr val="bg1">
              <a:alpha val="59000"/>
            </a:schemeClr>
          </a:solid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ts val="600"/>
              </a:spcBef>
            </a:pPr>
            <a:r>
              <a:rPr lang="fr-FR" dirty="0">
                <a:latin typeface="Roboto Light" panose="02000000000000000000" pitchFamily="2" charset="0"/>
                <a:ea typeface="Roboto Light" panose="02000000000000000000" pitchFamily="2" charset="0"/>
              </a:rPr>
              <a:t> </a:t>
            </a:r>
            <a:r>
              <a:rPr lang="fr-FR" sz="2200" dirty="0">
                <a:latin typeface="Midnight Signature" panose="02000500000000090000" pitchFamily="50" charset="0"/>
                <a:ea typeface="Roboto Light" panose="02000000000000000000" pitchFamily="2" charset="0"/>
              </a:rPr>
              <a:t>Roughness, </a:t>
            </a:r>
            <a:r>
              <a:rPr lang="fr-FR" sz="2200" dirty="0" err="1" smtClean="0">
                <a:latin typeface="Midnight Signature" panose="02000500000000090000" pitchFamily="50" charset="0"/>
                <a:ea typeface="Roboto Light" panose="02000000000000000000" pitchFamily="2" charset="0"/>
              </a:rPr>
              <a:t>dilated</a:t>
            </a:r>
            <a:r>
              <a:rPr lang="fr-FR" sz="2200" dirty="0" smtClean="0">
                <a:latin typeface="Midnight Signature" panose="02000500000000090000" pitchFamily="50" charset="0"/>
                <a:ea typeface="Roboto Light" panose="02000000000000000000" pitchFamily="2" charset="0"/>
              </a:rPr>
              <a:t> </a:t>
            </a:r>
            <a:r>
              <a:rPr lang="fr-FR" sz="2200" dirty="0">
                <a:latin typeface="Midnight Signature" panose="02000500000000090000" pitchFamily="50" charset="0"/>
                <a:ea typeface="Roboto Light" panose="02000000000000000000" pitchFamily="2" charset="0"/>
              </a:rPr>
              <a:t>Pores</a:t>
            </a:r>
          </a:p>
        </p:txBody>
      </p:sp>
      <p:sp>
        <p:nvSpPr>
          <p:cNvPr id="48" name="ZoneTexte 16"/>
          <p:cNvSpPr txBox="1"/>
          <p:nvPr/>
        </p:nvSpPr>
        <p:spPr>
          <a:xfrm>
            <a:off x="-27324" y="5704889"/>
            <a:ext cx="5526156" cy="430887"/>
          </a:xfrm>
          <a:prstGeom prst="rect">
            <a:avLst/>
          </a:prstGeom>
          <a:solidFill>
            <a:schemeClr val="bg1">
              <a:alpha val="59000"/>
            </a:schemeClr>
          </a:solidFill>
        </p:spPr>
        <p:txBody>
          <a:bodyPr wrap="square" rtlCol="0" anchor="ctr">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ts val="600"/>
              </a:spcBef>
            </a:pPr>
            <a:r>
              <a:rPr lang="fr-FR" dirty="0" smtClean="0">
                <a:latin typeface="Roboto Light" panose="02000000000000000000" pitchFamily="2" charset="0"/>
                <a:ea typeface="Roboto Light" panose="02000000000000000000" pitchFamily="2" charset="0"/>
              </a:rPr>
              <a:t> </a:t>
            </a:r>
            <a:r>
              <a:rPr lang="fr-FR" dirty="0" err="1" smtClean="0">
                <a:latin typeface="Roboto Light" panose="02000000000000000000" pitchFamily="2" charset="0"/>
                <a:ea typeface="Roboto Light" panose="02000000000000000000" pitchFamily="2" charset="0"/>
              </a:rPr>
              <a:t>S</a:t>
            </a:r>
            <a:r>
              <a:rPr lang="fr-FR" sz="2200" dirty="0" err="1" smtClean="0">
                <a:latin typeface="Midnight Signature" panose="02000500000000090000" pitchFamily="50" charset="0"/>
                <a:ea typeface="Roboto Light" panose="02000000000000000000" pitchFamily="2" charset="0"/>
              </a:rPr>
              <a:t>igns</a:t>
            </a:r>
            <a:r>
              <a:rPr lang="fr-FR" sz="2200" dirty="0" smtClean="0">
                <a:latin typeface="Midnight Signature" panose="02000500000000090000" pitchFamily="50" charset="0"/>
                <a:ea typeface="Roboto Light" panose="02000000000000000000" pitchFamily="2" charset="0"/>
              </a:rPr>
              <a:t> of </a:t>
            </a:r>
            <a:r>
              <a:rPr lang="fr-FR" sz="2200" dirty="0" err="1" smtClean="0">
                <a:latin typeface="Midnight Signature" panose="02000500000000090000" pitchFamily="50" charset="0"/>
                <a:ea typeface="Roboto Light" panose="02000000000000000000" pitchFamily="2" charset="0"/>
              </a:rPr>
              <a:t>aging</a:t>
            </a:r>
            <a:endParaRPr lang="fr-FR" sz="2200" dirty="0">
              <a:latin typeface="Midnight Signature" panose="02000500000000090000" pitchFamily="50" charset="0"/>
              <a:ea typeface="Roboto Light" panose="02000000000000000000" pitchFamily="2" charset="0"/>
            </a:endParaRPr>
          </a:p>
        </p:txBody>
      </p:sp>
      <p:pic>
        <p:nvPicPr>
          <p:cNvPr id="49" name="Picture 2" descr="RÃ©sultat de recherche d'images pour &quot;guillemets&quot;">
            <a:extLst>
              <a:ext uri="{FF2B5EF4-FFF2-40B4-BE49-F238E27FC236}">
                <a16:creationId xmlns:a16="http://schemas.microsoft.com/office/drawing/2014/main" id="{8D39ADC0-E98D-462D-8B8C-40BA3FBCA2A8}"/>
              </a:ext>
            </a:extLst>
          </p:cNvPr>
          <p:cNvPicPr>
            <a:picLocks noChangeAspect="1" noChangeArrowheads="1"/>
          </p:cNvPicPr>
          <p:nvPr/>
        </p:nvPicPr>
        <p:blipFill>
          <a:blip r:embed="rId7" cstate="print">
            <a:duotone>
              <a:prstClr val="black"/>
              <a:schemeClr val="accent1">
                <a:tint val="45000"/>
                <a:satMod val="400000"/>
              </a:schemeClr>
            </a:duotone>
            <a:extLst>
              <a:ext uri="{BEBA8EAE-BF5A-486C-A8C5-ECC9F3942E4B}">
                <a14:imgProps xmlns:a14="http://schemas.microsoft.com/office/drawing/2010/main">
                  <a14:imgLayer r:embed="rId8">
                    <a14:imgEffect>
                      <a14:colorTemperature colorTemp="470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rot="10800000">
            <a:off x="2324032" y="5406854"/>
            <a:ext cx="456674" cy="452179"/>
          </a:xfrm>
          <a:prstGeom prst="rect">
            <a:avLst/>
          </a:prstGeom>
          <a:noFill/>
          <a:extLst>
            <a:ext uri="{909E8E84-426E-40dd-AFC4-6F175D3DCCD1}">
              <a14:hiddenFill xmlns="" xmlns:a14="http://schemas.microsoft.com/office/drawing/2010/main" xmlns:lc="http://schemas.openxmlformats.org/drawingml/2006/lockedCanvas">
                <a:solidFill>
                  <a:srgbClr val="FFFFFF"/>
                </a:solidFill>
              </a14:hiddenFill>
            </a:ext>
          </a:extLst>
        </p:spPr>
      </p:pic>
      <p:pic>
        <p:nvPicPr>
          <p:cNvPr id="50" name="Picture 2" descr="RÃ©sultat de recherche d'images pour &quot;guillemets&quot;">
            <a:extLst>
              <a:ext uri="{FF2B5EF4-FFF2-40B4-BE49-F238E27FC236}">
                <a16:creationId xmlns:a16="http://schemas.microsoft.com/office/drawing/2014/main" id="{8D39ADC0-E98D-462D-8B8C-40BA3FBCA2A8}"/>
              </a:ext>
            </a:extLst>
          </p:cNvPr>
          <p:cNvPicPr>
            <a:picLocks noChangeAspect="1" noChangeArrowheads="1"/>
          </p:cNvPicPr>
          <p:nvPr/>
        </p:nvPicPr>
        <p:blipFill>
          <a:blip r:embed="rId7" cstate="print">
            <a:duotone>
              <a:prstClr val="black"/>
              <a:schemeClr val="accent1">
                <a:tint val="45000"/>
                <a:satMod val="400000"/>
              </a:schemeClr>
            </a:duotone>
            <a:extLst>
              <a:ext uri="{BEBA8EAE-BF5A-486C-A8C5-ECC9F3942E4B}">
                <a14:imgProps xmlns:a14="http://schemas.microsoft.com/office/drawing/2010/main">
                  <a14:imgLayer r:embed="rId8">
                    <a14:imgEffect>
                      <a14:colorTemperature colorTemp="470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rot="10800000">
            <a:off x="1405088" y="4385366"/>
            <a:ext cx="456674" cy="452179"/>
          </a:xfrm>
          <a:prstGeom prst="rect">
            <a:avLst/>
          </a:prstGeom>
          <a:noFill/>
          <a:extLst>
            <a:ext uri="{909E8E84-426E-40dd-AFC4-6F175D3DCCD1}">
              <a14:hiddenFill xmlns="" xmlns:a14="http://schemas.microsoft.com/office/drawing/2010/main" xmlns:lc="http://schemas.openxmlformats.org/drawingml/2006/lockedCanvas">
                <a:solidFill>
                  <a:srgbClr val="FFFFFF"/>
                </a:solidFill>
              </a14:hiddenFill>
            </a:ext>
          </a:extLst>
        </p:spPr>
      </p:pic>
      <p:pic>
        <p:nvPicPr>
          <p:cNvPr id="4" name="Image 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 y="-995176"/>
            <a:ext cx="2853779" cy="4281739"/>
          </a:xfrm>
          <a:prstGeom prst="rect">
            <a:avLst/>
          </a:prstGeom>
        </p:spPr>
      </p:pic>
      <p:pic>
        <p:nvPicPr>
          <p:cNvPr id="9" name="Image 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389428" y="2491357"/>
            <a:ext cx="2928442" cy="4393141"/>
          </a:xfrm>
          <a:prstGeom prst="rect">
            <a:avLst/>
          </a:prstGeom>
        </p:spPr>
      </p:pic>
      <p:sp>
        <p:nvSpPr>
          <p:cNvPr id="60" name="ZoneTexte 16"/>
          <p:cNvSpPr txBox="1"/>
          <p:nvPr/>
        </p:nvSpPr>
        <p:spPr>
          <a:xfrm>
            <a:off x="6008561" y="1624117"/>
            <a:ext cx="5553483" cy="557845"/>
          </a:xfrm>
          <a:prstGeom prst="rect">
            <a:avLst/>
          </a:prstGeom>
          <a:solidFill>
            <a:schemeClr val="bg1">
              <a:alpha val="59000"/>
            </a:schemeClr>
          </a:solid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lnSpc>
                <a:spcPct val="150000"/>
              </a:lnSpc>
              <a:spcBef>
                <a:spcPts val="600"/>
              </a:spcBef>
            </a:pPr>
            <a:r>
              <a:rPr lang="fr-FR" sz="2200" dirty="0" err="1" smtClean="0">
                <a:latin typeface="Midnight Signature" panose="02000500000000090000" pitchFamily="50" charset="0"/>
                <a:ea typeface="Roboto Light" panose="02000000000000000000" pitchFamily="2" charset="0"/>
              </a:rPr>
              <a:t>Uneven</a:t>
            </a:r>
            <a:r>
              <a:rPr lang="fr-FR" sz="2200" dirty="0" smtClean="0">
                <a:latin typeface="Midnight Signature" panose="02000500000000090000" pitchFamily="50" charset="0"/>
                <a:ea typeface="Roboto Light" panose="02000000000000000000" pitchFamily="2" charset="0"/>
              </a:rPr>
              <a:t> </a:t>
            </a:r>
            <a:r>
              <a:rPr lang="fr-FR" sz="2200" dirty="0">
                <a:latin typeface="Midnight Signature" panose="02000500000000090000" pitchFamily="50" charset="0"/>
                <a:ea typeface="Roboto Light" panose="02000000000000000000" pitchFamily="2" charset="0"/>
              </a:rPr>
              <a:t>skin </a:t>
            </a:r>
          </a:p>
        </p:txBody>
      </p:sp>
      <p:sp>
        <p:nvSpPr>
          <p:cNvPr id="61" name="ZoneTexte 16"/>
          <p:cNvSpPr txBox="1"/>
          <p:nvPr/>
        </p:nvSpPr>
        <p:spPr>
          <a:xfrm>
            <a:off x="5998087" y="564732"/>
            <a:ext cx="5579511" cy="430887"/>
          </a:xfrm>
          <a:prstGeom prst="rect">
            <a:avLst/>
          </a:prstGeom>
          <a:solidFill>
            <a:schemeClr val="bg1">
              <a:alpha val="59000"/>
            </a:schemeClr>
          </a:solid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Bef>
                <a:spcPts val="600"/>
              </a:spcBef>
            </a:pPr>
            <a:r>
              <a:rPr lang="fr-FR" dirty="0">
                <a:latin typeface="Roboto Light" panose="02000000000000000000" pitchFamily="2" charset="0"/>
                <a:ea typeface="Roboto Light" panose="02000000000000000000" pitchFamily="2" charset="0"/>
              </a:rPr>
              <a:t> </a:t>
            </a:r>
            <a:r>
              <a:rPr lang="fr-FR" sz="2200" dirty="0" err="1" smtClean="0">
                <a:latin typeface="Midnight Signature" panose="02000500000000090000" pitchFamily="50" charset="0"/>
                <a:ea typeface="Roboto Light" panose="02000000000000000000" pitchFamily="2" charset="0"/>
              </a:rPr>
              <a:t>Roughness</a:t>
            </a:r>
            <a:r>
              <a:rPr lang="fr-FR" sz="2200" dirty="0">
                <a:latin typeface="Midnight Signature" panose="02000500000000090000" pitchFamily="50" charset="0"/>
                <a:ea typeface="Roboto Light" panose="02000000000000000000" pitchFamily="2" charset="0"/>
              </a:rPr>
              <a:t>, </a:t>
            </a:r>
            <a:r>
              <a:rPr lang="fr-FR" sz="2200" dirty="0" err="1" smtClean="0">
                <a:latin typeface="Midnight Signature" panose="02000500000000090000" pitchFamily="50" charset="0"/>
                <a:ea typeface="Roboto Light" panose="02000000000000000000" pitchFamily="2" charset="0"/>
              </a:rPr>
              <a:t>Dilated</a:t>
            </a:r>
            <a:r>
              <a:rPr lang="fr-FR" sz="2200" dirty="0" smtClean="0">
                <a:latin typeface="Midnight Signature" panose="02000500000000090000" pitchFamily="50" charset="0"/>
                <a:ea typeface="Roboto Light" panose="02000000000000000000" pitchFamily="2" charset="0"/>
              </a:rPr>
              <a:t> </a:t>
            </a:r>
            <a:r>
              <a:rPr lang="fr-FR" sz="2200" dirty="0">
                <a:latin typeface="Midnight Signature" panose="02000500000000090000" pitchFamily="50" charset="0"/>
                <a:ea typeface="Roboto Light" panose="02000000000000000000" pitchFamily="2" charset="0"/>
              </a:rPr>
              <a:t>Pores </a:t>
            </a:r>
          </a:p>
        </p:txBody>
      </p:sp>
      <p:sp>
        <p:nvSpPr>
          <p:cNvPr id="62" name="ZoneTexte 16"/>
          <p:cNvSpPr txBox="1"/>
          <p:nvPr/>
        </p:nvSpPr>
        <p:spPr>
          <a:xfrm>
            <a:off x="7590407" y="2755519"/>
            <a:ext cx="3956635" cy="430887"/>
          </a:xfrm>
          <a:prstGeom prst="rect">
            <a:avLst/>
          </a:prstGeom>
          <a:solidFill>
            <a:schemeClr val="bg1">
              <a:alpha val="59000"/>
            </a:schemeClr>
          </a:solidFill>
        </p:spPr>
        <p:txBody>
          <a:bodyPr wrap="square" rtlCol="0" anchor="ctr">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Bef>
                <a:spcPts val="600"/>
              </a:spcBef>
            </a:pPr>
            <a:r>
              <a:rPr lang="fr-FR" dirty="0">
                <a:latin typeface="Roboto Light" panose="02000000000000000000" pitchFamily="2" charset="0"/>
                <a:ea typeface="Roboto Light" panose="02000000000000000000" pitchFamily="2" charset="0"/>
              </a:rPr>
              <a:t> </a:t>
            </a:r>
            <a:r>
              <a:rPr lang="fr-FR" sz="2200" dirty="0">
                <a:latin typeface="Midnight Signature" panose="02000500000000090000" pitchFamily="50" charset="0"/>
                <a:ea typeface="Roboto Light" panose="02000000000000000000" pitchFamily="2" charset="0"/>
              </a:rPr>
              <a:t>Fine </a:t>
            </a:r>
            <a:r>
              <a:rPr lang="fr-FR" sz="2200" dirty="0" err="1">
                <a:latin typeface="Midnight Signature" panose="02000500000000090000" pitchFamily="50" charset="0"/>
                <a:ea typeface="Roboto Light" panose="02000000000000000000" pitchFamily="2" charset="0"/>
              </a:rPr>
              <a:t>lines</a:t>
            </a:r>
            <a:endParaRPr lang="fr-FR" sz="2200" dirty="0">
              <a:latin typeface="Midnight Signature" panose="02000500000000090000" pitchFamily="50" charset="0"/>
              <a:ea typeface="Roboto Light" panose="02000000000000000000" pitchFamily="2" charset="0"/>
            </a:endParaRPr>
          </a:p>
        </p:txBody>
      </p:sp>
      <p:pic>
        <p:nvPicPr>
          <p:cNvPr id="63" name="Picture 2" descr="RÃ©sultat de recherche d'images pour &quot;guillemets&quot;">
            <a:extLst>
              <a:ext uri="{FF2B5EF4-FFF2-40B4-BE49-F238E27FC236}">
                <a16:creationId xmlns:a16="http://schemas.microsoft.com/office/drawing/2014/main" id="{8D39ADC0-E98D-462D-8B8C-40BA3FBCA2A8}"/>
              </a:ext>
            </a:extLst>
          </p:cNvPr>
          <p:cNvPicPr>
            <a:picLocks noChangeAspect="1" noChangeArrowheads="1"/>
          </p:cNvPicPr>
          <p:nvPr/>
        </p:nvPicPr>
        <p:blipFill>
          <a:blip r:embed="rId7" cstate="print">
            <a:duotone>
              <a:prstClr val="black"/>
              <a:schemeClr val="accent1">
                <a:tint val="45000"/>
                <a:satMod val="400000"/>
              </a:schemeClr>
            </a:duotone>
            <a:extLst>
              <a:ext uri="{BEBA8EAE-BF5A-486C-A8C5-ECC9F3942E4B}">
                <a14:imgProps xmlns:a14="http://schemas.microsoft.com/office/drawing/2010/main">
                  <a14:imgLayer r:embed="rId8">
                    <a14:imgEffect>
                      <a14:colorTemperature colorTemp="470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rot="10800000">
            <a:off x="8392182" y="276296"/>
            <a:ext cx="456674" cy="452179"/>
          </a:xfrm>
          <a:prstGeom prst="rect">
            <a:avLst/>
          </a:prstGeom>
          <a:noFill/>
          <a:extLst>
            <a:ext uri="{909E8E84-426E-40dd-AFC4-6F175D3DCCD1}">
              <a14:hiddenFill xmlns="" xmlns:a14="http://schemas.microsoft.com/office/drawing/2010/main" xmlns:lc="http://schemas.openxmlformats.org/drawingml/2006/lockedCanvas">
                <a:solidFill>
                  <a:srgbClr val="FFFFFF"/>
                </a:solidFill>
              </a14:hiddenFill>
            </a:ext>
          </a:extLst>
        </p:spPr>
      </p:pic>
      <p:pic>
        <p:nvPicPr>
          <p:cNvPr id="64" name="Picture 2" descr="RÃ©sultat de recherche d'images pour &quot;guillemets&quot;">
            <a:extLst>
              <a:ext uri="{FF2B5EF4-FFF2-40B4-BE49-F238E27FC236}">
                <a16:creationId xmlns:a16="http://schemas.microsoft.com/office/drawing/2014/main" id="{8D39ADC0-E98D-462D-8B8C-40BA3FBCA2A8}"/>
              </a:ext>
            </a:extLst>
          </p:cNvPr>
          <p:cNvPicPr>
            <a:picLocks noChangeAspect="1" noChangeArrowheads="1"/>
          </p:cNvPicPr>
          <p:nvPr/>
        </p:nvPicPr>
        <p:blipFill>
          <a:blip r:embed="rId7" cstate="print">
            <a:duotone>
              <a:prstClr val="black"/>
              <a:schemeClr val="accent1">
                <a:tint val="45000"/>
                <a:satMod val="400000"/>
              </a:schemeClr>
            </a:duotone>
            <a:extLst>
              <a:ext uri="{BEBA8EAE-BF5A-486C-A8C5-ECC9F3942E4B}">
                <a14:imgProps xmlns:a14="http://schemas.microsoft.com/office/drawing/2010/main">
                  <a14:imgLayer r:embed="rId8">
                    <a14:imgEffect>
                      <a14:colorTemperature colorTemp="470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rot="10800000">
            <a:off x="8595077" y="1450860"/>
            <a:ext cx="456674" cy="452179"/>
          </a:xfrm>
          <a:prstGeom prst="rect">
            <a:avLst/>
          </a:prstGeom>
          <a:noFill/>
          <a:extLst>
            <a:ext uri="{909E8E84-426E-40dd-AFC4-6F175D3DCCD1}">
              <a14:hiddenFill xmlns="" xmlns:a14="http://schemas.microsoft.com/office/drawing/2010/main" xmlns:lc="http://schemas.openxmlformats.org/drawingml/2006/lockedCanvas">
                <a:solidFill>
                  <a:srgbClr val="FFFFFF"/>
                </a:solidFill>
              </a14:hiddenFill>
            </a:ext>
          </a:extLst>
        </p:spPr>
      </p:pic>
      <p:pic>
        <p:nvPicPr>
          <p:cNvPr id="65" name="Picture 2" descr="RÃ©sultat de recherche d'images pour &quot;guillemets&quot;">
            <a:extLst>
              <a:ext uri="{FF2B5EF4-FFF2-40B4-BE49-F238E27FC236}">
                <a16:creationId xmlns:a16="http://schemas.microsoft.com/office/drawing/2014/main" id="{8D39ADC0-E98D-462D-8B8C-40BA3FBCA2A8}"/>
              </a:ext>
            </a:extLst>
          </p:cNvPr>
          <p:cNvPicPr>
            <a:picLocks noChangeAspect="1" noChangeArrowheads="1"/>
          </p:cNvPicPr>
          <p:nvPr/>
        </p:nvPicPr>
        <p:blipFill>
          <a:blip r:embed="rId7" cstate="print">
            <a:duotone>
              <a:prstClr val="black"/>
              <a:schemeClr val="accent1">
                <a:tint val="45000"/>
                <a:satMod val="400000"/>
              </a:schemeClr>
            </a:duotone>
            <a:extLst>
              <a:ext uri="{BEBA8EAE-BF5A-486C-A8C5-ECC9F3942E4B}">
                <a14:imgProps xmlns:a14="http://schemas.microsoft.com/office/drawing/2010/main">
                  <a14:imgLayer r:embed="rId8">
                    <a14:imgEffect>
                      <a14:colorTemperature colorTemp="470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rot="10800000">
            <a:off x="10001267" y="2544215"/>
            <a:ext cx="456674" cy="452179"/>
          </a:xfrm>
          <a:prstGeom prst="rect">
            <a:avLst/>
          </a:prstGeom>
          <a:noFill/>
          <a:extLst>
            <a:ext uri="{909E8E84-426E-40dd-AFC4-6F175D3DCCD1}">
              <a14:hiddenFill xmlns="" xmlns:a14="http://schemas.microsoft.com/office/drawing/2010/main" xmlns:lc="http://schemas.openxmlformats.org/drawingml/2006/lockedCanvas">
                <a:solidFill>
                  <a:srgbClr val="FFFFFF"/>
                </a:solidFill>
              </a14:hiddenFill>
            </a:ext>
          </a:extLst>
        </p:spPr>
      </p:pic>
      <p:sp>
        <p:nvSpPr>
          <p:cNvPr id="31" name="Titre 1">
            <a:extLst>
              <a:ext uri="{FF2B5EF4-FFF2-40B4-BE49-F238E27FC236}">
                <a16:creationId xmlns:a16="http://schemas.microsoft.com/office/drawing/2014/main" id="{12F4B53E-1469-4618-95BA-7A288798D608}"/>
              </a:ext>
            </a:extLst>
          </p:cNvPr>
          <p:cNvSpPr txBox="1">
            <a:spLocks/>
          </p:cNvSpPr>
          <p:nvPr/>
        </p:nvSpPr>
        <p:spPr>
          <a:xfrm>
            <a:off x="3755571" y="2761553"/>
            <a:ext cx="4727122" cy="1345720"/>
          </a:xfrm>
          <a:prstGeom prst="rect">
            <a:avLst/>
          </a:prstGeom>
          <a:noFill/>
        </p:spPr>
        <p:txBody>
          <a:bodyPr vert="horz" lIns="121920" tIns="60960" rIns="121920" bIns="60960" rtlCol="0" anchor="ctr">
            <a:normAutofit/>
          </a:bodyPr>
          <a:lstStyle>
            <a:defPPr>
              <a:defRPr lang="fr-FR"/>
            </a:defPPr>
            <a:lvl1pPr lvl="0" algn="ctr" defTabSz="913916">
              <a:lnSpc>
                <a:spcPct val="90000"/>
              </a:lnSpc>
              <a:spcBef>
                <a:spcPct val="0"/>
              </a:spcBef>
              <a:defRPr sz="3200">
                <a:solidFill>
                  <a:srgbClr val="990033"/>
                </a:solidFill>
                <a:latin typeface="Gotham Light" pitchFamily="50" charset="0"/>
                <a:cs typeface="Gotham Light" pitchFamily="50" charset="0"/>
              </a:defRPr>
            </a:lvl1pPr>
          </a:lstStyle>
          <a:p>
            <a:pPr defTabSz="1219170">
              <a:lnSpc>
                <a:spcPct val="150000"/>
              </a:lnSpc>
            </a:pPr>
            <a:r>
              <a:rPr lang="en-US" sz="2200" dirty="0" smtClean="0">
                <a:solidFill>
                  <a:prstClr val="black">
                    <a:lumMod val="65000"/>
                    <a:lumOff val="35000"/>
                  </a:prstClr>
                </a:solidFill>
                <a:latin typeface="KyivType Sans2" panose="00000500000000000000" pitchFamily="50" charset="0"/>
              </a:rPr>
              <a:t>Adapt your</a:t>
            </a:r>
            <a:endParaRPr lang="en-US" sz="2200" dirty="0">
              <a:solidFill>
                <a:prstClr val="black">
                  <a:lumMod val="65000"/>
                  <a:lumOff val="35000"/>
                </a:prstClr>
              </a:solidFill>
              <a:latin typeface="KyivType Sans2" panose="00000500000000000000" pitchFamily="50" charset="0"/>
            </a:endParaRPr>
          </a:p>
          <a:p>
            <a:pPr defTabSz="1219170">
              <a:lnSpc>
                <a:spcPct val="150000"/>
              </a:lnSpc>
            </a:pPr>
            <a:r>
              <a:rPr lang="en-US" sz="2200" dirty="0">
                <a:solidFill>
                  <a:prstClr val="black">
                    <a:lumMod val="65000"/>
                    <a:lumOff val="35000"/>
                  </a:prstClr>
                </a:solidFill>
                <a:latin typeface="KyivType Sans2" panose="00000500000000000000" pitchFamily="50" charset="0"/>
              </a:rPr>
              <a:t> night care</a:t>
            </a:r>
          </a:p>
        </p:txBody>
      </p:sp>
    </p:spTree>
    <p:extLst>
      <p:ext uri="{BB962C8B-B14F-4D97-AF65-F5344CB8AC3E}">
        <p14:creationId xmlns:p14="http://schemas.microsoft.com/office/powerpoint/2010/main" val="3911240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3"/>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3"/>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61"/>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5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58"/>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64"/>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6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65"/>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62"/>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47" grpId="0" animBg="1"/>
      <p:bldP spid="48" grpId="0" animBg="1"/>
      <p:bldP spid="60" grpId="0" animBg="1"/>
      <p:bldP spid="61" grpId="0" animBg="1"/>
      <p:bldP spid="6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Image 17"/>
          <p:cNvPicPr>
            <a:picLocks noChangeAspect="1"/>
          </p:cNvPicPr>
          <p:nvPr/>
        </p:nvPicPr>
        <p:blipFill rotWithShape="1">
          <a:blip r:embed="rId3">
            <a:extLst>
              <a:ext uri="{28A0092B-C50C-407E-A947-70E740481C1C}">
                <a14:useLocalDpi xmlns:a14="http://schemas.microsoft.com/office/drawing/2010/main" val="0"/>
              </a:ext>
            </a:extLst>
          </a:blip>
          <a:srcRect l="123" t="4986" b="39322"/>
          <a:stretch/>
        </p:blipFill>
        <p:spPr>
          <a:xfrm>
            <a:off x="0" y="0"/>
            <a:ext cx="12264828" cy="6858000"/>
          </a:xfrm>
          <a:prstGeom prst="rect">
            <a:avLst/>
          </a:prstGeom>
        </p:spPr>
      </p:pic>
      <p:sp>
        <p:nvSpPr>
          <p:cNvPr id="2" name="Espace réservé du texte 1"/>
          <p:cNvSpPr>
            <a:spLocks noGrp="1"/>
          </p:cNvSpPr>
          <p:nvPr>
            <p:ph type="body" sz="quarter" idx="10"/>
          </p:nvPr>
        </p:nvSpPr>
        <p:spPr>
          <a:solidFill>
            <a:schemeClr val="bg1"/>
          </a:solidFill>
        </p:spPr>
        <p:txBody>
          <a:bodyPr/>
          <a:lstStyle/>
          <a:p>
            <a:pPr marL="0" indent="0">
              <a:buNone/>
            </a:pPr>
            <a:r>
              <a:rPr lang="fr-FR" dirty="0" smtClean="0"/>
              <a:t> </a:t>
            </a:r>
            <a:endParaRPr lang="fr-FR" dirty="0"/>
          </a:p>
        </p:txBody>
      </p:sp>
      <p:sp>
        <p:nvSpPr>
          <p:cNvPr id="6" name="ZoneTexte 5"/>
          <p:cNvSpPr txBox="1"/>
          <p:nvPr/>
        </p:nvSpPr>
        <p:spPr>
          <a:xfrm>
            <a:off x="810768" y="2725029"/>
            <a:ext cx="10543032" cy="1200329"/>
          </a:xfrm>
          <a:prstGeom prst="rect">
            <a:avLst/>
          </a:prstGeom>
          <a:noFill/>
        </p:spPr>
        <p:txBody>
          <a:bodyPr wrap="square" rtlCol="0">
            <a:spAutoFit/>
          </a:bodyPr>
          <a:lstStyle/>
          <a:p>
            <a:pPr lvl="0" algn="ctr">
              <a:defRPr/>
            </a:pPr>
            <a:r>
              <a:rPr lang="en-US" sz="3600" cap="small" dirty="0">
                <a:solidFill>
                  <a:srgbClr val="3E3E3E"/>
                </a:solidFill>
                <a:latin typeface="KyivType Sans2" panose="00000500000000000000" pitchFamily="50" charset="0"/>
                <a:ea typeface="Roboto" panose="02000000000000000000" pitchFamily="2" charset="0"/>
              </a:rPr>
              <a:t>Which day creams would be suitable with each of the </a:t>
            </a:r>
            <a:r>
              <a:rPr lang="en-US" sz="3600" cap="small" dirty="0" err="1">
                <a:solidFill>
                  <a:srgbClr val="3E3E3E"/>
                </a:solidFill>
                <a:latin typeface="KyivType Sans2" panose="00000500000000000000" pitchFamily="50" charset="0"/>
                <a:ea typeface="Roboto" panose="02000000000000000000" pitchFamily="2" charset="0"/>
              </a:rPr>
              <a:t>phyto</a:t>
            </a:r>
            <a:r>
              <a:rPr lang="en-US" sz="3600" cap="small" dirty="0">
                <a:solidFill>
                  <a:srgbClr val="3E3E3E"/>
                </a:solidFill>
                <a:latin typeface="KyivType Sans2" panose="00000500000000000000" pitchFamily="50" charset="0"/>
                <a:ea typeface="Roboto" panose="02000000000000000000" pitchFamily="2" charset="0"/>
              </a:rPr>
              <a:t> 58?</a:t>
            </a:r>
            <a:endParaRPr lang="fr-FR" sz="3600" cap="small" dirty="0">
              <a:solidFill>
                <a:srgbClr val="3E3E3E"/>
              </a:solidFill>
              <a:latin typeface="KyivType Sans2" panose="00000500000000000000" pitchFamily="50" charset="0"/>
              <a:ea typeface="Roboto" panose="02000000000000000000" pitchFamily="2" charset="0"/>
            </a:endParaRPr>
          </a:p>
        </p:txBody>
      </p:sp>
      <p:pic>
        <p:nvPicPr>
          <p:cNvPr id="9" name="Imag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53100" y="6172200"/>
            <a:ext cx="685800" cy="685800"/>
          </a:xfrm>
          <a:prstGeom prst="rect">
            <a:avLst/>
          </a:prstGeom>
        </p:spPr>
      </p:pic>
      <p:sp>
        <p:nvSpPr>
          <p:cNvPr id="10" name="Rectangle 9"/>
          <p:cNvSpPr/>
          <p:nvPr/>
        </p:nvSpPr>
        <p:spPr>
          <a:xfrm>
            <a:off x="2298087" y="4791514"/>
            <a:ext cx="2713108" cy="707886"/>
          </a:xfrm>
          <a:prstGeom prst="rect">
            <a:avLst/>
          </a:prstGeom>
          <a:ln w="28575">
            <a:solidFill>
              <a:schemeClr val="tx1"/>
            </a:solidFill>
          </a:ln>
        </p:spPr>
        <p:txBody>
          <a:bodyPr wrap="square">
            <a:spAutoFit/>
          </a:bodyPr>
          <a:lstStyle/>
          <a:p>
            <a:pPr marL="148590" marR="0" lvl="0" indent="0" algn="ctr" defTabSz="914400" rtl="0" eaLnBrk="1" fontAlgn="auto" latinLnBrk="0" hangingPunct="1">
              <a:lnSpc>
                <a:spcPct val="100000"/>
              </a:lnSpc>
              <a:spcBef>
                <a:spcPts val="1535"/>
              </a:spcBef>
              <a:spcAft>
                <a:spcPts val="0"/>
              </a:spcAft>
              <a:buClrTx/>
              <a:buSzTx/>
              <a:buFontTx/>
              <a:buNone/>
              <a:tabLst/>
              <a:defRPr/>
            </a:pPr>
            <a:r>
              <a:rPr lang="fr-FR" sz="2000" spc="50" dirty="0" smtClean="0">
                <a:solidFill>
                  <a:srgbClr val="3E3E3E"/>
                </a:solidFill>
                <a:latin typeface="Roboto" panose="02000000000000000000" pitchFamily="2" charset="0"/>
                <a:ea typeface="Roboto" panose="02000000000000000000" pitchFamily="2" charset="0"/>
                <a:cs typeface="Roboto Mono"/>
              </a:rPr>
              <a:t>PAMPLEMOUSSE PS/PNG </a:t>
            </a:r>
            <a:endParaRPr kumimoji="0" lang="fr-FR" sz="2000" b="0" i="0" u="none" strike="noStrike" kern="1200" cap="none" spc="50" normalizeH="0" baseline="0" noProof="0" dirty="0">
              <a:ln>
                <a:noFill/>
              </a:ln>
              <a:solidFill>
                <a:srgbClr val="3E3E3E"/>
              </a:solidFill>
              <a:effectLst/>
              <a:uLnTx/>
              <a:uFillTx/>
              <a:latin typeface="Roboto" panose="02000000000000000000" pitchFamily="2" charset="0"/>
              <a:ea typeface="Roboto" panose="02000000000000000000" pitchFamily="2" charset="0"/>
              <a:cs typeface="Roboto Mono"/>
            </a:endParaRPr>
          </a:p>
        </p:txBody>
      </p:sp>
      <p:sp>
        <p:nvSpPr>
          <p:cNvPr id="13" name="Rectangle 12"/>
          <p:cNvSpPr/>
          <p:nvPr/>
        </p:nvSpPr>
        <p:spPr>
          <a:xfrm>
            <a:off x="7078431" y="4791514"/>
            <a:ext cx="2713108" cy="400110"/>
          </a:xfrm>
          <a:prstGeom prst="rect">
            <a:avLst/>
          </a:prstGeom>
          <a:ln w="28575">
            <a:solidFill>
              <a:schemeClr val="tx1"/>
            </a:solidFill>
          </a:ln>
        </p:spPr>
        <p:txBody>
          <a:bodyPr wrap="square">
            <a:spAutoFit/>
          </a:bodyPr>
          <a:lstStyle/>
          <a:p>
            <a:pPr marL="148590" marR="0" lvl="0" indent="0" algn="ctr" defTabSz="914400" rtl="0" eaLnBrk="1" fontAlgn="auto" latinLnBrk="0" hangingPunct="1">
              <a:lnSpc>
                <a:spcPct val="100000"/>
              </a:lnSpc>
              <a:spcBef>
                <a:spcPts val="1535"/>
              </a:spcBef>
              <a:spcAft>
                <a:spcPts val="0"/>
              </a:spcAft>
              <a:buClrTx/>
              <a:buSzTx/>
              <a:buFontTx/>
              <a:buNone/>
              <a:tabLst/>
              <a:defRPr/>
            </a:pPr>
            <a:r>
              <a:rPr lang="fr-FR" sz="2000" spc="50" dirty="0" smtClean="0">
                <a:solidFill>
                  <a:srgbClr val="3E3E3E"/>
                </a:solidFill>
                <a:latin typeface="Roboto" panose="02000000000000000000" pitchFamily="2" charset="0"/>
                <a:ea typeface="Roboto" panose="02000000000000000000" pitchFamily="2" charset="0"/>
                <a:cs typeface="Roboto Mono"/>
              </a:rPr>
              <a:t>VITAL DEFENSE</a:t>
            </a:r>
          </a:p>
        </p:txBody>
      </p:sp>
      <p:pic>
        <p:nvPicPr>
          <p:cNvPr id="15" name="Imag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325110" flipH="1">
            <a:off x="1994462" y="5215457"/>
            <a:ext cx="295709" cy="875248"/>
          </a:xfrm>
          <a:prstGeom prst="rect">
            <a:avLst/>
          </a:prstGeom>
        </p:spPr>
      </p:pic>
      <p:pic>
        <p:nvPicPr>
          <p:cNvPr id="16" name="Imag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325110" flipH="1">
            <a:off x="6766279" y="5084755"/>
            <a:ext cx="295709" cy="875248"/>
          </a:xfrm>
          <a:prstGeom prst="rect">
            <a:avLst/>
          </a:prstGeom>
        </p:spPr>
      </p:pic>
      <p:sp>
        <p:nvSpPr>
          <p:cNvPr id="3" name="ZoneTexte 2"/>
          <p:cNvSpPr txBox="1"/>
          <p:nvPr/>
        </p:nvSpPr>
        <p:spPr>
          <a:xfrm>
            <a:off x="7304580" y="5614505"/>
            <a:ext cx="3517749" cy="369332"/>
          </a:xfrm>
          <a:prstGeom prst="rect">
            <a:avLst/>
          </a:prstGeom>
          <a:noFill/>
        </p:spPr>
        <p:txBody>
          <a:bodyPr wrap="square" rtlCol="0">
            <a:spAutoFit/>
          </a:bodyPr>
          <a:lstStyle/>
          <a:p>
            <a:r>
              <a:rPr lang="fr-FR" dirty="0" smtClean="0">
                <a:latin typeface="KyivType Sans2" panose="00000500000000000000" pitchFamily="50" charset="0"/>
              </a:rPr>
              <a:t>Anti pollution </a:t>
            </a:r>
            <a:r>
              <a:rPr lang="fr-FR" dirty="0" err="1" smtClean="0">
                <a:latin typeface="KyivType Sans2" panose="00000500000000000000" pitchFamily="50" charset="0"/>
              </a:rPr>
              <a:t>shield</a:t>
            </a:r>
            <a:endParaRPr lang="fr-FR" dirty="0">
              <a:latin typeface="KyivType Sans2" panose="00000500000000000000" pitchFamily="50" charset="0"/>
            </a:endParaRPr>
          </a:p>
        </p:txBody>
      </p:sp>
      <p:sp>
        <p:nvSpPr>
          <p:cNvPr id="17" name="ZoneTexte 16"/>
          <p:cNvSpPr txBox="1"/>
          <p:nvPr/>
        </p:nvSpPr>
        <p:spPr>
          <a:xfrm>
            <a:off x="2543607" y="5703210"/>
            <a:ext cx="1805651" cy="369332"/>
          </a:xfrm>
          <a:prstGeom prst="rect">
            <a:avLst/>
          </a:prstGeom>
          <a:noFill/>
        </p:spPr>
        <p:txBody>
          <a:bodyPr wrap="square" rtlCol="0">
            <a:spAutoFit/>
          </a:bodyPr>
          <a:lstStyle/>
          <a:p>
            <a:r>
              <a:rPr lang="fr-FR" dirty="0" smtClean="0">
                <a:latin typeface="KyivType Sans2" panose="00000500000000000000" pitchFamily="50" charset="0"/>
              </a:rPr>
              <a:t>Radiance</a:t>
            </a:r>
            <a:endParaRPr lang="fr-FR" dirty="0">
              <a:latin typeface="KyivType Sans2" panose="00000500000000000000" pitchFamily="50" charset="0"/>
            </a:endParaRPr>
          </a:p>
        </p:txBody>
      </p:sp>
      <p:sp>
        <p:nvSpPr>
          <p:cNvPr id="14" name="Titre 2"/>
          <p:cNvSpPr txBox="1">
            <a:spLocks/>
          </p:cNvSpPr>
          <p:nvPr/>
        </p:nvSpPr>
        <p:spPr>
          <a:xfrm>
            <a:off x="859536" y="220116"/>
            <a:ext cx="10515600" cy="941108"/>
          </a:xfrm>
          <a:prstGeom prst="rect">
            <a:avLst/>
          </a:prstGeom>
          <a:solidFill>
            <a:srgbClr val="2F5597">
              <a:alpha val="37647"/>
            </a:srgbClr>
          </a:solidFill>
        </p:spPr>
        <p:txBody>
          <a:bodyPr/>
          <a:lstStyle>
            <a:defPPr>
              <a:defRPr lang="fr-FR"/>
            </a:defPPr>
            <a:lvl1pPr algn="ctr">
              <a:lnSpc>
                <a:spcPct val="90000"/>
              </a:lnSpc>
              <a:spcBef>
                <a:spcPct val="0"/>
              </a:spcBef>
              <a:buNone/>
              <a:defRPr sz="5000">
                <a:solidFill>
                  <a:schemeClr val="accent1">
                    <a:lumMod val="20000"/>
                    <a:lumOff val="80000"/>
                  </a:schemeClr>
                </a:solidFill>
                <a:latin typeface="KyivType Sans2" panose="00000500000000000000" pitchFamily="50" charset="0"/>
                <a:ea typeface="+mj-ea"/>
                <a:cs typeface="+mj-cs"/>
              </a:defRPr>
            </a:lvl1pPr>
          </a:lstStyle>
          <a:p>
            <a:r>
              <a:rPr lang="fr-FR" dirty="0" err="1"/>
              <a:t>Let’s</a:t>
            </a:r>
            <a:r>
              <a:rPr lang="fr-FR" dirty="0"/>
              <a:t> </a:t>
            </a:r>
            <a:r>
              <a:rPr lang="fr-FR" dirty="0" err="1"/>
              <a:t>play</a:t>
            </a:r>
            <a:r>
              <a:rPr lang="fr-FR" dirty="0"/>
              <a:t> !</a:t>
            </a:r>
          </a:p>
        </p:txBody>
      </p:sp>
    </p:spTree>
    <p:extLst>
      <p:ext uri="{BB962C8B-B14F-4D97-AF65-F5344CB8AC3E}">
        <p14:creationId xmlns:p14="http://schemas.microsoft.com/office/powerpoint/2010/main" val="2896068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animBg="1"/>
      <p:bldP spid="13" grpId="0" animBg="1"/>
      <p:bldP spid="3" grpId="0"/>
      <p:bldP spid="1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2"/>
          <p:cNvSpPr txBox="1">
            <a:spLocks/>
          </p:cNvSpPr>
          <p:nvPr/>
        </p:nvSpPr>
        <p:spPr>
          <a:xfrm>
            <a:off x="859536" y="220116"/>
            <a:ext cx="10515600" cy="941108"/>
          </a:xfrm>
          <a:prstGeom prst="rect">
            <a:avLst/>
          </a:prstGeom>
          <a:gradFill flip="none" rotWithShape="1">
            <a:gsLst>
              <a:gs pos="0">
                <a:schemeClr val="accent5">
                  <a:lumMod val="75000"/>
                  <a:shade val="30000"/>
                  <a:satMod val="115000"/>
                </a:schemeClr>
              </a:gs>
              <a:gs pos="50000">
                <a:schemeClr val="accent5">
                  <a:lumMod val="75000"/>
                  <a:shade val="67500"/>
                  <a:satMod val="115000"/>
                </a:schemeClr>
              </a:gs>
              <a:gs pos="100000">
                <a:schemeClr val="accent5">
                  <a:lumMod val="75000"/>
                  <a:shade val="100000"/>
                  <a:satMod val="115000"/>
                </a:schemeClr>
              </a:gs>
            </a:gsLst>
            <a:lin ang="5400000" scaled="1"/>
            <a:tileRect/>
          </a:gradFill>
        </p:spPr>
        <p:txBody>
          <a:bodyPr anchor="ctr"/>
          <a:lst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r>
              <a:rPr lang="fr-FR" sz="5000" dirty="0">
                <a:solidFill>
                  <a:schemeClr val="accent1">
                    <a:lumMod val="20000"/>
                    <a:lumOff val="80000"/>
                  </a:schemeClr>
                </a:solidFill>
              </a:rPr>
              <a:t>PHYTO 58 PS/PNG</a:t>
            </a:r>
          </a:p>
        </p:txBody>
      </p:sp>
      <p:sp>
        <p:nvSpPr>
          <p:cNvPr id="6" name="Rectangle 5"/>
          <p:cNvSpPr/>
          <p:nvPr/>
        </p:nvSpPr>
        <p:spPr>
          <a:xfrm>
            <a:off x="0" y="1448481"/>
            <a:ext cx="12192000" cy="707886"/>
          </a:xfrm>
          <a:prstGeom prst="rect">
            <a:avLst/>
          </a:prstGeom>
        </p:spPr>
        <p:txBody>
          <a:bodyPr wrap="square">
            <a:spAutoFit/>
          </a:bodyPr>
          <a:lstStyle/>
          <a:p>
            <a:pPr algn="ctr">
              <a:defRPr/>
            </a:pPr>
            <a:r>
              <a:rPr lang="fr-FR" sz="2000" i="1" dirty="0">
                <a:solidFill>
                  <a:prstClr val="black"/>
                </a:solidFill>
                <a:latin typeface="KyivType Sans2" panose="00000500000000000000" pitchFamily="50" charset="0"/>
              </a:rPr>
              <a:t> </a:t>
            </a:r>
            <a:r>
              <a:rPr lang="en-US" sz="2000" i="1" dirty="0">
                <a:latin typeface="KyivType Sans2" panose="00000500000000000000" pitchFamily="50" charset="0"/>
              </a:rPr>
              <a:t>Anti-dullness night care, guaranteed glow effect for dull, asphyxiated and tired skin</a:t>
            </a:r>
            <a:endParaRPr lang="fr-FR" sz="2000" i="1" dirty="0">
              <a:latin typeface="KyivType Sans2" panose="00000500000000000000" pitchFamily="50"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fr-FR" sz="2000" i="1" dirty="0">
              <a:solidFill>
                <a:prstClr val="black"/>
              </a:solidFill>
              <a:latin typeface="+mj-lt"/>
              <a:ea typeface="Roboto Light" panose="020B0604020202020204" charset="0"/>
            </a:endParaRPr>
          </a:p>
        </p:txBody>
      </p:sp>
      <p:sp>
        <p:nvSpPr>
          <p:cNvPr id="7" name="Arc 21"/>
          <p:cNvSpPr/>
          <p:nvPr/>
        </p:nvSpPr>
        <p:spPr>
          <a:xfrm rot="9523306">
            <a:off x="802689" y="1900995"/>
            <a:ext cx="3629959" cy="5105671"/>
          </a:xfrm>
          <a:custGeom>
            <a:avLst/>
            <a:gdLst>
              <a:gd name="connsiteX0" fmla="*/ 3440652 w 6881304"/>
              <a:gd name="connsiteY0" fmla="*/ 0 h 8221727"/>
              <a:gd name="connsiteX1" fmla="*/ 6881304 w 6881304"/>
              <a:gd name="connsiteY1" fmla="*/ 4110864 h 8221727"/>
              <a:gd name="connsiteX2" fmla="*/ 3440652 w 6881304"/>
              <a:gd name="connsiteY2" fmla="*/ 4110864 h 8221727"/>
              <a:gd name="connsiteX3" fmla="*/ 3440652 w 6881304"/>
              <a:gd name="connsiteY3" fmla="*/ 0 h 8221727"/>
              <a:gd name="connsiteX0" fmla="*/ 3440652 w 6881304"/>
              <a:gd name="connsiteY0" fmla="*/ 0 h 8221727"/>
              <a:gd name="connsiteX1" fmla="*/ 6881304 w 6881304"/>
              <a:gd name="connsiteY1" fmla="*/ 4110864 h 8221727"/>
              <a:gd name="connsiteX0" fmla="*/ 0 w 3440652"/>
              <a:gd name="connsiteY0" fmla="*/ 0 h 4110864"/>
              <a:gd name="connsiteX1" fmla="*/ 3440652 w 3440652"/>
              <a:gd name="connsiteY1" fmla="*/ 4110864 h 4110864"/>
              <a:gd name="connsiteX2" fmla="*/ 0 w 3440652"/>
              <a:gd name="connsiteY2" fmla="*/ 4110864 h 4110864"/>
              <a:gd name="connsiteX3" fmla="*/ 0 w 3440652"/>
              <a:gd name="connsiteY3" fmla="*/ 0 h 4110864"/>
              <a:gd name="connsiteX0" fmla="*/ 358483 w 3440652"/>
              <a:gd name="connsiteY0" fmla="*/ 129388 h 4110864"/>
              <a:gd name="connsiteX1" fmla="*/ 3440652 w 3440652"/>
              <a:gd name="connsiteY1" fmla="*/ 4110864 h 4110864"/>
              <a:gd name="connsiteX0" fmla="*/ 0 w 3440652"/>
              <a:gd name="connsiteY0" fmla="*/ 0 h 4110864"/>
              <a:gd name="connsiteX1" fmla="*/ 3440652 w 3440652"/>
              <a:gd name="connsiteY1" fmla="*/ 4110864 h 4110864"/>
              <a:gd name="connsiteX2" fmla="*/ 0 w 3440652"/>
              <a:gd name="connsiteY2" fmla="*/ 4110864 h 4110864"/>
              <a:gd name="connsiteX3" fmla="*/ 0 w 3440652"/>
              <a:gd name="connsiteY3" fmla="*/ 0 h 4110864"/>
              <a:gd name="connsiteX0" fmla="*/ 303734 w 3440652"/>
              <a:gd name="connsiteY0" fmla="*/ 138732 h 4110864"/>
              <a:gd name="connsiteX1" fmla="*/ 3440652 w 3440652"/>
              <a:gd name="connsiteY1" fmla="*/ 4110864 h 4110864"/>
              <a:gd name="connsiteX0" fmla="*/ 0 w 3440652"/>
              <a:gd name="connsiteY0" fmla="*/ 137908 h 4248772"/>
              <a:gd name="connsiteX1" fmla="*/ 3440652 w 3440652"/>
              <a:gd name="connsiteY1" fmla="*/ 4248772 h 4248772"/>
              <a:gd name="connsiteX2" fmla="*/ 0 w 3440652"/>
              <a:gd name="connsiteY2" fmla="*/ 4248772 h 4248772"/>
              <a:gd name="connsiteX3" fmla="*/ 0 w 3440652"/>
              <a:gd name="connsiteY3" fmla="*/ 137908 h 4248772"/>
              <a:gd name="connsiteX0" fmla="*/ 380805 w 3440652"/>
              <a:gd name="connsiteY0" fmla="*/ 0 h 4248772"/>
              <a:gd name="connsiteX1" fmla="*/ 3440652 w 3440652"/>
              <a:gd name="connsiteY1" fmla="*/ 4248772 h 4248772"/>
              <a:gd name="connsiteX0" fmla="*/ 0 w 3440652"/>
              <a:gd name="connsiteY0" fmla="*/ 218815 h 4329679"/>
              <a:gd name="connsiteX1" fmla="*/ 3440652 w 3440652"/>
              <a:gd name="connsiteY1" fmla="*/ 4329679 h 4329679"/>
              <a:gd name="connsiteX2" fmla="*/ 0 w 3440652"/>
              <a:gd name="connsiteY2" fmla="*/ 4329679 h 4329679"/>
              <a:gd name="connsiteX3" fmla="*/ 0 w 3440652"/>
              <a:gd name="connsiteY3" fmla="*/ 218815 h 4329679"/>
              <a:gd name="connsiteX0" fmla="*/ 330539 w 3440652"/>
              <a:gd name="connsiteY0" fmla="*/ 0 h 4329679"/>
              <a:gd name="connsiteX1" fmla="*/ 3440652 w 3440652"/>
              <a:gd name="connsiteY1" fmla="*/ 4329679 h 4329679"/>
              <a:gd name="connsiteX0" fmla="*/ 43644 w 3484296"/>
              <a:gd name="connsiteY0" fmla="*/ 517867 h 4628731"/>
              <a:gd name="connsiteX1" fmla="*/ 3484296 w 3484296"/>
              <a:gd name="connsiteY1" fmla="*/ 4628731 h 4628731"/>
              <a:gd name="connsiteX2" fmla="*/ 43644 w 3484296"/>
              <a:gd name="connsiteY2" fmla="*/ 4628731 h 4628731"/>
              <a:gd name="connsiteX3" fmla="*/ 43644 w 3484296"/>
              <a:gd name="connsiteY3" fmla="*/ 517867 h 4628731"/>
              <a:gd name="connsiteX0" fmla="*/ 0 w 3484296"/>
              <a:gd name="connsiteY0" fmla="*/ 0 h 4628731"/>
              <a:gd name="connsiteX1" fmla="*/ 3484296 w 3484296"/>
              <a:gd name="connsiteY1" fmla="*/ 4628731 h 4628731"/>
              <a:gd name="connsiteX0" fmla="*/ 158559 w 3599211"/>
              <a:gd name="connsiteY0" fmla="*/ 511511 h 4622375"/>
              <a:gd name="connsiteX1" fmla="*/ 3599211 w 3599211"/>
              <a:gd name="connsiteY1" fmla="*/ 4622375 h 4622375"/>
              <a:gd name="connsiteX2" fmla="*/ 158559 w 3599211"/>
              <a:gd name="connsiteY2" fmla="*/ 4622375 h 4622375"/>
              <a:gd name="connsiteX3" fmla="*/ 158559 w 3599211"/>
              <a:gd name="connsiteY3" fmla="*/ 511511 h 4622375"/>
              <a:gd name="connsiteX0" fmla="*/ 0 w 3599211"/>
              <a:gd name="connsiteY0" fmla="*/ 0 h 4622375"/>
              <a:gd name="connsiteX1" fmla="*/ 3599211 w 3599211"/>
              <a:gd name="connsiteY1" fmla="*/ 4622375 h 4622375"/>
            </a:gdLst>
            <a:ahLst/>
            <a:cxnLst>
              <a:cxn ang="0">
                <a:pos x="connsiteX0" y="connsiteY0"/>
              </a:cxn>
              <a:cxn ang="0">
                <a:pos x="connsiteX1" y="connsiteY1"/>
              </a:cxn>
            </a:cxnLst>
            <a:rect l="l" t="t" r="r" b="b"/>
            <a:pathLst>
              <a:path w="3599211" h="4622375" stroke="0" extrusionOk="0">
                <a:moveTo>
                  <a:pt x="158559" y="511511"/>
                </a:moveTo>
                <a:cubicBezTo>
                  <a:pt x="2058779" y="511511"/>
                  <a:pt x="3599211" y="2352008"/>
                  <a:pt x="3599211" y="4622375"/>
                </a:cubicBezTo>
                <a:lnTo>
                  <a:pt x="158559" y="4622375"/>
                </a:lnTo>
                <a:lnTo>
                  <a:pt x="158559" y="511511"/>
                </a:lnTo>
                <a:close/>
              </a:path>
              <a:path w="3599211" h="4622375" fill="none">
                <a:moveTo>
                  <a:pt x="0" y="0"/>
                </a:moveTo>
                <a:cubicBezTo>
                  <a:pt x="1900220" y="0"/>
                  <a:pt x="3599211" y="2352008"/>
                  <a:pt x="3599211" y="4622375"/>
                </a:cubicBezTo>
              </a:path>
            </a:pathLst>
          </a:cu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Roboto Light" panose="020B0604020202020204" charset="0"/>
              <a:ea typeface="Roboto Light" panose="020B0604020202020204" charset="0"/>
            </a:endParaRPr>
          </a:p>
        </p:txBody>
      </p:sp>
      <p:sp>
        <p:nvSpPr>
          <p:cNvPr id="8" name="ZoneTexte 7"/>
          <p:cNvSpPr txBox="1"/>
          <p:nvPr/>
        </p:nvSpPr>
        <p:spPr>
          <a:xfrm>
            <a:off x="1162206" y="2872169"/>
            <a:ext cx="5136016" cy="1200329"/>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err="1">
                <a:solidFill>
                  <a:prstClr val="black"/>
                </a:solidFill>
                <a:latin typeface="Roboto Light" panose="020B0604020202020204" charset="0"/>
                <a:ea typeface="Roboto Light" panose="020B0604020202020204" charset="0"/>
              </a:rPr>
              <a:t>Detoxifies</a:t>
            </a:r>
            <a:endParaRPr lang="fr-FR" dirty="0">
              <a:solidFill>
                <a:prstClr val="black"/>
              </a:solidFill>
              <a:latin typeface="Roboto Light" panose="020B0604020202020204" charset="0"/>
              <a:ea typeface="Roboto Light" panose="020B060402020202020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err="1">
                <a:ln>
                  <a:noFill/>
                </a:ln>
                <a:solidFill>
                  <a:prstClr val="black"/>
                </a:solidFill>
                <a:effectLst/>
                <a:uLnTx/>
                <a:uFillTx/>
                <a:latin typeface="Roboto Light" panose="020B0604020202020204" charset="0"/>
                <a:ea typeface="Roboto Light" panose="020B0604020202020204" charset="0"/>
              </a:rPr>
              <a:t>Brightens</a:t>
            </a:r>
            <a:endParaRPr kumimoji="0" lang="fr-FR" sz="1800" b="0" i="0" u="none" strike="noStrike" kern="1200" cap="none" spc="0" normalizeH="0" baseline="0" noProof="0" dirty="0">
              <a:ln>
                <a:noFill/>
              </a:ln>
              <a:solidFill>
                <a:prstClr val="black"/>
              </a:solidFill>
              <a:effectLst/>
              <a:uLnTx/>
              <a:uFillTx/>
              <a:latin typeface="Roboto Light" panose="020B0604020202020204" charset="0"/>
              <a:ea typeface="Roboto Light" panose="020B0604020202020204" charset="0"/>
            </a:endParaRPr>
          </a:p>
          <a:p>
            <a:pPr lvl="0">
              <a:defRPr/>
            </a:pPr>
            <a:r>
              <a:rPr lang="en-US" dirty="0">
                <a:solidFill>
                  <a:prstClr val="black"/>
                </a:solidFill>
                <a:latin typeface="Roboto Light" panose="020B0604020202020204" charset="0"/>
                <a:ea typeface="Roboto Light" panose="020B0604020202020204" charset="0"/>
              </a:rPr>
              <a:t>Tightens dilated pores </a:t>
            </a:r>
          </a:p>
          <a:p>
            <a:pPr lvl="0">
              <a:defRPr/>
            </a:pPr>
            <a:r>
              <a:rPr lang="en-US" dirty="0" smtClean="0">
                <a:solidFill>
                  <a:prstClr val="black"/>
                </a:solidFill>
                <a:latin typeface="Roboto Light" panose="020B0604020202020204" charset="0"/>
                <a:ea typeface="Roboto Light" panose="020B0604020202020204" charset="0"/>
              </a:rPr>
              <a:t>Erases the </a:t>
            </a:r>
            <a:r>
              <a:rPr lang="en-US" dirty="0">
                <a:solidFill>
                  <a:prstClr val="black"/>
                </a:solidFill>
                <a:latin typeface="Roboto Light" panose="020B0604020202020204" charset="0"/>
                <a:ea typeface="Roboto Light" panose="020B0604020202020204" charset="0"/>
              </a:rPr>
              <a:t>signs of fatigue</a:t>
            </a:r>
            <a:endParaRPr kumimoji="0" lang="fr-FR" sz="1800" b="0" i="0" u="none" strike="noStrike" kern="1200" cap="none" spc="0" normalizeH="0" baseline="0" noProof="0" dirty="0">
              <a:ln>
                <a:noFill/>
              </a:ln>
              <a:solidFill>
                <a:prstClr val="black"/>
              </a:solidFill>
              <a:effectLst/>
              <a:uLnTx/>
              <a:uFillTx/>
              <a:latin typeface="Roboto Light" panose="020B0604020202020204" charset="0"/>
              <a:ea typeface="Roboto Light" panose="020B0604020202020204" charset="0"/>
            </a:endParaRPr>
          </a:p>
        </p:txBody>
      </p:sp>
      <p:sp>
        <p:nvSpPr>
          <p:cNvPr id="9" name="Rectangle 8"/>
          <p:cNvSpPr/>
          <p:nvPr/>
        </p:nvSpPr>
        <p:spPr>
          <a:xfrm>
            <a:off x="3977573" y="5839564"/>
            <a:ext cx="3467292" cy="369332"/>
          </a:xfrm>
          <a:prstGeom prst="rect">
            <a:avLst/>
          </a:prstGeom>
          <a:solidFill>
            <a:schemeClr val="bg1"/>
          </a:solidFill>
        </p:spPr>
        <p:txBody>
          <a:bodyPr wrap="square">
            <a:spAutoFit/>
          </a:bodyPr>
          <a:lstStyle/>
          <a:p>
            <a:pPr>
              <a:tabLst>
                <a:tab pos="85725" algn="l"/>
              </a:tabLst>
              <a:defRPr/>
            </a:pPr>
            <a:r>
              <a:rPr lang="fr-FR" dirty="0"/>
              <a:t>Skin </a:t>
            </a:r>
            <a:r>
              <a:rPr lang="fr-FR" dirty="0" err="1"/>
              <a:t>is</a:t>
            </a:r>
            <a:r>
              <a:rPr lang="fr-FR" dirty="0"/>
              <a:t> </a:t>
            </a:r>
            <a:r>
              <a:rPr lang="fr-FR" dirty="0" err="1"/>
              <a:t>revitalized</a:t>
            </a:r>
            <a:r>
              <a:rPr lang="fr-FR" dirty="0"/>
              <a:t>: 94%* </a:t>
            </a:r>
            <a:endParaRPr lang="fr-FR" dirty="0">
              <a:solidFill>
                <a:prstClr val="black"/>
              </a:solidFill>
              <a:ea typeface="Roboto Light" panose="020B0604020202020204" charset="0"/>
            </a:endParaRPr>
          </a:p>
        </p:txBody>
      </p:sp>
      <p:sp>
        <p:nvSpPr>
          <p:cNvPr id="10" name="ZoneTexte 9"/>
          <p:cNvSpPr txBox="1"/>
          <p:nvPr/>
        </p:nvSpPr>
        <p:spPr>
          <a:xfrm>
            <a:off x="2003473" y="4351978"/>
            <a:ext cx="4037300" cy="1200329"/>
          </a:xfrm>
          <a:prstGeom prst="rect">
            <a:avLst/>
          </a:prstGeom>
          <a:solidFill>
            <a:schemeClr val="bg1"/>
          </a:solidFill>
          <a:effectLst>
            <a:softEdge rad="63500"/>
          </a:effectLst>
        </p:spPr>
        <p:txBody>
          <a:bodyPr wrap="square" rtlCol="0">
            <a:spAutoFit/>
          </a:bodyPr>
          <a:lstStyle/>
          <a:p>
            <a:r>
              <a:rPr lang="fr-FR" dirty="0" err="1">
                <a:solidFill>
                  <a:prstClr val="black"/>
                </a:solidFill>
              </a:rPr>
              <a:t>Dull</a:t>
            </a:r>
            <a:r>
              <a:rPr lang="fr-FR" dirty="0">
                <a:solidFill>
                  <a:prstClr val="black"/>
                </a:solidFill>
              </a:rPr>
              <a:t> complexion,</a:t>
            </a:r>
          </a:p>
          <a:p>
            <a:r>
              <a:rPr lang="fr-FR" dirty="0" err="1">
                <a:solidFill>
                  <a:prstClr val="black"/>
                </a:solidFill>
              </a:rPr>
              <a:t>Asphyxiated</a:t>
            </a:r>
            <a:r>
              <a:rPr lang="fr-FR" dirty="0">
                <a:solidFill>
                  <a:prstClr val="black"/>
                </a:solidFill>
              </a:rPr>
              <a:t> &amp; </a:t>
            </a:r>
            <a:r>
              <a:rPr lang="fr-FR" dirty="0" err="1">
                <a:solidFill>
                  <a:prstClr val="black"/>
                </a:solidFill>
              </a:rPr>
              <a:t>tired</a:t>
            </a:r>
            <a:r>
              <a:rPr lang="fr-FR" dirty="0">
                <a:solidFill>
                  <a:prstClr val="black"/>
                </a:solidFill>
              </a:rPr>
              <a:t> skin </a:t>
            </a:r>
          </a:p>
          <a:p>
            <a:r>
              <a:rPr lang="fr-FR" dirty="0">
                <a:solidFill>
                  <a:prstClr val="black"/>
                </a:solidFill>
              </a:rPr>
              <a:t>All </a:t>
            </a:r>
            <a:r>
              <a:rPr lang="fr-FR" dirty="0" err="1">
                <a:solidFill>
                  <a:prstClr val="black"/>
                </a:solidFill>
              </a:rPr>
              <a:t>ages</a:t>
            </a:r>
            <a:endParaRPr lang="fr-FR" dirty="0">
              <a:solidFill>
                <a:prstClr val="black"/>
              </a:solidFill>
            </a:endParaRPr>
          </a:p>
          <a:p>
            <a:pPr>
              <a:defRPr/>
            </a:pPr>
            <a:endParaRPr lang="fr-FR" dirty="0">
              <a:solidFill>
                <a:prstClr val="black"/>
              </a:solidFill>
              <a:latin typeface="Roboto Light" panose="020B0604020202020204" charset="0"/>
              <a:ea typeface="Roboto Light" panose="020B0604020202020204" charset="0"/>
            </a:endParaRPr>
          </a:p>
        </p:txBody>
      </p:sp>
      <p:pic>
        <p:nvPicPr>
          <p:cNvPr id="11" name="Imag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653602"/>
            <a:ext cx="1119598" cy="1418896"/>
          </a:xfrm>
          <a:prstGeom prst="rect">
            <a:avLst/>
          </a:prstGeom>
        </p:spPr>
      </p:pic>
      <p:pic>
        <p:nvPicPr>
          <p:cNvPr id="12" name="Imag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63336" y="5345319"/>
            <a:ext cx="1198836" cy="1461027"/>
          </a:xfrm>
          <a:prstGeom prst="rect">
            <a:avLst/>
          </a:prstGeom>
        </p:spPr>
      </p:pic>
      <p:pic>
        <p:nvPicPr>
          <p:cNvPr id="13" name="Imag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1125" y="4382477"/>
            <a:ext cx="1152633" cy="1218354"/>
          </a:xfrm>
          <a:prstGeom prst="rect">
            <a:avLst/>
          </a:prstGeom>
        </p:spPr>
      </p:pic>
      <p:sp>
        <p:nvSpPr>
          <p:cNvPr id="14" name="ZoneTexte 13"/>
          <p:cNvSpPr txBox="1"/>
          <p:nvPr/>
        </p:nvSpPr>
        <p:spPr>
          <a:xfrm>
            <a:off x="1040265" y="5563371"/>
            <a:ext cx="1511300" cy="338554"/>
          </a:xfrm>
          <a:prstGeom prst="rect">
            <a:avLst/>
          </a:prstGeom>
          <a:noFill/>
        </p:spPr>
        <p:txBody>
          <a:bodyPr wrap="square" rtlCol="0">
            <a:spAutoFit/>
          </a:bodyPr>
          <a:lstStyle/>
          <a:p>
            <a:r>
              <a:rPr lang="fr-FR" sz="1600" b="1" dirty="0">
                <a:solidFill>
                  <a:srgbClr val="CAC4DB"/>
                </a:solidFill>
                <a:latin typeface="Calibri Light" panose="020F0302020204030204" pitchFamily="34" charset="0"/>
                <a:ea typeface="Roboto" panose="02000000000000000000" pitchFamily="2" charset="0"/>
                <a:cs typeface="Calibri Light" panose="020F0302020204030204" pitchFamily="34" charset="0"/>
              </a:rPr>
              <a:t>Cible </a:t>
            </a:r>
          </a:p>
        </p:txBody>
      </p:sp>
      <p:pic>
        <p:nvPicPr>
          <p:cNvPr id="15" name="Imag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3871251" flipV="1">
            <a:off x="6292358" y="2688606"/>
            <a:ext cx="5202393" cy="4215839"/>
          </a:xfrm>
          <a:prstGeom prst="rect">
            <a:avLst/>
          </a:prstGeom>
        </p:spPr>
      </p:pic>
      <p:pic>
        <p:nvPicPr>
          <p:cNvPr id="17" name="Image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975751" y="1398813"/>
            <a:ext cx="3399385" cy="5099077"/>
          </a:xfrm>
          <a:prstGeom prst="rect">
            <a:avLst/>
          </a:prstGeom>
        </p:spPr>
      </p:pic>
      <p:pic>
        <p:nvPicPr>
          <p:cNvPr id="18" name="Image 1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000840" y="1781200"/>
            <a:ext cx="3427703" cy="5141555"/>
          </a:xfrm>
          <a:prstGeom prst="rect">
            <a:avLst/>
          </a:prstGeom>
        </p:spPr>
      </p:pic>
      <p:sp>
        <p:nvSpPr>
          <p:cNvPr id="19" name="Rectangle 18"/>
          <p:cNvSpPr/>
          <p:nvPr/>
        </p:nvSpPr>
        <p:spPr>
          <a:xfrm>
            <a:off x="67793" y="6644305"/>
            <a:ext cx="12360750" cy="261610"/>
          </a:xfrm>
          <a:prstGeom prst="rect">
            <a:avLst/>
          </a:prstGeom>
        </p:spPr>
        <p:txBody>
          <a:bodyPr wrap="square">
            <a:spAutoFit/>
          </a:bodyPr>
          <a:lstStyle/>
          <a:p>
            <a:r>
              <a:rPr lang="fr-FR" sz="1100" dirty="0"/>
              <a:t>* Usage test, application on face &amp; neck for 4 </a:t>
            </a:r>
            <a:r>
              <a:rPr lang="fr-FR" sz="1100" dirty="0" err="1"/>
              <a:t>consecutive</a:t>
            </a:r>
            <a:r>
              <a:rPr lang="fr-FR" sz="1100" dirty="0"/>
              <a:t> </a:t>
            </a:r>
            <a:r>
              <a:rPr lang="fr-FR" sz="1100" dirty="0" err="1"/>
              <a:t>weeks</a:t>
            </a:r>
            <a:r>
              <a:rPr lang="fr-FR" sz="1100" dirty="0"/>
              <a:t> by 18 </a:t>
            </a:r>
            <a:r>
              <a:rPr lang="fr-FR" sz="1100" dirty="0" err="1"/>
              <a:t>women</a:t>
            </a:r>
            <a:r>
              <a:rPr lang="fr-FR" sz="1100" dirty="0"/>
              <a:t> </a:t>
            </a:r>
            <a:r>
              <a:rPr lang="fr-FR" sz="1100" dirty="0" err="1"/>
              <a:t>aged</a:t>
            </a:r>
            <a:r>
              <a:rPr lang="fr-FR" sz="1100" dirty="0"/>
              <a:t> 26 to 32 </a:t>
            </a:r>
            <a:r>
              <a:rPr lang="fr-FR" sz="1100" dirty="0" err="1"/>
              <a:t>yrs</a:t>
            </a:r>
            <a:r>
              <a:rPr lang="fr-FR" sz="1100" dirty="0"/>
              <a:t> </a:t>
            </a:r>
            <a:r>
              <a:rPr lang="fr-FR" sz="1100" dirty="0" err="1"/>
              <a:t>with</a:t>
            </a:r>
            <a:r>
              <a:rPr lang="fr-FR" sz="1100" dirty="0"/>
              <a:t>  </a:t>
            </a:r>
            <a:r>
              <a:rPr lang="fr-FR" sz="1100" dirty="0" err="1"/>
              <a:t>dull</a:t>
            </a:r>
            <a:r>
              <a:rPr lang="fr-FR" sz="1100" dirty="0"/>
              <a:t>, fragile skin  &amp; </a:t>
            </a:r>
            <a:r>
              <a:rPr lang="fr-FR" sz="1100" dirty="0" err="1"/>
              <a:t>uneven</a:t>
            </a:r>
            <a:r>
              <a:rPr lang="fr-FR" sz="1100" dirty="0"/>
              <a:t> complexion</a:t>
            </a:r>
            <a:endParaRPr lang="fr-FR" sz="1100" dirty="0">
              <a:solidFill>
                <a:prstClr val="black"/>
              </a:solidFill>
            </a:endParaRPr>
          </a:p>
        </p:txBody>
      </p:sp>
    </p:spTree>
    <p:extLst>
      <p:ext uri="{BB962C8B-B14F-4D97-AF65-F5344CB8AC3E}">
        <p14:creationId xmlns:p14="http://schemas.microsoft.com/office/powerpoint/2010/main" val="185432973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2"/>
          <p:cNvSpPr txBox="1">
            <a:spLocks/>
          </p:cNvSpPr>
          <p:nvPr/>
        </p:nvSpPr>
        <p:spPr>
          <a:xfrm>
            <a:off x="859536" y="220116"/>
            <a:ext cx="10515600" cy="941108"/>
          </a:xfrm>
          <a:prstGeom prst="rect">
            <a:avLst/>
          </a:prstGeom>
          <a:gradFill flip="none" rotWithShape="1">
            <a:gsLst>
              <a:gs pos="0">
                <a:schemeClr val="accent5">
                  <a:lumMod val="75000"/>
                  <a:shade val="30000"/>
                  <a:satMod val="115000"/>
                </a:schemeClr>
              </a:gs>
              <a:gs pos="50000">
                <a:schemeClr val="accent5">
                  <a:lumMod val="75000"/>
                  <a:shade val="67500"/>
                  <a:satMod val="115000"/>
                </a:schemeClr>
              </a:gs>
              <a:gs pos="100000">
                <a:schemeClr val="accent5">
                  <a:lumMod val="75000"/>
                  <a:shade val="100000"/>
                  <a:satMod val="115000"/>
                </a:schemeClr>
              </a:gs>
            </a:gsLst>
            <a:lin ang="5400000" scaled="1"/>
            <a:tileRect/>
          </a:gradFill>
        </p:spPr>
        <p:txBody>
          <a:bodyPr anchor="ctr"/>
          <a:lst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r>
              <a:rPr lang="fr-FR" sz="5000" dirty="0">
                <a:solidFill>
                  <a:schemeClr val="accent1">
                    <a:lumMod val="20000"/>
                    <a:lumOff val="80000"/>
                  </a:schemeClr>
                </a:solidFill>
              </a:rPr>
              <a:t>PHYTO 58 PS/PNG</a:t>
            </a:r>
          </a:p>
        </p:txBody>
      </p:sp>
      <p:pic>
        <p:nvPicPr>
          <p:cNvPr id="15" name="Imag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1749430" flipV="1">
            <a:off x="123835" y="5143049"/>
            <a:ext cx="1352829" cy="1096286"/>
          </a:xfrm>
          <a:prstGeom prst="rect">
            <a:avLst/>
          </a:prstGeom>
        </p:spPr>
      </p:pic>
      <p:pic>
        <p:nvPicPr>
          <p:cNvPr id="17" name="Imag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7491" y="466259"/>
            <a:ext cx="2844649" cy="4266973"/>
          </a:xfrm>
          <a:prstGeom prst="rect">
            <a:avLst/>
          </a:prstGeom>
        </p:spPr>
      </p:pic>
      <p:pic>
        <p:nvPicPr>
          <p:cNvPr id="18" name="Imag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5796" y="868182"/>
            <a:ext cx="2910063" cy="4365095"/>
          </a:xfrm>
          <a:prstGeom prst="rect">
            <a:avLst/>
          </a:prstGeom>
        </p:spPr>
      </p:pic>
      <p:sp>
        <p:nvSpPr>
          <p:cNvPr id="16" name="ZoneTexte 15"/>
          <p:cNvSpPr txBox="1"/>
          <p:nvPr/>
        </p:nvSpPr>
        <p:spPr>
          <a:xfrm>
            <a:off x="3472140" y="1823516"/>
            <a:ext cx="8097560" cy="2247424"/>
          </a:xfrm>
          <a:prstGeom prst="roundRect">
            <a:avLst/>
          </a:prstGeom>
          <a:solidFill>
            <a:schemeClr val="bg1"/>
          </a:solidFill>
          <a:ln>
            <a:solidFill>
              <a:schemeClr val="tx1">
                <a:lumMod val="65000"/>
                <a:lumOff val="35000"/>
              </a:schemeClr>
            </a:solidFill>
          </a:ln>
        </p:spPr>
        <p:txBody>
          <a:bodyPr wrap="square" rtlCol="0">
            <a:spAutoFit/>
          </a:bodyPr>
          <a:lstStyle/>
          <a:p>
            <a:pPr>
              <a:defRPr/>
            </a:pPr>
            <a:r>
              <a:rPr lang="fr-FR" dirty="0"/>
              <a:t>	</a:t>
            </a:r>
            <a:r>
              <a:rPr lang="en-US" dirty="0"/>
              <a:t>In the evening, after cleansing and misting with Yon-Ka Lotion, </a:t>
            </a:r>
          </a:p>
          <a:p>
            <a:pPr>
              <a:defRPr/>
            </a:pPr>
            <a:r>
              <a:rPr lang="en-US" dirty="0"/>
              <a:t>	apply the appropriate PHYTO 58 cream to the face and neck.</a:t>
            </a:r>
            <a:endParaRPr lang="fr-FR" dirty="0"/>
          </a:p>
          <a:p>
            <a:pPr>
              <a:defRPr/>
            </a:pPr>
            <a:endParaRPr lang="fr-FR" dirty="0" smtClean="0"/>
          </a:p>
          <a:p>
            <a:pPr>
              <a:defRPr/>
            </a:pPr>
            <a:endParaRPr lang="fr-FR" dirty="0"/>
          </a:p>
          <a:p>
            <a:pPr>
              <a:defRPr/>
            </a:pPr>
            <a:r>
              <a:rPr lang="fr-FR" dirty="0"/>
              <a:t>	</a:t>
            </a:r>
            <a:r>
              <a:rPr lang="en-US" dirty="0" smtClean="0"/>
              <a:t>Depending on </a:t>
            </a:r>
            <a:r>
              <a:rPr lang="en-US" dirty="0"/>
              <a:t>your </a:t>
            </a:r>
            <a:r>
              <a:rPr lang="en-US" dirty="0" err="1"/>
              <a:t>your</a:t>
            </a:r>
            <a:r>
              <a:rPr lang="en-US" dirty="0"/>
              <a:t> </a:t>
            </a:r>
            <a:r>
              <a:rPr lang="en-US" dirty="0" smtClean="0"/>
              <a:t>skin’s </a:t>
            </a:r>
            <a:r>
              <a:rPr lang="en-US" dirty="0"/>
              <a:t>needs, combine this cream with </a:t>
            </a:r>
            <a:r>
              <a:rPr lang="en-US" dirty="0" smtClean="0"/>
              <a:t>a 	few drops </a:t>
            </a:r>
            <a:r>
              <a:rPr lang="en-US" dirty="0"/>
              <a:t>of one of your favorite </a:t>
            </a:r>
            <a:r>
              <a:rPr lang="en-US" dirty="0" smtClean="0"/>
              <a:t>booster </a:t>
            </a:r>
            <a:r>
              <a:rPr lang="en-US" dirty="0"/>
              <a:t>or with a serum</a:t>
            </a:r>
            <a:r>
              <a:rPr lang="en-US" dirty="0" smtClean="0"/>
              <a:t>.</a:t>
            </a:r>
          </a:p>
          <a:p>
            <a:pPr>
              <a:defRPr/>
            </a:pPr>
            <a:r>
              <a:rPr lang="fr-FR" dirty="0"/>
              <a:t>	.</a:t>
            </a:r>
            <a:endParaRPr lang="fr-FR" dirty="0">
              <a:solidFill>
                <a:prstClr val="black"/>
              </a:solidFill>
              <a:latin typeface="Roboto Light" panose="020B0604020202020204" charset="0"/>
              <a:ea typeface="Roboto Light" panose="020B0604020202020204" charset="0"/>
            </a:endParaRPr>
          </a:p>
        </p:txBody>
      </p:sp>
      <p:pic>
        <p:nvPicPr>
          <p:cNvPr id="2" name="Imag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58171" y="3088348"/>
            <a:ext cx="676244" cy="566671"/>
          </a:xfrm>
          <a:prstGeom prst="rect">
            <a:avLst/>
          </a:prstGeom>
        </p:spPr>
      </p:pic>
      <p:pic>
        <p:nvPicPr>
          <p:cNvPr id="3" name="Imag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02573" y="2009755"/>
            <a:ext cx="787440" cy="755689"/>
          </a:xfrm>
          <a:prstGeom prst="rect">
            <a:avLst/>
          </a:prstGeom>
        </p:spPr>
      </p:pic>
      <p:sp>
        <p:nvSpPr>
          <p:cNvPr id="19" name="Rectangle 18"/>
          <p:cNvSpPr/>
          <p:nvPr/>
        </p:nvSpPr>
        <p:spPr>
          <a:xfrm>
            <a:off x="-329903" y="6257836"/>
            <a:ext cx="3328283" cy="769441"/>
          </a:xfrm>
          <a:prstGeom prst="rect">
            <a:avLst/>
          </a:prstGeom>
        </p:spPr>
        <p:txBody>
          <a:bodyPr wrap="square">
            <a:spAutoFit/>
          </a:bodyPr>
          <a:lstStyle/>
          <a:p>
            <a:pPr algn="ctr">
              <a:defRPr/>
            </a:pPr>
            <a:r>
              <a:rPr lang="fr-FR" sz="1100" dirty="0">
                <a:solidFill>
                  <a:prstClr val="black"/>
                </a:solidFill>
              </a:rPr>
              <a:t>Rosemary &amp; Quintessence </a:t>
            </a:r>
          </a:p>
          <a:p>
            <a:pPr algn="ctr">
              <a:defRPr/>
            </a:pPr>
            <a:r>
              <a:rPr lang="fr-FR" sz="1100" b="1" dirty="0" err="1">
                <a:solidFill>
                  <a:prstClr val="black"/>
                </a:solidFill>
              </a:rPr>
              <a:t>Revitalizing</a:t>
            </a:r>
            <a:r>
              <a:rPr lang="fr-FR" sz="1100" b="1" dirty="0">
                <a:solidFill>
                  <a:prstClr val="black"/>
                </a:solidFill>
              </a:rPr>
              <a:t>, </a:t>
            </a:r>
            <a:r>
              <a:rPr lang="fr-FR" sz="1100" b="1" dirty="0" err="1" smtClean="0">
                <a:solidFill>
                  <a:prstClr val="black"/>
                </a:solidFill>
              </a:rPr>
              <a:t>energizing</a:t>
            </a:r>
            <a:r>
              <a:rPr lang="fr-FR" sz="1100" b="1" dirty="0" smtClean="0">
                <a:solidFill>
                  <a:prstClr val="black"/>
                </a:solidFill>
              </a:rPr>
              <a:t>, </a:t>
            </a:r>
            <a:endParaRPr lang="fr-FR" sz="1100" b="1" dirty="0">
              <a:solidFill>
                <a:prstClr val="black"/>
              </a:solidFill>
            </a:endParaRPr>
          </a:p>
          <a:p>
            <a:pPr algn="ctr">
              <a:defRPr/>
            </a:pPr>
            <a:r>
              <a:rPr lang="fr-FR" sz="1100" b="1" dirty="0" err="1">
                <a:solidFill>
                  <a:prstClr val="black"/>
                </a:solidFill>
              </a:rPr>
              <a:t>detoxifying</a:t>
            </a:r>
            <a:r>
              <a:rPr lang="fr-FR" sz="1100" b="1" dirty="0">
                <a:solidFill>
                  <a:prstClr val="black"/>
                </a:solidFill>
              </a:rPr>
              <a:t> </a:t>
            </a:r>
          </a:p>
          <a:p>
            <a:pPr lvl="0">
              <a:defRPr/>
            </a:pPr>
            <a:endParaRPr lang="fr-FR" sz="1100" dirty="0">
              <a:solidFill>
                <a:prstClr val="black"/>
              </a:solidFill>
            </a:endParaRPr>
          </a:p>
        </p:txBody>
      </p:sp>
      <p:pic>
        <p:nvPicPr>
          <p:cNvPr id="4" name="Image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08668" y="5132152"/>
            <a:ext cx="945599" cy="1002612"/>
          </a:xfrm>
          <a:prstGeom prst="rect">
            <a:avLst/>
          </a:prstGeom>
        </p:spPr>
      </p:pic>
      <p:pic>
        <p:nvPicPr>
          <p:cNvPr id="20" name="Image 1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497617" y="5329574"/>
            <a:ext cx="527156" cy="723236"/>
          </a:xfrm>
          <a:prstGeom prst="rect">
            <a:avLst/>
          </a:prstGeom>
        </p:spPr>
      </p:pic>
      <p:pic>
        <p:nvPicPr>
          <p:cNvPr id="21" name="Image 2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128380" y="5366970"/>
            <a:ext cx="492407" cy="675562"/>
          </a:xfrm>
          <a:prstGeom prst="rect">
            <a:avLst/>
          </a:prstGeom>
        </p:spPr>
      </p:pic>
      <p:pic>
        <p:nvPicPr>
          <p:cNvPr id="22" name="Image 2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598542" y="5329574"/>
            <a:ext cx="465376" cy="639016"/>
          </a:xfrm>
          <a:prstGeom prst="rect">
            <a:avLst/>
          </a:prstGeom>
        </p:spPr>
      </p:pic>
      <p:sp>
        <p:nvSpPr>
          <p:cNvPr id="23" name="Rectangle 22"/>
          <p:cNvSpPr/>
          <p:nvPr/>
        </p:nvSpPr>
        <p:spPr>
          <a:xfrm>
            <a:off x="2094184" y="6257836"/>
            <a:ext cx="3328283" cy="600164"/>
          </a:xfrm>
          <a:prstGeom prst="rect">
            <a:avLst/>
          </a:prstGeom>
        </p:spPr>
        <p:txBody>
          <a:bodyPr wrap="square">
            <a:spAutoFit/>
          </a:bodyPr>
          <a:lstStyle/>
          <a:p>
            <a:pPr algn="ctr">
              <a:defRPr/>
            </a:pPr>
            <a:r>
              <a:rPr lang="fr-FR" sz="1100" dirty="0" err="1">
                <a:solidFill>
                  <a:prstClr val="black"/>
                </a:solidFill>
              </a:rPr>
              <a:t>Vitamin</a:t>
            </a:r>
            <a:r>
              <a:rPr lang="fr-FR" sz="1100" dirty="0">
                <a:solidFill>
                  <a:prstClr val="black"/>
                </a:solidFill>
              </a:rPr>
              <a:t> F</a:t>
            </a:r>
          </a:p>
          <a:p>
            <a:pPr algn="ctr">
              <a:defRPr/>
            </a:pPr>
            <a:r>
              <a:rPr lang="fr-FR" sz="1100" b="1" dirty="0">
                <a:solidFill>
                  <a:prstClr val="black"/>
                </a:solidFill>
              </a:rPr>
              <a:t>Anti -</a:t>
            </a:r>
            <a:r>
              <a:rPr lang="fr-FR" sz="1100" b="1" dirty="0" err="1">
                <a:solidFill>
                  <a:prstClr val="black"/>
                </a:solidFill>
              </a:rPr>
              <a:t>dehydrating</a:t>
            </a:r>
            <a:endParaRPr lang="fr-FR" sz="1100" b="1" dirty="0">
              <a:solidFill>
                <a:prstClr val="black"/>
              </a:solidFill>
            </a:endParaRPr>
          </a:p>
          <a:p>
            <a:pPr lvl="0">
              <a:defRPr/>
            </a:pPr>
            <a:endParaRPr lang="fr-FR" sz="1100" dirty="0">
              <a:solidFill>
                <a:prstClr val="black"/>
              </a:solidFill>
            </a:endParaRPr>
          </a:p>
        </p:txBody>
      </p:sp>
      <p:sp>
        <p:nvSpPr>
          <p:cNvPr id="24" name="Rectangle 23"/>
          <p:cNvSpPr/>
          <p:nvPr/>
        </p:nvSpPr>
        <p:spPr>
          <a:xfrm>
            <a:off x="5674030" y="6191298"/>
            <a:ext cx="901168" cy="6001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Rectangle 24"/>
          <p:cNvSpPr/>
          <p:nvPr/>
        </p:nvSpPr>
        <p:spPr>
          <a:xfrm>
            <a:off x="4055439" y="6223596"/>
            <a:ext cx="2638288" cy="600164"/>
          </a:xfrm>
          <a:prstGeom prst="rect">
            <a:avLst/>
          </a:prstGeom>
        </p:spPr>
        <p:txBody>
          <a:bodyPr wrap="square">
            <a:spAutoFit/>
          </a:bodyPr>
          <a:lstStyle/>
          <a:p>
            <a:pPr algn="ctr">
              <a:defRPr/>
            </a:pPr>
            <a:r>
              <a:rPr lang="fr-FR" sz="1100" dirty="0" err="1">
                <a:solidFill>
                  <a:prstClr val="black"/>
                </a:solidFill>
              </a:rPr>
              <a:t>Vitamin</a:t>
            </a:r>
            <a:r>
              <a:rPr lang="fr-FR" sz="1100" dirty="0">
                <a:solidFill>
                  <a:prstClr val="black"/>
                </a:solidFill>
              </a:rPr>
              <a:t> E</a:t>
            </a:r>
          </a:p>
          <a:p>
            <a:pPr algn="ctr">
              <a:defRPr/>
            </a:pPr>
            <a:r>
              <a:rPr lang="fr-FR" sz="1100" b="1" dirty="0" err="1">
                <a:solidFill>
                  <a:prstClr val="black"/>
                </a:solidFill>
              </a:rPr>
              <a:t>Antioxidant</a:t>
            </a:r>
            <a:r>
              <a:rPr lang="fr-FR" sz="1100" b="1" dirty="0">
                <a:solidFill>
                  <a:prstClr val="black"/>
                </a:solidFill>
              </a:rPr>
              <a:t> </a:t>
            </a:r>
          </a:p>
          <a:p>
            <a:pPr lvl="0">
              <a:defRPr/>
            </a:pPr>
            <a:endParaRPr lang="fr-FR" sz="1100" dirty="0">
              <a:solidFill>
                <a:prstClr val="black"/>
              </a:solidFill>
            </a:endParaRPr>
          </a:p>
        </p:txBody>
      </p:sp>
      <p:sp>
        <p:nvSpPr>
          <p:cNvPr id="26" name="Rectangle 25"/>
          <p:cNvSpPr/>
          <p:nvPr/>
        </p:nvSpPr>
        <p:spPr>
          <a:xfrm>
            <a:off x="5527732" y="6234006"/>
            <a:ext cx="2606005" cy="600164"/>
          </a:xfrm>
          <a:prstGeom prst="rect">
            <a:avLst/>
          </a:prstGeom>
        </p:spPr>
        <p:txBody>
          <a:bodyPr wrap="square">
            <a:spAutoFit/>
          </a:bodyPr>
          <a:lstStyle/>
          <a:p>
            <a:pPr algn="ctr">
              <a:defRPr/>
            </a:pPr>
            <a:r>
              <a:rPr lang="fr-FR" sz="1100" dirty="0" err="1">
                <a:solidFill>
                  <a:prstClr val="black"/>
                </a:solidFill>
              </a:rPr>
              <a:t>Vitamin</a:t>
            </a:r>
            <a:r>
              <a:rPr lang="fr-FR" sz="1100" dirty="0">
                <a:solidFill>
                  <a:prstClr val="black"/>
                </a:solidFill>
              </a:rPr>
              <a:t> A </a:t>
            </a:r>
          </a:p>
          <a:p>
            <a:pPr algn="ctr">
              <a:defRPr/>
            </a:pPr>
            <a:r>
              <a:rPr lang="fr-FR" sz="1100" b="1" dirty="0" err="1">
                <a:solidFill>
                  <a:prstClr val="black"/>
                </a:solidFill>
              </a:rPr>
              <a:t>Regenerating</a:t>
            </a:r>
            <a:endParaRPr lang="fr-FR" sz="1100" b="1" dirty="0">
              <a:solidFill>
                <a:prstClr val="black"/>
              </a:solidFill>
            </a:endParaRPr>
          </a:p>
          <a:p>
            <a:pPr lvl="0">
              <a:defRPr/>
            </a:pPr>
            <a:endParaRPr lang="fr-FR" sz="1100" dirty="0">
              <a:solidFill>
                <a:prstClr val="black"/>
              </a:solidFill>
            </a:endParaRPr>
          </a:p>
        </p:txBody>
      </p:sp>
      <p:pic>
        <p:nvPicPr>
          <p:cNvPr id="27" name="Image 2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17294597">
            <a:off x="8176802" y="5162573"/>
            <a:ext cx="935546" cy="968344"/>
          </a:xfrm>
          <a:prstGeom prst="rect">
            <a:avLst/>
          </a:prstGeom>
        </p:spPr>
      </p:pic>
      <p:sp>
        <p:nvSpPr>
          <p:cNvPr id="28" name="Rectangle 27"/>
          <p:cNvSpPr/>
          <p:nvPr/>
        </p:nvSpPr>
        <p:spPr>
          <a:xfrm>
            <a:off x="7315200" y="6252988"/>
            <a:ext cx="2925843" cy="769441"/>
          </a:xfrm>
          <a:prstGeom prst="rect">
            <a:avLst/>
          </a:prstGeom>
        </p:spPr>
        <p:txBody>
          <a:bodyPr wrap="square">
            <a:spAutoFit/>
          </a:bodyPr>
          <a:lstStyle/>
          <a:p>
            <a:pPr algn="ctr">
              <a:defRPr/>
            </a:pPr>
            <a:r>
              <a:rPr lang="fr-FR" sz="1100" dirty="0" err="1" smtClean="0">
                <a:solidFill>
                  <a:prstClr val="black"/>
                </a:solidFill>
              </a:rPr>
              <a:t>Organic</a:t>
            </a:r>
            <a:r>
              <a:rPr lang="fr-FR" sz="1100" dirty="0" smtClean="0">
                <a:solidFill>
                  <a:prstClr val="black"/>
                </a:solidFill>
              </a:rPr>
              <a:t> </a:t>
            </a:r>
            <a:r>
              <a:rPr lang="fr-FR" sz="1100" dirty="0" err="1" smtClean="0">
                <a:solidFill>
                  <a:prstClr val="black"/>
                </a:solidFill>
              </a:rPr>
              <a:t>Sweet</a:t>
            </a:r>
            <a:r>
              <a:rPr lang="fr-FR" sz="1100" dirty="0" smtClean="0">
                <a:solidFill>
                  <a:prstClr val="black"/>
                </a:solidFill>
              </a:rPr>
              <a:t> </a:t>
            </a:r>
            <a:r>
              <a:rPr lang="fr-FR" sz="1100" dirty="0" err="1">
                <a:solidFill>
                  <a:prstClr val="black"/>
                </a:solidFill>
              </a:rPr>
              <a:t>almond</a:t>
            </a:r>
            <a:r>
              <a:rPr lang="fr-FR" sz="1100" dirty="0">
                <a:solidFill>
                  <a:prstClr val="black"/>
                </a:solidFill>
              </a:rPr>
              <a:t> </a:t>
            </a:r>
            <a:r>
              <a:rPr lang="fr-FR" sz="1100" dirty="0" err="1">
                <a:solidFill>
                  <a:prstClr val="black"/>
                </a:solidFill>
              </a:rPr>
              <a:t>oil</a:t>
            </a:r>
            <a:endParaRPr lang="fr-FR" sz="1100" dirty="0">
              <a:solidFill>
                <a:prstClr val="black"/>
              </a:solidFill>
            </a:endParaRPr>
          </a:p>
          <a:p>
            <a:pPr algn="ctr">
              <a:defRPr/>
            </a:pPr>
            <a:r>
              <a:rPr lang="fr-FR" sz="1100" b="1" dirty="0" err="1">
                <a:solidFill>
                  <a:prstClr val="black"/>
                </a:solidFill>
              </a:rPr>
              <a:t>Nourishing</a:t>
            </a:r>
            <a:r>
              <a:rPr lang="fr-FR" sz="1100" b="1" dirty="0">
                <a:solidFill>
                  <a:prstClr val="black"/>
                </a:solidFill>
              </a:rPr>
              <a:t> </a:t>
            </a:r>
            <a:r>
              <a:rPr lang="fr-FR" sz="1100" b="1" dirty="0" err="1">
                <a:solidFill>
                  <a:prstClr val="black"/>
                </a:solidFill>
              </a:rPr>
              <a:t>Soothing</a:t>
            </a:r>
            <a:endParaRPr lang="fr-FR" sz="1100" b="1" dirty="0">
              <a:solidFill>
                <a:prstClr val="black"/>
              </a:solidFill>
            </a:endParaRPr>
          </a:p>
          <a:p>
            <a:pPr algn="ctr">
              <a:defRPr/>
            </a:pPr>
            <a:r>
              <a:rPr lang="fr-FR" sz="1100" b="1" dirty="0" err="1">
                <a:solidFill>
                  <a:prstClr val="black"/>
                </a:solidFill>
              </a:rPr>
              <a:t>Repairing</a:t>
            </a:r>
            <a:r>
              <a:rPr lang="fr-FR" sz="1100" b="1" dirty="0">
                <a:solidFill>
                  <a:prstClr val="black"/>
                </a:solidFill>
              </a:rPr>
              <a:t> </a:t>
            </a:r>
          </a:p>
          <a:p>
            <a:pPr lvl="0">
              <a:defRPr/>
            </a:pPr>
            <a:endParaRPr lang="fr-FR" sz="1100" dirty="0">
              <a:solidFill>
                <a:prstClr val="black"/>
              </a:solidFill>
            </a:endParaRPr>
          </a:p>
        </p:txBody>
      </p:sp>
      <p:pic>
        <p:nvPicPr>
          <p:cNvPr id="29" name="Image 28"/>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551542" y="5329574"/>
            <a:ext cx="682424" cy="450442"/>
          </a:xfrm>
          <a:prstGeom prst="rect">
            <a:avLst/>
          </a:prstGeom>
        </p:spPr>
      </p:pic>
      <p:pic>
        <p:nvPicPr>
          <p:cNvPr id="30" name="Image 29"/>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154297" y="5502728"/>
            <a:ext cx="1059460" cy="701720"/>
          </a:xfrm>
          <a:prstGeom prst="rect">
            <a:avLst/>
          </a:prstGeom>
        </p:spPr>
      </p:pic>
      <p:pic>
        <p:nvPicPr>
          <p:cNvPr id="31" name="Image 30"/>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0877006" y="5554795"/>
            <a:ext cx="835586" cy="475128"/>
          </a:xfrm>
          <a:prstGeom prst="rect">
            <a:avLst/>
          </a:prstGeom>
        </p:spPr>
      </p:pic>
      <p:sp>
        <p:nvSpPr>
          <p:cNvPr id="32" name="Rectangle 31"/>
          <p:cNvSpPr/>
          <p:nvPr/>
        </p:nvSpPr>
        <p:spPr>
          <a:xfrm>
            <a:off x="9387856" y="6200398"/>
            <a:ext cx="3328283" cy="769441"/>
          </a:xfrm>
          <a:prstGeom prst="rect">
            <a:avLst/>
          </a:prstGeom>
        </p:spPr>
        <p:txBody>
          <a:bodyPr wrap="square">
            <a:spAutoFit/>
          </a:bodyPr>
          <a:lstStyle/>
          <a:p>
            <a:pPr algn="ctr">
              <a:defRPr/>
            </a:pPr>
            <a:r>
              <a:rPr lang="fr-FR" sz="1100" dirty="0" err="1">
                <a:solidFill>
                  <a:prstClr val="black"/>
                </a:solidFill>
              </a:rPr>
              <a:t>Organic</a:t>
            </a:r>
            <a:r>
              <a:rPr lang="fr-FR" sz="1100" dirty="0">
                <a:solidFill>
                  <a:prstClr val="black"/>
                </a:solidFill>
              </a:rPr>
              <a:t> </a:t>
            </a:r>
            <a:r>
              <a:rPr lang="fr-FR" sz="1100" dirty="0" err="1">
                <a:solidFill>
                  <a:prstClr val="black"/>
                </a:solidFill>
              </a:rPr>
              <a:t>Sunflower</a:t>
            </a:r>
            <a:r>
              <a:rPr lang="fr-FR" sz="1100" dirty="0">
                <a:solidFill>
                  <a:prstClr val="black"/>
                </a:solidFill>
              </a:rPr>
              <a:t>, </a:t>
            </a:r>
            <a:r>
              <a:rPr lang="fr-FR" sz="1100" dirty="0" err="1" smtClean="0">
                <a:solidFill>
                  <a:prstClr val="black"/>
                </a:solidFill>
              </a:rPr>
              <a:t>soy</a:t>
            </a:r>
            <a:r>
              <a:rPr lang="fr-FR" sz="1100" dirty="0">
                <a:solidFill>
                  <a:prstClr val="black"/>
                </a:solidFill>
              </a:rPr>
              <a:t> </a:t>
            </a:r>
            <a:r>
              <a:rPr lang="fr-FR" sz="1100" dirty="0" smtClean="0">
                <a:solidFill>
                  <a:prstClr val="black"/>
                </a:solidFill>
              </a:rPr>
              <a:t>and</a:t>
            </a:r>
          </a:p>
          <a:p>
            <a:pPr algn="ctr">
              <a:defRPr/>
            </a:pPr>
            <a:r>
              <a:rPr lang="fr-FR" sz="1100" dirty="0" smtClean="0">
                <a:solidFill>
                  <a:prstClr val="black"/>
                </a:solidFill>
              </a:rPr>
              <a:t> </a:t>
            </a:r>
            <a:r>
              <a:rPr lang="fr-FR" sz="1100" dirty="0">
                <a:solidFill>
                  <a:prstClr val="black"/>
                </a:solidFill>
              </a:rPr>
              <a:t>corn </a:t>
            </a:r>
            <a:r>
              <a:rPr lang="fr-FR" sz="1100" dirty="0" err="1" smtClean="0">
                <a:solidFill>
                  <a:prstClr val="black"/>
                </a:solidFill>
              </a:rPr>
              <a:t>oils</a:t>
            </a:r>
            <a:endParaRPr lang="fr-FR" sz="1100" dirty="0">
              <a:solidFill>
                <a:prstClr val="black"/>
              </a:solidFill>
            </a:endParaRPr>
          </a:p>
          <a:p>
            <a:pPr algn="ctr">
              <a:defRPr/>
            </a:pPr>
            <a:r>
              <a:rPr lang="fr-FR" sz="1100" b="1" dirty="0" err="1" smtClean="0">
                <a:solidFill>
                  <a:prstClr val="black"/>
                </a:solidFill>
              </a:rPr>
              <a:t>Regenerating</a:t>
            </a:r>
            <a:endParaRPr lang="fr-FR" sz="1100" b="1" dirty="0">
              <a:solidFill>
                <a:prstClr val="black"/>
              </a:solidFill>
            </a:endParaRPr>
          </a:p>
          <a:p>
            <a:pPr lvl="0">
              <a:defRPr/>
            </a:pPr>
            <a:endParaRPr lang="fr-FR" sz="1100" dirty="0">
              <a:solidFill>
                <a:prstClr val="black"/>
              </a:solidFill>
            </a:endParaRPr>
          </a:p>
        </p:txBody>
      </p:sp>
      <p:pic>
        <p:nvPicPr>
          <p:cNvPr id="33" name="Image 32"/>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rot="2787294">
            <a:off x="7685284" y="4806677"/>
            <a:ext cx="794244" cy="423873"/>
          </a:xfrm>
          <a:prstGeom prst="rect">
            <a:avLst/>
          </a:prstGeom>
        </p:spPr>
      </p:pic>
      <p:pic>
        <p:nvPicPr>
          <p:cNvPr id="34" name="Image 33"/>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rot="2883617">
            <a:off x="9955798" y="4717987"/>
            <a:ext cx="794244" cy="423873"/>
          </a:xfrm>
          <a:prstGeom prst="rect">
            <a:avLst/>
          </a:prstGeom>
        </p:spPr>
      </p:pic>
      <p:sp>
        <p:nvSpPr>
          <p:cNvPr id="35" name="Rectangle 34"/>
          <p:cNvSpPr/>
          <p:nvPr/>
        </p:nvSpPr>
        <p:spPr>
          <a:xfrm>
            <a:off x="6872556" y="4541934"/>
            <a:ext cx="920632" cy="600164"/>
          </a:xfrm>
          <a:prstGeom prst="rect">
            <a:avLst/>
          </a:prstGeom>
        </p:spPr>
        <p:txBody>
          <a:bodyPr wrap="square">
            <a:spAutoFit/>
          </a:bodyPr>
          <a:lstStyle/>
          <a:p>
            <a:pPr algn="ctr">
              <a:defRPr/>
            </a:pPr>
            <a:r>
              <a:rPr lang="fr-FR" sz="1100" dirty="0">
                <a:solidFill>
                  <a:prstClr val="black"/>
                </a:solidFill>
              </a:rPr>
              <a:t>PHYTO 58</a:t>
            </a:r>
          </a:p>
          <a:p>
            <a:pPr algn="ctr">
              <a:defRPr/>
            </a:pPr>
            <a:r>
              <a:rPr lang="fr-FR" sz="1100" b="1" dirty="0">
                <a:solidFill>
                  <a:prstClr val="black"/>
                </a:solidFill>
              </a:rPr>
              <a:t>PS</a:t>
            </a:r>
          </a:p>
          <a:p>
            <a:pPr lvl="0">
              <a:defRPr/>
            </a:pPr>
            <a:endParaRPr lang="fr-FR" sz="1100" dirty="0">
              <a:solidFill>
                <a:prstClr val="black"/>
              </a:solidFill>
            </a:endParaRPr>
          </a:p>
        </p:txBody>
      </p:sp>
      <p:sp>
        <p:nvSpPr>
          <p:cNvPr id="36" name="Rectangle 35"/>
          <p:cNvSpPr/>
          <p:nvPr/>
        </p:nvSpPr>
        <p:spPr>
          <a:xfrm>
            <a:off x="9130036" y="4541934"/>
            <a:ext cx="920632" cy="600164"/>
          </a:xfrm>
          <a:prstGeom prst="rect">
            <a:avLst/>
          </a:prstGeom>
        </p:spPr>
        <p:txBody>
          <a:bodyPr wrap="square">
            <a:spAutoFit/>
          </a:bodyPr>
          <a:lstStyle/>
          <a:p>
            <a:pPr algn="ctr">
              <a:defRPr/>
            </a:pPr>
            <a:r>
              <a:rPr lang="fr-FR" sz="1100" dirty="0">
                <a:solidFill>
                  <a:prstClr val="black"/>
                </a:solidFill>
              </a:rPr>
              <a:t>PHYTO 58</a:t>
            </a:r>
          </a:p>
          <a:p>
            <a:pPr algn="ctr">
              <a:defRPr/>
            </a:pPr>
            <a:r>
              <a:rPr lang="fr-FR" sz="1100" b="1" dirty="0">
                <a:solidFill>
                  <a:prstClr val="black"/>
                </a:solidFill>
              </a:rPr>
              <a:t>PNG</a:t>
            </a:r>
          </a:p>
          <a:p>
            <a:pPr lvl="0">
              <a:defRPr/>
            </a:pPr>
            <a:endParaRPr lang="fr-FR" sz="1100" dirty="0">
              <a:solidFill>
                <a:prstClr val="black"/>
              </a:solidFill>
            </a:endParaRPr>
          </a:p>
        </p:txBody>
      </p:sp>
    </p:spTree>
    <p:extLst>
      <p:ext uri="{BB962C8B-B14F-4D97-AF65-F5344CB8AC3E}">
        <p14:creationId xmlns:p14="http://schemas.microsoft.com/office/powerpoint/2010/main" val="2210941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8"/>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5"/>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6"/>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4"/>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0"/>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9"/>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31"/>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3" grpId="0"/>
      <p:bldP spid="25" grpId="0"/>
      <p:bldP spid="26" grpId="0"/>
      <p:bldP spid="28" grpId="0"/>
      <p:bldP spid="32" grpId="0"/>
      <p:bldP spid="35" grpId="0"/>
      <p:bldP spid="3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 15"/>
          <p:cNvPicPr>
            <a:picLocks noChangeAspect="1"/>
          </p:cNvPicPr>
          <p:nvPr/>
        </p:nvPicPr>
        <p:blipFill rotWithShape="1">
          <a:blip r:embed="rId3">
            <a:extLst>
              <a:ext uri="{28A0092B-C50C-407E-A947-70E740481C1C}">
                <a14:useLocalDpi xmlns:a14="http://schemas.microsoft.com/office/drawing/2010/main" val="0"/>
              </a:ext>
            </a:extLst>
          </a:blip>
          <a:srcRect l="123" t="4986" b="39322"/>
          <a:stretch/>
        </p:blipFill>
        <p:spPr>
          <a:xfrm>
            <a:off x="0" y="0"/>
            <a:ext cx="12264828" cy="6858000"/>
          </a:xfrm>
          <a:prstGeom prst="rect">
            <a:avLst/>
          </a:prstGeom>
        </p:spPr>
      </p:pic>
      <p:sp>
        <p:nvSpPr>
          <p:cNvPr id="2" name="Espace réservé du texte 1"/>
          <p:cNvSpPr>
            <a:spLocks noGrp="1"/>
          </p:cNvSpPr>
          <p:nvPr>
            <p:ph type="body" sz="quarter" idx="10"/>
          </p:nvPr>
        </p:nvSpPr>
        <p:spPr>
          <a:solidFill>
            <a:schemeClr val="bg1"/>
          </a:solidFill>
        </p:spPr>
        <p:txBody>
          <a:bodyPr/>
          <a:lstStyle/>
          <a:p>
            <a:pPr marL="0" indent="0">
              <a:buNone/>
            </a:pPr>
            <a:r>
              <a:rPr lang="fr-FR" dirty="0"/>
              <a:t> </a:t>
            </a:r>
          </a:p>
        </p:txBody>
      </p:sp>
      <p:sp>
        <p:nvSpPr>
          <p:cNvPr id="6" name="ZoneTexte 5"/>
          <p:cNvSpPr txBox="1"/>
          <p:nvPr/>
        </p:nvSpPr>
        <p:spPr>
          <a:xfrm>
            <a:off x="832104" y="1984248"/>
            <a:ext cx="10543032" cy="646331"/>
          </a:xfrm>
          <a:prstGeom prst="rect">
            <a:avLst/>
          </a:prstGeom>
          <a:noFill/>
        </p:spPr>
        <p:txBody>
          <a:bodyPr wrap="square" rtlCol="0">
            <a:spAutoFit/>
          </a:bodyPr>
          <a:lstStyle/>
          <a:p>
            <a:pPr lvl="0" algn="ctr">
              <a:defRPr/>
            </a:pPr>
            <a:r>
              <a:rPr lang="fr-FR" sz="3600" cap="small" dirty="0">
                <a:solidFill>
                  <a:srgbClr val="3E3E3E"/>
                </a:solidFill>
                <a:latin typeface="KyivType Sans2" panose="00000500000000000000" pitchFamily="50" charset="0"/>
                <a:ea typeface="Roboto" panose="02000000000000000000" pitchFamily="2" charset="0"/>
              </a:rPr>
              <a:t>Phyto 52 </a:t>
            </a:r>
            <a:r>
              <a:rPr lang="fr-FR" sz="3600" cap="small" dirty="0" err="1">
                <a:solidFill>
                  <a:srgbClr val="3E3E3E"/>
                </a:solidFill>
                <a:latin typeface="KyivType Sans2" panose="00000500000000000000" pitchFamily="50" charset="0"/>
                <a:ea typeface="Roboto" panose="02000000000000000000" pitchFamily="2" charset="0"/>
              </a:rPr>
              <a:t>contains</a:t>
            </a:r>
            <a:r>
              <a:rPr lang="fr-FR" sz="3600" cap="small" dirty="0">
                <a:solidFill>
                  <a:srgbClr val="3E3E3E"/>
                </a:solidFill>
                <a:latin typeface="KyivType Sans2" panose="00000500000000000000" pitchFamily="50" charset="0"/>
                <a:ea typeface="Roboto" panose="02000000000000000000" pitchFamily="2" charset="0"/>
              </a:rPr>
              <a:t> …</a:t>
            </a:r>
          </a:p>
        </p:txBody>
      </p:sp>
      <p:grpSp>
        <p:nvGrpSpPr>
          <p:cNvPr id="8" name="Groupe 7"/>
          <p:cNvGrpSpPr/>
          <p:nvPr/>
        </p:nvGrpSpPr>
        <p:grpSpPr>
          <a:xfrm>
            <a:off x="3352496" y="2925224"/>
            <a:ext cx="3398655" cy="2453111"/>
            <a:chOff x="3352496" y="2925224"/>
            <a:chExt cx="3398655" cy="2453111"/>
          </a:xfrm>
        </p:grpSpPr>
        <p:pic>
          <p:nvPicPr>
            <p:cNvPr id="12" name="Imag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06377" y="2925224"/>
              <a:ext cx="1213644" cy="2453111"/>
            </a:xfrm>
            <a:prstGeom prst="rect">
              <a:avLst/>
            </a:prstGeom>
          </p:spPr>
        </p:pic>
        <p:sp>
          <p:nvSpPr>
            <p:cNvPr id="9" name="ZoneTexte 16"/>
            <p:cNvSpPr txBox="1"/>
            <p:nvPr/>
          </p:nvSpPr>
          <p:spPr>
            <a:xfrm>
              <a:off x="3352496" y="4195986"/>
              <a:ext cx="3398655" cy="369332"/>
            </a:xfrm>
            <a:prstGeom prst="rect">
              <a:avLst/>
            </a:prstGeom>
            <a:solidFill>
              <a:schemeClr val="bg1">
                <a:alpha val="57000"/>
              </a:schemeClr>
            </a:solid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fr-FR" dirty="0" err="1">
                  <a:latin typeface="Roboto Light" panose="02000000000000000000" pitchFamily="2" charset="0"/>
                  <a:ea typeface="Roboto Light" panose="02000000000000000000" pitchFamily="2" charset="0"/>
                </a:rPr>
                <a:t>Beech</a:t>
              </a:r>
              <a:r>
                <a:rPr lang="fr-FR" dirty="0">
                  <a:latin typeface="Roboto Light" panose="02000000000000000000" pitchFamily="2" charset="0"/>
                  <a:ea typeface="Roboto Light" panose="02000000000000000000" pitchFamily="2" charset="0"/>
                </a:rPr>
                <a:t> </a:t>
              </a:r>
              <a:r>
                <a:rPr lang="fr-FR" dirty="0" err="1">
                  <a:latin typeface="Roboto Light" panose="02000000000000000000" pitchFamily="2" charset="0"/>
                  <a:ea typeface="Roboto Light" panose="02000000000000000000" pitchFamily="2" charset="0"/>
                </a:rPr>
                <a:t>bud</a:t>
              </a:r>
              <a:r>
                <a:rPr lang="fr-FR" dirty="0">
                  <a:latin typeface="Roboto Light" panose="02000000000000000000" pitchFamily="2" charset="0"/>
                  <a:ea typeface="Roboto Light" panose="02000000000000000000" pitchFamily="2" charset="0"/>
                </a:rPr>
                <a:t> Peptides</a:t>
              </a:r>
            </a:p>
          </p:txBody>
        </p:sp>
      </p:grpSp>
      <p:grpSp>
        <p:nvGrpSpPr>
          <p:cNvPr id="5" name="Groupe 4"/>
          <p:cNvGrpSpPr/>
          <p:nvPr/>
        </p:nvGrpSpPr>
        <p:grpSpPr>
          <a:xfrm>
            <a:off x="1099677" y="3285367"/>
            <a:ext cx="3135901" cy="1929950"/>
            <a:chOff x="1099677" y="3285367"/>
            <a:chExt cx="3135901" cy="1929950"/>
          </a:xfrm>
        </p:grpSpPr>
        <p:pic>
          <p:nvPicPr>
            <p:cNvPr id="11" name="Imag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51991" y="3285367"/>
              <a:ext cx="2983587" cy="1929950"/>
            </a:xfrm>
            <a:prstGeom prst="rect">
              <a:avLst/>
            </a:prstGeom>
          </p:spPr>
        </p:pic>
        <p:sp>
          <p:nvSpPr>
            <p:cNvPr id="7" name="ZoneTexte 16"/>
            <p:cNvSpPr txBox="1"/>
            <p:nvPr/>
          </p:nvSpPr>
          <p:spPr>
            <a:xfrm>
              <a:off x="1099677" y="4217334"/>
              <a:ext cx="2201873" cy="369332"/>
            </a:xfrm>
            <a:prstGeom prst="rect">
              <a:avLst/>
            </a:prstGeom>
            <a:solidFill>
              <a:schemeClr val="bg1">
                <a:alpha val="57000"/>
              </a:schemeClr>
            </a:solid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fr-FR" dirty="0">
                  <a:latin typeface="Roboto Light" panose="02000000000000000000" pitchFamily="2" charset="0"/>
                  <a:ea typeface="Roboto Light" panose="02000000000000000000" pitchFamily="2" charset="0"/>
                </a:rPr>
                <a:t>Rosemary</a:t>
              </a:r>
            </a:p>
          </p:txBody>
        </p:sp>
      </p:grpSp>
      <p:pic>
        <p:nvPicPr>
          <p:cNvPr id="10" name="Imag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53100" y="6172200"/>
            <a:ext cx="685800" cy="685800"/>
          </a:xfrm>
          <a:prstGeom prst="rect">
            <a:avLst/>
          </a:prstGeom>
        </p:spPr>
      </p:pic>
      <p:grpSp>
        <p:nvGrpSpPr>
          <p:cNvPr id="15" name="Groupe 14"/>
          <p:cNvGrpSpPr/>
          <p:nvPr/>
        </p:nvGrpSpPr>
        <p:grpSpPr>
          <a:xfrm>
            <a:off x="7655648" y="3491346"/>
            <a:ext cx="2577319" cy="1681480"/>
            <a:chOff x="7655648" y="3491346"/>
            <a:chExt cx="2577319" cy="1681480"/>
          </a:xfrm>
        </p:grpSpPr>
        <p:pic>
          <p:nvPicPr>
            <p:cNvPr id="13" name="Imag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710747" y="3491346"/>
              <a:ext cx="2522220" cy="1681480"/>
            </a:xfrm>
            <a:prstGeom prst="rect">
              <a:avLst/>
            </a:prstGeom>
          </p:spPr>
        </p:pic>
        <p:sp>
          <p:nvSpPr>
            <p:cNvPr id="14" name="ZoneTexte 16"/>
            <p:cNvSpPr txBox="1"/>
            <p:nvPr/>
          </p:nvSpPr>
          <p:spPr>
            <a:xfrm>
              <a:off x="7655648" y="4222875"/>
              <a:ext cx="2201873" cy="369332"/>
            </a:xfrm>
            <a:prstGeom prst="rect">
              <a:avLst/>
            </a:prstGeom>
            <a:solidFill>
              <a:schemeClr val="bg1">
                <a:alpha val="57000"/>
              </a:schemeClr>
            </a:solid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fr-FR" dirty="0" smtClean="0">
                  <a:latin typeface="Roboto Light" panose="02000000000000000000" pitchFamily="2" charset="0"/>
                  <a:ea typeface="Roboto Light" panose="02000000000000000000" pitchFamily="2" charset="0"/>
                </a:rPr>
                <a:t>Hibiscus </a:t>
              </a:r>
              <a:r>
                <a:rPr lang="fr-FR" dirty="0">
                  <a:latin typeface="Roboto Light" panose="02000000000000000000" pitchFamily="2" charset="0"/>
                  <a:ea typeface="Roboto Light" panose="02000000000000000000" pitchFamily="2" charset="0"/>
                </a:rPr>
                <a:t>Peptides</a:t>
              </a:r>
            </a:p>
          </p:txBody>
        </p:sp>
      </p:grpSp>
      <p:sp>
        <p:nvSpPr>
          <p:cNvPr id="18" name="Titre 2"/>
          <p:cNvSpPr txBox="1">
            <a:spLocks/>
          </p:cNvSpPr>
          <p:nvPr/>
        </p:nvSpPr>
        <p:spPr>
          <a:xfrm>
            <a:off x="859536" y="220116"/>
            <a:ext cx="10515600" cy="941108"/>
          </a:xfrm>
          <a:prstGeom prst="rect">
            <a:avLst/>
          </a:prstGeom>
          <a:solidFill>
            <a:schemeClr val="accent5">
              <a:lumMod val="75000"/>
              <a:alpha val="38039"/>
            </a:schemeClr>
          </a:solidFill>
        </p:spPr>
        <p:txBody>
          <a:bodyPr/>
          <a:lst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r>
              <a:rPr lang="fr-FR" sz="5000" dirty="0" err="1" smtClean="0">
                <a:solidFill>
                  <a:schemeClr val="accent1">
                    <a:lumMod val="20000"/>
                    <a:lumOff val="80000"/>
                  </a:schemeClr>
                </a:solidFill>
              </a:rPr>
              <a:t>Let’s</a:t>
            </a:r>
            <a:r>
              <a:rPr lang="fr-FR" sz="5000" dirty="0" smtClean="0">
                <a:solidFill>
                  <a:schemeClr val="accent1">
                    <a:lumMod val="20000"/>
                    <a:lumOff val="80000"/>
                  </a:schemeClr>
                </a:solidFill>
              </a:rPr>
              <a:t> </a:t>
            </a:r>
            <a:r>
              <a:rPr lang="fr-FR" sz="5000" dirty="0" err="1" smtClean="0">
                <a:solidFill>
                  <a:schemeClr val="accent1">
                    <a:lumMod val="20000"/>
                    <a:lumOff val="80000"/>
                  </a:schemeClr>
                </a:solidFill>
              </a:rPr>
              <a:t>play</a:t>
            </a:r>
            <a:r>
              <a:rPr lang="fr-FR" sz="5000" dirty="0" smtClean="0">
                <a:solidFill>
                  <a:schemeClr val="accent1">
                    <a:lumMod val="20000"/>
                    <a:lumOff val="80000"/>
                  </a:schemeClr>
                </a:solidFill>
              </a:rPr>
              <a:t> !</a:t>
            </a:r>
            <a:endParaRPr lang="fr-FR" sz="5000" dirty="0">
              <a:solidFill>
                <a:schemeClr val="accent1">
                  <a:lumMod val="20000"/>
                  <a:lumOff val="80000"/>
                </a:schemeClr>
              </a:solidFill>
            </a:endParaRPr>
          </a:p>
        </p:txBody>
      </p:sp>
    </p:spTree>
    <p:extLst>
      <p:ext uri="{BB962C8B-B14F-4D97-AF65-F5344CB8AC3E}">
        <p14:creationId xmlns:p14="http://schemas.microsoft.com/office/powerpoint/2010/main" val="4105527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5"/>
                                        </p:tgtEl>
                                      </p:cBhvr>
                                    </p:animEffect>
                                    <p:set>
                                      <p:cBhvr>
                                        <p:cTn id="7"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2"/>
          <p:cNvSpPr txBox="1">
            <a:spLocks/>
          </p:cNvSpPr>
          <p:nvPr/>
        </p:nvSpPr>
        <p:spPr>
          <a:xfrm>
            <a:off x="859536" y="220116"/>
            <a:ext cx="10515600" cy="941108"/>
          </a:xfrm>
          <a:prstGeom prst="rect">
            <a:avLst/>
          </a:prstGeom>
          <a:gradFill flip="none" rotWithShape="1">
            <a:gsLst>
              <a:gs pos="0">
                <a:schemeClr val="accent5">
                  <a:lumMod val="75000"/>
                  <a:shade val="30000"/>
                  <a:satMod val="115000"/>
                </a:schemeClr>
              </a:gs>
              <a:gs pos="50000">
                <a:schemeClr val="accent5">
                  <a:lumMod val="75000"/>
                  <a:shade val="67500"/>
                  <a:satMod val="115000"/>
                </a:schemeClr>
              </a:gs>
              <a:gs pos="100000">
                <a:schemeClr val="accent5">
                  <a:lumMod val="75000"/>
                  <a:shade val="100000"/>
                  <a:satMod val="115000"/>
                </a:schemeClr>
              </a:gs>
            </a:gsLst>
            <a:lin ang="5400000" scaled="1"/>
            <a:tileRect/>
          </a:gradFill>
        </p:spPr>
        <p:txBody>
          <a:bodyPr anchor="ctr"/>
          <a:lst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r>
              <a:rPr lang="fr-FR" sz="5000" dirty="0">
                <a:solidFill>
                  <a:schemeClr val="accent1">
                    <a:lumMod val="20000"/>
                    <a:lumOff val="80000"/>
                  </a:schemeClr>
                </a:solidFill>
              </a:rPr>
              <a:t>PHYTO 52</a:t>
            </a:r>
          </a:p>
        </p:txBody>
      </p:sp>
      <p:sp>
        <p:nvSpPr>
          <p:cNvPr id="6" name="Rectangle 5"/>
          <p:cNvSpPr/>
          <p:nvPr/>
        </p:nvSpPr>
        <p:spPr>
          <a:xfrm>
            <a:off x="0" y="1448481"/>
            <a:ext cx="12192000" cy="707886"/>
          </a:xfrm>
          <a:prstGeom prst="rect">
            <a:avLst/>
          </a:prstGeom>
        </p:spPr>
        <p:txBody>
          <a:bodyPr wrap="square">
            <a:spAutoFit/>
          </a:bodyPr>
          <a:lstStyle/>
          <a:p>
            <a:pPr algn="ctr">
              <a:defRPr/>
            </a:pPr>
            <a:r>
              <a:rPr lang="fr-FR" sz="2000" i="1" dirty="0" err="1">
                <a:solidFill>
                  <a:prstClr val="black"/>
                </a:solidFill>
                <a:latin typeface="KyivType Sans2" panose="00000500000000000000" pitchFamily="50" charset="0"/>
              </a:rPr>
              <a:t>Firming</a:t>
            </a:r>
            <a:r>
              <a:rPr lang="fr-FR" sz="2000" i="1" dirty="0">
                <a:solidFill>
                  <a:prstClr val="black"/>
                </a:solidFill>
                <a:latin typeface="KyivType Sans2" panose="00000500000000000000" pitchFamily="50" charset="0"/>
              </a:rPr>
              <a:t> and </a:t>
            </a:r>
            <a:r>
              <a:rPr lang="fr-FR" sz="2000" i="1" dirty="0" err="1">
                <a:solidFill>
                  <a:prstClr val="black"/>
                </a:solidFill>
                <a:latin typeface="KyivType Sans2" panose="00000500000000000000" pitchFamily="50" charset="0"/>
              </a:rPr>
              <a:t>vivifying</a:t>
            </a:r>
            <a:r>
              <a:rPr lang="fr-FR" sz="2000" i="1" dirty="0">
                <a:solidFill>
                  <a:prstClr val="black"/>
                </a:solidFill>
                <a:latin typeface="KyivType Sans2" panose="00000500000000000000" pitchFamily="50" charset="0"/>
              </a:rPr>
              <a:t> night </a:t>
            </a:r>
            <a:r>
              <a:rPr lang="fr-FR" sz="2000" i="1" dirty="0" err="1">
                <a:solidFill>
                  <a:prstClr val="black"/>
                </a:solidFill>
                <a:latin typeface="KyivType Sans2" panose="00000500000000000000" pitchFamily="50" charset="0"/>
              </a:rPr>
              <a:t>cream</a:t>
            </a:r>
            <a:endParaRPr lang="fr-FR" sz="2000" i="1" dirty="0">
              <a:solidFill>
                <a:prstClr val="black"/>
              </a:solidFill>
              <a:latin typeface="KyivType Sans2" panose="00000500000000000000" pitchFamily="50"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fr-FR" sz="2000" i="1" dirty="0">
              <a:solidFill>
                <a:prstClr val="black"/>
              </a:solidFill>
              <a:latin typeface="+mj-lt"/>
              <a:ea typeface="Roboto Light" panose="020B0604020202020204" charset="0"/>
            </a:endParaRPr>
          </a:p>
        </p:txBody>
      </p:sp>
      <p:sp>
        <p:nvSpPr>
          <p:cNvPr id="7" name="Arc 21"/>
          <p:cNvSpPr/>
          <p:nvPr/>
        </p:nvSpPr>
        <p:spPr>
          <a:xfrm rot="9523306">
            <a:off x="792241" y="1804596"/>
            <a:ext cx="3666786" cy="5055013"/>
          </a:xfrm>
          <a:custGeom>
            <a:avLst/>
            <a:gdLst>
              <a:gd name="connsiteX0" fmla="*/ 3440652 w 6881304"/>
              <a:gd name="connsiteY0" fmla="*/ 0 h 8221727"/>
              <a:gd name="connsiteX1" fmla="*/ 6881304 w 6881304"/>
              <a:gd name="connsiteY1" fmla="*/ 4110864 h 8221727"/>
              <a:gd name="connsiteX2" fmla="*/ 3440652 w 6881304"/>
              <a:gd name="connsiteY2" fmla="*/ 4110864 h 8221727"/>
              <a:gd name="connsiteX3" fmla="*/ 3440652 w 6881304"/>
              <a:gd name="connsiteY3" fmla="*/ 0 h 8221727"/>
              <a:gd name="connsiteX0" fmla="*/ 3440652 w 6881304"/>
              <a:gd name="connsiteY0" fmla="*/ 0 h 8221727"/>
              <a:gd name="connsiteX1" fmla="*/ 6881304 w 6881304"/>
              <a:gd name="connsiteY1" fmla="*/ 4110864 h 8221727"/>
              <a:gd name="connsiteX0" fmla="*/ 0 w 3440652"/>
              <a:gd name="connsiteY0" fmla="*/ 0 h 4110864"/>
              <a:gd name="connsiteX1" fmla="*/ 3440652 w 3440652"/>
              <a:gd name="connsiteY1" fmla="*/ 4110864 h 4110864"/>
              <a:gd name="connsiteX2" fmla="*/ 0 w 3440652"/>
              <a:gd name="connsiteY2" fmla="*/ 4110864 h 4110864"/>
              <a:gd name="connsiteX3" fmla="*/ 0 w 3440652"/>
              <a:gd name="connsiteY3" fmla="*/ 0 h 4110864"/>
              <a:gd name="connsiteX0" fmla="*/ 358483 w 3440652"/>
              <a:gd name="connsiteY0" fmla="*/ 129388 h 4110864"/>
              <a:gd name="connsiteX1" fmla="*/ 3440652 w 3440652"/>
              <a:gd name="connsiteY1" fmla="*/ 4110864 h 4110864"/>
              <a:gd name="connsiteX0" fmla="*/ 0 w 3440652"/>
              <a:gd name="connsiteY0" fmla="*/ 0 h 4110864"/>
              <a:gd name="connsiteX1" fmla="*/ 3440652 w 3440652"/>
              <a:gd name="connsiteY1" fmla="*/ 4110864 h 4110864"/>
              <a:gd name="connsiteX2" fmla="*/ 0 w 3440652"/>
              <a:gd name="connsiteY2" fmla="*/ 4110864 h 4110864"/>
              <a:gd name="connsiteX3" fmla="*/ 0 w 3440652"/>
              <a:gd name="connsiteY3" fmla="*/ 0 h 4110864"/>
              <a:gd name="connsiteX0" fmla="*/ 303734 w 3440652"/>
              <a:gd name="connsiteY0" fmla="*/ 138732 h 4110864"/>
              <a:gd name="connsiteX1" fmla="*/ 3440652 w 3440652"/>
              <a:gd name="connsiteY1" fmla="*/ 4110864 h 4110864"/>
              <a:gd name="connsiteX0" fmla="*/ 0 w 3440652"/>
              <a:gd name="connsiteY0" fmla="*/ 137908 h 4248772"/>
              <a:gd name="connsiteX1" fmla="*/ 3440652 w 3440652"/>
              <a:gd name="connsiteY1" fmla="*/ 4248772 h 4248772"/>
              <a:gd name="connsiteX2" fmla="*/ 0 w 3440652"/>
              <a:gd name="connsiteY2" fmla="*/ 4248772 h 4248772"/>
              <a:gd name="connsiteX3" fmla="*/ 0 w 3440652"/>
              <a:gd name="connsiteY3" fmla="*/ 137908 h 4248772"/>
              <a:gd name="connsiteX0" fmla="*/ 380805 w 3440652"/>
              <a:gd name="connsiteY0" fmla="*/ 0 h 4248772"/>
              <a:gd name="connsiteX1" fmla="*/ 3440652 w 3440652"/>
              <a:gd name="connsiteY1" fmla="*/ 4248772 h 4248772"/>
              <a:gd name="connsiteX0" fmla="*/ 0 w 3440652"/>
              <a:gd name="connsiteY0" fmla="*/ 218815 h 4329679"/>
              <a:gd name="connsiteX1" fmla="*/ 3440652 w 3440652"/>
              <a:gd name="connsiteY1" fmla="*/ 4329679 h 4329679"/>
              <a:gd name="connsiteX2" fmla="*/ 0 w 3440652"/>
              <a:gd name="connsiteY2" fmla="*/ 4329679 h 4329679"/>
              <a:gd name="connsiteX3" fmla="*/ 0 w 3440652"/>
              <a:gd name="connsiteY3" fmla="*/ 218815 h 4329679"/>
              <a:gd name="connsiteX0" fmla="*/ 330539 w 3440652"/>
              <a:gd name="connsiteY0" fmla="*/ 0 h 4329679"/>
              <a:gd name="connsiteX1" fmla="*/ 3440652 w 3440652"/>
              <a:gd name="connsiteY1" fmla="*/ 4329679 h 4329679"/>
              <a:gd name="connsiteX0" fmla="*/ 43644 w 3484296"/>
              <a:gd name="connsiteY0" fmla="*/ 517867 h 4628731"/>
              <a:gd name="connsiteX1" fmla="*/ 3484296 w 3484296"/>
              <a:gd name="connsiteY1" fmla="*/ 4628731 h 4628731"/>
              <a:gd name="connsiteX2" fmla="*/ 43644 w 3484296"/>
              <a:gd name="connsiteY2" fmla="*/ 4628731 h 4628731"/>
              <a:gd name="connsiteX3" fmla="*/ 43644 w 3484296"/>
              <a:gd name="connsiteY3" fmla="*/ 517867 h 4628731"/>
              <a:gd name="connsiteX0" fmla="*/ 0 w 3484296"/>
              <a:gd name="connsiteY0" fmla="*/ 0 h 4628731"/>
              <a:gd name="connsiteX1" fmla="*/ 3484296 w 3484296"/>
              <a:gd name="connsiteY1" fmla="*/ 4628731 h 4628731"/>
              <a:gd name="connsiteX0" fmla="*/ 158559 w 3599211"/>
              <a:gd name="connsiteY0" fmla="*/ 511511 h 4622375"/>
              <a:gd name="connsiteX1" fmla="*/ 3599211 w 3599211"/>
              <a:gd name="connsiteY1" fmla="*/ 4622375 h 4622375"/>
              <a:gd name="connsiteX2" fmla="*/ 158559 w 3599211"/>
              <a:gd name="connsiteY2" fmla="*/ 4622375 h 4622375"/>
              <a:gd name="connsiteX3" fmla="*/ 158559 w 3599211"/>
              <a:gd name="connsiteY3" fmla="*/ 511511 h 4622375"/>
              <a:gd name="connsiteX0" fmla="*/ 0 w 3599211"/>
              <a:gd name="connsiteY0" fmla="*/ 0 h 4622375"/>
              <a:gd name="connsiteX1" fmla="*/ 3599211 w 3599211"/>
              <a:gd name="connsiteY1" fmla="*/ 4622375 h 4622375"/>
            </a:gdLst>
            <a:ahLst/>
            <a:cxnLst>
              <a:cxn ang="0">
                <a:pos x="connsiteX0" y="connsiteY0"/>
              </a:cxn>
              <a:cxn ang="0">
                <a:pos x="connsiteX1" y="connsiteY1"/>
              </a:cxn>
            </a:cxnLst>
            <a:rect l="l" t="t" r="r" b="b"/>
            <a:pathLst>
              <a:path w="3599211" h="4622375" stroke="0" extrusionOk="0">
                <a:moveTo>
                  <a:pt x="158559" y="511511"/>
                </a:moveTo>
                <a:cubicBezTo>
                  <a:pt x="2058779" y="511511"/>
                  <a:pt x="3599211" y="2352008"/>
                  <a:pt x="3599211" y="4622375"/>
                </a:cubicBezTo>
                <a:lnTo>
                  <a:pt x="158559" y="4622375"/>
                </a:lnTo>
                <a:lnTo>
                  <a:pt x="158559" y="511511"/>
                </a:lnTo>
                <a:close/>
              </a:path>
              <a:path w="3599211" h="4622375" fill="none">
                <a:moveTo>
                  <a:pt x="0" y="0"/>
                </a:moveTo>
                <a:cubicBezTo>
                  <a:pt x="1900220" y="0"/>
                  <a:pt x="3599211" y="2352008"/>
                  <a:pt x="3599211" y="4622375"/>
                </a:cubicBezTo>
              </a:path>
            </a:pathLst>
          </a:cu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Roboto Light" panose="020B0604020202020204" charset="0"/>
              <a:ea typeface="Roboto Light" panose="020B0604020202020204" charset="0"/>
            </a:endParaRPr>
          </a:p>
        </p:txBody>
      </p:sp>
      <p:sp>
        <p:nvSpPr>
          <p:cNvPr id="8" name="ZoneTexte 7"/>
          <p:cNvSpPr txBox="1"/>
          <p:nvPr/>
        </p:nvSpPr>
        <p:spPr>
          <a:xfrm>
            <a:off x="1220182" y="2901385"/>
            <a:ext cx="5136016" cy="1200329"/>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err="1">
                <a:solidFill>
                  <a:prstClr val="black"/>
                </a:solidFill>
                <a:latin typeface="Roboto Light" panose="020B0604020202020204" charset="0"/>
                <a:ea typeface="Roboto Light" panose="020B0604020202020204" charset="0"/>
              </a:rPr>
              <a:t>Firms</a:t>
            </a:r>
            <a:endParaRPr lang="fr-FR" dirty="0">
              <a:solidFill>
                <a:prstClr val="black"/>
              </a:solidFill>
              <a:latin typeface="Roboto Light" panose="020B0604020202020204" charset="0"/>
              <a:ea typeface="Roboto Light" panose="020B060402020202020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solidFill>
                  <a:prstClr val="black"/>
                </a:solidFill>
                <a:latin typeface="Roboto Light" panose="020B0604020202020204" charset="0"/>
                <a:ea typeface="Roboto Light" panose="020B0604020202020204" charset="0"/>
              </a:rPr>
              <a:t>Vivifies</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solidFill>
                  <a:prstClr val="black"/>
                </a:solidFill>
                <a:latin typeface="Roboto Light" panose="020B0604020202020204" charset="0"/>
                <a:ea typeface="Roboto Light" panose="020B0604020202020204" charset="0"/>
              </a:rPr>
              <a:t>Clarifies </a:t>
            </a:r>
            <a:r>
              <a:rPr lang="fr-FR" dirty="0" smtClean="0">
                <a:solidFill>
                  <a:prstClr val="black"/>
                </a:solidFill>
                <a:latin typeface="Roboto Light" panose="020B0604020202020204" charset="0"/>
                <a:ea typeface="Roboto Light" panose="020B0604020202020204" charset="0"/>
              </a:rPr>
              <a:t>the complexion</a:t>
            </a:r>
            <a:endParaRPr lang="fr-FR" dirty="0">
              <a:solidFill>
                <a:prstClr val="black"/>
              </a:solidFill>
              <a:latin typeface="Roboto Light" panose="020B0604020202020204" charset="0"/>
              <a:ea typeface="Roboto Light" panose="020B060402020202020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Roboto Light" panose="020B0604020202020204" charset="0"/>
                <a:ea typeface="Roboto Light" panose="020B0604020202020204" charset="0"/>
              </a:rPr>
              <a:t> </a:t>
            </a:r>
          </a:p>
        </p:txBody>
      </p:sp>
      <p:sp>
        <p:nvSpPr>
          <p:cNvPr id="9" name="Rectangle 8"/>
          <p:cNvSpPr/>
          <p:nvPr/>
        </p:nvSpPr>
        <p:spPr>
          <a:xfrm>
            <a:off x="3760994" y="5444230"/>
            <a:ext cx="4351035" cy="646331"/>
          </a:xfrm>
          <a:prstGeom prst="rect">
            <a:avLst/>
          </a:prstGeom>
          <a:solidFill>
            <a:schemeClr val="bg1"/>
          </a:solidFill>
        </p:spPr>
        <p:txBody>
          <a:bodyPr wrap="square">
            <a:spAutoFit/>
          </a:bodyPr>
          <a:lstStyle/>
          <a:p>
            <a:endParaRPr lang="fr-FR" dirty="0"/>
          </a:p>
          <a:p>
            <a:r>
              <a:rPr lang="en-US" dirty="0"/>
              <a:t>Tired skin is vitalized and toned</a:t>
            </a:r>
            <a:r>
              <a:rPr lang="fr-FR" dirty="0"/>
              <a:t>.</a:t>
            </a:r>
          </a:p>
        </p:txBody>
      </p:sp>
      <p:sp>
        <p:nvSpPr>
          <p:cNvPr id="10" name="ZoneTexte 9"/>
          <p:cNvSpPr txBox="1"/>
          <p:nvPr/>
        </p:nvSpPr>
        <p:spPr>
          <a:xfrm>
            <a:off x="2008952" y="4717694"/>
            <a:ext cx="2330783" cy="646331"/>
          </a:xfrm>
          <a:prstGeom prst="rect">
            <a:avLst/>
          </a:prstGeom>
          <a:solidFill>
            <a:schemeClr val="bg1"/>
          </a:solidFill>
          <a:effectLst>
            <a:softEdge rad="63500"/>
          </a:effectLst>
        </p:spPr>
        <p:txBody>
          <a:bodyPr wrap="square" rtlCol="0">
            <a:spAutoFit/>
          </a:bodyPr>
          <a:lstStyle/>
          <a:p>
            <a:r>
              <a:rPr lang="fr-FR" dirty="0">
                <a:solidFill>
                  <a:prstClr val="black"/>
                </a:solidFill>
              </a:rPr>
              <a:t>Atone skin </a:t>
            </a:r>
          </a:p>
          <a:p>
            <a:pPr>
              <a:defRPr/>
            </a:pPr>
            <a:endParaRPr lang="fr-FR" dirty="0">
              <a:solidFill>
                <a:prstClr val="black"/>
              </a:solidFill>
              <a:latin typeface="Roboto Light" panose="020B0604020202020204" charset="0"/>
              <a:ea typeface="Roboto Light" panose="020B0604020202020204" charset="0"/>
            </a:endParaRPr>
          </a:p>
        </p:txBody>
      </p:sp>
      <p:pic>
        <p:nvPicPr>
          <p:cNvPr id="11" name="Imag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653602"/>
            <a:ext cx="1119598" cy="1418896"/>
          </a:xfrm>
          <a:prstGeom prst="rect">
            <a:avLst/>
          </a:prstGeom>
        </p:spPr>
      </p:pic>
      <p:pic>
        <p:nvPicPr>
          <p:cNvPr id="12" name="Imag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63336" y="5345319"/>
            <a:ext cx="1198836" cy="1461027"/>
          </a:xfrm>
          <a:prstGeom prst="rect">
            <a:avLst/>
          </a:prstGeom>
        </p:spPr>
      </p:pic>
      <p:pic>
        <p:nvPicPr>
          <p:cNvPr id="13" name="Imag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1125" y="4382477"/>
            <a:ext cx="1152633" cy="1218354"/>
          </a:xfrm>
          <a:prstGeom prst="rect">
            <a:avLst/>
          </a:prstGeom>
        </p:spPr>
      </p:pic>
      <p:sp>
        <p:nvSpPr>
          <p:cNvPr id="14" name="ZoneTexte 13"/>
          <p:cNvSpPr txBox="1"/>
          <p:nvPr/>
        </p:nvSpPr>
        <p:spPr>
          <a:xfrm>
            <a:off x="1040265" y="5563371"/>
            <a:ext cx="1511300" cy="338554"/>
          </a:xfrm>
          <a:prstGeom prst="rect">
            <a:avLst/>
          </a:prstGeom>
          <a:noFill/>
        </p:spPr>
        <p:txBody>
          <a:bodyPr wrap="square" rtlCol="0">
            <a:spAutoFit/>
          </a:bodyPr>
          <a:lstStyle/>
          <a:p>
            <a:r>
              <a:rPr lang="fr-FR" sz="1600" b="1" dirty="0">
                <a:solidFill>
                  <a:srgbClr val="CAC4DB"/>
                </a:solidFill>
                <a:latin typeface="Calibri Light" panose="020F0302020204030204" pitchFamily="34" charset="0"/>
                <a:ea typeface="Roboto" panose="02000000000000000000" pitchFamily="2" charset="0"/>
                <a:cs typeface="Calibri Light" panose="020F0302020204030204" pitchFamily="34" charset="0"/>
              </a:rPr>
              <a:t>Cible </a:t>
            </a:r>
          </a:p>
        </p:txBody>
      </p:sp>
      <p:pic>
        <p:nvPicPr>
          <p:cNvPr id="15" name="Imag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3871251" flipV="1">
            <a:off x="6292358" y="2688606"/>
            <a:ext cx="5202393" cy="4215839"/>
          </a:xfrm>
          <a:prstGeom prst="rect">
            <a:avLst/>
          </a:prstGeom>
        </p:spPr>
      </p:pic>
      <p:pic>
        <p:nvPicPr>
          <p:cNvPr id="2" name="Image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461465" y="813816"/>
            <a:ext cx="3886569" cy="5830489"/>
          </a:xfrm>
          <a:prstGeom prst="rect">
            <a:avLst/>
          </a:prstGeom>
        </p:spPr>
      </p:pic>
    </p:spTree>
    <p:extLst>
      <p:ext uri="{BB962C8B-B14F-4D97-AF65-F5344CB8AC3E}">
        <p14:creationId xmlns:p14="http://schemas.microsoft.com/office/powerpoint/2010/main" val="184060776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2"/>
          <p:cNvSpPr txBox="1">
            <a:spLocks/>
          </p:cNvSpPr>
          <p:nvPr/>
        </p:nvSpPr>
        <p:spPr>
          <a:xfrm>
            <a:off x="859536" y="220116"/>
            <a:ext cx="10515600" cy="941108"/>
          </a:xfrm>
          <a:prstGeom prst="rect">
            <a:avLst/>
          </a:prstGeom>
          <a:gradFill flip="none" rotWithShape="1">
            <a:gsLst>
              <a:gs pos="0">
                <a:schemeClr val="accent5">
                  <a:lumMod val="75000"/>
                  <a:shade val="30000"/>
                  <a:satMod val="115000"/>
                </a:schemeClr>
              </a:gs>
              <a:gs pos="50000">
                <a:schemeClr val="accent5">
                  <a:lumMod val="75000"/>
                  <a:shade val="67500"/>
                  <a:satMod val="115000"/>
                </a:schemeClr>
              </a:gs>
              <a:gs pos="100000">
                <a:schemeClr val="accent5">
                  <a:lumMod val="75000"/>
                  <a:shade val="100000"/>
                  <a:satMod val="115000"/>
                </a:schemeClr>
              </a:gs>
            </a:gsLst>
            <a:lin ang="5400000" scaled="1"/>
            <a:tileRect/>
          </a:gradFill>
        </p:spPr>
        <p:txBody>
          <a:bodyPr anchor="ctr"/>
          <a:lst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r>
              <a:rPr lang="fr-FR" sz="5000" dirty="0">
                <a:solidFill>
                  <a:schemeClr val="accent1">
                    <a:lumMod val="20000"/>
                    <a:lumOff val="80000"/>
                  </a:schemeClr>
                </a:solidFill>
              </a:rPr>
              <a:t>PHYTO 52</a:t>
            </a:r>
          </a:p>
        </p:txBody>
      </p:sp>
      <p:pic>
        <p:nvPicPr>
          <p:cNvPr id="15" name="Imag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1749430" flipV="1">
            <a:off x="123835" y="5143049"/>
            <a:ext cx="1352829" cy="1096286"/>
          </a:xfrm>
          <a:prstGeom prst="rect">
            <a:avLst/>
          </a:prstGeom>
        </p:spPr>
      </p:pic>
      <p:sp>
        <p:nvSpPr>
          <p:cNvPr id="16" name="ZoneTexte 15"/>
          <p:cNvSpPr txBox="1"/>
          <p:nvPr/>
        </p:nvSpPr>
        <p:spPr>
          <a:xfrm>
            <a:off x="3472140" y="1823516"/>
            <a:ext cx="8097560" cy="2860358"/>
          </a:xfrm>
          <a:prstGeom prst="roundRect">
            <a:avLst/>
          </a:prstGeom>
          <a:solidFill>
            <a:schemeClr val="bg1"/>
          </a:solidFill>
          <a:ln>
            <a:solidFill>
              <a:schemeClr val="tx1">
                <a:lumMod val="65000"/>
                <a:lumOff val="35000"/>
              </a:schemeClr>
            </a:solidFill>
          </a:ln>
        </p:spPr>
        <p:txBody>
          <a:bodyPr wrap="square" rtlCol="0">
            <a:spAutoFit/>
          </a:bodyPr>
          <a:lstStyle/>
          <a:p>
            <a:pPr>
              <a:defRPr/>
            </a:pPr>
            <a:r>
              <a:rPr lang="fr-FR" dirty="0"/>
              <a:t>	</a:t>
            </a:r>
            <a:r>
              <a:rPr lang="en-US" dirty="0"/>
              <a:t>In the evening, after cleansing and misting with Yon-Ka Lotion, </a:t>
            </a:r>
          </a:p>
          <a:p>
            <a:pPr>
              <a:defRPr/>
            </a:pPr>
            <a:r>
              <a:rPr lang="en-US" dirty="0"/>
              <a:t>	apply the </a:t>
            </a:r>
            <a:r>
              <a:rPr lang="en-US" dirty="0" smtClean="0"/>
              <a:t>PHYTO </a:t>
            </a:r>
            <a:r>
              <a:rPr lang="en-US" dirty="0"/>
              <a:t>52 cream by effleurage and small tonic pinches </a:t>
            </a:r>
            <a:r>
              <a:rPr lang="en-US" dirty="0" smtClean="0"/>
              <a:t>	on </a:t>
            </a:r>
            <a:r>
              <a:rPr lang="en-US" dirty="0"/>
              <a:t>the face and neck.</a:t>
            </a:r>
            <a:endParaRPr lang="fr-FR" dirty="0"/>
          </a:p>
          <a:p>
            <a:pPr>
              <a:defRPr/>
            </a:pPr>
            <a:endParaRPr lang="fr-FR" dirty="0"/>
          </a:p>
          <a:p>
            <a:pPr>
              <a:defRPr/>
            </a:pPr>
            <a:endParaRPr lang="fr-FR" dirty="0"/>
          </a:p>
          <a:p>
            <a:r>
              <a:rPr lang="en-US" dirty="0" smtClean="0">
                <a:solidFill>
                  <a:prstClr val="black"/>
                </a:solidFill>
                <a:latin typeface="Roboto Light" panose="020B0604020202020204" charset="0"/>
                <a:ea typeface="Roboto Light" panose="020B0604020202020204" charset="0"/>
              </a:rPr>
              <a:t>	For </a:t>
            </a:r>
            <a:r>
              <a:rPr lang="en-US" dirty="0">
                <a:solidFill>
                  <a:prstClr val="black"/>
                </a:solidFill>
                <a:latin typeface="Roboto Light" panose="020B0604020202020204" charset="0"/>
                <a:ea typeface="Roboto Light" panose="020B0604020202020204" charset="0"/>
              </a:rPr>
              <a:t>an intensive firming treatment: Add the LIFT+ booster to your </a:t>
            </a:r>
            <a:r>
              <a:rPr lang="en-US" dirty="0" smtClean="0">
                <a:solidFill>
                  <a:prstClr val="black"/>
                </a:solidFill>
                <a:latin typeface="Roboto Light" panose="020B0604020202020204" charset="0"/>
                <a:ea typeface="Roboto Light" panose="020B0604020202020204" charset="0"/>
              </a:rPr>
              <a:t>	cream </a:t>
            </a:r>
            <a:r>
              <a:rPr lang="en-US" dirty="0">
                <a:solidFill>
                  <a:prstClr val="black"/>
                </a:solidFill>
                <a:latin typeface="Roboto Light" panose="020B0604020202020204" charset="0"/>
                <a:ea typeface="Roboto Light" panose="020B0604020202020204" charset="0"/>
              </a:rPr>
              <a:t>for 1 month. </a:t>
            </a:r>
            <a:endParaRPr lang="en-US" dirty="0" smtClean="0">
              <a:solidFill>
                <a:prstClr val="black"/>
              </a:solidFill>
              <a:latin typeface="Roboto Light" panose="020B0604020202020204" charset="0"/>
              <a:ea typeface="Roboto Light" panose="020B0604020202020204" charset="0"/>
            </a:endParaRPr>
          </a:p>
          <a:p>
            <a:endParaRPr lang="en-US" dirty="0">
              <a:solidFill>
                <a:prstClr val="black"/>
              </a:solidFill>
              <a:latin typeface="Roboto Light" panose="020B0604020202020204" charset="0"/>
              <a:ea typeface="Roboto Light" panose="020B0604020202020204" charset="0"/>
            </a:endParaRPr>
          </a:p>
          <a:p>
            <a:r>
              <a:rPr lang="en-US" dirty="0" smtClean="0">
                <a:solidFill>
                  <a:prstClr val="black"/>
                </a:solidFill>
                <a:latin typeface="Roboto Light" panose="020B0604020202020204" charset="0"/>
                <a:ea typeface="Roboto Light" panose="020B0604020202020204" charset="0"/>
              </a:rPr>
              <a:t>	Apply </a:t>
            </a:r>
            <a:r>
              <a:rPr lang="en-US" dirty="0">
                <a:solidFill>
                  <a:prstClr val="black"/>
                </a:solidFill>
                <a:latin typeface="Roboto Light" panose="020B0604020202020204" charset="0"/>
                <a:ea typeface="Roboto Light" panose="020B0604020202020204" charset="0"/>
              </a:rPr>
              <a:t>locally on dilated pores, </a:t>
            </a:r>
            <a:r>
              <a:rPr lang="en-US" dirty="0" err="1" smtClean="0">
                <a:solidFill>
                  <a:prstClr val="black"/>
                </a:solidFill>
                <a:latin typeface="Roboto Light" panose="020B0604020202020204" charset="0"/>
                <a:ea typeface="Roboto Light" panose="020B0604020202020204" charset="0"/>
              </a:rPr>
              <a:t>milia</a:t>
            </a:r>
            <a:r>
              <a:rPr lang="en-US" dirty="0" smtClean="0">
                <a:solidFill>
                  <a:prstClr val="black"/>
                </a:solidFill>
                <a:latin typeface="Roboto Light" panose="020B0604020202020204" charset="0"/>
                <a:ea typeface="Roboto Light" panose="020B0604020202020204" charset="0"/>
              </a:rPr>
              <a:t> </a:t>
            </a:r>
            <a:r>
              <a:rPr lang="en-US" dirty="0">
                <a:solidFill>
                  <a:prstClr val="black"/>
                </a:solidFill>
                <a:latin typeface="Roboto Light" panose="020B0604020202020204" charset="0"/>
                <a:ea typeface="Roboto Light" panose="020B0604020202020204" charset="0"/>
              </a:rPr>
              <a:t>and </a:t>
            </a:r>
            <a:r>
              <a:rPr lang="en-US" dirty="0" err="1">
                <a:solidFill>
                  <a:prstClr val="black"/>
                </a:solidFill>
                <a:latin typeface="Roboto Light" panose="020B0604020202020204" charset="0"/>
                <a:ea typeface="Roboto Light" panose="020B0604020202020204" charset="0"/>
              </a:rPr>
              <a:t>microcystic</a:t>
            </a:r>
            <a:r>
              <a:rPr lang="en-US" dirty="0">
                <a:solidFill>
                  <a:prstClr val="black"/>
                </a:solidFill>
                <a:latin typeface="Roboto Light" panose="020B0604020202020204" charset="0"/>
                <a:ea typeface="Roboto Light" panose="020B0604020202020204" charset="0"/>
              </a:rPr>
              <a:t> acne.</a:t>
            </a:r>
            <a:endParaRPr lang="fr-FR" dirty="0">
              <a:solidFill>
                <a:prstClr val="black"/>
              </a:solidFill>
              <a:latin typeface="Roboto Light" panose="020B0604020202020204" charset="0"/>
              <a:ea typeface="Roboto Light" panose="020B0604020202020204" charset="0"/>
            </a:endParaRPr>
          </a:p>
        </p:txBody>
      </p:sp>
      <p:pic>
        <p:nvPicPr>
          <p:cNvPr id="2" name="Imag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20411" y="3498422"/>
            <a:ext cx="768389" cy="692186"/>
          </a:xfrm>
          <a:prstGeom prst="rect">
            <a:avLst/>
          </a:prstGeom>
        </p:spPr>
      </p:pic>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11020" y="2076654"/>
            <a:ext cx="787440" cy="755689"/>
          </a:xfrm>
          <a:prstGeom prst="rect">
            <a:avLst/>
          </a:prstGeom>
        </p:spPr>
      </p:pic>
      <p:sp>
        <p:nvSpPr>
          <p:cNvPr id="19" name="Rectangle 18"/>
          <p:cNvSpPr/>
          <p:nvPr/>
        </p:nvSpPr>
        <p:spPr>
          <a:xfrm>
            <a:off x="-329903" y="6257836"/>
            <a:ext cx="3328283" cy="769441"/>
          </a:xfrm>
          <a:prstGeom prst="rect">
            <a:avLst/>
          </a:prstGeom>
        </p:spPr>
        <p:txBody>
          <a:bodyPr wrap="square">
            <a:spAutoFit/>
          </a:bodyPr>
          <a:lstStyle/>
          <a:p>
            <a:pPr algn="ctr">
              <a:defRPr/>
            </a:pPr>
            <a:r>
              <a:rPr lang="fr-FR" sz="1100" dirty="0">
                <a:solidFill>
                  <a:prstClr val="black"/>
                </a:solidFill>
              </a:rPr>
              <a:t>Rosemary &amp; Quintessence </a:t>
            </a:r>
          </a:p>
          <a:p>
            <a:pPr algn="ctr">
              <a:defRPr/>
            </a:pPr>
            <a:r>
              <a:rPr lang="fr-FR" sz="1100" b="1" dirty="0" err="1">
                <a:solidFill>
                  <a:prstClr val="black"/>
                </a:solidFill>
              </a:rPr>
              <a:t>Firming</a:t>
            </a:r>
            <a:r>
              <a:rPr lang="fr-FR" sz="1100" b="1" dirty="0">
                <a:solidFill>
                  <a:prstClr val="black"/>
                </a:solidFill>
              </a:rPr>
              <a:t>/ </a:t>
            </a:r>
            <a:r>
              <a:rPr lang="fr-FR" sz="1100" b="1" dirty="0" err="1">
                <a:solidFill>
                  <a:prstClr val="black"/>
                </a:solidFill>
              </a:rPr>
              <a:t>Draining</a:t>
            </a:r>
            <a:r>
              <a:rPr lang="fr-FR" sz="1100" b="1" dirty="0">
                <a:solidFill>
                  <a:prstClr val="black"/>
                </a:solidFill>
              </a:rPr>
              <a:t>/ </a:t>
            </a:r>
            <a:endParaRPr lang="fr-FR" sz="1100" b="1" dirty="0" smtClean="0">
              <a:solidFill>
                <a:prstClr val="black"/>
              </a:solidFill>
            </a:endParaRPr>
          </a:p>
          <a:p>
            <a:pPr algn="ctr">
              <a:defRPr/>
            </a:pPr>
            <a:r>
              <a:rPr lang="fr-FR" sz="1100" b="1" dirty="0" err="1" smtClean="0">
                <a:solidFill>
                  <a:prstClr val="black"/>
                </a:solidFill>
              </a:rPr>
              <a:t>Toning</a:t>
            </a:r>
            <a:r>
              <a:rPr lang="fr-FR" sz="1100" b="1" dirty="0">
                <a:solidFill>
                  <a:prstClr val="black"/>
                </a:solidFill>
              </a:rPr>
              <a:t>/ </a:t>
            </a:r>
            <a:r>
              <a:rPr lang="fr-FR" sz="1100" b="1" dirty="0" err="1">
                <a:solidFill>
                  <a:prstClr val="black"/>
                </a:solidFill>
              </a:rPr>
              <a:t>Detoxifying</a:t>
            </a:r>
            <a:endParaRPr lang="fr-FR" sz="1100" b="1" dirty="0">
              <a:solidFill>
                <a:prstClr val="black"/>
              </a:solidFill>
            </a:endParaRPr>
          </a:p>
          <a:p>
            <a:pPr lvl="0">
              <a:defRPr/>
            </a:pPr>
            <a:endParaRPr lang="fr-FR" sz="1100" dirty="0">
              <a:solidFill>
                <a:prstClr val="black"/>
              </a:solidFill>
            </a:endParaRPr>
          </a:p>
        </p:txBody>
      </p:sp>
      <p:pic>
        <p:nvPicPr>
          <p:cNvPr id="4" name="Imag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08668" y="5132152"/>
            <a:ext cx="945599" cy="1002612"/>
          </a:xfrm>
          <a:prstGeom prst="rect">
            <a:avLst/>
          </a:prstGeom>
        </p:spPr>
      </p:pic>
      <p:pic>
        <p:nvPicPr>
          <p:cNvPr id="21" name="Image 2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93322" y="5314902"/>
            <a:ext cx="581814" cy="798225"/>
          </a:xfrm>
          <a:prstGeom prst="rect">
            <a:avLst/>
          </a:prstGeom>
        </p:spPr>
      </p:pic>
      <p:sp>
        <p:nvSpPr>
          <p:cNvPr id="23" name="Rectangle 22"/>
          <p:cNvSpPr/>
          <p:nvPr/>
        </p:nvSpPr>
        <p:spPr>
          <a:xfrm>
            <a:off x="2540715" y="6257836"/>
            <a:ext cx="2340611" cy="769441"/>
          </a:xfrm>
          <a:prstGeom prst="rect">
            <a:avLst/>
          </a:prstGeom>
        </p:spPr>
        <p:txBody>
          <a:bodyPr wrap="square">
            <a:spAutoFit/>
          </a:bodyPr>
          <a:lstStyle/>
          <a:p>
            <a:pPr algn="ctr">
              <a:defRPr/>
            </a:pPr>
            <a:r>
              <a:rPr lang="fr-FR" sz="1100" dirty="0" err="1">
                <a:solidFill>
                  <a:prstClr val="black"/>
                </a:solidFill>
              </a:rPr>
              <a:t>Beech</a:t>
            </a:r>
            <a:r>
              <a:rPr lang="fr-FR" sz="1100" dirty="0">
                <a:solidFill>
                  <a:prstClr val="black"/>
                </a:solidFill>
              </a:rPr>
              <a:t> </a:t>
            </a:r>
            <a:r>
              <a:rPr lang="fr-FR" sz="1100" dirty="0" err="1">
                <a:solidFill>
                  <a:prstClr val="black"/>
                </a:solidFill>
              </a:rPr>
              <a:t>bud</a:t>
            </a:r>
            <a:r>
              <a:rPr lang="fr-FR" sz="1100" dirty="0">
                <a:solidFill>
                  <a:prstClr val="black"/>
                </a:solidFill>
              </a:rPr>
              <a:t> peptides</a:t>
            </a:r>
          </a:p>
          <a:p>
            <a:pPr algn="ctr">
              <a:defRPr/>
            </a:pPr>
            <a:r>
              <a:rPr lang="fr-FR" sz="1100" b="1" dirty="0" err="1">
                <a:solidFill>
                  <a:prstClr val="black"/>
                </a:solidFill>
              </a:rPr>
              <a:t>Restructuring</a:t>
            </a:r>
            <a:r>
              <a:rPr lang="fr-FR" sz="1100" b="1" dirty="0">
                <a:solidFill>
                  <a:prstClr val="black"/>
                </a:solidFill>
              </a:rPr>
              <a:t>, </a:t>
            </a:r>
            <a:r>
              <a:rPr lang="fr-FR" sz="1100" b="1" dirty="0" err="1">
                <a:solidFill>
                  <a:prstClr val="black"/>
                </a:solidFill>
              </a:rPr>
              <a:t>smoothing</a:t>
            </a:r>
            <a:r>
              <a:rPr lang="fr-FR" sz="1100" b="1" dirty="0">
                <a:solidFill>
                  <a:prstClr val="black"/>
                </a:solidFill>
              </a:rPr>
              <a:t> </a:t>
            </a:r>
            <a:r>
              <a:rPr lang="fr-FR" sz="1100" b="1" dirty="0" err="1">
                <a:solidFill>
                  <a:prstClr val="black"/>
                </a:solidFill>
              </a:rPr>
              <a:t>regenerating</a:t>
            </a:r>
            <a:endParaRPr lang="fr-FR" sz="1100" b="1" dirty="0">
              <a:solidFill>
                <a:prstClr val="black"/>
              </a:solidFill>
            </a:endParaRPr>
          </a:p>
          <a:p>
            <a:pPr lvl="0">
              <a:defRPr/>
            </a:pPr>
            <a:endParaRPr lang="fr-FR" sz="1100" dirty="0">
              <a:solidFill>
                <a:prstClr val="black"/>
              </a:solidFill>
            </a:endParaRPr>
          </a:p>
        </p:txBody>
      </p:sp>
      <p:sp>
        <p:nvSpPr>
          <p:cNvPr id="24" name="Rectangle 23"/>
          <p:cNvSpPr/>
          <p:nvPr/>
        </p:nvSpPr>
        <p:spPr>
          <a:xfrm>
            <a:off x="5809951" y="6196802"/>
            <a:ext cx="901168" cy="6001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Rectangle 24"/>
          <p:cNvSpPr/>
          <p:nvPr/>
        </p:nvSpPr>
        <p:spPr>
          <a:xfrm>
            <a:off x="9437905" y="6218848"/>
            <a:ext cx="3328283" cy="600164"/>
          </a:xfrm>
          <a:prstGeom prst="rect">
            <a:avLst/>
          </a:prstGeom>
        </p:spPr>
        <p:txBody>
          <a:bodyPr wrap="square">
            <a:spAutoFit/>
          </a:bodyPr>
          <a:lstStyle/>
          <a:p>
            <a:pPr algn="ctr">
              <a:defRPr/>
            </a:pPr>
            <a:r>
              <a:rPr lang="fr-FR" sz="1100" dirty="0" err="1">
                <a:solidFill>
                  <a:prstClr val="black"/>
                </a:solidFill>
              </a:rPr>
              <a:t>Vitamin</a:t>
            </a:r>
            <a:r>
              <a:rPr lang="fr-FR" sz="1100" dirty="0">
                <a:solidFill>
                  <a:prstClr val="black"/>
                </a:solidFill>
              </a:rPr>
              <a:t> E</a:t>
            </a:r>
          </a:p>
          <a:p>
            <a:pPr algn="ctr">
              <a:defRPr/>
            </a:pPr>
            <a:r>
              <a:rPr lang="fr-FR" sz="1100" b="1" dirty="0" err="1">
                <a:solidFill>
                  <a:prstClr val="black"/>
                </a:solidFill>
              </a:rPr>
              <a:t>Antioxidant</a:t>
            </a:r>
            <a:r>
              <a:rPr lang="fr-FR" sz="1100" b="1" dirty="0">
                <a:solidFill>
                  <a:prstClr val="black"/>
                </a:solidFill>
              </a:rPr>
              <a:t> </a:t>
            </a:r>
          </a:p>
          <a:p>
            <a:pPr lvl="0">
              <a:defRPr/>
            </a:pPr>
            <a:endParaRPr lang="fr-FR" sz="1100" dirty="0">
              <a:solidFill>
                <a:prstClr val="black"/>
              </a:solidFill>
            </a:endParaRPr>
          </a:p>
        </p:txBody>
      </p:sp>
      <p:sp>
        <p:nvSpPr>
          <p:cNvPr id="26" name="Rectangle 25"/>
          <p:cNvSpPr/>
          <p:nvPr/>
        </p:nvSpPr>
        <p:spPr>
          <a:xfrm>
            <a:off x="4226676" y="6221779"/>
            <a:ext cx="3328283" cy="600164"/>
          </a:xfrm>
          <a:prstGeom prst="rect">
            <a:avLst/>
          </a:prstGeom>
        </p:spPr>
        <p:txBody>
          <a:bodyPr wrap="square">
            <a:spAutoFit/>
          </a:bodyPr>
          <a:lstStyle/>
          <a:p>
            <a:pPr algn="ctr">
              <a:defRPr/>
            </a:pPr>
            <a:r>
              <a:rPr lang="fr-FR" sz="1100" dirty="0" err="1">
                <a:solidFill>
                  <a:prstClr val="black"/>
                </a:solidFill>
              </a:rPr>
              <a:t>Hazelnut</a:t>
            </a:r>
            <a:r>
              <a:rPr lang="fr-FR" sz="1100" dirty="0">
                <a:solidFill>
                  <a:prstClr val="black"/>
                </a:solidFill>
              </a:rPr>
              <a:t> </a:t>
            </a:r>
            <a:r>
              <a:rPr lang="fr-FR" sz="1100" dirty="0" err="1">
                <a:solidFill>
                  <a:prstClr val="black"/>
                </a:solidFill>
              </a:rPr>
              <a:t>oil</a:t>
            </a:r>
            <a:endParaRPr lang="fr-FR" sz="1100" dirty="0">
              <a:solidFill>
                <a:prstClr val="black"/>
              </a:solidFill>
            </a:endParaRPr>
          </a:p>
          <a:p>
            <a:pPr algn="ctr">
              <a:defRPr/>
            </a:pPr>
            <a:r>
              <a:rPr lang="fr-FR" sz="1100" b="1" dirty="0" err="1">
                <a:solidFill>
                  <a:prstClr val="black"/>
                </a:solidFill>
              </a:rPr>
              <a:t>Nourishing</a:t>
            </a:r>
            <a:r>
              <a:rPr lang="fr-FR" sz="1100" b="1" dirty="0">
                <a:solidFill>
                  <a:prstClr val="black"/>
                </a:solidFill>
              </a:rPr>
              <a:t>, </a:t>
            </a:r>
            <a:r>
              <a:rPr lang="fr-FR" sz="1100" b="1" dirty="0" err="1">
                <a:solidFill>
                  <a:prstClr val="black"/>
                </a:solidFill>
              </a:rPr>
              <a:t>repairing</a:t>
            </a:r>
            <a:endParaRPr lang="fr-FR" sz="1100" b="1" dirty="0">
              <a:solidFill>
                <a:prstClr val="black"/>
              </a:solidFill>
            </a:endParaRPr>
          </a:p>
          <a:p>
            <a:pPr lvl="0">
              <a:defRPr/>
            </a:pPr>
            <a:endParaRPr lang="fr-FR" sz="1100" dirty="0">
              <a:solidFill>
                <a:prstClr val="black"/>
              </a:solidFill>
            </a:endParaRPr>
          </a:p>
        </p:txBody>
      </p:sp>
      <p:sp>
        <p:nvSpPr>
          <p:cNvPr id="28" name="Rectangle 27"/>
          <p:cNvSpPr/>
          <p:nvPr/>
        </p:nvSpPr>
        <p:spPr>
          <a:xfrm>
            <a:off x="6887859" y="6215090"/>
            <a:ext cx="3328283" cy="430887"/>
          </a:xfrm>
          <a:prstGeom prst="rect">
            <a:avLst/>
          </a:prstGeom>
        </p:spPr>
        <p:txBody>
          <a:bodyPr wrap="square">
            <a:spAutoFit/>
          </a:bodyPr>
          <a:lstStyle/>
          <a:p>
            <a:pPr algn="ctr">
              <a:defRPr/>
            </a:pPr>
            <a:r>
              <a:rPr lang="fr-FR" sz="1100" dirty="0">
                <a:solidFill>
                  <a:prstClr val="black"/>
                </a:solidFill>
              </a:rPr>
              <a:t>Aloe Vera, </a:t>
            </a:r>
            <a:r>
              <a:rPr lang="fr-FR" sz="1100" dirty="0" err="1">
                <a:solidFill>
                  <a:prstClr val="black"/>
                </a:solidFill>
              </a:rPr>
              <a:t>vegetal</a:t>
            </a:r>
            <a:r>
              <a:rPr lang="fr-FR" sz="1100" dirty="0">
                <a:solidFill>
                  <a:prstClr val="black"/>
                </a:solidFill>
              </a:rPr>
              <a:t> </a:t>
            </a:r>
            <a:r>
              <a:rPr lang="fr-FR" sz="1100" dirty="0" err="1">
                <a:solidFill>
                  <a:prstClr val="black"/>
                </a:solidFill>
              </a:rPr>
              <a:t>glycerin</a:t>
            </a:r>
            <a:r>
              <a:rPr lang="fr-FR" sz="1100" dirty="0">
                <a:solidFill>
                  <a:prstClr val="black"/>
                </a:solidFill>
              </a:rPr>
              <a:t> </a:t>
            </a:r>
          </a:p>
          <a:p>
            <a:pPr algn="ctr">
              <a:defRPr/>
            </a:pPr>
            <a:r>
              <a:rPr lang="fr-FR" sz="1100" b="1" dirty="0" err="1">
                <a:solidFill>
                  <a:prstClr val="black"/>
                </a:solidFill>
              </a:rPr>
              <a:t>moisturizing</a:t>
            </a:r>
            <a:r>
              <a:rPr lang="fr-FR" sz="1100" b="1" dirty="0">
                <a:solidFill>
                  <a:prstClr val="black"/>
                </a:solidFill>
              </a:rPr>
              <a:t>, </a:t>
            </a:r>
            <a:r>
              <a:rPr lang="fr-FR" sz="1100" b="1" dirty="0" err="1">
                <a:solidFill>
                  <a:prstClr val="black"/>
                </a:solidFill>
              </a:rPr>
              <a:t>softening</a:t>
            </a:r>
            <a:r>
              <a:rPr lang="fr-FR" sz="1100" b="1" dirty="0">
                <a:solidFill>
                  <a:prstClr val="black"/>
                </a:solidFill>
              </a:rPr>
              <a:t> </a:t>
            </a:r>
            <a:endParaRPr lang="fr-FR" sz="1100" dirty="0">
              <a:solidFill>
                <a:prstClr val="black"/>
              </a:solidFill>
            </a:endParaRPr>
          </a:p>
        </p:txBody>
      </p:sp>
      <p:pic>
        <p:nvPicPr>
          <p:cNvPr id="37" name="Image 3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05391" y="676943"/>
            <a:ext cx="2867976" cy="4302433"/>
          </a:xfrm>
          <a:prstGeom prst="rect">
            <a:avLst/>
          </a:prstGeom>
        </p:spPr>
      </p:pic>
      <p:pic>
        <p:nvPicPr>
          <p:cNvPr id="6" name="Image 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8165095">
            <a:off x="3323305" y="5116336"/>
            <a:ext cx="617252" cy="1247638"/>
          </a:xfrm>
          <a:prstGeom prst="rect">
            <a:avLst/>
          </a:prstGeom>
        </p:spPr>
      </p:pic>
      <p:pic>
        <p:nvPicPr>
          <p:cNvPr id="7" name="Image 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300206" y="5291620"/>
            <a:ext cx="1050636" cy="843144"/>
          </a:xfrm>
          <a:prstGeom prst="rect">
            <a:avLst/>
          </a:prstGeom>
        </p:spPr>
      </p:pic>
      <p:pic>
        <p:nvPicPr>
          <p:cNvPr id="8" name="Image 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327504" y="5269803"/>
            <a:ext cx="1290986" cy="864961"/>
          </a:xfrm>
          <a:prstGeom prst="rect">
            <a:avLst/>
          </a:prstGeom>
        </p:spPr>
      </p:pic>
      <p:pic>
        <p:nvPicPr>
          <p:cNvPr id="9" name="Image 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142508" y="5268560"/>
            <a:ext cx="943190" cy="943190"/>
          </a:xfrm>
          <a:prstGeom prst="rect">
            <a:avLst/>
          </a:prstGeom>
        </p:spPr>
      </p:pic>
    </p:spTree>
    <p:extLst>
      <p:ext uri="{BB962C8B-B14F-4D97-AF65-F5344CB8AC3E}">
        <p14:creationId xmlns:p14="http://schemas.microsoft.com/office/powerpoint/2010/main" val="3567478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3" grpId="0"/>
      <p:bldP spid="25" grpId="0"/>
      <p:bldP spid="26" grpId="0"/>
      <p:bldP spid="2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 13"/>
          <p:cNvPicPr>
            <a:picLocks noChangeAspect="1"/>
          </p:cNvPicPr>
          <p:nvPr/>
        </p:nvPicPr>
        <p:blipFill rotWithShape="1">
          <a:blip r:embed="rId3">
            <a:extLst>
              <a:ext uri="{28A0092B-C50C-407E-A947-70E740481C1C}">
                <a14:useLocalDpi xmlns:a14="http://schemas.microsoft.com/office/drawing/2010/main" val="0"/>
              </a:ext>
            </a:extLst>
          </a:blip>
          <a:srcRect l="123" t="4986" b="39322"/>
          <a:stretch/>
        </p:blipFill>
        <p:spPr>
          <a:xfrm>
            <a:off x="0" y="0"/>
            <a:ext cx="12264828" cy="6858000"/>
          </a:xfrm>
          <a:prstGeom prst="rect">
            <a:avLst/>
          </a:prstGeom>
        </p:spPr>
      </p:pic>
      <p:sp>
        <p:nvSpPr>
          <p:cNvPr id="2" name="Espace réservé du texte 1"/>
          <p:cNvSpPr>
            <a:spLocks noGrp="1"/>
          </p:cNvSpPr>
          <p:nvPr>
            <p:ph type="body" sz="quarter" idx="10"/>
          </p:nvPr>
        </p:nvSpPr>
        <p:spPr>
          <a:solidFill>
            <a:schemeClr val="bg1"/>
          </a:solidFill>
        </p:spPr>
        <p:txBody>
          <a:bodyPr/>
          <a:lstStyle/>
          <a:p>
            <a:pPr marL="0" indent="0">
              <a:buNone/>
            </a:pPr>
            <a:r>
              <a:rPr lang="fr-FR" dirty="0" smtClean="0"/>
              <a:t> </a:t>
            </a:r>
            <a:endParaRPr lang="fr-FR" dirty="0"/>
          </a:p>
        </p:txBody>
      </p:sp>
      <p:sp>
        <p:nvSpPr>
          <p:cNvPr id="6" name="ZoneTexte 5"/>
          <p:cNvSpPr txBox="1"/>
          <p:nvPr/>
        </p:nvSpPr>
        <p:spPr>
          <a:xfrm>
            <a:off x="832104" y="1984248"/>
            <a:ext cx="10543032" cy="1200329"/>
          </a:xfrm>
          <a:prstGeom prst="rect">
            <a:avLst/>
          </a:prstGeom>
          <a:noFill/>
        </p:spPr>
        <p:txBody>
          <a:bodyPr wrap="square" rtlCol="0">
            <a:spAutoFit/>
          </a:bodyPr>
          <a:lstStyle/>
          <a:p>
            <a:pPr lvl="0" algn="ctr">
              <a:defRPr/>
            </a:pPr>
            <a:r>
              <a:rPr lang="en-US" sz="3600" cap="small" dirty="0">
                <a:solidFill>
                  <a:srgbClr val="3E3E3E"/>
                </a:solidFill>
                <a:latin typeface="KyivType Sans2" panose="00000500000000000000" pitchFamily="50" charset="0"/>
                <a:ea typeface="Roboto" panose="02000000000000000000" pitchFamily="2" charset="0"/>
              </a:rPr>
              <a:t>I have a poor complexion and I live in the city, which night cream can I use?</a:t>
            </a:r>
            <a:r>
              <a:rPr lang="fr-FR" sz="3600" cap="small" dirty="0">
                <a:solidFill>
                  <a:srgbClr val="3E3E3E"/>
                </a:solidFill>
                <a:latin typeface="KyivType Sans2" panose="00000500000000000000" pitchFamily="50" charset="0"/>
                <a:ea typeface="Roboto" panose="02000000000000000000" pitchFamily="2" charset="0"/>
              </a:rPr>
              <a:t>?  </a:t>
            </a:r>
          </a:p>
        </p:txBody>
      </p:sp>
      <p:pic>
        <p:nvPicPr>
          <p:cNvPr id="16" name="Imag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53100" y="6172200"/>
            <a:ext cx="685800" cy="685800"/>
          </a:xfrm>
          <a:prstGeom prst="rect">
            <a:avLst/>
          </a:prstGeom>
        </p:spPr>
      </p:pic>
      <p:sp>
        <p:nvSpPr>
          <p:cNvPr id="17" name="Rectangle 16"/>
          <p:cNvSpPr/>
          <p:nvPr/>
        </p:nvSpPr>
        <p:spPr>
          <a:xfrm>
            <a:off x="2622178" y="4170089"/>
            <a:ext cx="2713108" cy="400110"/>
          </a:xfrm>
          <a:prstGeom prst="rect">
            <a:avLst/>
          </a:prstGeom>
          <a:ln w="28575">
            <a:solidFill>
              <a:schemeClr val="tx1"/>
            </a:solidFill>
          </a:ln>
        </p:spPr>
        <p:txBody>
          <a:bodyPr wrap="square">
            <a:spAutoFit/>
          </a:bodyPr>
          <a:lstStyle/>
          <a:p>
            <a:pPr marL="148590" marR="0" lvl="0" indent="0" algn="ctr" defTabSz="914400" rtl="0" eaLnBrk="1" fontAlgn="auto" latinLnBrk="0" hangingPunct="1">
              <a:lnSpc>
                <a:spcPct val="100000"/>
              </a:lnSpc>
              <a:spcBef>
                <a:spcPts val="1535"/>
              </a:spcBef>
              <a:spcAft>
                <a:spcPts val="0"/>
              </a:spcAft>
              <a:buClrTx/>
              <a:buSzTx/>
              <a:buFontTx/>
              <a:buNone/>
              <a:tabLst/>
              <a:defRPr/>
            </a:pPr>
            <a:r>
              <a:rPr lang="fr-FR" sz="2000" spc="50" dirty="0" smtClean="0">
                <a:solidFill>
                  <a:srgbClr val="3E3E3E"/>
                </a:solidFill>
                <a:latin typeface="Roboto" panose="02000000000000000000" pitchFamily="2" charset="0"/>
                <a:ea typeface="Roboto" panose="02000000000000000000" pitchFamily="2" charset="0"/>
                <a:cs typeface="Roboto Mono"/>
              </a:rPr>
              <a:t>PHYTO 58</a:t>
            </a:r>
            <a:endParaRPr kumimoji="0" lang="fr-FR" sz="2000" b="0" i="0" u="none" strike="noStrike" kern="1200" cap="none" spc="50" normalizeH="0" baseline="0" noProof="0" dirty="0">
              <a:ln>
                <a:noFill/>
              </a:ln>
              <a:solidFill>
                <a:srgbClr val="3E3E3E"/>
              </a:solidFill>
              <a:effectLst/>
              <a:uLnTx/>
              <a:uFillTx/>
              <a:latin typeface="Roboto" panose="02000000000000000000" pitchFamily="2" charset="0"/>
              <a:ea typeface="Roboto" panose="02000000000000000000" pitchFamily="2" charset="0"/>
              <a:cs typeface="Roboto Mono"/>
            </a:endParaRPr>
          </a:p>
        </p:txBody>
      </p:sp>
      <p:sp>
        <p:nvSpPr>
          <p:cNvPr id="18" name="Rectangle 17"/>
          <p:cNvSpPr/>
          <p:nvPr/>
        </p:nvSpPr>
        <p:spPr>
          <a:xfrm>
            <a:off x="7006036" y="4170089"/>
            <a:ext cx="2677014" cy="400110"/>
          </a:xfrm>
          <a:prstGeom prst="rect">
            <a:avLst/>
          </a:prstGeom>
          <a:ln w="28575">
            <a:solidFill>
              <a:schemeClr val="tx1"/>
            </a:solidFill>
          </a:ln>
        </p:spPr>
        <p:txBody>
          <a:bodyPr wrap="square">
            <a:spAutoFit/>
          </a:bodyPr>
          <a:lstStyle/>
          <a:p>
            <a:pPr marL="148590" marR="0" lvl="0" indent="0" algn="ctr" defTabSz="914400" rtl="0" eaLnBrk="1" fontAlgn="auto" latinLnBrk="0" hangingPunct="1">
              <a:lnSpc>
                <a:spcPct val="100000"/>
              </a:lnSpc>
              <a:spcBef>
                <a:spcPts val="1535"/>
              </a:spcBef>
              <a:spcAft>
                <a:spcPts val="0"/>
              </a:spcAft>
              <a:buClrTx/>
              <a:buSzTx/>
              <a:buFontTx/>
              <a:buNone/>
              <a:tabLst/>
              <a:defRPr/>
            </a:pPr>
            <a:r>
              <a:rPr lang="fr-FR" sz="2000" spc="50" dirty="0" smtClean="0">
                <a:solidFill>
                  <a:srgbClr val="3E3E3E"/>
                </a:solidFill>
                <a:latin typeface="Roboto" panose="02000000000000000000" pitchFamily="2" charset="0"/>
                <a:ea typeface="Roboto" panose="02000000000000000000" pitchFamily="2" charset="0"/>
                <a:cs typeface="Roboto Mono"/>
              </a:rPr>
              <a:t>PHYTO52</a:t>
            </a:r>
          </a:p>
        </p:txBody>
      </p:sp>
      <p:sp>
        <p:nvSpPr>
          <p:cNvPr id="20" name="Titre 2"/>
          <p:cNvSpPr txBox="1">
            <a:spLocks/>
          </p:cNvSpPr>
          <p:nvPr/>
        </p:nvSpPr>
        <p:spPr>
          <a:xfrm>
            <a:off x="859536" y="220116"/>
            <a:ext cx="10515600" cy="941108"/>
          </a:xfrm>
          <a:prstGeom prst="rect">
            <a:avLst/>
          </a:prstGeom>
          <a:solidFill>
            <a:schemeClr val="accent5">
              <a:lumMod val="75000"/>
              <a:alpha val="38039"/>
            </a:schemeClr>
          </a:solidFill>
        </p:spPr>
        <p:txBody>
          <a:bodyPr/>
          <a:lst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r>
              <a:rPr lang="fr-FR" sz="5000" dirty="0" err="1" smtClean="0">
                <a:solidFill>
                  <a:schemeClr val="accent1">
                    <a:lumMod val="20000"/>
                    <a:lumOff val="80000"/>
                  </a:schemeClr>
                </a:solidFill>
              </a:rPr>
              <a:t>Let’s</a:t>
            </a:r>
            <a:r>
              <a:rPr lang="fr-FR" sz="5000" dirty="0" smtClean="0">
                <a:solidFill>
                  <a:schemeClr val="accent1">
                    <a:lumMod val="20000"/>
                    <a:lumOff val="80000"/>
                  </a:schemeClr>
                </a:solidFill>
              </a:rPr>
              <a:t> </a:t>
            </a:r>
            <a:r>
              <a:rPr lang="fr-FR" sz="5000" dirty="0" err="1" smtClean="0">
                <a:solidFill>
                  <a:schemeClr val="accent1">
                    <a:lumMod val="20000"/>
                    <a:lumOff val="80000"/>
                  </a:schemeClr>
                </a:solidFill>
              </a:rPr>
              <a:t>play</a:t>
            </a:r>
            <a:r>
              <a:rPr lang="fr-FR" sz="5000" dirty="0" smtClean="0">
                <a:solidFill>
                  <a:schemeClr val="accent1">
                    <a:lumMod val="20000"/>
                    <a:lumOff val="80000"/>
                  </a:schemeClr>
                </a:solidFill>
              </a:rPr>
              <a:t> !</a:t>
            </a:r>
            <a:endParaRPr lang="fr-FR" sz="5000" dirty="0">
              <a:solidFill>
                <a:schemeClr val="accent1">
                  <a:lumMod val="20000"/>
                  <a:lumOff val="80000"/>
                </a:schemeClr>
              </a:solidFill>
            </a:endParaRPr>
          </a:p>
        </p:txBody>
      </p:sp>
    </p:spTree>
    <p:extLst>
      <p:ext uri="{BB962C8B-B14F-4D97-AF65-F5344CB8AC3E}">
        <p14:creationId xmlns:p14="http://schemas.microsoft.com/office/powerpoint/2010/main" val="3058080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 13"/>
          <p:cNvPicPr>
            <a:picLocks noChangeAspect="1"/>
          </p:cNvPicPr>
          <p:nvPr/>
        </p:nvPicPr>
        <p:blipFill rotWithShape="1">
          <a:blip r:embed="rId3">
            <a:extLst>
              <a:ext uri="{28A0092B-C50C-407E-A947-70E740481C1C}">
                <a14:useLocalDpi xmlns:a14="http://schemas.microsoft.com/office/drawing/2010/main" val="0"/>
              </a:ext>
            </a:extLst>
          </a:blip>
          <a:srcRect l="123" t="4986" b="39322"/>
          <a:stretch/>
        </p:blipFill>
        <p:spPr>
          <a:xfrm>
            <a:off x="0" y="0"/>
            <a:ext cx="12264828" cy="6858000"/>
          </a:xfrm>
          <a:prstGeom prst="rect">
            <a:avLst/>
          </a:prstGeom>
        </p:spPr>
      </p:pic>
      <p:sp>
        <p:nvSpPr>
          <p:cNvPr id="2" name="Espace réservé du texte 1"/>
          <p:cNvSpPr>
            <a:spLocks noGrp="1"/>
          </p:cNvSpPr>
          <p:nvPr>
            <p:ph type="body" sz="quarter" idx="10"/>
          </p:nvPr>
        </p:nvSpPr>
        <p:spPr>
          <a:solidFill>
            <a:schemeClr val="bg1"/>
          </a:solidFill>
        </p:spPr>
        <p:txBody>
          <a:bodyPr/>
          <a:lstStyle/>
          <a:p>
            <a:pPr marL="0" indent="0">
              <a:buNone/>
            </a:pPr>
            <a:r>
              <a:rPr lang="fr-FR" dirty="0" smtClean="0"/>
              <a:t> </a:t>
            </a:r>
            <a:endParaRPr lang="fr-FR" dirty="0"/>
          </a:p>
        </p:txBody>
      </p:sp>
      <p:sp>
        <p:nvSpPr>
          <p:cNvPr id="6" name="ZoneTexte 5"/>
          <p:cNvSpPr txBox="1"/>
          <p:nvPr/>
        </p:nvSpPr>
        <p:spPr>
          <a:xfrm>
            <a:off x="832104" y="1984248"/>
            <a:ext cx="10543032" cy="1200329"/>
          </a:xfrm>
          <a:prstGeom prst="rect">
            <a:avLst/>
          </a:prstGeom>
          <a:noFill/>
        </p:spPr>
        <p:txBody>
          <a:bodyPr wrap="square" rtlCol="0">
            <a:spAutoFit/>
          </a:bodyPr>
          <a:lstStyle/>
          <a:p>
            <a:pPr lvl="0" algn="ctr">
              <a:defRPr/>
            </a:pPr>
            <a:r>
              <a:rPr lang="en-US" sz="3600" cap="small" dirty="0">
                <a:solidFill>
                  <a:srgbClr val="3E3E3E"/>
                </a:solidFill>
                <a:latin typeface="KyivType Sans2" panose="00000500000000000000" pitchFamily="50" charset="0"/>
                <a:ea typeface="Roboto" panose="02000000000000000000" pitchFamily="2" charset="0"/>
              </a:rPr>
              <a:t>The oval of my face starts slackening, </a:t>
            </a:r>
          </a:p>
          <a:p>
            <a:pPr lvl="0" algn="ctr">
              <a:defRPr/>
            </a:pPr>
            <a:r>
              <a:rPr lang="en-US" sz="3600" cap="small" dirty="0">
                <a:solidFill>
                  <a:srgbClr val="3E3E3E"/>
                </a:solidFill>
                <a:latin typeface="KyivType Sans2" panose="00000500000000000000" pitchFamily="50" charset="0"/>
                <a:ea typeface="Roboto" panose="02000000000000000000" pitchFamily="2" charset="0"/>
              </a:rPr>
              <a:t>which night cream can I use?</a:t>
            </a:r>
            <a:endParaRPr lang="fr-FR" sz="3600" cap="small" dirty="0">
              <a:solidFill>
                <a:srgbClr val="3E3E3E"/>
              </a:solidFill>
              <a:latin typeface="KyivType Sans2" panose="00000500000000000000" pitchFamily="50" charset="0"/>
              <a:ea typeface="Roboto" panose="02000000000000000000" pitchFamily="2" charset="0"/>
            </a:endParaRPr>
          </a:p>
        </p:txBody>
      </p:sp>
      <p:pic>
        <p:nvPicPr>
          <p:cNvPr id="16" name="Imag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53100" y="6172200"/>
            <a:ext cx="685800" cy="685800"/>
          </a:xfrm>
          <a:prstGeom prst="rect">
            <a:avLst/>
          </a:prstGeom>
        </p:spPr>
      </p:pic>
      <p:sp>
        <p:nvSpPr>
          <p:cNvPr id="17" name="Rectangle 16"/>
          <p:cNvSpPr/>
          <p:nvPr/>
        </p:nvSpPr>
        <p:spPr>
          <a:xfrm>
            <a:off x="2622178" y="4170089"/>
            <a:ext cx="2713108" cy="400110"/>
          </a:xfrm>
          <a:prstGeom prst="rect">
            <a:avLst/>
          </a:prstGeom>
          <a:ln w="28575">
            <a:solidFill>
              <a:schemeClr val="tx1"/>
            </a:solidFill>
          </a:ln>
        </p:spPr>
        <p:txBody>
          <a:bodyPr wrap="square">
            <a:spAutoFit/>
          </a:bodyPr>
          <a:lstStyle/>
          <a:p>
            <a:pPr marL="148590" marR="0" lvl="0" indent="0" algn="ctr" defTabSz="914400" rtl="0" eaLnBrk="1" fontAlgn="auto" latinLnBrk="0" hangingPunct="1">
              <a:lnSpc>
                <a:spcPct val="100000"/>
              </a:lnSpc>
              <a:spcBef>
                <a:spcPts val="1535"/>
              </a:spcBef>
              <a:spcAft>
                <a:spcPts val="0"/>
              </a:spcAft>
              <a:buClrTx/>
              <a:buSzTx/>
              <a:buFontTx/>
              <a:buNone/>
              <a:tabLst/>
              <a:defRPr/>
            </a:pPr>
            <a:r>
              <a:rPr lang="fr-FR" sz="2000" spc="50" dirty="0" smtClean="0">
                <a:solidFill>
                  <a:srgbClr val="3E3E3E"/>
                </a:solidFill>
                <a:latin typeface="Roboto" panose="02000000000000000000" pitchFamily="2" charset="0"/>
                <a:ea typeface="Roboto" panose="02000000000000000000" pitchFamily="2" charset="0"/>
                <a:cs typeface="Roboto Mono"/>
              </a:rPr>
              <a:t>PHYTO 58</a:t>
            </a:r>
            <a:endParaRPr kumimoji="0" lang="fr-FR" sz="2000" b="0" i="0" u="none" strike="noStrike" kern="1200" cap="none" spc="50" normalizeH="0" baseline="0" noProof="0" dirty="0">
              <a:ln>
                <a:noFill/>
              </a:ln>
              <a:solidFill>
                <a:srgbClr val="3E3E3E"/>
              </a:solidFill>
              <a:effectLst/>
              <a:uLnTx/>
              <a:uFillTx/>
              <a:latin typeface="Roboto" panose="02000000000000000000" pitchFamily="2" charset="0"/>
              <a:ea typeface="Roboto" panose="02000000000000000000" pitchFamily="2" charset="0"/>
              <a:cs typeface="Roboto Mono"/>
            </a:endParaRPr>
          </a:p>
        </p:txBody>
      </p:sp>
      <p:sp>
        <p:nvSpPr>
          <p:cNvPr id="18" name="Rectangle 17"/>
          <p:cNvSpPr/>
          <p:nvPr/>
        </p:nvSpPr>
        <p:spPr>
          <a:xfrm>
            <a:off x="7006036" y="4170089"/>
            <a:ext cx="2677014" cy="400110"/>
          </a:xfrm>
          <a:prstGeom prst="rect">
            <a:avLst/>
          </a:prstGeom>
          <a:ln w="28575">
            <a:solidFill>
              <a:schemeClr val="tx1"/>
            </a:solidFill>
          </a:ln>
        </p:spPr>
        <p:txBody>
          <a:bodyPr wrap="square">
            <a:spAutoFit/>
          </a:bodyPr>
          <a:lstStyle/>
          <a:p>
            <a:pPr marL="148590" marR="0" lvl="0" indent="0" algn="ctr" defTabSz="914400" rtl="0" eaLnBrk="1" fontAlgn="auto" latinLnBrk="0" hangingPunct="1">
              <a:lnSpc>
                <a:spcPct val="100000"/>
              </a:lnSpc>
              <a:spcBef>
                <a:spcPts val="1535"/>
              </a:spcBef>
              <a:spcAft>
                <a:spcPts val="0"/>
              </a:spcAft>
              <a:buClrTx/>
              <a:buSzTx/>
              <a:buFontTx/>
              <a:buNone/>
              <a:tabLst/>
              <a:defRPr/>
            </a:pPr>
            <a:r>
              <a:rPr lang="fr-FR" sz="2000" spc="50" dirty="0" smtClean="0">
                <a:solidFill>
                  <a:srgbClr val="3E3E3E"/>
                </a:solidFill>
                <a:latin typeface="Roboto" panose="02000000000000000000" pitchFamily="2" charset="0"/>
                <a:ea typeface="Roboto" panose="02000000000000000000" pitchFamily="2" charset="0"/>
                <a:cs typeface="Roboto Mono"/>
              </a:rPr>
              <a:t>PHYTO 52</a:t>
            </a:r>
          </a:p>
        </p:txBody>
      </p:sp>
      <p:sp>
        <p:nvSpPr>
          <p:cNvPr id="20" name="Titre 2"/>
          <p:cNvSpPr txBox="1">
            <a:spLocks/>
          </p:cNvSpPr>
          <p:nvPr/>
        </p:nvSpPr>
        <p:spPr>
          <a:xfrm>
            <a:off x="859536" y="220116"/>
            <a:ext cx="10515600" cy="941108"/>
          </a:xfrm>
          <a:prstGeom prst="rect">
            <a:avLst/>
          </a:prstGeom>
          <a:solidFill>
            <a:schemeClr val="accent5">
              <a:lumMod val="75000"/>
              <a:alpha val="38039"/>
            </a:schemeClr>
          </a:solidFill>
        </p:spPr>
        <p:txBody>
          <a:bodyPr/>
          <a:lst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r>
              <a:rPr lang="fr-FR" sz="5000" dirty="0" err="1" smtClean="0">
                <a:solidFill>
                  <a:schemeClr val="accent1">
                    <a:lumMod val="20000"/>
                    <a:lumOff val="80000"/>
                  </a:schemeClr>
                </a:solidFill>
              </a:rPr>
              <a:t>Let’s</a:t>
            </a:r>
            <a:r>
              <a:rPr lang="fr-FR" sz="5000" dirty="0" smtClean="0">
                <a:solidFill>
                  <a:schemeClr val="accent1">
                    <a:lumMod val="20000"/>
                    <a:lumOff val="80000"/>
                  </a:schemeClr>
                </a:solidFill>
              </a:rPr>
              <a:t> </a:t>
            </a:r>
            <a:r>
              <a:rPr lang="fr-FR" sz="5000" dirty="0" err="1" smtClean="0">
                <a:solidFill>
                  <a:schemeClr val="accent1">
                    <a:lumMod val="20000"/>
                    <a:lumOff val="80000"/>
                  </a:schemeClr>
                </a:solidFill>
              </a:rPr>
              <a:t>play</a:t>
            </a:r>
            <a:r>
              <a:rPr lang="fr-FR" sz="5000" dirty="0" smtClean="0">
                <a:solidFill>
                  <a:schemeClr val="accent1">
                    <a:lumMod val="20000"/>
                    <a:lumOff val="80000"/>
                  </a:schemeClr>
                </a:solidFill>
              </a:rPr>
              <a:t> !</a:t>
            </a:r>
            <a:endParaRPr lang="fr-FR" sz="5000" dirty="0">
              <a:solidFill>
                <a:schemeClr val="accent1">
                  <a:lumMod val="20000"/>
                  <a:lumOff val="80000"/>
                </a:schemeClr>
              </a:solidFill>
            </a:endParaRPr>
          </a:p>
        </p:txBody>
      </p:sp>
    </p:spTree>
    <p:extLst>
      <p:ext uri="{BB962C8B-B14F-4D97-AF65-F5344CB8AC3E}">
        <p14:creationId xmlns:p14="http://schemas.microsoft.com/office/powerpoint/2010/main" val="1661309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 13"/>
          <p:cNvPicPr>
            <a:picLocks noChangeAspect="1"/>
          </p:cNvPicPr>
          <p:nvPr/>
        </p:nvPicPr>
        <p:blipFill rotWithShape="1">
          <a:blip r:embed="rId3">
            <a:extLst>
              <a:ext uri="{28A0092B-C50C-407E-A947-70E740481C1C}">
                <a14:useLocalDpi xmlns:a14="http://schemas.microsoft.com/office/drawing/2010/main" val="0"/>
              </a:ext>
            </a:extLst>
          </a:blip>
          <a:srcRect l="123" t="4986" b="39322"/>
          <a:stretch/>
        </p:blipFill>
        <p:spPr>
          <a:xfrm>
            <a:off x="0" y="0"/>
            <a:ext cx="12264828" cy="6858000"/>
          </a:xfrm>
          <a:prstGeom prst="rect">
            <a:avLst/>
          </a:prstGeom>
        </p:spPr>
      </p:pic>
      <p:sp>
        <p:nvSpPr>
          <p:cNvPr id="2" name="Espace réservé du texte 1"/>
          <p:cNvSpPr>
            <a:spLocks noGrp="1"/>
          </p:cNvSpPr>
          <p:nvPr>
            <p:ph type="body" sz="quarter" idx="10"/>
          </p:nvPr>
        </p:nvSpPr>
        <p:spPr>
          <a:solidFill>
            <a:schemeClr val="bg1"/>
          </a:solidFill>
        </p:spPr>
        <p:txBody>
          <a:bodyPr/>
          <a:lstStyle/>
          <a:p>
            <a:pPr marL="0" indent="0">
              <a:buNone/>
            </a:pPr>
            <a:r>
              <a:rPr lang="fr-FR" dirty="0" smtClean="0"/>
              <a:t> </a:t>
            </a:r>
            <a:endParaRPr lang="fr-FR" dirty="0"/>
          </a:p>
        </p:txBody>
      </p:sp>
      <p:sp>
        <p:nvSpPr>
          <p:cNvPr id="6" name="ZoneTexte 5"/>
          <p:cNvSpPr txBox="1"/>
          <p:nvPr/>
        </p:nvSpPr>
        <p:spPr>
          <a:xfrm>
            <a:off x="832104" y="1984248"/>
            <a:ext cx="10543032" cy="1200329"/>
          </a:xfrm>
          <a:prstGeom prst="rect">
            <a:avLst/>
          </a:prstGeom>
          <a:noFill/>
        </p:spPr>
        <p:txBody>
          <a:bodyPr wrap="square" rtlCol="0">
            <a:spAutoFit/>
          </a:bodyPr>
          <a:lstStyle/>
          <a:p>
            <a:pPr lvl="0" algn="ctr">
              <a:defRPr/>
            </a:pPr>
            <a:r>
              <a:rPr lang="en-US" sz="3600" cap="small" dirty="0">
                <a:solidFill>
                  <a:srgbClr val="3E3E3E"/>
                </a:solidFill>
                <a:latin typeface="KyivType Sans2" panose="00000500000000000000" pitchFamily="50" charset="0"/>
                <a:ea typeface="Roboto" panose="02000000000000000000" pitchFamily="2" charset="0"/>
              </a:rPr>
              <a:t>What are the key active ingredients </a:t>
            </a:r>
          </a:p>
          <a:p>
            <a:pPr lvl="0" algn="ctr">
              <a:defRPr/>
            </a:pPr>
            <a:r>
              <a:rPr lang="en-US" sz="3600" cap="small" dirty="0">
                <a:solidFill>
                  <a:srgbClr val="3E3E3E"/>
                </a:solidFill>
                <a:latin typeface="KyivType Sans2" panose="00000500000000000000" pitchFamily="50" charset="0"/>
                <a:ea typeface="Roboto" panose="02000000000000000000" pitchFamily="2" charset="0"/>
              </a:rPr>
              <a:t>of </a:t>
            </a:r>
            <a:r>
              <a:rPr lang="en-US" sz="3600" cap="small" dirty="0" err="1">
                <a:solidFill>
                  <a:srgbClr val="3E3E3E"/>
                </a:solidFill>
                <a:latin typeface="KyivType Sans2" panose="00000500000000000000" pitchFamily="50" charset="0"/>
                <a:ea typeface="Roboto" panose="02000000000000000000" pitchFamily="2" charset="0"/>
              </a:rPr>
              <a:t>Elastine</a:t>
            </a:r>
            <a:r>
              <a:rPr lang="en-US" sz="3600" cap="small" dirty="0">
                <a:solidFill>
                  <a:srgbClr val="3E3E3E"/>
                </a:solidFill>
                <a:latin typeface="KyivType Sans2" panose="00000500000000000000" pitchFamily="50" charset="0"/>
                <a:ea typeface="Roboto" panose="02000000000000000000" pitchFamily="2" charset="0"/>
              </a:rPr>
              <a:t> Nuit?</a:t>
            </a:r>
            <a:endParaRPr lang="fr-FR" sz="3600" cap="small" dirty="0">
              <a:solidFill>
                <a:srgbClr val="3E3E3E"/>
              </a:solidFill>
              <a:latin typeface="KyivType Sans2" panose="00000500000000000000" pitchFamily="50" charset="0"/>
              <a:ea typeface="Roboto" panose="02000000000000000000" pitchFamily="2" charset="0"/>
            </a:endParaRPr>
          </a:p>
        </p:txBody>
      </p:sp>
      <p:sp>
        <p:nvSpPr>
          <p:cNvPr id="15" name="Rectangle 14"/>
          <p:cNvSpPr/>
          <p:nvPr/>
        </p:nvSpPr>
        <p:spPr>
          <a:xfrm>
            <a:off x="3159895" y="3798608"/>
            <a:ext cx="2674831" cy="707886"/>
          </a:xfrm>
          <a:prstGeom prst="rect">
            <a:avLst/>
          </a:prstGeom>
          <a:ln w="28575">
            <a:solidFill>
              <a:schemeClr val="tx1"/>
            </a:solidFill>
          </a:ln>
        </p:spPr>
        <p:txBody>
          <a:bodyPr wrap="square">
            <a:spAutoFit/>
          </a:bodyPr>
          <a:lstStyle/>
          <a:p>
            <a:pPr marL="148590" algn="ctr">
              <a:spcBef>
                <a:spcPts val="1535"/>
              </a:spcBef>
              <a:defRPr/>
            </a:pPr>
            <a:r>
              <a:rPr lang="fr-FR" sz="2000" spc="50" dirty="0" err="1">
                <a:solidFill>
                  <a:srgbClr val="3E3E3E"/>
                </a:solidFill>
                <a:latin typeface="Roboto" panose="02000000000000000000" pitchFamily="2" charset="0"/>
                <a:ea typeface="Roboto" panose="02000000000000000000" pitchFamily="2" charset="0"/>
                <a:cs typeface="Roboto Mono"/>
              </a:rPr>
              <a:t>Beech</a:t>
            </a:r>
            <a:r>
              <a:rPr lang="fr-FR" sz="2000" spc="50" dirty="0">
                <a:solidFill>
                  <a:srgbClr val="3E3E3E"/>
                </a:solidFill>
                <a:latin typeface="Roboto" panose="02000000000000000000" pitchFamily="2" charset="0"/>
                <a:ea typeface="Roboto" panose="02000000000000000000" pitchFamily="2" charset="0"/>
                <a:cs typeface="Roboto Mono"/>
              </a:rPr>
              <a:t> </a:t>
            </a:r>
            <a:r>
              <a:rPr lang="fr-FR" sz="2000" spc="50" dirty="0" err="1">
                <a:solidFill>
                  <a:srgbClr val="3E3E3E"/>
                </a:solidFill>
                <a:latin typeface="Roboto" panose="02000000000000000000" pitchFamily="2" charset="0"/>
                <a:ea typeface="Roboto" panose="02000000000000000000" pitchFamily="2" charset="0"/>
                <a:cs typeface="Roboto Mono"/>
              </a:rPr>
              <a:t>bud</a:t>
            </a:r>
            <a:r>
              <a:rPr lang="fr-FR" sz="2000" spc="50" dirty="0">
                <a:solidFill>
                  <a:srgbClr val="3E3E3E"/>
                </a:solidFill>
                <a:latin typeface="Roboto" panose="02000000000000000000" pitchFamily="2" charset="0"/>
                <a:ea typeface="Roboto" panose="02000000000000000000" pitchFamily="2" charset="0"/>
                <a:cs typeface="Roboto Mono"/>
              </a:rPr>
              <a:t> </a:t>
            </a:r>
            <a:r>
              <a:rPr lang="fr-FR" sz="2000" spc="50" dirty="0" smtClean="0">
                <a:solidFill>
                  <a:srgbClr val="3E3E3E"/>
                </a:solidFill>
                <a:latin typeface="Roboto" panose="02000000000000000000" pitchFamily="2" charset="0"/>
                <a:ea typeface="Roboto" panose="02000000000000000000" pitchFamily="2" charset="0"/>
                <a:cs typeface="Roboto Mono"/>
              </a:rPr>
              <a:t>peptides</a:t>
            </a:r>
            <a:endParaRPr lang="fr-FR" sz="2000" spc="50" dirty="0">
              <a:solidFill>
                <a:srgbClr val="3E3E3E"/>
              </a:solidFill>
              <a:latin typeface="Roboto" panose="02000000000000000000" pitchFamily="2" charset="0"/>
              <a:ea typeface="Roboto" panose="02000000000000000000" pitchFamily="2" charset="0"/>
              <a:cs typeface="Roboto Mono"/>
            </a:endParaRPr>
          </a:p>
        </p:txBody>
      </p:sp>
      <p:pic>
        <p:nvPicPr>
          <p:cNvPr id="16" name="Imag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53100" y="6172200"/>
            <a:ext cx="685800" cy="685800"/>
          </a:xfrm>
          <a:prstGeom prst="rect">
            <a:avLst/>
          </a:prstGeom>
        </p:spPr>
      </p:pic>
      <p:sp>
        <p:nvSpPr>
          <p:cNvPr id="17" name="Rectangle 16"/>
          <p:cNvSpPr/>
          <p:nvPr/>
        </p:nvSpPr>
        <p:spPr>
          <a:xfrm>
            <a:off x="2755343" y="4890346"/>
            <a:ext cx="2713108" cy="400110"/>
          </a:xfrm>
          <a:prstGeom prst="rect">
            <a:avLst/>
          </a:prstGeom>
          <a:ln w="28575">
            <a:solidFill>
              <a:schemeClr val="tx1"/>
            </a:solidFill>
          </a:ln>
        </p:spPr>
        <p:txBody>
          <a:bodyPr wrap="square">
            <a:spAutoFit/>
          </a:bodyPr>
          <a:lstStyle/>
          <a:p>
            <a:pPr marL="148590" algn="ctr">
              <a:spcBef>
                <a:spcPts val="1535"/>
              </a:spcBef>
              <a:defRPr/>
            </a:pPr>
            <a:r>
              <a:rPr lang="fr-FR" sz="2000" spc="50" dirty="0">
                <a:solidFill>
                  <a:srgbClr val="3E3E3E"/>
                </a:solidFill>
                <a:latin typeface="Roboto" panose="02000000000000000000" pitchFamily="2" charset="0"/>
                <a:ea typeface="Roboto" panose="02000000000000000000" pitchFamily="2" charset="0"/>
                <a:cs typeface="Roboto Mono"/>
              </a:rPr>
              <a:t>Milk </a:t>
            </a:r>
            <a:r>
              <a:rPr lang="fr-FR" sz="2000" spc="50" dirty="0" smtClean="0">
                <a:solidFill>
                  <a:srgbClr val="3E3E3E"/>
                </a:solidFill>
                <a:latin typeface="Roboto" panose="02000000000000000000" pitchFamily="2" charset="0"/>
                <a:ea typeface="Roboto" panose="02000000000000000000" pitchFamily="2" charset="0"/>
                <a:cs typeface="Roboto Mono"/>
              </a:rPr>
              <a:t>peptides</a:t>
            </a:r>
            <a:endParaRPr lang="fr-FR" sz="2000" spc="50" dirty="0">
              <a:solidFill>
                <a:srgbClr val="3E3E3E"/>
              </a:solidFill>
              <a:latin typeface="Roboto" panose="02000000000000000000" pitchFamily="2" charset="0"/>
              <a:ea typeface="Roboto" panose="02000000000000000000" pitchFamily="2" charset="0"/>
              <a:cs typeface="Roboto Mono"/>
            </a:endParaRPr>
          </a:p>
        </p:txBody>
      </p:sp>
      <p:sp>
        <p:nvSpPr>
          <p:cNvPr id="18" name="Rectangle 17"/>
          <p:cNvSpPr/>
          <p:nvPr/>
        </p:nvSpPr>
        <p:spPr>
          <a:xfrm>
            <a:off x="6615292" y="4879289"/>
            <a:ext cx="2677014" cy="400110"/>
          </a:xfrm>
          <a:prstGeom prst="rect">
            <a:avLst/>
          </a:prstGeom>
          <a:ln w="28575">
            <a:solidFill>
              <a:schemeClr val="tx1"/>
            </a:solidFill>
          </a:ln>
        </p:spPr>
        <p:txBody>
          <a:bodyPr wrap="square">
            <a:spAutoFit/>
          </a:bodyPr>
          <a:lstStyle/>
          <a:p>
            <a:pPr marL="148590" algn="ctr">
              <a:spcBef>
                <a:spcPts val="1535"/>
              </a:spcBef>
              <a:defRPr/>
            </a:pPr>
            <a:r>
              <a:rPr lang="fr-FR" sz="2000" spc="50" dirty="0" err="1">
                <a:solidFill>
                  <a:srgbClr val="3E3E3E"/>
                </a:solidFill>
                <a:latin typeface="Roboto" panose="02000000000000000000" pitchFamily="2" charset="0"/>
                <a:ea typeface="Roboto" panose="02000000000000000000" pitchFamily="2" charset="0"/>
                <a:cs typeface="Roboto Mono"/>
              </a:rPr>
              <a:t>Elastin</a:t>
            </a:r>
            <a:r>
              <a:rPr lang="fr-FR" sz="2000" spc="50" dirty="0">
                <a:solidFill>
                  <a:srgbClr val="3E3E3E"/>
                </a:solidFill>
                <a:latin typeface="Roboto" panose="02000000000000000000" pitchFamily="2" charset="0"/>
                <a:ea typeface="Roboto" panose="02000000000000000000" pitchFamily="2" charset="0"/>
                <a:cs typeface="Roboto Mono"/>
              </a:rPr>
              <a:t> </a:t>
            </a:r>
            <a:r>
              <a:rPr lang="fr-FR" sz="2000" spc="50" dirty="0" smtClean="0">
                <a:solidFill>
                  <a:srgbClr val="3E3E3E"/>
                </a:solidFill>
                <a:latin typeface="Roboto" panose="02000000000000000000" pitchFamily="2" charset="0"/>
                <a:ea typeface="Roboto" panose="02000000000000000000" pitchFamily="2" charset="0"/>
                <a:cs typeface="Roboto Mono"/>
              </a:rPr>
              <a:t>peptides</a:t>
            </a:r>
            <a:endParaRPr lang="fr-FR" sz="2000" spc="50" dirty="0">
              <a:solidFill>
                <a:srgbClr val="3E3E3E"/>
              </a:solidFill>
              <a:latin typeface="Roboto" panose="02000000000000000000" pitchFamily="2" charset="0"/>
              <a:ea typeface="Roboto" panose="02000000000000000000" pitchFamily="2" charset="0"/>
              <a:cs typeface="Roboto Mono"/>
            </a:endParaRPr>
          </a:p>
        </p:txBody>
      </p:sp>
      <p:pic>
        <p:nvPicPr>
          <p:cNvPr id="1026" name="Picture 2" descr="ingredient-huile-de-germe-de-bl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22739" y="3567746"/>
            <a:ext cx="1883619" cy="1070605"/>
          </a:xfrm>
          <a:prstGeom prst="rect">
            <a:avLst/>
          </a:prstGeom>
          <a:noFill/>
          <a:extLst>
            <a:ext uri="{909E8E84-426E-40DD-AFC4-6F175D3DCCD1}">
              <a14:hiddenFill xmlns:a14="http://schemas.microsoft.com/office/drawing/2010/main">
                <a:solidFill>
                  <a:srgbClr val="FFFFFF"/>
                </a:solidFill>
              </a14:hiddenFill>
            </a:ext>
          </a:extLst>
        </p:spPr>
      </p:pic>
      <p:pic>
        <p:nvPicPr>
          <p:cNvPr id="21" name="Image 2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35410" y="3115433"/>
            <a:ext cx="739215" cy="1494158"/>
          </a:xfrm>
          <a:prstGeom prst="rect">
            <a:avLst/>
          </a:prstGeom>
        </p:spPr>
      </p:pic>
      <p:sp>
        <p:nvSpPr>
          <p:cNvPr id="19" name="Rectangle 18"/>
          <p:cNvSpPr/>
          <p:nvPr/>
        </p:nvSpPr>
        <p:spPr>
          <a:xfrm>
            <a:off x="6408529" y="3801452"/>
            <a:ext cx="2674831" cy="707886"/>
          </a:xfrm>
          <a:prstGeom prst="rect">
            <a:avLst/>
          </a:prstGeom>
          <a:ln w="28575">
            <a:solidFill>
              <a:schemeClr val="tx1"/>
            </a:solidFill>
          </a:ln>
        </p:spPr>
        <p:txBody>
          <a:bodyPr wrap="square">
            <a:spAutoFit/>
          </a:bodyPr>
          <a:lstStyle/>
          <a:p>
            <a:pPr marL="148590" lvl="0" algn="ctr">
              <a:spcBef>
                <a:spcPts val="1535"/>
              </a:spcBef>
              <a:defRPr/>
            </a:pPr>
            <a:r>
              <a:rPr lang="fr-FR" sz="2000" spc="50" dirty="0" err="1">
                <a:solidFill>
                  <a:srgbClr val="3E3E3E"/>
                </a:solidFill>
                <a:latin typeface="Roboto" panose="02000000000000000000" pitchFamily="2" charset="0"/>
                <a:ea typeface="Roboto" panose="02000000000000000000" pitchFamily="2" charset="0"/>
                <a:cs typeface="Roboto Mono"/>
              </a:rPr>
              <a:t>Wheat</a:t>
            </a:r>
            <a:endParaRPr lang="fr-FR" sz="2000" spc="50" dirty="0">
              <a:solidFill>
                <a:srgbClr val="3E3E3E"/>
              </a:solidFill>
              <a:latin typeface="Roboto" panose="02000000000000000000" pitchFamily="2" charset="0"/>
              <a:ea typeface="Roboto" panose="02000000000000000000" pitchFamily="2" charset="0"/>
              <a:cs typeface="Roboto Mono"/>
            </a:endParaRPr>
          </a:p>
          <a:p>
            <a:pPr marL="148590" lvl="0" algn="ctr">
              <a:defRPr/>
            </a:pPr>
            <a:r>
              <a:rPr lang="fr-FR" sz="2000" spc="50" dirty="0" err="1">
                <a:solidFill>
                  <a:srgbClr val="3E3E3E"/>
                </a:solidFill>
                <a:latin typeface="Roboto" panose="02000000000000000000" pitchFamily="2" charset="0"/>
                <a:ea typeface="Roboto" panose="02000000000000000000" pitchFamily="2" charset="0"/>
                <a:cs typeface="Roboto Mono"/>
              </a:rPr>
              <a:t>Germ</a:t>
            </a:r>
            <a:r>
              <a:rPr lang="fr-FR" sz="2000" spc="50" dirty="0">
                <a:solidFill>
                  <a:srgbClr val="3E3E3E"/>
                </a:solidFill>
                <a:latin typeface="Roboto" panose="02000000000000000000" pitchFamily="2" charset="0"/>
                <a:ea typeface="Roboto" panose="02000000000000000000" pitchFamily="2" charset="0"/>
                <a:cs typeface="Roboto Mono"/>
              </a:rPr>
              <a:t> </a:t>
            </a:r>
            <a:r>
              <a:rPr lang="fr-FR" sz="2000" spc="50" dirty="0" err="1">
                <a:solidFill>
                  <a:srgbClr val="3E3E3E"/>
                </a:solidFill>
                <a:latin typeface="Roboto" panose="02000000000000000000" pitchFamily="2" charset="0"/>
                <a:ea typeface="Roboto" panose="02000000000000000000" pitchFamily="2" charset="0"/>
                <a:cs typeface="Roboto Mono"/>
              </a:rPr>
              <a:t>oil</a:t>
            </a:r>
            <a:endParaRPr lang="fr-FR" sz="2000" spc="50" dirty="0">
              <a:solidFill>
                <a:srgbClr val="3E3E3E"/>
              </a:solidFill>
              <a:latin typeface="Roboto" panose="02000000000000000000" pitchFamily="2" charset="0"/>
              <a:ea typeface="Roboto" panose="02000000000000000000" pitchFamily="2" charset="0"/>
              <a:cs typeface="Roboto Mono"/>
            </a:endParaRPr>
          </a:p>
        </p:txBody>
      </p:sp>
      <p:pic>
        <p:nvPicPr>
          <p:cNvPr id="1028" name="Picture 4" descr="ingredient-peptides-d-elastine-et-de-lai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78308" y="4493650"/>
            <a:ext cx="1089700" cy="1494845"/>
          </a:xfrm>
          <a:prstGeom prst="rect">
            <a:avLst/>
          </a:prstGeom>
          <a:noFill/>
          <a:extLst>
            <a:ext uri="{909E8E84-426E-40DD-AFC4-6F175D3DCCD1}">
              <a14:hiddenFill xmlns:a14="http://schemas.microsoft.com/office/drawing/2010/main">
                <a:solidFill>
                  <a:srgbClr val="FFFFFF"/>
                </a:solidFill>
              </a14:hiddenFill>
            </a:ext>
          </a:extLst>
        </p:spPr>
      </p:pic>
      <p:sp>
        <p:nvSpPr>
          <p:cNvPr id="22" name="Titre 2"/>
          <p:cNvSpPr txBox="1">
            <a:spLocks/>
          </p:cNvSpPr>
          <p:nvPr/>
        </p:nvSpPr>
        <p:spPr>
          <a:xfrm>
            <a:off x="859536" y="220116"/>
            <a:ext cx="10515600" cy="941108"/>
          </a:xfrm>
          <a:prstGeom prst="rect">
            <a:avLst/>
          </a:prstGeom>
          <a:solidFill>
            <a:schemeClr val="accent5">
              <a:lumMod val="75000"/>
              <a:alpha val="38039"/>
            </a:schemeClr>
          </a:solidFill>
        </p:spPr>
        <p:txBody>
          <a:bodyPr/>
          <a:lst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r>
              <a:rPr lang="fr-FR" sz="5000" dirty="0" err="1" smtClean="0">
                <a:solidFill>
                  <a:schemeClr val="accent1">
                    <a:lumMod val="20000"/>
                    <a:lumOff val="80000"/>
                  </a:schemeClr>
                </a:solidFill>
              </a:rPr>
              <a:t>Let’s</a:t>
            </a:r>
            <a:r>
              <a:rPr lang="fr-FR" sz="5000" dirty="0" smtClean="0">
                <a:solidFill>
                  <a:schemeClr val="accent1">
                    <a:lumMod val="20000"/>
                    <a:lumOff val="80000"/>
                  </a:schemeClr>
                </a:solidFill>
              </a:rPr>
              <a:t> </a:t>
            </a:r>
            <a:r>
              <a:rPr lang="fr-FR" sz="5000" dirty="0" err="1" smtClean="0">
                <a:solidFill>
                  <a:schemeClr val="accent1">
                    <a:lumMod val="20000"/>
                    <a:lumOff val="80000"/>
                  </a:schemeClr>
                </a:solidFill>
              </a:rPr>
              <a:t>play</a:t>
            </a:r>
            <a:r>
              <a:rPr lang="fr-FR" sz="5000" dirty="0" smtClean="0">
                <a:solidFill>
                  <a:schemeClr val="accent1">
                    <a:lumMod val="20000"/>
                    <a:lumOff val="80000"/>
                  </a:schemeClr>
                </a:solidFill>
              </a:rPr>
              <a:t> !</a:t>
            </a:r>
            <a:endParaRPr lang="fr-FR" sz="5000" dirty="0">
              <a:solidFill>
                <a:schemeClr val="accent1">
                  <a:lumMod val="20000"/>
                  <a:lumOff val="80000"/>
                </a:schemeClr>
              </a:solidFill>
            </a:endParaRPr>
          </a:p>
        </p:txBody>
      </p:sp>
    </p:spTree>
    <p:extLst>
      <p:ext uri="{BB962C8B-B14F-4D97-AF65-F5344CB8AC3E}">
        <p14:creationId xmlns:p14="http://schemas.microsoft.com/office/powerpoint/2010/main" val="2575626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5"/>
                                        </p:tgtEl>
                                      </p:cBhvr>
                                    </p:animEffect>
                                    <p:set>
                                      <p:cBhvr>
                                        <p:cTn id="7" dur="1" fill="hold">
                                          <p:stCondLst>
                                            <p:cond delay="499"/>
                                          </p:stCondLst>
                                        </p:cTn>
                                        <p:tgtEl>
                                          <p:spTgt spid="15"/>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21"/>
                                        </p:tgtEl>
                                      </p:cBhvr>
                                    </p:animEffect>
                                    <p:set>
                                      <p:cBhvr>
                                        <p:cTn id="10" dur="1" fill="hold">
                                          <p:stCondLst>
                                            <p:cond delay="499"/>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rotWithShape="1">
          <a:blip r:embed="rId3">
            <a:extLst>
              <a:ext uri="{28A0092B-C50C-407E-A947-70E740481C1C}">
                <a14:useLocalDpi xmlns:a14="http://schemas.microsoft.com/office/drawing/2010/main" val="0"/>
              </a:ext>
            </a:extLst>
          </a:blip>
          <a:srcRect l="123" t="4986" b="39322"/>
          <a:stretch/>
        </p:blipFill>
        <p:spPr>
          <a:xfrm>
            <a:off x="-135451" y="0"/>
            <a:ext cx="12462902" cy="6968755"/>
          </a:xfrm>
          <a:prstGeom prst="rect">
            <a:avLst/>
          </a:prstGeom>
        </p:spPr>
      </p:pic>
      <p:sp>
        <p:nvSpPr>
          <p:cNvPr id="4" name="Titre 2"/>
          <p:cNvSpPr txBox="1">
            <a:spLocks/>
          </p:cNvSpPr>
          <p:nvPr/>
        </p:nvSpPr>
        <p:spPr>
          <a:xfrm>
            <a:off x="8714630" y="2154693"/>
            <a:ext cx="3191760" cy="2091303"/>
          </a:xfrm>
          <a:prstGeom prst="rect">
            <a:avLst/>
          </a:prstGeom>
          <a:solidFill>
            <a:schemeClr val="accent5">
              <a:lumMod val="75000"/>
              <a:alpha val="38039"/>
            </a:schemeClr>
          </a:solidFill>
        </p:spPr>
        <p:txBody>
          <a:bodyPr/>
          <a:lst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r>
              <a:rPr lang="en-US" sz="2400" dirty="0">
                <a:solidFill>
                  <a:schemeClr val="accent1">
                    <a:lumMod val="20000"/>
                    <a:lumOff val="80000"/>
                  </a:schemeClr>
                </a:solidFill>
              </a:rPr>
              <a:t>The Yon-Ka training team is very happy to announce the birth of Ari, Sophie's baby. </a:t>
            </a:r>
            <a:endParaRPr lang="fr-FR" sz="2400" dirty="0">
              <a:solidFill>
                <a:schemeClr val="accent1">
                  <a:lumMod val="20000"/>
                  <a:lumOff val="80000"/>
                </a:schemeClr>
              </a:solidFill>
            </a:endParaRPr>
          </a:p>
        </p:txBody>
      </p:sp>
      <p:pic>
        <p:nvPicPr>
          <p:cNvPr id="1026" name="765F07BA-A28F-4125-B977-5F21553684C6">
            <a:extLst>
              <a:ext uri="{FF2B5EF4-FFF2-40B4-BE49-F238E27FC236}">
                <a16:creationId xmlns:a16="http://schemas.microsoft.com/office/drawing/2014/main" id="{7A963454-F335-4640-A3C8-1901F6789FE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4125" y="0"/>
            <a:ext cx="8478986" cy="7170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0815610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2"/>
          <p:cNvSpPr txBox="1">
            <a:spLocks/>
          </p:cNvSpPr>
          <p:nvPr/>
        </p:nvSpPr>
        <p:spPr>
          <a:xfrm>
            <a:off x="859536" y="220116"/>
            <a:ext cx="10515600" cy="941108"/>
          </a:xfrm>
          <a:prstGeom prst="rect">
            <a:avLst/>
          </a:prstGeom>
          <a:gradFill flip="none" rotWithShape="1">
            <a:gsLst>
              <a:gs pos="0">
                <a:schemeClr val="accent5">
                  <a:lumMod val="75000"/>
                  <a:shade val="30000"/>
                  <a:satMod val="115000"/>
                </a:schemeClr>
              </a:gs>
              <a:gs pos="50000">
                <a:schemeClr val="accent5">
                  <a:lumMod val="75000"/>
                  <a:shade val="67500"/>
                  <a:satMod val="115000"/>
                </a:schemeClr>
              </a:gs>
              <a:gs pos="100000">
                <a:schemeClr val="accent5">
                  <a:lumMod val="75000"/>
                  <a:shade val="100000"/>
                  <a:satMod val="115000"/>
                </a:schemeClr>
              </a:gs>
            </a:gsLst>
            <a:lin ang="5400000" scaled="1"/>
            <a:tileRect/>
          </a:gradFill>
        </p:spPr>
        <p:txBody>
          <a:bodyPr anchor="ctr"/>
          <a:lst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r>
              <a:rPr lang="fr-FR" sz="5000" dirty="0">
                <a:solidFill>
                  <a:schemeClr val="accent1">
                    <a:lumMod val="20000"/>
                    <a:lumOff val="80000"/>
                  </a:schemeClr>
                </a:solidFill>
              </a:rPr>
              <a:t>ELASTINE NUIT</a:t>
            </a:r>
          </a:p>
        </p:txBody>
      </p:sp>
      <p:sp>
        <p:nvSpPr>
          <p:cNvPr id="6" name="Rectangle 5"/>
          <p:cNvSpPr/>
          <p:nvPr/>
        </p:nvSpPr>
        <p:spPr>
          <a:xfrm>
            <a:off x="0" y="1448481"/>
            <a:ext cx="12192000" cy="400110"/>
          </a:xfrm>
          <a:prstGeom prst="rect">
            <a:avLst/>
          </a:prstGeom>
        </p:spPr>
        <p:txBody>
          <a:bodyPr wrap="square">
            <a:spAutoFit/>
          </a:bodyPr>
          <a:lstStyle/>
          <a:p>
            <a:pPr algn="ctr">
              <a:defRPr/>
            </a:pPr>
            <a:r>
              <a:rPr lang="en-US" sz="2000" i="1" dirty="0">
                <a:latin typeface="KyivType Sans2" panose="00000500000000000000" pitchFamily="50" charset="0"/>
              </a:rPr>
              <a:t>The ideal night care to fight the first wrinkles while you sleep</a:t>
            </a:r>
            <a:endParaRPr lang="fr-FR" sz="2000" i="1" dirty="0">
              <a:solidFill>
                <a:prstClr val="black"/>
              </a:solidFill>
              <a:latin typeface="KyivType Sans2" panose="00000500000000000000" pitchFamily="50" charset="0"/>
              <a:ea typeface="Roboto Light" panose="020B0604020202020204" charset="0"/>
            </a:endParaRPr>
          </a:p>
        </p:txBody>
      </p:sp>
      <p:sp>
        <p:nvSpPr>
          <p:cNvPr id="7" name="Arc 21"/>
          <p:cNvSpPr/>
          <p:nvPr/>
        </p:nvSpPr>
        <p:spPr>
          <a:xfrm rot="9523306">
            <a:off x="802689" y="1900995"/>
            <a:ext cx="3629959" cy="5105671"/>
          </a:xfrm>
          <a:custGeom>
            <a:avLst/>
            <a:gdLst>
              <a:gd name="connsiteX0" fmla="*/ 3440652 w 6881304"/>
              <a:gd name="connsiteY0" fmla="*/ 0 h 8221727"/>
              <a:gd name="connsiteX1" fmla="*/ 6881304 w 6881304"/>
              <a:gd name="connsiteY1" fmla="*/ 4110864 h 8221727"/>
              <a:gd name="connsiteX2" fmla="*/ 3440652 w 6881304"/>
              <a:gd name="connsiteY2" fmla="*/ 4110864 h 8221727"/>
              <a:gd name="connsiteX3" fmla="*/ 3440652 w 6881304"/>
              <a:gd name="connsiteY3" fmla="*/ 0 h 8221727"/>
              <a:gd name="connsiteX0" fmla="*/ 3440652 w 6881304"/>
              <a:gd name="connsiteY0" fmla="*/ 0 h 8221727"/>
              <a:gd name="connsiteX1" fmla="*/ 6881304 w 6881304"/>
              <a:gd name="connsiteY1" fmla="*/ 4110864 h 8221727"/>
              <a:gd name="connsiteX0" fmla="*/ 0 w 3440652"/>
              <a:gd name="connsiteY0" fmla="*/ 0 h 4110864"/>
              <a:gd name="connsiteX1" fmla="*/ 3440652 w 3440652"/>
              <a:gd name="connsiteY1" fmla="*/ 4110864 h 4110864"/>
              <a:gd name="connsiteX2" fmla="*/ 0 w 3440652"/>
              <a:gd name="connsiteY2" fmla="*/ 4110864 h 4110864"/>
              <a:gd name="connsiteX3" fmla="*/ 0 w 3440652"/>
              <a:gd name="connsiteY3" fmla="*/ 0 h 4110864"/>
              <a:gd name="connsiteX0" fmla="*/ 358483 w 3440652"/>
              <a:gd name="connsiteY0" fmla="*/ 129388 h 4110864"/>
              <a:gd name="connsiteX1" fmla="*/ 3440652 w 3440652"/>
              <a:gd name="connsiteY1" fmla="*/ 4110864 h 4110864"/>
              <a:gd name="connsiteX0" fmla="*/ 0 w 3440652"/>
              <a:gd name="connsiteY0" fmla="*/ 0 h 4110864"/>
              <a:gd name="connsiteX1" fmla="*/ 3440652 w 3440652"/>
              <a:gd name="connsiteY1" fmla="*/ 4110864 h 4110864"/>
              <a:gd name="connsiteX2" fmla="*/ 0 w 3440652"/>
              <a:gd name="connsiteY2" fmla="*/ 4110864 h 4110864"/>
              <a:gd name="connsiteX3" fmla="*/ 0 w 3440652"/>
              <a:gd name="connsiteY3" fmla="*/ 0 h 4110864"/>
              <a:gd name="connsiteX0" fmla="*/ 303734 w 3440652"/>
              <a:gd name="connsiteY0" fmla="*/ 138732 h 4110864"/>
              <a:gd name="connsiteX1" fmla="*/ 3440652 w 3440652"/>
              <a:gd name="connsiteY1" fmla="*/ 4110864 h 4110864"/>
              <a:gd name="connsiteX0" fmla="*/ 0 w 3440652"/>
              <a:gd name="connsiteY0" fmla="*/ 137908 h 4248772"/>
              <a:gd name="connsiteX1" fmla="*/ 3440652 w 3440652"/>
              <a:gd name="connsiteY1" fmla="*/ 4248772 h 4248772"/>
              <a:gd name="connsiteX2" fmla="*/ 0 w 3440652"/>
              <a:gd name="connsiteY2" fmla="*/ 4248772 h 4248772"/>
              <a:gd name="connsiteX3" fmla="*/ 0 w 3440652"/>
              <a:gd name="connsiteY3" fmla="*/ 137908 h 4248772"/>
              <a:gd name="connsiteX0" fmla="*/ 380805 w 3440652"/>
              <a:gd name="connsiteY0" fmla="*/ 0 h 4248772"/>
              <a:gd name="connsiteX1" fmla="*/ 3440652 w 3440652"/>
              <a:gd name="connsiteY1" fmla="*/ 4248772 h 4248772"/>
              <a:gd name="connsiteX0" fmla="*/ 0 w 3440652"/>
              <a:gd name="connsiteY0" fmla="*/ 218815 h 4329679"/>
              <a:gd name="connsiteX1" fmla="*/ 3440652 w 3440652"/>
              <a:gd name="connsiteY1" fmla="*/ 4329679 h 4329679"/>
              <a:gd name="connsiteX2" fmla="*/ 0 w 3440652"/>
              <a:gd name="connsiteY2" fmla="*/ 4329679 h 4329679"/>
              <a:gd name="connsiteX3" fmla="*/ 0 w 3440652"/>
              <a:gd name="connsiteY3" fmla="*/ 218815 h 4329679"/>
              <a:gd name="connsiteX0" fmla="*/ 330539 w 3440652"/>
              <a:gd name="connsiteY0" fmla="*/ 0 h 4329679"/>
              <a:gd name="connsiteX1" fmla="*/ 3440652 w 3440652"/>
              <a:gd name="connsiteY1" fmla="*/ 4329679 h 4329679"/>
              <a:gd name="connsiteX0" fmla="*/ 43644 w 3484296"/>
              <a:gd name="connsiteY0" fmla="*/ 517867 h 4628731"/>
              <a:gd name="connsiteX1" fmla="*/ 3484296 w 3484296"/>
              <a:gd name="connsiteY1" fmla="*/ 4628731 h 4628731"/>
              <a:gd name="connsiteX2" fmla="*/ 43644 w 3484296"/>
              <a:gd name="connsiteY2" fmla="*/ 4628731 h 4628731"/>
              <a:gd name="connsiteX3" fmla="*/ 43644 w 3484296"/>
              <a:gd name="connsiteY3" fmla="*/ 517867 h 4628731"/>
              <a:gd name="connsiteX0" fmla="*/ 0 w 3484296"/>
              <a:gd name="connsiteY0" fmla="*/ 0 h 4628731"/>
              <a:gd name="connsiteX1" fmla="*/ 3484296 w 3484296"/>
              <a:gd name="connsiteY1" fmla="*/ 4628731 h 4628731"/>
              <a:gd name="connsiteX0" fmla="*/ 158559 w 3599211"/>
              <a:gd name="connsiteY0" fmla="*/ 511511 h 4622375"/>
              <a:gd name="connsiteX1" fmla="*/ 3599211 w 3599211"/>
              <a:gd name="connsiteY1" fmla="*/ 4622375 h 4622375"/>
              <a:gd name="connsiteX2" fmla="*/ 158559 w 3599211"/>
              <a:gd name="connsiteY2" fmla="*/ 4622375 h 4622375"/>
              <a:gd name="connsiteX3" fmla="*/ 158559 w 3599211"/>
              <a:gd name="connsiteY3" fmla="*/ 511511 h 4622375"/>
              <a:gd name="connsiteX0" fmla="*/ 0 w 3599211"/>
              <a:gd name="connsiteY0" fmla="*/ 0 h 4622375"/>
              <a:gd name="connsiteX1" fmla="*/ 3599211 w 3599211"/>
              <a:gd name="connsiteY1" fmla="*/ 4622375 h 4622375"/>
            </a:gdLst>
            <a:ahLst/>
            <a:cxnLst>
              <a:cxn ang="0">
                <a:pos x="connsiteX0" y="connsiteY0"/>
              </a:cxn>
              <a:cxn ang="0">
                <a:pos x="connsiteX1" y="connsiteY1"/>
              </a:cxn>
            </a:cxnLst>
            <a:rect l="l" t="t" r="r" b="b"/>
            <a:pathLst>
              <a:path w="3599211" h="4622375" stroke="0" extrusionOk="0">
                <a:moveTo>
                  <a:pt x="158559" y="511511"/>
                </a:moveTo>
                <a:cubicBezTo>
                  <a:pt x="2058779" y="511511"/>
                  <a:pt x="3599211" y="2352008"/>
                  <a:pt x="3599211" y="4622375"/>
                </a:cubicBezTo>
                <a:lnTo>
                  <a:pt x="158559" y="4622375"/>
                </a:lnTo>
                <a:lnTo>
                  <a:pt x="158559" y="511511"/>
                </a:lnTo>
                <a:close/>
              </a:path>
              <a:path w="3599211" h="4622375" fill="none">
                <a:moveTo>
                  <a:pt x="0" y="0"/>
                </a:moveTo>
                <a:cubicBezTo>
                  <a:pt x="1900220" y="0"/>
                  <a:pt x="3599211" y="2352008"/>
                  <a:pt x="3599211" y="4622375"/>
                </a:cubicBezTo>
              </a:path>
            </a:pathLst>
          </a:cu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Roboto Light" panose="020B0604020202020204" charset="0"/>
              <a:ea typeface="Roboto Light" panose="020B0604020202020204" charset="0"/>
            </a:endParaRPr>
          </a:p>
        </p:txBody>
      </p:sp>
      <p:sp>
        <p:nvSpPr>
          <p:cNvPr id="8" name="ZoneTexte 7"/>
          <p:cNvSpPr txBox="1"/>
          <p:nvPr/>
        </p:nvSpPr>
        <p:spPr>
          <a:xfrm>
            <a:off x="1162206" y="2872169"/>
            <a:ext cx="5136016" cy="923330"/>
          </a:xfrm>
          <a:prstGeom prst="rect">
            <a:avLst/>
          </a:prstGeom>
          <a:solidFill>
            <a:schemeClr val="bg1"/>
          </a:solidFill>
        </p:spPr>
        <p:txBody>
          <a:bodyPr wrap="square" rtlCol="0">
            <a:spAutoFit/>
          </a:bodyPr>
          <a:lstStyle/>
          <a:p>
            <a:r>
              <a:rPr lang="fr-FR" dirty="0" err="1"/>
              <a:t>Smoothes</a:t>
            </a:r>
            <a:r>
              <a:rPr lang="fr-FR" dirty="0"/>
              <a:t> </a:t>
            </a:r>
          </a:p>
          <a:p>
            <a:r>
              <a:rPr lang="fr-FR" dirty="0" err="1"/>
              <a:t>Regenerates</a:t>
            </a:r>
            <a:endParaRPr lang="fr-FR" dirty="0"/>
          </a:p>
          <a:p>
            <a:r>
              <a:rPr lang="fr-FR" dirty="0" err="1" smtClean="0"/>
              <a:t>Preserves</a:t>
            </a:r>
            <a:r>
              <a:rPr lang="fr-FR" dirty="0" smtClean="0"/>
              <a:t> skin </a:t>
            </a:r>
            <a:r>
              <a:rPr lang="fr-FR" dirty="0" err="1"/>
              <a:t>elasticity</a:t>
            </a:r>
            <a:r>
              <a:rPr lang="fr-FR" dirty="0"/>
              <a:t> </a:t>
            </a:r>
          </a:p>
        </p:txBody>
      </p:sp>
      <p:sp>
        <p:nvSpPr>
          <p:cNvPr id="9" name="Rectangle 8"/>
          <p:cNvSpPr/>
          <p:nvPr/>
        </p:nvSpPr>
        <p:spPr>
          <a:xfrm>
            <a:off x="4057783" y="5518279"/>
            <a:ext cx="3701554" cy="646331"/>
          </a:xfrm>
          <a:prstGeom prst="rect">
            <a:avLst/>
          </a:prstGeom>
          <a:solidFill>
            <a:schemeClr val="bg1"/>
          </a:solidFill>
        </p:spPr>
        <p:txBody>
          <a:bodyPr wrap="square">
            <a:spAutoFit/>
          </a:bodyPr>
          <a:lstStyle/>
          <a:p>
            <a:r>
              <a:rPr lang="en-US" dirty="0"/>
              <a:t>Visibly reduces fine lines &amp; wrinkles</a:t>
            </a:r>
          </a:p>
          <a:p>
            <a:r>
              <a:rPr lang="en-US" dirty="0"/>
              <a:t>S</a:t>
            </a:r>
            <a:r>
              <a:rPr lang="en-US" dirty="0" smtClean="0"/>
              <a:t>kin </a:t>
            </a:r>
            <a:r>
              <a:rPr lang="en-US" dirty="0"/>
              <a:t>regains its elasticity</a:t>
            </a:r>
            <a:endParaRPr lang="fr-FR" dirty="0"/>
          </a:p>
        </p:txBody>
      </p:sp>
      <p:sp>
        <p:nvSpPr>
          <p:cNvPr id="10" name="ZoneTexte 9"/>
          <p:cNvSpPr txBox="1"/>
          <p:nvPr/>
        </p:nvSpPr>
        <p:spPr>
          <a:xfrm>
            <a:off x="2003473" y="4351978"/>
            <a:ext cx="2522807" cy="646331"/>
          </a:xfrm>
          <a:prstGeom prst="rect">
            <a:avLst/>
          </a:prstGeom>
          <a:solidFill>
            <a:schemeClr val="bg1"/>
          </a:solidFill>
          <a:effectLst>
            <a:softEdge rad="63500"/>
          </a:effectLst>
        </p:spPr>
        <p:txBody>
          <a:bodyPr wrap="square" rtlCol="0">
            <a:spAutoFit/>
          </a:bodyPr>
          <a:lstStyle/>
          <a:p>
            <a:r>
              <a:rPr lang="fr-FR" dirty="0">
                <a:solidFill>
                  <a:prstClr val="black"/>
                </a:solidFill>
              </a:rPr>
              <a:t>Skin </a:t>
            </a:r>
            <a:r>
              <a:rPr lang="fr-FR" dirty="0" err="1">
                <a:solidFill>
                  <a:prstClr val="black"/>
                </a:solidFill>
              </a:rPr>
              <a:t>with</a:t>
            </a:r>
            <a:r>
              <a:rPr lang="fr-FR" dirty="0">
                <a:solidFill>
                  <a:prstClr val="black"/>
                </a:solidFill>
              </a:rPr>
              <a:t> </a:t>
            </a:r>
            <a:r>
              <a:rPr lang="fr-FR" dirty="0" err="1">
                <a:solidFill>
                  <a:prstClr val="black"/>
                </a:solidFill>
              </a:rPr>
              <a:t>superficial</a:t>
            </a:r>
            <a:r>
              <a:rPr lang="fr-FR" dirty="0">
                <a:solidFill>
                  <a:prstClr val="black"/>
                </a:solidFill>
              </a:rPr>
              <a:t> </a:t>
            </a:r>
            <a:r>
              <a:rPr lang="fr-FR" dirty="0" err="1">
                <a:solidFill>
                  <a:prstClr val="black"/>
                </a:solidFill>
              </a:rPr>
              <a:t>wrinkles</a:t>
            </a:r>
            <a:endParaRPr lang="fr-FR" dirty="0">
              <a:solidFill>
                <a:prstClr val="black"/>
              </a:solidFill>
              <a:latin typeface="Roboto Light" panose="020B0604020202020204" charset="0"/>
              <a:ea typeface="Roboto Light" panose="020B0604020202020204" charset="0"/>
            </a:endParaRPr>
          </a:p>
        </p:txBody>
      </p:sp>
      <p:pic>
        <p:nvPicPr>
          <p:cNvPr id="11" name="Imag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653602"/>
            <a:ext cx="1119598" cy="1418896"/>
          </a:xfrm>
          <a:prstGeom prst="rect">
            <a:avLst/>
          </a:prstGeom>
        </p:spPr>
      </p:pic>
      <p:pic>
        <p:nvPicPr>
          <p:cNvPr id="12" name="Imag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63336" y="5345319"/>
            <a:ext cx="1198836" cy="1461027"/>
          </a:xfrm>
          <a:prstGeom prst="rect">
            <a:avLst/>
          </a:prstGeom>
        </p:spPr>
      </p:pic>
      <p:pic>
        <p:nvPicPr>
          <p:cNvPr id="13" name="Imag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1125" y="4382477"/>
            <a:ext cx="1152633" cy="1218354"/>
          </a:xfrm>
          <a:prstGeom prst="rect">
            <a:avLst/>
          </a:prstGeom>
        </p:spPr>
      </p:pic>
      <p:sp>
        <p:nvSpPr>
          <p:cNvPr id="14" name="ZoneTexte 13"/>
          <p:cNvSpPr txBox="1"/>
          <p:nvPr/>
        </p:nvSpPr>
        <p:spPr>
          <a:xfrm>
            <a:off x="1040265" y="5563371"/>
            <a:ext cx="1511300" cy="338554"/>
          </a:xfrm>
          <a:prstGeom prst="rect">
            <a:avLst/>
          </a:prstGeom>
          <a:noFill/>
        </p:spPr>
        <p:txBody>
          <a:bodyPr wrap="square" rtlCol="0">
            <a:spAutoFit/>
          </a:bodyPr>
          <a:lstStyle/>
          <a:p>
            <a:r>
              <a:rPr lang="fr-FR" sz="1600" b="1" dirty="0">
                <a:solidFill>
                  <a:srgbClr val="CAC4DB"/>
                </a:solidFill>
                <a:latin typeface="Calibri Light" panose="020F0302020204030204" pitchFamily="34" charset="0"/>
                <a:ea typeface="Roboto" panose="02000000000000000000" pitchFamily="2" charset="0"/>
                <a:cs typeface="Calibri Light" panose="020F0302020204030204" pitchFamily="34" charset="0"/>
              </a:rPr>
              <a:t>Cible </a:t>
            </a:r>
          </a:p>
        </p:txBody>
      </p:sp>
      <p:pic>
        <p:nvPicPr>
          <p:cNvPr id="20" name="Image 1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434923" y="932688"/>
            <a:ext cx="3862517" cy="5794407"/>
          </a:xfrm>
          <a:prstGeom prst="rect">
            <a:avLst/>
          </a:prstGeom>
        </p:spPr>
      </p:pic>
      <p:pic>
        <p:nvPicPr>
          <p:cNvPr id="3" name="Image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83553" y="2808863"/>
            <a:ext cx="2528855" cy="3469484"/>
          </a:xfrm>
          <a:prstGeom prst="rect">
            <a:avLst/>
          </a:prstGeom>
        </p:spPr>
      </p:pic>
    </p:spTree>
    <p:extLst>
      <p:ext uri="{BB962C8B-B14F-4D97-AF65-F5344CB8AC3E}">
        <p14:creationId xmlns:p14="http://schemas.microsoft.com/office/powerpoint/2010/main" val="36546635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2"/>
          <p:cNvSpPr txBox="1">
            <a:spLocks/>
          </p:cNvSpPr>
          <p:nvPr/>
        </p:nvSpPr>
        <p:spPr>
          <a:xfrm>
            <a:off x="859536" y="220116"/>
            <a:ext cx="10515600" cy="941108"/>
          </a:xfrm>
          <a:prstGeom prst="rect">
            <a:avLst/>
          </a:prstGeom>
          <a:gradFill flip="none" rotWithShape="1">
            <a:gsLst>
              <a:gs pos="0">
                <a:schemeClr val="accent5">
                  <a:lumMod val="75000"/>
                  <a:shade val="30000"/>
                  <a:satMod val="115000"/>
                </a:schemeClr>
              </a:gs>
              <a:gs pos="50000">
                <a:schemeClr val="accent5">
                  <a:lumMod val="75000"/>
                  <a:shade val="67500"/>
                  <a:satMod val="115000"/>
                </a:schemeClr>
              </a:gs>
              <a:gs pos="100000">
                <a:schemeClr val="accent5">
                  <a:lumMod val="75000"/>
                  <a:shade val="100000"/>
                  <a:satMod val="115000"/>
                </a:schemeClr>
              </a:gs>
            </a:gsLst>
            <a:lin ang="5400000" scaled="1"/>
            <a:tileRect/>
          </a:gradFill>
        </p:spPr>
        <p:txBody>
          <a:bodyPr anchor="ctr"/>
          <a:lst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r>
              <a:rPr lang="fr-FR" sz="5000" dirty="0">
                <a:solidFill>
                  <a:schemeClr val="accent1">
                    <a:lumMod val="20000"/>
                    <a:lumOff val="80000"/>
                  </a:schemeClr>
                </a:solidFill>
              </a:rPr>
              <a:t>ELASTINE NUIT</a:t>
            </a:r>
          </a:p>
        </p:txBody>
      </p:sp>
      <p:sp>
        <p:nvSpPr>
          <p:cNvPr id="16" name="ZoneTexte 15"/>
          <p:cNvSpPr txBox="1"/>
          <p:nvPr/>
        </p:nvSpPr>
        <p:spPr>
          <a:xfrm>
            <a:off x="3472140" y="1823516"/>
            <a:ext cx="8097560" cy="1940957"/>
          </a:xfrm>
          <a:prstGeom prst="roundRect">
            <a:avLst/>
          </a:prstGeom>
          <a:solidFill>
            <a:schemeClr val="bg1"/>
          </a:solidFill>
          <a:ln>
            <a:solidFill>
              <a:schemeClr val="tx1">
                <a:lumMod val="65000"/>
                <a:lumOff val="35000"/>
              </a:schemeClr>
            </a:solidFill>
          </a:ln>
        </p:spPr>
        <p:txBody>
          <a:bodyPr wrap="square" rtlCol="0">
            <a:spAutoFit/>
          </a:bodyPr>
          <a:lstStyle/>
          <a:p>
            <a:r>
              <a:rPr lang="fr-FR" dirty="0"/>
              <a:t>	In the </a:t>
            </a:r>
            <a:r>
              <a:rPr lang="fr-FR" dirty="0" err="1"/>
              <a:t>evening</a:t>
            </a:r>
            <a:r>
              <a:rPr lang="fr-FR" dirty="0"/>
              <a:t>, </a:t>
            </a:r>
            <a:r>
              <a:rPr lang="en-US" dirty="0"/>
              <a:t>after cleansing and misting with Yon-Ka Lotion </a:t>
            </a:r>
            <a:r>
              <a:rPr lang="fr-FR" dirty="0"/>
              <a:t>	</a:t>
            </a:r>
            <a:r>
              <a:rPr lang="fr-FR" dirty="0" err="1"/>
              <a:t>apply</a:t>
            </a:r>
            <a:r>
              <a:rPr lang="fr-FR" dirty="0"/>
              <a:t> </a:t>
            </a:r>
            <a:r>
              <a:rPr lang="fr-FR" b="1" dirty="0"/>
              <a:t>ELASTINE NUIT </a:t>
            </a:r>
            <a:r>
              <a:rPr lang="en-US" dirty="0"/>
              <a:t>cream by effleurages on the face and the neck</a:t>
            </a:r>
          </a:p>
          <a:p>
            <a:pPr>
              <a:defRPr/>
            </a:pPr>
            <a:r>
              <a:rPr lang="fr-FR" dirty="0" smtClean="0"/>
              <a:t>	</a:t>
            </a:r>
            <a:endParaRPr lang="fr-FR" dirty="0"/>
          </a:p>
          <a:p>
            <a:r>
              <a:rPr lang="fr-FR" dirty="0"/>
              <a:t>	</a:t>
            </a:r>
            <a:r>
              <a:rPr lang="en-US" dirty="0"/>
              <a:t> Depending on your skin's needs, combine this cream with a few </a:t>
            </a:r>
            <a:r>
              <a:rPr lang="en-US" dirty="0" smtClean="0"/>
              <a:t>	drops </a:t>
            </a:r>
            <a:r>
              <a:rPr lang="en-US" dirty="0"/>
              <a:t>of one of your favorite booster products or a serum. </a:t>
            </a:r>
          </a:p>
          <a:p>
            <a:pPr>
              <a:defRPr/>
            </a:pPr>
            <a:r>
              <a:rPr lang="fr-FR" dirty="0">
                <a:solidFill>
                  <a:prstClr val="black"/>
                </a:solidFill>
                <a:latin typeface="Roboto Light" panose="020B0604020202020204" charset="0"/>
                <a:ea typeface="Roboto Light" panose="020B0604020202020204" charset="0"/>
              </a:rPr>
              <a:t>	</a:t>
            </a:r>
            <a:r>
              <a:rPr lang="fr-FR" b="1" dirty="0" err="1">
                <a:solidFill>
                  <a:prstClr val="black"/>
                </a:solidFill>
                <a:latin typeface="Roboto Light" panose="020B0604020202020204" charset="0"/>
                <a:ea typeface="Roboto Light" panose="020B0604020202020204" charset="0"/>
              </a:rPr>
              <a:t>Without</a:t>
            </a:r>
            <a:r>
              <a:rPr lang="fr-FR" b="1" dirty="0">
                <a:solidFill>
                  <a:prstClr val="black"/>
                </a:solidFill>
                <a:latin typeface="Roboto Light" panose="020B0604020202020204" charset="0"/>
                <a:ea typeface="Roboto Light" panose="020B0604020202020204" charset="0"/>
              </a:rPr>
              <a:t> </a:t>
            </a:r>
            <a:r>
              <a:rPr lang="fr-FR" b="1" dirty="0" smtClean="0">
                <a:solidFill>
                  <a:prstClr val="black"/>
                </a:solidFill>
                <a:latin typeface="Roboto Light" panose="020B0604020202020204" charset="0"/>
                <a:ea typeface="Roboto Light" panose="020B0604020202020204" charset="0"/>
              </a:rPr>
              <a:t>Essential </a:t>
            </a:r>
            <a:r>
              <a:rPr lang="fr-FR" b="1" dirty="0" err="1">
                <a:solidFill>
                  <a:prstClr val="black"/>
                </a:solidFill>
                <a:latin typeface="Roboto Light" panose="020B0604020202020204" charset="0"/>
                <a:ea typeface="Roboto Light" panose="020B0604020202020204" charset="0"/>
              </a:rPr>
              <a:t>oil</a:t>
            </a:r>
            <a:r>
              <a:rPr lang="fr-FR" b="1" dirty="0">
                <a:solidFill>
                  <a:prstClr val="black"/>
                </a:solidFill>
                <a:latin typeface="Roboto Light" panose="020B0604020202020204" charset="0"/>
                <a:ea typeface="Roboto Light" panose="020B0604020202020204" charset="0"/>
              </a:rPr>
              <a:t>.</a:t>
            </a:r>
          </a:p>
        </p:txBody>
      </p:sp>
      <p:pic>
        <p:nvPicPr>
          <p:cNvPr id="2" name="Imag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11133" y="2807813"/>
            <a:ext cx="768389" cy="692186"/>
          </a:xfrm>
          <a:prstGeom prst="rect">
            <a:avLst/>
          </a:prstGeom>
        </p:spPr>
      </p:pic>
      <p:pic>
        <p:nvPicPr>
          <p:cNvPr id="3" name="Imag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11133" y="1996692"/>
            <a:ext cx="787440" cy="755689"/>
          </a:xfrm>
          <a:prstGeom prst="rect">
            <a:avLst/>
          </a:prstGeom>
        </p:spPr>
      </p:pic>
      <p:sp>
        <p:nvSpPr>
          <p:cNvPr id="19" name="Rectangle 18"/>
          <p:cNvSpPr/>
          <p:nvPr/>
        </p:nvSpPr>
        <p:spPr>
          <a:xfrm>
            <a:off x="402996" y="6286024"/>
            <a:ext cx="3328283" cy="600164"/>
          </a:xfrm>
          <a:prstGeom prst="rect">
            <a:avLst/>
          </a:prstGeom>
        </p:spPr>
        <p:txBody>
          <a:bodyPr wrap="square">
            <a:spAutoFit/>
          </a:bodyPr>
          <a:lstStyle/>
          <a:p>
            <a:pPr algn="ctr">
              <a:defRPr/>
            </a:pPr>
            <a:r>
              <a:rPr lang="fr-FR" sz="1100" dirty="0" err="1"/>
              <a:t>Elastin</a:t>
            </a:r>
            <a:r>
              <a:rPr lang="fr-FR" sz="1100" dirty="0"/>
              <a:t> and </a:t>
            </a:r>
            <a:r>
              <a:rPr lang="fr-FR" sz="1100" dirty="0" err="1"/>
              <a:t>milk</a:t>
            </a:r>
            <a:r>
              <a:rPr lang="fr-FR" sz="1100" dirty="0"/>
              <a:t> </a:t>
            </a:r>
            <a:r>
              <a:rPr lang="fr-FR" sz="1100" dirty="0" smtClean="0"/>
              <a:t>peptides </a:t>
            </a:r>
          </a:p>
          <a:p>
            <a:pPr algn="ctr">
              <a:defRPr/>
            </a:pPr>
            <a:r>
              <a:rPr lang="fr-FR" sz="1100" b="1" dirty="0" smtClean="0">
                <a:solidFill>
                  <a:prstClr val="black"/>
                </a:solidFill>
              </a:rPr>
              <a:t>Anti-</a:t>
            </a:r>
            <a:r>
              <a:rPr lang="fr-FR" sz="1100" b="1" dirty="0" err="1" smtClean="0">
                <a:solidFill>
                  <a:prstClr val="black"/>
                </a:solidFill>
              </a:rPr>
              <a:t>wrinkle</a:t>
            </a:r>
            <a:r>
              <a:rPr lang="fr-FR" sz="1100" b="1" dirty="0">
                <a:solidFill>
                  <a:prstClr val="black"/>
                </a:solidFill>
              </a:rPr>
              <a:t>, </a:t>
            </a:r>
            <a:r>
              <a:rPr lang="fr-FR" sz="1100" b="1" dirty="0" err="1">
                <a:solidFill>
                  <a:prstClr val="black"/>
                </a:solidFill>
              </a:rPr>
              <a:t>smoothing</a:t>
            </a:r>
            <a:endParaRPr lang="fr-FR" sz="1100" b="1" dirty="0">
              <a:solidFill>
                <a:prstClr val="black"/>
              </a:solidFill>
            </a:endParaRPr>
          </a:p>
          <a:p>
            <a:pPr lvl="0">
              <a:defRPr/>
            </a:pPr>
            <a:endParaRPr lang="fr-FR" sz="1100" dirty="0">
              <a:solidFill>
                <a:prstClr val="black"/>
              </a:solidFill>
            </a:endParaRPr>
          </a:p>
        </p:txBody>
      </p:sp>
      <p:sp>
        <p:nvSpPr>
          <p:cNvPr id="24" name="Rectangle 23"/>
          <p:cNvSpPr/>
          <p:nvPr/>
        </p:nvSpPr>
        <p:spPr>
          <a:xfrm>
            <a:off x="5674030" y="6191298"/>
            <a:ext cx="901168" cy="6001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Rectangle 24"/>
          <p:cNvSpPr/>
          <p:nvPr/>
        </p:nvSpPr>
        <p:spPr>
          <a:xfrm>
            <a:off x="3243997" y="6302735"/>
            <a:ext cx="3328283" cy="430887"/>
          </a:xfrm>
          <a:prstGeom prst="rect">
            <a:avLst/>
          </a:prstGeom>
        </p:spPr>
        <p:txBody>
          <a:bodyPr wrap="square">
            <a:spAutoFit/>
          </a:bodyPr>
          <a:lstStyle/>
          <a:p>
            <a:pPr algn="ctr">
              <a:defRPr/>
            </a:pPr>
            <a:r>
              <a:rPr lang="fr-FR" sz="1100" dirty="0" err="1"/>
              <a:t>Shea</a:t>
            </a:r>
            <a:r>
              <a:rPr lang="fr-FR" sz="1100" dirty="0"/>
              <a:t> butter </a:t>
            </a:r>
            <a:endParaRPr lang="fr-FR" sz="1100" dirty="0" smtClean="0"/>
          </a:p>
          <a:p>
            <a:pPr algn="ctr">
              <a:defRPr/>
            </a:pPr>
            <a:r>
              <a:rPr lang="fr-FR" sz="1100" b="1" dirty="0" err="1" smtClean="0">
                <a:solidFill>
                  <a:prstClr val="black"/>
                </a:solidFill>
              </a:rPr>
              <a:t>Repairing</a:t>
            </a:r>
            <a:r>
              <a:rPr lang="fr-FR" sz="1100" b="1" dirty="0">
                <a:solidFill>
                  <a:prstClr val="black"/>
                </a:solidFill>
              </a:rPr>
              <a:t>, protective </a:t>
            </a:r>
            <a:endParaRPr lang="fr-FR" sz="1100" dirty="0">
              <a:solidFill>
                <a:prstClr val="black"/>
              </a:solidFill>
            </a:endParaRPr>
          </a:p>
        </p:txBody>
      </p:sp>
      <p:sp>
        <p:nvSpPr>
          <p:cNvPr id="26" name="Rectangle 25"/>
          <p:cNvSpPr/>
          <p:nvPr/>
        </p:nvSpPr>
        <p:spPr>
          <a:xfrm>
            <a:off x="5433932" y="6263373"/>
            <a:ext cx="3328283" cy="600164"/>
          </a:xfrm>
          <a:prstGeom prst="rect">
            <a:avLst/>
          </a:prstGeom>
        </p:spPr>
        <p:txBody>
          <a:bodyPr wrap="square">
            <a:spAutoFit/>
          </a:bodyPr>
          <a:lstStyle/>
          <a:p>
            <a:pPr algn="ctr">
              <a:defRPr/>
            </a:pPr>
            <a:r>
              <a:rPr lang="fr-FR" sz="1100" dirty="0" err="1"/>
              <a:t>soy</a:t>
            </a:r>
            <a:r>
              <a:rPr lang="fr-FR" sz="1100" dirty="0"/>
              <a:t> </a:t>
            </a:r>
            <a:r>
              <a:rPr lang="fr-FR" sz="1100" dirty="0" smtClean="0"/>
              <a:t>peptides</a:t>
            </a:r>
          </a:p>
          <a:p>
            <a:pPr algn="ctr">
              <a:defRPr/>
            </a:pPr>
            <a:r>
              <a:rPr lang="fr-FR" sz="1100" b="1" dirty="0" err="1" smtClean="0"/>
              <a:t>Restructuring</a:t>
            </a:r>
            <a:endParaRPr lang="fr-FR" sz="1100" b="1" dirty="0"/>
          </a:p>
          <a:p>
            <a:pPr lvl="0">
              <a:defRPr/>
            </a:pPr>
            <a:endParaRPr lang="fr-FR" sz="1100" dirty="0">
              <a:solidFill>
                <a:prstClr val="black"/>
              </a:solidFill>
            </a:endParaRPr>
          </a:p>
        </p:txBody>
      </p:sp>
      <p:sp>
        <p:nvSpPr>
          <p:cNvPr id="28" name="Rectangle 27"/>
          <p:cNvSpPr/>
          <p:nvPr/>
        </p:nvSpPr>
        <p:spPr>
          <a:xfrm>
            <a:off x="7395029" y="6263373"/>
            <a:ext cx="3328283" cy="600164"/>
          </a:xfrm>
          <a:prstGeom prst="rect">
            <a:avLst/>
          </a:prstGeom>
        </p:spPr>
        <p:txBody>
          <a:bodyPr wrap="square">
            <a:spAutoFit/>
          </a:bodyPr>
          <a:lstStyle/>
          <a:p>
            <a:pPr algn="ctr">
              <a:defRPr/>
            </a:pPr>
            <a:r>
              <a:rPr lang="fr-FR" sz="1100" dirty="0" err="1" smtClean="0">
                <a:solidFill>
                  <a:prstClr val="black"/>
                </a:solidFill>
              </a:rPr>
              <a:t>Vitamin</a:t>
            </a:r>
            <a:r>
              <a:rPr lang="fr-FR" sz="1100" dirty="0" smtClean="0">
                <a:solidFill>
                  <a:prstClr val="black"/>
                </a:solidFill>
              </a:rPr>
              <a:t> </a:t>
            </a:r>
            <a:r>
              <a:rPr lang="fr-FR" sz="1100" dirty="0">
                <a:solidFill>
                  <a:prstClr val="black"/>
                </a:solidFill>
              </a:rPr>
              <a:t>C</a:t>
            </a:r>
          </a:p>
          <a:p>
            <a:pPr algn="ctr">
              <a:defRPr/>
            </a:pPr>
            <a:r>
              <a:rPr lang="fr-FR" sz="1100" b="1" dirty="0" smtClean="0">
                <a:solidFill>
                  <a:prstClr val="black"/>
                </a:solidFill>
              </a:rPr>
              <a:t>Antioxydant</a:t>
            </a:r>
            <a:endParaRPr lang="fr-FR" sz="1100" b="1" dirty="0">
              <a:solidFill>
                <a:prstClr val="black"/>
              </a:solidFill>
            </a:endParaRPr>
          </a:p>
          <a:p>
            <a:pPr lvl="0">
              <a:defRPr/>
            </a:pPr>
            <a:endParaRPr lang="fr-FR" sz="1100" dirty="0">
              <a:solidFill>
                <a:prstClr val="black"/>
              </a:solidFill>
            </a:endParaRPr>
          </a:p>
        </p:txBody>
      </p:sp>
      <p:sp>
        <p:nvSpPr>
          <p:cNvPr id="32" name="Rectangle 31"/>
          <p:cNvSpPr/>
          <p:nvPr/>
        </p:nvSpPr>
        <p:spPr>
          <a:xfrm>
            <a:off x="9413281" y="6256269"/>
            <a:ext cx="3328283" cy="600164"/>
          </a:xfrm>
          <a:prstGeom prst="rect">
            <a:avLst/>
          </a:prstGeom>
        </p:spPr>
        <p:txBody>
          <a:bodyPr wrap="square">
            <a:spAutoFit/>
          </a:bodyPr>
          <a:lstStyle/>
          <a:p>
            <a:pPr algn="ctr">
              <a:defRPr/>
            </a:pPr>
            <a:r>
              <a:rPr lang="fr-FR" sz="1100" dirty="0" err="1"/>
              <a:t>wheat</a:t>
            </a:r>
            <a:r>
              <a:rPr lang="fr-FR" sz="1100" dirty="0"/>
              <a:t> </a:t>
            </a:r>
            <a:r>
              <a:rPr lang="fr-FR" sz="1100" dirty="0" err="1"/>
              <a:t>germ</a:t>
            </a:r>
            <a:r>
              <a:rPr lang="fr-FR" sz="1100" dirty="0"/>
              <a:t> </a:t>
            </a:r>
            <a:r>
              <a:rPr lang="fr-FR" sz="1100" dirty="0" err="1"/>
              <a:t>oil</a:t>
            </a:r>
            <a:r>
              <a:rPr lang="fr-FR" sz="1100" dirty="0"/>
              <a:t> </a:t>
            </a:r>
            <a:endParaRPr lang="fr-FR" sz="1100" dirty="0" smtClean="0"/>
          </a:p>
          <a:p>
            <a:pPr algn="ctr">
              <a:defRPr/>
            </a:pPr>
            <a:r>
              <a:rPr lang="fr-FR" sz="1100" b="1" dirty="0" err="1" smtClean="0">
                <a:solidFill>
                  <a:prstClr val="black"/>
                </a:solidFill>
              </a:rPr>
              <a:t>Regenerating</a:t>
            </a:r>
            <a:endParaRPr lang="fr-FR" sz="1100" b="1" dirty="0">
              <a:solidFill>
                <a:prstClr val="black"/>
              </a:solidFill>
            </a:endParaRPr>
          </a:p>
          <a:p>
            <a:pPr lvl="0">
              <a:defRPr/>
            </a:pPr>
            <a:endParaRPr lang="fr-FR" sz="1100" dirty="0">
              <a:solidFill>
                <a:prstClr val="black"/>
              </a:solidFill>
            </a:endParaRPr>
          </a:p>
        </p:txBody>
      </p:sp>
      <p:pic>
        <p:nvPicPr>
          <p:cNvPr id="37" name="Image 3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704" y="393583"/>
            <a:ext cx="3045863" cy="4569292"/>
          </a:xfrm>
          <a:prstGeom prst="rect">
            <a:avLst/>
          </a:prstGeom>
        </p:spPr>
      </p:pic>
      <p:pic>
        <p:nvPicPr>
          <p:cNvPr id="6" name="Imag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31173" y="5333144"/>
            <a:ext cx="630936" cy="865618"/>
          </a:xfrm>
          <a:prstGeom prst="rect">
            <a:avLst/>
          </a:prstGeom>
        </p:spPr>
      </p:pic>
      <p:pic>
        <p:nvPicPr>
          <p:cNvPr id="8" name="Imag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314201" y="5444699"/>
            <a:ext cx="457873" cy="744222"/>
          </a:xfrm>
          <a:prstGeom prst="rect">
            <a:avLst/>
          </a:prstGeom>
        </p:spPr>
      </p:pic>
      <p:pic>
        <p:nvPicPr>
          <p:cNvPr id="9" name="Image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604940" y="5606075"/>
            <a:ext cx="986268" cy="560809"/>
          </a:xfrm>
          <a:prstGeom prst="rect">
            <a:avLst/>
          </a:prstGeom>
        </p:spPr>
      </p:pic>
      <p:pic>
        <p:nvPicPr>
          <p:cNvPr id="10" name="Image 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399706" y="5616855"/>
            <a:ext cx="977368" cy="630448"/>
          </a:xfrm>
          <a:prstGeom prst="rect">
            <a:avLst/>
          </a:prstGeom>
        </p:spPr>
      </p:pic>
      <p:pic>
        <p:nvPicPr>
          <p:cNvPr id="11" name="Image 1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773813" y="5456401"/>
            <a:ext cx="528817" cy="726128"/>
          </a:xfrm>
          <a:prstGeom prst="rect">
            <a:avLst/>
          </a:prstGeom>
        </p:spPr>
      </p:pic>
      <p:pic>
        <p:nvPicPr>
          <p:cNvPr id="12" name="Image 1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404477" y="5515069"/>
            <a:ext cx="1209815" cy="689198"/>
          </a:xfrm>
          <a:prstGeom prst="rect">
            <a:avLst/>
          </a:prstGeom>
        </p:spPr>
      </p:pic>
    </p:spTree>
    <p:extLst>
      <p:ext uri="{BB962C8B-B14F-4D97-AF65-F5344CB8AC3E}">
        <p14:creationId xmlns:p14="http://schemas.microsoft.com/office/powerpoint/2010/main" val="2473134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5" grpId="0"/>
      <p:bldP spid="26" grpId="0"/>
      <p:bldP spid="28" grpId="0"/>
      <p:bldP spid="3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Image 18"/>
          <p:cNvPicPr>
            <a:picLocks noChangeAspect="1"/>
          </p:cNvPicPr>
          <p:nvPr/>
        </p:nvPicPr>
        <p:blipFill rotWithShape="1">
          <a:blip r:embed="rId3">
            <a:extLst>
              <a:ext uri="{28A0092B-C50C-407E-A947-70E740481C1C}">
                <a14:useLocalDpi xmlns:a14="http://schemas.microsoft.com/office/drawing/2010/main" val="0"/>
              </a:ext>
            </a:extLst>
          </a:blip>
          <a:srcRect l="123" t="4986" b="39322"/>
          <a:stretch/>
        </p:blipFill>
        <p:spPr>
          <a:xfrm>
            <a:off x="0" y="0"/>
            <a:ext cx="12264828" cy="6858000"/>
          </a:xfrm>
          <a:prstGeom prst="rect">
            <a:avLst/>
          </a:prstGeom>
        </p:spPr>
      </p:pic>
      <p:sp>
        <p:nvSpPr>
          <p:cNvPr id="2" name="Espace réservé du texte 1"/>
          <p:cNvSpPr>
            <a:spLocks noGrp="1"/>
          </p:cNvSpPr>
          <p:nvPr>
            <p:ph type="body" sz="quarter" idx="10"/>
          </p:nvPr>
        </p:nvSpPr>
        <p:spPr>
          <a:solidFill>
            <a:schemeClr val="bg1"/>
          </a:solidFill>
        </p:spPr>
        <p:txBody>
          <a:bodyPr/>
          <a:lstStyle/>
          <a:p>
            <a:pPr marL="0" indent="0">
              <a:buNone/>
            </a:pPr>
            <a:r>
              <a:rPr lang="fr-FR" dirty="0"/>
              <a:t> </a:t>
            </a:r>
          </a:p>
        </p:txBody>
      </p:sp>
      <p:sp>
        <p:nvSpPr>
          <p:cNvPr id="6" name="ZoneTexte 5"/>
          <p:cNvSpPr txBox="1"/>
          <p:nvPr/>
        </p:nvSpPr>
        <p:spPr>
          <a:xfrm>
            <a:off x="832104" y="1984248"/>
            <a:ext cx="10543032" cy="646331"/>
          </a:xfrm>
          <a:prstGeom prst="rect">
            <a:avLst/>
          </a:prstGeom>
          <a:noFill/>
        </p:spPr>
        <p:txBody>
          <a:bodyPr wrap="square" rtlCol="0">
            <a:spAutoFit/>
          </a:bodyPr>
          <a:lstStyle/>
          <a:p>
            <a:pPr lvl="0" algn="ctr">
              <a:defRPr/>
            </a:pPr>
            <a:r>
              <a:rPr lang="fr-FR" sz="3600" cap="small" dirty="0">
                <a:solidFill>
                  <a:srgbClr val="3E3E3E"/>
                </a:solidFill>
                <a:latin typeface="KyivType Sans2" panose="00000500000000000000" pitchFamily="50" charset="0"/>
                <a:ea typeface="Roboto" panose="02000000000000000000" pitchFamily="2" charset="0"/>
              </a:rPr>
              <a:t>Time </a:t>
            </a:r>
            <a:r>
              <a:rPr lang="fr-FR" sz="3600" cap="small" dirty="0" err="1">
                <a:solidFill>
                  <a:srgbClr val="3E3E3E"/>
                </a:solidFill>
                <a:latin typeface="KyivType Sans2" panose="00000500000000000000" pitchFamily="50" charset="0"/>
                <a:ea typeface="Roboto" panose="02000000000000000000" pitchFamily="2" charset="0"/>
              </a:rPr>
              <a:t>Resist</a:t>
            </a:r>
            <a:r>
              <a:rPr lang="fr-FR" sz="3600" cap="small" dirty="0">
                <a:solidFill>
                  <a:srgbClr val="3E3E3E"/>
                </a:solidFill>
                <a:latin typeface="KyivType Sans2" panose="00000500000000000000" pitchFamily="50" charset="0"/>
                <a:ea typeface="Roboto" panose="02000000000000000000" pitchFamily="2" charset="0"/>
              </a:rPr>
              <a:t> Nuit </a:t>
            </a:r>
            <a:r>
              <a:rPr lang="fr-FR" sz="3600" cap="small" dirty="0" err="1" smtClean="0">
                <a:solidFill>
                  <a:srgbClr val="3E3E3E"/>
                </a:solidFill>
                <a:latin typeface="KyivType Sans2" panose="00000500000000000000" pitchFamily="50" charset="0"/>
                <a:ea typeface="Roboto" panose="02000000000000000000" pitchFamily="2" charset="0"/>
              </a:rPr>
              <a:t>contains</a:t>
            </a:r>
            <a:r>
              <a:rPr lang="fr-FR" sz="3600" cap="small" dirty="0" smtClean="0">
                <a:solidFill>
                  <a:srgbClr val="3E3E3E"/>
                </a:solidFill>
                <a:latin typeface="KyivType Sans2" panose="00000500000000000000" pitchFamily="50" charset="0"/>
                <a:ea typeface="Roboto" panose="02000000000000000000" pitchFamily="2" charset="0"/>
              </a:rPr>
              <a:t>…</a:t>
            </a:r>
            <a:endParaRPr lang="fr-FR" sz="3600" cap="small" dirty="0">
              <a:solidFill>
                <a:srgbClr val="3E3E3E"/>
              </a:solidFill>
              <a:latin typeface="KyivType Sans2" panose="00000500000000000000" pitchFamily="50" charset="0"/>
              <a:ea typeface="Roboto" panose="02000000000000000000" pitchFamily="2" charset="0"/>
            </a:endParaRPr>
          </a:p>
        </p:txBody>
      </p:sp>
      <p:grpSp>
        <p:nvGrpSpPr>
          <p:cNvPr id="17" name="Groupe 16"/>
          <p:cNvGrpSpPr/>
          <p:nvPr/>
        </p:nvGrpSpPr>
        <p:grpSpPr>
          <a:xfrm>
            <a:off x="1435232" y="3578491"/>
            <a:ext cx="2700789" cy="1391692"/>
            <a:chOff x="1268978" y="3603429"/>
            <a:chExt cx="2700789" cy="1391692"/>
          </a:xfrm>
        </p:grpSpPr>
        <p:pic>
          <p:nvPicPr>
            <p:cNvPr id="5" name="Imag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68978" y="3603429"/>
              <a:ext cx="2522017" cy="1391692"/>
            </a:xfrm>
            <a:prstGeom prst="rect">
              <a:avLst/>
            </a:prstGeom>
          </p:spPr>
        </p:pic>
        <p:sp>
          <p:nvSpPr>
            <p:cNvPr id="7" name="ZoneTexte 16"/>
            <p:cNvSpPr txBox="1"/>
            <p:nvPr/>
          </p:nvSpPr>
          <p:spPr>
            <a:xfrm>
              <a:off x="1461720" y="4217338"/>
              <a:ext cx="2508047" cy="369332"/>
            </a:xfrm>
            <a:prstGeom prst="rect">
              <a:avLst/>
            </a:prstGeom>
            <a:solidFill>
              <a:schemeClr val="bg1">
                <a:alpha val="57000"/>
              </a:schemeClr>
            </a:solid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err="1">
                  <a:latin typeface="Roboto Light" panose="02000000000000000000" pitchFamily="2" charset="0"/>
                  <a:ea typeface="Roboto Light" panose="02000000000000000000" pitchFamily="2" charset="0"/>
                </a:rPr>
                <a:t>Saponaria</a:t>
              </a:r>
              <a:r>
                <a:rPr lang="en-US" dirty="0">
                  <a:latin typeface="Roboto Light" panose="02000000000000000000" pitchFamily="2" charset="0"/>
                  <a:ea typeface="Roboto Light" panose="02000000000000000000" pitchFamily="2" charset="0"/>
                </a:rPr>
                <a:t> </a:t>
              </a:r>
              <a:r>
                <a:rPr lang="en-US" dirty="0" err="1" smtClean="0">
                  <a:latin typeface="Roboto Light" panose="02000000000000000000" pitchFamily="2" charset="0"/>
                  <a:ea typeface="Roboto Light" panose="02000000000000000000" pitchFamily="2" charset="0"/>
                </a:rPr>
                <a:t>pumila</a:t>
              </a:r>
              <a:endParaRPr lang="fr-FR" dirty="0">
                <a:latin typeface="Roboto Light" panose="02000000000000000000" pitchFamily="2" charset="0"/>
                <a:ea typeface="Roboto Light" panose="02000000000000000000" pitchFamily="2" charset="0"/>
              </a:endParaRPr>
            </a:p>
          </p:txBody>
        </p:sp>
      </p:grpSp>
      <p:grpSp>
        <p:nvGrpSpPr>
          <p:cNvPr id="16" name="Groupe 15"/>
          <p:cNvGrpSpPr/>
          <p:nvPr/>
        </p:nvGrpSpPr>
        <p:grpSpPr>
          <a:xfrm>
            <a:off x="4389120" y="3441468"/>
            <a:ext cx="3268357" cy="2202873"/>
            <a:chOff x="3815541" y="3483031"/>
            <a:chExt cx="3268357" cy="2202873"/>
          </a:xfrm>
        </p:grpSpPr>
        <p:pic>
          <p:nvPicPr>
            <p:cNvPr id="8" name="Imag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15541" y="3483031"/>
              <a:ext cx="3268357" cy="2202873"/>
            </a:xfrm>
            <a:prstGeom prst="rect">
              <a:avLst/>
            </a:prstGeom>
          </p:spPr>
        </p:pic>
        <p:sp>
          <p:nvSpPr>
            <p:cNvPr id="9" name="ZoneTexte 16"/>
            <p:cNvSpPr txBox="1"/>
            <p:nvPr/>
          </p:nvSpPr>
          <p:spPr>
            <a:xfrm>
              <a:off x="4070092" y="4170228"/>
              <a:ext cx="2201873" cy="369332"/>
            </a:xfrm>
            <a:prstGeom prst="rect">
              <a:avLst/>
            </a:prstGeom>
            <a:solidFill>
              <a:schemeClr val="bg1">
                <a:alpha val="57000"/>
              </a:schemeClr>
            </a:solid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fr-FR" dirty="0" err="1"/>
                <a:t>Silk</a:t>
              </a:r>
              <a:r>
                <a:rPr lang="fr-FR" dirty="0"/>
                <a:t> </a:t>
              </a:r>
              <a:r>
                <a:rPr lang="fr-FR" dirty="0" err="1"/>
                <a:t>tree</a:t>
              </a:r>
              <a:r>
                <a:rPr lang="fr-FR" dirty="0"/>
                <a:t> </a:t>
              </a:r>
              <a:r>
                <a:rPr lang="fr-FR" dirty="0" err="1"/>
                <a:t>extract</a:t>
              </a:r>
              <a:r>
                <a:rPr lang="fr-FR" dirty="0"/>
                <a:t> </a:t>
              </a:r>
              <a:endParaRPr lang="fr-FR" dirty="0">
                <a:latin typeface="Roboto Light" panose="02000000000000000000" pitchFamily="2" charset="0"/>
                <a:ea typeface="Roboto Light" panose="02000000000000000000" pitchFamily="2" charset="0"/>
              </a:endParaRPr>
            </a:p>
          </p:txBody>
        </p:sp>
      </p:grpSp>
      <p:pic>
        <p:nvPicPr>
          <p:cNvPr id="10" name="Imag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53100" y="6172200"/>
            <a:ext cx="685800" cy="685800"/>
          </a:xfrm>
          <a:prstGeom prst="rect">
            <a:avLst/>
          </a:prstGeom>
        </p:spPr>
      </p:pic>
      <p:grpSp>
        <p:nvGrpSpPr>
          <p:cNvPr id="15" name="Groupe 14"/>
          <p:cNvGrpSpPr/>
          <p:nvPr/>
        </p:nvGrpSpPr>
        <p:grpSpPr>
          <a:xfrm>
            <a:off x="8056131" y="3496423"/>
            <a:ext cx="2201873" cy="1657468"/>
            <a:chOff x="7000414" y="3521361"/>
            <a:chExt cx="2201873" cy="1657468"/>
          </a:xfrm>
        </p:grpSpPr>
        <p:pic>
          <p:nvPicPr>
            <p:cNvPr id="13" name="Imag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36639" y="3521361"/>
              <a:ext cx="1208104" cy="1657468"/>
            </a:xfrm>
            <a:prstGeom prst="rect">
              <a:avLst/>
            </a:prstGeom>
          </p:spPr>
        </p:pic>
        <p:sp>
          <p:nvSpPr>
            <p:cNvPr id="14" name="ZoneTexte 16"/>
            <p:cNvSpPr txBox="1"/>
            <p:nvPr/>
          </p:nvSpPr>
          <p:spPr>
            <a:xfrm>
              <a:off x="7000414" y="3978716"/>
              <a:ext cx="2201873" cy="646331"/>
            </a:xfrm>
            <a:prstGeom prst="rect">
              <a:avLst/>
            </a:prstGeom>
            <a:solidFill>
              <a:schemeClr val="bg1">
                <a:alpha val="57000"/>
              </a:schemeClr>
            </a:solid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fr-FR" dirty="0" err="1"/>
                <a:t>Youth</a:t>
              </a:r>
              <a:r>
                <a:rPr lang="fr-FR" dirty="0"/>
                <a:t> </a:t>
              </a:r>
              <a:r>
                <a:rPr lang="fr-FR" dirty="0" err="1"/>
                <a:t>Energy</a:t>
              </a:r>
              <a:r>
                <a:rPr lang="fr-FR" dirty="0"/>
                <a:t> </a:t>
              </a:r>
              <a:r>
                <a:rPr lang="fr-FR" dirty="0" err="1"/>
                <a:t>lipoaminoacid</a:t>
              </a:r>
              <a:endParaRPr lang="fr-FR" dirty="0">
                <a:latin typeface="Roboto Light" panose="02000000000000000000" pitchFamily="2" charset="0"/>
                <a:ea typeface="Roboto Light" panose="02000000000000000000" pitchFamily="2" charset="0"/>
              </a:endParaRPr>
            </a:p>
          </p:txBody>
        </p:sp>
      </p:grpSp>
      <p:sp>
        <p:nvSpPr>
          <p:cNvPr id="18" name="Titre 2"/>
          <p:cNvSpPr txBox="1">
            <a:spLocks/>
          </p:cNvSpPr>
          <p:nvPr/>
        </p:nvSpPr>
        <p:spPr>
          <a:xfrm>
            <a:off x="859536" y="220116"/>
            <a:ext cx="10515600" cy="941108"/>
          </a:xfrm>
          <a:prstGeom prst="rect">
            <a:avLst/>
          </a:prstGeom>
          <a:solidFill>
            <a:schemeClr val="accent5">
              <a:lumMod val="75000"/>
              <a:alpha val="38039"/>
            </a:schemeClr>
          </a:solidFill>
        </p:spPr>
        <p:txBody>
          <a:bodyPr/>
          <a:lst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r>
              <a:rPr lang="fr-FR" sz="5000" dirty="0" err="1" smtClean="0">
                <a:solidFill>
                  <a:schemeClr val="accent1">
                    <a:lumMod val="20000"/>
                    <a:lumOff val="80000"/>
                  </a:schemeClr>
                </a:solidFill>
              </a:rPr>
              <a:t>Let’s</a:t>
            </a:r>
            <a:r>
              <a:rPr lang="fr-FR" sz="5000" dirty="0" smtClean="0">
                <a:solidFill>
                  <a:schemeClr val="accent1">
                    <a:lumMod val="20000"/>
                    <a:lumOff val="80000"/>
                  </a:schemeClr>
                </a:solidFill>
              </a:rPr>
              <a:t> </a:t>
            </a:r>
            <a:r>
              <a:rPr lang="fr-FR" sz="5000" dirty="0" err="1" smtClean="0">
                <a:solidFill>
                  <a:schemeClr val="accent1">
                    <a:lumMod val="20000"/>
                    <a:lumOff val="80000"/>
                  </a:schemeClr>
                </a:solidFill>
              </a:rPr>
              <a:t>play</a:t>
            </a:r>
            <a:r>
              <a:rPr lang="fr-FR" sz="5000" dirty="0" smtClean="0">
                <a:solidFill>
                  <a:schemeClr val="accent1">
                    <a:lumMod val="20000"/>
                    <a:lumOff val="80000"/>
                  </a:schemeClr>
                </a:solidFill>
              </a:rPr>
              <a:t> !</a:t>
            </a:r>
            <a:endParaRPr lang="fr-FR" sz="5000" dirty="0">
              <a:solidFill>
                <a:schemeClr val="accent1">
                  <a:lumMod val="20000"/>
                  <a:lumOff val="80000"/>
                </a:schemeClr>
              </a:solidFill>
            </a:endParaRPr>
          </a:p>
        </p:txBody>
      </p:sp>
    </p:spTree>
    <p:extLst>
      <p:ext uri="{BB962C8B-B14F-4D97-AF65-F5344CB8AC3E}">
        <p14:creationId xmlns:p14="http://schemas.microsoft.com/office/powerpoint/2010/main" val="3059947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1750" tmFilter="0, 0; .2, .5; .8, .5; 1, 0"/>
                                        <p:tgtEl>
                                          <p:spTgt spid="17"/>
                                        </p:tgtEl>
                                      </p:cBhvr>
                                    </p:animEffect>
                                    <p:animScale>
                                      <p:cBhvr>
                                        <p:cTn id="7" dur="875" autoRev="1" fill="hold"/>
                                        <p:tgtEl>
                                          <p:spTgt spid="17"/>
                                        </p:tgtEl>
                                      </p:cBhvr>
                                      <p:by x="105000" y="105000"/>
                                    </p:animScale>
                                  </p:childTnLst>
                                </p:cTn>
                              </p:par>
                              <p:par>
                                <p:cTn id="8" presetID="26" presetClass="emph" presetSubtype="0" fill="hold" nodeType="withEffect">
                                  <p:stCondLst>
                                    <p:cond delay="0"/>
                                  </p:stCondLst>
                                  <p:childTnLst>
                                    <p:animEffect transition="out" filter="fade">
                                      <p:cBhvr>
                                        <p:cTn id="9" dur="1750" tmFilter="0, 0; .2, .5; .8, .5; 1, 0"/>
                                        <p:tgtEl>
                                          <p:spTgt spid="16"/>
                                        </p:tgtEl>
                                      </p:cBhvr>
                                    </p:animEffect>
                                    <p:animScale>
                                      <p:cBhvr>
                                        <p:cTn id="10" dur="875" autoRev="1" fill="hold"/>
                                        <p:tgtEl>
                                          <p:spTgt spid="16"/>
                                        </p:tgtEl>
                                      </p:cBhvr>
                                      <p:by x="105000" y="105000"/>
                                    </p:animScale>
                                  </p:childTnLst>
                                </p:cTn>
                              </p:par>
                              <p:par>
                                <p:cTn id="11" presetID="26" presetClass="emph" presetSubtype="0" fill="hold" nodeType="withEffect">
                                  <p:stCondLst>
                                    <p:cond delay="0"/>
                                  </p:stCondLst>
                                  <p:childTnLst>
                                    <p:animEffect transition="out" filter="fade">
                                      <p:cBhvr>
                                        <p:cTn id="12" dur="1750" tmFilter="0, 0; .2, .5; .8, .5; 1, 0"/>
                                        <p:tgtEl>
                                          <p:spTgt spid="15"/>
                                        </p:tgtEl>
                                      </p:cBhvr>
                                    </p:animEffect>
                                    <p:animScale>
                                      <p:cBhvr>
                                        <p:cTn id="13" dur="875" autoRev="1" fill="hold"/>
                                        <p:tgtEl>
                                          <p:spTgt spid="1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6241381" y="2653602"/>
            <a:ext cx="5859198" cy="3248323"/>
          </a:xfrm>
          <a:prstGeom prst="rect">
            <a:avLst/>
          </a:prstGeom>
        </p:spPr>
      </p:pic>
      <p:sp>
        <p:nvSpPr>
          <p:cNvPr id="5" name="Titre 2"/>
          <p:cNvSpPr txBox="1">
            <a:spLocks/>
          </p:cNvSpPr>
          <p:nvPr/>
        </p:nvSpPr>
        <p:spPr>
          <a:xfrm>
            <a:off x="859536" y="220116"/>
            <a:ext cx="10515600" cy="941108"/>
          </a:xfrm>
          <a:prstGeom prst="rect">
            <a:avLst/>
          </a:prstGeom>
          <a:gradFill flip="none" rotWithShape="1">
            <a:gsLst>
              <a:gs pos="0">
                <a:schemeClr val="accent5">
                  <a:lumMod val="75000"/>
                  <a:shade val="30000"/>
                  <a:satMod val="115000"/>
                </a:schemeClr>
              </a:gs>
              <a:gs pos="50000">
                <a:schemeClr val="accent5">
                  <a:lumMod val="75000"/>
                  <a:shade val="67500"/>
                  <a:satMod val="115000"/>
                </a:schemeClr>
              </a:gs>
              <a:gs pos="100000">
                <a:schemeClr val="accent5">
                  <a:lumMod val="75000"/>
                  <a:shade val="100000"/>
                  <a:satMod val="115000"/>
                </a:schemeClr>
              </a:gs>
            </a:gsLst>
            <a:lin ang="5400000" scaled="1"/>
            <a:tileRect/>
          </a:gradFill>
        </p:spPr>
        <p:txBody>
          <a:bodyPr anchor="ctr"/>
          <a:lst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r>
              <a:rPr lang="fr-FR" sz="5000" dirty="0">
                <a:solidFill>
                  <a:schemeClr val="accent1">
                    <a:lumMod val="20000"/>
                    <a:lumOff val="80000"/>
                  </a:schemeClr>
                </a:solidFill>
              </a:rPr>
              <a:t>TIME RESIST NUIT</a:t>
            </a:r>
          </a:p>
        </p:txBody>
      </p:sp>
      <p:sp>
        <p:nvSpPr>
          <p:cNvPr id="6" name="Rectangle 5"/>
          <p:cNvSpPr/>
          <p:nvPr/>
        </p:nvSpPr>
        <p:spPr>
          <a:xfrm>
            <a:off x="0" y="1448481"/>
            <a:ext cx="12192000" cy="400110"/>
          </a:xfrm>
          <a:prstGeom prst="rect">
            <a:avLst/>
          </a:prstGeom>
        </p:spPr>
        <p:txBody>
          <a:bodyPr wrap="square">
            <a:spAutoFit/>
          </a:bodyPr>
          <a:lstStyle/>
          <a:p>
            <a:pPr algn="ctr">
              <a:defRPr/>
            </a:pPr>
            <a:r>
              <a:rPr lang="fr-FR" sz="2000" i="1" dirty="0" err="1" smtClean="0">
                <a:latin typeface="KyivType Sans2" panose="00000500000000000000" pitchFamily="50" charset="0"/>
              </a:rPr>
              <a:t>Youth</a:t>
            </a:r>
            <a:r>
              <a:rPr lang="fr-FR" sz="2000" i="1" dirty="0" smtClean="0">
                <a:latin typeface="KyivType Sans2" panose="00000500000000000000" pitchFamily="50" charset="0"/>
              </a:rPr>
              <a:t> </a:t>
            </a:r>
            <a:r>
              <a:rPr lang="fr-FR" sz="2000" i="1" dirty="0" err="1" smtClean="0">
                <a:latin typeface="KyivType Sans2" panose="00000500000000000000" pitchFamily="50" charset="0"/>
              </a:rPr>
              <a:t>activator</a:t>
            </a:r>
            <a:r>
              <a:rPr lang="fr-FR" sz="2000" i="1" dirty="0" smtClean="0">
                <a:latin typeface="KyivType Sans2" panose="00000500000000000000" pitchFamily="50" charset="0"/>
              </a:rPr>
              <a:t>, </a:t>
            </a:r>
            <a:r>
              <a:rPr lang="fr-FR" sz="2000" i="1" dirty="0" err="1" smtClean="0">
                <a:latin typeface="KyivType Sans2" panose="00000500000000000000" pitchFamily="50" charset="0"/>
              </a:rPr>
              <a:t>anti-fatigue</a:t>
            </a:r>
            <a:r>
              <a:rPr lang="fr-FR" sz="2000" i="1" dirty="0" smtClean="0">
                <a:latin typeface="KyivType Sans2" panose="00000500000000000000" pitchFamily="50" charset="0"/>
              </a:rPr>
              <a:t> </a:t>
            </a:r>
            <a:r>
              <a:rPr lang="fr-FR" sz="2000" i="1" dirty="0" err="1" smtClean="0">
                <a:latin typeface="KyivType Sans2" panose="00000500000000000000" pitchFamily="50" charset="0"/>
              </a:rPr>
              <a:t>smoothing</a:t>
            </a:r>
            <a:r>
              <a:rPr lang="fr-FR" sz="2000" i="1" dirty="0" smtClean="0">
                <a:latin typeface="KyivType Sans2" panose="00000500000000000000" pitchFamily="50" charset="0"/>
              </a:rPr>
              <a:t> night care </a:t>
            </a:r>
            <a:endParaRPr lang="fr-FR" sz="2000" i="1" dirty="0">
              <a:solidFill>
                <a:prstClr val="black"/>
              </a:solidFill>
              <a:latin typeface="KyivType Sans2" panose="00000500000000000000" pitchFamily="50" charset="0"/>
              <a:ea typeface="Roboto Light" panose="020B0604020202020204" charset="0"/>
            </a:endParaRPr>
          </a:p>
        </p:txBody>
      </p:sp>
      <p:sp>
        <p:nvSpPr>
          <p:cNvPr id="7" name="Arc 21"/>
          <p:cNvSpPr/>
          <p:nvPr/>
        </p:nvSpPr>
        <p:spPr>
          <a:xfrm rot="9523306">
            <a:off x="802689" y="1900995"/>
            <a:ext cx="3629959" cy="5105671"/>
          </a:xfrm>
          <a:custGeom>
            <a:avLst/>
            <a:gdLst>
              <a:gd name="connsiteX0" fmla="*/ 3440652 w 6881304"/>
              <a:gd name="connsiteY0" fmla="*/ 0 h 8221727"/>
              <a:gd name="connsiteX1" fmla="*/ 6881304 w 6881304"/>
              <a:gd name="connsiteY1" fmla="*/ 4110864 h 8221727"/>
              <a:gd name="connsiteX2" fmla="*/ 3440652 w 6881304"/>
              <a:gd name="connsiteY2" fmla="*/ 4110864 h 8221727"/>
              <a:gd name="connsiteX3" fmla="*/ 3440652 w 6881304"/>
              <a:gd name="connsiteY3" fmla="*/ 0 h 8221727"/>
              <a:gd name="connsiteX0" fmla="*/ 3440652 w 6881304"/>
              <a:gd name="connsiteY0" fmla="*/ 0 h 8221727"/>
              <a:gd name="connsiteX1" fmla="*/ 6881304 w 6881304"/>
              <a:gd name="connsiteY1" fmla="*/ 4110864 h 8221727"/>
              <a:gd name="connsiteX0" fmla="*/ 0 w 3440652"/>
              <a:gd name="connsiteY0" fmla="*/ 0 h 4110864"/>
              <a:gd name="connsiteX1" fmla="*/ 3440652 w 3440652"/>
              <a:gd name="connsiteY1" fmla="*/ 4110864 h 4110864"/>
              <a:gd name="connsiteX2" fmla="*/ 0 w 3440652"/>
              <a:gd name="connsiteY2" fmla="*/ 4110864 h 4110864"/>
              <a:gd name="connsiteX3" fmla="*/ 0 w 3440652"/>
              <a:gd name="connsiteY3" fmla="*/ 0 h 4110864"/>
              <a:gd name="connsiteX0" fmla="*/ 358483 w 3440652"/>
              <a:gd name="connsiteY0" fmla="*/ 129388 h 4110864"/>
              <a:gd name="connsiteX1" fmla="*/ 3440652 w 3440652"/>
              <a:gd name="connsiteY1" fmla="*/ 4110864 h 4110864"/>
              <a:gd name="connsiteX0" fmla="*/ 0 w 3440652"/>
              <a:gd name="connsiteY0" fmla="*/ 0 h 4110864"/>
              <a:gd name="connsiteX1" fmla="*/ 3440652 w 3440652"/>
              <a:gd name="connsiteY1" fmla="*/ 4110864 h 4110864"/>
              <a:gd name="connsiteX2" fmla="*/ 0 w 3440652"/>
              <a:gd name="connsiteY2" fmla="*/ 4110864 h 4110864"/>
              <a:gd name="connsiteX3" fmla="*/ 0 w 3440652"/>
              <a:gd name="connsiteY3" fmla="*/ 0 h 4110864"/>
              <a:gd name="connsiteX0" fmla="*/ 303734 w 3440652"/>
              <a:gd name="connsiteY0" fmla="*/ 138732 h 4110864"/>
              <a:gd name="connsiteX1" fmla="*/ 3440652 w 3440652"/>
              <a:gd name="connsiteY1" fmla="*/ 4110864 h 4110864"/>
              <a:gd name="connsiteX0" fmla="*/ 0 w 3440652"/>
              <a:gd name="connsiteY0" fmla="*/ 137908 h 4248772"/>
              <a:gd name="connsiteX1" fmla="*/ 3440652 w 3440652"/>
              <a:gd name="connsiteY1" fmla="*/ 4248772 h 4248772"/>
              <a:gd name="connsiteX2" fmla="*/ 0 w 3440652"/>
              <a:gd name="connsiteY2" fmla="*/ 4248772 h 4248772"/>
              <a:gd name="connsiteX3" fmla="*/ 0 w 3440652"/>
              <a:gd name="connsiteY3" fmla="*/ 137908 h 4248772"/>
              <a:gd name="connsiteX0" fmla="*/ 380805 w 3440652"/>
              <a:gd name="connsiteY0" fmla="*/ 0 h 4248772"/>
              <a:gd name="connsiteX1" fmla="*/ 3440652 w 3440652"/>
              <a:gd name="connsiteY1" fmla="*/ 4248772 h 4248772"/>
              <a:gd name="connsiteX0" fmla="*/ 0 w 3440652"/>
              <a:gd name="connsiteY0" fmla="*/ 218815 h 4329679"/>
              <a:gd name="connsiteX1" fmla="*/ 3440652 w 3440652"/>
              <a:gd name="connsiteY1" fmla="*/ 4329679 h 4329679"/>
              <a:gd name="connsiteX2" fmla="*/ 0 w 3440652"/>
              <a:gd name="connsiteY2" fmla="*/ 4329679 h 4329679"/>
              <a:gd name="connsiteX3" fmla="*/ 0 w 3440652"/>
              <a:gd name="connsiteY3" fmla="*/ 218815 h 4329679"/>
              <a:gd name="connsiteX0" fmla="*/ 330539 w 3440652"/>
              <a:gd name="connsiteY0" fmla="*/ 0 h 4329679"/>
              <a:gd name="connsiteX1" fmla="*/ 3440652 w 3440652"/>
              <a:gd name="connsiteY1" fmla="*/ 4329679 h 4329679"/>
              <a:gd name="connsiteX0" fmla="*/ 43644 w 3484296"/>
              <a:gd name="connsiteY0" fmla="*/ 517867 h 4628731"/>
              <a:gd name="connsiteX1" fmla="*/ 3484296 w 3484296"/>
              <a:gd name="connsiteY1" fmla="*/ 4628731 h 4628731"/>
              <a:gd name="connsiteX2" fmla="*/ 43644 w 3484296"/>
              <a:gd name="connsiteY2" fmla="*/ 4628731 h 4628731"/>
              <a:gd name="connsiteX3" fmla="*/ 43644 w 3484296"/>
              <a:gd name="connsiteY3" fmla="*/ 517867 h 4628731"/>
              <a:gd name="connsiteX0" fmla="*/ 0 w 3484296"/>
              <a:gd name="connsiteY0" fmla="*/ 0 h 4628731"/>
              <a:gd name="connsiteX1" fmla="*/ 3484296 w 3484296"/>
              <a:gd name="connsiteY1" fmla="*/ 4628731 h 4628731"/>
              <a:gd name="connsiteX0" fmla="*/ 158559 w 3599211"/>
              <a:gd name="connsiteY0" fmla="*/ 511511 h 4622375"/>
              <a:gd name="connsiteX1" fmla="*/ 3599211 w 3599211"/>
              <a:gd name="connsiteY1" fmla="*/ 4622375 h 4622375"/>
              <a:gd name="connsiteX2" fmla="*/ 158559 w 3599211"/>
              <a:gd name="connsiteY2" fmla="*/ 4622375 h 4622375"/>
              <a:gd name="connsiteX3" fmla="*/ 158559 w 3599211"/>
              <a:gd name="connsiteY3" fmla="*/ 511511 h 4622375"/>
              <a:gd name="connsiteX0" fmla="*/ 0 w 3599211"/>
              <a:gd name="connsiteY0" fmla="*/ 0 h 4622375"/>
              <a:gd name="connsiteX1" fmla="*/ 3599211 w 3599211"/>
              <a:gd name="connsiteY1" fmla="*/ 4622375 h 4622375"/>
            </a:gdLst>
            <a:ahLst/>
            <a:cxnLst>
              <a:cxn ang="0">
                <a:pos x="connsiteX0" y="connsiteY0"/>
              </a:cxn>
              <a:cxn ang="0">
                <a:pos x="connsiteX1" y="connsiteY1"/>
              </a:cxn>
            </a:cxnLst>
            <a:rect l="l" t="t" r="r" b="b"/>
            <a:pathLst>
              <a:path w="3599211" h="4622375" stroke="0" extrusionOk="0">
                <a:moveTo>
                  <a:pt x="158559" y="511511"/>
                </a:moveTo>
                <a:cubicBezTo>
                  <a:pt x="2058779" y="511511"/>
                  <a:pt x="3599211" y="2352008"/>
                  <a:pt x="3599211" y="4622375"/>
                </a:cubicBezTo>
                <a:lnTo>
                  <a:pt x="158559" y="4622375"/>
                </a:lnTo>
                <a:lnTo>
                  <a:pt x="158559" y="511511"/>
                </a:lnTo>
                <a:close/>
              </a:path>
              <a:path w="3599211" h="4622375" fill="none">
                <a:moveTo>
                  <a:pt x="0" y="0"/>
                </a:moveTo>
                <a:cubicBezTo>
                  <a:pt x="1900220" y="0"/>
                  <a:pt x="3599211" y="2352008"/>
                  <a:pt x="3599211" y="4622375"/>
                </a:cubicBezTo>
              </a:path>
            </a:pathLst>
          </a:cu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Roboto Light" panose="020B0604020202020204" charset="0"/>
              <a:ea typeface="Roboto Light" panose="020B0604020202020204" charset="0"/>
            </a:endParaRPr>
          </a:p>
        </p:txBody>
      </p:sp>
      <p:sp>
        <p:nvSpPr>
          <p:cNvPr id="8" name="ZoneTexte 7"/>
          <p:cNvSpPr txBox="1"/>
          <p:nvPr/>
        </p:nvSpPr>
        <p:spPr>
          <a:xfrm>
            <a:off x="1198782" y="2762614"/>
            <a:ext cx="5136016" cy="1200329"/>
          </a:xfrm>
          <a:prstGeom prst="rect">
            <a:avLst/>
          </a:prstGeom>
          <a:solidFill>
            <a:schemeClr val="bg1"/>
          </a:solidFill>
        </p:spPr>
        <p:txBody>
          <a:bodyPr wrap="square" rtlCol="0">
            <a:spAutoFit/>
          </a:bodyPr>
          <a:lstStyle/>
          <a:p>
            <a:r>
              <a:rPr lang="en-US" dirty="0" err="1"/>
              <a:t>Redensifies</a:t>
            </a:r>
            <a:endParaRPr lang="en-US" dirty="0"/>
          </a:p>
          <a:p>
            <a:r>
              <a:rPr lang="en-US" dirty="0"/>
              <a:t>Prevents and corrects the signs of aging </a:t>
            </a:r>
          </a:p>
          <a:p>
            <a:r>
              <a:rPr lang="en-US" dirty="0"/>
              <a:t>Protects the skin's stem cells</a:t>
            </a:r>
          </a:p>
          <a:p>
            <a:r>
              <a:rPr lang="en-US" dirty="0"/>
              <a:t>Fights against the signs of fatigue</a:t>
            </a:r>
            <a:endParaRPr lang="fr-FR" dirty="0"/>
          </a:p>
        </p:txBody>
      </p:sp>
      <p:sp>
        <p:nvSpPr>
          <p:cNvPr id="9" name="Rectangle 8"/>
          <p:cNvSpPr/>
          <p:nvPr/>
        </p:nvSpPr>
        <p:spPr>
          <a:xfrm>
            <a:off x="4123096" y="5831787"/>
            <a:ext cx="4655143" cy="923330"/>
          </a:xfrm>
          <a:prstGeom prst="rect">
            <a:avLst/>
          </a:prstGeom>
          <a:solidFill>
            <a:schemeClr val="bg1"/>
          </a:solidFill>
        </p:spPr>
        <p:txBody>
          <a:bodyPr wrap="square">
            <a:spAutoFit/>
          </a:bodyPr>
          <a:lstStyle/>
          <a:p>
            <a:r>
              <a:rPr lang="en-US" dirty="0"/>
              <a:t>Total surface area of wrinkles: - </a:t>
            </a:r>
            <a:r>
              <a:rPr lang="en-US" dirty="0" smtClean="0"/>
              <a:t>82%</a:t>
            </a:r>
            <a:endParaRPr lang="en-US" dirty="0"/>
          </a:p>
          <a:p>
            <a:r>
              <a:rPr lang="en-US" dirty="0"/>
              <a:t>The skin is smoother</a:t>
            </a:r>
          </a:p>
          <a:p>
            <a:r>
              <a:rPr lang="en-US" dirty="0"/>
              <a:t>On waking, the skin appears rested: </a:t>
            </a:r>
            <a:r>
              <a:rPr lang="en-US" dirty="0" smtClean="0"/>
              <a:t>76%</a:t>
            </a:r>
            <a:endParaRPr lang="fr-FR" dirty="0"/>
          </a:p>
        </p:txBody>
      </p:sp>
      <p:sp>
        <p:nvSpPr>
          <p:cNvPr id="10" name="ZoneTexte 9"/>
          <p:cNvSpPr txBox="1"/>
          <p:nvPr/>
        </p:nvSpPr>
        <p:spPr>
          <a:xfrm>
            <a:off x="2003473" y="4351978"/>
            <a:ext cx="2522807" cy="646331"/>
          </a:xfrm>
          <a:prstGeom prst="rect">
            <a:avLst/>
          </a:prstGeom>
          <a:solidFill>
            <a:schemeClr val="bg1"/>
          </a:solidFill>
          <a:effectLst>
            <a:softEdge rad="63500"/>
          </a:effectLst>
        </p:spPr>
        <p:txBody>
          <a:bodyPr wrap="square" rtlCol="0">
            <a:spAutoFit/>
          </a:bodyPr>
          <a:lstStyle/>
          <a:p>
            <a:r>
              <a:rPr lang="fr-FR" dirty="0">
                <a:solidFill>
                  <a:prstClr val="black"/>
                </a:solidFill>
              </a:rPr>
              <a:t>Skin </a:t>
            </a:r>
            <a:r>
              <a:rPr lang="fr-FR" dirty="0" err="1">
                <a:solidFill>
                  <a:prstClr val="black"/>
                </a:solidFill>
              </a:rPr>
              <a:t>with</a:t>
            </a:r>
            <a:r>
              <a:rPr lang="fr-FR" dirty="0">
                <a:solidFill>
                  <a:prstClr val="black"/>
                </a:solidFill>
              </a:rPr>
              <a:t> </a:t>
            </a:r>
          </a:p>
          <a:p>
            <a:r>
              <a:rPr lang="fr-FR" dirty="0" err="1">
                <a:solidFill>
                  <a:prstClr val="black"/>
                </a:solidFill>
              </a:rPr>
              <a:t>deep</a:t>
            </a:r>
            <a:r>
              <a:rPr lang="fr-FR" dirty="0">
                <a:solidFill>
                  <a:prstClr val="black"/>
                </a:solidFill>
              </a:rPr>
              <a:t> </a:t>
            </a:r>
            <a:r>
              <a:rPr lang="fr-FR" dirty="0" err="1">
                <a:solidFill>
                  <a:prstClr val="black"/>
                </a:solidFill>
              </a:rPr>
              <a:t>wrinkles</a:t>
            </a:r>
            <a:endParaRPr lang="fr-FR" dirty="0">
              <a:solidFill>
                <a:prstClr val="black"/>
              </a:solidFill>
              <a:latin typeface="Roboto Light" panose="020B0604020202020204" charset="0"/>
              <a:ea typeface="Roboto Light" panose="020B0604020202020204" charset="0"/>
            </a:endParaRPr>
          </a:p>
        </p:txBody>
      </p:sp>
      <p:pic>
        <p:nvPicPr>
          <p:cNvPr id="11" name="Imag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653602"/>
            <a:ext cx="1119598" cy="1418896"/>
          </a:xfrm>
          <a:prstGeom prst="rect">
            <a:avLst/>
          </a:prstGeom>
        </p:spPr>
      </p:pic>
      <p:pic>
        <p:nvPicPr>
          <p:cNvPr id="12" name="Imag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63336" y="5345319"/>
            <a:ext cx="1198836" cy="1461027"/>
          </a:xfrm>
          <a:prstGeom prst="rect">
            <a:avLst/>
          </a:prstGeom>
        </p:spPr>
      </p:pic>
      <p:pic>
        <p:nvPicPr>
          <p:cNvPr id="13" name="Imag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1125" y="4382477"/>
            <a:ext cx="1152633" cy="1218354"/>
          </a:xfrm>
          <a:prstGeom prst="rect">
            <a:avLst/>
          </a:prstGeom>
        </p:spPr>
      </p:pic>
      <p:sp>
        <p:nvSpPr>
          <p:cNvPr id="14" name="ZoneTexte 13"/>
          <p:cNvSpPr txBox="1"/>
          <p:nvPr/>
        </p:nvSpPr>
        <p:spPr>
          <a:xfrm>
            <a:off x="1040265" y="5563371"/>
            <a:ext cx="1511300" cy="338554"/>
          </a:xfrm>
          <a:prstGeom prst="rect">
            <a:avLst/>
          </a:prstGeom>
          <a:noFill/>
        </p:spPr>
        <p:txBody>
          <a:bodyPr wrap="square" rtlCol="0">
            <a:spAutoFit/>
          </a:bodyPr>
          <a:lstStyle/>
          <a:p>
            <a:r>
              <a:rPr lang="fr-FR" sz="1600" b="1" dirty="0">
                <a:solidFill>
                  <a:srgbClr val="CAC4DB"/>
                </a:solidFill>
                <a:latin typeface="Calibri Light" panose="020F0302020204030204" pitchFamily="34" charset="0"/>
                <a:ea typeface="Roboto" panose="02000000000000000000" pitchFamily="2" charset="0"/>
                <a:cs typeface="Calibri Light" panose="020F0302020204030204" pitchFamily="34" charset="0"/>
              </a:rPr>
              <a:t>Cible </a:t>
            </a:r>
          </a:p>
        </p:txBody>
      </p:sp>
      <p:pic>
        <p:nvPicPr>
          <p:cNvPr id="2" name="Image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075911" y="-454212"/>
            <a:ext cx="4825235" cy="7237025"/>
          </a:xfrm>
          <a:prstGeom prst="rect">
            <a:avLst/>
          </a:prstGeom>
        </p:spPr>
      </p:pic>
      <p:sp>
        <p:nvSpPr>
          <p:cNvPr id="16" name="Rectangle 15"/>
          <p:cNvSpPr/>
          <p:nvPr/>
        </p:nvSpPr>
        <p:spPr>
          <a:xfrm>
            <a:off x="0" y="6651310"/>
            <a:ext cx="12100579" cy="240515"/>
          </a:xfrm>
          <a:prstGeom prst="rect">
            <a:avLst/>
          </a:prstGeom>
        </p:spPr>
        <p:txBody>
          <a:bodyPr wrap="square">
            <a:spAutoFit/>
          </a:bodyPr>
          <a:lstStyle/>
          <a:p>
            <a:pPr algn="just">
              <a:lnSpc>
                <a:spcPct val="107000"/>
              </a:lnSpc>
              <a:spcAft>
                <a:spcPts val="0"/>
              </a:spcAft>
              <a:tabLst>
                <a:tab pos="457200" algn="l"/>
                <a:tab pos="1185545" algn="l"/>
              </a:tabLst>
            </a:pPr>
            <a:r>
              <a:rPr lang="fr-FR" sz="600" i="1" dirty="0">
                <a:solidFill>
                  <a:srgbClr val="000000"/>
                </a:solidFill>
                <a:latin typeface="Calibri" panose="020F0502020204030204" pitchFamily="34" charset="0"/>
                <a:ea typeface="Calibri" panose="020F0502020204030204" pitchFamily="34" charset="0"/>
                <a:cs typeface="Times New Roman" panose="02020603050405020304" pitchFamily="18" charset="0"/>
              </a:rPr>
              <a:t>(5) EVALUATION INSTRUMENTALE – Mesure par analyse vidéo (logiciel </a:t>
            </a:r>
            <a:r>
              <a:rPr lang="fr-FR" sz="600" i="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Quantirides</a:t>
            </a:r>
            <a:r>
              <a:rPr lang="fr-FR" sz="600" i="1" dirty="0">
                <a:solidFill>
                  <a:srgbClr val="000000"/>
                </a:solidFill>
                <a:latin typeface="Calibri" panose="020F0502020204030204" pitchFamily="34" charset="0"/>
                <a:ea typeface="Calibri" panose="020F0502020204030204" pitchFamily="34" charset="0"/>
                <a:cs typeface="Times New Roman" panose="02020603050405020304" pitchFamily="18" charset="0"/>
              </a:rPr>
              <a:t>) de données sur les rides après application pendant 4 semaines de la crème TIME RESIST NUIT (meilleur résultat obtenu)</a:t>
            </a:r>
            <a:r>
              <a:rPr lang="fr-FR" sz="900" dirty="0">
                <a:latin typeface="Calibri" panose="020F0502020204030204" pitchFamily="34" charset="0"/>
                <a:ea typeface="Calibri" panose="020F0502020204030204" pitchFamily="34" charset="0"/>
                <a:cs typeface="Times New Roman" panose="02020603050405020304" pitchFamily="18" charset="0"/>
              </a:rPr>
              <a:t> </a:t>
            </a:r>
            <a:r>
              <a:rPr lang="fr-FR" sz="600" i="1" dirty="0">
                <a:solidFill>
                  <a:srgbClr val="000000"/>
                </a:solidFill>
                <a:latin typeface="Calibri" panose="020F0502020204030204" pitchFamily="34" charset="0"/>
                <a:ea typeface="Calibri" panose="020F0502020204030204" pitchFamily="34" charset="0"/>
                <a:cs typeface="Times New Roman" panose="02020603050405020304" pitchFamily="18" charset="0"/>
              </a:rPr>
              <a:t>(6)TEST CONSOMMATEUR – Autoévaluation après application de la crème TIME RESIST NUIT le soir par 20 femmes de 40 à 55 ans pendant 4 semaines</a:t>
            </a:r>
            <a:endParaRPr lang="fr-FR" sz="9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9787912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2"/>
          <p:cNvSpPr txBox="1">
            <a:spLocks/>
          </p:cNvSpPr>
          <p:nvPr/>
        </p:nvSpPr>
        <p:spPr>
          <a:xfrm>
            <a:off x="859536" y="220116"/>
            <a:ext cx="10515600" cy="941108"/>
          </a:xfrm>
          <a:prstGeom prst="rect">
            <a:avLst/>
          </a:prstGeom>
          <a:gradFill flip="none" rotWithShape="1">
            <a:gsLst>
              <a:gs pos="0">
                <a:schemeClr val="accent5">
                  <a:lumMod val="75000"/>
                  <a:shade val="30000"/>
                  <a:satMod val="115000"/>
                </a:schemeClr>
              </a:gs>
              <a:gs pos="50000">
                <a:schemeClr val="accent5">
                  <a:lumMod val="75000"/>
                  <a:shade val="67500"/>
                  <a:satMod val="115000"/>
                </a:schemeClr>
              </a:gs>
              <a:gs pos="100000">
                <a:schemeClr val="accent5">
                  <a:lumMod val="75000"/>
                  <a:shade val="100000"/>
                  <a:satMod val="115000"/>
                </a:schemeClr>
              </a:gs>
            </a:gsLst>
            <a:lin ang="5400000" scaled="1"/>
            <a:tileRect/>
          </a:gradFill>
        </p:spPr>
        <p:txBody>
          <a:bodyPr anchor="ctr"/>
          <a:lst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r>
              <a:rPr lang="fr-FR" sz="5000" dirty="0">
                <a:solidFill>
                  <a:schemeClr val="accent1">
                    <a:lumMod val="20000"/>
                    <a:lumOff val="80000"/>
                  </a:schemeClr>
                </a:solidFill>
              </a:rPr>
              <a:t>TIME RESIST NUIT</a:t>
            </a:r>
          </a:p>
        </p:txBody>
      </p:sp>
      <p:sp>
        <p:nvSpPr>
          <p:cNvPr id="16" name="ZoneTexte 15"/>
          <p:cNvSpPr txBox="1"/>
          <p:nvPr/>
        </p:nvSpPr>
        <p:spPr>
          <a:xfrm>
            <a:off x="3472139" y="1823516"/>
            <a:ext cx="8290091" cy="2247424"/>
          </a:xfrm>
          <a:prstGeom prst="roundRect">
            <a:avLst/>
          </a:prstGeom>
          <a:solidFill>
            <a:schemeClr val="bg1"/>
          </a:solidFill>
          <a:ln>
            <a:solidFill>
              <a:schemeClr val="tx1">
                <a:lumMod val="65000"/>
                <a:lumOff val="35000"/>
              </a:schemeClr>
            </a:solidFill>
          </a:ln>
        </p:spPr>
        <p:txBody>
          <a:bodyPr wrap="square" rtlCol="0">
            <a:spAutoFit/>
          </a:bodyPr>
          <a:lstStyle/>
          <a:p>
            <a:pPr>
              <a:defRPr/>
            </a:pPr>
            <a:r>
              <a:rPr lang="fr-FR" dirty="0"/>
              <a:t>	 </a:t>
            </a:r>
            <a:r>
              <a:rPr lang="fr-FR" dirty="0" smtClean="0"/>
              <a:t> In </a:t>
            </a:r>
            <a:r>
              <a:rPr lang="fr-FR" dirty="0"/>
              <a:t>the </a:t>
            </a:r>
            <a:r>
              <a:rPr lang="fr-FR" dirty="0" err="1"/>
              <a:t>evening</a:t>
            </a:r>
            <a:r>
              <a:rPr lang="fr-FR" dirty="0"/>
              <a:t>, </a:t>
            </a:r>
            <a:r>
              <a:rPr lang="en-US" dirty="0"/>
              <a:t>after cleansing and misting with Yon-Ka Lotion </a:t>
            </a:r>
            <a:r>
              <a:rPr lang="fr-FR" dirty="0"/>
              <a:t>	</a:t>
            </a:r>
            <a:r>
              <a:rPr lang="fr-FR" dirty="0" smtClean="0"/>
              <a:t> 	  </a:t>
            </a:r>
            <a:r>
              <a:rPr lang="fr-FR" dirty="0" err="1" smtClean="0"/>
              <a:t>apply</a:t>
            </a:r>
            <a:r>
              <a:rPr lang="fr-FR" dirty="0" smtClean="0"/>
              <a:t> </a:t>
            </a:r>
            <a:r>
              <a:rPr lang="fr-FR" b="1" dirty="0" smtClean="0"/>
              <a:t>TIME RESIST NUIT</a:t>
            </a:r>
            <a:r>
              <a:rPr lang="en-US" dirty="0" smtClean="0"/>
              <a:t> </a:t>
            </a:r>
            <a:r>
              <a:rPr lang="en-US" dirty="0"/>
              <a:t>by effleurages on the face and the neck</a:t>
            </a:r>
            <a:endParaRPr lang="fr-FR" dirty="0"/>
          </a:p>
          <a:p>
            <a:pPr>
              <a:defRPr/>
            </a:pPr>
            <a:endParaRPr lang="fr-FR" dirty="0" smtClean="0"/>
          </a:p>
          <a:p>
            <a:pPr>
              <a:defRPr/>
            </a:pPr>
            <a:endParaRPr lang="fr-FR" dirty="0"/>
          </a:p>
          <a:p>
            <a:pPr>
              <a:defRPr/>
            </a:pPr>
            <a:r>
              <a:rPr lang="fr-FR" dirty="0"/>
              <a:t>	</a:t>
            </a:r>
            <a:r>
              <a:rPr lang="fr-FR" dirty="0" smtClean="0"/>
              <a:t>  </a:t>
            </a:r>
            <a:r>
              <a:rPr lang="en-US" dirty="0" smtClean="0"/>
              <a:t>Its </a:t>
            </a:r>
            <a:r>
              <a:rPr lang="en-US" dirty="0"/>
              <a:t>Airless « touch and slide » patented jar for a protected formula. </a:t>
            </a:r>
          </a:p>
          <a:p>
            <a:pPr>
              <a:defRPr/>
            </a:pPr>
            <a:r>
              <a:rPr lang="en-US" dirty="0"/>
              <a:t>	</a:t>
            </a:r>
            <a:r>
              <a:rPr lang="en-US" dirty="0" smtClean="0"/>
              <a:t>  A </a:t>
            </a:r>
            <a:r>
              <a:rPr lang="en-US" dirty="0"/>
              <a:t>single press delivers the right quantity for an optimal application, </a:t>
            </a:r>
            <a:r>
              <a:rPr lang="en-US" dirty="0" smtClean="0"/>
              <a:t>	  which </a:t>
            </a:r>
            <a:r>
              <a:rPr lang="en-US" dirty="0"/>
              <a:t>allows to save product over time</a:t>
            </a:r>
            <a:endParaRPr lang="fr-FR" dirty="0"/>
          </a:p>
        </p:txBody>
      </p:sp>
      <p:pic>
        <p:nvPicPr>
          <p:cNvPr id="2" name="Imag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29130" y="3074792"/>
            <a:ext cx="768389" cy="692186"/>
          </a:xfrm>
          <a:prstGeom prst="rect">
            <a:avLst/>
          </a:prstGeom>
        </p:spPr>
      </p:pic>
      <p:pic>
        <p:nvPicPr>
          <p:cNvPr id="3" name="Imag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02573" y="2015141"/>
            <a:ext cx="787440" cy="755689"/>
          </a:xfrm>
          <a:prstGeom prst="rect">
            <a:avLst/>
          </a:prstGeom>
        </p:spPr>
      </p:pic>
      <p:sp>
        <p:nvSpPr>
          <p:cNvPr id="19" name="Rectangle 18"/>
          <p:cNvSpPr/>
          <p:nvPr/>
        </p:nvSpPr>
        <p:spPr>
          <a:xfrm>
            <a:off x="97953" y="5995740"/>
            <a:ext cx="1986900" cy="769441"/>
          </a:xfrm>
          <a:prstGeom prst="rect">
            <a:avLst/>
          </a:prstGeom>
        </p:spPr>
        <p:txBody>
          <a:bodyPr wrap="square">
            <a:spAutoFit/>
          </a:bodyPr>
          <a:lstStyle/>
          <a:p>
            <a:pPr algn="ctr">
              <a:defRPr/>
            </a:pPr>
            <a:r>
              <a:rPr lang="en-US" sz="1100" dirty="0" err="1"/>
              <a:t>Saponaria</a:t>
            </a:r>
            <a:r>
              <a:rPr lang="en-US" sz="1100" dirty="0"/>
              <a:t> </a:t>
            </a:r>
            <a:r>
              <a:rPr lang="en-US" sz="1100" dirty="0" err="1"/>
              <a:t>pumila</a:t>
            </a:r>
            <a:r>
              <a:rPr lang="en-US" sz="1100" dirty="0"/>
              <a:t> plant-based stem </a:t>
            </a:r>
            <a:r>
              <a:rPr lang="en-US" sz="1100" dirty="0" smtClean="0"/>
              <a:t>cells</a:t>
            </a:r>
          </a:p>
          <a:p>
            <a:pPr algn="ctr">
              <a:defRPr/>
            </a:pPr>
            <a:r>
              <a:rPr lang="en-US" sz="1100" b="1" dirty="0" smtClean="0"/>
              <a:t>protects </a:t>
            </a:r>
            <a:r>
              <a:rPr lang="en-US" sz="1100" b="1" dirty="0"/>
              <a:t>and </a:t>
            </a:r>
            <a:r>
              <a:rPr lang="en-US" sz="1100" b="1" dirty="0" smtClean="0"/>
              <a:t>revitalizes </a:t>
            </a:r>
            <a:r>
              <a:rPr lang="en-US" sz="1100" b="1" dirty="0"/>
              <a:t>the dermal stem cells</a:t>
            </a:r>
            <a:endParaRPr lang="fr-FR" sz="1100" dirty="0">
              <a:solidFill>
                <a:prstClr val="black"/>
              </a:solidFill>
            </a:endParaRPr>
          </a:p>
        </p:txBody>
      </p:sp>
      <p:sp>
        <p:nvSpPr>
          <p:cNvPr id="24" name="Rectangle 23"/>
          <p:cNvSpPr/>
          <p:nvPr/>
        </p:nvSpPr>
        <p:spPr>
          <a:xfrm>
            <a:off x="5671863" y="6125149"/>
            <a:ext cx="901168" cy="6001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Rectangle 24"/>
          <p:cNvSpPr/>
          <p:nvPr/>
        </p:nvSpPr>
        <p:spPr>
          <a:xfrm>
            <a:off x="2110495" y="6014028"/>
            <a:ext cx="1431996" cy="769441"/>
          </a:xfrm>
          <a:prstGeom prst="rect">
            <a:avLst/>
          </a:prstGeom>
        </p:spPr>
        <p:txBody>
          <a:bodyPr wrap="square">
            <a:spAutoFit/>
          </a:bodyPr>
          <a:lstStyle/>
          <a:p>
            <a:pPr algn="ctr">
              <a:defRPr/>
            </a:pPr>
            <a:r>
              <a:rPr lang="fr-FR" sz="1100" dirty="0" err="1">
                <a:solidFill>
                  <a:prstClr val="black"/>
                </a:solidFill>
              </a:rPr>
              <a:t>Youth</a:t>
            </a:r>
            <a:r>
              <a:rPr lang="fr-FR" sz="1100" dirty="0">
                <a:solidFill>
                  <a:prstClr val="black"/>
                </a:solidFill>
              </a:rPr>
              <a:t> </a:t>
            </a:r>
            <a:r>
              <a:rPr lang="fr-FR" sz="1100" dirty="0" err="1">
                <a:solidFill>
                  <a:prstClr val="black"/>
                </a:solidFill>
              </a:rPr>
              <a:t>Energy</a:t>
            </a:r>
            <a:r>
              <a:rPr lang="fr-FR" sz="1100" dirty="0">
                <a:solidFill>
                  <a:prstClr val="black"/>
                </a:solidFill>
              </a:rPr>
              <a:t> </a:t>
            </a:r>
            <a:r>
              <a:rPr lang="fr-FR" sz="1100" dirty="0" err="1" smtClean="0">
                <a:solidFill>
                  <a:prstClr val="black"/>
                </a:solidFill>
              </a:rPr>
              <a:t>lipoaminoacid</a:t>
            </a:r>
            <a:endParaRPr lang="fr-FR" sz="1100" dirty="0" smtClean="0">
              <a:solidFill>
                <a:prstClr val="black"/>
              </a:solidFill>
            </a:endParaRPr>
          </a:p>
          <a:p>
            <a:pPr algn="ctr">
              <a:defRPr/>
            </a:pPr>
            <a:r>
              <a:rPr lang="fr-FR" sz="1100" b="1" dirty="0" smtClean="0">
                <a:solidFill>
                  <a:prstClr val="black"/>
                </a:solidFill>
              </a:rPr>
              <a:t>Anti </a:t>
            </a:r>
            <a:r>
              <a:rPr lang="fr-FR" sz="1100" b="1" dirty="0" err="1" smtClean="0">
                <a:solidFill>
                  <a:prstClr val="black"/>
                </a:solidFill>
              </a:rPr>
              <a:t>inflamm’aging</a:t>
            </a:r>
            <a:endParaRPr lang="fr-FR" sz="1100" b="1" dirty="0" smtClean="0">
              <a:solidFill>
                <a:prstClr val="black"/>
              </a:solidFill>
            </a:endParaRPr>
          </a:p>
          <a:p>
            <a:pPr lvl="0">
              <a:defRPr/>
            </a:pPr>
            <a:endParaRPr lang="fr-FR" sz="1100" dirty="0">
              <a:solidFill>
                <a:prstClr val="black"/>
              </a:solidFill>
            </a:endParaRPr>
          </a:p>
        </p:txBody>
      </p:sp>
      <p:sp>
        <p:nvSpPr>
          <p:cNvPr id="26" name="Rectangle 25"/>
          <p:cNvSpPr/>
          <p:nvPr/>
        </p:nvSpPr>
        <p:spPr>
          <a:xfrm>
            <a:off x="3519499" y="6011452"/>
            <a:ext cx="1776569" cy="769441"/>
          </a:xfrm>
          <a:prstGeom prst="rect">
            <a:avLst/>
          </a:prstGeom>
        </p:spPr>
        <p:txBody>
          <a:bodyPr wrap="square">
            <a:spAutoFit/>
          </a:bodyPr>
          <a:lstStyle/>
          <a:p>
            <a:pPr algn="ctr">
              <a:defRPr/>
            </a:pPr>
            <a:r>
              <a:rPr lang="fr-FR" sz="1100" dirty="0" err="1"/>
              <a:t>Wakame</a:t>
            </a:r>
            <a:r>
              <a:rPr lang="fr-FR" sz="1100" dirty="0"/>
              <a:t> </a:t>
            </a:r>
            <a:r>
              <a:rPr lang="fr-FR" sz="1100" dirty="0" err="1" smtClean="0"/>
              <a:t>extract</a:t>
            </a:r>
            <a:endParaRPr lang="fr-FR" sz="1100" dirty="0" smtClean="0"/>
          </a:p>
          <a:p>
            <a:pPr algn="ctr">
              <a:defRPr/>
            </a:pPr>
            <a:r>
              <a:rPr lang="en-US" sz="1100" b="1" dirty="0" err="1">
                <a:solidFill>
                  <a:prstClr val="black"/>
                </a:solidFill>
              </a:rPr>
              <a:t>Redensifying</a:t>
            </a:r>
            <a:r>
              <a:rPr lang="en-US" sz="1100" b="1" dirty="0">
                <a:solidFill>
                  <a:prstClr val="black"/>
                </a:solidFill>
              </a:rPr>
              <a:t>, stimulates the production of collagen, elastin and HA</a:t>
            </a:r>
          </a:p>
        </p:txBody>
      </p:sp>
      <p:sp>
        <p:nvSpPr>
          <p:cNvPr id="28" name="Rectangle 27"/>
          <p:cNvSpPr/>
          <p:nvPr/>
        </p:nvSpPr>
        <p:spPr>
          <a:xfrm>
            <a:off x="7723643" y="6011452"/>
            <a:ext cx="3328283" cy="600164"/>
          </a:xfrm>
          <a:prstGeom prst="rect">
            <a:avLst/>
          </a:prstGeom>
        </p:spPr>
        <p:txBody>
          <a:bodyPr wrap="square">
            <a:spAutoFit/>
          </a:bodyPr>
          <a:lstStyle/>
          <a:p>
            <a:pPr algn="ctr">
              <a:defRPr/>
            </a:pPr>
            <a:r>
              <a:rPr lang="fr-FR" sz="1100" dirty="0"/>
              <a:t>Sacha </a:t>
            </a:r>
            <a:r>
              <a:rPr lang="fr-FR" sz="1100" dirty="0" err="1"/>
              <a:t>inchi</a:t>
            </a:r>
            <a:r>
              <a:rPr lang="fr-FR" sz="1100" dirty="0"/>
              <a:t> </a:t>
            </a:r>
            <a:r>
              <a:rPr lang="fr-FR" sz="1100" dirty="0" err="1" smtClean="0"/>
              <a:t>oil</a:t>
            </a:r>
            <a:endParaRPr lang="fr-FR" sz="1100" b="1" dirty="0" smtClean="0">
              <a:solidFill>
                <a:prstClr val="black"/>
              </a:solidFill>
            </a:endParaRPr>
          </a:p>
          <a:p>
            <a:pPr algn="ctr">
              <a:defRPr/>
            </a:pPr>
            <a:r>
              <a:rPr lang="fr-FR" sz="1100" b="1" dirty="0" err="1">
                <a:solidFill>
                  <a:prstClr val="black"/>
                </a:solidFill>
              </a:rPr>
              <a:t>nourishing</a:t>
            </a:r>
            <a:r>
              <a:rPr lang="fr-FR" sz="1100" b="1" dirty="0">
                <a:solidFill>
                  <a:prstClr val="black"/>
                </a:solidFill>
              </a:rPr>
              <a:t>, </a:t>
            </a:r>
            <a:r>
              <a:rPr lang="fr-FR" sz="1100" b="1" dirty="0" err="1">
                <a:solidFill>
                  <a:prstClr val="black"/>
                </a:solidFill>
              </a:rPr>
              <a:t>soothing</a:t>
            </a:r>
            <a:r>
              <a:rPr lang="fr-FR" sz="1100" b="1" dirty="0">
                <a:solidFill>
                  <a:prstClr val="black"/>
                </a:solidFill>
              </a:rPr>
              <a:t>, </a:t>
            </a:r>
          </a:p>
          <a:p>
            <a:pPr algn="ctr">
              <a:defRPr/>
            </a:pPr>
            <a:r>
              <a:rPr lang="fr-FR" sz="1100" b="1" dirty="0" err="1">
                <a:solidFill>
                  <a:prstClr val="black"/>
                </a:solidFill>
              </a:rPr>
              <a:t>softening</a:t>
            </a:r>
            <a:endParaRPr lang="fr-FR" sz="1100" dirty="0">
              <a:solidFill>
                <a:prstClr val="black"/>
              </a:solidFill>
            </a:endParaRPr>
          </a:p>
        </p:txBody>
      </p:sp>
      <p:sp>
        <p:nvSpPr>
          <p:cNvPr id="32" name="Rectangle 31"/>
          <p:cNvSpPr/>
          <p:nvPr/>
        </p:nvSpPr>
        <p:spPr>
          <a:xfrm>
            <a:off x="10394982" y="5995740"/>
            <a:ext cx="1614138" cy="769441"/>
          </a:xfrm>
          <a:prstGeom prst="rect">
            <a:avLst/>
          </a:prstGeom>
        </p:spPr>
        <p:txBody>
          <a:bodyPr wrap="square">
            <a:spAutoFit/>
          </a:bodyPr>
          <a:lstStyle/>
          <a:p>
            <a:pPr algn="ctr">
              <a:defRPr/>
            </a:pPr>
            <a:r>
              <a:rPr lang="fr-FR" sz="1100" dirty="0" err="1">
                <a:solidFill>
                  <a:prstClr val="black"/>
                </a:solidFill>
              </a:rPr>
              <a:t>Vegetable</a:t>
            </a:r>
            <a:r>
              <a:rPr lang="fr-FR" sz="1100" dirty="0">
                <a:solidFill>
                  <a:prstClr val="black"/>
                </a:solidFill>
              </a:rPr>
              <a:t> </a:t>
            </a:r>
            <a:r>
              <a:rPr lang="fr-FR" sz="1100" dirty="0" err="1">
                <a:solidFill>
                  <a:prstClr val="black"/>
                </a:solidFill>
              </a:rPr>
              <a:t>glycerin</a:t>
            </a:r>
            <a:r>
              <a:rPr lang="fr-FR" sz="1100" dirty="0">
                <a:solidFill>
                  <a:prstClr val="black"/>
                </a:solidFill>
              </a:rPr>
              <a:t>, </a:t>
            </a:r>
            <a:r>
              <a:rPr lang="fr-FR" sz="1100" dirty="0" err="1">
                <a:solidFill>
                  <a:prstClr val="black"/>
                </a:solidFill>
              </a:rPr>
              <a:t>grape</a:t>
            </a:r>
            <a:r>
              <a:rPr lang="fr-FR" sz="1100" dirty="0">
                <a:solidFill>
                  <a:prstClr val="black"/>
                </a:solidFill>
              </a:rPr>
              <a:t> </a:t>
            </a:r>
            <a:r>
              <a:rPr lang="fr-FR" sz="1100" dirty="0" err="1">
                <a:solidFill>
                  <a:prstClr val="black"/>
                </a:solidFill>
              </a:rPr>
              <a:t>seed</a:t>
            </a:r>
            <a:r>
              <a:rPr lang="fr-FR" sz="1100" dirty="0">
                <a:solidFill>
                  <a:prstClr val="black"/>
                </a:solidFill>
              </a:rPr>
              <a:t> </a:t>
            </a:r>
            <a:r>
              <a:rPr lang="fr-FR" sz="1100" dirty="0" err="1">
                <a:solidFill>
                  <a:prstClr val="black"/>
                </a:solidFill>
              </a:rPr>
              <a:t>oil</a:t>
            </a:r>
            <a:r>
              <a:rPr lang="fr-FR" sz="1100" dirty="0">
                <a:solidFill>
                  <a:prstClr val="black"/>
                </a:solidFill>
              </a:rPr>
              <a:t>, </a:t>
            </a:r>
            <a:r>
              <a:rPr lang="fr-FR" sz="1100" dirty="0" err="1">
                <a:solidFill>
                  <a:prstClr val="black"/>
                </a:solidFill>
              </a:rPr>
              <a:t>shea</a:t>
            </a:r>
            <a:r>
              <a:rPr lang="fr-FR" sz="1100" dirty="0">
                <a:solidFill>
                  <a:prstClr val="black"/>
                </a:solidFill>
              </a:rPr>
              <a:t> </a:t>
            </a:r>
            <a:r>
              <a:rPr lang="fr-FR" sz="1100" dirty="0" smtClean="0">
                <a:solidFill>
                  <a:prstClr val="black"/>
                </a:solidFill>
              </a:rPr>
              <a:t>butter</a:t>
            </a:r>
          </a:p>
          <a:p>
            <a:pPr algn="ctr">
              <a:defRPr/>
            </a:pPr>
            <a:r>
              <a:rPr lang="fr-FR" sz="1100" b="1" dirty="0" err="1">
                <a:solidFill>
                  <a:prstClr val="black"/>
                </a:solidFill>
              </a:rPr>
              <a:t>Moisturizing</a:t>
            </a:r>
            <a:r>
              <a:rPr lang="fr-FR" sz="1100" b="1" dirty="0">
                <a:solidFill>
                  <a:prstClr val="black"/>
                </a:solidFill>
              </a:rPr>
              <a:t>, </a:t>
            </a:r>
            <a:r>
              <a:rPr lang="fr-FR" sz="1100" b="1" dirty="0" err="1">
                <a:solidFill>
                  <a:prstClr val="black"/>
                </a:solidFill>
              </a:rPr>
              <a:t>nourishing</a:t>
            </a:r>
            <a:r>
              <a:rPr lang="fr-FR" sz="1100" b="1" dirty="0">
                <a:solidFill>
                  <a:prstClr val="black"/>
                </a:solidFill>
              </a:rPr>
              <a:t> </a:t>
            </a:r>
            <a:endParaRPr lang="fr-FR" sz="1100" dirty="0">
              <a:solidFill>
                <a:prstClr val="black"/>
              </a:solidFill>
            </a:endParaRPr>
          </a:p>
        </p:txBody>
      </p:sp>
      <p:pic>
        <p:nvPicPr>
          <p:cNvPr id="20" name="Image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0923" y="-1285156"/>
            <a:ext cx="3847303" cy="5770294"/>
          </a:xfrm>
          <a:prstGeom prst="rect">
            <a:avLst/>
          </a:prstGeom>
        </p:spPr>
      </p:pic>
      <p:pic>
        <p:nvPicPr>
          <p:cNvPr id="4" name="Imag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0902" y="5275986"/>
            <a:ext cx="1223893" cy="675365"/>
          </a:xfrm>
          <a:prstGeom prst="rect">
            <a:avLst/>
          </a:prstGeom>
        </p:spPr>
      </p:pic>
      <p:pic>
        <p:nvPicPr>
          <p:cNvPr id="7" name="Imag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486118" y="5109014"/>
            <a:ext cx="556362" cy="763306"/>
          </a:xfrm>
          <a:prstGeom prst="rect">
            <a:avLst/>
          </a:prstGeom>
        </p:spPr>
      </p:pic>
      <p:pic>
        <p:nvPicPr>
          <p:cNvPr id="13" name="Image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873413" y="5258456"/>
            <a:ext cx="836574" cy="607777"/>
          </a:xfrm>
          <a:prstGeom prst="rect">
            <a:avLst/>
          </a:prstGeom>
        </p:spPr>
      </p:pic>
      <p:pic>
        <p:nvPicPr>
          <p:cNvPr id="14" name="Image 1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686458" y="5066030"/>
            <a:ext cx="1075773" cy="693924"/>
          </a:xfrm>
          <a:prstGeom prst="rect">
            <a:avLst/>
          </a:prstGeom>
        </p:spPr>
      </p:pic>
      <p:pic>
        <p:nvPicPr>
          <p:cNvPr id="15" name="Image 1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377867">
            <a:off x="11202051" y="5275986"/>
            <a:ext cx="657787" cy="687948"/>
          </a:xfrm>
          <a:prstGeom prst="rect">
            <a:avLst/>
          </a:prstGeom>
        </p:spPr>
      </p:pic>
      <p:pic>
        <p:nvPicPr>
          <p:cNvPr id="17" name="Image 1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558559" y="5377520"/>
            <a:ext cx="692548" cy="566401"/>
          </a:xfrm>
          <a:prstGeom prst="rect">
            <a:avLst/>
          </a:prstGeom>
        </p:spPr>
      </p:pic>
      <p:pic>
        <p:nvPicPr>
          <p:cNvPr id="18" name="Image 1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270937" y="5094160"/>
            <a:ext cx="629024" cy="862995"/>
          </a:xfrm>
          <a:prstGeom prst="rect">
            <a:avLst/>
          </a:prstGeom>
        </p:spPr>
      </p:pic>
      <p:pic>
        <p:nvPicPr>
          <p:cNvPr id="21" name="Image 20"/>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12235426">
            <a:off x="5452537" y="5043541"/>
            <a:ext cx="1430616" cy="964235"/>
          </a:xfrm>
          <a:prstGeom prst="rect">
            <a:avLst/>
          </a:prstGeom>
        </p:spPr>
      </p:pic>
      <p:pic>
        <p:nvPicPr>
          <p:cNvPr id="22" name="Image 2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480828" y="4871405"/>
            <a:ext cx="1624763" cy="1083175"/>
          </a:xfrm>
          <a:prstGeom prst="rect">
            <a:avLst/>
          </a:prstGeom>
        </p:spPr>
      </p:pic>
      <p:sp>
        <p:nvSpPr>
          <p:cNvPr id="29" name="Rectangle 28"/>
          <p:cNvSpPr/>
          <p:nvPr/>
        </p:nvSpPr>
        <p:spPr>
          <a:xfrm>
            <a:off x="5363891" y="6014027"/>
            <a:ext cx="1607908" cy="430887"/>
          </a:xfrm>
          <a:prstGeom prst="rect">
            <a:avLst/>
          </a:prstGeom>
        </p:spPr>
        <p:txBody>
          <a:bodyPr wrap="square">
            <a:spAutoFit/>
          </a:bodyPr>
          <a:lstStyle/>
          <a:p>
            <a:pPr algn="ctr">
              <a:defRPr/>
            </a:pPr>
            <a:r>
              <a:rPr lang="fr-FR" sz="1100" dirty="0" err="1"/>
              <a:t>Silk</a:t>
            </a:r>
            <a:r>
              <a:rPr lang="fr-FR" sz="1100" dirty="0"/>
              <a:t> </a:t>
            </a:r>
            <a:r>
              <a:rPr lang="fr-FR" sz="1100" dirty="0" err="1"/>
              <a:t>tree</a:t>
            </a:r>
            <a:r>
              <a:rPr lang="fr-FR" sz="1100" dirty="0"/>
              <a:t> </a:t>
            </a:r>
            <a:r>
              <a:rPr lang="fr-FR" sz="1100" dirty="0" err="1" smtClean="0"/>
              <a:t>extract</a:t>
            </a:r>
            <a:endParaRPr lang="fr-FR" sz="1100" dirty="0" smtClean="0"/>
          </a:p>
          <a:p>
            <a:pPr algn="ctr">
              <a:defRPr/>
            </a:pPr>
            <a:r>
              <a:rPr lang="fr-FR" sz="1100" b="1" dirty="0" smtClean="0">
                <a:solidFill>
                  <a:prstClr val="black"/>
                </a:solidFill>
              </a:rPr>
              <a:t>Anti </a:t>
            </a:r>
            <a:r>
              <a:rPr lang="fr-FR" sz="1100" b="1" dirty="0" err="1">
                <a:solidFill>
                  <a:prstClr val="black"/>
                </a:solidFill>
              </a:rPr>
              <a:t>glycation</a:t>
            </a:r>
            <a:r>
              <a:rPr lang="fr-FR" sz="1100" b="1" dirty="0">
                <a:solidFill>
                  <a:prstClr val="black"/>
                </a:solidFill>
              </a:rPr>
              <a:t> </a:t>
            </a:r>
            <a:endParaRPr lang="fr-FR" sz="1100" dirty="0">
              <a:solidFill>
                <a:prstClr val="black"/>
              </a:solidFill>
            </a:endParaRPr>
          </a:p>
        </p:txBody>
      </p:sp>
      <p:sp>
        <p:nvSpPr>
          <p:cNvPr id="30" name="Rectangle 29"/>
          <p:cNvSpPr/>
          <p:nvPr/>
        </p:nvSpPr>
        <p:spPr>
          <a:xfrm>
            <a:off x="6919689" y="6014027"/>
            <a:ext cx="1607908" cy="430887"/>
          </a:xfrm>
          <a:prstGeom prst="rect">
            <a:avLst/>
          </a:prstGeom>
        </p:spPr>
        <p:txBody>
          <a:bodyPr wrap="square">
            <a:spAutoFit/>
          </a:bodyPr>
          <a:lstStyle/>
          <a:p>
            <a:pPr algn="ctr">
              <a:defRPr/>
            </a:pPr>
            <a:r>
              <a:rPr lang="fr-FR" sz="1100" dirty="0" err="1">
                <a:solidFill>
                  <a:prstClr val="black"/>
                </a:solidFill>
              </a:rPr>
              <a:t>Euglena</a:t>
            </a:r>
            <a:r>
              <a:rPr lang="fr-FR" sz="1100" dirty="0">
                <a:solidFill>
                  <a:prstClr val="black"/>
                </a:solidFill>
              </a:rPr>
              <a:t> </a:t>
            </a:r>
            <a:r>
              <a:rPr lang="fr-FR" sz="1100" dirty="0" smtClean="0">
                <a:solidFill>
                  <a:prstClr val="black"/>
                </a:solidFill>
              </a:rPr>
              <a:t>gracilis </a:t>
            </a:r>
            <a:r>
              <a:rPr lang="fr-FR" sz="1100" dirty="0" err="1" smtClean="0">
                <a:solidFill>
                  <a:prstClr val="black"/>
                </a:solidFill>
              </a:rPr>
              <a:t>extract</a:t>
            </a:r>
            <a:endParaRPr lang="fr-FR" sz="1100" dirty="0">
              <a:solidFill>
                <a:prstClr val="black"/>
              </a:solidFill>
            </a:endParaRPr>
          </a:p>
          <a:p>
            <a:pPr algn="ctr">
              <a:defRPr/>
            </a:pPr>
            <a:r>
              <a:rPr lang="fr-FR" sz="1100" b="1" dirty="0" err="1" smtClean="0">
                <a:solidFill>
                  <a:prstClr val="black"/>
                </a:solidFill>
              </a:rPr>
              <a:t>Regenerating</a:t>
            </a:r>
            <a:endParaRPr lang="fr-FR" sz="1100" dirty="0">
              <a:solidFill>
                <a:prstClr val="black"/>
              </a:solidFill>
            </a:endParaRPr>
          </a:p>
        </p:txBody>
      </p:sp>
    </p:spTree>
    <p:extLst>
      <p:ext uri="{BB962C8B-B14F-4D97-AF65-F5344CB8AC3E}">
        <p14:creationId xmlns:p14="http://schemas.microsoft.com/office/powerpoint/2010/main" val="3047796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7"/>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5"/>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5" grpId="0"/>
      <p:bldP spid="26" grpId="0"/>
      <p:bldP spid="28" grpId="0"/>
      <p:bldP spid="32" grpId="0"/>
      <p:bldP spid="29" grpId="0"/>
      <p:bldP spid="3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 13"/>
          <p:cNvPicPr>
            <a:picLocks noChangeAspect="1"/>
          </p:cNvPicPr>
          <p:nvPr/>
        </p:nvPicPr>
        <p:blipFill rotWithShape="1">
          <a:blip r:embed="rId3">
            <a:extLst>
              <a:ext uri="{28A0092B-C50C-407E-A947-70E740481C1C}">
                <a14:useLocalDpi xmlns:a14="http://schemas.microsoft.com/office/drawing/2010/main" val="0"/>
              </a:ext>
            </a:extLst>
          </a:blip>
          <a:srcRect l="123" t="4986" b="39322"/>
          <a:stretch/>
        </p:blipFill>
        <p:spPr>
          <a:xfrm>
            <a:off x="0" y="0"/>
            <a:ext cx="12264828" cy="6858000"/>
          </a:xfrm>
          <a:prstGeom prst="rect">
            <a:avLst/>
          </a:prstGeom>
        </p:spPr>
      </p:pic>
      <p:sp>
        <p:nvSpPr>
          <p:cNvPr id="2" name="Espace réservé du texte 1"/>
          <p:cNvSpPr>
            <a:spLocks noGrp="1"/>
          </p:cNvSpPr>
          <p:nvPr>
            <p:ph type="body" sz="quarter" idx="10"/>
          </p:nvPr>
        </p:nvSpPr>
        <p:spPr>
          <a:solidFill>
            <a:schemeClr val="bg1"/>
          </a:solidFill>
        </p:spPr>
        <p:txBody>
          <a:bodyPr/>
          <a:lstStyle/>
          <a:p>
            <a:pPr marL="0" indent="0">
              <a:buNone/>
            </a:pPr>
            <a:r>
              <a:rPr lang="fr-FR" dirty="0"/>
              <a:t> </a:t>
            </a:r>
          </a:p>
        </p:txBody>
      </p:sp>
      <p:sp>
        <p:nvSpPr>
          <p:cNvPr id="6" name="ZoneTexte 5"/>
          <p:cNvSpPr txBox="1"/>
          <p:nvPr/>
        </p:nvSpPr>
        <p:spPr>
          <a:xfrm>
            <a:off x="832104" y="1984248"/>
            <a:ext cx="10543032" cy="1200329"/>
          </a:xfrm>
          <a:prstGeom prst="rect">
            <a:avLst/>
          </a:prstGeom>
          <a:noFill/>
        </p:spPr>
        <p:txBody>
          <a:bodyPr wrap="square" rtlCol="0">
            <a:spAutoFit/>
          </a:bodyPr>
          <a:lstStyle/>
          <a:p>
            <a:pPr lvl="0" algn="ctr">
              <a:defRPr/>
            </a:pPr>
            <a:r>
              <a:rPr lang="en-US" sz="3600" cap="small" dirty="0">
                <a:solidFill>
                  <a:srgbClr val="3E3E3E"/>
                </a:solidFill>
                <a:latin typeface="KyivType Sans2" panose="00000500000000000000" pitchFamily="50" charset="0"/>
                <a:ea typeface="Roboto" panose="02000000000000000000" pitchFamily="2" charset="0"/>
              </a:rPr>
              <a:t>I have fine lines that are appearing, </a:t>
            </a:r>
            <a:r>
              <a:rPr lang="en-US" sz="3600" cap="small" dirty="0" smtClean="0">
                <a:solidFill>
                  <a:srgbClr val="3E3E3E"/>
                </a:solidFill>
                <a:latin typeface="KyivType Sans2" panose="00000500000000000000" pitchFamily="50" charset="0"/>
                <a:ea typeface="Roboto" panose="02000000000000000000" pitchFamily="2" charset="0"/>
              </a:rPr>
              <a:t>which </a:t>
            </a:r>
            <a:r>
              <a:rPr lang="en-US" sz="3600" cap="small" dirty="0">
                <a:solidFill>
                  <a:srgbClr val="3E3E3E"/>
                </a:solidFill>
                <a:latin typeface="KyivType Sans2" panose="00000500000000000000" pitchFamily="50" charset="0"/>
                <a:ea typeface="Roboto" panose="02000000000000000000" pitchFamily="2" charset="0"/>
              </a:rPr>
              <a:t>night cream can I use? </a:t>
            </a:r>
            <a:endParaRPr lang="fr-FR" sz="3600" cap="small" dirty="0">
              <a:solidFill>
                <a:srgbClr val="3E3E3E"/>
              </a:solidFill>
              <a:latin typeface="KyivType Sans2" panose="00000500000000000000" pitchFamily="50" charset="0"/>
              <a:ea typeface="Roboto" panose="02000000000000000000" pitchFamily="2" charset="0"/>
            </a:endParaRPr>
          </a:p>
        </p:txBody>
      </p:sp>
      <p:pic>
        <p:nvPicPr>
          <p:cNvPr id="16" name="Imag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53100" y="6172200"/>
            <a:ext cx="685800" cy="685800"/>
          </a:xfrm>
          <a:prstGeom prst="rect">
            <a:avLst/>
          </a:prstGeom>
        </p:spPr>
      </p:pic>
      <p:sp>
        <p:nvSpPr>
          <p:cNvPr id="17" name="Rectangle 16"/>
          <p:cNvSpPr/>
          <p:nvPr/>
        </p:nvSpPr>
        <p:spPr>
          <a:xfrm>
            <a:off x="2622178" y="4170089"/>
            <a:ext cx="2713108" cy="400110"/>
          </a:xfrm>
          <a:prstGeom prst="rect">
            <a:avLst/>
          </a:prstGeom>
          <a:ln w="28575">
            <a:solidFill>
              <a:schemeClr val="tx1"/>
            </a:solidFill>
          </a:ln>
        </p:spPr>
        <p:txBody>
          <a:bodyPr wrap="square">
            <a:spAutoFit/>
          </a:bodyPr>
          <a:lstStyle/>
          <a:p>
            <a:pPr marL="148590" marR="0" lvl="0" indent="0" algn="ctr" defTabSz="914400" rtl="0" eaLnBrk="1" fontAlgn="auto" latinLnBrk="0" hangingPunct="1">
              <a:lnSpc>
                <a:spcPct val="100000"/>
              </a:lnSpc>
              <a:spcBef>
                <a:spcPts val="1535"/>
              </a:spcBef>
              <a:spcAft>
                <a:spcPts val="0"/>
              </a:spcAft>
              <a:buClrTx/>
              <a:buSzTx/>
              <a:buFontTx/>
              <a:buNone/>
              <a:tabLst/>
              <a:defRPr/>
            </a:pPr>
            <a:r>
              <a:rPr lang="fr-FR" sz="2000" spc="50" dirty="0">
                <a:solidFill>
                  <a:srgbClr val="3E3E3E"/>
                </a:solidFill>
                <a:latin typeface="Roboto" panose="02000000000000000000" pitchFamily="2" charset="0"/>
                <a:ea typeface="Roboto" panose="02000000000000000000" pitchFamily="2" charset="0"/>
                <a:cs typeface="Roboto Mono"/>
              </a:rPr>
              <a:t>ELASTINE NUIT</a:t>
            </a:r>
            <a:endParaRPr kumimoji="0" lang="fr-FR" sz="2000" b="0" i="0" u="none" strike="noStrike" kern="1200" cap="none" spc="50" normalizeH="0" baseline="0" noProof="0" dirty="0">
              <a:ln>
                <a:noFill/>
              </a:ln>
              <a:solidFill>
                <a:srgbClr val="3E3E3E"/>
              </a:solidFill>
              <a:effectLst/>
              <a:uLnTx/>
              <a:uFillTx/>
              <a:latin typeface="Roboto" panose="02000000000000000000" pitchFamily="2" charset="0"/>
              <a:ea typeface="Roboto" panose="02000000000000000000" pitchFamily="2" charset="0"/>
              <a:cs typeface="Roboto Mono"/>
            </a:endParaRPr>
          </a:p>
        </p:txBody>
      </p:sp>
      <p:sp>
        <p:nvSpPr>
          <p:cNvPr id="18" name="Rectangle 17"/>
          <p:cNvSpPr/>
          <p:nvPr/>
        </p:nvSpPr>
        <p:spPr>
          <a:xfrm>
            <a:off x="7006036" y="4170089"/>
            <a:ext cx="2677014" cy="400110"/>
          </a:xfrm>
          <a:prstGeom prst="rect">
            <a:avLst/>
          </a:prstGeom>
          <a:ln w="28575">
            <a:solidFill>
              <a:schemeClr val="tx1"/>
            </a:solidFill>
          </a:ln>
        </p:spPr>
        <p:txBody>
          <a:bodyPr wrap="square">
            <a:spAutoFit/>
          </a:bodyPr>
          <a:lstStyle/>
          <a:p>
            <a:pPr marL="148590" marR="0" lvl="0" indent="0" algn="ctr" defTabSz="914400" rtl="0" eaLnBrk="1" fontAlgn="auto" latinLnBrk="0" hangingPunct="1">
              <a:lnSpc>
                <a:spcPct val="100000"/>
              </a:lnSpc>
              <a:spcBef>
                <a:spcPts val="1535"/>
              </a:spcBef>
              <a:spcAft>
                <a:spcPts val="0"/>
              </a:spcAft>
              <a:buClrTx/>
              <a:buSzTx/>
              <a:buFontTx/>
              <a:buNone/>
              <a:tabLst/>
              <a:defRPr/>
            </a:pPr>
            <a:r>
              <a:rPr lang="fr-FR" sz="2000" spc="50" dirty="0">
                <a:solidFill>
                  <a:srgbClr val="3E3E3E"/>
                </a:solidFill>
                <a:latin typeface="Roboto" panose="02000000000000000000" pitchFamily="2" charset="0"/>
                <a:ea typeface="Roboto" panose="02000000000000000000" pitchFamily="2" charset="0"/>
                <a:cs typeface="Roboto Mono"/>
              </a:rPr>
              <a:t>TIME RESIST NUIT </a:t>
            </a:r>
          </a:p>
        </p:txBody>
      </p:sp>
      <p:sp>
        <p:nvSpPr>
          <p:cNvPr id="20" name="Titre 2"/>
          <p:cNvSpPr txBox="1">
            <a:spLocks/>
          </p:cNvSpPr>
          <p:nvPr/>
        </p:nvSpPr>
        <p:spPr>
          <a:xfrm>
            <a:off x="859536" y="220116"/>
            <a:ext cx="10515600" cy="941108"/>
          </a:xfrm>
          <a:prstGeom prst="rect">
            <a:avLst/>
          </a:prstGeom>
          <a:solidFill>
            <a:schemeClr val="accent5">
              <a:lumMod val="75000"/>
              <a:alpha val="38039"/>
            </a:schemeClr>
          </a:solidFill>
        </p:spPr>
        <p:txBody>
          <a:bodyPr/>
          <a:lst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r>
              <a:rPr lang="fr-FR" sz="5000" dirty="0" err="1" smtClean="0">
                <a:solidFill>
                  <a:schemeClr val="accent1">
                    <a:lumMod val="20000"/>
                    <a:lumOff val="80000"/>
                  </a:schemeClr>
                </a:solidFill>
              </a:rPr>
              <a:t>Let’s</a:t>
            </a:r>
            <a:r>
              <a:rPr lang="fr-FR" sz="5000" dirty="0" smtClean="0">
                <a:solidFill>
                  <a:schemeClr val="accent1">
                    <a:lumMod val="20000"/>
                    <a:lumOff val="80000"/>
                  </a:schemeClr>
                </a:solidFill>
              </a:rPr>
              <a:t> </a:t>
            </a:r>
            <a:r>
              <a:rPr lang="fr-FR" sz="5000" dirty="0" err="1" smtClean="0">
                <a:solidFill>
                  <a:schemeClr val="accent1">
                    <a:lumMod val="20000"/>
                    <a:lumOff val="80000"/>
                  </a:schemeClr>
                </a:solidFill>
              </a:rPr>
              <a:t>play</a:t>
            </a:r>
            <a:r>
              <a:rPr lang="fr-FR" sz="5000" dirty="0" smtClean="0">
                <a:solidFill>
                  <a:schemeClr val="accent1">
                    <a:lumMod val="20000"/>
                    <a:lumOff val="80000"/>
                  </a:schemeClr>
                </a:solidFill>
              </a:rPr>
              <a:t> !</a:t>
            </a:r>
            <a:endParaRPr lang="fr-FR" sz="5000" dirty="0">
              <a:solidFill>
                <a:schemeClr val="accent1">
                  <a:lumMod val="20000"/>
                  <a:lumOff val="80000"/>
                </a:schemeClr>
              </a:solidFill>
            </a:endParaRPr>
          </a:p>
        </p:txBody>
      </p:sp>
    </p:spTree>
    <p:extLst>
      <p:ext uri="{BB962C8B-B14F-4D97-AF65-F5344CB8AC3E}">
        <p14:creationId xmlns:p14="http://schemas.microsoft.com/office/powerpoint/2010/main" val="2514788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 13"/>
          <p:cNvPicPr>
            <a:picLocks noChangeAspect="1"/>
          </p:cNvPicPr>
          <p:nvPr/>
        </p:nvPicPr>
        <p:blipFill rotWithShape="1">
          <a:blip r:embed="rId3">
            <a:extLst>
              <a:ext uri="{28A0092B-C50C-407E-A947-70E740481C1C}">
                <a14:useLocalDpi xmlns:a14="http://schemas.microsoft.com/office/drawing/2010/main" val="0"/>
              </a:ext>
            </a:extLst>
          </a:blip>
          <a:srcRect l="123" t="4986" b="39322"/>
          <a:stretch/>
        </p:blipFill>
        <p:spPr>
          <a:xfrm>
            <a:off x="0" y="0"/>
            <a:ext cx="12264828" cy="6858000"/>
          </a:xfrm>
          <a:prstGeom prst="rect">
            <a:avLst/>
          </a:prstGeom>
        </p:spPr>
      </p:pic>
      <p:sp>
        <p:nvSpPr>
          <p:cNvPr id="2" name="Espace réservé du texte 1"/>
          <p:cNvSpPr>
            <a:spLocks noGrp="1"/>
          </p:cNvSpPr>
          <p:nvPr>
            <p:ph type="body" sz="quarter" idx="10"/>
          </p:nvPr>
        </p:nvSpPr>
        <p:spPr>
          <a:solidFill>
            <a:schemeClr val="bg1"/>
          </a:solidFill>
        </p:spPr>
        <p:txBody>
          <a:bodyPr/>
          <a:lstStyle/>
          <a:p>
            <a:pPr marL="0" indent="0">
              <a:buNone/>
            </a:pPr>
            <a:r>
              <a:rPr lang="fr-FR" dirty="0" smtClean="0"/>
              <a:t> </a:t>
            </a:r>
            <a:endParaRPr lang="fr-FR" dirty="0"/>
          </a:p>
        </p:txBody>
      </p:sp>
      <p:sp>
        <p:nvSpPr>
          <p:cNvPr id="6" name="ZoneTexte 5"/>
          <p:cNvSpPr txBox="1"/>
          <p:nvPr/>
        </p:nvSpPr>
        <p:spPr>
          <a:xfrm>
            <a:off x="832104" y="1984248"/>
            <a:ext cx="10543032" cy="1200329"/>
          </a:xfrm>
          <a:prstGeom prst="rect">
            <a:avLst/>
          </a:prstGeom>
          <a:noFill/>
        </p:spPr>
        <p:txBody>
          <a:bodyPr wrap="square" rtlCol="0">
            <a:spAutoFit/>
          </a:bodyPr>
          <a:lstStyle/>
          <a:p>
            <a:pPr lvl="0" algn="ctr">
              <a:defRPr/>
            </a:pPr>
            <a:r>
              <a:rPr lang="en-US" sz="3600" cap="small" dirty="0">
                <a:solidFill>
                  <a:srgbClr val="3E3E3E"/>
                </a:solidFill>
                <a:latin typeface="KyivType Sans2" panose="00000500000000000000" pitchFamily="50" charset="0"/>
                <a:ea typeface="Roboto" panose="02000000000000000000" pitchFamily="2" charset="0"/>
              </a:rPr>
              <a:t>I have deep and pronounced wrinkles, which day cream can I use? </a:t>
            </a:r>
            <a:endParaRPr lang="fr-FR" sz="3600" cap="small" dirty="0">
              <a:solidFill>
                <a:srgbClr val="3E3E3E"/>
              </a:solidFill>
              <a:latin typeface="KyivType Sans2" panose="00000500000000000000" pitchFamily="50" charset="0"/>
              <a:ea typeface="Roboto" panose="02000000000000000000" pitchFamily="2" charset="0"/>
            </a:endParaRPr>
          </a:p>
        </p:txBody>
      </p:sp>
      <p:pic>
        <p:nvPicPr>
          <p:cNvPr id="16" name="Imag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53100" y="6172200"/>
            <a:ext cx="685800" cy="685800"/>
          </a:xfrm>
          <a:prstGeom prst="rect">
            <a:avLst/>
          </a:prstGeom>
        </p:spPr>
      </p:pic>
      <p:sp>
        <p:nvSpPr>
          <p:cNvPr id="17" name="Rectangle 16"/>
          <p:cNvSpPr/>
          <p:nvPr/>
        </p:nvSpPr>
        <p:spPr>
          <a:xfrm>
            <a:off x="2622178" y="4170089"/>
            <a:ext cx="2713108" cy="400110"/>
          </a:xfrm>
          <a:prstGeom prst="rect">
            <a:avLst/>
          </a:prstGeom>
          <a:ln w="28575">
            <a:solidFill>
              <a:schemeClr val="tx1"/>
            </a:solidFill>
          </a:ln>
        </p:spPr>
        <p:txBody>
          <a:bodyPr wrap="square">
            <a:spAutoFit/>
          </a:bodyPr>
          <a:lstStyle/>
          <a:p>
            <a:pPr marL="148590" marR="0" lvl="0" indent="0" algn="ctr" defTabSz="914400" rtl="0" eaLnBrk="1" fontAlgn="auto" latinLnBrk="0" hangingPunct="1">
              <a:lnSpc>
                <a:spcPct val="100000"/>
              </a:lnSpc>
              <a:spcBef>
                <a:spcPts val="1535"/>
              </a:spcBef>
              <a:spcAft>
                <a:spcPts val="0"/>
              </a:spcAft>
              <a:buClrTx/>
              <a:buSzTx/>
              <a:buFontTx/>
              <a:buNone/>
              <a:tabLst/>
              <a:defRPr/>
            </a:pPr>
            <a:r>
              <a:rPr lang="fr-FR" sz="2000" spc="50" dirty="0">
                <a:solidFill>
                  <a:srgbClr val="3E3E3E"/>
                </a:solidFill>
                <a:latin typeface="Roboto" panose="02000000000000000000" pitchFamily="2" charset="0"/>
                <a:ea typeface="Roboto" panose="02000000000000000000" pitchFamily="2" charset="0"/>
                <a:cs typeface="Roboto Mono"/>
              </a:rPr>
              <a:t>ELASTINE </a:t>
            </a:r>
            <a:r>
              <a:rPr lang="fr-FR" sz="2000" spc="50" dirty="0" smtClean="0">
                <a:solidFill>
                  <a:srgbClr val="3E3E3E"/>
                </a:solidFill>
                <a:latin typeface="Roboto" panose="02000000000000000000" pitchFamily="2" charset="0"/>
                <a:ea typeface="Roboto" panose="02000000000000000000" pitchFamily="2" charset="0"/>
                <a:cs typeface="Roboto Mono"/>
              </a:rPr>
              <a:t>JOUR</a:t>
            </a:r>
            <a:endParaRPr kumimoji="0" lang="fr-FR" sz="2000" b="0" i="0" u="none" strike="noStrike" kern="1200" cap="none" spc="50" normalizeH="0" baseline="0" noProof="0" dirty="0">
              <a:ln>
                <a:noFill/>
              </a:ln>
              <a:solidFill>
                <a:srgbClr val="3E3E3E"/>
              </a:solidFill>
              <a:effectLst/>
              <a:uLnTx/>
              <a:uFillTx/>
              <a:latin typeface="Roboto" panose="02000000000000000000" pitchFamily="2" charset="0"/>
              <a:ea typeface="Roboto" panose="02000000000000000000" pitchFamily="2" charset="0"/>
              <a:cs typeface="Roboto Mono"/>
            </a:endParaRPr>
          </a:p>
        </p:txBody>
      </p:sp>
      <p:sp>
        <p:nvSpPr>
          <p:cNvPr id="18" name="Rectangle 17"/>
          <p:cNvSpPr/>
          <p:nvPr/>
        </p:nvSpPr>
        <p:spPr>
          <a:xfrm>
            <a:off x="7006036" y="4170089"/>
            <a:ext cx="2677014" cy="400110"/>
          </a:xfrm>
          <a:prstGeom prst="rect">
            <a:avLst/>
          </a:prstGeom>
          <a:ln w="28575">
            <a:solidFill>
              <a:schemeClr val="tx1"/>
            </a:solidFill>
          </a:ln>
        </p:spPr>
        <p:txBody>
          <a:bodyPr wrap="square">
            <a:spAutoFit/>
          </a:bodyPr>
          <a:lstStyle/>
          <a:p>
            <a:pPr marL="148590" marR="0" lvl="0" indent="0" algn="ctr" defTabSz="914400" rtl="0" eaLnBrk="1" fontAlgn="auto" latinLnBrk="0" hangingPunct="1">
              <a:lnSpc>
                <a:spcPct val="100000"/>
              </a:lnSpc>
              <a:spcBef>
                <a:spcPts val="1535"/>
              </a:spcBef>
              <a:spcAft>
                <a:spcPts val="0"/>
              </a:spcAft>
              <a:buClrTx/>
              <a:buSzTx/>
              <a:buFontTx/>
              <a:buNone/>
              <a:tabLst/>
              <a:defRPr/>
            </a:pPr>
            <a:r>
              <a:rPr lang="fr-FR" sz="2000" spc="50" dirty="0">
                <a:solidFill>
                  <a:srgbClr val="3E3E3E"/>
                </a:solidFill>
                <a:latin typeface="Roboto" panose="02000000000000000000" pitchFamily="2" charset="0"/>
                <a:ea typeface="Roboto" panose="02000000000000000000" pitchFamily="2" charset="0"/>
                <a:cs typeface="Roboto Mono"/>
              </a:rPr>
              <a:t>TIME RESIST </a:t>
            </a:r>
            <a:r>
              <a:rPr lang="fr-FR" sz="2000" spc="50" dirty="0" smtClean="0">
                <a:solidFill>
                  <a:srgbClr val="3E3E3E"/>
                </a:solidFill>
                <a:latin typeface="Roboto" panose="02000000000000000000" pitchFamily="2" charset="0"/>
                <a:ea typeface="Roboto" panose="02000000000000000000" pitchFamily="2" charset="0"/>
                <a:cs typeface="Roboto Mono"/>
              </a:rPr>
              <a:t>JOUR </a:t>
            </a:r>
            <a:endParaRPr lang="fr-FR" sz="2000" spc="50" dirty="0">
              <a:solidFill>
                <a:srgbClr val="3E3E3E"/>
              </a:solidFill>
              <a:latin typeface="Roboto" panose="02000000000000000000" pitchFamily="2" charset="0"/>
              <a:ea typeface="Roboto" panose="02000000000000000000" pitchFamily="2" charset="0"/>
              <a:cs typeface="Roboto Mono"/>
            </a:endParaRPr>
          </a:p>
        </p:txBody>
      </p:sp>
      <p:sp>
        <p:nvSpPr>
          <p:cNvPr id="20" name="Titre 2"/>
          <p:cNvSpPr txBox="1">
            <a:spLocks/>
          </p:cNvSpPr>
          <p:nvPr/>
        </p:nvSpPr>
        <p:spPr>
          <a:xfrm>
            <a:off x="859536" y="220116"/>
            <a:ext cx="10515600" cy="941108"/>
          </a:xfrm>
          <a:prstGeom prst="rect">
            <a:avLst/>
          </a:prstGeom>
          <a:solidFill>
            <a:schemeClr val="accent5">
              <a:lumMod val="75000"/>
              <a:alpha val="38039"/>
            </a:schemeClr>
          </a:solidFill>
        </p:spPr>
        <p:txBody>
          <a:bodyPr/>
          <a:lst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r>
              <a:rPr lang="fr-FR" sz="5000" dirty="0" err="1" smtClean="0">
                <a:solidFill>
                  <a:schemeClr val="accent1">
                    <a:lumMod val="20000"/>
                    <a:lumOff val="80000"/>
                  </a:schemeClr>
                </a:solidFill>
              </a:rPr>
              <a:t>Let’s</a:t>
            </a:r>
            <a:r>
              <a:rPr lang="fr-FR" sz="5000" dirty="0" smtClean="0">
                <a:solidFill>
                  <a:schemeClr val="accent1">
                    <a:lumMod val="20000"/>
                    <a:lumOff val="80000"/>
                  </a:schemeClr>
                </a:solidFill>
              </a:rPr>
              <a:t> </a:t>
            </a:r>
            <a:r>
              <a:rPr lang="fr-FR" sz="5000" dirty="0" err="1" smtClean="0">
                <a:solidFill>
                  <a:schemeClr val="accent1">
                    <a:lumMod val="20000"/>
                    <a:lumOff val="80000"/>
                  </a:schemeClr>
                </a:solidFill>
              </a:rPr>
              <a:t>play</a:t>
            </a:r>
            <a:r>
              <a:rPr lang="fr-FR" sz="5000" dirty="0" smtClean="0">
                <a:solidFill>
                  <a:schemeClr val="accent1">
                    <a:lumMod val="20000"/>
                    <a:lumOff val="80000"/>
                  </a:schemeClr>
                </a:solidFill>
              </a:rPr>
              <a:t> !</a:t>
            </a:r>
            <a:endParaRPr lang="fr-FR" sz="5000" dirty="0">
              <a:solidFill>
                <a:schemeClr val="accent1">
                  <a:lumMod val="20000"/>
                  <a:lumOff val="80000"/>
                </a:schemeClr>
              </a:solidFill>
            </a:endParaRPr>
          </a:p>
        </p:txBody>
      </p:sp>
    </p:spTree>
    <p:extLst>
      <p:ext uri="{BB962C8B-B14F-4D97-AF65-F5344CB8AC3E}">
        <p14:creationId xmlns:p14="http://schemas.microsoft.com/office/powerpoint/2010/main" val="3952203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 15"/>
          <p:cNvPicPr>
            <a:picLocks noChangeAspect="1"/>
          </p:cNvPicPr>
          <p:nvPr/>
        </p:nvPicPr>
        <p:blipFill rotWithShape="1">
          <a:blip r:embed="rId3">
            <a:extLst>
              <a:ext uri="{28A0092B-C50C-407E-A947-70E740481C1C}">
                <a14:useLocalDpi xmlns:a14="http://schemas.microsoft.com/office/drawing/2010/main" val="0"/>
              </a:ext>
            </a:extLst>
          </a:blip>
          <a:srcRect l="123" t="4986" b="39322"/>
          <a:stretch/>
        </p:blipFill>
        <p:spPr>
          <a:xfrm>
            <a:off x="0" y="0"/>
            <a:ext cx="12264828" cy="6858000"/>
          </a:xfrm>
          <a:prstGeom prst="rect">
            <a:avLst/>
          </a:prstGeom>
        </p:spPr>
      </p:pic>
      <p:sp>
        <p:nvSpPr>
          <p:cNvPr id="2" name="Espace réservé du texte 1"/>
          <p:cNvSpPr>
            <a:spLocks noGrp="1"/>
          </p:cNvSpPr>
          <p:nvPr>
            <p:ph type="body" sz="quarter" idx="10"/>
          </p:nvPr>
        </p:nvSpPr>
        <p:spPr>
          <a:solidFill>
            <a:schemeClr val="bg1"/>
          </a:solidFill>
        </p:spPr>
        <p:txBody>
          <a:bodyPr/>
          <a:lstStyle/>
          <a:p>
            <a:pPr marL="0" indent="0">
              <a:buNone/>
            </a:pPr>
            <a:r>
              <a:rPr lang="fr-FR" dirty="0"/>
              <a:t> </a:t>
            </a:r>
          </a:p>
        </p:txBody>
      </p:sp>
      <p:sp>
        <p:nvSpPr>
          <p:cNvPr id="6" name="ZoneTexte 5"/>
          <p:cNvSpPr txBox="1"/>
          <p:nvPr/>
        </p:nvSpPr>
        <p:spPr>
          <a:xfrm>
            <a:off x="832104" y="1984248"/>
            <a:ext cx="10543032" cy="646331"/>
          </a:xfrm>
          <a:prstGeom prst="rect">
            <a:avLst/>
          </a:prstGeom>
          <a:noFill/>
        </p:spPr>
        <p:txBody>
          <a:bodyPr wrap="square" rtlCol="0">
            <a:spAutoFit/>
          </a:bodyPr>
          <a:lstStyle/>
          <a:p>
            <a:pPr lvl="0" algn="ctr">
              <a:defRPr/>
            </a:pPr>
            <a:r>
              <a:rPr lang="fr-FR" sz="3600" cap="small" dirty="0" err="1">
                <a:solidFill>
                  <a:srgbClr val="3E3E3E"/>
                </a:solidFill>
                <a:latin typeface="KyivType Sans2" panose="00000500000000000000" pitchFamily="50" charset="0"/>
                <a:ea typeface="Roboto" panose="02000000000000000000" pitchFamily="2" charset="0"/>
              </a:rPr>
              <a:t>Glyconight</a:t>
            </a:r>
            <a:r>
              <a:rPr lang="fr-FR" sz="3600" cap="small" dirty="0">
                <a:solidFill>
                  <a:srgbClr val="3E3E3E"/>
                </a:solidFill>
                <a:latin typeface="KyivType Sans2" panose="00000500000000000000" pitchFamily="50" charset="0"/>
                <a:ea typeface="Roboto" panose="02000000000000000000" pitchFamily="2" charset="0"/>
              </a:rPr>
              <a:t> 10% masque </a:t>
            </a:r>
            <a:r>
              <a:rPr lang="fr-FR" sz="3600" cap="small" dirty="0" err="1" smtClean="0">
                <a:solidFill>
                  <a:srgbClr val="3E3E3E"/>
                </a:solidFill>
                <a:latin typeface="KyivType Sans2" panose="00000500000000000000" pitchFamily="50" charset="0"/>
                <a:ea typeface="Roboto" panose="02000000000000000000" pitchFamily="2" charset="0"/>
              </a:rPr>
              <a:t>contains</a:t>
            </a:r>
            <a:r>
              <a:rPr lang="fr-FR" sz="3600" cap="small" dirty="0" smtClean="0">
                <a:solidFill>
                  <a:srgbClr val="3E3E3E"/>
                </a:solidFill>
                <a:latin typeface="KyivType Sans2" panose="00000500000000000000" pitchFamily="50" charset="0"/>
                <a:ea typeface="Roboto" panose="02000000000000000000" pitchFamily="2" charset="0"/>
              </a:rPr>
              <a:t> </a:t>
            </a:r>
            <a:r>
              <a:rPr lang="fr-FR" sz="3600" cap="small" dirty="0">
                <a:solidFill>
                  <a:srgbClr val="3E3E3E"/>
                </a:solidFill>
                <a:latin typeface="KyivType Sans2" panose="00000500000000000000" pitchFamily="50" charset="0"/>
                <a:ea typeface="Roboto" panose="02000000000000000000" pitchFamily="2" charset="0"/>
              </a:rPr>
              <a:t>…</a:t>
            </a:r>
          </a:p>
        </p:txBody>
      </p:sp>
      <p:pic>
        <p:nvPicPr>
          <p:cNvPr id="10" name="Imag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53100" y="6172200"/>
            <a:ext cx="685800" cy="685800"/>
          </a:xfrm>
          <a:prstGeom prst="rect">
            <a:avLst/>
          </a:prstGeom>
        </p:spPr>
      </p:pic>
      <p:sp>
        <p:nvSpPr>
          <p:cNvPr id="18" name="Titre 2"/>
          <p:cNvSpPr txBox="1">
            <a:spLocks/>
          </p:cNvSpPr>
          <p:nvPr/>
        </p:nvSpPr>
        <p:spPr>
          <a:xfrm>
            <a:off x="859536" y="220116"/>
            <a:ext cx="10515600" cy="941108"/>
          </a:xfrm>
          <a:prstGeom prst="rect">
            <a:avLst/>
          </a:prstGeom>
          <a:solidFill>
            <a:schemeClr val="accent5">
              <a:lumMod val="75000"/>
              <a:alpha val="38039"/>
            </a:schemeClr>
          </a:solidFill>
        </p:spPr>
        <p:txBody>
          <a:bodyPr/>
          <a:lst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r>
              <a:rPr lang="fr-FR" sz="5000" dirty="0" err="1" smtClean="0">
                <a:solidFill>
                  <a:schemeClr val="accent1">
                    <a:lumMod val="20000"/>
                    <a:lumOff val="80000"/>
                  </a:schemeClr>
                </a:solidFill>
              </a:rPr>
              <a:t>Let’s</a:t>
            </a:r>
            <a:r>
              <a:rPr lang="fr-FR" sz="5000" dirty="0" smtClean="0">
                <a:solidFill>
                  <a:schemeClr val="accent1">
                    <a:lumMod val="20000"/>
                    <a:lumOff val="80000"/>
                  </a:schemeClr>
                </a:solidFill>
              </a:rPr>
              <a:t> </a:t>
            </a:r>
            <a:r>
              <a:rPr lang="fr-FR" sz="5000" dirty="0" err="1" smtClean="0">
                <a:solidFill>
                  <a:schemeClr val="accent1">
                    <a:lumMod val="20000"/>
                    <a:lumOff val="80000"/>
                  </a:schemeClr>
                </a:solidFill>
              </a:rPr>
              <a:t>play</a:t>
            </a:r>
            <a:r>
              <a:rPr lang="fr-FR" sz="5000" dirty="0" smtClean="0">
                <a:solidFill>
                  <a:schemeClr val="accent1">
                    <a:lumMod val="20000"/>
                    <a:lumOff val="80000"/>
                  </a:schemeClr>
                </a:solidFill>
              </a:rPr>
              <a:t> !</a:t>
            </a:r>
            <a:endParaRPr lang="fr-FR" sz="5000" dirty="0">
              <a:solidFill>
                <a:schemeClr val="accent1">
                  <a:lumMod val="20000"/>
                  <a:lumOff val="80000"/>
                </a:schemeClr>
              </a:solidFill>
            </a:endParaRPr>
          </a:p>
        </p:txBody>
      </p:sp>
      <p:pic>
        <p:nvPicPr>
          <p:cNvPr id="17" name="Image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73778" y="3281864"/>
            <a:ext cx="2111670" cy="1870940"/>
          </a:xfrm>
          <a:prstGeom prst="rect">
            <a:avLst/>
          </a:prstGeom>
        </p:spPr>
      </p:pic>
      <p:sp>
        <p:nvSpPr>
          <p:cNvPr id="9" name="ZoneTexte 16"/>
          <p:cNvSpPr txBox="1"/>
          <p:nvPr/>
        </p:nvSpPr>
        <p:spPr>
          <a:xfrm>
            <a:off x="4430285" y="3987469"/>
            <a:ext cx="3398655" cy="369332"/>
          </a:xfrm>
          <a:prstGeom prst="rect">
            <a:avLst/>
          </a:prstGeom>
          <a:solidFill>
            <a:schemeClr val="bg1">
              <a:alpha val="57000"/>
            </a:schemeClr>
          </a:solid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dirty="0" err="1"/>
              <a:t>Organic</a:t>
            </a:r>
            <a:r>
              <a:rPr lang="fr-FR" dirty="0"/>
              <a:t> </a:t>
            </a:r>
            <a:r>
              <a:rPr lang="fr-FR" dirty="0" err="1"/>
              <a:t>apricot</a:t>
            </a:r>
            <a:r>
              <a:rPr lang="fr-FR" dirty="0"/>
              <a:t> </a:t>
            </a:r>
            <a:r>
              <a:rPr lang="fr-FR" dirty="0" err="1"/>
              <a:t>kernel</a:t>
            </a:r>
            <a:r>
              <a:rPr lang="fr-FR" dirty="0"/>
              <a:t> </a:t>
            </a:r>
            <a:r>
              <a:rPr lang="fr-FR" dirty="0" err="1"/>
              <a:t>oil</a:t>
            </a:r>
            <a:endParaRPr lang="fr-FR" dirty="0">
              <a:latin typeface="Roboto Light" panose="02000000000000000000" pitchFamily="2" charset="0"/>
              <a:ea typeface="Roboto Light" panose="02000000000000000000" pitchFamily="2" charset="0"/>
            </a:endParaRPr>
          </a:p>
        </p:txBody>
      </p:sp>
      <p:pic>
        <p:nvPicPr>
          <p:cNvPr id="19" name="Image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34062" y="2814207"/>
            <a:ext cx="1912449" cy="2623800"/>
          </a:xfrm>
          <a:prstGeom prst="rect">
            <a:avLst/>
          </a:prstGeom>
        </p:spPr>
      </p:pic>
      <p:sp>
        <p:nvSpPr>
          <p:cNvPr id="7" name="ZoneTexte 16"/>
          <p:cNvSpPr txBox="1"/>
          <p:nvPr/>
        </p:nvSpPr>
        <p:spPr>
          <a:xfrm>
            <a:off x="1338704" y="3987469"/>
            <a:ext cx="2447097" cy="369332"/>
          </a:xfrm>
          <a:prstGeom prst="rect">
            <a:avLst/>
          </a:prstGeom>
          <a:solidFill>
            <a:schemeClr val="bg1">
              <a:alpha val="57000"/>
            </a:schemeClr>
          </a:solid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dirty="0">
                <a:latin typeface="Roboto Light" panose="02000000000000000000" pitchFamily="2" charset="0"/>
                <a:ea typeface="Roboto Light" panose="02000000000000000000" pitchFamily="2" charset="0"/>
              </a:rPr>
              <a:t>pure </a:t>
            </a:r>
            <a:r>
              <a:rPr lang="fr-FR" dirty="0" err="1">
                <a:latin typeface="Roboto Light" panose="02000000000000000000" pitchFamily="2" charset="0"/>
                <a:ea typeface="Roboto Light" panose="02000000000000000000" pitchFamily="2" charset="0"/>
              </a:rPr>
              <a:t>glycolic</a:t>
            </a:r>
            <a:r>
              <a:rPr lang="fr-FR" dirty="0">
                <a:latin typeface="Roboto Light" panose="02000000000000000000" pitchFamily="2" charset="0"/>
                <a:ea typeface="Roboto Light" panose="02000000000000000000" pitchFamily="2" charset="0"/>
              </a:rPr>
              <a:t> </a:t>
            </a:r>
            <a:r>
              <a:rPr lang="fr-FR" dirty="0" err="1">
                <a:latin typeface="Roboto Light" panose="02000000000000000000" pitchFamily="2" charset="0"/>
                <a:ea typeface="Roboto Light" panose="02000000000000000000" pitchFamily="2" charset="0"/>
              </a:rPr>
              <a:t>acid</a:t>
            </a:r>
            <a:endParaRPr lang="fr-FR" dirty="0">
              <a:latin typeface="Roboto Light" panose="02000000000000000000" pitchFamily="2" charset="0"/>
              <a:ea typeface="Roboto Light" panose="02000000000000000000" pitchFamily="2" charset="0"/>
            </a:endParaRPr>
          </a:p>
        </p:txBody>
      </p:sp>
      <p:pic>
        <p:nvPicPr>
          <p:cNvPr id="3" name="Image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76510" y="2839965"/>
            <a:ext cx="1874899" cy="2572283"/>
          </a:xfrm>
          <a:prstGeom prst="rect">
            <a:avLst/>
          </a:prstGeom>
        </p:spPr>
      </p:pic>
      <p:sp>
        <p:nvSpPr>
          <p:cNvPr id="14" name="ZoneTexte 16"/>
          <p:cNvSpPr txBox="1"/>
          <p:nvPr/>
        </p:nvSpPr>
        <p:spPr>
          <a:xfrm>
            <a:off x="8506505" y="3987469"/>
            <a:ext cx="2201873" cy="369332"/>
          </a:xfrm>
          <a:prstGeom prst="rect">
            <a:avLst/>
          </a:prstGeom>
          <a:solidFill>
            <a:schemeClr val="bg1">
              <a:alpha val="57000"/>
            </a:schemeClr>
          </a:solid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dirty="0" err="1" smtClean="0">
                <a:latin typeface="Roboto Light" panose="02000000000000000000" pitchFamily="2" charset="0"/>
                <a:ea typeface="Roboto Light" panose="02000000000000000000" pitchFamily="2" charset="0"/>
              </a:rPr>
              <a:t>Vitamin</a:t>
            </a:r>
            <a:r>
              <a:rPr lang="fr-FR" dirty="0" smtClean="0">
                <a:latin typeface="Roboto Light" panose="02000000000000000000" pitchFamily="2" charset="0"/>
                <a:ea typeface="Roboto Light" panose="02000000000000000000" pitchFamily="2" charset="0"/>
              </a:rPr>
              <a:t> </a:t>
            </a:r>
            <a:r>
              <a:rPr lang="fr-FR" dirty="0">
                <a:latin typeface="Roboto Light" panose="02000000000000000000" pitchFamily="2" charset="0"/>
                <a:ea typeface="Roboto Light" panose="02000000000000000000" pitchFamily="2" charset="0"/>
              </a:rPr>
              <a:t>B5</a:t>
            </a:r>
          </a:p>
        </p:txBody>
      </p:sp>
    </p:spTree>
    <p:extLst>
      <p:ext uri="{BB962C8B-B14F-4D97-AF65-F5344CB8AC3E}">
        <p14:creationId xmlns:p14="http://schemas.microsoft.com/office/powerpoint/2010/main" val="3624641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Image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98673" y="2454171"/>
            <a:ext cx="2895445" cy="3972430"/>
          </a:xfrm>
          <a:prstGeom prst="rect">
            <a:avLst/>
          </a:prstGeom>
        </p:spPr>
      </p:pic>
      <p:sp>
        <p:nvSpPr>
          <p:cNvPr id="5" name="Titre 2"/>
          <p:cNvSpPr txBox="1">
            <a:spLocks/>
          </p:cNvSpPr>
          <p:nvPr/>
        </p:nvSpPr>
        <p:spPr>
          <a:xfrm>
            <a:off x="859536" y="220116"/>
            <a:ext cx="10515600" cy="941108"/>
          </a:xfrm>
          <a:prstGeom prst="rect">
            <a:avLst/>
          </a:prstGeom>
          <a:gradFill flip="none" rotWithShape="1">
            <a:gsLst>
              <a:gs pos="0">
                <a:schemeClr val="accent5">
                  <a:lumMod val="75000"/>
                  <a:shade val="30000"/>
                  <a:satMod val="115000"/>
                </a:schemeClr>
              </a:gs>
              <a:gs pos="50000">
                <a:schemeClr val="accent5">
                  <a:lumMod val="75000"/>
                  <a:shade val="67500"/>
                  <a:satMod val="115000"/>
                </a:schemeClr>
              </a:gs>
              <a:gs pos="100000">
                <a:schemeClr val="accent5">
                  <a:lumMod val="75000"/>
                  <a:shade val="100000"/>
                  <a:satMod val="115000"/>
                </a:schemeClr>
              </a:gs>
            </a:gsLst>
            <a:lin ang="5400000" scaled="1"/>
            <a:tileRect/>
          </a:gradFill>
        </p:spPr>
        <p:txBody>
          <a:bodyPr anchor="ctr"/>
          <a:lst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r>
              <a:rPr lang="fr-FR" sz="5000" dirty="0" smtClean="0">
                <a:solidFill>
                  <a:schemeClr val="accent1">
                    <a:lumMod val="20000"/>
                    <a:lumOff val="80000"/>
                  </a:schemeClr>
                </a:solidFill>
              </a:rPr>
              <a:t>GLYCONIGHT 10% MASQUE</a:t>
            </a:r>
            <a:endParaRPr lang="fr-FR" sz="5000" dirty="0">
              <a:solidFill>
                <a:schemeClr val="accent1">
                  <a:lumMod val="20000"/>
                  <a:lumOff val="80000"/>
                </a:schemeClr>
              </a:solidFill>
            </a:endParaRPr>
          </a:p>
        </p:txBody>
      </p:sp>
      <p:sp>
        <p:nvSpPr>
          <p:cNvPr id="6" name="Rectangle 5"/>
          <p:cNvSpPr/>
          <p:nvPr/>
        </p:nvSpPr>
        <p:spPr>
          <a:xfrm>
            <a:off x="0" y="1448481"/>
            <a:ext cx="12192000" cy="400110"/>
          </a:xfrm>
          <a:prstGeom prst="rect">
            <a:avLst/>
          </a:prstGeom>
        </p:spPr>
        <p:txBody>
          <a:bodyPr wrap="square">
            <a:spAutoFit/>
          </a:bodyPr>
          <a:lstStyle/>
          <a:p>
            <a:pPr lvl="0" algn="ctr">
              <a:defRPr/>
            </a:pPr>
            <a:r>
              <a:rPr lang="en-US" sz="2000" i="1" dirty="0">
                <a:solidFill>
                  <a:prstClr val="black"/>
                </a:solidFill>
                <a:latin typeface="KyivType Sans2" panose="00000500000000000000" charset="0"/>
                <a:ea typeface="Roboto Light" panose="020B0604020202020204" charset="0"/>
              </a:rPr>
              <a:t>The clean peel that gives your skin a new </a:t>
            </a:r>
            <a:r>
              <a:rPr lang="en-US" sz="2000" i="1" dirty="0" smtClean="0">
                <a:solidFill>
                  <a:prstClr val="black"/>
                </a:solidFill>
                <a:latin typeface="KyivType Sans2" panose="00000500000000000000" charset="0"/>
                <a:ea typeface="Roboto Light" panose="020B0604020202020204" charset="0"/>
              </a:rPr>
              <a:t>breath</a:t>
            </a:r>
            <a:endParaRPr lang="fr-FR" sz="2000" i="1" dirty="0">
              <a:solidFill>
                <a:prstClr val="black"/>
              </a:solidFill>
              <a:latin typeface="+mj-lt"/>
              <a:ea typeface="Roboto Light" panose="020B0604020202020204" charset="0"/>
            </a:endParaRPr>
          </a:p>
        </p:txBody>
      </p:sp>
      <p:sp>
        <p:nvSpPr>
          <p:cNvPr id="7" name="Arc 21"/>
          <p:cNvSpPr/>
          <p:nvPr/>
        </p:nvSpPr>
        <p:spPr>
          <a:xfrm rot="9523306">
            <a:off x="802689" y="1900995"/>
            <a:ext cx="3629959" cy="5105671"/>
          </a:xfrm>
          <a:custGeom>
            <a:avLst/>
            <a:gdLst>
              <a:gd name="connsiteX0" fmla="*/ 3440652 w 6881304"/>
              <a:gd name="connsiteY0" fmla="*/ 0 h 8221727"/>
              <a:gd name="connsiteX1" fmla="*/ 6881304 w 6881304"/>
              <a:gd name="connsiteY1" fmla="*/ 4110864 h 8221727"/>
              <a:gd name="connsiteX2" fmla="*/ 3440652 w 6881304"/>
              <a:gd name="connsiteY2" fmla="*/ 4110864 h 8221727"/>
              <a:gd name="connsiteX3" fmla="*/ 3440652 w 6881304"/>
              <a:gd name="connsiteY3" fmla="*/ 0 h 8221727"/>
              <a:gd name="connsiteX0" fmla="*/ 3440652 w 6881304"/>
              <a:gd name="connsiteY0" fmla="*/ 0 h 8221727"/>
              <a:gd name="connsiteX1" fmla="*/ 6881304 w 6881304"/>
              <a:gd name="connsiteY1" fmla="*/ 4110864 h 8221727"/>
              <a:gd name="connsiteX0" fmla="*/ 0 w 3440652"/>
              <a:gd name="connsiteY0" fmla="*/ 0 h 4110864"/>
              <a:gd name="connsiteX1" fmla="*/ 3440652 w 3440652"/>
              <a:gd name="connsiteY1" fmla="*/ 4110864 h 4110864"/>
              <a:gd name="connsiteX2" fmla="*/ 0 w 3440652"/>
              <a:gd name="connsiteY2" fmla="*/ 4110864 h 4110864"/>
              <a:gd name="connsiteX3" fmla="*/ 0 w 3440652"/>
              <a:gd name="connsiteY3" fmla="*/ 0 h 4110864"/>
              <a:gd name="connsiteX0" fmla="*/ 358483 w 3440652"/>
              <a:gd name="connsiteY0" fmla="*/ 129388 h 4110864"/>
              <a:gd name="connsiteX1" fmla="*/ 3440652 w 3440652"/>
              <a:gd name="connsiteY1" fmla="*/ 4110864 h 4110864"/>
              <a:gd name="connsiteX0" fmla="*/ 0 w 3440652"/>
              <a:gd name="connsiteY0" fmla="*/ 0 h 4110864"/>
              <a:gd name="connsiteX1" fmla="*/ 3440652 w 3440652"/>
              <a:gd name="connsiteY1" fmla="*/ 4110864 h 4110864"/>
              <a:gd name="connsiteX2" fmla="*/ 0 w 3440652"/>
              <a:gd name="connsiteY2" fmla="*/ 4110864 h 4110864"/>
              <a:gd name="connsiteX3" fmla="*/ 0 w 3440652"/>
              <a:gd name="connsiteY3" fmla="*/ 0 h 4110864"/>
              <a:gd name="connsiteX0" fmla="*/ 303734 w 3440652"/>
              <a:gd name="connsiteY0" fmla="*/ 138732 h 4110864"/>
              <a:gd name="connsiteX1" fmla="*/ 3440652 w 3440652"/>
              <a:gd name="connsiteY1" fmla="*/ 4110864 h 4110864"/>
              <a:gd name="connsiteX0" fmla="*/ 0 w 3440652"/>
              <a:gd name="connsiteY0" fmla="*/ 137908 h 4248772"/>
              <a:gd name="connsiteX1" fmla="*/ 3440652 w 3440652"/>
              <a:gd name="connsiteY1" fmla="*/ 4248772 h 4248772"/>
              <a:gd name="connsiteX2" fmla="*/ 0 w 3440652"/>
              <a:gd name="connsiteY2" fmla="*/ 4248772 h 4248772"/>
              <a:gd name="connsiteX3" fmla="*/ 0 w 3440652"/>
              <a:gd name="connsiteY3" fmla="*/ 137908 h 4248772"/>
              <a:gd name="connsiteX0" fmla="*/ 380805 w 3440652"/>
              <a:gd name="connsiteY0" fmla="*/ 0 h 4248772"/>
              <a:gd name="connsiteX1" fmla="*/ 3440652 w 3440652"/>
              <a:gd name="connsiteY1" fmla="*/ 4248772 h 4248772"/>
              <a:gd name="connsiteX0" fmla="*/ 0 w 3440652"/>
              <a:gd name="connsiteY0" fmla="*/ 218815 h 4329679"/>
              <a:gd name="connsiteX1" fmla="*/ 3440652 w 3440652"/>
              <a:gd name="connsiteY1" fmla="*/ 4329679 h 4329679"/>
              <a:gd name="connsiteX2" fmla="*/ 0 w 3440652"/>
              <a:gd name="connsiteY2" fmla="*/ 4329679 h 4329679"/>
              <a:gd name="connsiteX3" fmla="*/ 0 w 3440652"/>
              <a:gd name="connsiteY3" fmla="*/ 218815 h 4329679"/>
              <a:gd name="connsiteX0" fmla="*/ 330539 w 3440652"/>
              <a:gd name="connsiteY0" fmla="*/ 0 h 4329679"/>
              <a:gd name="connsiteX1" fmla="*/ 3440652 w 3440652"/>
              <a:gd name="connsiteY1" fmla="*/ 4329679 h 4329679"/>
              <a:gd name="connsiteX0" fmla="*/ 43644 w 3484296"/>
              <a:gd name="connsiteY0" fmla="*/ 517867 h 4628731"/>
              <a:gd name="connsiteX1" fmla="*/ 3484296 w 3484296"/>
              <a:gd name="connsiteY1" fmla="*/ 4628731 h 4628731"/>
              <a:gd name="connsiteX2" fmla="*/ 43644 w 3484296"/>
              <a:gd name="connsiteY2" fmla="*/ 4628731 h 4628731"/>
              <a:gd name="connsiteX3" fmla="*/ 43644 w 3484296"/>
              <a:gd name="connsiteY3" fmla="*/ 517867 h 4628731"/>
              <a:gd name="connsiteX0" fmla="*/ 0 w 3484296"/>
              <a:gd name="connsiteY0" fmla="*/ 0 h 4628731"/>
              <a:gd name="connsiteX1" fmla="*/ 3484296 w 3484296"/>
              <a:gd name="connsiteY1" fmla="*/ 4628731 h 4628731"/>
              <a:gd name="connsiteX0" fmla="*/ 158559 w 3599211"/>
              <a:gd name="connsiteY0" fmla="*/ 511511 h 4622375"/>
              <a:gd name="connsiteX1" fmla="*/ 3599211 w 3599211"/>
              <a:gd name="connsiteY1" fmla="*/ 4622375 h 4622375"/>
              <a:gd name="connsiteX2" fmla="*/ 158559 w 3599211"/>
              <a:gd name="connsiteY2" fmla="*/ 4622375 h 4622375"/>
              <a:gd name="connsiteX3" fmla="*/ 158559 w 3599211"/>
              <a:gd name="connsiteY3" fmla="*/ 511511 h 4622375"/>
              <a:gd name="connsiteX0" fmla="*/ 0 w 3599211"/>
              <a:gd name="connsiteY0" fmla="*/ 0 h 4622375"/>
              <a:gd name="connsiteX1" fmla="*/ 3599211 w 3599211"/>
              <a:gd name="connsiteY1" fmla="*/ 4622375 h 4622375"/>
            </a:gdLst>
            <a:ahLst/>
            <a:cxnLst>
              <a:cxn ang="0">
                <a:pos x="connsiteX0" y="connsiteY0"/>
              </a:cxn>
              <a:cxn ang="0">
                <a:pos x="connsiteX1" y="connsiteY1"/>
              </a:cxn>
            </a:cxnLst>
            <a:rect l="l" t="t" r="r" b="b"/>
            <a:pathLst>
              <a:path w="3599211" h="4622375" stroke="0" extrusionOk="0">
                <a:moveTo>
                  <a:pt x="158559" y="511511"/>
                </a:moveTo>
                <a:cubicBezTo>
                  <a:pt x="2058779" y="511511"/>
                  <a:pt x="3599211" y="2352008"/>
                  <a:pt x="3599211" y="4622375"/>
                </a:cubicBezTo>
                <a:lnTo>
                  <a:pt x="158559" y="4622375"/>
                </a:lnTo>
                <a:lnTo>
                  <a:pt x="158559" y="511511"/>
                </a:lnTo>
                <a:close/>
              </a:path>
              <a:path w="3599211" h="4622375" fill="none">
                <a:moveTo>
                  <a:pt x="0" y="0"/>
                </a:moveTo>
                <a:cubicBezTo>
                  <a:pt x="1900220" y="0"/>
                  <a:pt x="3599211" y="2352008"/>
                  <a:pt x="3599211" y="4622375"/>
                </a:cubicBezTo>
              </a:path>
            </a:pathLst>
          </a:cu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Roboto Light" panose="020B0604020202020204" charset="0"/>
              <a:ea typeface="Roboto Light" panose="020B0604020202020204" charset="0"/>
            </a:endParaRPr>
          </a:p>
        </p:txBody>
      </p:sp>
      <p:sp>
        <p:nvSpPr>
          <p:cNvPr id="8" name="ZoneTexte 7"/>
          <p:cNvSpPr txBox="1"/>
          <p:nvPr/>
        </p:nvSpPr>
        <p:spPr>
          <a:xfrm>
            <a:off x="1162206" y="2872169"/>
            <a:ext cx="5136016" cy="923330"/>
          </a:xfrm>
          <a:prstGeom prst="rect">
            <a:avLst/>
          </a:prstGeom>
          <a:solidFill>
            <a:schemeClr val="bg1"/>
          </a:solidFill>
        </p:spPr>
        <p:txBody>
          <a:bodyPr wrap="square" rtlCol="0">
            <a:spAutoFit/>
          </a:bodyPr>
          <a:lstStyle/>
          <a:p>
            <a:pPr lvl="0">
              <a:defRPr/>
            </a:pPr>
            <a:r>
              <a:rPr lang="en-US" dirty="0">
                <a:solidFill>
                  <a:prstClr val="black"/>
                </a:solidFill>
                <a:latin typeface="Roboto Light" panose="020B0604020202020204" charset="0"/>
                <a:ea typeface="Roboto Light" panose="020B0604020202020204" charset="0"/>
              </a:rPr>
              <a:t>Immediate radiance from the first use</a:t>
            </a:r>
          </a:p>
          <a:p>
            <a:pPr lvl="0">
              <a:defRPr/>
            </a:pPr>
            <a:r>
              <a:rPr lang="en-US" dirty="0">
                <a:solidFill>
                  <a:prstClr val="black"/>
                </a:solidFill>
                <a:latin typeface="Roboto Light" panose="020B0604020202020204" charset="0"/>
                <a:ea typeface="Roboto Light" panose="020B0604020202020204" charset="0"/>
              </a:rPr>
              <a:t>Skin texture is refined and pores are tightened</a:t>
            </a:r>
          </a:p>
          <a:p>
            <a:pPr lvl="0">
              <a:defRPr/>
            </a:pPr>
            <a:r>
              <a:rPr lang="en-US" dirty="0" err="1">
                <a:solidFill>
                  <a:prstClr val="black"/>
                </a:solidFill>
                <a:latin typeface="Roboto Light" panose="020B0604020202020204" charset="0"/>
                <a:ea typeface="Roboto Light" panose="020B0604020202020204" charset="0"/>
              </a:rPr>
              <a:t>Smoothes</a:t>
            </a:r>
            <a:r>
              <a:rPr lang="en-US" dirty="0">
                <a:solidFill>
                  <a:prstClr val="black"/>
                </a:solidFill>
                <a:latin typeface="Roboto Light" panose="020B0604020202020204" charset="0"/>
                <a:ea typeface="Roboto Light" panose="020B0604020202020204" charset="0"/>
              </a:rPr>
              <a:t> fine lines and wrinkles</a:t>
            </a:r>
          </a:p>
        </p:txBody>
      </p:sp>
      <p:sp>
        <p:nvSpPr>
          <p:cNvPr id="9" name="Rectangle 8"/>
          <p:cNvSpPr/>
          <p:nvPr/>
        </p:nvSpPr>
        <p:spPr>
          <a:xfrm>
            <a:off x="3952016" y="5853890"/>
            <a:ext cx="4671734" cy="923330"/>
          </a:xfrm>
          <a:prstGeom prst="rect">
            <a:avLst/>
          </a:prstGeom>
          <a:solidFill>
            <a:schemeClr val="bg1"/>
          </a:solidFill>
        </p:spPr>
        <p:txBody>
          <a:bodyPr wrap="square">
            <a:spAutoFit/>
          </a:bodyPr>
          <a:lstStyle/>
          <a:p>
            <a:pPr lvl="0">
              <a:defRPr/>
            </a:pPr>
            <a:r>
              <a:rPr lang="en-US" dirty="0">
                <a:solidFill>
                  <a:prstClr val="black"/>
                </a:solidFill>
                <a:latin typeface="Roboto Light" panose="020B0604020202020204" charset="0"/>
                <a:ea typeface="Roboto Light" panose="020B0604020202020204" charset="0"/>
              </a:rPr>
              <a:t>Radiance of the complexion: + 24%*.</a:t>
            </a:r>
          </a:p>
          <a:p>
            <a:pPr lvl="0">
              <a:defRPr/>
            </a:pPr>
            <a:r>
              <a:rPr lang="en-US" dirty="0">
                <a:solidFill>
                  <a:prstClr val="black"/>
                </a:solidFill>
                <a:latin typeface="Roboto Light" panose="020B0604020202020204" charset="0"/>
                <a:ea typeface="Roboto Light" panose="020B0604020202020204" charset="0"/>
              </a:rPr>
              <a:t>Pore size: -19%*</a:t>
            </a:r>
          </a:p>
          <a:p>
            <a:pPr lvl="0">
              <a:defRPr/>
            </a:pPr>
            <a:r>
              <a:rPr lang="en-US" dirty="0">
                <a:solidFill>
                  <a:prstClr val="black"/>
                </a:solidFill>
                <a:latin typeface="Roboto Light" panose="020B0604020202020204" charset="0"/>
                <a:ea typeface="Roboto Light" panose="020B0604020202020204" charset="0"/>
              </a:rPr>
              <a:t>Depth of crow's feet wrinkles: -30%*</a:t>
            </a:r>
            <a:endParaRPr lang="fr-FR" dirty="0">
              <a:solidFill>
                <a:prstClr val="black"/>
              </a:solidFill>
              <a:latin typeface="Roboto Light" panose="020B0604020202020204" charset="0"/>
              <a:ea typeface="Roboto Light" panose="020B0604020202020204" charset="0"/>
            </a:endParaRPr>
          </a:p>
        </p:txBody>
      </p:sp>
      <p:sp>
        <p:nvSpPr>
          <p:cNvPr id="10" name="ZoneTexte 9"/>
          <p:cNvSpPr txBox="1"/>
          <p:nvPr/>
        </p:nvSpPr>
        <p:spPr>
          <a:xfrm>
            <a:off x="2003473" y="4351978"/>
            <a:ext cx="4037300" cy="369332"/>
          </a:xfrm>
          <a:prstGeom prst="rect">
            <a:avLst/>
          </a:prstGeom>
          <a:solidFill>
            <a:schemeClr val="bg1"/>
          </a:solidFill>
          <a:effectLst>
            <a:softEdge rad="63500"/>
          </a:effectLst>
        </p:spPr>
        <p:txBody>
          <a:bodyPr wrap="square" rtlCol="0">
            <a:spAutoFit/>
          </a:bodyPr>
          <a:lstStyle/>
          <a:p>
            <a:pPr>
              <a:defRPr/>
            </a:pPr>
            <a:endParaRPr lang="fr-FR" dirty="0">
              <a:solidFill>
                <a:prstClr val="black"/>
              </a:solidFill>
              <a:latin typeface="Roboto Light" panose="020B0604020202020204" charset="0"/>
              <a:ea typeface="Roboto Light" panose="020B0604020202020204" charset="0"/>
            </a:endParaRPr>
          </a:p>
        </p:txBody>
      </p:sp>
      <p:pic>
        <p:nvPicPr>
          <p:cNvPr id="11" name="Imag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653602"/>
            <a:ext cx="1119598" cy="1418896"/>
          </a:xfrm>
          <a:prstGeom prst="rect">
            <a:avLst/>
          </a:prstGeom>
        </p:spPr>
      </p:pic>
      <p:pic>
        <p:nvPicPr>
          <p:cNvPr id="12" name="Imag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63336" y="5345319"/>
            <a:ext cx="1198836" cy="1461027"/>
          </a:xfrm>
          <a:prstGeom prst="rect">
            <a:avLst/>
          </a:prstGeom>
        </p:spPr>
      </p:pic>
      <p:pic>
        <p:nvPicPr>
          <p:cNvPr id="13" name="Imag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1125" y="4382477"/>
            <a:ext cx="1152633" cy="1218354"/>
          </a:xfrm>
          <a:prstGeom prst="rect">
            <a:avLst/>
          </a:prstGeom>
        </p:spPr>
      </p:pic>
      <p:sp>
        <p:nvSpPr>
          <p:cNvPr id="14" name="ZoneTexte 13"/>
          <p:cNvSpPr txBox="1"/>
          <p:nvPr/>
        </p:nvSpPr>
        <p:spPr>
          <a:xfrm>
            <a:off x="1040265" y="5563371"/>
            <a:ext cx="1511300" cy="338554"/>
          </a:xfrm>
          <a:prstGeom prst="rect">
            <a:avLst/>
          </a:prstGeom>
          <a:noFill/>
        </p:spPr>
        <p:txBody>
          <a:bodyPr wrap="square" rtlCol="0">
            <a:spAutoFit/>
          </a:bodyPr>
          <a:lstStyle/>
          <a:p>
            <a:r>
              <a:rPr lang="fr-FR" sz="1600" b="1" dirty="0" smtClean="0">
                <a:solidFill>
                  <a:srgbClr val="CAC4DB"/>
                </a:solidFill>
                <a:latin typeface="Calibri Light" panose="020F0302020204030204" pitchFamily="34" charset="0"/>
                <a:ea typeface="Roboto" panose="02000000000000000000" pitchFamily="2" charset="0"/>
                <a:cs typeface="Calibri Light" panose="020F0302020204030204" pitchFamily="34" charset="0"/>
              </a:rPr>
              <a:t>Cible </a:t>
            </a:r>
            <a:endParaRPr lang="fr-FR" sz="1600" b="1" dirty="0">
              <a:solidFill>
                <a:srgbClr val="CAC4DB"/>
              </a:solidFill>
              <a:latin typeface="Calibri Light" panose="020F0302020204030204" pitchFamily="34" charset="0"/>
              <a:ea typeface="Roboto" panose="02000000000000000000" pitchFamily="2" charset="0"/>
              <a:cs typeface="Calibri Light" panose="020F0302020204030204" pitchFamily="34" charset="0"/>
            </a:endParaRPr>
          </a:p>
        </p:txBody>
      </p:sp>
      <p:pic>
        <p:nvPicPr>
          <p:cNvPr id="16" name="Image 15"/>
          <p:cNvPicPr>
            <a:picLocks noChangeAspect="1"/>
          </p:cNvPicPr>
          <p:nvPr/>
        </p:nvPicPr>
        <p:blipFill rotWithShape="1">
          <a:blip r:embed="rId7" cstate="print">
            <a:extLst>
              <a:ext uri="{28A0092B-C50C-407E-A947-70E740481C1C}">
                <a14:useLocalDpi xmlns:a14="http://schemas.microsoft.com/office/drawing/2010/main" val="0"/>
              </a:ext>
            </a:extLst>
          </a:blip>
          <a:srcRect l="25457" t="25976" r="28448" b="6384"/>
          <a:stretch/>
        </p:blipFill>
        <p:spPr>
          <a:xfrm>
            <a:off x="9800143" y="2204698"/>
            <a:ext cx="1947748" cy="4287609"/>
          </a:xfrm>
          <a:prstGeom prst="rect">
            <a:avLst/>
          </a:prstGeom>
        </p:spPr>
      </p:pic>
      <p:sp>
        <p:nvSpPr>
          <p:cNvPr id="21" name="ZoneTexte 20"/>
          <p:cNvSpPr txBox="1"/>
          <p:nvPr/>
        </p:nvSpPr>
        <p:spPr>
          <a:xfrm>
            <a:off x="-1" y="6704112"/>
            <a:ext cx="12407901"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7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*Etude clinique </a:t>
            </a:r>
            <a:r>
              <a:rPr kumimoji="0" lang="fr-FR" sz="700" b="0" i="0" u="none" strike="noStrike" kern="1200" cap="none" spc="0" normalizeH="0" baseline="0" noProof="0" dirty="0">
                <a:ln>
                  <a:noFill/>
                </a:ln>
                <a:solidFill>
                  <a:prstClr val="black"/>
                </a:solidFill>
                <a:effectLst/>
                <a:uLnTx/>
                <a:uFillTx/>
                <a:latin typeface="Roboto Light" panose="020B0604020202020204" charset="0"/>
                <a:ea typeface="Roboto Light" panose="020B0604020202020204" charset="0"/>
              </a:rPr>
              <a:t>réalisée</a:t>
            </a:r>
            <a:r>
              <a:rPr kumimoji="0" lang="fr-FR" sz="7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sous le contrôle d’un dermatologue sur 15 volontaires de 20 à 39 ans (1 mois) et 15 volontaires de 40 à 55 ans (2mois) - Moyenne des résultats sur l'ensemble des 2 groupes à 1 mois sauf densité du derme groupe 40-55 ans uniquement.</a:t>
            </a:r>
            <a:r>
              <a:rPr kumimoji="0" lang="fr-FR" sz="700" b="0" i="0" u="none" strike="noStrike" kern="1200" cap="none" spc="0" normalizeH="0" baseline="0" noProof="0" dirty="0" smtClean="0">
                <a:ln>
                  <a:noFill/>
                </a:ln>
                <a:solidFill>
                  <a:prstClr val="black"/>
                </a:solidFill>
                <a:effectLst/>
                <a:uLnTx/>
                <a:uFillTx/>
                <a:latin typeface="Century Gothic" panose="020B0502020202020204" pitchFamily="34" charset="0"/>
                <a:ea typeface="Times New Roman"/>
                <a:cs typeface="+mn-cs"/>
              </a:rPr>
              <a:t>.</a:t>
            </a:r>
            <a:endParaRPr kumimoji="0" lang="fr-FR" sz="700" b="0" i="0" u="none" strike="noStrike" kern="1200" cap="none" spc="0" normalizeH="0" baseline="0" noProof="0" dirty="0">
              <a:ln>
                <a:noFill/>
              </a:ln>
              <a:solidFill>
                <a:prstClr val="black"/>
              </a:solidFill>
              <a:effectLst/>
              <a:uLnTx/>
              <a:uFillTx/>
              <a:latin typeface="Century Gothic" panose="020B0502020202020204" pitchFamily="34" charset="0"/>
              <a:ea typeface="Times New Roman"/>
              <a:cs typeface="+mn-cs"/>
            </a:endParaRPr>
          </a:p>
        </p:txBody>
      </p:sp>
      <p:sp>
        <p:nvSpPr>
          <p:cNvPr id="2" name="Rectangle 1"/>
          <p:cNvSpPr/>
          <p:nvPr/>
        </p:nvSpPr>
        <p:spPr>
          <a:xfrm>
            <a:off x="2046243" y="4480523"/>
            <a:ext cx="6096000" cy="1015663"/>
          </a:xfrm>
          <a:prstGeom prst="rect">
            <a:avLst/>
          </a:prstGeom>
        </p:spPr>
        <p:txBody>
          <a:bodyPr>
            <a:spAutoFit/>
          </a:bodyPr>
          <a:lstStyle/>
          <a:p>
            <a:pPr lvl="0">
              <a:defRPr/>
            </a:pPr>
            <a:r>
              <a:rPr lang="en-US" dirty="0">
                <a:solidFill>
                  <a:prstClr val="black"/>
                </a:solidFill>
              </a:rPr>
              <a:t>For millennials </a:t>
            </a:r>
          </a:p>
          <a:p>
            <a:pPr lvl="0">
              <a:defRPr/>
            </a:pPr>
            <a:r>
              <a:rPr lang="en-US" sz="1200" dirty="0">
                <a:solidFill>
                  <a:prstClr val="black"/>
                </a:solidFill>
              </a:rPr>
              <a:t>(Blemish-free skin, radiance and treatment of first wrinkles)</a:t>
            </a:r>
          </a:p>
          <a:p>
            <a:pPr lvl="0">
              <a:defRPr/>
            </a:pPr>
            <a:r>
              <a:rPr lang="en-US" dirty="0">
                <a:solidFill>
                  <a:prstClr val="black"/>
                </a:solidFill>
              </a:rPr>
              <a:t>For more mature skin </a:t>
            </a:r>
          </a:p>
          <a:p>
            <a:pPr lvl="0">
              <a:defRPr/>
            </a:pPr>
            <a:r>
              <a:rPr lang="en-US" sz="1200" dirty="0">
                <a:solidFill>
                  <a:prstClr val="black"/>
                </a:solidFill>
              </a:rPr>
              <a:t>(An anti-aging effect (wrinkles++/firmness/spot) and radiance)</a:t>
            </a:r>
            <a:endParaRPr lang="fr-FR" sz="1000" dirty="0">
              <a:solidFill>
                <a:prstClr val="black"/>
              </a:solidFill>
            </a:endParaRPr>
          </a:p>
        </p:txBody>
      </p:sp>
    </p:spTree>
    <p:extLst>
      <p:ext uri="{BB962C8B-B14F-4D97-AF65-F5344CB8AC3E}">
        <p14:creationId xmlns:p14="http://schemas.microsoft.com/office/powerpoint/2010/main" val="42399267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2"/>
          <p:cNvSpPr txBox="1">
            <a:spLocks/>
          </p:cNvSpPr>
          <p:nvPr/>
        </p:nvSpPr>
        <p:spPr>
          <a:xfrm>
            <a:off x="859536" y="220116"/>
            <a:ext cx="10515600" cy="941108"/>
          </a:xfrm>
          <a:prstGeom prst="rect">
            <a:avLst/>
          </a:prstGeom>
          <a:gradFill flip="none" rotWithShape="1">
            <a:gsLst>
              <a:gs pos="0">
                <a:schemeClr val="accent5">
                  <a:lumMod val="75000"/>
                  <a:shade val="30000"/>
                  <a:satMod val="115000"/>
                </a:schemeClr>
              </a:gs>
              <a:gs pos="50000">
                <a:schemeClr val="accent5">
                  <a:lumMod val="75000"/>
                  <a:shade val="67500"/>
                  <a:satMod val="115000"/>
                </a:schemeClr>
              </a:gs>
              <a:gs pos="100000">
                <a:schemeClr val="accent5">
                  <a:lumMod val="75000"/>
                  <a:shade val="100000"/>
                  <a:satMod val="115000"/>
                </a:schemeClr>
              </a:gs>
            </a:gsLst>
            <a:lin ang="5400000" scaled="1"/>
            <a:tileRect/>
          </a:gradFill>
        </p:spPr>
        <p:txBody>
          <a:bodyPr anchor="ctr"/>
          <a:lst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r>
              <a:rPr lang="fr-FR" sz="5000" dirty="0" smtClean="0">
                <a:solidFill>
                  <a:schemeClr val="accent1">
                    <a:lumMod val="20000"/>
                    <a:lumOff val="80000"/>
                  </a:schemeClr>
                </a:solidFill>
              </a:rPr>
              <a:t>GLYCONIGHT 10% MASQUE</a:t>
            </a:r>
            <a:endParaRPr lang="fr-FR" sz="5000" dirty="0">
              <a:solidFill>
                <a:schemeClr val="accent1">
                  <a:lumMod val="20000"/>
                  <a:lumOff val="80000"/>
                </a:schemeClr>
              </a:solidFill>
            </a:endParaRPr>
          </a:p>
        </p:txBody>
      </p:sp>
      <p:sp>
        <p:nvSpPr>
          <p:cNvPr id="16" name="ZoneTexte 15"/>
          <p:cNvSpPr txBox="1"/>
          <p:nvPr/>
        </p:nvSpPr>
        <p:spPr>
          <a:xfrm>
            <a:off x="2301873" y="1398113"/>
            <a:ext cx="9535712" cy="3643551"/>
          </a:xfrm>
          <a:prstGeom prst="roundRect">
            <a:avLst/>
          </a:prstGeom>
          <a:solidFill>
            <a:schemeClr val="bg1"/>
          </a:solidFill>
          <a:ln>
            <a:solidFill>
              <a:schemeClr val="tx1">
                <a:lumMod val="65000"/>
                <a:lumOff val="35000"/>
              </a:schemeClr>
            </a:solidFill>
          </a:ln>
        </p:spPr>
        <p:txBody>
          <a:bodyPr wrap="square" rtlCol="0">
            <a:spAutoFit/>
          </a:bodyPr>
          <a:lstStyle/>
          <a:p>
            <a:r>
              <a:rPr lang="fr-FR" dirty="0"/>
              <a:t>	</a:t>
            </a:r>
            <a:r>
              <a:rPr lang="en-US" sz="1400" dirty="0"/>
              <a:t> At night, after removing make up and cleansing, spray Yon-Ka Lotion and penetrate with effleurage </a:t>
            </a:r>
            <a:r>
              <a:rPr lang="en-US" sz="1400" dirty="0" smtClean="0"/>
              <a:t>	movement </a:t>
            </a:r>
            <a:r>
              <a:rPr lang="en-US" sz="1400" dirty="0"/>
              <a:t>then apply a thin layer of the mask to the face and neck</a:t>
            </a:r>
            <a:r>
              <a:rPr lang="en-US" sz="1400" dirty="0" smtClean="0"/>
              <a:t>.</a:t>
            </a:r>
          </a:p>
          <a:p>
            <a:r>
              <a:rPr lang="en-US" sz="1400" dirty="0" smtClean="0"/>
              <a:t>	Leave </a:t>
            </a:r>
            <a:r>
              <a:rPr lang="en-US" sz="1400" dirty="0"/>
              <a:t>on all night. Rinse off with </a:t>
            </a:r>
            <a:r>
              <a:rPr lang="en-US" sz="1400" dirty="0" smtClean="0"/>
              <a:t>tepid </a:t>
            </a:r>
            <a:r>
              <a:rPr lang="en-US" sz="1400" dirty="0"/>
              <a:t>water the next morning. </a:t>
            </a:r>
            <a:endParaRPr lang="en-US" sz="1400" dirty="0" smtClean="0"/>
          </a:p>
          <a:p>
            <a:r>
              <a:rPr lang="fr-FR" sz="1400" dirty="0" smtClean="0"/>
              <a:t>	</a:t>
            </a:r>
          </a:p>
          <a:p>
            <a:r>
              <a:rPr lang="fr-FR" sz="1400" b="1" dirty="0" smtClean="0"/>
              <a:t>				TRIPLE USE : </a:t>
            </a:r>
            <a:endParaRPr lang="fr-FR" sz="1400" b="1" dirty="0"/>
          </a:p>
          <a:p>
            <a:endParaRPr lang="fr-FR" sz="1400" dirty="0"/>
          </a:p>
          <a:p>
            <a:pPr lvl="0">
              <a:defRPr/>
            </a:pPr>
            <a:r>
              <a:rPr lang="fr-FR" sz="1400" dirty="0" smtClean="0"/>
              <a:t>	1 </a:t>
            </a:r>
            <a:r>
              <a:rPr lang="fr-FR" sz="1400" dirty="0"/>
              <a:t>: </a:t>
            </a:r>
            <a:r>
              <a:rPr lang="en-US" sz="1400" b="1" cap="small" dirty="0"/>
              <a:t>Radiance-boosting mask</a:t>
            </a:r>
            <a:r>
              <a:rPr lang="en-US" sz="1400" dirty="0"/>
              <a:t>: apply once at night for a radiance boost the next morning</a:t>
            </a:r>
            <a:endParaRPr lang="fr-FR" sz="1400" dirty="0"/>
          </a:p>
          <a:p>
            <a:pPr lvl="0">
              <a:defRPr/>
            </a:pPr>
            <a:r>
              <a:rPr lang="fr-FR" sz="1400" dirty="0" smtClean="0"/>
              <a:t>	2 </a:t>
            </a:r>
            <a:r>
              <a:rPr lang="fr-FR" sz="1400" dirty="0"/>
              <a:t>: </a:t>
            </a:r>
            <a:r>
              <a:rPr lang="en-US" sz="1400" b="1" cap="small" dirty="0"/>
              <a:t>Maintenance treatment</a:t>
            </a:r>
            <a:r>
              <a:rPr lang="en-US" sz="1400" dirty="0"/>
              <a:t>: use every other night for </a:t>
            </a:r>
            <a:r>
              <a:rPr lang="en-US" sz="1400" dirty="0" smtClean="0"/>
              <a:t>one or two weeks</a:t>
            </a:r>
            <a:endParaRPr lang="fr-FR" sz="1400" dirty="0"/>
          </a:p>
          <a:p>
            <a:r>
              <a:rPr lang="fr-FR" sz="1400" dirty="0" smtClean="0"/>
              <a:t>	3 </a:t>
            </a:r>
            <a:r>
              <a:rPr lang="fr-FR" sz="1400" b="1" dirty="0"/>
              <a:t>: </a:t>
            </a:r>
            <a:r>
              <a:rPr lang="en-US" sz="1400" b="1" cap="small" dirty="0" smtClean="0"/>
              <a:t>Intensive </a:t>
            </a:r>
            <a:r>
              <a:rPr lang="en-US" sz="1400" b="1" cap="small" dirty="0"/>
              <a:t>course of treatment </a:t>
            </a:r>
            <a:r>
              <a:rPr lang="en-US" sz="1400" dirty="0"/>
              <a:t>(1 to 2 month): use every other night for the first week, then every night </a:t>
            </a:r>
            <a:r>
              <a:rPr lang="en-US" sz="1400" dirty="0" smtClean="0"/>
              <a:t>	for </a:t>
            </a:r>
            <a:r>
              <a:rPr lang="en-US" sz="1400" dirty="0"/>
              <a:t>each of the following weeks. </a:t>
            </a:r>
            <a:endParaRPr lang="en-US" sz="1400" dirty="0" smtClean="0"/>
          </a:p>
          <a:p>
            <a:r>
              <a:rPr lang="en-US" sz="1400" dirty="0"/>
              <a:t>	</a:t>
            </a:r>
            <a:r>
              <a:rPr lang="en-US" sz="1400" dirty="0" smtClean="0"/>
              <a:t>Repeat </a:t>
            </a:r>
            <a:r>
              <a:rPr lang="en-US" sz="1400" dirty="0"/>
              <a:t>this course of treatment twice or three times a </a:t>
            </a:r>
            <a:r>
              <a:rPr lang="en-US" sz="1400" dirty="0" smtClean="0"/>
              <a:t>year</a:t>
            </a:r>
          </a:p>
          <a:p>
            <a:endParaRPr lang="fr-FR" sz="1400" dirty="0" smtClean="0"/>
          </a:p>
          <a:p>
            <a:r>
              <a:rPr lang="fr-FR" sz="1400" dirty="0"/>
              <a:t>	</a:t>
            </a:r>
            <a:r>
              <a:rPr lang="en-US" sz="1400" dirty="0"/>
              <a:t> Can also be applied on the neckline to smooth away wrinkles visibly and restore its youthful appearance </a:t>
            </a:r>
            <a:r>
              <a:rPr lang="en-US" sz="1400" dirty="0" smtClean="0"/>
              <a:t>	 </a:t>
            </a:r>
            <a:r>
              <a:rPr lang="en-US" sz="1400" dirty="0"/>
              <a:t>It’s an effective way to prime skin before a medical peel</a:t>
            </a:r>
            <a:endParaRPr lang="fr-FR" sz="1400" dirty="0"/>
          </a:p>
        </p:txBody>
      </p:sp>
      <p:pic>
        <p:nvPicPr>
          <p:cNvPr id="2" name="Imag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2177" y="3390147"/>
            <a:ext cx="768389" cy="692186"/>
          </a:xfrm>
          <a:prstGeom prst="rect">
            <a:avLst/>
          </a:prstGeom>
        </p:spPr>
      </p:pic>
      <p:pic>
        <p:nvPicPr>
          <p:cNvPr id="3" name="Imag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40419" y="1812631"/>
            <a:ext cx="787440" cy="755689"/>
          </a:xfrm>
          <a:prstGeom prst="rect">
            <a:avLst/>
          </a:prstGeom>
        </p:spPr>
      </p:pic>
      <p:sp>
        <p:nvSpPr>
          <p:cNvPr id="19" name="Rectangle 18"/>
          <p:cNvSpPr/>
          <p:nvPr/>
        </p:nvSpPr>
        <p:spPr>
          <a:xfrm>
            <a:off x="-329903" y="6257836"/>
            <a:ext cx="3328283" cy="430887"/>
          </a:xfrm>
          <a:prstGeom prst="rect">
            <a:avLst/>
          </a:prstGeom>
        </p:spPr>
        <p:txBody>
          <a:bodyPr wrap="square">
            <a:spAutoFit/>
          </a:bodyPr>
          <a:lstStyle/>
          <a:p>
            <a:pPr algn="ctr">
              <a:defRPr/>
            </a:pPr>
            <a:r>
              <a:rPr lang="fr-FR" sz="1100" dirty="0"/>
              <a:t>10% pure </a:t>
            </a:r>
            <a:r>
              <a:rPr lang="fr-FR" sz="1100" dirty="0" err="1" smtClean="0"/>
              <a:t>glycolic</a:t>
            </a:r>
            <a:r>
              <a:rPr lang="fr-FR" sz="1100" dirty="0" smtClean="0"/>
              <a:t> </a:t>
            </a:r>
            <a:r>
              <a:rPr lang="fr-FR" sz="1100" dirty="0" err="1"/>
              <a:t>acid</a:t>
            </a:r>
            <a:r>
              <a:rPr lang="fr-FR" sz="1100" dirty="0"/>
              <a:t> </a:t>
            </a:r>
            <a:endParaRPr lang="fr-FR" sz="1100" dirty="0" smtClean="0"/>
          </a:p>
          <a:p>
            <a:pPr algn="ctr">
              <a:defRPr/>
            </a:pPr>
            <a:r>
              <a:rPr lang="fr-FR" sz="1100" b="1" dirty="0" err="1">
                <a:solidFill>
                  <a:prstClr val="black"/>
                </a:solidFill>
              </a:rPr>
              <a:t>Smoothing</a:t>
            </a:r>
            <a:r>
              <a:rPr lang="fr-FR" sz="1100" b="1" dirty="0">
                <a:solidFill>
                  <a:prstClr val="black"/>
                </a:solidFill>
              </a:rPr>
              <a:t> - anti-</a:t>
            </a:r>
            <a:r>
              <a:rPr lang="fr-FR" sz="1100" b="1" dirty="0" err="1">
                <a:solidFill>
                  <a:prstClr val="black"/>
                </a:solidFill>
              </a:rPr>
              <a:t>wrinkles</a:t>
            </a:r>
            <a:endParaRPr lang="fr-FR" sz="1100" dirty="0">
              <a:solidFill>
                <a:prstClr val="black"/>
              </a:solidFill>
            </a:endParaRPr>
          </a:p>
        </p:txBody>
      </p:sp>
      <p:pic>
        <p:nvPicPr>
          <p:cNvPr id="4" name="Imag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44231" y="5364917"/>
            <a:ext cx="842144" cy="892919"/>
          </a:xfrm>
          <a:prstGeom prst="rect">
            <a:avLst/>
          </a:prstGeom>
        </p:spPr>
      </p:pic>
      <p:sp>
        <p:nvSpPr>
          <p:cNvPr id="23" name="Rectangle 22"/>
          <p:cNvSpPr/>
          <p:nvPr/>
        </p:nvSpPr>
        <p:spPr>
          <a:xfrm>
            <a:off x="2154465" y="6257836"/>
            <a:ext cx="3328283" cy="600164"/>
          </a:xfrm>
          <a:prstGeom prst="rect">
            <a:avLst/>
          </a:prstGeom>
        </p:spPr>
        <p:txBody>
          <a:bodyPr wrap="square">
            <a:spAutoFit/>
          </a:bodyPr>
          <a:lstStyle/>
          <a:p>
            <a:pPr algn="ctr">
              <a:defRPr/>
            </a:pPr>
            <a:r>
              <a:rPr lang="en-US" sz="1100" dirty="0"/>
              <a:t>Organic apricot kernel oil, brown algae </a:t>
            </a:r>
            <a:endParaRPr lang="en-US" sz="1100" dirty="0" smtClean="0"/>
          </a:p>
          <a:p>
            <a:pPr algn="ctr">
              <a:defRPr/>
            </a:pPr>
            <a:r>
              <a:rPr lang="fr-FR" sz="1100" b="1" dirty="0" smtClean="0">
                <a:solidFill>
                  <a:prstClr val="black"/>
                </a:solidFill>
              </a:rPr>
              <a:t>Radiance </a:t>
            </a:r>
            <a:endParaRPr lang="fr-FR" sz="1100" b="1" dirty="0">
              <a:solidFill>
                <a:prstClr val="black"/>
              </a:solidFill>
            </a:endParaRPr>
          </a:p>
          <a:p>
            <a:pPr lvl="0">
              <a:defRPr/>
            </a:pPr>
            <a:endParaRPr lang="fr-FR" sz="1100" dirty="0">
              <a:solidFill>
                <a:prstClr val="black"/>
              </a:solidFill>
            </a:endParaRPr>
          </a:p>
        </p:txBody>
      </p:sp>
      <p:sp>
        <p:nvSpPr>
          <p:cNvPr id="24" name="Rectangle 23"/>
          <p:cNvSpPr/>
          <p:nvPr/>
        </p:nvSpPr>
        <p:spPr>
          <a:xfrm>
            <a:off x="5674030" y="6191298"/>
            <a:ext cx="901168" cy="6001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Rectangle 24"/>
          <p:cNvSpPr/>
          <p:nvPr/>
        </p:nvSpPr>
        <p:spPr>
          <a:xfrm>
            <a:off x="4822025" y="6285036"/>
            <a:ext cx="3328283" cy="600164"/>
          </a:xfrm>
          <a:prstGeom prst="rect">
            <a:avLst/>
          </a:prstGeom>
        </p:spPr>
        <p:txBody>
          <a:bodyPr wrap="square">
            <a:spAutoFit/>
          </a:bodyPr>
          <a:lstStyle/>
          <a:p>
            <a:pPr algn="ctr">
              <a:defRPr/>
            </a:pPr>
            <a:r>
              <a:rPr lang="fr-FR" sz="1100" dirty="0"/>
              <a:t>Natural polysaccharides </a:t>
            </a:r>
            <a:endParaRPr lang="fr-FR" sz="1100" dirty="0" smtClean="0"/>
          </a:p>
          <a:p>
            <a:pPr algn="ctr">
              <a:defRPr/>
            </a:pPr>
            <a:r>
              <a:rPr lang="fr-FR" sz="1100" b="1" dirty="0" err="1" smtClean="0">
                <a:solidFill>
                  <a:prstClr val="black"/>
                </a:solidFill>
              </a:rPr>
              <a:t>Soothing</a:t>
            </a:r>
            <a:endParaRPr lang="fr-FR" sz="1100" b="1" dirty="0">
              <a:solidFill>
                <a:prstClr val="black"/>
              </a:solidFill>
            </a:endParaRPr>
          </a:p>
          <a:p>
            <a:pPr lvl="0">
              <a:defRPr/>
            </a:pPr>
            <a:endParaRPr lang="fr-FR" sz="1100" dirty="0">
              <a:solidFill>
                <a:prstClr val="black"/>
              </a:solidFill>
            </a:endParaRPr>
          </a:p>
        </p:txBody>
      </p:sp>
      <p:sp>
        <p:nvSpPr>
          <p:cNvPr id="28" name="Rectangle 27"/>
          <p:cNvSpPr/>
          <p:nvPr/>
        </p:nvSpPr>
        <p:spPr>
          <a:xfrm>
            <a:off x="6957761" y="6285036"/>
            <a:ext cx="3328283" cy="600164"/>
          </a:xfrm>
          <a:prstGeom prst="rect">
            <a:avLst/>
          </a:prstGeom>
        </p:spPr>
        <p:txBody>
          <a:bodyPr wrap="square">
            <a:spAutoFit/>
          </a:bodyPr>
          <a:lstStyle/>
          <a:p>
            <a:pPr algn="ctr">
              <a:defRPr/>
            </a:pPr>
            <a:r>
              <a:rPr lang="fr-FR" sz="1100" dirty="0" err="1"/>
              <a:t>Vegetable</a:t>
            </a:r>
            <a:r>
              <a:rPr lang="fr-FR" sz="1100" dirty="0"/>
              <a:t> </a:t>
            </a:r>
            <a:r>
              <a:rPr lang="fr-FR" sz="1100" dirty="0" err="1"/>
              <a:t>glycerin</a:t>
            </a:r>
            <a:r>
              <a:rPr lang="fr-FR" sz="1100" dirty="0"/>
              <a:t> </a:t>
            </a:r>
            <a:endParaRPr lang="fr-FR" sz="1100" dirty="0" smtClean="0"/>
          </a:p>
          <a:p>
            <a:pPr algn="ctr">
              <a:defRPr/>
            </a:pPr>
            <a:r>
              <a:rPr lang="fr-FR" sz="1100" b="1" dirty="0" err="1" smtClean="0">
                <a:solidFill>
                  <a:prstClr val="black"/>
                </a:solidFill>
              </a:rPr>
              <a:t>Moisturizing</a:t>
            </a:r>
            <a:endParaRPr lang="fr-FR" sz="1100" b="1" dirty="0">
              <a:solidFill>
                <a:prstClr val="black"/>
              </a:solidFill>
            </a:endParaRPr>
          </a:p>
          <a:p>
            <a:pPr lvl="0">
              <a:defRPr/>
            </a:pPr>
            <a:endParaRPr lang="fr-FR" sz="1100" dirty="0">
              <a:solidFill>
                <a:prstClr val="black"/>
              </a:solidFill>
            </a:endParaRPr>
          </a:p>
        </p:txBody>
      </p:sp>
      <p:sp>
        <p:nvSpPr>
          <p:cNvPr id="32" name="Rectangle 31"/>
          <p:cNvSpPr/>
          <p:nvPr/>
        </p:nvSpPr>
        <p:spPr>
          <a:xfrm>
            <a:off x="9408097" y="6257836"/>
            <a:ext cx="3328283" cy="600164"/>
          </a:xfrm>
          <a:prstGeom prst="rect">
            <a:avLst/>
          </a:prstGeom>
        </p:spPr>
        <p:txBody>
          <a:bodyPr wrap="square">
            <a:spAutoFit/>
          </a:bodyPr>
          <a:lstStyle/>
          <a:p>
            <a:pPr algn="ctr">
              <a:defRPr/>
            </a:pPr>
            <a:r>
              <a:rPr lang="fr-FR" sz="1100" dirty="0" smtClean="0">
                <a:solidFill>
                  <a:prstClr val="black"/>
                </a:solidFill>
              </a:rPr>
              <a:t>Yon-Ka Quintessence </a:t>
            </a:r>
          </a:p>
          <a:p>
            <a:pPr algn="ctr">
              <a:defRPr/>
            </a:pPr>
            <a:r>
              <a:rPr lang="fr-FR" sz="1100" b="1" dirty="0" err="1">
                <a:solidFill>
                  <a:prstClr val="black"/>
                </a:solidFill>
              </a:rPr>
              <a:t>Balancing</a:t>
            </a:r>
            <a:r>
              <a:rPr lang="fr-FR" sz="1100" b="1" dirty="0">
                <a:solidFill>
                  <a:prstClr val="black"/>
                </a:solidFill>
              </a:rPr>
              <a:t> -</a:t>
            </a:r>
          </a:p>
          <a:p>
            <a:pPr algn="ctr">
              <a:defRPr/>
            </a:pPr>
            <a:r>
              <a:rPr lang="fr-FR" sz="1100" b="1" dirty="0" err="1">
                <a:solidFill>
                  <a:prstClr val="black"/>
                </a:solidFill>
              </a:rPr>
              <a:t>Calming</a:t>
            </a:r>
            <a:r>
              <a:rPr lang="fr-FR" sz="1100" b="1" dirty="0">
                <a:solidFill>
                  <a:prstClr val="black"/>
                </a:solidFill>
              </a:rPr>
              <a:t> </a:t>
            </a:r>
            <a:r>
              <a:rPr lang="fr-FR" sz="1100" b="1" dirty="0" err="1">
                <a:solidFill>
                  <a:prstClr val="black"/>
                </a:solidFill>
              </a:rPr>
              <a:t>effect</a:t>
            </a:r>
            <a:endParaRPr lang="fr-FR" sz="1100" dirty="0">
              <a:solidFill>
                <a:prstClr val="black"/>
              </a:solidFill>
            </a:endParaRPr>
          </a:p>
        </p:txBody>
      </p:sp>
      <p:pic>
        <p:nvPicPr>
          <p:cNvPr id="37" name="Image 36"/>
          <p:cNvPicPr>
            <a:picLocks noChangeAspect="1"/>
          </p:cNvPicPr>
          <p:nvPr/>
        </p:nvPicPr>
        <p:blipFill rotWithShape="1">
          <a:blip r:embed="rId6" cstate="print">
            <a:extLst>
              <a:ext uri="{28A0092B-C50C-407E-A947-70E740481C1C}">
                <a14:useLocalDpi xmlns:a14="http://schemas.microsoft.com/office/drawing/2010/main" val="0"/>
              </a:ext>
            </a:extLst>
          </a:blip>
          <a:srcRect l="25457" t="25976" r="28448" b="6384"/>
          <a:stretch/>
        </p:blipFill>
        <p:spPr>
          <a:xfrm>
            <a:off x="502008" y="1683995"/>
            <a:ext cx="1331107" cy="2930187"/>
          </a:xfrm>
          <a:prstGeom prst="rect">
            <a:avLst/>
          </a:prstGeom>
        </p:spPr>
      </p:pic>
      <p:pic>
        <p:nvPicPr>
          <p:cNvPr id="38" name="Image 3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99820" y="5279942"/>
            <a:ext cx="594749" cy="815971"/>
          </a:xfrm>
          <a:prstGeom prst="rect">
            <a:avLst/>
          </a:prstGeom>
        </p:spPr>
      </p:pic>
      <p:pic>
        <p:nvPicPr>
          <p:cNvPr id="6" name="Image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087710" y="5408002"/>
            <a:ext cx="600611" cy="824014"/>
          </a:xfrm>
          <a:prstGeom prst="rect">
            <a:avLst/>
          </a:prstGeom>
        </p:spPr>
      </p:pic>
      <p:pic>
        <p:nvPicPr>
          <p:cNvPr id="7" name="Image 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785050" y="5470304"/>
            <a:ext cx="1182333" cy="788222"/>
          </a:xfrm>
          <a:prstGeom prst="rect">
            <a:avLst/>
          </a:prstGeom>
        </p:spPr>
      </p:pic>
      <p:pic>
        <p:nvPicPr>
          <p:cNvPr id="8" name="Image 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078403" y="5510323"/>
            <a:ext cx="679578" cy="602106"/>
          </a:xfrm>
          <a:prstGeom prst="rect">
            <a:avLst/>
          </a:prstGeom>
        </p:spPr>
      </p:pic>
      <p:pic>
        <p:nvPicPr>
          <p:cNvPr id="39" name="Image 3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150308" y="5451887"/>
            <a:ext cx="943190" cy="943190"/>
          </a:xfrm>
          <a:prstGeom prst="rect">
            <a:avLst/>
          </a:prstGeom>
        </p:spPr>
      </p:pic>
    </p:spTree>
    <p:extLst>
      <p:ext uri="{BB962C8B-B14F-4D97-AF65-F5344CB8AC3E}">
        <p14:creationId xmlns:p14="http://schemas.microsoft.com/office/powerpoint/2010/main" val="498997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xEl>
                                              <p:pRg st="5" end="5"/>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
                                            <p:txEl>
                                              <p:pRg st="10" end="1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8"/>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6"/>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9"/>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8"/>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4"/>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3" grpId="0"/>
      <p:bldP spid="25" grpId="0"/>
      <p:bldP spid="28" grpId="0"/>
      <p:bldP spid="3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rotWithShape="1">
          <a:blip r:embed="rId3">
            <a:extLst>
              <a:ext uri="{28A0092B-C50C-407E-A947-70E740481C1C}">
                <a14:useLocalDpi xmlns:a14="http://schemas.microsoft.com/office/drawing/2010/main" val="0"/>
              </a:ext>
            </a:extLst>
          </a:blip>
          <a:srcRect l="123" t="4986" b="39322"/>
          <a:stretch/>
        </p:blipFill>
        <p:spPr>
          <a:xfrm>
            <a:off x="0" y="0"/>
            <a:ext cx="12264828" cy="6858000"/>
          </a:xfrm>
          <a:prstGeom prst="rect">
            <a:avLst/>
          </a:prstGeom>
        </p:spPr>
      </p:pic>
      <p:sp>
        <p:nvSpPr>
          <p:cNvPr id="7" name="Titre 2"/>
          <p:cNvSpPr txBox="1">
            <a:spLocks/>
          </p:cNvSpPr>
          <p:nvPr/>
        </p:nvSpPr>
        <p:spPr>
          <a:xfrm>
            <a:off x="874614" y="2243469"/>
            <a:ext cx="10515600" cy="2105245"/>
          </a:xfrm>
          <a:prstGeom prst="rect">
            <a:avLst/>
          </a:prstGeom>
          <a:solidFill>
            <a:schemeClr val="accent5">
              <a:lumMod val="75000"/>
              <a:alpha val="38039"/>
            </a:schemeClr>
          </a:solidFill>
        </p:spPr>
        <p:txBody>
          <a:bodyPr/>
          <a:lst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endParaRPr lang="fr-FR" sz="5000" dirty="0">
              <a:solidFill>
                <a:schemeClr val="accent1">
                  <a:lumMod val="40000"/>
                  <a:lumOff val="60000"/>
                </a:schemeClr>
              </a:solidFill>
            </a:endParaRPr>
          </a:p>
        </p:txBody>
      </p:sp>
      <p:sp>
        <p:nvSpPr>
          <p:cNvPr id="4" name="Titre 2"/>
          <p:cNvSpPr txBox="1">
            <a:spLocks/>
          </p:cNvSpPr>
          <p:nvPr/>
        </p:nvSpPr>
        <p:spPr>
          <a:xfrm>
            <a:off x="874614" y="2243470"/>
            <a:ext cx="10515600" cy="2105245"/>
          </a:xfrm>
          <a:prstGeom prst="rect">
            <a:avLst/>
          </a:prstGeom>
          <a:solidFill>
            <a:schemeClr val="accent5">
              <a:lumMod val="75000"/>
              <a:alpha val="38039"/>
            </a:schemeClr>
          </a:solidFill>
        </p:spPr>
        <p:txBody>
          <a:bodyPr/>
          <a:lst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r>
              <a:rPr lang="fr-FR" sz="5000" dirty="0">
                <a:solidFill>
                  <a:schemeClr val="accent1">
                    <a:lumMod val="20000"/>
                    <a:lumOff val="80000"/>
                  </a:schemeClr>
                </a:solidFill>
              </a:rPr>
              <a:t>The </a:t>
            </a:r>
            <a:r>
              <a:rPr lang="fr-FR" sz="5000" dirty="0" err="1">
                <a:solidFill>
                  <a:schemeClr val="accent1">
                    <a:lumMod val="20000"/>
                    <a:lumOff val="80000"/>
                  </a:schemeClr>
                </a:solidFill>
              </a:rPr>
              <a:t>chronobiology</a:t>
            </a:r>
            <a:r>
              <a:rPr lang="fr-FR" sz="5000" dirty="0">
                <a:solidFill>
                  <a:schemeClr val="accent1">
                    <a:lumMod val="20000"/>
                    <a:lumOff val="80000"/>
                  </a:schemeClr>
                </a:solidFill>
              </a:rPr>
              <a:t>,</a:t>
            </a:r>
          </a:p>
          <a:p>
            <a:endParaRPr lang="fr-FR" sz="5000" dirty="0">
              <a:solidFill>
                <a:schemeClr val="accent1">
                  <a:lumMod val="20000"/>
                  <a:lumOff val="80000"/>
                </a:schemeClr>
              </a:solidFill>
            </a:endParaRPr>
          </a:p>
          <a:p>
            <a:r>
              <a:rPr lang="fr-FR" sz="5000" dirty="0" err="1">
                <a:solidFill>
                  <a:schemeClr val="accent1">
                    <a:lumMod val="20000"/>
                    <a:lumOff val="80000"/>
                  </a:schemeClr>
                </a:solidFill>
              </a:rPr>
              <a:t>Kezako</a:t>
            </a:r>
            <a:r>
              <a:rPr lang="fr-FR" sz="5000" dirty="0">
                <a:solidFill>
                  <a:schemeClr val="accent1">
                    <a:lumMod val="20000"/>
                    <a:lumOff val="80000"/>
                  </a:schemeClr>
                </a:solidFill>
              </a:rPr>
              <a:t> ?</a:t>
            </a:r>
          </a:p>
        </p:txBody>
      </p:sp>
    </p:spTree>
    <p:extLst>
      <p:ext uri="{BB962C8B-B14F-4D97-AF65-F5344CB8AC3E}">
        <p14:creationId xmlns:p14="http://schemas.microsoft.com/office/powerpoint/2010/main" val="48334592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 15"/>
          <p:cNvPicPr>
            <a:picLocks noChangeAspect="1"/>
          </p:cNvPicPr>
          <p:nvPr/>
        </p:nvPicPr>
        <p:blipFill rotWithShape="1">
          <a:blip r:embed="rId3">
            <a:extLst>
              <a:ext uri="{28A0092B-C50C-407E-A947-70E740481C1C}">
                <a14:useLocalDpi xmlns:a14="http://schemas.microsoft.com/office/drawing/2010/main" val="0"/>
              </a:ext>
            </a:extLst>
          </a:blip>
          <a:srcRect l="123" t="4986" b="39322"/>
          <a:stretch/>
        </p:blipFill>
        <p:spPr>
          <a:xfrm>
            <a:off x="0" y="0"/>
            <a:ext cx="12264828" cy="6858000"/>
          </a:xfrm>
          <a:prstGeom prst="rect">
            <a:avLst/>
          </a:prstGeom>
        </p:spPr>
      </p:pic>
      <p:sp>
        <p:nvSpPr>
          <p:cNvPr id="2" name="Espace réservé du texte 1"/>
          <p:cNvSpPr>
            <a:spLocks noGrp="1"/>
          </p:cNvSpPr>
          <p:nvPr>
            <p:ph type="body" sz="quarter" idx="10"/>
          </p:nvPr>
        </p:nvSpPr>
        <p:spPr>
          <a:solidFill>
            <a:schemeClr val="bg1"/>
          </a:solidFill>
        </p:spPr>
        <p:txBody>
          <a:bodyPr/>
          <a:lstStyle/>
          <a:p>
            <a:pPr marL="0" indent="0">
              <a:buNone/>
            </a:pPr>
            <a:r>
              <a:rPr lang="fr-FR" dirty="0" smtClean="0"/>
              <a:t> </a:t>
            </a:r>
            <a:endParaRPr lang="fr-FR" dirty="0"/>
          </a:p>
        </p:txBody>
      </p:sp>
      <p:sp>
        <p:nvSpPr>
          <p:cNvPr id="6" name="ZoneTexte 5"/>
          <p:cNvSpPr txBox="1"/>
          <p:nvPr/>
        </p:nvSpPr>
        <p:spPr>
          <a:xfrm>
            <a:off x="832104" y="1984248"/>
            <a:ext cx="10543032" cy="646331"/>
          </a:xfrm>
          <a:prstGeom prst="rect">
            <a:avLst/>
          </a:prstGeom>
          <a:noFill/>
        </p:spPr>
        <p:txBody>
          <a:bodyPr wrap="square" rtlCol="0">
            <a:spAutoFit/>
          </a:bodyPr>
          <a:lstStyle/>
          <a:p>
            <a:pPr lvl="0" algn="ctr">
              <a:defRPr/>
            </a:pPr>
            <a:r>
              <a:rPr lang="fr-FR" sz="3600" cap="small" dirty="0" smtClean="0">
                <a:solidFill>
                  <a:srgbClr val="3E3E3E"/>
                </a:solidFill>
                <a:latin typeface="KyivType Sans2" panose="00000500000000000000" pitchFamily="50" charset="0"/>
                <a:ea typeface="Roboto" panose="02000000000000000000" pitchFamily="2" charset="0"/>
              </a:rPr>
              <a:t>Alpha </a:t>
            </a:r>
            <a:r>
              <a:rPr lang="fr-FR" sz="3600" cap="small" dirty="0" err="1" smtClean="0">
                <a:solidFill>
                  <a:srgbClr val="3E3E3E"/>
                </a:solidFill>
                <a:latin typeface="KyivType Sans2" panose="00000500000000000000" pitchFamily="50" charset="0"/>
                <a:ea typeface="Roboto" panose="02000000000000000000" pitchFamily="2" charset="0"/>
              </a:rPr>
              <a:t>peel</a:t>
            </a:r>
            <a:r>
              <a:rPr lang="fr-FR" sz="3600" cap="small" dirty="0" smtClean="0">
                <a:solidFill>
                  <a:srgbClr val="3E3E3E"/>
                </a:solidFill>
                <a:latin typeface="KyivType Sans2" panose="00000500000000000000" pitchFamily="50" charset="0"/>
                <a:ea typeface="Roboto" panose="02000000000000000000" pitchFamily="2" charset="0"/>
              </a:rPr>
              <a:t> </a:t>
            </a:r>
            <a:r>
              <a:rPr lang="fr-FR" sz="3600" cap="small" dirty="0" err="1" smtClean="0">
                <a:solidFill>
                  <a:srgbClr val="3E3E3E"/>
                </a:solidFill>
                <a:latin typeface="KyivType Sans2" panose="00000500000000000000" pitchFamily="50" charset="0"/>
                <a:ea typeface="Roboto" panose="02000000000000000000" pitchFamily="2" charset="0"/>
              </a:rPr>
              <a:t>contains</a:t>
            </a:r>
            <a:r>
              <a:rPr lang="fr-FR" sz="3600" cap="small" dirty="0" smtClean="0">
                <a:solidFill>
                  <a:srgbClr val="3E3E3E"/>
                </a:solidFill>
                <a:latin typeface="KyivType Sans2" panose="00000500000000000000" pitchFamily="50" charset="0"/>
                <a:ea typeface="Roboto" panose="02000000000000000000" pitchFamily="2" charset="0"/>
              </a:rPr>
              <a:t> …</a:t>
            </a:r>
            <a:endParaRPr lang="fr-FR" sz="3600" cap="small" dirty="0">
              <a:solidFill>
                <a:srgbClr val="3E3E3E"/>
              </a:solidFill>
              <a:latin typeface="KyivType Sans2" panose="00000500000000000000" pitchFamily="50" charset="0"/>
              <a:ea typeface="Roboto" panose="02000000000000000000" pitchFamily="2" charset="0"/>
            </a:endParaRPr>
          </a:p>
        </p:txBody>
      </p:sp>
      <p:grpSp>
        <p:nvGrpSpPr>
          <p:cNvPr id="8" name="Groupe 7"/>
          <p:cNvGrpSpPr/>
          <p:nvPr/>
        </p:nvGrpSpPr>
        <p:grpSpPr>
          <a:xfrm>
            <a:off x="4029389" y="2925224"/>
            <a:ext cx="3398655" cy="2453111"/>
            <a:chOff x="4029389" y="2925224"/>
            <a:chExt cx="3398655" cy="2453111"/>
          </a:xfrm>
        </p:grpSpPr>
        <p:pic>
          <p:nvPicPr>
            <p:cNvPr id="12" name="Imag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06377" y="2925224"/>
              <a:ext cx="1213644" cy="2453111"/>
            </a:xfrm>
            <a:prstGeom prst="rect">
              <a:avLst/>
            </a:prstGeom>
          </p:spPr>
        </p:pic>
        <p:sp>
          <p:nvSpPr>
            <p:cNvPr id="9" name="ZoneTexte 16"/>
            <p:cNvSpPr txBox="1"/>
            <p:nvPr/>
          </p:nvSpPr>
          <p:spPr>
            <a:xfrm>
              <a:off x="4029389" y="4151779"/>
              <a:ext cx="3398655" cy="369332"/>
            </a:xfrm>
            <a:prstGeom prst="rect">
              <a:avLst/>
            </a:prstGeom>
            <a:solidFill>
              <a:schemeClr val="bg1">
                <a:alpha val="57000"/>
              </a:schemeClr>
            </a:solid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dirty="0" err="1" smtClean="0"/>
                <a:t>Beech</a:t>
              </a:r>
              <a:r>
                <a:rPr lang="fr-FR" dirty="0" smtClean="0"/>
                <a:t> </a:t>
              </a:r>
              <a:r>
                <a:rPr lang="fr-FR" dirty="0" err="1"/>
                <a:t>bud</a:t>
              </a:r>
              <a:r>
                <a:rPr lang="fr-FR" dirty="0"/>
                <a:t> peptides</a:t>
              </a:r>
              <a:endParaRPr lang="fr-FR" dirty="0">
                <a:latin typeface="Roboto Light" panose="02000000000000000000" pitchFamily="2" charset="0"/>
                <a:ea typeface="Roboto Light" panose="02000000000000000000" pitchFamily="2" charset="0"/>
              </a:endParaRPr>
            </a:p>
          </p:txBody>
        </p:sp>
      </p:grpSp>
      <p:pic>
        <p:nvPicPr>
          <p:cNvPr id="10" name="Imag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53100" y="6172200"/>
            <a:ext cx="685800" cy="685800"/>
          </a:xfrm>
          <a:prstGeom prst="rect">
            <a:avLst/>
          </a:prstGeom>
        </p:spPr>
      </p:pic>
      <p:sp>
        <p:nvSpPr>
          <p:cNvPr id="18" name="Titre 2"/>
          <p:cNvSpPr txBox="1">
            <a:spLocks/>
          </p:cNvSpPr>
          <p:nvPr/>
        </p:nvSpPr>
        <p:spPr>
          <a:xfrm>
            <a:off x="859536" y="220116"/>
            <a:ext cx="10515600" cy="941108"/>
          </a:xfrm>
          <a:prstGeom prst="rect">
            <a:avLst/>
          </a:prstGeom>
          <a:solidFill>
            <a:schemeClr val="accent5">
              <a:lumMod val="75000"/>
              <a:alpha val="38039"/>
            </a:schemeClr>
          </a:solidFill>
        </p:spPr>
        <p:txBody>
          <a:bodyPr/>
          <a:lst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r>
              <a:rPr lang="fr-FR" sz="5000" dirty="0" err="1" smtClean="0">
                <a:solidFill>
                  <a:schemeClr val="accent1">
                    <a:lumMod val="20000"/>
                    <a:lumOff val="80000"/>
                  </a:schemeClr>
                </a:solidFill>
              </a:rPr>
              <a:t>Let’s</a:t>
            </a:r>
            <a:r>
              <a:rPr lang="fr-FR" sz="5000" dirty="0" smtClean="0">
                <a:solidFill>
                  <a:schemeClr val="accent1">
                    <a:lumMod val="20000"/>
                    <a:lumOff val="80000"/>
                  </a:schemeClr>
                </a:solidFill>
              </a:rPr>
              <a:t> </a:t>
            </a:r>
            <a:r>
              <a:rPr lang="fr-FR" sz="5000" dirty="0" err="1" smtClean="0">
                <a:solidFill>
                  <a:schemeClr val="accent1">
                    <a:lumMod val="20000"/>
                    <a:lumOff val="80000"/>
                  </a:schemeClr>
                </a:solidFill>
              </a:rPr>
              <a:t>play</a:t>
            </a:r>
            <a:r>
              <a:rPr lang="fr-FR" sz="5000" dirty="0" smtClean="0">
                <a:solidFill>
                  <a:schemeClr val="accent1">
                    <a:lumMod val="20000"/>
                    <a:lumOff val="80000"/>
                  </a:schemeClr>
                </a:solidFill>
              </a:rPr>
              <a:t> !</a:t>
            </a:r>
            <a:endParaRPr lang="fr-FR" sz="5000" dirty="0">
              <a:solidFill>
                <a:schemeClr val="accent1">
                  <a:lumMod val="20000"/>
                  <a:lumOff val="80000"/>
                </a:schemeClr>
              </a:solidFill>
            </a:endParaRPr>
          </a:p>
        </p:txBody>
      </p:sp>
      <p:pic>
        <p:nvPicPr>
          <p:cNvPr id="3" name="Imag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0817817">
            <a:off x="8051532" y="2484358"/>
            <a:ext cx="2936639" cy="3039593"/>
          </a:xfrm>
          <a:prstGeom prst="rect">
            <a:avLst/>
          </a:prstGeom>
        </p:spPr>
      </p:pic>
      <p:pic>
        <p:nvPicPr>
          <p:cNvPr id="4" name="Imag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33326" y="2739805"/>
            <a:ext cx="1778892" cy="2442627"/>
          </a:xfrm>
          <a:prstGeom prst="rect">
            <a:avLst/>
          </a:prstGeom>
        </p:spPr>
      </p:pic>
      <p:sp>
        <p:nvSpPr>
          <p:cNvPr id="14" name="ZoneTexte 16"/>
          <p:cNvSpPr txBox="1"/>
          <p:nvPr/>
        </p:nvSpPr>
        <p:spPr>
          <a:xfrm>
            <a:off x="7577261" y="4151779"/>
            <a:ext cx="3566671" cy="369332"/>
          </a:xfrm>
          <a:prstGeom prst="rect">
            <a:avLst/>
          </a:prstGeom>
          <a:solidFill>
            <a:schemeClr val="bg1">
              <a:alpha val="57000"/>
            </a:schemeClr>
          </a:solid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dirty="0" err="1" smtClean="0"/>
              <a:t>Sweet</a:t>
            </a:r>
            <a:r>
              <a:rPr lang="fr-FR" dirty="0" smtClean="0"/>
              <a:t> </a:t>
            </a:r>
            <a:r>
              <a:rPr lang="fr-FR" dirty="0" err="1"/>
              <a:t>almond</a:t>
            </a:r>
            <a:r>
              <a:rPr lang="fr-FR" dirty="0"/>
              <a:t> peptides</a:t>
            </a:r>
            <a:endParaRPr lang="fr-FR" dirty="0">
              <a:latin typeface="Roboto Light" panose="02000000000000000000" pitchFamily="2" charset="0"/>
              <a:ea typeface="Roboto Light" panose="02000000000000000000" pitchFamily="2" charset="0"/>
            </a:endParaRPr>
          </a:p>
        </p:txBody>
      </p:sp>
      <p:sp>
        <p:nvSpPr>
          <p:cNvPr id="7" name="ZoneTexte 16"/>
          <p:cNvSpPr txBox="1"/>
          <p:nvPr/>
        </p:nvSpPr>
        <p:spPr>
          <a:xfrm>
            <a:off x="925495" y="4151779"/>
            <a:ext cx="3169854" cy="538609"/>
          </a:xfrm>
          <a:prstGeom prst="rect">
            <a:avLst/>
          </a:prstGeom>
          <a:solidFill>
            <a:schemeClr val="bg1">
              <a:alpha val="57000"/>
            </a:schemeClr>
          </a:solid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dirty="0" err="1" smtClean="0">
                <a:latin typeface="Roboto Light" panose="02000000000000000000" pitchFamily="2" charset="0"/>
                <a:ea typeface="Roboto Light" panose="02000000000000000000" pitchFamily="2" charset="0"/>
              </a:rPr>
              <a:t>AHAs</a:t>
            </a:r>
            <a:r>
              <a:rPr lang="fr-FR" dirty="0" smtClean="0">
                <a:latin typeface="Roboto Light" panose="02000000000000000000" pitchFamily="2" charset="0"/>
                <a:ea typeface="Roboto Light" panose="02000000000000000000" pitchFamily="2" charset="0"/>
              </a:rPr>
              <a:t> </a:t>
            </a:r>
          </a:p>
          <a:p>
            <a:pPr algn="ctr"/>
            <a:r>
              <a:rPr lang="fr-FR" sz="1100" dirty="0" smtClean="0"/>
              <a:t>(Passion </a:t>
            </a:r>
            <a:r>
              <a:rPr lang="fr-FR" sz="1100" dirty="0"/>
              <a:t>fruit, </a:t>
            </a:r>
            <a:r>
              <a:rPr lang="fr-FR" sz="1100" dirty="0" err="1"/>
              <a:t>grape</a:t>
            </a:r>
            <a:r>
              <a:rPr lang="fr-FR" sz="1100" dirty="0"/>
              <a:t>, </a:t>
            </a:r>
            <a:r>
              <a:rPr lang="fr-FR" sz="1100" dirty="0" err="1" smtClean="0"/>
              <a:t>pineapple</a:t>
            </a:r>
            <a:r>
              <a:rPr lang="fr-FR" sz="1100" dirty="0" smtClean="0"/>
              <a:t>)</a:t>
            </a:r>
            <a:endParaRPr lang="fr-FR" sz="1100" dirty="0">
              <a:latin typeface="Roboto Light" panose="02000000000000000000" pitchFamily="2" charset="0"/>
              <a:ea typeface="Roboto Light" panose="02000000000000000000" pitchFamily="2" charset="0"/>
            </a:endParaRPr>
          </a:p>
        </p:txBody>
      </p:sp>
    </p:spTree>
    <p:extLst>
      <p:ext uri="{BB962C8B-B14F-4D97-AF65-F5344CB8AC3E}">
        <p14:creationId xmlns:p14="http://schemas.microsoft.com/office/powerpoint/2010/main" val="920454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2"/>
          <p:cNvSpPr txBox="1">
            <a:spLocks/>
          </p:cNvSpPr>
          <p:nvPr/>
        </p:nvSpPr>
        <p:spPr>
          <a:xfrm>
            <a:off x="859536" y="220116"/>
            <a:ext cx="10515600" cy="941108"/>
          </a:xfrm>
          <a:prstGeom prst="rect">
            <a:avLst/>
          </a:prstGeom>
          <a:gradFill flip="none" rotWithShape="1">
            <a:gsLst>
              <a:gs pos="0">
                <a:schemeClr val="accent5">
                  <a:lumMod val="75000"/>
                  <a:shade val="30000"/>
                  <a:satMod val="115000"/>
                </a:schemeClr>
              </a:gs>
              <a:gs pos="50000">
                <a:schemeClr val="accent5">
                  <a:lumMod val="75000"/>
                  <a:shade val="67500"/>
                  <a:satMod val="115000"/>
                </a:schemeClr>
              </a:gs>
              <a:gs pos="100000">
                <a:schemeClr val="accent5">
                  <a:lumMod val="75000"/>
                  <a:shade val="100000"/>
                  <a:satMod val="115000"/>
                </a:schemeClr>
              </a:gs>
            </a:gsLst>
            <a:lin ang="5400000" scaled="1"/>
            <a:tileRect/>
          </a:gradFill>
        </p:spPr>
        <p:txBody>
          <a:bodyPr anchor="ctr"/>
          <a:lst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r>
              <a:rPr lang="fr-FR" sz="5000" dirty="0" smtClean="0">
                <a:solidFill>
                  <a:schemeClr val="accent1">
                    <a:lumMod val="20000"/>
                    <a:lumOff val="80000"/>
                  </a:schemeClr>
                </a:solidFill>
              </a:rPr>
              <a:t>ALPHA PEEL</a:t>
            </a:r>
            <a:endParaRPr lang="fr-FR" sz="5000" dirty="0">
              <a:solidFill>
                <a:schemeClr val="accent1">
                  <a:lumMod val="20000"/>
                  <a:lumOff val="80000"/>
                </a:schemeClr>
              </a:solidFill>
            </a:endParaRPr>
          </a:p>
        </p:txBody>
      </p:sp>
      <p:sp>
        <p:nvSpPr>
          <p:cNvPr id="6" name="Rectangle 5"/>
          <p:cNvSpPr/>
          <p:nvPr/>
        </p:nvSpPr>
        <p:spPr>
          <a:xfrm>
            <a:off x="0" y="1448481"/>
            <a:ext cx="12192000" cy="400110"/>
          </a:xfrm>
          <a:prstGeom prst="rect">
            <a:avLst/>
          </a:prstGeom>
        </p:spPr>
        <p:txBody>
          <a:bodyPr wrap="square">
            <a:spAutoFit/>
          </a:bodyPr>
          <a:lstStyle/>
          <a:p>
            <a:pPr algn="ctr">
              <a:defRPr/>
            </a:pPr>
            <a:r>
              <a:rPr lang="en-US" sz="2000" i="1" dirty="0">
                <a:solidFill>
                  <a:prstClr val="black"/>
                </a:solidFill>
                <a:latin typeface="KyivType Sans2" panose="00000500000000000000" pitchFamily="50" charset="0"/>
              </a:rPr>
              <a:t> Gently renovating night peel for </a:t>
            </a:r>
            <a:r>
              <a:rPr lang="en-US" sz="2000" i="1" dirty="0" smtClean="0">
                <a:solidFill>
                  <a:prstClr val="black"/>
                </a:solidFill>
                <a:latin typeface="KyivType Sans2" panose="00000500000000000000" pitchFamily="50" charset="0"/>
              </a:rPr>
              <a:t>fresh &amp; </a:t>
            </a:r>
            <a:r>
              <a:rPr lang="en-US" sz="2000" i="1" dirty="0">
                <a:solidFill>
                  <a:prstClr val="black"/>
                </a:solidFill>
                <a:latin typeface="KyivType Sans2" panose="00000500000000000000" pitchFamily="50" charset="0"/>
              </a:rPr>
              <a:t>radiant skin</a:t>
            </a:r>
            <a:endParaRPr lang="fr-FR" sz="2000" i="1" dirty="0">
              <a:solidFill>
                <a:prstClr val="black"/>
              </a:solidFill>
              <a:latin typeface="+mj-lt"/>
              <a:ea typeface="Roboto Light" panose="020B0604020202020204" charset="0"/>
            </a:endParaRPr>
          </a:p>
        </p:txBody>
      </p:sp>
      <p:sp>
        <p:nvSpPr>
          <p:cNvPr id="7" name="Arc 21"/>
          <p:cNvSpPr/>
          <p:nvPr/>
        </p:nvSpPr>
        <p:spPr>
          <a:xfrm rot="9523306">
            <a:off x="802689" y="1900995"/>
            <a:ext cx="3629959" cy="5105671"/>
          </a:xfrm>
          <a:custGeom>
            <a:avLst/>
            <a:gdLst>
              <a:gd name="connsiteX0" fmla="*/ 3440652 w 6881304"/>
              <a:gd name="connsiteY0" fmla="*/ 0 h 8221727"/>
              <a:gd name="connsiteX1" fmla="*/ 6881304 w 6881304"/>
              <a:gd name="connsiteY1" fmla="*/ 4110864 h 8221727"/>
              <a:gd name="connsiteX2" fmla="*/ 3440652 w 6881304"/>
              <a:gd name="connsiteY2" fmla="*/ 4110864 h 8221727"/>
              <a:gd name="connsiteX3" fmla="*/ 3440652 w 6881304"/>
              <a:gd name="connsiteY3" fmla="*/ 0 h 8221727"/>
              <a:gd name="connsiteX0" fmla="*/ 3440652 w 6881304"/>
              <a:gd name="connsiteY0" fmla="*/ 0 h 8221727"/>
              <a:gd name="connsiteX1" fmla="*/ 6881304 w 6881304"/>
              <a:gd name="connsiteY1" fmla="*/ 4110864 h 8221727"/>
              <a:gd name="connsiteX0" fmla="*/ 0 w 3440652"/>
              <a:gd name="connsiteY0" fmla="*/ 0 h 4110864"/>
              <a:gd name="connsiteX1" fmla="*/ 3440652 w 3440652"/>
              <a:gd name="connsiteY1" fmla="*/ 4110864 h 4110864"/>
              <a:gd name="connsiteX2" fmla="*/ 0 w 3440652"/>
              <a:gd name="connsiteY2" fmla="*/ 4110864 h 4110864"/>
              <a:gd name="connsiteX3" fmla="*/ 0 w 3440652"/>
              <a:gd name="connsiteY3" fmla="*/ 0 h 4110864"/>
              <a:gd name="connsiteX0" fmla="*/ 358483 w 3440652"/>
              <a:gd name="connsiteY0" fmla="*/ 129388 h 4110864"/>
              <a:gd name="connsiteX1" fmla="*/ 3440652 w 3440652"/>
              <a:gd name="connsiteY1" fmla="*/ 4110864 h 4110864"/>
              <a:gd name="connsiteX0" fmla="*/ 0 w 3440652"/>
              <a:gd name="connsiteY0" fmla="*/ 0 h 4110864"/>
              <a:gd name="connsiteX1" fmla="*/ 3440652 w 3440652"/>
              <a:gd name="connsiteY1" fmla="*/ 4110864 h 4110864"/>
              <a:gd name="connsiteX2" fmla="*/ 0 w 3440652"/>
              <a:gd name="connsiteY2" fmla="*/ 4110864 h 4110864"/>
              <a:gd name="connsiteX3" fmla="*/ 0 w 3440652"/>
              <a:gd name="connsiteY3" fmla="*/ 0 h 4110864"/>
              <a:gd name="connsiteX0" fmla="*/ 303734 w 3440652"/>
              <a:gd name="connsiteY0" fmla="*/ 138732 h 4110864"/>
              <a:gd name="connsiteX1" fmla="*/ 3440652 w 3440652"/>
              <a:gd name="connsiteY1" fmla="*/ 4110864 h 4110864"/>
              <a:gd name="connsiteX0" fmla="*/ 0 w 3440652"/>
              <a:gd name="connsiteY0" fmla="*/ 137908 h 4248772"/>
              <a:gd name="connsiteX1" fmla="*/ 3440652 w 3440652"/>
              <a:gd name="connsiteY1" fmla="*/ 4248772 h 4248772"/>
              <a:gd name="connsiteX2" fmla="*/ 0 w 3440652"/>
              <a:gd name="connsiteY2" fmla="*/ 4248772 h 4248772"/>
              <a:gd name="connsiteX3" fmla="*/ 0 w 3440652"/>
              <a:gd name="connsiteY3" fmla="*/ 137908 h 4248772"/>
              <a:gd name="connsiteX0" fmla="*/ 380805 w 3440652"/>
              <a:gd name="connsiteY0" fmla="*/ 0 h 4248772"/>
              <a:gd name="connsiteX1" fmla="*/ 3440652 w 3440652"/>
              <a:gd name="connsiteY1" fmla="*/ 4248772 h 4248772"/>
              <a:gd name="connsiteX0" fmla="*/ 0 w 3440652"/>
              <a:gd name="connsiteY0" fmla="*/ 218815 h 4329679"/>
              <a:gd name="connsiteX1" fmla="*/ 3440652 w 3440652"/>
              <a:gd name="connsiteY1" fmla="*/ 4329679 h 4329679"/>
              <a:gd name="connsiteX2" fmla="*/ 0 w 3440652"/>
              <a:gd name="connsiteY2" fmla="*/ 4329679 h 4329679"/>
              <a:gd name="connsiteX3" fmla="*/ 0 w 3440652"/>
              <a:gd name="connsiteY3" fmla="*/ 218815 h 4329679"/>
              <a:gd name="connsiteX0" fmla="*/ 330539 w 3440652"/>
              <a:gd name="connsiteY0" fmla="*/ 0 h 4329679"/>
              <a:gd name="connsiteX1" fmla="*/ 3440652 w 3440652"/>
              <a:gd name="connsiteY1" fmla="*/ 4329679 h 4329679"/>
              <a:gd name="connsiteX0" fmla="*/ 43644 w 3484296"/>
              <a:gd name="connsiteY0" fmla="*/ 517867 h 4628731"/>
              <a:gd name="connsiteX1" fmla="*/ 3484296 w 3484296"/>
              <a:gd name="connsiteY1" fmla="*/ 4628731 h 4628731"/>
              <a:gd name="connsiteX2" fmla="*/ 43644 w 3484296"/>
              <a:gd name="connsiteY2" fmla="*/ 4628731 h 4628731"/>
              <a:gd name="connsiteX3" fmla="*/ 43644 w 3484296"/>
              <a:gd name="connsiteY3" fmla="*/ 517867 h 4628731"/>
              <a:gd name="connsiteX0" fmla="*/ 0 w 3484296"/>
              <a:gd name="connsiteY0" fmla="*/ 0 h 4628731"/>
              <a:gd name="connsiteX1" fmla="*/ 3484296 w 3484296"/>
              <a:gd name="connsiteY1" fmla="*/ 4628731 h 4628731"/>
              <a:gd name="connsiteX0" fmla="*/ 158559 w 3599211"/>
              <a:gd name="connsiteY0" fmla="*/ 511511 h 4622375"/>
              <a:gd name="connsiteX1" fmla="*/ 3599211 w 3599211"/>
              <a:gd name="connsiteY1" fmla="*/ 4622375 h 4622375"/>
              <a:gd name="connsiteX2" fmla="*/ 158559 w 3599211"/>
              <a:gd name="connsiteY2" fmla="*/ 4622375 h 4622375"/>
              <a:gd name="connsiteX3" fmla="*/ 158559 w 3599211"/>
              <a:gd name="connsiteY3" fmla="*/ 511511 h 4622375"/>
              <a:gd name="connsiteX0" fmla="*/ 0 w 3599211"/>
              <a:gd name="connsiteY0" fmla="*/ 0 h 4622375"/>
              <a:gd name="connsiteX1" fmla="*/ 3599211 w 3599211"/>
              <a:gd name="connsiteY1" fmla="*/ 4622375 h 4622375"/>
            </a:gdLst>
            <a:ahLst/>
            <a:cxnLst>
              <a:cxn ang="0">
                <a:pos x="connsiteX0" y="connsiteY0"/>
              </a:cxn>
              <a:cxn ang="0">
                <a:pos x="connsiteX1" y="connsiteY1"/>
              </a:cxn>
            </a:cxnLst>
            <a:rect l="l" t="t" r="r" b="b"/>
            <a:pathLst>
              <a:path w="3599211" h="4622375" stroke="0" extrusionOk="0">
                <a:moveTo>
                  <a:pt x="158559" y="511511"/>
                </a:moveTo>
                <a:cubicBezTo>
                  <a:pt x="2058779" y="511511"/>
                  <a:pt x="3599211" y="2352008"/>
                  <a:pt x="3599211" y="4622375"/>
                </a:cubicBezTo>
                <a:lnTo>
                  <a:pt x="158559" y="4622375"/>
                </a:lnTo>
                <a:lnTo>
                  <a:pt x="158559" y="511511"/>
                </a:lnTo>
                <a:close/>
              </a:path>
              <a:path w="3599211" h="4622375" fill="none">
                <a:moveTo>
                  <a:pt x="0" y="0"/>
                </a:moveTo>
                <a:cubicBezTo>
                  <a:pt x="1900220" y="0"/>
                  <a:pt x="3599211" y="2352008"/>
                  <a:pt x="3599211" y="4622375"/>
                </a:cubicBezTo>
              </a:path>
            </a:pathLst>
          </a:cu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Roboto Light" panose="020B0604020202020204" charset="0"/>
              <a:ea typeface="Roboto Light" panose="020B0604020202020204" charset="0"/>
            </a:endParaRPr>
          </a:p>
        </p:txBody>
      </p:sp>
      <p:sp>
        <p:nvSpPr>
          <p:cNvPr id="8" name="ZoneTexte 7"/>
          <p:cNvSpPr txBox="1"/>
          <p:nvPr/>
        </p:nvSpPr>
        <p:spPr>
          <a:xfrm>
            <a:off x="1162206" y="2872169"/>
            <a:ext cx="5136016" cy="923330"/>
          </a:xfrm>
          <a:prstGeom prst="rect">
            <a:avLst/>
          </a:prstGeom>
          <a:solidFill>
            <a:schemeClr val="bg1"/>
          </a:solidFill>
        </p:spPr>
        <p:txBody>
          <a:bodyPr wrap="square" rtlCol="0">
            <a:spAutoFit/>
          </a:bodyPr>
          <a:lstStyle/>
          <a:p>
            <a:pPr lvl="0">
              <a:defRPr/>
            </a:pPr>
            <a:r>
              <a:rPr lang="fr-FR" dirty="0" err="1">
                <a:solidFill>
                  <a:prstClr val="black"/>
                </a:solidFill>
                <a:latin typeface="Roboto Light" panose="020B0604020202020204" charset="0"/>
                <a:ea typeface="Roboto Light" panose="020B0604020202020204" charset="0"/>
              </a:rPr>
              <a:t>Renewing</a:t>
            </a:r>
            <a:r>
              <a:rPr lang="fr-FR" dirty="0">
                <a:solidFill>
                  <a:prstClr val="black"/>
                </a:solidFill>
                <a:latin typeface="Roboto Light" panose="020B0604020202020204" charset="0"/>
                <a:ea typeface="Roboto Light" panose="020B0604020202020204" charset="0"/>
              </a:rPr>
              <a:t> </a:t>
            </a:r>
          </a:p>
          <a:p>
            <a:pPr lvl="0">
              <a:defRPr/>
            </a:pPr>
            <a:r>
              <a:rPr lang="fr-FR" dirty="0" err="1">
                <a:solidFill>
                  <a:prstClr val="black"/>
                </a:solidFill>
                <a:latin typeface="Roboto Light" panose="020B0604020202020204" charset="0"/>
                <a:ea typeface="Roboto Light" panose="020B0604020202020204" charset="0"/>
              </a:rPr>
              <a:t>Regenerating</a:t>
            </a:r>
            <a:r>
              <a:rPr lang="fr-FR" dirty="0">
                <a:solidFill>
                  <a:prstClr val="black"/>
                </a:solidFill>
                <a:latin typeface="Roboto Light" panose="020B0604020202020204" charset="0"/>
                <a:ea typeface="Roboto Light" panose="020B0604020202020204" charset="0"/>
              </a:rPr>
              <a:t> </a:t>
            </a:r>
          </a:p>
          <a:p>
            <a:pPr lvl="0">
              <a:defRPr/>
            </a:pPr>
            <a:r>
              <a:rPr lang="fr-FR" dirty="0" err="1">
                <a:solidFill>
                  <a:prstClr val="black"/>
                </a:solidFill>
                <a:latin typeface="Roboto Light" panose="020B0604020202020204" charset="0"/>
                <a:ea typeface="Roboto Light" panose="020B0604020202020204" charset="0"/>
              </a:rPr>
              <a:t>Smoothing</a:t>
            </a:r>
            <a:r>
              <a:rPr lang="fr-FR" dirty="0">
                <a:solidFill>
                  <a:prstClr val="black"/>
                </a:solidFill>
                <a:latin typeface="Roboto Light" panose="020B0604020202020204" charset="0"/>
                <a:ea typeface="Roboto Light" panose="020B0604020202020204" charset="0"/>
              </a:rPr>
              <a:t> </a:t>
            </a:r>
            <a:endParaRPr kumimoji="0" lang="fr-FR" sz="1800" b="0" i="0" u="none" strike="noStrike" kern="1200" cap="none" spc="0" normalizeH="0" baseline="0" noProof="0" dirty="0" smtClean="0">
              <a:ln>
                <a:noFill/>
              </a:ln>
              <a:solidFill>
                <a:prstClr val="black"/>
              </a:solidFill>
              <a:effectLst/>
              <a:uLnTx/>
              <a:uFillTx/>
              <a:latin typeface="Roboto Light" panose="020B0604020202020204" charset="0"/>
              <a:ea typeface="Roboto Light" panose="020B0604020202020204" charset="0"/>
            </a:endParaRPr>
          </a:p>
        </p:txBody>
      </p:sp>
      <p:sp>
        <p:nvSpPr>
          <p:cNvPr id="9" name="Rectangle 8"/>
          <p:cNvSpPr/>
          <p:nvPr/>
        </p:nvSpPr>
        <p:spPr>
          <a:xfrm>
            <a:off x="3977572" y="5839564"/>
            <a:ext cx="3545017" cy="923330"/>
          </a:xfrm>
          <a:prstGeom prst="rect">
            <a:avLst/>
          </a:prstGeom>
          <a:solidFill>
            <a:schemeClr val="bg1"/>
          </a:solidFill>
        </p:spPr>
        <p:txBody>
          <a:bodyPr wrap="square">
            <a:spAutoFit/>
          </a:bodyPr>
          <a:lstStyle/>
          <a:p>
            <a:pPr>
              <a:tabLst>
                <a:tab pos="85725" algn="l"/>
              </a:tabLst>
              <a:defRPr/>
            </a:pPr>
            <a:r>
              <a:rPr lang="en-US" dirty="0"/>
              <a:t>Refined skin texture: </a:t>
            </a:r>
            <a:r>
              <a:rPr lang="en-US" dirty="0" smtClean="0"/>
              <a:t>72%</a:t>
            </a:r>
            <a:endParaRPr lang="en-US" dirty="0"/>
          </a:p>
          <a:p>
            <a:pPr>
              <a:tabLst>
                <a:tab pos="85725" algn="l"/>
              </a:tabLst>
              <a:defRPr/>
            </a:pPr>
            <a:r>
              <a:rPr lang="en-US" dirty="0"/>
              <a:t>More radiant skin: </a:t>
            </a:r>
            <a:r>
              <a:rPr lang="en-US" dirty="0" smtClean="0"/>
              <a:t>78%</a:t>
            </a:r>
          </a:p>
          <a:p>
            <a:pPr>
              <a:tabLst>
                <a:tab pos="85725" algn="l"/>
              </a:tabLst>
              <a:defRPr/>
            </a:pPr>
            <a:endParaRPr lang="fr-FR" dirty="0">
              <a:solidFill>
                <a:prstClr val="black"/>
              </a:solidFill>
              <a:ea typeface="Roboto Light" panose="020B0604020202020204" charset="0"/>
            </a:endParaRPr>
          </a:p>
        </p:txBody>
      </p:sp>
      <p:sp>
        <p:nvSpPr>
          <p:cNvPr id="10" name="ZoneTexte 9"/>
          <p:cNvSpPr txBox="1"/>
          <p:nvPr/>
        </p:nvSpPr>
        <p:spPr>
          <a:xfrm>
            <a:off x="2003473" y="4351978"/>
            <a:ext cx="4037300" cy="646331"/>
          </a:xfrm>
          <a:prstGeom prst="rect">
            <a:avLst/>
          </a:prstGeom>
          <a:solidFill>
            <a:schemeClr val="bg1"/>
          </a:solidFill>
          <a:effectLst>
            <a:softEdge rad="63500"/>
          </a:effectLst>
        </p:spPr>
        <p:txBody>
          <a:bodyPr wrap="square" rtlCol="0">
            <a:spAutoFit/>
          </a:bodyPr>
          <a:lstStyle/>
          <a:p>
            <a:r>
              <a:rPr lang="fr-FR" dirty="0" err="1">
                <a:solidFill>
                  <a:prstClr val="black"/>
                </a:solidFill>
              </a:rPr>
              <a:t>Dull</a:t>
            </a:r>
            <a:r>
              <a:rPr lang="fr-FR" dirty="0">
                <a:solidFill>
                  <a:prstClr val="black"/>
                </a:solidFill>
              </a:rPr>
              <a:t> </a:t>
            </a:r>
            <a:r>
              <a:rPr lang="fr-FR" dirty="0" smtClean="0">
                <a:solidFill>
                  <a:prstClr val="black"/>
                </a:solidFill>
              </a:rPr>
              <a:t> &amp; </a:t>
            </a:r>
            <a:r>
              <a:rPr lang="fr-FR" dirty="0" err="1" smtClean="0">
                <a:solidFill>
                  <a:prstClr val="black"/>
                </a:solidFill>
              </a:rPr>
              <a:t>uneven</a:t>
            </a:r>
            <a:r>
              <a:rPr lang="fr-FR" dirty="0" smtClean="0">
                <a:solidFill>
                  <a:prstClr val="black"/>
                </a:solidFill>
              </a:rPr>
              <a:t> </a:t>
            </a:r>
            <a:r>
              <a:rPr lang="fr-FR" dirty="0">
                <a:solidFill>
                  <a:prstClr val="black"/>
                </a:solidFill>
              </a:rPr>
              <a:t>complexion</a:t>
            </a:r>
          </a:p>
          <a:p>
            <a:r>
              <a:rPr lang="fr-FR" dirty="0" err="1">
                <a:solidFill>
                  <a:prstClr val="black"/>
                </a:solidFill>
              </a:rPr>
              <a:t>Dilated</a:t>
            </a:r>
            <a:r>
              <a:rPr lang="fr-FR" dirty="0">
                <a:solidFill>
                  <a:prstClr val="black"/>
                </a:solidFill>
              </a:rPr>
              <a:t> pores</a:t>
            </a:r>
            <a:endParaRPr lang="fr-FR" dirty="0">
              <a:solidFill>
                <a:prstClr val="black"/>
              </a:solidFill>
              <a:latin typeface="Roboto Light" panose="020B0604020202020204" charset="0"/>
              <a:ea typeface="Roboto Light" panose="020B0604020202020204" charset="0"/>
            </a:endParaRPr>
          </a:p>
        </p:txBody>
      </p:sp>
      <p:pic>
        <p:nvPicPr>
          <p:cNvPr id="11" name="Imag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653602"/>
            <a:ext cx="1119598" cy="1418896"/>
          </a:xfrm>
          <a:prstGeom prst="rect">
            <a:avLst/>
          </a:prstGeom>
        </p:spPr>
      </p:pic>
      <p:pic>
        <p:nvPicPr>
          <p:cNvPr id="12" name="Imag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63336" y="5345319"/>
            <a:ext cx="1198836" cy="1461027"/>
          </a:xfrm>
          <a:prstGeom prst="rect">
            <a:avLst/>
          </a:prstGeom>
        </p:spPr>
      </p:pic>
      <p:pic>
        <p:nvPicPr>
          <p:cNvPr id="13" name="Imag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1125" y="4382477"/>
            <a:ext cx="1152633" cy="1218354"/>
          </a:xfrm>
          <a:prstGeom prst="rect">
            <a:avLst/>
          </a:prstGeom>
        </p:spPr>
      </p:pic>
      <p:sp>
        <p:nvSpPr>
          <p:cNvPr id="14" name="ZoneTexte 13"/>
          <p:cNvSpPr txBox="1"/>
          <p:nvPr/>
        </p:nvSpPr>
        <p:spPr>
          <a:xfrm>
            <a:off x="1040265" y="5563371"/>
            <a:ext cx="1511300" cy="338554"/>
          </a:xfrm>
          <a:prstGeom prst="rect">
            <a:avLst/>
          </a:prstGeom>
          <a:noFill/>
        </p:spPr>
        <p:txBody>
          <a:bodyPr wrap="square" rtlCol="0">
            <a:spAutoFit/>
          </a:bodyPr>
          <a:lstStyle/>
          <a:p>
            <a:r>
              <a:rPr lang="fr-FR" sz="1600" b="1" dirty="0" smtClean="0">
                <a:solidFill>
                  <a:srgbClr val="CAC4DB"/>
                </a:solidFill>
                <a:latin typeface="Calibri Light" panose="020F0302020204030204" pitchFamily="34" charset="0"/>
                <a:ea typeface="Roboto" panose="02000000000000000000" pitchFamily="2" charset="0"/>
                <a:cs typeface="Calibri Light" panose="020F0302020204030204" pitchFamily="34" charset="0"/>
              </a:rPr>
              <a:t>Cible </a:t>
            </a:r>
            <a:endParaRPr lang="fr-FR" sz="1600" b="1" dirty="0">
              <a:solidFill>
                <a:srgbClr val="CAC4DB"/>
              </a:solidFill>
              <a:latin typeface="Calibri Light" panose="020F0302020204030204" pitchFamily="34" charset="0"/>
              <a:ea typeface="Roboto" panose="02000000000000000000" pitchFamily="2" charset="0"/>
              <a:cs typeface="Calibri Light" panose="020F0302020204030204" pitchFamily="34" charset="0"/>
            </a:endParaRPr>
          </a:p>
        </p:txBody>
      </p:sp>
      <p:sp>
        <p:nvSpPr>
          <p:cNvPr id="19" name="Rectangle 18"/>
          <p:cNvSpPr/>
          <p:nvPr/>
        </p:nvSpPr>
        <p:spPr>
          <a:xfrm>
            <a:off x="67793" y="6644305"/>
            <a:ext cx="12360750" cy="261610"/>
          </a:xfrm>
          <a:prstGeom prst="rect">
            <a:avLst/>
          </a:prstGeom>
        </p:spPr>
        <p:txBody>
          <a:bodyPr wrap="square">
            <a:spAutoFit/>
          </a:bodyPr>
          <a:lstStyle/>
          <a:p>
            <a:r>
              <a:rPr lang="fr-FR" sz="1100" dirty="0" smtClean="0"/>
              <a:t>*Test </a:t>
            </a:r>
            <a:r>
              <a:rPr lang="fr-FR" sz="1100" dirty="0"/>
              <a:t>d’usage, </a:t>
            </a:r>
            <a:r>
              <a:rPr lang="fr-FR" sz="1100" dirty="0" smtClean="0"/>
              <a:t>auto évaluation application 1 à 2 fois par jour </a:t>
            </a:r>
            <a:r>
              <a:rPr lang="fr-FR" sz="1100" dirty="0"/>
              <a:t>sur visage et cou pendant 4 semaines consécutives par 18 </a:t>
            </a:r>
            <a:r>
              <a:rPr lang="fr-FR" sz="1100" dirty="0" smtClean="0"/>
              <a:t>volontaires adultes. </a:t>
            </a:r>
            <a:endParaRPr lang="fr-FR" sz="1100" dirty="0">
              <a:solidFill>
                <a:prstClr val="black"/>
              </a:solidFill>
            </a:endParaRPr>
          </a:p>
        </p:txBody>
      </p:sp>
      <p:pic>
        <p:nvPicPr>
          <p:cNvPr id="16" name="Imag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61006" y="2698807"/>
            <a:ext cx="2775614" cy="3811243"/>
          </a:xfrm>
          <a:prstGeom prst="rect">
            <a:avLst/>
          </a:prstGeom>
        </p:spPr>
      </p:pic>
      <p:pic>
        <p:nvPicPr>
          <p:cNvPr id="2" name="Image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196156" y="444807"/>
            <a:ext cx="4274995" cy="6413193"/>
          </a:xfrm>
          <a:prstGeom prst="rect">
            <a:avLst/>
          </a:prstGeom>
        </p:spPr>
      </p:pic>
    </p:spTree>
    <p:extLst>
      <p:ext uri="{BB962C8B-B14F-4D97-AF65-F5344CB8AC3E}">
        <p14:creationId xmlns:p14="http://schemas.microsoft.com/office/powerpoint/2010/main" val="178795089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2"/>
          <p:cNvSpPr txBox="1">
            <a:spLocks/>
          </p:cNvSpPr>
          <p:nvPr/>
        </p:nvSpPr>
        <p:spPr>
          <a:xfrm>
            <a:off x="859536" y="220116"/>
            <a:ext cx="10515600" cy="941108"/>
          </a:xfrm>
          <a:prstGeom prst="rect">
            <a:avLst/>
          </a:prstGeom>
          <a:gradFill flip="none" rotWithShape="1">
            <a:gsLst>
              <a:gs pos="0">
                <a:schemeClr val="accent5">
                  <a:lumMod val="75000"/>
                  <a:shade val="30000"/>
                  <a:satMod val="115000"/>
                </a:schemeClr>
              </a:gs>
              <a:gs pos="50000">
                <a:schemeClr val="accent5">
                  <a:lumMod val="75000"/>
                  <a:shade val="67500"/>
                  <a:satMod val="115000"/>
                </a:schemeClr>
              </a:gs>
              <a:gs pos="100000">
                <a:schemeClr val="accent5">
                  <a:lumMod val="75000"/>
                  <a:shade val="100000"/>
                  <a:satMod val="115000"/>
                </a:schemeClr>
              </a:gs>
            </a:gsLst>
            <a:lin ang="5400000" scaled="1"/>
            <a:tileRect/>
          </a:gradFill>
        </p:spPr>
        <p:txBody>
          <a:bodyPr anchor="ctr"/>
          <a:lst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r>
              <a:rPr lang="fr-FR" sz="5000" dirty="0" smtClean="0">
                <a:solidFill>
                  <a:schemeClr val="accent1">
                    <a:lumMod val="20000"/>
                    <a:lumOff val="80000"/>
                  </a:schemeClr>
                </a:solidFill>
              </a:rPr>
              <a:t>ALPHA PEEL</a:t>
            </a:r>
            <a:endParaRPr lang="fr-FR" sz="5000" dirty="0">
              <a:solidFill>
                <a:schemeClr val="accent1">
                  <a:lumMod val="20000"/>
                  <a:lumOff val="80000"/>
                </a:schemeClr>
              </a:solidFill>
            </a:endParaRPr>
          </a:p>
        </p:txBody>
      </p:sp>
      <p:sp>
        <p:nvSpPr>
          <p:cNvPr id="16" name="ZoneTexte 15"/>
          <p:cNvSpPr txBox="1"/>
          <p:nvPr/>
        </p:nvSpPr>
        <p:spPr>
          <a:xfrm>
            <a:off x="3472140" y="1823516"/>
            <a:ext cx="8097560" cy="2553891"/>
          </a:xfrm>
          <a:prstGeom prst="roundRect">
            <a:avLst/>
          </a:prstGeom>
          <a:solidFill>
            <a:schemeClr val="bg1"/>
          </a:solidFill>
          <a:ln>
            <a:solidFill>
              <a:schemeClr val="tx1">
                <a:lumMod val="65000"/>
                <a:lumOff val="35000"/>
              </a:schemeClr>
            </a:solidFill>
          </a:ln>
        </p:spPr>
        <p:txBody>
          <a:bodyPr wrap="square" rtlCol="0">
            <a:spAutoFit/>
          </a:bodyPr>
          <a:lstStyle/>
          <a:p>
            <a:pPr>
              <a:defRPr/>
            </a:pPr>
            <a:r>
              <a:rPr lang="fr-FR" dirty="0" smtClean="0"/>
              <a:t>	In </a:t>
            </a:r>
            <a:r>
              <a:rPr lang="fr-FR" dirty="0"/>
              <a:t>the </a:t>
            </a:r>
            <a:r>
              <a:rPr lang="fr-FR" dirty="0" err="1"/>
              <a:t>evening</a:t>
            </a:r>
            <a:r>
              <a:rPr lang="fr-FR" dirty="0"/>
              <a:t>, </a:t>
            </a:r>
            <a:r>
              <a:rPr lang="en-US" dirty="0"/>
              <a:t>after cleansing and misting with Yon-Ka Lotion </a:t>
            </a:r>
            <a:r>
              <a:rPr lang="fr-FR" dirty="0"/>
              <a:t>	 </a:t>
            </a:r>
            <a:r>
              <a:rPr lang="fr-FR" dirty="0" smtClean="0"/>
              <a:t>	</a:t>
            </a:r>
            <a:r>
              <a:rPr lang="fr-FR" dirty="0" err="1" smtClean="0"/>
              <a:t>apply</a:t>
            </a:r>
            <a:r>
              <a:rPr lang="fr-FR" dirty="0" smtClean="0"/>
              <a:t> </a:t>
            </a:r>
            <a:r>
              <a:rPr lang="fr-FR" b="1" dirty="0"/>
              <a:t>ALPHA PEEL </a:t>
            </a:r>
            <a:r>
              <a:rPr lang="fr-FR" dirty="0"/>
              <a:t>(</a:t>
            </a:r>
            <a:r>
              <a:rPr lang="fr-FR" dirty="0" smtClean="0"/>
              <a:t>5pumps)  </a:t>
            </a:r>
            <a:r>
              <a:rPr lang="en-US" dirty="0" smtClean="0"/>
              <a:t>by </a:t>
            </a:r>
            <a:r>
              <a:rPr lang="en-US" dirty="0"/>
              <a:t>effleurages on the face and the 	</a:t>
            </a:r>
            <a:r>
              <a:rPr lang="en-US" dirty="0" smtClean="0"/>
              <a:t>neck, avoiding </a:t>
            </a:r>
            <a:r>
              <a:rPr lang="en-US" dirty="0"/>
              <a:t>the lips and </a:t>
            </a:r>
            <a:r>
              <a:rPr lang="en-US" dirty="0" smtClean="0"/>
              <a:t>eyelids during 1 month.</a:t>
            </a:r>
            <a:endParaRPr lang="fr-FR" dirty="0" smtClean="0"/>
          </a:p>
          <a:p>
            <a:pPr>
              <a:defRPr/>
            </a:pPr>
            <a:endParaRPr lang="fr-FR" dirty="0"/>
          </a:p>
          <a:p>
            <a:pPr>
              <a:defRPr/>
            </a:pPr>
            <a:r>
              <a:rPr lang="fr-FR" dirty="0" smtClean="0"/>
              <a:t>	</a:t>
            </a:r>
            <a:r>
              <a:rPr lang="en-US" dirty="0"/>
              <a:t>Ideal for scars after acne or at each </a:t>
            </a:r>
            <a:r>
              <a:rPr lang="en-US" dirty="0" smtClean="0"/>
              <a:t>season </a:t>
            </a:r>
            <a:r>
              <a:rPr lang="en-US" dirty="0"/>
              <a:t>change. </a:t>
            </a:r>
            <a:endParaRPr lang="en-US" dirty="0" smtClean="0"/>
          </a:p>
          <a:p>
            <a:pPr>
              <a:defRPr/>
            </a:pPr>
            <a:endParaRPr lang="fr-FR" dirty="0" smtClean="0"/>
          </a:p>
          <a:p>
            <a:pPr>
              <a:defRPr/>
            </a:pPr>
            <a:r>
              <a:rPr lang="fr-FR" dirty="0" smtClean="0">
                <a:solidFill>
                  <a:prstClr val="black"/>
                </a:solidFill>
                <a:latin typeface="Roboto Light" panose="020B0604020202020204" charset="0"/>
                <a:ea typeface="Roboto Light" panose="020B0604020202020204" charset="0"/>
              </a:rPr>
              <a:t>	</a:t>
            </a:r>
            <a:r>
              <a:rPr lang="en-US" dirty="0">
                <a:solidFill>
                  <a:prstClr val="black"/>
                </a:solidFill>
                <a:latin typeface="Roboto Light" panose="020B0604020202020204" charset="0"/>
                <a:ea typeface="Roboto Light" panose="020B0604020202020204" charset="0"/>
              </a:rPr>
              <a:t> Use in treatment with ALPHA FLUID </a:t>
            </a:r>
            <a:r>
              <a:rPr lang="fr-FR" dirty="0" smtClean="0">
                <a:solidFill>
                  <a:prstClr val="black"/>
                </a:solidFill>
                <a:latin typeface="Roboto Light" panose="020B0604020202020204" charset="0"/>
                <a:ea typeface="Roboto Light" panose="020B0604020202020204" charset="0"/>
              </a:rPr>
              <a:t>: </a:t>
            </a:r>
            <a:r>
              <a:rPr lang="en-US" dirty="0">
                <a:solidFill>
                  <a:prstClr val="black"/>
                </a:solidFill>
                <a:latin typeface="Roboto Light" panose="020B0604020202020204" charset="0"/>
                <a:ea typeface="Roboto Light" panose="020B0604020202020204" charset="0"/>
              </a:rPr>
              <a:t>The perfect duo with AHAs </a:t>
            </a:r>
            <a:r>
              <a:rPr lang="en-US" dirty="0" smtClean="0">
                <a:solidFill>
                  <a:prstClr val="black"/>
                </a:solidFill>
                <a:latin typeface="Roboto Light" panose="020B0604020202020204" charset="0"/>
                <a:ea typeface="Roboto Light" panose="020B0604020202020204" charset="0"/>
              </a:rPr>
              <a:t>	for </a:t>
            </a:r>
            <a:r>
              <a:rPr lang="en-US" dirty="0">
                <a:solidFill>
                  <a:prstClr val="black"/>
                </a:solidFill>
                <a:latin typeface="Roboto Light" panose="020B0604020202020204" charset="0"/>
                <a:ea typeface="Roboto Light" panose="020B0604020202020204" charset="0"/>
              </a:rPr>
              <a:t>a lasting improvement in skin texture </a:t>
            </a:r>
            <a:endParaRPr lang="fr-FR" dirty="0">
              <a:solidFill>
                <a:prstClr val="black"/>
              </a:solidFill>
              <a:latin typeface="Roboto Light" panose="020B0604020202020204" charset="0"/>
              <a:ea typeface="Roboto Light" panose="020B0604020202020204" charset="0"/>
            </a:endParaRPr>
          </a:p>
        </p:txBody>
      </p:sp>
      <p:pic>
        <p:nvPicPr>
          <p:cNvPr id="2" name="Imag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92168" y="3473623"/>
            <a:ext cx="768389" cy="692186"/>
          </a:xfrm>
          <a:prstGeom prst="rect">
            <a:avLst/>
          </a:prstGeom>
        </p:spPr>
      </p:pic>
      <p:pic>
        <p:nvPicPr>
          <p:cNvPr id="3" name="Imag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49729" y="2108095"/>
            <a:ext cx="787440" cy="755689"/>
          </a:xfrm>
          <a:prstGeom prst="rect">
            <a:avLst/>
          </a:prstGeom>
        </p:spPr>
      </p:pic>
      <p:sp>
        <p:nvSpPr>
          <p:cNvPr id="19" name="Rectangle 18"/>
          <p:cNvSpPr/>
          <p:nvPr/>
        </p:nvSpPr>
        <p:spPr>
          <a:xfrm>
            <a:off x="-204696" y="6122979"/>
            <a:ext cx="3328283" cy="769441"/>
          </a:xfrm>
          <a:prstGeom prst="rect">
            <a:avLst/>
          </a:prstGeom>
        </p:spPr>
        <p:txBody>
          <a:bodyPr wrap="square">
            <a:spAutoFit/>
          </a:bodyPr>
          <a:lstStyle/>
          <a:p>
            <a:pPr algn="ctr">
              <a:defRPr/>
            </a:pPr>
            <a:r>
              <a:rPr lang="fr-FR" sz="1100" dirty="0" err="1" smtClean="0">
                <a:solidFill>
                  <a:prstClr val="black"/>
                </a:solidFill>
              </a:rPr>
              <a:t>AHAs</a:t>
            </a:r>
            <a:endParaRPr lang="fr-FR" sz="1100" dirty="0" smtClean="0">
              <a:solidFill>
                <a:prstClr val="black"/>
              </a:solidFill>
            </a:endParaRPr>
          </a:p>
          <a:p>
            <a:pPr algn="ctr">
              <a:defRPr/>
            </a:pPr>
            <a:r>
              <a:rPr lang="fr-FR" sz="1100" dirty="0" smtClean="0"/>
              <a:t>Passion </a:t>
            </a:r>
            <a:r>
              <a:rPr lang="fr-FR" sz="1100" dirty="0"/>
              <a:t>fruit, </a:t>
            </a:r>
            <a:r>
              <a:rPr lang="fr-FR" sz="1100" dirty="0" err="1"/>
              <a:t>grape</a:t>
            </a:r>
            <a:r>
              <a:rPr lang="fr-FR" sz="1100" dirty="0"/>
              <a:t>, </a:t>
            </a:r>
            <a:r>
              <a:rPr lang="fr-FR" sz="1100" dirty="0" err="1"/>
              <a:t>pineapple</a:t>
            </a:r>
            <a:r>
              <a:rPr lang="fr-FR" sz="1100" dirty="0"/>
              <a:t> </a:t>
            </a:r>
            <a:endParaRPr lang="fr-FR" sz="1100" dirty="0" smtClean="0"/>
          </a:p>
          <a:p>
            <a:pPr algn="ctr">
              <a:defRPr/>
            </a:pPr>
            <a:r>
              <a:rPr lang="fr-FR" sz="1100" b="1" dirty="0" err="1" smtClean="0">
                <a:solidFill>
                  <a:prstClr val="black"/>
                </a:solidFill>
              </a:rPr>
              <a:t>Renewing</a:t>
            </a:r>
            <a:r>
              <a:rPr lang="fr-FR" sz="1100" b="1" dirty="0" smtClean="0">
                <a:solidFill>
                  <a:prstClr val="black"/>
                </a:solidFill>
              </a:rPr>
              <a:t> </a:t>
            </a:r>
            <a:endParaRPr lang="fr-FR" sz="1100" b="1" dirty="0">
              <a:solidFill>
                <a:prstClr val="black"/>
              </a:solidFill>
            </a:endParaRPr>
          </a:p>
          <a:p>
            <a:pPr lvl="0">
              <a:defRPr/>
            </a:pPr>
            <a:endParaRPr lang="fr-FR" sz="1100" dirty="0">
              <a:solidFill>
                <a:prstClr val="black"/>
              </a:solidFill>
            </a:endParaRPr>
          </a:p>
        </p:txBody>
      </p:sp>
      <p:sp>
        <p:nvSpPr>
          <p:cNvPr id="23" name="Rectangle 22"/>
          <p:cNvSpPr/>
          <p:nvPr/>
        </p:nvSpPr>
        <p:spPr>
          <a:xfrm>
            <a:off x="2097053" y="6257836"/>
            <a:ext cx="3328283" cy="600164"/>
          </a:xfrm>
          <a:prstGeom prst="rect">
            <a:avLst/>
          </a:prstGeom>
        </p:spPr>
        <p:txBody>
          <a:bodyPr wrap="square">
            <a:spAutoFit/>
          </a:bodyPr>
          <a:lstStyle/>
          <a:p>
            <a:pPr algn="ctr">
              <a:defRPr/>
            </a:pPr>
            <a:r>
              <a:rPr lang="fr-FR" sz="1100" dirty="0" smtClean="0">
                <a:solidFill>
                  <a:prstClr val="black"/>
                </a:solidFill>
              </a:rPr>
              <a:t>Mimosa </a:t>
            </a:r>
            <a:r>
              <a:rPr lang="fr-FR" sz="1100" dirty="0" err="1" smtClean="0">
                <a:solidFill>
                  <a:prstClr val="black"/>
                </a:solidFill>
              </a:rPr>
              <a:t>tenuiflora</a:t>
            </a:r>
            <a:endParaRPr lang="fr-FR" sz="1100" dirty="0" smtClean="0">
              <a:solidFill>
                <a:prstClr val="black"/>
              </a:solidFill>
            </a:endParaRPr>
          </a:p>
          <a:p>
            <a:pPr algn="ctr">
              <a:defRPr/>
            </a:pPr>
            <a:r>
              <a:rPr lang="fr-FR" sz="1100" b="1" dirty="0" err="1" smtClean="0">
                <a:solidFill>
                  <a:prstClr val="black"/>
                </a:solidFill>
              </a:rPr>
              <a:t>Regenerating</a:t>
            </a:r>
            <a:endParaRPr lang="fr-FR" sz="1100" b="1" dirty="0">
              <a:solidFill>
                <a:prstClr val="black"/>
              </a:solidFill>
            </a:endParaRPr>
          </a:p>
          <a:p>
            <a:pPr lvl="0">
              <a:defRPr/>
            </a:pPr>
            <a:endParaRPr lang="fr-FR" sz="1100" dirty="0">
              <a:solidFill>
                <a:prstClr val="black"/>
              </a:solidFill>
            </a:endParaRPr>
          </a:p>
        </p:txBody>
      </p:sp>
      <p:sp>
        <p:nvSpPr>
          <p:cNvPr id="24" name="Rectangle 23"/>
          <p:cNvSpPr/>
          <p:nvPr/>
        </p:nvSpPr>
        <p:spPr>
          <a:xfrm>
            <a:off x="5674030" y="6191298"/>
            <a:ext cx="901168" cy="6001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Rectangle 24"/>
          <p:cNvSpPr/>
          <p:nvPr/>
        </p:nvSpPr>
        <p:spPr>
          <a:xfrm>
            <a:off x="4337169" y="6270169"/>
            <a:ext cx="3328283" cy="600164"/>
          </a:xfrm>
          <a:prstGeom prst="rect">
            <a:avLst/>
          </a:prstGeom>
        </p:spPr>
        <p:txBody>
          <a:bodyPr wrap="square">
            <a:spAutoFit/>
          </a:bodyPr>
          <a:lstStyle/>
          <a:p>
            <a:pPr algn="ctr">
              <a:defRPr/>
            </a:pPr>
            <a:r>
              <a:rPr lang="fr-FR" sz="1100" dirty="0" err="1" smtClean="0">
                <a:solidFill>
                  <a:prstClr val="black"/>
                </a:solidFill>
              </a:rPr>
              <a:t>Beech</a:t>
            </a:r>
            <a:r>
              <a:rPr lang="fr-FR" sz="1100" dirty="0" smtClean="0">
                <a:solidFill>
                  <a:prstClr val="black"/>
                </a:solidFill>
              </a:rPr>
              <a:t> </a:t>
            </a:r>
            <a:r>
              <a:rPr lang="fr-FR" sz="1100" dirty="0" err="1" smtClean="0">
                <a:solidFill>
                  <a:prstClr val="black"/>
                </a:solidFill>
              </a:rPr>
              <a:t>bud</a:t>
            </a:r>
            <a:r>
              <a:rPr lang="fr-FR" sz="1100" dirty="0" smtClean="0">
                <a:solidFill>
                  <a:prstClr val="black"/>
                </a:solidFill>
              </a:rPr>
              <a:t> peptides</a:t>
            </a:r>
          </a:p>
          <a:p>
            <a:pPr algn="ctr">
              <a:defRPr/>
            </a:pPr>
            <a:r>
              <a:rPr lang="fr-FR" sz="1100" b="1" dirty="0" err="1">
                <a:solidFill>
                  <a:prstClr val="black"/>
                </a:solidFill>
              </a:rPr>
              <a:t>Smoothing</a:t>
            </a:r>
            <a:endParaRPr lang="fr-FR" sz="1100" b="1" dirty="0">
              <a:solidFill>
                <a:prstClr val="black"/>
              </a:solidFill>
            </a:endParaRPr>
          </a:p>
          <a:p>
            <a:pPr lvl="0">
              <a:defRPr/>
            </a:pPr>
            <a:endParaRPr lang="fr-FR" sz="1100" dirty="0">
              <a:solidFill>
                <a:prstClr val="black"/>
              </a:solidFill>
            </a:endParaRPr>
          </a:p>
        </p:txBody>
      </p:sp>
      <p:sp>
        <p:nvSpPr>
          <p:cNvPr id="28" name="Rectangle 27"/>
          <p:cNvSpPr/>
          <p:nvPr/>
        </p:nvSpPr>
        <p:spPr>
          <a:xfrm>
            <a:off x="7016160" y="6258757"/>
            <a:ext cx="3328283" cy="600164"/>
          </a:xfrm>
          <a:prstGeom prst="rect">
            <a:avLst/>
          </a:prstGeom>
        </p:spPr>
        <p:txBody>
          <a:bodyPr wrap="square">
            <a:spAutoFit/>
          </a:bodyPr>
          <a:lstStyle/>
          <a:p>
            <a:pPr algn="ctr">
              <a:defRPr/>
            </a:pPr>
            <a:r>
              <a:rPr lang="fr-FR" sz="1100" dirty="0" err="1"/>
              <a:t>hyaluronic</a:t>
            </a:r>
            <a:r>
              <a:rPr lang="fr-FR" sz="1100" dirty="0"/>
              <a:t> </a:t>
            </a:r>
            <a:r>
              <a:rPr lang="fr-FR" sz="1100" dirty="0" err="1"/>
              <a:t>acid</a:t>
            </a:r>
            <a:r>
              <a:rPr lang="fr-FR" sz="1100" dirty="0"/>
              <a:t>, </a:t>
            </a:r>
            <a:r>
              <a:rPr lang="fr-FR" sz="1100" dirty="0" err="1"/>
              <a:t>urea</a:t>
            </a:r>
            <a:r>
              <a:rPr lang="fr-FR" sz="1100" dirty="0"/>
              <a:t>, </a:t>
            </a:r>
            <a:r>
              <a:rPr lang="fr-FR" sz="1100" dirty="0" err="1"/>
              <a:t>aloe</a:t>
            </a:r>
            <a:r>
              <a:rPr lang="fr-FR" sz="1100" dirty="0"/>
              <a:t> </a:t>
            </a:r>
            <a:r>
              <a:rPr lang="fr-FR" sz="1100" dirty="0" err="1"/>
              <a:t>vera</a:t>
            </a:r>
            <a:r>
              <a:rPr lang="fr-FR" sz="1100" dirty="0"/>
              <a:t> </a:t>
            </a:r>
            <a:endParaRPr lang="fr-FR" sz="1100" dirty="0" smtClean="0"/>
          </a:p>
          <a:p>
            <a:pPr algn="ctr">
              <a:defRPr/>
            </a:pPr>
            <a:r>
              <a:rPr lang="fr-FR" sz="1100" b="1" dirty="0" err="1" smtClean="0">
                <a:solidFill>
                  <a:prstClr val="black"/>
                </a:solidFill>
              </a:rPr>
              <a:t>Hydrating</a:t>
            </a:r>
            <a:endParaRPr lang="fr-FR" sz="1100" b="1" dirty="0">
              <a:solidFill>
                <a:prstClr val="black"/>
              </a:solidFill>
            </a:endParaRPr>
          </a:p>
          <a:p>
            <a:pPr lvl="0">
              <a:defRPr/>
            </a:pPr>
            <a:endParaRPr lang="fr-FR" sz="1100" dirty="0">
              <a:solidFill>
                <a:prstClr val="black"/>
              </a:solidFill>
            </a:endParaRPr>
          </a:p>
        </p:txBody>
      </p:sp>
      <p:sp>
        <p:nvSpPr>
          <p:cNvPr id="32" name="Rectangle 31"/>
          <p:cNvSpPr/>
          <p:nvPr/>
        </p:nvSpPr>
        <p:spPr>
          <a:xfrm>
            <a:off x="9387856" y="6200398"/>
            <a:ext cx="3328283" cy="600164"/>
          </a:xfrm>
          <a:prstGeom prst="rect">
            <a:avLst/>
          </a:prstGeom>
        </p:spPr>
        <p:txBody>
          <a:bodyPr wrap="square">
            <a:spAutoFit/>
          </a:bodyPr>
          <a:lstStyle/>
          <a:p>
            <a:pPr algn="ctr">
              <a:defRPr/>
            </a:pPr>
            <a:r>
              <a:rPr lang="fr-FR" sz="1100" dirty="0" err="1" smtClean="0">
                <a:solidFill>
                  <a:prstClr val="black"/>
                </a:solidFill>
              </a:rPr>
              <a:t>Vitamin</a:t>
            </a:r>
            <a:r>
              <a:rPr lang="fr-FR" sz="1100" dirty="0" smtClean="0">
                <a:solidFill>
                  <a:prstClr val="black"/>
                </a:solidFill>
              </a:rPr>
              <a:t> B5</a:t>
            </a:r>
          </a:p>
          <a:p>
            <a:pPr algn="ctr">
              <a:defRPr/>
            </a:pPr>
            <a:r>
              <a:rPr lang="fr-FR" sz="1100" b="1" dirty="0" err="1" smtClean="0">
                <a:solidFill>
                  <a:prstClr val="black"/>
                </a:solidFill>
              </a:rPr>
              <a:t>Soothing</a:t>
            </a:r>
            <a:endParaRPr lang="fr-FR" sz="1100" b="1" dirty="0">
              <a:solidFill>
                <a:prstClr val="black"/>
              </a:solidFill>
            </a:endParaRPr>
          </a:p>
          <a:p>
            <a:pPr lvl="0">
              <a:defRPr/>
            </a:pPr>
            <a:endParaRPr lang="fr-FR" sz="1100" dirty="0">
              <a:solidFill>
                <a:prstClr val="black"/>
              </a:solidFill>
            </a:endParaRPr>
          </a:p>
        </p:txBody>
      </p:sp>
      <p:pic>
        <p:nvPicPr>
          <p:cNvPr id="37" name="Image 3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442" y="340900"/>
            <a:ext cx="3091980" cy="4638476"/>
          </a:xfrm>
          <a:prstGeom prst="rect">
            <a:avLst/>
          </a:prstGeom>
        </p:spPr>
      </p:pic>
      <p:pic>
        <p:nvPicPr>
          <p:cNvPr id="38" name="Image 3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59832" y="5235341"/>
            <a:ext cx="599226" cy="822808"/>
          </a:xfrm>
          <a:prstGeom prst="rect">
            <a:avLst/>
          </a:prstGeom>
        </p:spPr>
      </p:pic>
      <p:pic>
        <p:nvPicPr>
          <p:cNvPr id="6" name="Imag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257254" y="5243670"/>
            <a:ext cx="946248" cy="1044424"/>
          </a:xfrm>
          <a:prstGeom prst="rect">
            <a:avLst/>
          </a:prstGeom>
        </p:spPr>
      </p:pic>
      <p:pic>
        <p:nvPicPr>
          <p:cNvPr id="40" name="Image 3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653517" y="5404898"/>
            <a:ext cx="695586" cy="835211"/>
          </a:xfrm>
          <a:prstGeom prst="rect">
            <a:avLst/>
          </a:prstGeom>
        </p:spPr>
      </p:pic>
      <p:pic>
        <p:nvPicPr>
          <p:cNvPr id="7" name="Image 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864346" y="5726296"/>
            <a:ext cx="779251" cy="522098"/>
          </a:xfrm>
          <a:prstGeom prst="rect">
            <a:avLst/>
          </a:prstGeom>
        </p:spPr>
      </p:pic>
      <p:pic>
        <p:nvPicPr>
          <p:cNvPr id="8" name="Image 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665452" y="5446614"/>
            <a:ext cx="533507" cy="731949"/>
          </a:xfrm>
          <a:prstGeom prst="rect">
            <a:avLst/>
          </a:prstGeom>
        </p:spPr>
      </p:pic>
      <p:pic>
        <p:nvPicPr>
          <p:cNvPr id="9" name="Image 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287437" y="5486925"/>
            <a:ext cx="513407" cy="704373"/>
          </a:xfrm>
          <a:prstGeom prst="rect">
            <a:avLst/>
          </a:prstGeom>
        </p:spPr>
      </p:pic>
      <p:pic>
        <p:nvPicPr>
          <p:cNvPr id="10" name="Image 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768414" y="5346166"/>
            <a:ext cx="606722" cy="832397"/>
          </a:xfrm>
          <a:prstGeom prst="rect">
            <a:avLst/>
          </a:prstGeom>
        </p:spPr>
      </p:pic>
    </p:spTree>
    <p:extLst>
      <p:ext uri="{BB962C8B-B14F-4D97-AF65-F5344CB8AC3E}">
        <p14:creationId xmlns:p14="http://schemas.microsoft.com/office/powerpoint/2010/main" val="3344145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3" grpId="0"/>
      <p:bldP spid="25" grpId="0"/>
      <p:bldP spid="28" grpId="0"/>
      <p:bldP spid="3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 13"/>
          <p:cNvPicPr>
            <a:picLocks noChangeAspect="1"/>
          </p:cNvPicPr>
          <p:nvPr/>
        </p:nvPicPr>
        <p:blipFill rotWithShape="1">
          <a:blip r:embed="rId3">
            <a:extLst>
              <a:ext uri="{28A0092B-C50C-407E-A947-70E740481C1C}">
                <a14:useLocalDpi xmlns:a14="http://schemas.microsoft.com/office/drawing/2010/main" val="0"/>
              </a:ext>
            </a:extLst>
          </a:blip>
          <a:srcRect l="123" t="4986" b="39322"/>
          <a:stretch/>
        </p:blipFill>
        <p:spPr>
          <a:xfrm>
            <a:off x="0" y="0"/>
            <a:ext cx="12264828" cy="6858000"/>
          </a:xfrm>
          <a:prstGeom prst="rect">
            <a:avLst/>
          </a:prstGeom>
        </p:spPr>
      </p:pic>
      <p:sp>
        <p:nvSpPr>
          <p:cNvPr id="2" name="Espace réservé du texte 1"/>
          <p:cNvSpPr>
            <a:spLocks noGrp="1"/>
          </p:cNvSpPr>
          <p:nvPr>
            <p:ph type="body" sz="quarter" idx="10"/>
          </p:nvPr>
        </p:nvSpPr>
        <p:spPr>
          <a:solidFill>
            <a:schemeClr val="bg1"/>
          </a:solidFill>
        </p:spPr>
        <p:txBody>
          <a:bodyPr/>
          <a:lstStyle/>
          <a:p>
            <a:pPr marL="0" indent="0">
              <a:buNone/>
            </a:pPr>
            <a:r>
              <a:rPr lang="fr-FR" dirty="0" smtClean="0"/>
              <a:t> </a:t>
            </a:r>
            <a:endParaRPr lang="fr-FR" dirty="0"/>
          </a:p>
        </p:txBody>
      </p:sp>
      <p:sp>
        <p:nvSpPr>
          <p:cNvPr id="6" name="ZoneTexte 5"/>
          <p:cNvSpPr txBox="1"/>
          <p:nvPr/>
        </p:nvSpPr>
        <p:spPr>
          <a:xfrm>
            <a:off x="832104" y="1984248"/>
            <a:ext cx="10543032" cy="1200329"/>
          </a:xfrm>
          <a:prstGeom prst="rect">
            <a:avLst/>
          </a:prstGeom>
          <a:noFill/>
        </p:spPr>
        <p:txBody>
          <a:bodyPr wrap="square" rtlCol="0">
            <a:spAutoFit/>
          </a:bodyPr>
          <a:lstStyle/>
          <a:p>
            <a:pPr lvl="0" algn="ctr">
              <a:defRPr/>
            </a:pPr>
            <a:r>
              <a:rPr lang="en-US" sz="3600" cap="small" dirty="0">
                <a:solidFill>
                  <a:srgbClr val="3E3E3E"/>
                </a:solidFill>
                <a:latin typeface="KyivType Sans2" panose="00000500000000000000" pitchFamily="50" charset="0"/>
                <a:ea typeface="Roboto" panose="02000000000000000000" pitchFamily="2" charset="0"/>
              </a:rPr>
              <a:t>I have uneven complexion, sensitive skin and acne scars? </a:t>
            </a:r>
            <a:endParaRPr lang="fr-FR" sz="3600" cap="small" dirty="0">
              <a:solidFill>
                <a:srgbClr val="3E3E3E"/>
              </a:solidFill>
              <a:latin typeface="KyivType Sans2" panose="00000500000000000000" pitchFamily="50" charset="0"/>
              <a:ea typeface="Roboto" panose="02000000000000000000" pitchFamily="2" charset="0"/>
            </a:endParaRPr>
          </a:p>
        </p:txBody>
      </p:sp>
      <p:pic>
        <p:nvPicPr>
          <p:cNvPr id="16" name="Imag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53100" y="6172200"/>
            <a:ext cx="685800" cy="685800"/>
          </a:xfrm>
          <a:prstGeom prst="rect">
            <a:avLst/>
          </a:prstGeom>
        </p:spPr>
      </p:pic>
      <p:sp>
        <p:nvSpPr>
          <p:cNvPr id="17" name="Rectangle 16"/>
          <p:cNvSpPr/>
          <p:nvPr/>
        </p:nvSpPr>
        <p:spPr>
          <a:xfrm>
            <a:off x="2622178" y="4170089"/>
            <a:ext cx="2713108" cy="400110"/>
          </a:xfrm>
          <a:prstGeom prst="rect">
            <a:avLst/>
          </a:prstGeom>
          <a:ln w="28575">
            <a:solidFill>
              <a:schemeClr val="tx1"/>
            </a:solidFill>
          </a:ln>
        </p:spPr>
        <p:txBody>
          <a:bodyPr wrap="square">
            <a:spAutoFit/>
          </a:bodyPr>
          <a:lstStyle/>
          <a:p>
            <a:pPr marL="148590" marR="0" lvl="0" indent="0" algn="ctr" defTabSz="914400" rtl="0" eaLnBrk="1" fontAlgn="auto" latinLnBrk="0" hangingPunct="1">
              <a:lnSpc>
                <a:spcPct val="100000"/>
              </a:lnSpc>
              <a:spcBef>
                <a:spcPts val="1535"/>
              </a:spcBef>
              <a:spcAft>
                <a:spcPts val="0"/>
              </a:spcAft>
              <a:buClrTx/>
              <a:buSzTx/>
              <a:buFontTx/>
              <a:buNone/>
              <a:tabLst/>
              <a:defRPr/>
            </a:pPr>
            <a:r>
              <a:rPr lang="fr-FR" sz="2000" spc="50" dirty="0" smtClean="0">
                <a:solidFill>
                  <a:srgbClr val="3E3E3E"/>
                </a:solidFill>
                <a:latin typeface="Roboto" panose="02000000000000000000" pitchFamily="2" charset="0"/>
                <a:ea typeface="Roboto" panose="02000000000000000000" pitchFamily="2" charset="0"/>
                <a:cs typeface="Roboto Mono"/>
              </a:rPr>
              <a:t>ALPHA PEEL</a:t>
            </a:r>
            <a:endParaRPr kumimoji="0" lang="fr-FR" sz="2000" b="0" i="0" u="none" strike="noStrike" kern="1200" cap="none" spc="50" normalizeH="0" baseline="0" noProof="0" dirty="0">
              <a:ln>
                <a:noFill/>
              </a:ln>
              <a:solidFill>
                <a:srgbClr val="3E3E3E"/>
              </a:solidFill>
              <a:effectLst/>
              <a:uLnTx/>
              <a:uFillTx/>
              <a:latin typeface="Roboto" panose="02000000000000000000" pitchFamily="2" charset="0"/>
              <a:ea typeface="Roboto" panose="02000000000000000000" pitchFamily="2" charset="0"/>
              <a:cs typeface="Roboto Mono"/>
            </a:endParaRPr>
          </a:p>
        </p:txBody>
      </p:sp>
      <p:sp>
        <p:nvSpPr>
          <p:cNvPr id="18" name="Rectangle 17"/>
          <p:cNvSpPr/>
          <p:nvPr/>
        </p:nvSpPr>
        <p:spPr>
          <a:xfrm>
            <a:off x="7006036" y="4170089"/>
            <a:ext cx="2677014" cy="707886"/>
          </a:xfrm>
          <a:prstGeom prst="rect">
            <a:avLst/>
          </a:prstGeom>
          <a:ln w="28575">
            <a:solidFill>
              <a:schemeClr val="tx1"/>
            </a:solidFill>
          </a:ln>
        </p:spPr>
        <p:txBody>
          <a:bodyPr wrap="square">
            <a:spAutoFit/>
          </a:bodyPr>
          <a:lstStyle/>
          <a:p>
            <a:pPr marL="148590" marR="0" lvl="0" indent="0" algn="ctr" defTabSz="914400" rtl="0" eaLnBrk="1" fontAlgn="auto" latinLnBrk="0" hangingPunct="1">
              <a:lnSpc>
                <a:spcPct val="100000"/>
              </a:lnSpc>
              <a:spcBef>
                <a:spcPts val="1535"/>
              </a:spcBef>
              <a:spcAft>
                <a:spcPts val="0"/>
              </a:spcAft>
              <a:buClrTx/>
              <a:buSzTx/>
              <a:buFontTx/>
              <a:buNone/>
              <a:tabLst/>
              <a:defRPr/>
            </a:pPr>
            <a:r>
              <a:rPr lang="fr-FR" sz="2000" spc="50" dirty="0" smtClean="0">
                <a:solidFill>
                  <a:srgbClr val="3E3E3E"/>
                </a:solidFill>
                <a:latin typeface="Roboto" panose="02000000000000000000" pitchFamily="2" charset="0"/>
                <a:ea typeface="Roboto" panose="02000000000000000000" pitchFamily="2" charset="0"/>
                <a:cs typeface="Roboto Mono"/>
              </a:rPr>
              <a:t>GLYCONIGHT 10% MASQUE</a:t>
            </a:r>
          </a:p>
        </p:txBody>
      </p:sp>
      <p:sp>
        <p:nvSpPr>
          <p:cNvPr id="20" name="Titre 2"/>
          <p:cNvSpPr txBox="1">
            <a:spLocks/>
          </p:cNvSpPr>
          <p:nvPr/>
        </p:nvSpPr>
        <p:spPr>
          <a:xfrm>
            <a:off x="859536" y="220116"/>
            <a:ext cx="10515600" cy="941108"/>
          </a:xfrm>
          <a:prstGeom prst="rect">
            <a:avLst/>
          </a:prstGeom>
          <a:solidFill>
            <a:schemeClr val="accent5">
              <a:lumMod val="75000"/>
              <a:alpha val="38039"/>
            </a:schemeClr>
          </a:solidFill>
        </p:spPr>
        <p:txBody>
          <a:bodyPr/>
          <a:lst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r>
              <a:rPr lang="fr-FR" sz="5000" dirty="0" err="1" smtClean="0">
                <a:solidFill>
                  <a:schemeClr val="accent1">
                    <a:lumMod val="20000"/>
                    <a:lumOff val="80000"/>
                  </a:schemeClr>
                </a:solidFill>
              </a:rPr>
              <a:t>Let’s</a:t>
            </a:r>
            <a:r>
              <a:rPr lang="fr-FR" sz="5000" dirty="0" smtClean="0">
                <a:solidFill>
                  <a:schemeClr val="accent1">
                    <a:lumMod val="20000"/>
                    <a:lumOff val="80000"/>
                  </a:schemeClr>
                </a:solidFill>
              </a:rPr>
              <a:t> </a:t>
            </a:r>
            <a:r>
              <a:rPr lang="fr-FR" sz="5000" dirty="0" err="1" smtClean="0">
                <a:solidFill>
                  <a:schemeClr val="accent1">
                    <a:lumMod val="20000"/>
                    <a:lumOff val="80000"/>
                  </a:schemeClr>
                </a:solidFill>
              </a:rPr>
              <a:t>play</a:t>
            </a:r>
            <a:r>
              <a:rPr lang="fr-FR" sz="5000" dirty="0" smtClean="0">
                <a:solidFill>
                  <a:schemeClr val="accent1">
                    <a:lumMod val="20000"/>
                    <a:lumOff val="80000"/>
                  </a:schemeClr>
                </a:solidFill>
              </a:rPr>
              <a:t> !</a:t>
            </a:r>
            <a:endParaRPr lang="fr-FR" sz="5000" dirty="0">
              <a:solidFill>
                <a:schemeClr val="accent1">
                  <a:lumMod val="20000"/>
                  <a:lumOff val="80000"/>
                </a:schemeClr>
              </a:solidFill>
            </a:endParaRPr>
          </a:p>
        </p:txBody>
      </p:sp>
    </p:spTree>
    <p:extLst>
      <p:ext uri="{BB962C8B-B14F-4D97-AF65-F5344CB8AC3E}">
        <p14:creationId xmlns:p14="http://schemas.microsoft.com/office/powerpoint/2010/main" val="386335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 13"/>
          <p:cNvPicPr>
            <a:picLocks noChangeAspect="1"/>
          </p:cNvPicPr>
          <p:nvPr/>
        </p:nvPicPr>
        <p:blipFill rotWithShape="1">
          <a:blip r:embed="rId3">
            <a:extLst>
              <a:ext uri="{28A0092B-C50C-407E-A947-70E740481C1C}">
                <a14:useLocalDpi xmlns:a14="http://schemas.microsoft.com/office/drawing/2010/main" val="0"/>
              </a:ext>
            </a:extLst>
          </a:blip>
          <a:srcRect l="123" t="4986" b="39322"/>
          <a:stretch/>
        </p:blipFill>
        <p:spPr>
          <a:xfrm>
            <a:off x="0" y="0"/>
            <a:ext cx="12264828" cy="6858000"/>
          </a:xfrm>
          <a:prstGeom prst="rect">
            <a:avLst/>
          </a:prstGeom>
        </p:spPr>
      </p:pic>
      <p:sp>
        <p:nvSpPr>
          <p:cNvPr id="2" name="Espace réservé du texte 1"/>
          <p:cNvSpPr>
            <a:spLocks noGrp="1"/>
          </p:cNvSpPr>
          <p:nvPr>
            <p:ph type="body" sz="quarter" idx="10"/>
          </p:nvPr>
        </p:nvSpPr>
        <p:spPr>
          <a:solidFill>
            <a:schemeClr val="bg1"/>
          </a:solidFill>
        </p:spPr>
        <p:txBody>
          <a:bodyPr/>
          <a:lstStyle/>
          <a:p>
            <a:pPr marL="0" indent="0">
              <a:buNone/>
            </a:pPr>
            <a:r>
              <a:rPr lang="fr-FR" dirty="0" smtClean="0"/>
              <a:t> </a:t>
            </a:r>
            <a:endParaRPr lang="fr-FR" dirty="0"/>
          </a:p>
        </p:txBody>
      </p:sp>
      <p:sp>
        <p:nvSpPr>
          <p:cNvPr id="6" name="ZoneTexte 5"/>
          <p:cNvSpPr txBox="1"/>
          <p:nvPr/>
        </p:nvSpPr>
        <p:spPr>
          <a:xfrm>
            <a:off x="832104" y="1984248"/>
            <a:ext cx="10543032" cy="646331"/>
          </a:xfrm>
          <a:prstGeom prst="rect">
            <a:avLst/>
          </a:prstGeom>
          <a:noFill/>
        </p:spPr>
        <p:txBody>
          <a:bodyPr wrap="square" rtlCol="0">
            <a:spAutoFit/>
          </a:bodyPr>
          <a:lstStyle/>
          <a:p>
            <a:pPr lvl="0" algn="ctr">
              <a:defRPr/>
            </a:pPr>
            <a:r>
              <a:rPr lang="en-US" sz="3600" cap="small" dirty="0">
                <a:solidFill>
                  <a:srgbClr val="3E3E3E"/>
                </a:solidFill>
                <a:latin typeface="KyivType Sans2" panose="00000500000000000000" pitchFamily="50" charset="0"/>
                <a:ea typeface="Roboto" panose="02000000000000000000" pitchFamily="2" charset="0"/>
              </a:rPr>
              <a:t>I have a loss of firmness and acne scars? </a:t>
            </a:r>
            <a:endParaRPr lang="fr-FR" sz="3600" cap="small" dirty="0">
              <a:solidFill>
                <a:srgbClr val="3E3E3E"/>
              </a:solidFill>
              <a:latin typeface="KyivType Sans2" panose="00000500000000000000" pitchFamily="50" charset="0"/>
              <a:ea typeface="Roboto" panose="02000000000000000000" pitchFamily="2" charset="0"/>
            </a:endParaRPr>
          </a:p>
        </p:txBody>
      </p:sp>
      <p:pic>
        <p:nvPicPr>
          <p:cNvPr id="16" name="Imag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53100" y="6172200"/>
            <a:ext cx="685800" cy="685800"/>
          </a:xfrm>
          <a:prstGeom prst="rect">
            <a:avLst/>
          </a:prstGeom>
        </p:spPr>
      </p:pic>
      <p:sp>
        <p:nvSpPr>
          <p:cNvPr id="17" name="Rectangle 16"/>
          <p:cNvSpPr/>
          <p:nvPr/>
        </p:nvSpPr>
        <p:spPr>
          <a:xfrm>
            <a:off x="2622178" y="4170089"/>
            <a:ext cx="2713108" cy="400110"/>
          </a:xfrm>
          <a:prstGeom prst="rect">
            <a:avLst/>
          </a:prstGeom>
          <a:ln w="28575">
            <a:solidFill>
              <a:schemeClr val="tx1"/>
            </a:solidFill>
          </a:ln>
        </p:spPr>
        <p:txBody>
          <a:bodyPr wrap="square">
            <a:spAutoFit/>
          </a:bodyPr>
          <a:lstStyle/>
          <a:p>
            <a:pPr marL="148590" marR="0" lvl="0" indent="0" algn="ctr" defTabSz="914400" rtl="0" eaLnBrk="1" fontAlgn="auto" latinLnBrk="0" hangingPunct="1">
              <a:lnSpc>
                <a:spcPct val="100000"/>
              </a:lnSpc>
              <a:spcBef>
                <a:spcPts val="1535"/>
              </a:spcBef>
              <a:spcAft>
                <a:spcPts val="0"/>
              </a:spcAft>
              <a:buClrTx/>
              <a:buSzTx/>
              <a:buFontTx/>
              <a:buNone/>
              <a:tabLst/>
              <a:defRPr/>
            </a:pPr>
            <a:r>
              <a:rPr lang="fr-FR" sz="2000" spc="50" dirty="0" smtClean="0">
                <a:solidFill>
                  <a:srgbClr val="3E3E3E"/>
                </a:solidFill>
                <a:latin typeface="Roboto" panose="02000000000000000000" pitchFamily="2" charset="0"/>
                <a:ea typeface="Roboto" panose="02000000000000000000" pitchFamily="2" charset="0"/>
                <a:cs typeface="Roboto Mono"/>
              </a:rPr>
              <a:t>ALPHA PEEL</a:t>
            </a:r>
            <a:endParaRPr kumimoji="0" lang="fr-FR" sz="2000" b="0" i="0" u="none" strike="noStrike" kern="1200" cap="none" spc="50" normalizeH="0" baseline="0" noProof="0" dirty="0">
              <a:ln>
                <a:noFill/>
              </a:ln>
              <a:solidFill>
                <a:srgbClr val="3E3E3E"/>
              </a:solidFill>
              <a:effectLst/>
              <a:uLnTx/>
              <a:uFillTx/>
              <a:latin typeface="Roboto" panose="02000000000000000000" pitchFamily="2" charset="0"/>
              <a:ea typeface="Roboto" panose="02000000000000000000" pitchFamily="2" charset="0"/>
              <a:cs typeface="Roboto Mono"/>
            </a:endParaRPr>
          </a:p>
        </p:txBody>
      </p:sp>
      <p:sp>
        <p:nvSpPr>
          <p:cNvPr id="18" name="Rectangle 17"/>
          <p:cNvSpPr/>
          <p:nvPr/>
        </p:nvSpPr>
        <p:spPr>
          <a:xfrm>
            <a:off x="7006036" y="4170089"/>
            <a:ext cx="2677014" cy="707886"/>
          </a:xfrm>
          <a:prstGeom prst="rect">
            <a:avLst/>
          </a:prstGeom>
          <a:ln w="28575">
            <a:solidFill>
              <a:schemeClr val="tx1"/>
            </a:solidFill>
          </a:ln>
        </p:spPr>
        <p:txBody>
          <a:bodyPr wrap="square">
            <a:spAutoFit/>
          </a:bodyPr>
          <a:lstStyle/>
          <a:p>
            <a:pPr marL="148590" marR="0" lvl="0" indent="0" algn="ctr" defTabSz="914400" rtl="0" eaLnBrk="1" fontAlgn="auto" latinLnBrk="0" hangingPunct="1">
              <a:lnSpc>
                <a:spcPct val="100000"/>
              </a:lnSpc>
              <a:spcBef>
                <a:spcPts val="1535"/>
              </a:spcBef>
              <a:spcAft>
                <a:spcPts val="0"/>
              </a:spcAft>
              <a:buClrTx/>
              <a:buSzTx/>
              <a:buFontTx/>
              <a:buNone/>
              <a:tabLst/>
              <a:defRPr/>
            </a:pPr>
            <a:r>
              <a:rPr lang="fr-FR" sz="2000" spc="50" dirty="0" smtClean="0">
                <a:solidFill>
                  <a:srgbClr val="3E3E3E"/>
                </a:solidFill>
                <a:latin typeface="Roboto" panose="02000000000000000000" pitchFamily="2" charset="0"/>
                <a:ea typeface="Roboto" panose="02000000000000000000" pitchFamily="2" charset="0"/>
                <a:cs typeface="Roboto Mono"/>
              </a:rPr>
              <a:t>GLYCONIGHT 10% MASQUE</a:t>
            </a:r>
          </a:p>
        </p:txBody>
      </p:sp>
      <p:sp>
        <p:nvSpPr>
          <p:cNvPr id="20" name="Titre 2"/>
          <p:cNvSpPr txBox="1">
            <a:spLocks/>
          </p:cNvSpPr>
          <p:nvPr/>
        </p:nvSpPr>
        <p:spPr>
          <a:xfrm>
            <a:off x="859536" y="220116"/>
            <a:ext cx="10515600" cy="941108"/>
          </a:xfrm>
          <a:prstGeom prst="rect">
            <a:avLst/>
          </a:prstGeom>
          <a:solidFill>
            <a:schemeClr val="accent5">
              <a:lumMod val="75000"/>
              <a:alpha val="38039"/>
            </a:schemeClr>
          </a:solidFill>
        </p:spPr>
        <p:txBody>
          <a:bodyPr/>
          <a:lst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r>
              <a:rPr lang="fr-FR" sz="5000" dirty="0" err="1" smtClean="0">
                <a:solidFill>
                  <a:schemeClr val="accent1">
                    <a:lumMod val="20000"/>
                    <a:lumOff val="80000"/>
                  </a:schemeClr>
                </a:solidFill>
              </a:rPr>
              <a:t>Let’s</a:t>
            </a:r>
            <a:r>
              <a:rPr lang="fr-FR" sz="5000" dirty="0" smtClean="0">
                <a:solidFill>
                  <a:schemeClr val="accent1">
                    <a:lumMod val="20000"/>
                    <a:lumOff val="80000"/>
                  </a:schemeClr>
                </a:solidFill>
              </a:rPr>
              <a:t> </a:t>
            </a:r>
            <a:r>
              <a:rPr lang="fr-FR" sz="5000" dirty="0" err="1" smtClean="0">
                <a:solidFill>
                  <a:schemeClr val="accent1">
                    <a:lumMod val="20000"/>
                    <a:lumOff val="80000"/>
                  </a:schemeClr>
                </a:solidFill>
              </a:rPr>
              <a:t>play</a:t>
            </a:r>
            <a:r>
              <a:rPr lang="fr-FR" sz="5000" dirty="0" smtClean="0">
                <a:solidFill>
                  <a:schemeClr val="accent1">
                    <a:lumMod val="20000"/>
                    <a:lumOff val="80000"/>
                  </a:schemeClr>
                </a:solidFill>
              </a:rPr>
              <a:t> !</a:t>
            </a:r>
            <a:endParaRPr lang="fr-FR" sz="5000" dirty="0">
              <a:solidFill>
                <a:schemeClr val="accent1">
                  <a:lumMod val="20000"/>
                  <a:lumOff val="80000"/>
                </a:schemeClr>
              </a:solidFill>
            </a:endParaRPr>
          </a:p>
        </p:txBody>
      </p:sp>
    </p:spTree>
    <p:extLst>
      <p:ext uri="{BB962C8B-B14F-4D97-AF65-F5344CB8AC3E}">
        <p14:creationId xmlns:p14="http://schemas.microsoft.com/office/powerpoint/2010/main" val="3254721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 13"/>
          <p:cNvPicPr>
            <a:picLocks noChangeAspect="1"/>
          </p:cNvPicPr>
          <p:nvPr/>
        </p:nvPicPr>
        <p:blipFill rotWithShape="1">
          <a:blip r:embed="rId3">
            <a:extLst>
              <a:ext uri="{28A0092B-C50C-407E-A947-70E740481C1C}">
                <a14:useLocalDpi xmlns:a14="http://schemas.microsoft.com/office/drawing/2010/main" val="0"/>
              </a:ext>
            </a:extLst>
          </a:blip>
          <a:srcRect l="123" t="4986" b="39322"/>
          <a:stretch/>
        </p:blipFill>
        <p:spPr>
          <a:xfrm>
            <a:off x="0" y="0"/>
            <a:ext cx="12264828" cy="6858000"/>
          </a:xfrm>
          <a:prstGeom prst="rect">
            <a:avLst/>
          </a:prstGeom>
        </p:spPr>
      </p:pic>
      <p:sp>
        <p:nvSpPr>
          <p:cNvPr id="2" name="Espace réservé du texte 1"/>
          <p:cNvSpPr>
            <a:spLocks noGrp="1"/>
          </p:cNvSpPr>
          <p:nvPr>
            <p:ph type="body" sz="quarter" idx="10"/>
          </p:nvPr>
        </p:nvSpPr>
        <p:spPr>
          <a:xfrm>
            <a:off x="392941" y="1246964"/>
            <a:ext cx="11448789" cy="5268136"/>
          </a:xfrm>
          <a:solidFill>
            <a:schemeClr val="bg1"/>
          </a:solidFill>
        </p:spPr>
        <p:txBody>
          <a:bodyPr/>
          <a:lstStyle/>
          <a:p>
            <a:pPr marL="0" indent="0">
              <a:buNone/>
            </a:pPr>
            <a:r>
              <a:rPr lang="fr-FR" dirty="0" smtClean="0"/>
              <a:t> </a:t>
            </a:r>
            <a:endParaRPr lang="fr-FR" dirty="0"/>
          </a:p>
        </p:txBody>
      </p:sp>
      <p:pic>
        <p:nvPicPr>
          <p:cNvPr id="16" name="Imag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53100" y="6172200"/>
            <a:ext cx="685800" cy="685800"/>
          </a:xfrm>
          <a:prstGeom prst="rect">
            <a:avLst/>
          </a:prstGeom>
        </p:spPr>
      </p:pic>
      <p:sp>
        <p:nvSpPr>
          <p:cNvPr id="20" name="Titre 2"/>
          <p:cNvSpPr txBox="1">
            <a:spLocks/>
          </p:cNvSpPr>
          <p:nvPr/>
        </p:nvSpPr>
        <p:spPr>
          <a:xfrm>
            <a:off x="859536" y="220116"/>
            <a:ext cx="10515600" cy="941108"/>
          </a:xfrm>
          <a:prstGeom prst="rect">
            <a:avLst/>
          </a:prstGeom>
          <a:solidFill>
            <a:schemeClr val="accent5">
              <a:lumMod val="75000"/>
              <a:alpha val="38039"/>
            </a:schemeClr>
          </a:solidFill>
        </p:spPr>
        <p:txBody>
          <a:bodyPr/>
          <a:lst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r>
              <a:rPr lang="fr-FR" sz="5000" dirty="0" err="1" smtClean="0">
                <a:solidFill>
                  <a:schemeClr val="accent1">
                    <a:lumMod val="20000"/>
                    <a:lumOff val="80000"/>
                  </a:schemeClr>
                </a:solidFill>
              </a:rPr>
              <a:t>Summary</a:t>
            </a:r>
            <a:r>
              <a:rPr lang="fr-FR" sz="5000" dirty="0" smtClean="0">
                <a:solidFill>
                  <a:schemeClr val="accent1">
                    <a:lumMod val="20000"/>
                    <a:lumOff val="80000"/>
                  </a:schemeClr>
                </a:solidFill>
              </a:rPr>
              <a:t>  </a:t>
            </a:r>
            <a:endParaRPr lang="fr-FR" sz="5000" dirty="0">
              <a:solidFill>
                <a:schemeClr val="accent1">
                  <a:lumMod val="20000"/>
                  <a:lumOff val="80000"/>
                </a:schemeClr>
              </a:solidFill>
            </a:endParaRPr>
          </a:p>
        </p:txBody>
      </p:sp>
      <p:grpSp>
        <p:nvGrpSpPr>
          <p:cNvPr id="9" name="Groupe 8"/>
          <p:cNvGrpSpPr/>
          <p:nvPr/>
        </p:nvGrpSpPr>
        <p:grpSpPr>
          <a:xfrm>
            <a:off x="321925" y="1408795"/>
            <a:ext cx="2405917" cy="1868019"/>
            <a:chOff x="8675485" y="3703902"/>
            <a:chExt cx="2405917" cy="1868019"/>
          </a:xfrm>
        </p:grpSpPr>
        <p:pic>
          <p:nvPicPr>
            <p:cNvPr id="10" name="Image 9"/>
            <p:cNvPicPr>
              <a:picLocks noChangeAspect="1"/>
            </p:cNvPicPr>
            <p:nvPr/>
          </p:nvPicPr>
          <p:blipFill rotWithShape="1">
            <a:blip r:embed="rId5" cstate="print">
              <a:extLst>
                <a:ext uri="{28A0092B-C50C-407E-A947-70E740481C1C}">
                  <a14:useLocalDpi xmlns:a14="http://schemas.microsoft.com/office/drawing/2010/main" val="0"/>
                </a:ext>
              </a:extLst>
            </a:blip>
            <a:srcRect l="17224" t="8389" r="17120" b="20000"/>
            <a:stretch/>
          </p:blipFill>
          <p:spPr>
            <a:xfrm>
              <a:off x="9977467" y="4181906"/>
              <a:ext cx="612497" cy="1387553"/>
            </a:xfrm>
            <a:prstGeom prst="rect">
              <a:avLst/>
            </a:prstGeom>
          </p:spPr>
        </p:pic>
        <p:sp>
          <p:nvSpPr>
            <p:cNvPr id="11" name="Rectangle 10"/>
            <p:cNvSpPr/>
            <p:nvPr/>
          </p:nvSpPr>
          <p:spPr>
            <a:xfrm>
              <a:off x="8675485" y="3703902"/>
              <a:ext cx="2405917"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600" cap="small" dirty="0" smtClean="0">
                  <a:solidFill>
                    <a:srgbClr val="3E3E3E"/>
                  </a:solidFill>
                  <a:latin typeface="KyivType Sans2" panose="00000500000000000000" pitchFamily="50" charset="0"/>
                  <a:ea typeface="Roboto" panose="02000000000000000000" pitchFamily="2" charset="0"/>
                </a:rPr>
                <a:t>Phyto </a:t>
              </a:r>
              <a:r>
                <a:rPr lang="fr-FR" sz="1600" cap="small" dirty="0">
                  <a:solidFill>
                    <a:srgbClr val="3E3E3E"/>
                  </a:solidFill>
                  <a:latin typeface="KyivType Sans2" panose="00000500000000000000" pitchFamily="50" charset="0"/>
                  <a:ea typeface="Roboto" panose="02000000000000000000" pitchFamily="2" charset="0"/>
                </a:rPr>
                <a:t>58 </a:t>
              </a:r>
              <a:r>
                <a:rPr lang="fr-FR" sz="1600" cap="small" dirty="0" err="1" smtClean="0">
                  <a:solidFill>
                    <a:srgbClr val="3E3E3E"/>
                  </a:solidFill>
                  <a:latin typeface="KyivType Sans2" panose="00000500000000000000" pitchFamily="50" charset="0"/>
                  <a:ea typeface="Roboto" panose="02000000000000000000" pitchFamily="2" charset="0"/>
                </a:rPr>
                <a:t>ps</a:t>
              </a:r>
              <a:r>
                <a:rPr lang="fr-FR" sz="1600" cap="small" dirty="0" smtClean="0">
                  <a:solidFill>
                    <a:srgbClr val="3E3E3E"/>
                  </a:solidFill>
                  <a:latin typeface="KyivType Sans2" panose="00000500000000000000" pitchFamily="50" charset="0"/>
                  <a:ea typeface="Roboto" panose="02000000000000000000" pitchFamily="2" charset="0"/>
                </a:rPr>
                <a:t>/</a:t>
              </a:r>
              <a:r>
                <a:rPr lang="fr-FR" sz="1600" cap="small" dirty="0" err="1" smtClean="0">
                  <a:solidFill>
                    <a:srgbClr val="3E3E3E"/>
                  </a:solidFill>
                  <a:latin typeface="KyivType Sans2" panose="00000500000000000000" pitchFamily="50" charset="0"/>
                  <a:ea typeface="Roboto" panose="02000000000000000000" pitchFamily="2" charset="0"/>
                </a:rPr>
                <a:t>png</a:t>
              </a:r>
              <a:endParaRPr lang="fr-FR" sz="1600" cap="small" dirty="0">
                <a:solidFill>
                  <a:srgbClr val="3E3E3E"/>
                </a:solidFill>
                <a:latin typeface="KyivType Sans2" panose="00000500000000000000" pitchFamily="50" charset="0"/>
                <a:ea typeface="Roboto" panose="02000000000000000000" pitchFamily="2" charset="0"/>
              </a:endParaRPr>
            </a:p>
          </p:txBody>
        </p:sp>
        <p:pic>
          <p:nvPicPr>
            <p:cNvPr id="12" name="Image 11"/>
            <p:cNvPicPr>
              <a:picLocks noChangeAspect="1"/>
            </p:cNvPicPr>
            <p:nvPr/>
          </p:nvPicPr>
          <p:blipFill rotWithShape="1">
            <a:blip r:embed="rId6" cstate="print">
              <a:extLst>
                <a:ext uri="{28A0092B-C50C-407E-A947-70E740481C1C}">
                  <a14:useLocalDpi xmlns:a14="http://schemas.microsoft.com/office/drawing/2010/main" val="0"/>
                </a:ext>
              </a:extLst>
            </a:blip>
            <a:srcRect l="18706" t="8458" r="18405" b="21146"/>
            <a:stretch/>
          </p:blipFill>
          <p:spPr>
            <a:xfrm>
              <a:off x="9367480" y="4195585"/>
              <a:ext cx="585855" cy="1376336"/>
            </a:xfrm>
            <a:prstGeom prst="rect">
              <a:avLst/>
            </a:prstGeom>
          </p:spPr>
        </p:pic>
      </p:grpSp>
      <p:grpSp>
        <p:nvGrpSpPr>
          <p:cNvPr id="13" name="Groupe 12"/>
          <p:cNvGrpSpPr/>
          <p:nvPr/>
        </p:nvGrpSpPr>
        <p:grpSpPr>
          <a:xfrm>
            <a:off x="4198431" y="1405585"/>
            <a:ext cx="2355869" cy="1865557"/>
            <a:chOff x="2261205" y="3450770"/>
            <a:chExt cx="2355869" cy="1865557"/>
          </a:xfrm>
        </p:grpSpPr>
        <p:pic>
          <p:nvPicPr>
            <p:cNvPr id="15" name="Image 14"/>
            <p:cNvPicPr>
              <a:picLocks noChangeAspect="1"/>
            </p:cNvPicPr>
            <p:nvPr/>
          </p:nvPicPr>
          <p:blipFill rotWithShape="1">
            <a:blip r:embed="rId7" cstate="print">
              <a:extLst>
                <a:ext uri="{28A0092B-C50C-407E-A947-70E740481C1C}">
                  <a14:useLocalDpi xmlns:a14="http://schemas.microsoft.com/office/drawing/2010/main" val="0"/>
                </a:ext>
              </a:extLst>
            </a:blip>
            <a:srcRect l="32961" t="9615" r="31787" b="28077"/>
            <a:stretch/>
          </p:blipFill>
          <p:spPr>
            <a:xfrm>
              <a:off x="3053750" y="3917629"/>
              <a:ext cx="633156" cy="1398698"/>
            </a:xfrm>
            <a:prstGeom prst="rect">
              <a:avLst/>
            </a:prstGeom>
          </p:spPr>
        </p:pic>
        <p:sp>
          <p:nvSpPr>
            <p:cNvPr id="19" name="Rectangle 18"/>
            <p:cNvSpPr/>
            <p:nvPr/>
          </p:nvSpPr>
          <p:spPr>
            <a:xfrm>
              <a:off x="2261205" y="3450770"/>
              <a:ext cx="2355869" cy="338554"/>
            </a:xfrm>
            <a:prstGeom prst="rect">
              <a:avLst/>
            </a:prstGeom>
          </p:spPr>
          <p:txBody>
            <a:bodyPr wrap="square">
              <a:spAutoFit/>
            </a:bodyPr>
            <a:lstStyle/>
            <a:p>
              <a:pPr algn="ctr">
                <a:defRPr/>
              </a:pPr>
              <a:r>
                <a:rPr lang="fr-FR" sz="1600" cap="small" dirty="0" smtClean="0">
                  <a:solidFill>
                    <a:srgbClr val="3E3E3E"/>
                  </a:solidFill>
                  <a:latin typeface="KyivType Sans2" panose="00000500000000000000" pitchFamily="50" charset="0"/>
                  <a:ea typeface="Roboto" panose="02000000000000000000" pitchFamily="2" charset="0"/>
                </a:rPr>
                <a:t>Elastine Nuit</a:t>
              </a:r>
              <a:endParaRPr lang="fr-FR" sz="1600" cap="small" dirty="0">
                <a:solidFill>
                  <a:srgbClr val="3E3E3E"/>
                </a:solidFill>
                <a:latin typeface="KyivType Sans2" panose="00000500000000000000" pitchFamily="50" charset="0"/>
                <a:ea typeface="Roboto" panose="02000000000000000000" pitchFamily="2" charset="0"/>
              </a:endParaRPr>
            </a:p>
          </p:txBody>
        </p:sp>
      </p:grpSp>
      <p:grpSp>
        <p:nvGrpSpPr>
          <p:cNvPr id="21" name="Groupe 20"/>
          <p:cNvGrpSpPr/>
          <p:nvPr/>
        </p:nvGrpSpPr>
        <p:grpSpPr>
          <a:xfrm>
            <a:off x="6173353" y="1417973"/>
            <a:ext cx="2496351" cy="1853169"/>
            <a:chOff x="8952467" y="3664678"/>
            <a:chExt cx="2496351" cy="1853169"/>
          </a:xfrm>
        </p:grpSpPr>
        <p:sp>
          <p:nvSpPr>
            <p:cNvPr id="22" name="Rectangle 21"/>
            <p:cNvSpPr/>
            <p:nvPr/>
          </p:nvSpPr>
          <p:spPr>
            <a:xfrm>
              <a:off x="8952467" y="3664678"/>
              <a:ext cx="2496351" cy="338554"/>
            </a:xfrm>
            <a:prstGeom prst="rect">
              <a:avLst/>
            </a:prstGeom>
          </p:spPr>
          <p:txBody>
            <a:bodyPr wrap="square">
              <a:spAutoFit/>
            </a:bodyPr>
            <a:lstStyle/>
            <a:p>
              <a:pPr marR="0" lvl="0" indent="0" algn="ctr" fontAlgn="auto">
                <a:lnSpc>
                  <a:spcPct val="100000"/>
                </a:lnSpc>
                <a:spcBef>
                  <a:spcPts val="0"/>
                </a:spcBef>
                <a:spcAft>
                  <a:spcPts val="0"/>
                </a:spcAft>
                <a:buClrTx/>
                <a:buSzTx/>
                <a:buFontTx/>
                <a:buNone/>
                <a:tabLst/>
                <a:defRPr/>
              </a:pPr>
              <a:r>
                <a:rPr lang="fr-FR" sz="1600" cap="small" dirty="0" smtClean="0">
                  <a:solidFill>
                    <a:srgbClr val="3E3E3E"/>
                  </a:solidFill>
                  <a:latin typeface="KyivType Sans2" panose="00000500000000000000" pitchFamily="50" charset="0"/>
                  <a:ea typeface="Roboto" panose="02000000000000000000" pitchFamily="2" charset="0"/>
                </a:rPr>
                <a:t>Time </a:t>
              </a:r>
              <a:r>
                <a:rPr lang="fr-FR" sz="1600" cap="small" dirty="0" err="1" smtClean="0">
                  <a:solidFill>
                    <a:srgbClr val="3E3E3E"/>
                  </a:solidFill>
                  <a:latin typeface="KyivType Sans2" panose="00000500000000000000" pitchFamily="50" charset="0"/>
                  <a:ea typeface="Roboto" panose="02000000000000000000" pitchFamily="2" charset="0"/>
                </a:rPr>
                <a:t>Resist</a:t>
              </a:r>
              <a:r>
                <a:rPr lang="fr-FR" sz="1600" cap="small" dirty="0" smtClean="0">
                  <a:solidFill>
                    <a:srgbClr val="3E3E3E"/>
                  </a:solidFill>
                  <a:latin typeface="KyivType Sans2" panose="00000500000000000000" pitchFamily="50" charset="0"/>
                  <a:ea typeface="Roboto" panose="02000000000000000000" pitchFamily="2" charset="0"/>
                </a:rPr>
                <a:t> Nuit</a:t>
              </a:r>
              <a:endParaRPr lang="fr-FR" sz="1600" cap="small" dirty="0">
                <a:solidFill>
                  <a:srgbClr val="3E3E3E"/>
                </a:solidFill>
                <a:latin typeface="KyivType Sans2" panose="00000500000000000000" pitchFamily="50" charset="0"/>
                <a:ea typeface="Roboto" panose="02000000000000000000" pitchFamily="2" charset="0"/>
              </a:endParaRPr>
            </a:p>
          </p:txBody>
        </p:sp>
        <p:pic>
          <p:nvPicPr>
            <p:cNvPr id="23" name="Image 22"/>
            <p:cNvPicPr>
              <a:picLocks noChangeAspect="1"/>
            </p:cNvPicPr>
            <p:nvPr/>
          </p:nvPicPr>
          <p:blipFill rotWithShape="1">
            <a:blip r:embed="rId8" cstate="print">
              <a:extLst>
                <a:ext uri="{28A0092B-C50C-407E-A947-70E740481C1C}">
                  <a14:useLocalDpi xmlns:a14="http://schemas.microsoft.com/office/drawing/2010/main" val="0"/>
                </a:ext>
              </a:extLst>
            </a:blip>
            <a:srcRect l="20618" t="24872" r="17090" b="24615"/>
            <a:stretch/>
          </p:blipFill>
          <p:spPr>
            <a:xfrm>
              <a:off x="9708416" y="4576403"/>
              <a:ext cx="984454" cy="941444"/>
            </a:xfrm>
            <a:prstGeom prst="rect">
              <a:avLst/>
            </a:prstGeom>
          </p:spPr>
        </p:pic>
      </p:grpSp>
      <p:grpSp>
        <p:nvGrpSpPr>
          <p:cNvPr id="24" name="Groupe 23"/>
          <p:cNvGrpSpPr/>
          <p:nvPr/>
        </p:nvGrpSpPr>
        <p:grpSpPr>
          <a:xfrm>
            <a:off x="2307898" y="1437052"/>
            <a:ext cx="2454992" cy="1834090"/>
            <a:chOff x="5051256" y="3477574"/>
            <a:chExt cx="2454992" cy="1834090"/>
          </a:xfrm>
        </p:grpSpPr>
        <p:sp>
          <p:nvSpPr>
            <p:cNvPr id="25" name="Rectangle 24"/>
            <p:cNvSpPr/>
            <p:nvPr/>
          </p:nvSpPr>
          <p:spPr>
            <a:xfrm>
              <a:off x="5051256" y="3477574"/>
              <a:ext cx="2454992" cy="338554"/>
            </a:xfrm>
            <a:prstGeom prst="rect">
              <a:avLst/>
            </a:prstGeom>
          </p:spPr>
          <p:txBody>
            <a:bodyPr wrap="square">
              <a:spAutoFit/>
            </a:bodyPr>
            <a:lstStyle/>
            <a:p>
              <a:pPr algn="ctr">
                <a:defRPr/>
              </a:pPr>
              <a:r>
                <a:rPr lang="fr-FR" sz="1600" cap="small" dirty="0" smtClean="0">
                  <a:solidFill>
                    <a:srgbClr val="3E3E3E"/>
                  </a:solidFill>
                  <a:latin typeface="KyivType Sans2" panose="00000500000000000000" pitchFamily="50" charset="0"/>
                  <a:ea typeface="Roboto" panose="02000000000000000000" pitchFamily="2" charset="0"/>
                </a:rPr>
                <a:t>Phyto </a:t>
              </a:r>
              <a:r>
                <a:rPr lang="fr-FR" sz="1600" cap="small" dirty="0">
                  <a:solidFill>
                    <a:srgbClr val="3E3E3E"/>
                  </a:solidFill>
                  <a:latin typeface="KyivType Sans2" panose="00000500000000000000" pitchFamily="50" charset="0"/>
                  <a:ea typeface="Roboto" panose="02000000000000000000" pitchFamily="2" charset="0"/>
                </a:rPr>
                <a:t>52</a:t>
              </a:r>
            </a:p>
          </p:txBody>
        </p:sp>
        <p:pic>
          <p:nvPicPr>
            <p:cNvPr id="26" name="Image 25"/>
            <p:cNvPicPr>
              <a:picLocks noChangeAspect="1"/>
            </p:cNvPicPr>
            <p:nvPr/>
          </p:nvPicPr>
          <p:blipFill rotWithShape="1">
            <a:blip r:embed="rId9" cstate="print">
              <a:extLst>
                <a:ext uri="{28A0092B-C50C-407E-A947-70E740481C1C}">
                  <a14:useLocalDpi xmlns:a14="http://schemas.microsoft.com/office/drawing/2010/main" val="0"/>
                </a:ext>
              </a:extLst>
            </a:blip>
            <a:srcRect l="32477" t="8718" r="32584" b="27693"/>
            <a:stretch/>
          </p:blipFill>
          <p:spPr>
            <a:xfrm>
              <a:off x="5967457" y="3895130"/>
              <a:ext cx="622590" cy="1416534"/>
            </a:xfrm>
            <a:prstGeom prst="rect">
              <a:avLst/>
            </a:prstGeom>
          </p:spPr>
        </p:pic>
      </p:grpSp>
      <p:pic>
        <p:nvPicPr>
          <p:cNvPr id="27" name="Image 2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734516" y="1487749"/>
            <a:ext cx="1268749" cy="1903331"/>
          </a:xfrm>
          <a:prstGeom prst="rect">
            <a:avLst/>
          </a:prstGeom>
        </p:spPr>
      </p:pic>
      <p:sp>
        <p:nvSpPr>
          <p:cNvPr id="29" name="Rectangle 28"/>
          <p:cNvSpPr/>
          <p:nvPr/>
        </p:nvSpPr>
        <p:spPr>
          <a:xfrm>
            <a:off x="8076320" y="1408795"/>
            <a:ext cx="2496351" cy="338554"/>
          </a:xfrm>
          <a:prstGeom prst="rect">
            <a:avLst/>
          </a:prstGeom>
        </p:spPr>
        <p:txBody>
          <a:bodyPr wrap="square">
            <a:spAutoFit/>
          </a:bodyPr>
          <a:lstStyle/>
          <a:p>
            <a:pPr marR="0" lvl="0" indent="0" algn="ctr" fontAlgn="auto">
              <a:lnSpc>
                <a:spcPct val="100000"/>
              </a:lnSpc>
              <a:spcBef>
                <a:spcPts val="0"/>
              </a:spcBef>
              <a:spcAft>
                <a:spcPts val="0"/>
              </a:spcAft>
              <a:buClrTx/>
              <a:buSzTx/>
              <a:buFontTx/>
              <a:buNone/>
              <a:tabLst/>
              <a:defRPr/>
            </a:pPr>
            <a:r>
              <a:rPr lang="fr-FR" sz="1600" cap="small" dirty="0" smtClean="0">
                <a:solidFill>
                  <a:srgbClr val="3E3E3E"/>
                </a:solidFill>
                <a:latin typeface="KyivType Sans2" panose="00000500000000000000" pitchFamily="50" charset="0"/>
                <a:ea typeface="Roboto" panose="02000000000000000000" pitchFamily="2" charset="0"/>
              </a:rPr>
              <a:t>Alpha Peel </a:t>
            </a:r>
            <a:endParaRPr lang="fr-FR" sz="1600" cap="small" dirty="0">
              <a:solidFill>
                <a:srgbClr val="3E3E3E"/>
              </a:solidFill>
              <a:latin typeface="KyivType Sans2" panose="00000500000000000000" pitchFamily="50" charset="0"/>
              <a:ea typeface="Roboto" panose="02000000000000000000" pitchFamily="2" charset="0"/>
            </a:endParaRPr>
          </a:p>
        </p:txBody>
      </p:sp>
      <p:pic>
        <p:nvPicPr>
          <p:cNvPr id="30" name="Image 29"/>
          <p:cNvPicPr>
            <a:picLocks noChangeAspect="1"/>
          </p:cNvPicPr>
          <p:nvPr/>
        </p:nvPicPr>
        <p:blipFill rotWithShape="1">
          <a:blip r:embed="rId11" cstate="print">
            <a:extLst>
              <a:ext uri="{28A0092B-C50C-407E-A947-70E740481C1C}">
                <a14:useLocalDpi xmlns:a14="http://schemas.microsoft.com/office/drawing/2010/main" val="0"/>
              </a:ext>
            </a:extLst>
          </a:blip>
          <a:srcRect l="25457" t="25976" r="28448" b="6384"/>
          <a:stretch/>
        </p:blipFill>
        <p:spPr>
          <a:xfrm>
            <a:off x="10824025" y="1732860"/>
            <a:ext cx="698801" cy="1538282"/>
          </a:xfrm>
          <a:prstGeom prst="rect">
            <a:avLst/>
          </a:prstGeom>
        </p:spPr>
      </p:pic>
      <p:sp>
        <p:nvSpPr>
          <p:cNvPr id="31" name="Rectangle 30"/>
          <p:cNvSpPr/>
          <p:nvPr/>
        </p:nvSpPr>
        <p:spPr>
          <a:xfrm>
            <a:off x="9733254" y="1269833"/>
            <a:ext cx="2496351" cy="584775"/>
          </a:xfrm>
          <a:prstGeom prst="rect">
            <a:avLst/>
          </a:prstGeom>
        </p:spPr>
        <p:txBody>
          <a:bodyPr wrap="square">
            <a:spAutoFit/>
          </a:bodyPr>
          <a:lstStyle/>
          <a:p>
            <a:pPr marR="0" lvl="0" indent="0" algn="ctr" fontAlgn="auto">
              <a:lnSpc>
                <a:spcPct val="100000"/>
              </a:lnSpc>
              <a:spcBef>
                <a:spcPts val="0"/>
              </a:spcBef>
              <a:spcAft>
                <a:spcPts val="0"/>
              </a:spcAft>
              <a:buClrTx/>
              <a:buSzTx/>
              <a:buFontTx/>
              <a:buNone/>
              <a:tabLst/>
              <a:defRPr/>
            </a:pPr>
            <a:r>
              <a:rPr lang="fr-FR" sz="1600" cap="small" dirty="0" err="1" smtClean="0">
                <a:solidFill>
                  <a:srgbClr val="3E3E3E"/>
                </a:solidFill>
                <a:latin typeface="KyivType Sans2" panose="00000500000000000000" pitchFamily="50" charset="0"/>
                <a:ea typeface="Roboto" panose="02000000000000000000" pitchFamily="2" charset="0"/>
              </a:rPr>
              <a:t>Glyconight</a:t>
            </a:r>
            <a:r>
              <a:rPr lang="fr-FR" sz="1600" cap="small" dirty="0" smtClean="0">
                <a:solidFill>
                  <a:srgbClr val="3E3E3E"/>
                </a:solidFill>
                <a:latin typeface="KyivType Sans2" panose="00000500000000000000" pitchFamily="50" charset="0"/>
                <a:ea typeface="Roboto" panose="02000000000000000000" pitchFamily="2" charset="0"/>
              </a:rPr>
              <a:t> </a:t>
            </a:r>
          </a:p>
          <a:p>
            <a:pPr marR="0" lvl="0" indent="0" algn="ctr" fontAlgn="auto">
              <a:lnSpc>
                <a:spcPct val="100000"/>
              </a:lnSpc>
              <a:spcBef>
                <a:spcPts val="0"/>
              </a:spcBef>
              <a:spcAft>
                <a:spcPts val="0"/>
              </a:spcAft>
              <a:buClrTx/>
              <a:buSzTx/>
              <a:buFontTx/>
              <a:buNone/>
              <a:tabLst/>
              <a:defRPr/>
            </a:pPr>
            <a:r>
              <a:rPr lang="fr-FR" sz="1600" cap="small" dirty="0" smtClean="0">
                <a:solidFill>
                  <a:srgbClr val="3E3E3E"/>
                </a:solidFill>
                <a:latin typeface="KyivType Sans2" panose="00000500000000000000" pitchFamily="50" charset="0"/>
                <a:ea typeface="Roboto" panose="02000000000000000000" pitchFamily="2" charset="0"/>
              </a:rPr>
              <a:t>10% masque</a:t>
            </a:r>
            <a:endParaRPr lang="fr-FR" sz="1600" cap="small" dirty="0">
              <a:solidFill>
                <a:srgbClr val="3E3E3E"/>
              </a:solidFill>
              <a:latin typeface="KyivType Sans2" panose="00000500000000000000" pitchFamily="50" charset="0"/>
              <a:ea typeface="Roboto" panose="02000000000000000000" pitchFamily="2" charset="0"/>
            </a:endParaRPr>
          </a:p>
        </p:txBody>
      </p:sp>
      <p:pic>
        <p:nvPicPr>
          <p:cNvPr id="32" name="Image 3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5400000">
            <a:off x="1226784" y="3693616"/>
            <a:ext cx="794244" cy="423873"/>
          </a:xfrm>
          <a:prstGeom prst="rect">
            <a:avLst/>
          </a:prstGeom>
        </p:spPr>
      </p:pic>
      <p:pic>
        <p:nvPicPr>
          <p:cNvPr id="33" name="Image 3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5400000">
            <a:off x="3138271" y="3693617"/>
            <a:ext cx="794244" cy="423873"/>
          </a:xfrm>
          <a:prstGeom prst="rect">
            <a:avLst/>
          </a:prstGeom>
        </p:spPr>
      </p:pic>
      <p:pic>
        <p:nvPicPr>
          <p:cNvPr id="34" name="Image 3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5400000">
            <a:off x="4910431" y="3693617"/>
            <a:ext cx="794244" cy="423873"/>
          </a:xfrm>
          <a:prstGeom prst="rect">
            <a:avLst/>
          </a:prstGeom>
        </p:spPr>
      </p:pic>
      <p:pic>
        <p:nvPicPr>
          <p:cNvPr id="35" name="Image 3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5400000">
            <a:off x="7024405" y="3693617"/>
            <a:ext cx="794244" cy="423873"/>
          </a:xfrm>
          <a:prstGeom prst="rect">
            <a:avLst/>
          </a:prstGeom>
        </p:spPr>
      </p:pic>
      <p:pic>
        <p:nvPicPr>
          <p:cNvPr id="36" name="Image 3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5400000">
            <a:off x="8971768" y="3693616"/>
            <a:ext cx="794244" cy="423873"/>
          </a:xfrm>
          <a:prstGeom prst="rect">
            <a:avLst/>
          </a:prstGeom>
        </p:spPr>
      </p:pic>
      <p:pic>
        <p:nvPicPr>
          <p:cNvPr id="37" name="Image 3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5400000">
            <a:off x="10145514" y="3931754"/>
            <a:ext cx="2107848" cy="1026501"/>
          </a:xfrm>
          <a:prstGeom prst="rect">
            <a:avLst/>
          </a:prstGeom>
        </p:spPr>
      </p:pic>
      <p:sp>
        <p:nvSpPr>
          <p:cNvPr id="3" name="ZoneTexte 2"/>
          <p:cNvSpPr txBox="1"/>
          <p:nvPr/>
        </p:nvSpPr>
        <p:spPr>
          <a:xfrm>
            <a:off x="808159" y="4388415"/>
            <a:ext cx="1631493" cy="646331"/>
          </a:xfrm>
          <a:prstGeom prst="rect">
            <a:avLst/>
          </a:prstGeom>
          <a:noFill/>
          <a:ln>
            <a:solidFill>
              <a:schemeClr val="tx1"/>
            </a:solidFill>
          </a:ln>
        </p:spPr>
        <p:txBody>
          <a:bodyPr wrap="square" rtlCol="0" anchor="ctr">
            <a:spAutoFit/>
          </a:bodyPr>
          <a:lstStyle/>
          <a:p>
            <a:pPr algn="ctr"/>
            <a:r>
              <a:rPr lang="fr-FR" dirty="0" err="1">
                <a:latin typeface="Roboto Light" panose="020B0604020202020204" charset="0"/>
                <a:ea typeface="Roboto Light" panose="020B0604020202020204" charset="0"/>
              </a:rPr>
              <a:t>Dull</a:t>
            </a:r>
            <a:r>
              <a:rPr lang="fr-FR" dirty="0">
                <a:latin typeface="Roboto Light" panose="020B0604020202020204" charset="0"/>
                <a:ea typeface="Roboto Light" panose="020B0604020202020204" charset="0"/>
              </a:rPr>
              <a:t> skin </a:t>
            </a:r>
          </a:p>
          <a:p>
            <a:pPr algn="ctr"/>
            <a:r>
              <a:rPr lang="fr-FR" dirty="0" err="1">
                <a:latin typeface="Roboto Light" panose="020B0604020202020204" charset="0"/>
                <a:ea typeface="Roboto Light" panose="020B0604020202020204" charset="0"/>
              </a:rPr>
              <a:t>Asphyxiated</a:t>
            </a:r>
            <a:r>
              <a:rPr lang="fr-FR" dirty="0">
                <a:latin typeface="Roboto Light" panose="020B0604020202020204" charset="0"/>
                <a:ea typeface="Roboto Light" panose="020B0604020202020204" charset="0"/>
              </a:rPr>
              <a:t> </a:t>
            </a:r>
            <a:endParaRPr lang="fr-FR" dirty="0"/>
          </a:p>
        </p:txBody>
      </p:sp>
      <p:sp>
        <p:nvSpPr>
          <p:cNvPr id="38" name="ZoneTexte 37"/>
          <p:cNvSpPr txBox="1"/>
          <p:nvPr/>
        </p:nvSpPr>
        <p:spPr>
          <a:xfrm>
            <a:off x="2719646" y="4388415"/>
            <a:ext cx="1631493" cy="646331"/>
          </a:xfrm>
          <a:prstGeom prst="rect">
            <a:avLst/>
          </a:prstGeom>
          <a:noFill/>
          <a:ln>
            <a:solidFill>
              <a:schemeClr val="tx1"/>
            </a:solidFill>
          </a:ln>
        </p:spPr>
        <p:txBody>
          <a:bodyPr wrap="square" rtlCol="0" anchor="ctr">
            <a:spAutoFit/>
          </a:bodyPr>
          <a:lstStyle/>
          <a:p>
            <a:pPr algn="ctr"/>
            <a:r>
              <a:rPr lang="fr-FR" dirty="0" err="1" smtClean="0">
                <a:latin typeface="Roboto Light" panose="020B0604020202020204" charset="0"/>
                <a:ea typeface="Roboto Light" panose="020B0604020202020204" charset="0"/>
              </a:rPr>
              <a:t>Lack</a:t>
            </a:r>
            <a:r>
              <a:rPr lang="fr-FR" dirty="0" smtClean="0">
                <a:latin typeface="Roboto Light" panose="020B0604020202020204" charset="0"/>
                <a:ea typeface="Roboto Light" panose="020B0604020202020204" charset="0"/>
              </a:rPr>
              <a:t> of </a:t>
            </a:r>
            <a:r>
              <a:rPr lang="fr-FR" dirty="0" err="1" smtClean="0">
                <a:latin typeface="Roboto Light" panose="020B0604020202020204" charset="0"/>
                <a:ea typeface="Roboto Light" panose="020B0604020202020204" charset="0"/>
              </a:rPr>
              <a:t>firmness</a:t>
            </a:r>
            <a:r>
              <a:rPr lang="fr-FR" dirty="0" smtClean="0">
                <a:latin typeface="Roboto Light" panose="020B0604020202020204" charset="0"/>
                <a:ea typeface="Roboto Light" panose="020B0604020202020204" charset="0"/>
              </a:rPr>
              <a:t> </a:t>
            </a:r>
            <a:endParaRPr lang="fr-FR" dirty="0"/>
          </a:p>
        </p:txBody>
      </p:sp>
      <p:sp>
        <p:nvSpPr>
          <p:cNvPr id="39" name="ZoneTexte 38"/>
          <p:cNvSpPr txBox="1"/>
          <p:nvPr/>
        </p:nvSpPr>
        <p:spPr>
          <a:xfrm>
            <a:off x="4631133" y="4388414"/>
            <a:ext cx="1631493" cy="646331"/>
          </a:xfrm>
          <a:prstGeom prst="rect">
            <a:avLst/>
          </a:prstGeom>
          <a:noFill/>
          <a:ln>
            <a:solidFill>
              <a:schemeClr val="tx1"/>
            </a:solidFill>
          </a:ln>
        </p:spPr>
        <p:txBody>
          <a:bodyPr wrap="square" rtlCol="0" anchor="ctr">
            <a:spAutoFit/>
          </a:bodyPr>
          <a:lstStyle/>
          <a:p>
            <a:pPr algn="ctr"/>
            <a:r>
              <a:rPr lang="fr-FR" dirty="0"/>
              <a:t>Fine </a:t>
            </a:r>
            <a:r>
              <a:rPr lang="fr-FR" dirty="0" err="1"/>
              <a:t>lines</a:t>
            </a:r>
            <a:r>
              <a:rPr lang="fr-FR" dirty="0"/>
              <a:t>, </a:t>
            </a:r>
            <a:r>
              <a:rPr lang="fr-FR" dirty="0" err="1"/>
              <a:t>wrinkles</a:t>
            </a:r>
            <a:r>
              <a:rPr lang="fr-FR" dirty="0"/>
              <a:t> </a:t>
            </a:r>
          </a:p>
        </p:txBody>
      </p:sp>
      <p:sp>
        <p:nvSpPr>
          <p:cNvPr id="40" name="ZoneTexte 39"/>
          <p:cNvSpPr txBox="1"/>
          <p:nvPr/>
        </p:nvSpPr>
        <p:spPr>
          <a:xfrm>
            <a:off x="6655567" y="4388414"/>
            <a:ext cx="1631493" cy="646331"/>
          </a:xfrm>
          <a:prstGeom prst="rect">
            <a:avLst/>
          </a:prstGeom>
          <a:noFill/>
          <a:ln>
            <a:solidFill>
              <a:schemeClr val="tx1"/>
            </a:solidFill>
          </a:ln>
        </p:spPr>
        <p:txBody>
          <a:bodyPr wrap="square" rtlCol="0" anchor="ctr">
            <a:spAutoFit/>
          </a:bodyPr>
          <a:lstStyle/>
          <a:p>
            <a:pPr algn="ctr"/>
            <a:r>
              <a:rPr lang="fr-FR" dirty="0" err="1" smtClean="0">
                <a:latin typeface="Roboto Light" panose="020B0604020202020204" charset="0"/>
                <a:ea typeface="Roboto Light" panose="020B0604020202020204" charset="0"/>
              </a:rPr>
              <a:t>Deep</a:t>
            </a:r>
            <a:r>
              <a:rPr lang="fr-FR" dirty="0" smtClean="0">
                <a:latin typeface="Roboto Light" panose="020B0604020202020204" charset="0"/>
                <a:ea typeface="Roboto Light" panose="020B0604020202020204" charset="0"/>
              </a:rPr>
              <a:t> </a:t>
            </a:r>
          </a:p>
          <a:p>
            <a:pPr algn="ctr"/>
            <a:r>
              <a:rPr lang="fr-FR" dirty="0" err="1" smtClean="0">
                <a:latin typeface="Roboto Light" panose="020B0604020202020204" charset="0"/>
                <a:ea typeface="Roboto Light" panose="020B0604020202020204" charset="0"/>
              </a:rPr>
              <a:t>wrinkles</a:t>
            </a:r>
            <a:endParaRPr lang="fr-FR" dirty="0"/>
          </a:p>
        </p:txBody>
      </p:sp>
      <p:sp>
        <p:nvSpPr>
          <p:cNvPr id="41" name="ZoneTexte 40"/>
          <p:cNvSpPr txBox="1"/>
          <p:nvPr/>
        </p:nvSpPr>
        <p:spPr>
          <a:xfrm>
            <a:off x="8589331" y="4388414"/>
            <a:ext cx="1631493" cy="646331"/>
          </a:xfrm>
          <a:prstGeom prst="rect">
            <a:avLst/>
          </a:prstGeom>
          <a:noFill/>
          <a:ln>
            <a:solidFill>
              <a:schemeClr val="tx1"/>
            </a:solidFill>
          </a:ln>
        </p:spPr>
        <p:txBody>
          <a:bodyPr wrap="square" rtlCol="0" anchor="ctr">
            <a:spAutoFit/>
          </a:bodyPr>
          <a:lstStyle/>
          <a:p>
            <a:pPr algn="ctr"/>
            <a:r>
              <a:rPr lang="fr-FR" dirty="0" err="1"/>
              <a:t>D</a:t>
            </a:r>
            <a:r>
              <a:rPr lang="fr-FR" dirty="0" err="1" smtClean="0"/>
              <a:t>ull</a:t>
            </a:r>
            <a:r>
              <a:rPr lang="fr-FR" dirty="0"/>
              <a:t>, </a:t>
            </a:r>
            <a:r>
              <a:rPr lang="fr-FR" dirty="0" err="1"/>
              <a:t>uneven</a:t>
            </a:r>
            <a:r>
              <a:rPr lang="fr-FR" dirty="0"/>
              <a:t> complexion</a:t>
            </a:r>
          </a:p>
        </p:txBody>
      </p:sp>
      <p:sp>
        <p:nvSpPr>
          <p:cNvPr id="42" name="ZoneTexte 41"/>
          <p:cNvSpPr txBox="1"/>
          <p:nvPr/>
        </p:nvSpPr>
        <p:spPr>
          <a:xfrm>
            <a:off x="808159" y="5507286"/>
            <a:ext cx="10566977" cy="646331"/>
          </a:xfrm>
          <a:prstGeom prst="rect">
            <a:avLst/>
          </a:prstGeom>
          <a:noFill/>
          <a:ln>
            <a:solidFill>
              <a:schemeClr val="tx1"/>
            </a:solidFill>
          </a:ln>
        </p:spPr>
        <p:txBody>
          <a:bodyPr wrap="square" rtlCol="0" anchor="ctr">
            <a:spAutoFit/>
          </a:bodyPr>
          <a:lstStyle/>
          <a:p>
            <a:pPr algn="ctr"/>
            <a:r>
              <a:rPr lang="en-US" dirty="0"/>
              <a:t>For millennials: boosts radiance and minimizes first wrinkles </a:t>
            </a:r>
            <a:endParaRPr lang="en-US" dirty="0" smtClean="0"/>
          </a:p>
          <a:p>
            <a:pPr>
              <a:defRPr/>
            </a:pPr>
            <a:r>
              <a:rPr lang="en-US" dirty="0"/>
              <a:t>For more mature consumers : an anti-aging effect (wrinkles++/ firmness/spots) and radiance</a:t>
            </a:r>
            <a:endParaRPr lang="fr-FR" dirty="0"/>
          </a:p>
        </p:txBody>
      </p:sp>
    </p:spTree>
    <p:extLst>
      <p:ext uri="{BB962C8B-B14F-4D97-AF65-F5344CB8AC3E}">
        <p14:creationId xmlns:p14="http://schemas.microsoft.com/office/powerpoint/2010/main" val="2986477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1"/>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5"/>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7"/>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9"/>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36"/>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41"/>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1"/>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30"/>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37"/>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1" grpId="0"/>
      <p:bldP spid="3" grpId="0" animBg="1"/>
      <p:bldP spid="38" grpId="0" animBg="1"/>
      <p:bldP spid="39" grpId="0" animBg="1"/>
      <p:bldP spid="40" grpId="0" animBg="1"/>
      <p:bldP spid="41" grpId="0" animBg="1"/>
      <p:bldP spid="4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rotWithShape="1">
          <a:blip r:embed="rId3">
            <a:extLst>
              <a:ext uri="{28A0092B-C50C-407E-A947-70E740481C1C}">
                <a14:useLocalDpi xmlns:a14="http://schemas.microsoft.com/office/drawing/2010/main" val="0"/>
              </a:ext>
            </a:extLst>
          </a:blip>
          <a:srcRect l="123" t="4986" b="39322"/>
          <a:stretch/>
        </p:blipFill>
        <p:spPr>
          <a:xfrm>
            <a:off x="0" y="0"/>
            <a:ext cx="12264828" cy="6858000"/>
          </a:xfrm>
          <a:prstGeom prst="rect">
            <a:avLst/>
          </a:prstGeom>
        </p:spPr>
      </p:pic>
      <p:sp>
        <p:nvSpPr>
          <p:cNvPr id="4" name="Titre 2"/>
          <p:cNvSpPr txBox="1">
            <a:spLocks/>
          </p:cNvSpPr>
          <p:nvPr/>
        </p:nvSpPr>
        <p:spPr>
          <a:xfrm>
            <a:off x="874614" y="3101309"/>
            <a:ext cx="10515600" cy="1074765"/>
          </a:xfrm>
          <a:prstGeom prst="rect">
            <a:avLst/>
          </a:prstGeom>
          <a:solidFill>
            <a:schemeClr val="accent5">
              <a:lumMod val="75000"/>
              <a:alpha val="38039"/>
            </a:schemeClr>
          </a:solidFill>
        </p:spPr>
        <p:txBody>
          <a:bodyPr anchor="ctr"/>
          <a:lst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r>
              <a:rPr lang="fr-FR" sz="4400" dirty="0" smtClean="0">
                <a:solidFill>
                  <a:schemeClr val="accent1">
                    <a:lumMod val="20000"/>
                    <a:lumOff val="80000"/>
                  </a:schemeClr>
                </a:solidFill>
              </a:rPr>
              <a:t>The </a:t>
            </a:r>
            <a:r>
              <a:rPr lang="fr-FR" sz="4400" dirty="0" err="1" smtClean="0">
                <a:solidFill>
                  <a:schemeClr val="accent1">
                    <a:lumMod val="20000"/>
                    <a:lumOff val="80000"/>
                  </a:schemeClr>
                </a:solidFill>
              </a:rPr>
              <a:t>offer</a:t>
            </a:r>
            <a:r>
              <a:rPr lang="fr-FR" sz="4400" dirty="0" smtClean="0">
                <a:solidFill>
                  <a:schemeClr val="accent1">
                    <a:lumMod val="20000"/>
                    <a:lumOff val="80000"/>
                  </a:schemeClr>
                </a:solidFill>
              </a:rPr>
              <a:t> </a:t>
            </a:r>
            <a:endParaRPr lang="fr-FR" sz="4400" dirty="0">
              <a:solidFill>
                <a:schemeClr val="accent1">
                  <a:lumMod val="20000"/>
                  <a:lumOff val="80000"/>
                </a:schemeClr>
              </a:solidFill>
            </a:endParaRPr>
          </a:p>
        </p:txBody>
      </p:sp>
    </p:spTree>
    <p:extLst>
      <p:ext uri="{BB962C8B-B14F-4D97-AF65-F5344CB8AC3E}">
        <p14:creationId xmlns:p14="http://schemas.microsoft.com/office/powerpoint/2010/main" val="379173499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 11"/>
          <p:cNvPicPr>
            <a:picLocks noChangeAspect="1"/>
          </p:cNvPicPr>
          <p:nvPr/>
        </p:nvPicPr>
        <p:blipFill rotWithShape="1">
          <a:blip r:embed="rId3">
            <a:extLst>
              <a:ext uri="{28A0092B-C50C-407E-A947-70E740481C1C}">
                <a14:useLocalDpi xmlns:a14="http://schemas.microsoft.com/office/drawing/2010/main" val="0"/>
              </a:ext>
            </a:extLst>
          </a:blip>
          <a:srcRect l="123" t="4986" b="39322"/>
          <a:stretch/>
        </p:blipFill>
        <p:spPr>
          <a:xfrm>
            <a:off x="0" y="0"/>
            <a:ext cx="12264828" cy="6858000"/>
          </a:xfrm>
          <a:prstGeom prst="rect">
            <a:avLst/>
          </a:prstGeom>
        </p:spPr>
      </p:pic>
      <p:sp>
        <p:nvSpPr>
          <p:cNvPr id="10" name="Titre 2"/>
          <p:cNvSpPr txBox="1">
            <a:spLocks/>
          </p:cNvSpPr>
          <p:nvPr/>
        </p:nvSpPr>
        <p:spPr>
          <a:xfrm>
            <a:off x="6132414" y="1828801"/>
            <a:ext cx="5608320" cy="3466011"/>
          </a:xfrm>
          <a:prstGeom prst="rect">
            <a:avLst/>
          </a:prstGeom>
          <a:solidFill>
            <a:schemeClr val="accent5">
              <a:lumMod val="75000"/>
              <a:alpha val="45098"/>
            </a:schemeClr>
          </a:solidFill>
        </p:spPr>
        <p:txBody>
          <a:bodyPr anchor="ctr"/>
          <a:lst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endParaRPr lang="fr-FR" sz="3200" dirty="0">
              <a:solidFill>
                <a:schemeClr val="bg1"/>
              </a:solidFill>
              <a:latin typeface="+mn-lt"/>
            </a:endParaRPr>
          </a:p>
        </p:txBody>
      </p:sp>
      <p:sp>
        <p:nvSpPr>
          <p:cNvPr id="8" name="Titre 2"/>
          <p:cNvSpPr txBox="1">
            <a:spLocks/>
          </p:cNvSpPr>
          <p:nvPr/>
        </p:nvSpPr>
        <p:spPr>
          <a:xfrm>
            <a:off x="6457405" y="2682769"/>
            <a:ext cx="5111933" cy="1758074"/>
          </a:xfrm>
          <a:prstGeom prst="rect">
            <a:avLst/>
          </a:prstGeom>
          <a:solidFill>
            <a:schemeClr val="accent5">
              <a:lumMod val="75000"/>
              <a:alpha val="38039"/>
            </a:schemeClr>
          </a:solidFill>
        </p:spPr>
        <p:txBody>
          <a:bodyPr anchor="ctr"/>
          <a:lst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r>
              <a:rPr lang="en-US" sz="3200" dirty="0">
                <a:solidFill>
                  <a:schemeClr val="bg1"/>
                </a:solidFill>
                <a:latin typeface="+mn-lt"/>
              </a:rPr>
              <a:t>20% discount </a:t>
            </a:r>
            <a:r>
              <a:rPr lang="en-US" sz="3200" dirty="0" smtClean="0">
                <a:solidFill>
                  <a:schemeClr val="bg1"/>
                </a:solidFill>
                <a:latin typeface="+mn-lt"/>
              </a:rPr>
              <a:t>with </a:t>
            </a:r>
            <a:r>
              <a:rPr lang="en-US" sz="3200" dirty="0">
                <a:solidFill>
                  <a:schemeClr val="bg1"/>
                </a:solidFill>
                <a:latin typeface="+mn-lt"/>
              </a:rPr>
              <a:t>the purchase of 2 products including 1 night product</a:t>
            </a:r>
            <a:endParaRPr lang="fr-FR" sz="3200" dirty="0">
              <a:solidFill>
                <a:schemeClr val="bg1"/>
              </a:solidFill>
              <a:latin typeface="+mn-lt"/>
            </a:endParaRPr>
          </a:p>
        </p:txBody>
      </p:sp>
      <p:cxnSp>
        <p:nvCxnSpPr>
          <p:cNvPr id="16" name="Connecteur en arc 15"/>
          <p:cNvCxnSpPr/>
          <p:nvPr/>
        </p:nvCxnSpPr>
        <p:spPr>
          <a:xfrm>
            <a:off x="4711567" y="2413054"/>
            <a:ext cx="1282777" cy="1002417"/>
          </a:xfrm>
          <a:prstGeom prst="curvedConnector3">
            <a:avLst/>
          </a:prstGeom>
          <a:ln>
            <a:solidFill>
              <a:schemeClr val="bg1"/>
            </a:solidFill>
            <a:tailEnd type="triangle"/>
          </a:ln>
        </p:spPr>
        <p:style>
          <a:lnRef idx="3">
            <a:schemeClr val="dk1"/>
          </a:lnRef>
          <a:fillRef idx="0">
            <a:schemeClr val="dk1"/>
          </a:fillRef>
          <a:effectRef idx="2">
            <a:schemeClr val="dk1"/>
          </a:effectRef>
          <a:fontRef idx="minor">
            <a:schemeClr val="tx1"/>
          </a:fontRef>
        </p:style>
      </p:cxnSp>
      <p:pic>
        <p:nvPicPr>
          <p:cNvPr id="2" name="Imag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833418">
            <a:off x="1125567" y="1126038"/>
            <a:ext cx="3177850" cy="443964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08723116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rotWithShape="1">
          <a:blip r:embed="rId3">
            <a:extLst>
              <a:ext uri="{28A0092B-C50C-407E-A947-70E740481C1C}">
                <a14:useLocalDpi xmlns:a14="http://schemas.microsoft.com/office/drawing/2010/main" val="0"/>
              </a:ext>
            </a:extLst>
          </a:blip>
          <a:srcRect l="123" t="4986" b="39322"/>
          <a:stretch/>
        </p:blipFill>
        <p:spPr>
          <a:xfrm>
            <a:off x="0" y="0"/>
            <a:ext cx="12264828" cy="6858000"/>
          </a:xfrm>
          <a:prstGeom prst="rect">
            <a:avLst/>
          </a:prstGeom>
        </p:spPr>
      </p:pic>
      <p:sp>
        <p:nvSpPr>
          <p:cNvPr id="4" name="Titre 2"/>
          <p:cNvSpPr txBox="1">
            <a:spLocks/>
          </p:cNvSpPr>
          <p:nvPr/>
        </p:nvSpPr>
        <p:spPr>
          <a:xfrm>
            <a:off x="874614" y="2700582"/>
            <a:ext cx="10515600" cy="1456836"/>
          </a:xfrm>
          <a:prstGeom prst="rect">
            <a:avLst/>
          </a:prstGeom>
          <a:solidFill>
            <a:schemeClr val="accent5">
              <a:lumMod val="75000"/>
              <a:alpha val="38039"/>
            </a:schemeClr>
          </a:solidFill>
        </p:spPr>
        <p:txBody>
          <a:bodyPr anchor="ctr"/>
          <a:lst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pPr>
              <a:lnSpc>
                <a:spcPct val="100000"/>
              </a:lnSpc>
              <a:spcBef>
                <a:spcPts val="0"/>
              </a:spcBef>
              <a:defRPr/>
            </a:pPr>
            <a:r>
              <a:rPr lang="en-US" sz="4400" dirty="0">
                <a:solidFill>
                  <a:schemeClr val="bg1"/>
                </a:solidFill>
                <a:latin typeface="KyivType Sans2" panose="00000500000000000000" charset="0"/>
              </a:rPr>
              <a:t>Boost your night care </a:t>
            </a:r>
          </a:p>
          <a:p>
            <a:pPr>
              <a:lnSpc>
                <a:spcPct val="100000"/>
              </a:lnSpc>
              <a:spcBef>
                <a:spcPts val="0"/>
              </a:spcBef>
              <a:defRPr/>
            </a:pPr>
            <a:r>
              <a:rPr lang="en-US" sz="4400" dirty="0">
                <a:solidFill>
                  <a:schemeClr val="bg1"/>
                </a:solidFill>
                <a:latin typeface="KyivType Sans2" panose="00000500000000000000" charset="0"/>
              </a:rPr>
              <a:t>by optimizing your sleep</a:t>
            </a:r>
            <a:endParaRPr lang="fr-FR" sz="4400" dirty="0">
              <a:solidFill>
                <a:schemeClr val="bg1"/>
              </a:solidFill>
              <a:latin typeface="KyivType Sans2" panose="00000500000000000000" charset="0"/>
            </a:endParaRPr>
          </a:p>
        </p:txBody>
      </p:sp>
    </p:spTree>
    <p:extLst>
      <p:ext uri="{BB962C8B-B14F-4D97-AF65-F5344CB8AC3E}">
        <p14:creationId xmlns:p14="http://schemas.microsoft.com/office/powerpoint/2010/main" val="266189997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p:txBody>
          <a:bodyPr/>
          <a:lstStyle/>
          <a:p>
            <a:endParaRPr lang="fr-FR"/>
          </a:p>
        </p:txBody>
      </p:sp>
      <p:pic>
        <p:nvPicPr>
          <p:cNvPr id="2050" name="Picture 2" descr="https://www.rituals.com/dw/image/v2/BBKL_PRD/on/demandware.static/-/Library-Sites-RitualsSharedContent/default/dw8486e4c2/Magazine/2020/comfort/2020-11-18_Cardamom%20chocolate%20milk%206.jpg?sw=1440&amp;sh=445&amp;sm=fit&amp;cx=10&amp;cy=581&amp;cw=3526&amp;ch=1090&amp;sfr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45164"/>
            <a:ext cx="12192000" cy="376766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590163" y="3698922"/>
            <a:ext cx="4349087" cy="2893100"/>
          </a:xfrm>
          <a:prstGeom prst="rect">
            <a:avLst/>
          </a:prstGeom>
          <a:solidFill>
            <a:schemeClr val="bg1"/>
          </a:solidFill>
        </p:spPr>
        <p:txBody>
          <a:bodyPr wrap="square">
            <a:spAutoFit/>
          </a:bodyPr>
          <a:lstStyle/>
          <a:p>
            <a:pPr fontAlgn="base"/>
            <a:r>
              <a:rPr lang="fr-FR" sz="2000" b="1" cap="small" dirty="0">
                <a:solidFill>
                  <a:srgbClr val="453F3F"/>
                </a:solidFill>
              </a:rPr>
              <a:t> </a:t>
            </a:r>
            <a:r>
              <a:rPr lang="fr-FR" sz="2000" b="1" cap="small" dirty="0" err="1">
                <a:solidFill>
                  <a:srgbClr val="453F3F"/>
                </a:solidFill>
              </a:rPr>
              <a:t>Preparation</a:t>
            </a:r>
            <a:r>
              <a:rPr lang="fr-FR" sz="2000" b="1" cap="small" dirty="0">
                <a:solidFill>
                  <a:srgbClr val="453F3F"/>
                </a:solidFill>
              </a:rPr>
              <a:t> </a:t>
            </a:r>
            <a:r>
              <a:rPr lang="fr-FR" sz="2000" b="1" cap="small" dirty="0" smtClean="0">
                <a:solidFill>
                  <a:srgbClr val="453F3F"/>
                </a:solidFill>
              </a:rPr>
              <a:t>time </a:t>
            </a:r>
            <a:r>
              <a:rPr lang="fr-FR" dirty="0" smtClean="0">
                <a:solidFill>
                  <a:srgbClr val="453F3F"/>
                </a:solidFill>
              </a:rPr>
              <a:t>10 minutes</a:t>
            </a:r>
          </a:p>
          <a:p>
            <a:pPr fontAlgn="base"/>
            <a:endParaRPr lang="fr-FR" dirty="0" smtClean="0">
              <a:solidFill>
                <a:srgbClr val="453F3F"/>
              </a:solidFill>
            </a:endParaRPr>
          </a:p>
          <a:p>
            <a:pPr>
              <a:buFont typeface="Arial" panose="020B0604020202020204" pitchFamily="34" charset="0"/>
              <a:buChar char="•"/>
            </a:pPr>
            <a:r>
              <a:rPr lang="fr-FR" dirty="0">
                <a:solidFill>
                  <a:srgbClr val="453F3F"/>
                </a:solidFill>
              </a:rPr>
              <a:t> 350 ml </a:t>
            </a:r>
            <a:r>
              <a:rPr lang="fr-FR" dirty="0" err="1">
                <a:solidFill>
                  <a:srgbClr val="453F3F"/>
                </a:solidFill>
              </a:rPr>
              <a:t>oat</a:t>
            </a:r>
            <a:r>
              <a:rPr lang="fr-FR" dirty="0">
                <a:solidFill>
                  <a:srgbClr val="453F3F"/>
                </a:solidFill>
              </a:rPr>
              <a:t> </a:t>
            </a:r>
            <a:r>
              <a:rPr lang="fr-FR" dirty="0" err="1">
                <a:solidFill>
                  <a:srgbClr val="453F3F"/>
                </a:solidFill>
              </a:rPr>
              <a:t>milk</a:t>
            </a:r>
            <a:endParaRPr lang="fr-FR" dirty="0">
              <a:solidFill>
                <a:srgbClr val="453F3F"/>
              </a:solidFill>
            </a:endParaRPr>
          </a:p>
          <a:p>
            <a:pPr>
              <a:buFont typeface="Arial" panose="020B0604020202020204" pitchFamily="34" charset="0"/>
              <a:buChar char="•"/>
            </a:pPr>
            <a:r>
              <a:rPr lang="fr-FR" dirty="0">
                <a:solidFill>
                  <a:srgbClr val="453F3F"/>
                </a:solidFill>
              </a:rPr>
              <a:t> 1 </a:t>
            </a:r>
            <a:r>
              <a:rPr lang="fr-FR" dirty="0" err="1">
                <a:solidFill>
                  <a:srgbClr val="453F3F"/>
                </a:solidFill>
              </a:rPr>
              <a:t>cinnamon</a:t>
            </a:r>
            <a:r>
              <a:rPr lang="fr-FR" dirty="0">
                <a:solidFill>
                  <a:srgbClr val="453F3F"/>
                </a:solidFill>
              </a:rPr>
              <a:t> stick</a:t>
            </a:r>
          </a:p>
          <a:p>
            <a:pPr>
              <a:buFont typeface="Arial" panose="020B0604020202020204" pitchFamily="34" charset="0"/>
              <a:buChar char="•"/>
            </a:pPr>
            <a:r>
              <a:rPr lang="fr-FR" dirty="0">
                <a:solidFill>
                  <a:srgbClr val="453F3F"/>
                </a:solidFill>
              </a:rPr>
              <a:t> 1/2 </a:t>
            </a:r>
            <a:r>
              <a:rPr lang="fr-FR" dirty="0" err="1">
                <a:solidFill>
                  <a:srgbClr val="453F3F"/>
                </a:solidFill>
              </a:rPr>
              <a:t>tablespoon</a:t>
            </a:r>
            <a:r>
              <a:rPr lang="fr-FR" dirty="0">
                <a:solidFill>
                  <a:srgbClr val="453F3F"/>
                </a:solidFill>
              </a:rPr>
              <a:t> </a:t>
            </a:r>
            <a:r>
              <a:rPr lang="fr-FR" dirty="0" err="1">
                <a:solidFill>
                  <a:srgbClr val="453F3F"/>
                </a:solidFill>
              </a:rPr>
              <a:t>ground</a:t>
            </a:r>
            <a:r>
              <a:rPr lang="fr-FR" dirty="0">
                <a:solidFill>
                  <a:srgbClr val="453F3F"/>
                </a:solidFill>
              </a:rPr>
              <a:t> </a:t>
            </a:r>
            <a:r>
              <a:rPr lang="fr-FR" dirty="0" err="1">
                <a:solidFill>
                  <a:srgbClr val="453F3F"/>
                </a:solidFill>
              </a:rPr>
              <a:t>cinnamon</a:t>
            </a:r>
            <a:endParaRPr lang="fr-FR" dirty="0">
              <a:solidFill>
                <a:srgbClr val="453F3F"/>
              </a:solidFill>
            </a:endParaRPr>
          </a:p>
          <a:p>
            <a:pPr>
              <a:buFont typeface="Arial" panose="020B0604020202020204" pitchFamily="34" charset="0"/>
              <a:buChar char="•"/>
            </a:pPr>
            <a:r>
              <a:rPr lang="fr-FR" dirty="0">
                <a:solidFill>
                  <a:srgbClr val="453F3F"/>
                </a:solidFill>
              </a:rPr>
              <a:t> 2 stars of anise</a:t>
            </a:r>
          </a:p>
          <a:p>
            <a:pPr>
              <a:buFont typeface="Arial" panose="020B0604020202020204" pitchFamily="34" charset="0"/>
              <a:buChar char="•"/>
            </a:pPr>
            <a:r>
              <a:rPr lang="fr-FR" dirty="0">
                <a:solidFill>
                  <a:srgbClr val="453F3F"/>
                </a:solidFill>
              </a:rPr>
              <a:t> 1 </a:t>
            </a:r>
            <a:r>
              <a:rPr lang="fr-FR" dirty="0" err="1">
                <a:solidFill>
                  <a:srgbClr val="453F3F"/>
                </a:solidFill>
              </a:rPr>
              <a:t>pinch</a:t>
            </a:r>
            <a:r>
              <a:rPr lang="fr-FR" dirty="0">
                <a:solidFill>
                  <a:srgbClr val="453F3F"/>
                </a:solidFill>
              </a:rPr>
              <a:t> of </a:t>
            </a:r>
            <a:r>
              <a:rPr lang="fr-FR" dirty="0" err="1">
                <a:solidFill>
                  <a:srgbClr val="453F3F"/>
                </a:solidFill>
              </a:rPr>
              <a:t>nutmeg</a:t>
            </a:r>
            <a:endParaRPr lang="fr-FR" dirty="0">
              <a:solidFill>
                <a:srgbClr val="453F3F"/>
              </a:solidFill>
            </a:endParaRPr>
          </a:p>
          <a:p>
            <a:pPr>
              <a:buFont typeface="Arial" panose="020B0604020202020204" pitchFamily="34" charset="0"/>
              <a:buChar char="•"/>
            </a:pPr>
            <a:r>
              <a:rPr lang="fr-FR" dirty="0">
                <a:solidFill>
                  <a:srgbClr val="453F3F"/>
                </a:solidFill>
              </a:rPr>
              <a:t> 1/2 </a:t>
            </a:r>
            <a:r>
              <a:rPr lang="fr-FR" dirty="0" err="1">
                <a:solidFill>
                  <a:srgbClr val="453F3F"/>
                </a:solidFill>
              </a:rPr>
              <a:t>tablespoon</a:t>
            </a:r>
            <a:r>
              <a:rPr lang="fr-FR" dirty="0">
                <a:solidFill>
                  <a:srgbClr val="453F3F"/>
                </a:solidFill>
              </a:rPr>
              <a:t> </a:t>
            </a:r>
            <a:r>
              <a:rPr lang="fr-FR" dirty="0" err="1">
                <a:solidFill>
                  <a:srgbClr val="453F3F"/>
                </a:solidFill>
              </a:rPr>
              <a:t>vanilla</a:t>
            </a:r>
            <a:r>
              <a:rPr lang="fr-FR" dirty="0">
                <a:solidFill>
                  <a:srgbClr val="453F3F"/>
                </a:solidFill>
              </a:rPr>
              <a:t> </a:t>
            </a:r>
            <a:r>
              <a:rPr lang="fr-FR" dirty="0" err="1">
                <a:solidFill>
                  <a:srgbClr val="453F3F"/>
                </a:solidFill>
              </a:rPr>
              <a:t>powder</a:t>
            </a:r>
            <a:endParaRPr lang="fr-FR" dirty="0">
              <a:solidFill>
                <a:srgbClr val="453F3F"/>
              </a:solidFill>
            </a:endParaRPr>
          </a:p>
          <a:p>
            <a:pPr>
              <a:buFont typeface="Arial" panose="020B0604020202020204" pitchFamily="34" charset="0"/>
              <a:buChar char="•"/>
            </a:pPr>
            <a:r>
              <a:rPr lang="fr-FR" dirty="0">
                <a:solidFill>
                  <a:srgbClr val="453F3F"/>
                </a:solidFill>
              </a:rPr>
              <a:t> 1 </a:t>
            </a:r>
            <a:r>
              <a:rPr lang="fr-FR" dirty="0" err="1">
                <a:solidFill>
                  <a:srgbClr val="453F3F"/>
                </a:solidFill>
              </a:rPr>
              <a:t>tablespoon</a:t>
            </a:r>
            <a:r>
              <a:rPr lang="fr-FR" dirty="0">
                <a:solidFill>
                  <a:srgbClr val="453F3F"/>
                </a:solidFill>
              </a:rPr>
              <a:t> </a:t>
            </a:r>
            <a:r>
              <a:rPr lang="fr-FR" dirty="0" err="1">
                <a:solidFill>
                  <a:srgbClr val="453F3F"/>
                </a:solidFill>
              </a:rPr>
              <a:t>maple</a:t>
            </a:r>
            <a:r>
              <a:rPr lang="fr-FR" dirty="0">
                <a:solidFill>
                  <a:srgbClr val="453F3F"/>
                </a:solidFill>
              </a:rPr>
              <a:t> </a:t>
            </a:r>
            <a:r>
              <a:rPr lang="fr-FR" dirty="0" err="1">
                <a:solidFill>
                  <a:srgbClr val="453F3F"/>
                </a:solidFill>
              </a:rPr>
              <a:t>syrup</a:t>
            </a:r>
            <a:endParaRPr lang="fr-FR" dirty="0">
              <a:solidFill>
                <a:srgbClr val="453F3F"/>
              </a:solidFill>
            </a:endParaRPr>
          </a:p>
          <a:p>
            <a:pPr>
              <a:buFont typeface="Arial" panose="020B0604020202020204" pitchFamily="34" charset="0"/>
              <a:buChar char="•"/>
            </a:pPr>
            <a:r>
              <a:rPr lang="fr-FR" dirty="0">
                <a:solidFill>
                  <a:srgbClr val="453F3F"/>
                </a:solidFill>
              </a:rPr>
              <a:t> 1 </a:t>
            </a:r>
            <a:r>
              <a:rPr lang="fr-FR" dirty="0" err="1">
                <a:solidFill>
                  <a:srgbClr val="453F3F"/>
                </a:solidFill>
              </a:rPr>
              <a:t>teaspoon</a:t>
            </a:r>
            <a:r>
              <a:rPr lang="fr-FR" dirty="0">
                <a:solidFill>
                  <a:srgbClr val="453F3F"/>
                </a:solidFill>
              </a:rPr>
              <a:t> </a:t>
            </a:r>
            <a:r>
              <a:rPr lang="fr-FR" dirty="0" err="1">
                <a:solidFill>
                  <a:srgbClr val="453F3F"/>
                </a:solidFill>
              </a:rPr>
              <a:t>acai</a:t>
            </a:r>
            <a:r>
              <a:rPr lang="fr-FR" dirty="0">
                <a:solidFill>
                  <a:srgbClr val="453F3F"/>
                </a:solidFill>
              </a:rPr>
              <a:t> </a:t>
            </a:r>
            <a:r>
              <a:rPr lang="fr-FR" dirty="0" err="1">
                <a:solidFill>
                  <a:srgbClr val="453F3F"/>
                </a:solidFill>
              </a:rPr>
              <a:t>powder</a:t>
            </a:r>
            <a:endParaRPr lang="fr-FR" dirty="0">
              <a:solidFill>
                <a:srgbClr val="453F3F"/>
              </a:solidFill>
            </a:endParaRPr>
          </a:p>
        </p:txBody>
      </p:sp>
      <p:sp>
        <p:nvSpPr>
          <p:cNvPr id="7" name="ZoneTexte 6"/>
          <p:cNvSpPr txBox="1"/>
          <p:nvPr/>
        </p:nvSpPr>
        <p:spPr>
          <a:xfrm>
            <a:off x="7670842" y="4460668"/>
            <a:ext cx="3682958" cy="1369606"/>
          </a:xfrm>
          <a:prstGeom prst="rect">
            <a:avLst/>
          </a:prstGeom>
          <a:solidFill>
            <a:srgbClr val="2F5597">
              <a:alpha val="38039"/>
            </a:srgbClr>
          </a:solidFill>
          <a:ln>
            <a:solidFill>
              <a:schemeClr val="tx1"/>
            </a:solidFill>
          </a:ln>
        </p:spPr>
        <p:txBody>
          <a:bodyPr wrap="square" rtlCol="0" anchor="ctr">
            <a:spAutoFit/>
          </a:bodyPr>
          <a:lstStyle/>
          <a:p>
            <a:pPr algn="ctr"/>
            <a:endParaRPr lang="fr-FR" dirty="0"/>
          </a:p>
          <a:p>
            <a:pPr algn="ctr"/>
            <a:r>
              <a:rPr lang="fr-FR" sz="2000" b="1" cap="small" dirty="0" err="1" smtClean="0"/>
              <a:t>tryptophan</a:t>
            </a:r>
            <a:r>
              <a:rPr lang="fr-FR" sz="2000" dirty="0" smtClean="0"/>
              <a:t> </a:t>
            </a:r>
          </a:p>
          <a:p>
            <a:pPr algn="ctr">
              <a:spcAft>
                <a:spcPts val="600"/>
              </a:spcAft>
            </a:pPr>
            <a:r>
              <a:rPr lang="en-US" sz="2000" dirty="0"/>
              <a:t>the ally of a peaceful sleep</a:t>
            </a:r>
            <a:r>
              <a:rPr lang="en-US" sz="2000" dirty="0" smtClean="0"/>
              <a:t>!</a:t>
            </a:r>
          </a:p>
          <a:p>
            <a:pPr algn="ctr">
              <a:spcAft>
                <a:spcPts val="600"/>
              </a:spcAft>
            </a:pPr>
            <a:r>
              <a:rPr lang="en-US" sz="2000" dirty="0" smtClean="0"/>
              <a:t> </a:t>
            </a:r>
            <a:endParaRPr lang="fr-FR" dirty="0"/>
          </a:p>
        </p:txBody>
      </p:sp>
      <p:sp>
        <p:nvSpPr>
          <p:cNvPr id="11" name="Titre 2"/>
          <p:cNvSpPr txBox="1">
            <a:spLocks/>
          </p:cNvSpPr>
          <p:nvPr/>
        </p:nvSpPr>
        <p:spPr>
          <a:xfrm>
            <a:off x="310859" y="2700385"/>
            <a:ext cx="8813435" cy="791107"/>
          </a:xfrm>
          <a:prstGeom prst="rect">
            <a:avLst/>
          </a:prstGeom>
          <a:solidFill>
            <a:schemeClr val="accent5">
              <a:lumMod val="75000"/>
              <a:alpha val="38039"/>
            </a:schemeClr>
          </a:solidFill>
        </p:spPr>
        <p:txBody>
          <a:bodyPr anchor="ctr"/>
          <a:lst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pPr>
              <a:lnSpc>
                <a:spcPct val="100000"/>
              </a:lnSpc>
              <a:spcBef>
                <a:spcPts val="0"/>
              </a:spcBef>
              <a:defRPr/>
            </a:pPr>
            <a:r>
              <a:rPr lang="fr-FR" sz="4400" dirty="0" err="1">
                <a:solidFill>
                  <a:schemeClr val="bg1"/>
                </a:solidFill>
                <a:latin typeface="KyivType Sans2" panose="00000500000000000000" charset="0"/>
              </a:rPr>
              <a:t>Ayurvedic</a:t>
            </a:r>
            <a:r>
              <a:rPr lang="fr-FR" sz="4400" dirty="0">
                <a:solidFill>
                  <a:schemeClr val="bg1"/>
                </a:solidFill>
                <a:latin typeface="KyivType Sans2" panose="00000500000000000000" charset="0"/>
              </a:rPr>
              <a:t> </a:t>
            </a:r>
            <a:r>
              <a:rPr lang="fr-FR" sz="4400" dirty="0" err="1">
                <a:solidFill>
                  <a:schemeClr val="bg1"/>
                </a:solidFill>
                <a:latin typeface="KyivType Sans2" panose="00000500000000000000" charset="0"/>
              </a:rPr>
              <a:t>moon</a:t>
            </a:r>
            <a:r>
              <a:rPr lang="fr-FR" sz="4400" dirty="0">
                <a:solidFill>
                  <a:schemeClr val="bg1"/>
                </a:solidFill>
                <a:latin typeface="KyivType Sans2" panose="00000500000000000000" charset="0"/>
              </a:rPr>
              <a:t> </a:t>
            </a:r>
            <a:r>
              <a:rPr lang="fr-FR" sz="4400" dirty="0" err="1">
                <a:solidFill>
                  <a:schemeClr val="bg1"/>
                </a:solidFill>
                <a:latin typeface="KyivType Sans2" panose="00000500000000000000" charset="0"/>
              </a:rPr>
              <a:t>milk</a:t>
            </a:r>
            <a:endParaRPr lang="fr-FR" sz="4400" dirty="0">
              <a:solidFill>
                <a:schemeClr val="bg1"/>
              </a:solidFill>
              <a:latin typeface="KyivType Sans2" panose="00000500000000000000" charset="0"/>
            </a:endParaRPr>
          </a:p>
        </p:txBody>
      </p:sp>
      <p:pic>
        <p:nvPicPr>
          <p:cNvPr id="12" name="Imag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8105854">
            <a:off x="9570144" y="3850599"/>
            <a:ext cx="915449" cy="488558"/>
          </a:xfrm>
          <a:prstGeom prst="rect">
            <a:avLst/>
          </a:prstGeom>
        </p:spPr>
      </p:pic>
      <p:pic>
        <p:nvPicPr>
          <p:cNvPr id="13" name="Imag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86153" y="3343246"/>
            <a:ext cx="676728" cy="609615"/>
          </a:xfrm>
          <a:prstGeom prst="rect">
            <a:avLst/>
          </a:prstGeom>
        </p:spPr>
      </p:pic>
    </p:spTree>
    <p:extLst>
      <p:ext uri="{BB962C8B-B14F-4D97-AF65-F5344CB8AC3E}">
        <p14:creationId xmlns:p14="http://schemas.microsoft.com/office/powerpoint/2010/main" val="370550531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39748" y="1675424"/>
            <a:ext cx="6316590" cy="4174202"/>
          </a:xfrm>
          <a:prstGeom prst="rect">
            <a:avLst/>
          </a:prstGeom>
        </p:spPr>
      </p:pic>
      <p:sp>
        <p:nvSpPr>
          <p:cNvPr id="3" name="Titre 2"/>
          <p:cNvSpPr>
            <a:spLocks noGrp="1"/>
          </p:cNvSpPr>
          <p:nvPr>
            <p:ph type="title"/>
          </p:nvPr>
        </p:nvSpPr>
        <p:spPr>
          <a:xfrm>
            <a:off x="1061484" y="241293"/>
            <a:ext cx="10081437" cy="792036"/>
          </a:xfrm>
          <a:solidFill>
            <a:srgbClr val="234390"/>
          </a:solidFill>
        </p:spPr>
        <p:txBody>
          <a:bodyPr/>
          <a:lstStyle/>
          <a:p>
            <a:r>
              <a:rPr lang="fr-FR" dirty="0" err="1">
                <a:solidFill>
                  <a:srgbClr val="BAE9F9"/>
                </a:solidFill>
              </a:rPr>
              <a:t>Chronobiology</a:t>
            </a:r>
            <a:r>
              <a:rPr lang="fr-FR" dirty="0">
                <a:solidFill>
                  <a:srgbClr val="BAE9F9"/>
                </a:solidFill>
              </a:rPr>
              <a:t>, </a:t>
            </a:r>
            <a:r>
              <a:rPr lang="fr-FR" dirty="0" err="1">
                <a:solidFill>
                  <a:srgbClr val="BAE9F9"/>
                </a:solidFill>
              </a:rPr>
              <a:t>Kezako</a:t>
            </a:r>
            <a:r>
              <a:rPr lang="fr-FR" dirty="0">
                <a:solidFill>
                  <a:srgbClr val="BAE9F9"/>
                </a:solidFill>
              </a:rPr>
              <a:t> ?</a:t>
            </a:r>
            <a:br>
              <a:rPr lang="fr-FR" dirty="0">
                <a:solidFill>
                  <a:srgbClr val="BAE9F9"/>
                </a:solidFill>
              </a:rPr>
            </a:br>
            <a:endParaRPr lang="fr-FR" dirty="0">
              <a:solidFill>
                <a:srgbClr val="BAE9F9"/>
              </a:solidFill>
            </a:endParaRPr>
          </a:p>
        </p:txBody>
      </p:sp>
      <p:sp>
        <p:nvSpPr>
          <p:cNvPr id="6" name="Rectangle 5"/>
          <p:cNvSpPr/>
          <p:nvPr/>
        </p:nvSpPr>
        <p:spPr>
          <a:xfrm>
            <a:off x="58325" y="2017831"/>
            <a:ext cx="2881423" cy="646331"/>
          </a:xfrm>
          <a:prstGeom prst="rect">
            <a:avLst/>
          </a:prstGeom>
        </p:spPr>
        <p:txBody>
          <a:bodyPr wrap="square">
            <a:spAutoFit/>
          </a:bodyPr>
          <a:lstStyle/>
          <a:p>
            <a:pPr algn="ctr"/>
            <a:r>
              <a:rPr lang="fr-FR" cap="small" dirty="0" smtClean="0"/>
              <a:t>It </a:t>
            </a:r>
            <a:r>
              <a:rPr lang="fr-FR" cap="small" dirty="0" err="1" smtClean="0"/>
              <a:t>is</a:t>
            </a:r>
            <a:r>
              <a:rPr lang="fr-FR" cap="small" dirty="0" smtClean="0"/>
              <a:t> the </a:t>
            </a:r>
            <a:r>
              <a:rPr lang="fr-FR" cap="small" dirty="0" err="1" smtClean="0"/>
              <a:t>study</a:t>
            </a:r>
            <a:r>
              <a:rPr lang="fr-FR" cap="small" dirty="0" smtClean="0"/>
              <a:t> of </a:t>
            </a:r>
            <a:r>
              <a:rPr lang="fr-FR" cap="small" dirty="0" err="1" smtClean="0"/>
              <a:t>biological</a:t>
            </a:r>
            <a:r>
              <a:rPr lang="fr-FR" cap="small" dirty="0" smtClean="0"/>
              <a:t> </a:t>
            </a:r>
            <a:r>
              <a:rPr lang="fr-FR" cap="small" dirty="0" err="1" smtClean="0"/>
              <a:t>rhythm</a:t>
            </a:r>
            <a:r>
              <a:rPr lang="fr-FR" cap="small" dirty="0" smtClean="0"/>
              <a:t>. </a:t>
            </a:r>
            <a:endParaRPr lang="fr-FR" cap="small" dirty="0"/>
          </a:p>
        </p:txBody>
      </p:sp>
      <p:sp>
        <p:nvSpPr>
          <p:cNvPr id="8" name="Rectangle 7"/>
          <p:cNvSpPr/>
          <p:nvPr/>
        </p:nvSpPr>
        <p:spPr>
          <a:xfrm>
            <a:off x="74598" y="3192146"/>
            <a:ext cx="2766508" cy="646331"/>
          </a:xfrm>
          <a:prstGeom prst="rect">
            <a:avLst/>
          </a:prstGeom>
        </p:spPr>
        <p:txBody>
          <a:bodyPr wrap="square">
            <a:spAutoFit/>
          </a:bodyPr>
          <a:lstStyle/>
          <a:p>
            <a:pPr algn="ctr"/>
            <a:r>
              <a:rPr lang="en-US" cap="small" dirty="0" smtClean="0"/>
              <a:t>Every living being has </a:t>
            </a:r>
          </a:p>
          <a:p>
            <a:pPr algn="ctr"/>
            <a:r>
              <a:rPr lang="en-US" cap="small" dirty="0" smtClean="0"/>
              <a:t>A biological rhythm</a:t>
            </a:r>
            <a:r>
              <a:rPr lang="fr-FR" cap="small" dirty="0" smtClean="0"/>
              <a:t>.</a:t>
            </a:r>
            <a:endParaRPr lang="fr-FR" cap="small" dirty="0"/>
          </a:p>
        </p:txBody>
      </p:sp>
      <p:sp>
        <p:nvSpPr>
          <p:cNvPr id="9" name="Rectangle 8"/>
          <p:cNvSpPr/>
          <p:nvPr/>
        </p:nvSpPr>
        <p:spPr>
          <a:xfrm>
            <a:off x="183329" y="4433273"/>
            <a:ext cx="2631413" cy="923330"/>
          </a:xfrm>
          <a:prstGeom prst="rect">
            <a:avLst/>
          </a:prstGeom>
        </p:spPr>
        <p:txBody>
          <a:bodyPr wrap="square">
            <a:spAutoFit/>
          </a:bodyPr>
          <a:lstStyle/>
          <a:p>
            <a:pPr algn="ctr"/>
            <a:r>
              <a:rPr lang="en-US" cap="small" dirty="0" smtClean="0"/>
              <a:t>That of the skin is </a:t>
            </a:r>
          </a:p>
          <a:p>
            <a:pPr algn="ctr"/>
            <a:r>
              <a:rPr lang="en-US" cap="small" dirty="0" smtClean="0"/>
              <a:t>A "circadian" rhythm</a:t>
            </a:r>
          </a:p>
          <a:p>
            <a:pPr algn="ctr"/>
            <a:r>
              <a:rPr lang="en-US" cap="small" dirty="0" smtClean="0"/>
              <a:t>(24h).</a:t>
            </a:r>
            <a:endParaRPr lang="fr-FR" cap="small" dirty="0"/>
          </a:p>
        </p:txBody>
      </p:sp>
      <p:sp>
        <p:nvSpPr>
          <p:cNvPr id="10" name="Rectangle 9"/>
          <p:cNvSpPr/>
          <p:nvPr/>
        </p:nvSpPr>
        <p:spPr>
          <a:xfrm>
            <a:off x="9683066" y="2017831"/>
            <a:ext cx="2025408" cy="1200329"/>
          </a:xfrm>
          <a:prstGeom prst="rect">
            <a:avLst/>
          </a:prstGeom>
        </p:spPr>
        <p:txBody>
          <a:bodyPr wrap="square">
            <a:spAutoFit/>
          </a:bodyPr>
          <a:lstStyle/>
          <a:p>
            <a:pPr algn="just"/>
            <a:r>
              <a:rPr lang="en-US" cap="small" dirty="0"/>
              <a:t>Thus, depending on the time of day, the skin has different needs</a:t>
            </a:r>
            <a:r>
              <a:rPr lang="en-US" cap="small" dirty="0" smtClean="0"/>
              <a:t>.</a:t>
            </a:r>
            <a:endParaRPr lang="fr-FR" dirty="0"/>
          </a:p>
        </p:txBody>
      </p:sp>
      <p:sp>
        <p:nvSpPr>
          <p:cNvPr id="2" name="Rectangle 1"/>
          <p:cNvSpPr/>
          <p:nvPr/>
        </p:nvSpPr>
        <p:spPr>
          <a:xfrm>
            <a:off x="9381344" y="3466290"/>
            <a:ext cx="2628853" cy="1754326"/>
          </a:xfrm>
          <a:prstGeom prst="rect">
            <a:avLst/>
          </a:prstGeom>
        </p:spPr>
        <p:txBody>
          <a:bodyPr wrap="square">
            <a:spAutoFit/>
          </a:bodyPr>
          <a:lstStyle/>
          <a:p>
            <a:pPr algn="ctr"/>
            <a:r>
              <a:rPr lang="fr-FR" u="sng" cap="small" dirty="0"/>
              <a:t>The objectives :</a:t>
            </a:r>
          </a:p>
          <a:p>
            <a:pPr algn="ctr"/>
            <a:endParaRPr lang="fr-FR" dirty="0"/>
          </a:p>
          <a:p>
            <a:pPr algn="ctr"/>
            <a:r>
              <a:rPr lang="en-US" cap="small" dirty="0"/>
              <a:t>Provide the skin with </a:t>
            </a:r>
          </a:p>
          <a:p>
            <a:pPr algn="ctr"/>
            <a:r>
              <a:rPr lang="en-US" b="1" cap="small" dirty="0"/>
              <a:t>what it needs, </a:t>
            </a:r>
          </a:p>
          <a:p>
            <a:pPr algn="ctr"/>
            <a:r>
              <a:rPr lang="en-US" b="1" cap="small" dirty="0"/>
              <a:t>at the right time,</a:t>
            </a:r>
          </a:p>
          <a:p>
            <a:pPr algn="ctr"/>
            <a:r>
              <a:rPr lang="en-US" cap="small" dirty="0"/>
              <a:t> to </a:t>
            </a:r>
            <a:r>
              <a:rPr lang="en-US" cap="small" dirty="0" err="1"/>
              <a:t>optimise</a:t>
            </a:r>
            <a:r>
              <a:rPr lang="en-US" cap="small" dirty="0"/>
              <a:t> its care.</a:t>
            </a:r>
            <a:endParaRPr lang="fr-FR" cap="small" dirty="0"/>
          </a:p>
        </p:txBody>
      </p:sp>
    </p:spTree>
    <p:extLst>
      <p:ext uri="{BB962C8B-B14F-4D97-AF65-F5344CB8AC3E}">
        <p14:creationId xmlns:p14="http://schemas.microsoft.com/office/powerpoint/2010/main" val="668153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P spid="10" grpId="0"/>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
            <a:ext cx="12192000" cy="6951946"/>
          </a:xfrm>
          <a:prstGeom prst="rect">
            <a:avLst/>
          </a:prstGeom>
          <a:solidFill>
            <a:srgbClr val="EDD7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Titre 2"/>
          <p:cNvSpPr>
            <a:spLocks noGrp="1"/>
          </p:cNvSpPr>
          <p:nvPr>
            <p:ph type="title"/>
          </p:nvPr>
        </p:nvSpPr>
        <p:spPr>
          <a:solidFill>
            <a:srgbClr val="967359">
              <a:alpha val="63922"/>
            </a:srgbClr>
          </a:solidFill>
        </p:spPr>
        <p:txBody>
          <a:bodyPr/>
          <a:lstStyle/>
          <a:p>
            <a:r>
              <a:rPr lang="fr-FR" i="1" dirty="0" smtClean="0">
                <a:solidFill>
                  <a:schemeClr val="bg1"/>
                </a:solidFill>
              </a:rPr>
              <a:t>PROCHAINEMENT</a:t>
            </a:r>
            <a:endParaRPr lang="fr-FR" i="1" dirty="0">
              <a:solidFill>
                <a:schemeClr val="bg1"/>
              </a:solidFill>
            </a:endParaRPr>
          </a:p>
        </p:txBody>
      </p:sp>
      <p:pic>
        <p:nvPicPr>
          <p:cNvPr id="4" name="Image 3"/>
          <p:cNvPicPr>
            <a:picLocks noChangeAspect="1"/>
          </p:cNvPicPr>
          <p:nvPr/>
        </p:nvPicPr>
        <p:blipFill>
          <a:blip r:embed="rId3"/>
          <a:stretch>
            <a:fillRect/>
          </a:stretch>
        </p:blipFill>
        <p:spPr>
          <a:xfrm>
            <a:off x="2176495" y="1662925"/>
            <a:ext cx="7839010" cy="4432644"/>
          </a:xfrm>
          <a:prstGeom prst="rect">
            <a:avLst/>
          </a:prstGeom>
        </p:spPr>
      </p:pic>
    </p:spTree>
    <p:extLst>
      <p:ext uri="{BB962C8B-B14F-4D97-AF65-F5344CB8AC3E}">
        <p14:creationId xmlns:p14="http://schemas.microsoft.com/office/powerpoint/2010/main" val="365665284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82"/>
        <p:cNvGrpSpPr/>
        <p:nvPr/>
      </p:nvGrpSpPr>
      <p:grpSpPr>
        <a:xfrm>
          <a:off x="0" y="0"/>
          <a:ext cx="0" cy="0"/>
          <a:chOff x="0" y="0"/>
          <a:chExt cx="0" cy="0"/>
        </a:xfrm>
      </p:grpSpPr>
      <p:pic>
        <p:nvPicPr>
          <p:cNvPr id="2" name="Image 1"/>
          <p:cNvPicPr>
            <a:picLocks noChangeAspect="1"/>
          </p:cNvPicPr>
          <p:nvPr/>
        </p:nvPicPr>
        <p:blipFill>
          <a:blip r:embed="rId3"/>
          <a:stretch>
            <a:fillRect/>
          </a:stretch>
        </p:blipFill>
        <p:spPr>
          <a:xfrm>
            <a:off x="0" y="0"/>
            <a:ext cx="12192000" cy="6858001"/>
          </a:xfrm>
          <a:prstGeom prst="rect">
            <a:avLst/>
          </a:prstGeom>
        </p:spPr>
      </p:pic>
    </p:spTree>
    <p:extLst>
      <p:ext uri="{BB962C8B-B14F-4D97-AF65-F5344CB8AC3E}">
        <p14:creationId xmlns:p14="http://schemas.microsoft.com/office/powerpoint/2010/main" val="236410681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7971691"/>
          </a:xfrm>
          <a:prstGeom prst="rect">
            <a:avLst/>
          </a:prstGeom>
        </p:spPr>
      </p:pic>
      <p:sp>
        <p:nvSpPr>
          <p:cNvPr id="5" name="Titre 2"/>
          <p:cNvSpPr txBox="1">
            <a:spLocks/>
          </p:cNvSpPr>
          <p:nvPr/>
        </p:nvSpPr>
        <p:spPr>
          <a:xfrm>
            <a:off x="874614" y="2243470"/>
            <a:ext cx="10515600" cy="2105245"/>
          </a:xfrm>
          <a:prstGeom prst="rect">
            <a:avLst/>
          </a:prstGeom>
          <a:solidFill>
            <a:schemeClr val="accent5">
              <a:lumMod val="75000"/>
              <a:alpha val="38039"/>
            </a:schemeClr>
          </a:solidFill>
        </p:spPr>
        <p:txBody>
          <a:bodyPr/>
          <a:lst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r>
              <a:rPr lang="fr-FR" sz="5000" dirty="0">
                <a:solidFill>
                  <a:schemeClr val="accent1">
                    <a:lumMod val="20000"/>
                    <a:lumOff val="80000"/>
                  </a:schemeClr>
                </a:solidFill>
              </a:rPr>
              <a:t>The </a:t>
            </a:r>
            <a:r>
              <a:rPr lang="fr-FR" sz="5000" dirty="0" err="1">
                <a:solidFill>
                  <a:schemeClr val="accent1">
                    <a:lumMod val="20000"/>
                    <a:lumOff val="80000"/>
                  </a:schemeClr>
                </a:solidFill>
              </a:rPr>
              <a:t>needs</a:t>
            </a:r>
            <a:r>
              <a:rPr lang="fr-FR" sz="5000" dirty="0">
                <a:solidFill>
                  <a:schemeClr val="accent1">
                    <a:lumMod val="20000"/>
                    <a:lumOff val="80000"/>
                  </a:schemeClr>
                </a:solidFill>
              </a:rPr>
              <a:t> of the skin </a:t>
            </a:r>
          </a:p>
          <a:p>
            <a:endParaRPr lang="fr-FR" sz="5000" dirty="0">
              <a:solidFill>
                <a:schemeClr val="accent1">
                  <a:lumMod val="20000"/>
                  <a:lumOff val="80000"/>
                </a:schemeClr>
              </a:solidFill>
            </a:endParaRPr>
          </a:p>
          <a:p>
            <a:r>
              <a:rPr lang="fr-FR" sz="5000" dirty="0" err="1">
                <a:solidFill>
                  <a:schemeClr val="accent1">
                    <a:lumMod val="20000"/>
                    <a:lumOff val="80000"/>
                  </a:schemeClr>
                </a:solidFill>
              </a:rPr>
              <a:t>According</a:t>
            </a:r>
            <a:r>
              <a:rPr lang="fr-FR" sz="5000" dirty="0">
                <a:solidFill>
                  <a:schemeClr val="accent1">
                    <a:lumMod val="20000"/>
                    <a:lumOff val="80000"/>
                  </a:schemeClr>
                </a:solidFill>
              </a:rPr>
              <a:t> to </a:t>
            </a:r>
            <a:r>
              <a:rPr lang="fr-FR" sz="5000" dirty="0" err="1">
                <a:solidFill>
                  <a:schemeClr val="accent1">
                    <a:lumMod val="20000"/>
                    <a:lumOff val="80000"/>
                  </a:schemeClr>
                </a:solidFill>
              </a:rPr>
              <a:t>chronobiology</a:t>
            </a:r>
            <a:r>
              <a:rPr lang="fr-FR" sz="5000" dirty="0">
                <a:solidFill>
                  <a:schemeClr val="accent1">
                    <a:lumMod val="20000"/>
                    <a:lumOff val="80000"/>
                  </a:schemeClr>
                </a:solidFill>
              </a:rPr>
              <a:t> </a:t>
            </a:r>
          </a:p>
        </p:txBody>
      </p:sp>
    </p:spTree>
    <p:extLst>
      <p:ext uri="{BB962C8B-B14F-4D97-AF65-F5344CB8AC3E}">
        <p14:creationId xmlns:p14="http://schemas.microsoft.com/office/powerpoint/2010/main" val="254823607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flipH="1">
            <a:off x="444265" y="1816573"/>
            <a:ext cx="3216512" cy="757930"/>
          </a:xfrm>
          <a:prstGeom prst="rect">
            <a:avLst/>
          </a:prstGeom>
          <a:solidFill>
            <a:schemeClr val="bg1"/>
          </a:solidFill>
          <a:ln>
            <a:solidFill>
              <a:srgbClr val="3E3E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3E3E3E"/>
              </a:solidFill>
            </a:endParaRPr>
          </a:p>
        </p:txBody>
      </p:sp>
      <p:sp>
        <p:nvSpPr>
          <p:cNvPr id="11" name="ZoneTexte 10"/>
          <p:cNvSpPr txBox="1"/>
          <p:nvPr/>
        </p:nvSpPr>
        <p:spPr>
          <a:xfrm>
            <a:off x="310806" y="2013906"/>
            <a:ext cx="3483429" cy="369332"/>
          </a:xfrm>
          <a:prstGeom prst="rect">
            <a:avLst/>
          </a:prstGeom>
          <a:solidFill>
            <a:srgbClr val="2E9CE1"/>
          </a:solidFill>
          <a:effectLst>
            <a:softEdge rad="12700"/>
          </a:effectLst>
        </p:spPr>
        <p:txBody>
          <a:bodyPr wrap="square" rtlCol="0">
            <a:spAutoFit/>
          </a:bodyPr>
          <a:lstStyle/>
          <a:p>
            <a:pPr algn="ctr"/>
            <a:r>
              <a:rPr lang="fr-FR" dirty="0" err="1">
                <a:solidFill>
                  <a:schemeClr val="bg1"/>
                </a:solidFill>
              </a:rPr>
              <a:t>Very</a:t>
            </a:r>
            <a:r>
              <a:rPr lang="fr-FR" dirty="0">
                <a:solidFill>
                  <a:schemeClr val="bg1"/>
                </a:solidFill>
              </a:rPr>
              <a:t> </a:t>
            </a:r>
            <a:r>
              <a:rPr lang="fr-FR" dirty="0" err="1">
                <a:solidFill>
                  <a:schemeClr val="bg1"/>
                </a:solidFill>
              </a:rPr>
              <a:t>low</a:t>
            </a:r>
            <a:r>
              <a:rPr lang="fr-FR" dirty="0">
                <a:solidFill>
                  <a:schemeClr val="bg1"/>
                </a:solidFill>
              </a:rPr>
              <a:t> </a:t>
            </a:r>
            <a:r>
              <a:rPr lang="fr-FR" dirty="0" err="1">
                <a:solidFill>
                  <a:schemeClr val="bg1"/>
                </a:solidFill>
              </a:rPr>
              <a:t>cell</a:t>
            </a:r>
            <a:r>
              <a:rPr lang="fr-FR" dirty="0">
                <a:solidFill>
                  <a:schemeClr val="bg1"/>
                </a:solidFill>
              </a:rPr>
              <a:t> </a:t>
            </a:r>
            <a:r>
              <a:rPr lang="fr-FR" dirty="0" err="1">
                <a:solidFill>
                  <a:schemeClr val="bg1"/>
                </a:solidFill>
              </a:rPr>
              <a:t>regeneration</a:t>
            </a:r>
            <a:endParaRPr lang="fr-FR" dirty="0">
              <a:solidFill>
                <a:schemeClr val="bg1"/>
              </a:solidFill>
            </a:endParaRPr>
          </a:p>
        </p:txBody>
      </p:sp>
      <p:sp>
        <p:nvSpPr>
          <p:cNvPr id="12" name="Rectangle 11"/>
          <p:cNvSpPr/>
          <p:nvPr/>
        </p:nvSpPr>
        <p:spPr>
          <a:xfrm flipH="1">
            <a:off x="421516" y="3490180"/>
            <a:ext cx="3239261" cy="696578"/>
          </a:xfrm>
          <a:prstGeom prst="rect">
            <a:avLst/>
          </a:prstGeom>
          <a:solidFill>
            <a:schemeClr val="bg1"/>
          </a:solidFill>
          <a:ln>
            <a:solidFill>
              <a:srgbClr val="3E3E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3E3E3E"/>
              </a:solidFill>
            </a:endParaRPr>
          </a:p>
        </p:txBody>
      </p:sp>
      <p:sp>
        <p:nvSpPr>
          <p:cNvPr id="13" name="Rectangle 12"/>
          <p:cNvSpPr/>
          <p:nvPr/>
        </p:nvSpPr>
        <p:spPr>
          <a:xfrm flipH="1">
            <a:off x="432889" y="5102435"/>
            <a:ext cx="3239261" cy="742955"/>
          </a:xfrm>
          <a:prstGeom prst="rect">
            <a:avLst/>
          </a:prstGeom>
          <a:solidFill>
            <a:schemeClr val="bg1"/>
          </a:solidFill>
          <a:ln>
            <a:solidFill>
              <a:srgbClr val="3E3E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3E3E3E"/>
              </a:solidFill>
            </a:endParaRPr>
          </a:p>
        </p:txBody>
      </p:sp>
      <p:sp>
        <p:nvSpPr>
          <p:cNvPr id="14" name="ZoneTexte 13"/>
          <p:cNvSpPr txBox="1"/>
          <p:nvPr/>
        </p:nvSpPr>
        <p:spPr>
          <a:xfrm>
            <a:off x="282426" y="3638596"/>
            <a:ext cx="3483429" cy="369332"/>
          </a:xfrm>
          <a:prstGeom prst="rect">
            <a:avLst/>
          </a:prstGeom>
          <a:solidFill>
            <a:srgbClr val="2E9CE1"/>
          </a:solidFill>
          <a:effectLst>
            <a:softEdge rad="12700"/>
          </a:effectLst>
        </p:spPr>
        <p:txBody>
          <a:bodyPr wrap="square" rtlCol="0">
            <a:spAutoFit/>
          </a:bodyPr>
          <a:lstStyle/>
          <a:p>
            <a:pPr algn="ctr"/>
            <a:r>
              <a:rPr lang="fr-FR" dirty="0" err="1" smtClean="0">
                <a:solidFill>
                  <a:schemeClr val="bg1"/>
                </a:solidFill>
              </a:rPr>
              <a:t>Very</a:t>
            </a:r>
            <a:r>
              <a:rPr lang="fr-FR" dirty="0" smtClean="0">
                <a:solidFill>
                  <a:schemeClr val="bg1"/>
                </a:solidFill>
              </a:rPr>
              <a:t> </a:t>
            </a:r>
            <a:r>
              <a:rPr lang="fr-FR" dirty="0" err="1" smtClean="0">
                <a:solidFill>
                  <a:schemeClr val="bg1"/>
                </a:solidFill>
              </a:rPr>
              <a:t>low</a:t>
            </a:r>
            <a:r>
              <a:rPr lang="fr-FR" dirty="0" smtClean="0">
                <a:solidFill>
                  <a:schemeClr val="bg1"/>
                </a:solidFill>
              </a:rPr>
              <a:t> TEWL </a:t>
            </a:r>
            <a:endParaRPr lang="fr-FR" dirty="0">
              <a:solidFill>
                <a:schemeClr val="bg1"/>
              </a:solidFill>
            </a:endParaRPr>
          </a:p>
        </p:txBody>
      </p:sp>
      <p:sp>
        <p:nvSpPr>
          <p:cNvPr id="15" name="ZoneTexte 14"/>
          <p:cNvSpPr txBox="1"/>
          <p:nvPr/>
        </p:nvSpPr>
        <p:spPr>
          <a:xfrm>
            <a:off x="282426" y="5293700"/>
            <a:ext cx="3483429" cy="369332"/>
          </a:xfrm>
          <a:prstGeom prst="rect">
            <a:avLst/>
          </a:prstGeom>
          <a:solidFill>
            <a:srgbClr val="2E9CE1"/>
          </a:solidFill>
          <a:effectLst>
            <a:softEdge rad="12700"/>
          </a:effectLst>
        </p:spPr>
        <p:txBody>
          <a:bodyPr wrap="square" rtlCol="0">
            <a:spAutoFit/>
          </a:bodyPr>
          <a:lstStyle/>
          <a:p>
            <a:pPr algn="ctr"/>
            <a:r>
              <a:rPr lang="fr-FR" dirty="0">
                <a:solidFill>
                  <a:schemeClr val="bg1"/>
                </a:solidFill>
              </a:rPr>
              <a:t>Maximum </a:t>
            </a:r>
            <a:r>
              <a:rPr lang="fr-FR" dirty="0" err="1">
                <a:solidFill>
                  <a:schemeClr val="bg1"/>
                </a:solidFill>
              </a:rPr>
              <a:t>sebum</a:t>
            </a:r>
            <a:r>
              <a:rPr lang="fr-FR" dirty="0">
                <a:solidFill>
                  <a:schemeClr val="bg1"/>
                </a:solidFill>
              </a:rPr>
              <a:t> production</a:t>
            </a:r>
          </a:p>
        </p:txBody>
      </p:sp>
      <p:sp>
        <p:nvSpPr>
          <p:cNvPr id="16" name="Titre 2"/>
          <p:cNvSpPr>
            <a:spLocks noGrp="1"/>
          </p:cNvSpPr>
          <p:nvPr>
            <p:ph type="title"/>
          </p:nvPr>
        </p:nvSpPr>
        <p:spPr>
          <a:xfrm>
            <a:off x="1061484" y="241293"/>
            <a:ext cx="10081437" cy="792036"/>
          </a:xfrm>
          <a:solidFill>
            <a:srgbClr val="1495DD"/>
          </a:solidFill>
        </p:spPr>
        <p:txBody>
          <a:bodyPr/>
          <a:lstStyle/>
          <a:p>
            <a:r>
              <a:rPr lang="fr-FR" dirty="0">
                <a:solidFill>
                  <a:schemeClr val="accent1">
                    <a:lumMod val="20000"/>
                    <a:lumOff val="80000"/>
                  </a:schemeClr>
                </a:solidFill>
              </a:rPr>
              <a:t>DAY</a:t>
            </a:r>
          </a:p>
        </p:txBody>
      </p:sp>
      <p:pic>
        <p:nvPicPr>
          <p:cNvPr id="17" name="Imag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57531" y="1248158"/>
            <a:ext cx="7434470" cy="4926018"/>
          </a:xfrm>
          <a:prstGeom prst="rect">
            <a:avLst/>
          </a:prstGeom>
        </p:spPr>
      </p:pic>
      <p:sp>
        <p:nvSpPr>
          <p:cNvPr id="19" name="Titre 2"/>
          <p:cNvSpPr txBox="1">
            <a:spLocks/>
          </p:cNvSpPr>
          <p:nvPr/>
        </p:nvSpPr>
        <p:spPr>
          <a:xfrm>
            <a:off x="6718107" y="2245394"/>
            <a:ext cx="3513318" cy="3186150"/>
          </a:xfrm>
          <a:prstGeom prst="rect">
            <a:avLst/>
          </a:prstGeom>
          <a:solidFill>
            <a:schemeClr val="accent5">
              <a:lumMod val="75000"/>
              <a:alpha val="38039"/>
            </a:schemeClr>
          </a:solidFill>
        </p:spPr>
        <p:txBody>
          <a:bodyPr anchor="ctr"/>
          <a:lst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r>
              <a:rPr lang="fr-FR" sz="1800" cap="small" dirty="0">
                <a:solidFill>
                  <a:schemeClr val="tx1"/>
                </a:solidFill>
              </a:rPr>
              <a:t>Objectives</a:t>
            </a:r>
            <a:r>
              <a:rPr lang="fr-FR" sz="1800" dirty="0">
                <a:solidFill>
                  <a:schemeClr val="tx1"/>
                </a:solidFill>
              </a:rPr>
              <a:t> </a:t>
            </a:r>
          </a:p>
          <a:p>
            <a:pPr marL="285750" indent="-285750">
              <a:buFont typeface="Wingdings" panose="05000000000000000000" pitchFamily="2" charset="2"/>
              <a:buChar char="ü"/>
            </a:pPr>
            <a:endParaRPr lang="fr-FR" sz="1800" dirty="0">
              <a:solidFill>
                <a:schemeClr val="tx1"/>
              </a:solidFill>
            </a:endParaRPr>
          </a:p>
          <a:p>
            <a:pPr marL="285750" indent="-285750" algn="just">
              <a:buFont typeface="Wingdings" panose="05000000000000000000" pitchFamily="2" charset="2"/>
              <a:buChar char="ü"/>
            </a:pPr>
            <a:endParaRPr lang="fr-FR" sz="1800" dirty="0">
              <a:solidFill>
                <a:schemeClr val="tx1"/>
              </a:solidFill>
            </a:endParaRPr>
          </a:p>
          <a:p>
            <a:pPr marL="285750" indent="-285750" algn="just">
              <a:buFont typeface="Wingdings" panose="05000000000000000000" pitchFamily="2" charset="2"/>
              <a:buChar char="ü"/>
            </a:pPr>
            <a:r>
              <a:rPr lang="fr-FR" sz="1800" dirty="0">
                <a:solidFill>
                  <a:schemeClr val="tx1"/>
                </a:solidFill>
              </a:rPr>
              <a:t> </a:t>
            </a:r>
            <a:r>
              <a:rPr lang="fr-FR" sz="1800" dirty="0" err="1">
                <a:solidFill>
                  <a:schemeClr val="tx1"/>
                </a:solidFill>
              </a:rPr>
              <a:t>Limit</a:t>
            </a:r>
            <a:r>
              <a:rPr lang="fr-FR" sz="1800" dirty="0">
                <a:solidFill>
                  <a:schemeClr val="tx1"/>
                </a:solidFill>
              </a:rPr>
              <a:t> </a:t>
            </a:r>
            <a:r>
              <a:rPr lang="fr-FR" sz="1800" dirty="0" err="1">
                <a:solidFill>
                  <a:schemeClr val="tx1"/>
                </a:solidFill>
              </a:rPr>
              <a:t>dehydration</a:t>
            </a:r>
            <a:endParaRPr lang="fr-FR" sz="1800" dirty="0">
              <a:solidFill>
                <a:schemeClr val="tx1"/>
              </a:solidFill>
            </a:endParaRPr>
          </a:p>
          <a:p>
            <a:pPr marL="285750" indent="-285750" algn="just">
              <a:buFont typeface="Wingdings" panose="05000000000000000000" pitchFamily="2" charset="2"/>
              <a:buChar char="ü"/>
            </a:pPr>
            <a:endParaRPr lang="fr-FR" sz="1800" dirty="0">
              <a:solidFill>
                <a:schemeClr val="tx1"/>
              </a:solidFill>
            </a:endParaRPr>
          </a:p>
          <a:p>
            <a:pPr marL="285750" indent="-285750" algn="l">
              <a:buFont typeface="Wingdings" panose="05000000000000000000" pitchFamily="2" charset="2"/>
              <a:buChar char="ü"/>
            </a:pPr>
            <a:r>
              <a:rPr lang="fr-FR" sz="1800" dirty="0" err="1">
                <a:solidFill>
                  <a:schemeClr val="tx1"/>
                </a:solidFill>
              </a:rPr>
              <a:t>Guarantee</a:t>
            </a:r>
            <a:r>
              <a:rPr lang="fr-FR" sz="1800" dirty="0">
                <a:solidFill>
                  <a:schemeClr val="tx1"/>
                </a:solidFill>
              </a:rPr>
              <a:t> </a:t>
            </a:r>
            <a:r>
              <a:rPr lang="fr-FR" sz="1800" dirty="0" err="1">
                <a:solidFill>
                  <a:schemeClr val="tx1"/>
                </a:solidFill>
              </a:rPr>
              <a:t>better</a:t>
            </a:r>
            <a:r>
              <a:rPr lang="fr-FR" sz="1800" dirty="0">
                <a:solidFill>
                  <a:schemeClr val="tx1"/>
                </a:solidFill>
              </a:rPr>
              <a:t> protection </a:t>
            </a:r>
            <a:r>
              <a:rPr lang="fr-FR" sz="1800" dirty="0" err="1">
                <a:solidFill>
                  <a:schemeClr val="tx1"/>
                </a:solidFill>
              </a:rPr>
              <a:t>against</a:t>
            </a:r>
            <a:r>
              <a:rPr lang="fr-FR" sz="1800" dirty="0">
                <a:solidFill>
                  <a:schemeClr val="tx1"/>
                </a:solidFill>
              </a:rPr>
              <a:t> </a:t>
            </a:r>
            <a:r>
              <a:rPr lang="fr-FR" sz="1800" dirty="0" err="1">
                <a:solidFill>
                  <a:schemeClr val="tx1"/>
                </a:solidFill>
              </a:rPr>
              <a:t>external</a:t>
            </a:r>
            <a:r>
              <a:rPr lang="fr-FR" sz="1800" dirty="0">
                <a:solidFill>
                  <a:schemeClr val="tx1"/>
                </a:solidFill>
              </a:rPr>
              <a:t> </a:t>
            </a:r>
            <a:r>
              <a:rPr lang="fr-FR" sz="1800" dirty="0" err="1">
                <a:solidFill>
                  <a:schemeClr val="tx1"/>
                </a:solidFill>
              </a:rPr>
              <a:t>elements</a:t>
            </a:r>
            <a:r>
              <a:rPr lang="fr-FR" sz="1800" dirty="0">
                <a:solidFill>
                  <a:schemeClr val="tx1"/>
                </a:solidFill>
              </a:rPr>
              <a:t> (cold, </a:t>
            </a:r>
            <a:r>
              <a:rPr lang="fr-FR" sz="1800" dirty="0" err="1">
                <a:solidFill>
                  <a:schemeClr val="tx1"/>
                </a:solidFill>
              </a:rPr>
              <a:t>wind</a:t>
            </a:r>
            <a:r>
              <a:rPr lang="fr-FR" sz="1800" dirty="0">
                <a:solidFill>
                  <a:schemeClr val="tx1"/>
                </a:solidFill>
              </a:rPr>
              <a:t>, </a:t>
            </a:r>
            <a:r>
              <a:rPr lang="fr-FR" sz="1800" dirty="0" err="1">
                <a:solidFill>
                  <a:schemeClr val="tx1"/>
                </a:solidFill>
              </a:rPr>
              <a:t>sun</a:t>
            </a:r>
            <a:r>
              <a:rPr lang="fr-FR" sz="1800" dirty="0">
                <a:solidFill>
                  <a:schemeClr val="tx1"/>
                </a:solidFill>
              </a:rPr>
              <a:t>, </a:t>
            </a:r>
            <a:r>
              <a:rPr lang="fr-FR" sz="1800" dirty="0" smtClean="0">
                <a:solidFill>
                  <a:schemeClr val="tx1"/>
                </a:solidFill>
              </a:rPr>
              <a:t>pollution, </a:t>
            </a:r>
            <a:r>
              <a:rPr lang="fr-FR" sz="1800" dirty="0">
                <a:solidFill>
                  <a:schemeClr val="tx1"/>
                </a:solidFill>
              </a:rPr>
              <a:t>etc.) </a:t>
            </a:r>
          </a:p>
          <a:p>
            <a:r>
              <a:rPr lang="fr-FR" sz="1800" dirty="0">
                <a:solidFill>
                  <a:schemeClr val="tx1"/>
                </a:solidFill>
                <a:latin typeface="+mn-lt"/>
              </a:rPr>
              <a:t>.</a:t>
            </a:r>
            <a:endParaRPr lang="fr-FR" sz="1800" dirty="0"/>
          </a:p>
        </p:txBody>
      </p:sp>
      <p:pic>
        <p:nvPicPr>
          <p:cNvPr id="20" name="Image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76916" y="1963880"/>
            <a:ext cx="754509" cy="869979"/>
          </a:xfrm>
          <a:prstGeom prst="rect">
            <a:avLst/>
          </a:prstGeom>
        </p:spPr>
      </p:pic>
      <p:pic>
        <p:nvPicPr>
          <p:cNvPr id="21" name="Image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1666027">
            <a:off x="3999070" y="2088947"/>
            <a:ext cx="1173750" cy="626408"/>
          </a:xfrm>
          <a:prstGeom prst="rect">
            <a:avLst/>
          </a:prstGeom>
        </p:spPr>
      </p:pic>
      <p:pic>
        <p:nvPicPr>
          <p:cNvPr id="22" name="Image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0800000">
            <a:off x="4064143" y="3490180"/>
            <a:ext cx="1173750" cy="626408"/>
          </a:xfrm>
          <a:prstGeom prst="rect">
            <a:avLst/>
          </a:prstGeom>
        </p:spPr>
      </p:pic>
      <p:pic>
        <p:nvPicPr>
          <p:cNvPr id="23" name="Imag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0095263">
            <a:off x="3990993" y="4980496"/>
            <a:ext cx="1173750" cy="626408"/>
          </a:xfrm>
          <a:prstGeom prst="rect">
            <a:avLst/>
          </a:prstGeom>
        </p:spPr>
      </p:pic>
    </p:spTree>
    <p:extLst>
      <p:ext uri="{BB962C8B-B14F-4D97-AF65-F5344CB8AC3E}">
        <p14:creationId xmlns:p14="http://schemas.microsoft.com/office/powerpoint/2010/main" val="413043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P spid="15" grpId="0" animBg="1"/>
      <p:bldP spid="1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53722"/>
            <a:ext cx="7211551" cy="4807701"/>
          </a:xfrm>
          <a:prstGeom prst="rect">
            <a:avLst/>
          </a:prstGeom>
        </p:spPr>
      </p:pic>
      <p:sp>
        <p:nvSpPr>
          <p:cNvPr id="6" name="Titre 2"/>
          <p:cNvSpPr txBox="1">
            <a:spLocks/>
          </p:cNvSpPr>
          <p:nvPr/>
        </p:nvSpPr>
        <p:spPr>
          <a:xfrm>
            <a:off x="1061484" y="241293"/>
            <a:ext cx="10081437" cy="792036"/>
          </a:xfrm>
          <a:prstGeom prst="rect">
            <a:avLst/>
          </a:prstGeom>
          <a:solidFill>
            <a:srgbClr val="0B197A"/>
          </a:solidFill>
        </p:spPr>
        <p:txBody>
          <a:bodyPr/>
          <a:lst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r>
              <a:rPr lang="fr-FR" dirty="0">
                <a:solidFill>
                  <a:schemeClr val="accent1">
                    <a:lumMod val="20000"/>
                    <a:lumOff val="80000"/>
                  </a:schemeClr>
                </a:solidFill>
              </a:rPr>
              <a:t>NIGHT</a:t>
            </a:r>
          </a:p>
        </p:txBody>
      </p:sp>
      <p:sp>
        <p:nvSpPr>
          <p:cNvPr id="10" name="Rectangle 9"/>
          <p:cNvSpPr/>
          <p:nvPr/>
        </p:nvSpPr>
        <p:spPr>
          <a:xfrm>
            <a:off x="8566005" y="1658364"/>
            <a:ext cx="2982735" cy="696578"/>
          </a:xfrm>
          <a:prstGeom prst="rect">
            <a:avLst/>
          </a:prstGeom>
          <a:solidFill>
            <a:schemeClr val="bg1"/>
          </a:solidFill>
          <a:ln>
            <a:solidFill>
              <a:srgbClr val="3E3E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3E3E3E"/>
              </a:solidFill>
            </a:endParaRPr>
          </a:p>
        </p:txBody>
      </p:sp>
      <p:sp>
        <p:nvSpPr>
          <p:cNvPr id="11" name="ZoneTexte 10"/>
          <p:cNvSpPr txBox="1"/>
          <p:nvPr/>
        </p:nvSpPr>
        <p:spPr>
          <a:xfrm>
            <a:off x="8402741" y="1851131"/>
            <a:ext cx="3483429" cy="369332"/>
          </a:xfrm>
          <a:prstGeom prst="rect">
            <a:avLst/>
          </a:prstGeom>
          <a:solidFill>
            <a:srgbClr val="0B197A"/>
          </a:solidFill>
          <a:effectLst>
            <a:softEdge rad="12700"/>
          </a:effectLst>
        </p:spPr>
        <p:txBody>
          <a:bodyPr wrap="square" rtlCol="0">
            <a:spAutoFit/>
          </a:bodyPr>
          <a:lstStyle/>
          <a:p>
            <a:pPr algn="ctr"/>
            <a:r>
              <a:rPr lang="fr-FR" dirty="0">
                <a:solidFill>
                  <a:schemeClr val="bg1"/>
                </a:solidFill>
              </a:rPr>
              <a:t>Peak </a:t>
            </a:r>
            <a:r>
              <a:rPr lang="fr-FR" dirty="0" smtClean="0">
                <a:solidFill>
                  <a:schemeClr val="bg1"/>
                </a:solidFill>
              </a:rPr>
              <a:t>of </a:t>
            </a:r>
            <a:r>
              <a:rPr lang="fr-FR" dirty="0" err="1" smtClean="0">
                <a:solidFill>
                  <a:schemeClr val="bg1"/>
                </a:solidFill>
              </a:rPr>
              <a:t>cell</a:t>
            </a:r>
            <a:r>
              <a:rPr lang="fr-FR" dirty="0" smtClean="0">
                <a:solidFill>
                  <a:schemeClr val="bg1"/>
                </a:solidFill>
              </a:rPr>
              <a:t> </a:t>
            </a:r>
            <a:r>
              <a:rPr lang="fr-FR" dirty="0" err="1">
                <a:solidFill>
                  <a:schemeClr val="bg1"/>
                </a:solidFill>
              </a:rPr>
              <a:t>regeneration</a:t>
            </a:r>
            <a:r>
              <a:rPr lang="fr-FR" dirty="0">
                <a:solidFill>
                  <a:schemeClr val="bg1"/>
                </a:solidFill>
              </a:rPr>
              <a:t> </a:t>
            </a:r>
          </a:p>
        </p:txBody>
      </p:sp>
      <p:sp>
        <p:nvSpPr>
          <p:cNvPr id="12" name="Rectangle 11"/>
          <p:cNvSpPr/>
          <p:nvPr/>
        </p:nvSpPr>
        <p:spPr>
          <a:xfrm>
            <a:off x="8566004" y="3391143"/>
            <a:ext cx="2982735" cy="696578"/>
          </a:xfrm>
          <a:prstGeom prst="rect">
            <a:avLst/>
          </a:prstGeom>
          <a:solidFill>
            <a:schemeClr val="bg1"/>
          </a:solidFill>
          <a:ln>
            <a:solidFill>
              <a:srgbClr val="3E3E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3E3E3E"/>
              </a:solidFill>
            </a:endParaRPr>
          </a:p>
        </p:txBody>
      </p:sp>
      <p:sp>
        <p:nvSpPr>
          <p:cNvPr id="13" name="Rectangle 12"/>
          <p:cNvSpPr/>
          <p:nvPr/>
        </p:nvSpPr>
        <p:spPr>
          <a:xfrm>
            <a:off x="8566004" y="5123923"/>
            <a:ext cx="2982735" cy="696578"/>
          </a:xfrm>
          <a:prstGeom prst="rect">
            <a:avLst/>
          </a:prstGeom>
          <a:solidFill>
            <a:schemeClr val="bg1"/>
          </a:solidFill>
          <a:ln>
            <a:solidFill>
              <a:srgbClr val="3E3E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3E3E3E"/>
              </a:solidFill>
            </a:endParaRPr>
          </a:p>
        </p:txBody>
      </p:sp>
      <p:sp>
        <p:nvSpPr>
          <p:cNvPr id="14" name="ZoneTexte 13"/>
          <p:cNvSpPr txBox="1"/>
          <p:nvPr/>
        </p:nvSpPr>
        <p:spPr>
          <a:xfrm>
            <a:off x="8402740" y="3572907"/>
            <a:ext cx="3483429" cy="369332"/>
          </a:xfrm>
          <a:prstGeom prst="rect">
            <a:avLst/>
          </a:prstGeom>
          <a:solidFill>
            <a:srgbClr val="0B197A"/>
          </a:solidFill>
          <a:effectLst>
            <a:softEdge rad="12700"/>
          </a:effectLst>
        </p:spPr>
        <p:txBody>
          <a:bodyPr wrap="square" rtlCol="0">
            <a:spAutoFit/>
          </a:bodyPr>
          <a:lstStyle/>
          <a:p>
            <a:pPr algn="ctr"/>
            <a:r>
              <a:rPr lang="fr-FR" dirty="0" smtClean="0">
                <a:solidFill>
                  <a:schemeClr val="bg1"/>
                </a:solidFill>
              </a:rPr>
              <a:t>Peak of the microcirculation</a:t>
            </a:r>
            <a:endParaRPr lang="fr-FR" dirty="0">
              <a:solidFill>
                <a:schemeClr val="bg1"/>
              </a:solidFill>
            </a:endParaRPr>
          </a:p>
        </p:txBody>
      </p:sp>
      <p:sp>
        <p:nvSpPr>
          <p:cNvPr id="15" name="ZoneTexte 14"/>
          <p:cNvSpPr txBox="1"/>
          <p:nvPr/>
        </p:nvSpPr>
        <p:spPr>
          <a:xfrm>
            <a:off x="8402740" y="5294683"/>
            <a:ext cx="3483429" cy="369332"/>
          </a:xfrm>
          <a:prstGeom prst="rect">
            <a:avLst/>
          </a:prstGeom>
          <a:solidFill>
            <a:srgbClr val="0B197A"/>
          </a:solidFill>
          <a:effectLst>
            <a:softEdge rad="12700"/>
          </a:effectLst>
        </p:spPr>
        <p:txBody>
          <a:bodyPr wrap="square" rtlCol="0">
            <a:spAutoFit/>
          </a:bodyPr>
          <a:lstStyle/>
          <a:p>
            <a:pPr algn="ctr"/>
            <a:r>
              <a:rPr lang="fr-FR" dirty="0">
                <a:solidFill>
                  <a:schemeClr val="bg1"/>
                </a:solidFill>
              </a:rPr>
              <a:t>More </a:t>
            </a:r>
            <a:r>
              <a:rPr lang="fr-FR" dirty="0" err="1">
                <a:solidFill>
                  <a:schemeClr val="bg1"/>
                </a:solidFill>
              </a:rPr>
              <a:t>permeable</a:t>
            </a:r>
            <a:r>
              <a:rPr lang="fr-FR" dirty="0">
                <a:solidFill>
                  <a:schemeClr val="bg1"/>
                </a:solidFill>
              </a:rPr>
              <a:t> skin</a:t>
            </a:r>
          </a:p>
        </p:txBody>
      </p:sp>
      <p:pic>
        <p:nvPicPr>
          <p:cNvPr id="16" name="Imag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997019">
            <a:off x="6989767" y="4981479"/>
            <a:ext cx="1173750" cy="626408"/>
          </a:xfrm>
          <a:prstGeom prst="rect">
            <a:avLst/>
          </a:prstGeom>
        </p:spPr>
      </p:pic>
      <p:pic>
        <p:nvPicPr>
          <p:cNvPr id="17" name="Imag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241012">
            <a:off x="6949395" y="3481798"/>
            <a:ext cx="1173750" cy="626408"/>
          </a:xfrm>
          <a:prstGeom prst="rect">
            <a:avLst/>
          </a:prstGeom>
        </p:spPr>
      </p:pic>
      <p:pic>
        <p:nvPicPr>
          <p:cNvPr id="18" name="Image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9803485">
            <a:off x="6949395" y="2041738"/>
            <a:ext cx="1173750" cy="626408"/>
          </a:xfrm>
          <a:prstGeom prst="rect">
            <a:avLst/>
          </a:prstGeom>
        </p:spPr>
      </p:pic>
      <p:sp>
        <p:nvSpPr>
          <p:cNvPr id="19" name="Titre 2"/>
          <p:cNvSpPr txBox="1">
            <a:spLocks/>
          </p:cNvSpPr>
          <p:nvPr/>
        </p:nvSpPr>
        <p:spPr>
          <a:xfrm>
            <a:off x="1849116" y="2164497"/>
            <a:ext cx="3513318" cy="3186150"/>
          </a:xfrm>
          <a:prstGeom prst="rect">
            <a:avLst/>
          </a:prstGeom>
          <a:solidFill>
            <a:schemeClr val="accent5">
              <a:lumMod val="75000"/>
              <a:alpha val="38039"/>
            </a:schemeClr>
          </a:solidFill>
        </p:spPr>
        <p:txBody>
          <a:bodyPr anchor="ctr"/>
          <a:lst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endParaRPr lang="fr-FR" sz="1800" dirty="0">
              <a:solidFill>
                <a:schemeClr val="bg1"/>
              </a:solidFill>
            </a:endParaRPr>
          </a:p>
          <a:p>
            <a:pPr marL="285750" indent="-285750" algn="just">
              <a:buFont typeface="Wingdings" panose="05000000000000000000" pitchFamily="2" charset="2"/>
              <a:buChar char="ü"/>
            </a:pPr>
            <a:endParaRPr lang="fr-FR" sz="2400" cap="small" dirty="0" smtClean="0">
              <a:solidFill>
                <a:schemeClr val="bg1"/>
              </a:solidFill>
            </a:endParaRPr>
          </a:p>
          <a:p>
            <a:r>
              <a:rPr lang="en-US" sz="2400" cap="small" dirty="0" smtClean="0">
                <a:solidFill>
                  <a:schemeClr val="bg1"/>
                </a:solidFill>
              </a:rPr>
              <a:t>The skin is more receptive</a:t>
            </a:r>
          </a:p>
          <a:p>
            <a:endParaRPr lang="en-US" sz="2400" cap="small" dirty="0" smtClean="0">
              <a:solidFill>
                <a:schemeClr val="bg1"/>
              </a:solidFill>
            </a:endParaRPr>
          </a:p>
          <a:p>
            <a:r>
              <a:rPr lang="en-US" sz="2400" cap="small" dirty="0" smtClean="0">
                <a:solidFill>
                  <a:schemeClr val="bg1"/>
                </a:solidFill>
              </a:rPr>
              <a:t>The active ingredients penetrate better and are more effective.</a:t>
            </a:r>
          </a:p>
          <a:p>
            <a:endParaRPr lang="fr-FR" sz="2400" cap="small" dirty="0">
              <a:solidFill>
                <a:schemeClr val="bg1"/>
              </a:solidFill>
            </a:endParaRPr>
          </a:p>
          <a:p>
            <a:r>
              <a:rPr lang="fr-FR" sz="1800" dirty="0">
                <a:solidFill>
                  <a:schemeClr val="tx1"/>
                </a:solidFill>
              </a:rPr>
              <a:t> </a:t>
            </a:r>
          </a:p>
          <a:p>
            <a:r>
              <a:rPr lang="fr-FR" sz="1800" dirty="0">
                <a:solidFill>
                  <a:schemeClr val="tx1"/>
                </a:solidFill>
                <a:latin typeface="+mn-lt"/>
              </a:rPr>
              <a:t>.</a:t>
            </a:r>
            <a:endParaRPr lang="fr-FR" sz="1800" dirty="0"/>
          </a:p>
        </p:txBody>
      </p:sp>
    </p:spTree>
    <p:extLst>
      <p:ext uri="{BB962C8B-B14F-4D97-AF65-F5344CB8AC3E}">
        <p14:creationId xmlns:p14="http://schemas.microsoft.com/office/powerpoint/2010/main" val="3415134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P spid="15" grpId="0" animBg="1"/>
      <p:bldP spid="1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rotWithShape="1">
          <a:blip r:embed="rId3">
            <a:extLst>
              <a:ext uri="{28A0092B-C50C-407E-A947-70E740481C1C}">
                <a14:useLocalDpi xmlns:a14="http://schemas.microsoft.com/office/drawing/2010/main" val="0"/>
              </a:ext>
            </a:extLst>
          </a:blip>
          <a:srcRect l="123" t="4986" b="39322"/>
          <a:stretch/>
        </p:blipFill>
        <p:spPr>
          <a:xfrm>
            <a:off x="0" y="0"/>
            <a:ext cx="12264828" cy="6858000"/>
          </a:xfrm>
          <a:prstGeom prst="rect">
            <a:avLst/>
          </a:prstGeom>
        </p:spPr>
      </p:pic>
      <p:sp>
        <p:nvSpPr>
          <p:cNvPr id="7" name="Titre 2"/>
          <p:cNvSpPr txBox="1">
            <a:spLocks/>
          </p:cNvSpPr>
          <p:nvPr/>
        </p:nvSpPr>
        <p:spPr>
          <a:xfrm>
            <a:off x="874614" y="2243469"/>
            <a:ext cx="10515600" cy="2105245"/>
          </a:xfrm>
          <a:prstGeom prst="rect">
            <a:avLst/>
          </a:prstGeom>
          <a:solidFill>
            <a:schemeClr val="accent5">
              <a:lumMod val="75000"/>
              <a:alpha val="38039"/>
            </a:schemeClr>
          </a:solidFill>
        </p:spPr>
        <p:txBody>
          <a:bodyPr/>
          <a:lst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endParaRPr lang="fr-FR" sz="5000" dirty="0">
              <a:solidFill>
                <a:schemeClr val="accent1">
                  <a:lumMod val="40000"/>
                  <a:lumOff val="60000"/>
                </a:schemeClr>
              </a:solidFill>
            </a:endParaRPr>
          </a:p>
        </p:txBody>
      </p:sp>
      <p:sp>
        <p:nvSpPr>
          <p:cNvPr id="4" name="Titre 2"/>
          <p:cNvSpPr txBox="1">
            <a:spLocks/>
          </p:cNvSpPr>
          <p:nvPr/>
        </p:nvSpPr>
        <p:spPr>
          <a:xfrm>
            <a:off x="874614" y="2243470"/>
            <a:ext cx="10515600" cy="2105245"/>
          </a:xfrm>
          <a:prstGeom prst="rect">
            <a:avLst/>
          </a:prstGeom>
          <a:solidFill>
            <a:schemeClr val="accent5">
              <a:lumMod val="75000"/>
              <a:alpha val="38039"/>
            </a:schemeClr>
          </a:solidFill>
        </p:spPr>
        <p:txBody>
          <a:bodyPr anchor="ctr"/>
          <a:lst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r>
              <a:rPr lang="en-US" sz="4000" dirty="0">
                <a:solidFill>
                  <a:schemeClr val="accent1">
                    <a:lumMod val="20000"/>
                    <a:lumOff val="80000"/>
                  </a:schemeClr>
                </a:solidFill>
              </a:rPr>
              <a:t>Ready to follow the natural rhythm of our skin with the </a:t>
            </a:r>
            <a:r>
              <a:rPr lang="en-US" sz="4000" dirty="0" smtClean="0">
                <a:solidFill>
                  <a:schemeClr val="accent1">
                    <a:lumMod val="20000"/>
                    <a:lumOff val="80000"/>
                  </a:schemeClr>
                </a:solidFill>
              </a:rPr>
              <a:t>right night </a:t>
            </a:r>
            <a:r>
              <a:rPr lang="en-US" sz="4000" dirty="0">
                <a:solidFill>
                  <a:schemeClr val="accent1">
                    <a:lumMod val="20000"/>
                    <a:lumOff val="80000"/>
                  </a:schemeClr>
                </a:solidFill>
              </a:rPr>
              <a:t>care?</a:t>
            </a:r>
            <a:endParaRPr lang="fr-FR" sz="4000" dirty="0">
              <a:solidFill>
                <a:schemeClr val="accent1">
                  <a:lumMod val="20000"/>
                  <a:lumOff val="80000"/>
                </a:schemeClr>
              </a:solidFill>
            </a:endParaRPr>
          </a:p>
        </p:txBody>
      </p:sp>
    </p:spTree>
    <p:extLst>
      <p:ext uri="{BB962C8B-B14F-4D97-AF65-F5344CB8AC3E}">
        <p14:creationId xmlns:p14="http://schemas.microsoft.com/office/powerpoint/2010/main" val="112893095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 name="Image 29"/>
          <p:cNvPicPr>
            <a:picLocks noChangeAspect="1"/>
          </p:cNvPicPr>
          <p:nvPr/>
        </p:nvPicPr>
        <p:blipFill rotWithShape="1">
          <a:blip r:embed="rId3">
            <a:extLst>
              <a:ext uri="{28A0092B-C50C-407E-A947-70E740481C1C}">
                <a14:useLocalDpi xmlns:a14="http://schemas.microsoft.com/office/drawing/2010/main" val="0"/>
              </a:ext>
            </a:extLst>
          </a:blip>
          <a:srcRect l="5643" t="48986" r="4496" b="9335"/>
          <a:stretch/>
        </p:blipFill>
        <p:spPr>
          <a:xfrm>
            <a:off x="6088178" y="-17050"/>
            <a:ext cx="6103822" cy="3583130"/>
          </a:xfrm>
          <a:prstGeom prst="rect">
            <a:avLst/>
          </a:prstGeom>
        </p:spPr>
      </p:pic>
      <p:pic>
        <p:nvPicPr>
          <p:cNvPr id="29" name="Image 28"/>
          <p:cNvPicPr>
            <a:picLocks noChangeAspect="1"/>
          </p:cNvPicPr>
          <p:nvPr/>
        </p:nvPicPr>
        <p:blipFill rotWithShape="1">
          <a:blip r:embed="rId4" cstate="print">
            <a:extLst>
              <a:ext uri="{28A0092B-C50C-407E-A947-70E740481C1C}">
                <a14:useLocalDpi xmlns:a14="http://schemas.microsoft.com/office/drawing/2010/main" val="0"/>
              </a:ext>
            </a:extLst>
          </a:blip>
          <a:srcRect l="6911" r="39428" b="56060"/>
          <a:stretch/>
        </p:blipFill>
        <p:spPr>
          <a:xfrm>
            <a:off x="-36730" y="0"/>
            <a:ext cx="6132730" cy="3524058"/>
          </a:xfrm>
          <a:prstGeom prst="rect">
            <a:avLst/>
          </a:prstGeom>
        </p:spPr>
      </p:pic>
      <p:pic>
        <p:nvPicPr>
          <p:cNvPr id="28" name="Image 27"/>
          <p:cNvPicPr>
            <a:picLocks noChangeAspect="1"/>
          </p:cNvPicPr>
          <p:nvPr/>
        </p:nvPicPr>
        <p:blipFill rotWithShape="1">
          <a:blip r:embed="rId5" cstate="print">
            <a:extLst>
              <a:ext uri="{28A0092B-C50C-407E-A947-70E740481C1C}">
                <a14:useLocalDpi xmlns:a14="http://schemas.microsoft.com/office/drawing/2010/main" val="0"/>
              </a:ext>
            </a:extLst>
          </a:blip>
          <a:srcRect b="46298"/>
          <a:stretch/>
        </p:blipFill>
        <p:spPr>
          <a:xfrm>
            <a:off x="6096000" y="3540281"/>
            <a:ext cx="6177990" cy="3317719"/>
          </a:xfrm>
          <a:prstGeom prst="rect">
            <a:avLst/>
          </a:prstGeom>
        </p:spPr>
      </p:pic>
      <p:pic>
        <p:nvPicPr>
          <p:cNvPr id="19" name="Image 18"/>
          <p:cNvPicPr>
            <a:picLocks noChangeAspect="1"/>
          </p:cNvPicPr>
          <p:nvPr/>
        </p:nvPicPr>
        <p:blipFill rotWithShape="1">
          <a:blip r:embed="rId6" cstate="print">
            <a:extLst>
              <a:ext uri="{28A0092B-C50C-407E-A947-70E740481C1C}">
                <a14:useLocalDpi xmlns:a14="http://schemas.microsoft.com/office/drawing/2010/main" val="0"/>
              </a:ext>
            </a:extLst>
          </a:blip>
          <a:srcRect t="1" r="57369" b="64903"/>
          <a:stretch/>
        </p:blipFill>
        <p:spPr>
          <a:xfrm>
            <a:off x="-38283" y="3489525"/>
            <a:ext cx="6141371" cy="3368475"/>
          </a:xfrm>
          <a:prstGeom prst="rect">
            <a:avLst/>
          </a:prstGeom>
        </p:spPr>
      </p:pic>
      <p:sp>
        <p:nvSpPr>
          <p:cNvPr id="151" name="Rectangle 150">
            <a:extLst>
              <a:ext uri="{FF2B5EF4-FFF2-40B4-BE49-F238E27FC236}">
                <a16:creationId xmlns:a16="http://schemas.microsoft.com/office/drawing/2014/main" id="{B497CCB5-5FC2-473C-AFCC-2430CEF1DF7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409915" y="1742916"/>
            <a:ext cx="3372171" cy="337216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a:endParaRPr>
          </a:p>
        </p:txBody>
      </p:sp>
      <p:sp>
        <p:nvSpPr>
          <p:cNvPr id="153" name="Frame 152">
            <a:extLst>
              <a:ext uri="{FF2B5EF4-FFF2-40B4-BE49-F238E27FC236}">
                <a16:creationId xmlns:a16="http://schemas.microsoft.com/office/drawing/2014/main" id="{599C8C75-BFDF-44E7-A028-EEB5EDD5881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971278" y="1304279"/>
            <a:ext cx="4249447" cy="4249444"/>
          </a:xfrm>
          <a:prstGeom prst="frame">
            <a:avLst>
              <a:gd name="adj1" fmla="val 1195"/>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black"/>
              </a:solidFill>
              <a:latin typeface="Calibri"/>
            </a:endParaRPr>
          </a:p>
        </p:txBody>
      </p:sp>
      <p:grpSp>
        <p:nvGrpSpPr>
          <p:cNvPr id="10" name="Groupe 9"/>
          <p:cNvGrpSpPr/>
          <p:nvPr/>
        </p:nvGrpSpPr>
        <p:grpSpPr>
          <a:xfrm>
            <a:off x="-22366" y="538059"/>
            <a:ext cx="4866113" cy="982031"/>
            <a:chOff x="-22367" y="470774"/>
            <a:chExt cx="4866113" cy="982031"/>
          </a:xfrm>
        </p:grpSpPr>
        <p:sp>
          <p:nvSpPr>
            <p:cNvPr id="20" name="ZoneTexte 16"/>
            <p:cNvSpPr txBox="1"/>
            <p:nvPr/>
          </p:nvSpPr>
          <p:spPr>
            <a:xfrm>
              <a:off x="-22367" y="683364"/>
              <a:ext cx="4866113" cy="769441"/>
            </a:xfrm>
            <a:prstGeom prst="rect">
              <a:avLst/>
            </a:prstGeom>
            <a:solidFill>
              <a:schemeClr val="bg1">
                <a:alpha val="59000"/>
              </a:schemeClr>
            </a:solidFill>
          </p:spPr>
          <p:txBody>
            <a:bodyPr wrap="square" rtlCol="0" anchor="ctr">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fr-FR" sz="2200" dirty="0" err="1">
                  <a:latin typeface="Midnight Signature" panose="02000500000000090000" pitchFamily="50" charset="0"/>
                  <a:ea typeface="Roboto Light" panose="02000000000000000000" pitchFamily="2" charset="0"/>
                </a:rPr>
                <a:t>Dull</a:t>
              </a:r>
              <a:r>
                <a:rPr lang="fr-FR" sz="2200" dirty="0">
                  <a:latin typeface="Midnight Signature" panose="02000500000000090000" pitchFamily="50" charset="0"/>
                  <a:ea typeface="Roboto Light" panose="02000000000000000000" pitchFamily="2" charset="0"/>
                </a:rPr>
                <a:t> skin</a:t>
              </a:r>
              <a:br>
                <a:rPr lang="fr-FR" sz="2200" dirty="0">
                  <a:latin typeface="Midnight Signature" panose="02000500000000090000" pitchFamily="50" charset="0"/>
                  <a:ea typeface="Roboto Light" panose="02000000000000000000" pitchFamily="2" charset="0"/>
                </a:rPr>
              </a:br>
              <a:r>
                <a:rPr lang="fr-FR" sz="2200" dirty="0" err="1">
                  <a:latin typeface="Midnight Signature" panose="02000500000000090000" pitchFamily="50" charset="0"/>
                  <a:ea typeface="Roboto Light" panose="02000000000000000000" pitchFamily="2" charset="0"/>
                </a:rPr>
                <a:t>Asphyxiated</a:t>
              </a:r>
              <a:r>
                <a:rPr lang="fr-FR" sz="2200" dirty="0">
                  <a:latin typeface="Midnight Signature" panose="02000500000000090000" pitchFamily="50" charset="0"/>
                  <a:ea typeface="Roboto Light" panose="02000000000000000000" pitchFamily="2" charset="0"/>
                </a:rPr>
                <a:t> skin</a:t>
              </a:r>
            </a:p>
          </p:txBody>
        </p:sp>
        <p:pic>
          <p:nvPicPr>
            <p:cNvPr id="21" name="Picture 2" descr="RÃ©sultat de recherche d'images pour &quot;guillemets&quot;">
              <a:extLst>
                <a:ext uri="{FF2B5EF4-FFF2-40B4-BE49-F238E27FC236}">
                  <a16:creationId xmlns:a16="http://schemas.microsoft.com/office/drawing/2014/main" id="{8D39ADC0-E98D-462D-8B8C-40BA3FBCA2A8}"/>
                </a:ext>
              </a:extLst>
            </p:cNvPr>
            <p:cNvPicPr>
              <a:picLocks noChangeAspect="1" noChangeArrowheads="1"/>
            </p:cNvPicPr>
            <p:nvPr/>
          </p:nvPicPr>
          <p:blipFill>
            <a:blip r:embed="rId7" cstate="print">
              <a:duotone>
                <a:prstClr val="black"/>
                <a:schemeClr val="accent1">
                  <a:tint val="45000"/>
                  <a:satMod val="400000"/>
                </a:schemeClr>
              </a:duotone>
              <a:extLst>
                <a:ext uri="{BEBA8EAE-BF5A-486C-A8C5-ECC9F3942E4B}">
                  <a14:imgProps xmlns:a14="http://schemas.microsoft.com/office/drawing/2010/main">
                    <a14:imgLayer r:embed="rId8">
                      <a14:imgEffect>
                        <a14:colorTemperature colorTemp="470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rot="10800000">
              <a:off x="3075451" y="470774"/>
              <a:ext cx="550287" cy="442316"/>
            </a:xfrm>
            <a:prstGeom prst="rect">
              <a:avLst/>
            </a:prstGeom>
            <a:noFill/>
            <a:extLst>
              <a:ext uri="{909E8E84-426E-40dd-AFC4-6F175D3DCCD1}">
                <a14:hiddenFill xmlns="" xmlns:a14="http://schemas.microsoft.com/office/drawing/2010/main" xmlns:lc="http://schemas.openxmlformats.org/drawingml/2006/lockedCanvas">
                  <a:solidFill>
                    <a:srgbClr val="FFFFFF"/>
                  </a:solidFill>
                </a14:hiddenFill>
              </a:ext>
            </a:extLst>
          </p:spPr>
        </p:pic>
      </p:grpSp>
      <p:grpSp>
        <p:nvGrpSpPr>
          <p:cNvPr id="14" name="Groupe 13"/>
          <p:cNvGrpSpPr/>
          <p:nvPr/>
        </p:nvGrpSpPr>
        <p:grpSpPr>
          <a:xfrm>
            <a:off x="-56188" y="5629834"/>
            <a:ext cx="4866113" cy="798825"/>
            <a:chOff x="-22366" y="5627631"/>
            <a:chExt cx="4866113" cy="798825"/>
          </a:xfrm>
        </p:grpSpPr>
        <p:sp>
          <p:nvSpPr>
            <p:cNvPr id="22" name="ZoneTexte 16"/>
            <p:cNvSpPr txBox="1"/>
            <p:nvPr/>
          </p:nvSpPr>
          <p:spPr>
            <a:xfrm>
              <a:off x="-22366" y="5868611"/>
              <a:ext cx="4866113" cy="557845"/>
            </a:xfrm>
            <a:prstGeom prst="rect">
              <a:avLst/>
            </a:prstGeom>
            <a:solidFill>
              <a:schemeClr val="bg1">
                <a:alpha val="59000"/>
              </a:schemeClr>
            </a:solid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lnSpc>
                  <a:spcPct val="150000"/>
                </a:lnSpc>
                <a:spcBef>
                  <a:spcPts val="600"/>
                </a:spcBef>
              </a:pPr>
              <a:r>
                <a:rPr lang="fr-FR" dirty="0">
                  <a:latin typeface="Roboto Light" panose="02000000000000000000" pitchFamily="2" charset="0"/>
                  <a:ea typeface="Roboto Light" panose="02000000000000000000" pitchFamily="2" charset="0"/>
                </a:rPr>
                <a:t> </a:t>
              </a:r>
              <a:r>
                <a:rPr lang="fr-FR" sz="2200" dirty="0" err="1">
                  <a:latin typeface="Midnight Signature" panose="02000500000000090000" pitchFamily="50" charset="0"/>
                  <a:ea typeface="Roboto Light" panose="02000000000000000000" pitchFamily="2" charset="0"/>
                </a:rPr>
                <a:t>Deep</a:t>
              </a:r>
              <a:r>
                <a:rPr lang="fr-FR" sz="2200" dirty="0">
                  <a:latin typeface="Midnight Signature" panose="02000500000000090000" pitchFamily="50" charset="0"/>
                  <a:ea typeface="Roboto Light" panose="02000000000000000000" pitchFamily="2" charset="0"/>
                </a:rPr>
                <a:t> </a:t>
              </a:r>
              <a:r>
                <a:rPr lang="fr-FR" sz="2200" dirty="0" err="1">
                  <a:latin typeface="Midnight Signature" panose="02000500000000090000" pitchFamily="50" charset="0"/>
                  <a:ea typeface="Roboto Light" panose="02000000000000000000" pitchFamily="2" charset="0"/>
                </a:rPr>
                <a:t>wrikles</a:t>
              </a:r>
              <a:endParaRPr lang="fr-FR" sz="2200" dirty="0">
                <a:latin typeface="Midnight Signature" panose="02000500000000090000" pitchFamily="50" charset="0"/>
                <a:ea typeface="Roboto Light" panose="02000000000000000000" pitchFamily="2" charset="0"/>
              </a:endParaRPr>
            </a:p>
          </p:txBody>
        </p:sp>
        <p:pic>
          <p:nvPicPr>
            <p:cNvPr id="23" name="Picture 2" descr="RÃ©sultat de recherche d'images pour &quot;guillemets&quot;">
              <a:extLst>
                <a:ext uri="{FF2B5EF4-FFF2-40B4-BE49-F238E27FC236}">
                  <a16:creationId xmlns:a16="http://schemas.microsoft.com/office/drawing/2014/main" id="{8D39ADC0-E98D-462D-8B8C-40BA3FBCA2A8}"/>
                </a:ext>
              </a:extLst>
            </p:cNvPr>
            <p:cNvPicPr>
              <a:picLocks noChangeAspect="1" noChangeArrowheads="1"/>
            </p:cNvPicPr>
            <p:nvPr/>
          </p:nvPicPr>
          <p:blipFill>
            <a:blip r:embed="rId7" cstate="print">
              <a:duotone>
                <a:prstClr val="black"/>
                <a:schemeClr val="accent1">
                  <a:tint val="45000"/>
                  <a:satMod val="400000"/>
                </a:schemeClr>
              </a:duotone>
              <a:extLst>
                <a:ext uri="{BEBA8EAE-BF5A-486C-A8C5-ECC9F3942E4B}">
                  <a14:imgProps xmlns:a14="http://schemas.microsoft.com/office/drawing/2010/main">
                    <a14:imgLayer r:embed="rId8">
                      <a14:imgEffect>
                        <a14:colorTemperature colorTemp="470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rot="10800000">
              <a:off x="2557223" y="5627631"/>
              <a:ext cx="550287" cy="442316"/>
            </a:xfrm>
            <a:prstGeom prst="rect">
              <a:avLst/>
            </a:prstGeom>
            <a:noFill/>
            <a:extLst>
              <a:ext uri="{909E8E84-426E-40dd-AFC4-6F175D3DCCD1}">
                <a14:hiddenFill xmlns="" xmlns:a14="http://schemas.microsoft.com/office/drawing/2010/main" xmlns:lc="http://schemas.openxmlformats.org/drawingml/2006/lockedCanvas">
                  <a:solidFill>
                    <a:srgbClr val="FFFFFF"/>
                  </a:solidFill>
                </a14:hiddenFill>
              </a:ext>
            </a:extLst>
          </p:spPr>
        </p:pic>
      </p:grpSp>
      <p:pic>
        <p:nvPicPr>
          <p:cNvPr id="6" name="Image 5"/>
          <p:cNvPicPr>
            <a:picLocks noChangeAspect="1"/>
          </p:cNvPicPr>
          <p:nvPr/>
        </p:nvPicPr>
        <p:blipFill rotWithShape="1">
          <a:blip r:embed="rId9" cstate="print">
            <a:extLst>
              <a:ext uri="{28A0092B-C50C-407E-A947-70E740481C1C}">
                <a14:useLocalDpi xmlns:a14="http://schemas.microsoft.com/office/drawing/2010/main" val="0"/>
              </a:ext>
            </a:extLst>
          </a:blip>
          <a:srcRect l="17796" t="54469" r="18351"/>
          <a:stretch/>
        </p:blipFill>
        <p:spPr>
          <a:xfrm>
            <a:off x="27709" y="4636655"/>
            <a:ext cx="2382982" cy="2548514"/>
          </a:xfrm>
          <a:prstGeom prst="rect">
            <a:avLst/>
          </a:prstGeom>
        </p:spPr>
      </p:pic>
      <p:grpSp>
        <p:nvGrpSpPr>
          <p:cNvPr id="11" name="Groupe 10"/>
          <p:cNvGrpSpPr/>
          <p:nvPr/>
        </p:nvGrpSpPr>
        <p:grpSpPr>
          <a:xfrm>
            <a:off x="8081818" y="1140288"/>
            <a:ext cx="4118571" cy="798825"/>
            <a:chOff x="8081818" y="1140288"/>
            <a:chExt cx="4118571" cy="798825"/>
          </a:xfrm>
        </p:grpSpPr>
        <p:sp>
          <p:nvSpPr>
            <p:cNvPr id="24" name="ZoneTexte 16"/>
            <p:cNvSpPr txBox="1"/>
            <p:nvPr/>
          </p:nvSpPr>
          <p:spPr>
            <a:xfrm>
              <a:off x="8081818" y="1381268"/>
              <a:ext cx="4118571" cy="557845"/>
            </a:xfrm>
            <a:prstGeom prst="rect">
              <a:avLst/>
            </a:prstGeom>
            <a:solidFill>
              <a:schemeClr val="bg1">
                <a:alpha val="59000"/>
              </a:schemeClr>
            </a:solid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spcBef>
                  <a:spcPts val="600"/>
                </a:spcBef>
              </a:pPr>
              <a:r>
                <a:rPr lang="fr-FR" dirty="0">
                  <a:latin typeface="Roboto Light" panose="02000000000000000000" pitchFamily="2" charset="0"/>
                  <a:ea typeface="Roboto Light" panose="02000000000000000000" pitchFamily="2" charset="0"/>
                </a:rPr>
                <a:t> </a:t>
              </a:r>
              <a:r>
                <a:rPr lang="fr-FR" sz="2200" dirty="0">
                  <a:latin typeface="Midnight Signature" panose="02000500000000090000" pitchFamily="50" charset="0"/>
                  <a:ea typeface="Roboto Light" panose="02000000000000000000" pitchFamily="2" charset="0"/>
                </a:rPr>
                <a:t>First </a:t>
              </a:r>
              <a:r>
                <a:rPr lang="fr-FR" sz="2200" dirty="0" err="1">
                  <a:latin typeface="Midnight Signature" panose="02000500000000090000" pitchFamily="50" charset="0"/>
                  <a:ea typeface="Roboto Light" panose="02000000000000000000" pitchFamily="2" charset="0"/>
                </a:rPr>
                <a:t>wrinkles</a:t>
              </a:r>
              <a:endParaRPr lang="fr-FR" sz="2200" dirty="0">
                <a:latin typeface="Midnight Signature" panose="02000500000000090000" pitchFamily="50" charset="0"/>
                <a:ea typeface="Roboto Light" panose="02000000000000000000" pitchFamily="2" charset="0"/>
              </a:endParaRPr>
            </a:p>
          </p:txBody>
        </p:sp>
        <p:pic>
          <p:nvPicPr>
            <p:cNvPr id="25" name="Picture 2" descr="RÃ©sultat de recherche d'images pour &quot;guillemets&quot;">
              <a:extLst>
                <a:ext uri="{FF2B5EF4-FFF2-40B4-BE49-F238E27FC236}">
                  <a16:creationId xmlns:a16="http://schemas.microsoft.com/office/drawing/2014/main" id="{8D39ADC0-E98D-462D-8B8C-40BA3FBCA2A8}"/>
                </a:ext>
              </a:extLst>
            </p:cNvPr>
            <p:cNvPicPr>
              <a:picLocks noChangeAspect="1" noChangeArrowheads="1"/>
            </p:cNvPicPr>
            <p:nvPr/>
          </p:nvPicPr>
          <p:blipFill>
            <a:blip r:embed="rId10" cstate="print">
              <a:duotone>
                <a:prstClr val="black"/>
                <a:schemeClr val="tx2">
                  <a:lumMod val="60000"/>
                  <a:lumOff val="40000"/>
                  <a:tint val="45000"/>
                  <a:satMod val="400000"/>
                </a:schemeClr>
              </a:duotone>
              <a:extLst>
                <a:ext uri="{BEBA8EAE-BF5A-486C-A8C5-ECC9F3942E4B}">
                  <a14:imgProps xmlns:a14="http://schemas.microsoft.com/office/drawing/2010/main">
                    <a14:imgLayer r:embed="rId11">
                      <a14:imgEffect>
                        <a14:colorTemperature colorTemp="470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rot="10800000">
              <a:off x="9998400" y="1140288"/>
              <a:ext cx="465751" cy="442316"/>
            </a:xfrm>
            <a:prstGeom prst="rect">
              <a:avLst/>
            </a:prstGeom>
            <a:noFill/>
            <a:extLst>
              <a:ext uri="{909E8E84-426E-40dd-AFC4-6F175D3DCCD1}">
                <a14:hiddenFill xmlns="" xmlns:a14="http://schemas.microsoft.com/office/drawing/2010/main" xmlns:lc="http://schemas.openxmlformats.org/drawingml/2006/lockedCanvas">
                  <a:solidFill>
                    <a:srgbClr val="FFFFFF"/>
                  </a:solidFill>
                </a14:hiddenFill>
              </a:ext>
            </a:extLst>
          </p:spPr>
        </p:pic>
      </p:grpSp>
      <p:pic>
        <p:nvPicPr>
          <p:cNvPr id="5" name="Image 4"/>
          <p:cNvPicPr>
            <a:picLocks noChangeAspect="1"/>
          </p:cNvPicPr>
          <p:nvPr/>
        </p:nvPicPr>
        <p:blipFill rotWithShape="1">
          <a:blip r:embed="rId12" cstate="print">
            <a:extLst>
              <a:ext uri="{28A0092B-C50C-407E-A947-70E740481C1C}">
                <a14:useLocalDpi xmlns:a14="http://schemas.microsoft.com/office/drawing/2010/main" val="0"/>
              </a:ext>
            </a:extLst>
          </a:blip>
          <a:srcRect l="22820" t="19991" r="28151"/>
          <a:stretch/>
        </p:blipFill>
        <p:spPr>
          <a:xfrm>
            <a:off x="10621818" y="36945"/>
            <a:ext cx="1459347" cy="3572531"/>
          </a:xfrm>
          <a:prstGeom prst="rect">
            <a:avLst/>
          </a:prstGeom>
        </p:spPr>
      </p:pic>
      <p:grpSp>
        <p:nvGrpSpPr>
          <p:cNvPr id="12" name="Groupe 11"/>
          <p:cNvGrpSpPr/>
          <p:nvPr/>
        </p:nvGrpSpPr>
        <p:grpSpPr>
          <a:xfrm>
            <a:off x="8081818" y="4654809"/>
            <a:ext cx="4118571" cy="798825"/>
            <a:chOff x="8081818" y="4654809"/>
            <a:chExt cx="4118571" cy="798825"/>
          </a:xfrm>
        </p:grpSpPr>
        <p:sp>
          <p:nvSpPr>
            <p:cNvPr id="26" name="ZoneTexte 16"/>
            <p:cNvSpPr txBox="1"/>
            <p:nvPr/>
          </p:nvSpPr>
          <p:spPr>
            <a:xfrm>
              <a:off x="8081818" y="4895789"/>
              <a:ext cx="4118571" cy="557845"/>
            </a:xfrm>
            <a:prstGeom prst="rect">
              <a:avLst/>
            </a:prstGeom>
            <a:solidFill>
              <a:schemeClr val="bg1">
                <a:alpha val="59000"/>
              </a:schemeClr>
            </a:solid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spcBef>
                  <a:spcPts val="600"/>
                </a:spcBef>
              </a:pPr>
              <a:r>
                <a:rPr lang="fr-FR" dirty="0">
                  <a:latin typeface="Roboto Light" panose="02000000000000000000" pitchFamily="2" charset="0"/>
                  <a:ea typeface="Roboto Light" panose="02000000000000000000" pitchFamily="2" charset="0"/>
                </a:rPr>
                <a:t> </a:t>
              </a:r>
              <a:r>
                <a:rPr lang="fr-FR" sz="2200" dirty="0" err="1">
                  <a:latin typeface="Midnight Signature" panose="02000500000000090000" pitchFamily="50" charset="0"/>
                  <a:ea typeface="Roboto Light" panose="02000000000000000000" pitchFamily="2" charset="0"/>
                </a:rPr>
                <a:t>Loss</a:t>
              </a:r>
              <a:r>
                <a:rPr lang="fr-FR" sz="2200" dirty="0">
                  <a:latin typeface="Midnight Signature" panose="02000500000000090000" pitchFamily="50" charset="0"/>
                  <a:ea typeface="Roboto Light" panose="02000000000000000000" pitchFamily="2" charset="0"/>
                </a:rPr>
                <a:t> of </a:t>
              </a:r>
              <a:r>
                <a:rPr lang="fr-FR" sz="2200" dirty="0" err="1">
                  <a:latin typeface="Midnight Signature" panose="02000500000000090000" pitchFamily="50" charset="0"/>
                  <a:ea typeface="Roboto Light" panose="02000000000000000000" pitchFamily="2" charset="0"/>
                </a:rPr>
                <a:t>firmness</a:t>
              </a:r>
              <a:endParaRPr lang="fr-FR" sz="2200" dirty="0">
                <a:latin typeface="Midnight Signature" panose="02000500000000090000" pitchFamily="50" charset="0"/>
                <a:ea typeface="Roboto Light" panose="02000000000000000000" pitchFamily="2" charset="0"/>
              </a:endParaRPr>
            </a:p>
          </p:txBody>
        </p:sp>
        <p:pic>
          <p:nvPicPr>
            <p:cNvPr id="27" name="Picture 2" descr="RÃ©sultat de recherche d'images pour &quot;guillemets&quot;">
              <a:extLst>
                <a:ext uri="{FF2B5EF4-FFF2-40B4-BE49-F238E27FC236}">
                  <a16:creationId xmlns:a16="http://schemas.microsoft.com/office/drawing/2014/main" id="{8D39ADC0-E98D-462D-8B8C-40BA3FBCA2A8}"/>
                </a:ext>
              </a:extLst>
            </p:cNvPr>
            <p:cNvPicPr>
              <a:picLocks noChangeAspect="1" noChangeArrowheads="1"/>
            </p:cNvPicPr>
            <p:nvPr/>
          </p:nvPicPr>
          <p:blipFill>
            <a:blip r:embed="rId10" cstate="print">
              <a:duotone>
                <a:prstClr val="black"/>
                <a:schemeClr val="accent1">
                  <a:tint val="45000"/>
                  <a:satMod val="400000"/>
                </a:schemeClr>
              </a:duotone>
              <a:extLst>
                <a:ext uri="{BEBA8EAE-BF5A-486C-A8C5-ECC9F3942E4B}">
                  <a14:imgProps xmlns:a14="http://schemas.microsoft.com/office/drawing/2010/main">
                    <a14:imgLayer r:embed="rId11">
                      <a14:imgEffect>
                        <a14:colorTemperature colorTemp="470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rot="10800000">
              <a:off x="9998400" y="4654809"/>
              <a:ext cx="465751" cy="442316"/>
            </a:xfrm>
            <a:prstGeom prst="rect">
              <a:avLst/>
            </a:prstGeom>
            <a:noFill/>
            <a:extLst>
              <a:ext uri="{909E8E84-426E-40dd-AFC4-6F175D3DCCD1}">
                <a14:hiddenFill xmlns="" xmlns:a14="http://schemas.microsoft.com/office/drawing/2010/main" xmlns:lc="http://schemas.openxmlformats.org/drawingml/2006/lockedCanvas">
                  <a:solidFill>
                    <a:srgbClr val="FFFFFF"/>
                  </a:solidFill>
                </a14:hiddenFill>
              </a:ext>
            </a:extLst>
          </p:spPr>
        </p:pic>
      </p:grpSp>
      <p:pic>
        <p:nvPicPr>
          <p:cNvPr id="7" name="Image 6"/>
          <p:cNvPicPr>
            <a:picLocks noChangeAspect="1"/>
          </p:cNvPicPr>
          <p:nvPr/>
        </p:nvPicPr>
        <p:blipFill rotWithShape="1">
          <a:blip r:embed="rId13" cstate="print">
            <a:extLst>
              <a:ext uri="{28A0092B-C50C-407E-A947-70E740481C1C}">
                <a14:useLocalDpi xmlns:a14="http://schemas.microsoft.com/office/drawing/2010/main" val="0"/>
              </a:ext>
            </a:extLst>
          </a:blip>
          <a:srcRect l="19987" t="20560" r="28165"/>
          <a:stretch/>
        </p:blipFill>
        <p:spPr>
          <a:xfrm>
            <a:off x="10529455" y="3528290"/>
            <a:ext cx="1570181" cy="3609059"/>
          </a:xfrm>
          <a:prstGeom prst="rect">
            <a:avLst/>
          </a:prstGeom>
        </p:spPr>
      </p:pic>
      <p:grpSp>
        <p:nvGrpSpPr>
          <p:cNvPr id="16" name="Groupe 15"/>
          <p:cNvGrpSpPr/>
          <p:nvPr/>
        </p:nvGrpSpPr>
        <p:grpSpPr>
          <a:xfrm>
            <a:off x="55418" y="64655"/>
            <a:ext cx="2241291" cy="3412581"/>
            <a:chOff x="55418" y="64655"/>
            <a:chExt cx="2241291" cy="3412581"/>
          </a:xfrm>
        </p:grpSpPr>
        <p:pic>
          <p:nvPicPr>
            <p:cNvPr id="8" name="Image 7"/>
            <p:cNvPicPr>
              <a:picLocks noChangeAspect="1"/>
            </p:cNvPicPr>
            <p:nvPr/>
          </p:nvPicPr>
          <p:blipFill rotWithShape="1">
            <a:blip r:embed="rId14" cstate="print">
              <a:extLst>
                <a:ext uri="{28A0092B-C50C-407E-A947-70E740481C1C}">
                  <a14:useLocalDpi xmlns:a14="http://schemas.microsoft.com/office/drawing/2010/main" val="0"/>
                </a:ext>
              </a:extLst>
            </a:blip>
            <a:srcRect l="25721" t="21126"/>
            <a:stretch/>
          </p:blipFill>
          <p:spPr>
            <a:xfrm>
              <a:off x="55418" y="64655"/>
              <a:ext cx="2142498" cy="3412581"/>
            </a:xfrm>
            <a:prstGeom prst="rect">
              <a:avLst/>
            </a:prstGeom>
          </p:spPr>
        </p:pic>
        <p:pic>
          <p:nvPicPr>
            <p:cNvPr id="3" name="Image 2"/>
            <p:cNvPicPr>
              <a:picLocks noChangeAspect="1"/>
            </p:cNvPicPr>
            <p:nvPr/>
          </p:nvPicPr>
          <p:blipFill rotWithShape="1">
            <a:blip r:embed="rId15" cstate="print">
              <a:extLst>
                <a:ext uri="{28A0092B-C50C-407E-A947-70E740481C1C}">
                  <a14:useLocalDpi xmlns:a14="http://schemas.microsoft.com/office/drawing/2010/main" val="0"/>
                </a:ext>
              </a:extLst>
            </a:blip>
            <a:srcRect l="22705" t="19668" r="23397" b="5656"/>
            <a:stretch/>
          </p:blipFill>
          <p:spPr>
            <a:xfrm>
              <a:off x="794480" y="212507"/>
              <a:ext cx="1502229" cy="3122023"/>
            </a:xfrm>
            <a:prstGeom prst="rect">
              <a:avLst/>
            </a:prstGeom>
          </p:spPr>
        </p:pic>
      </p:grpSp>
      <p:sp>
        <p:nvSpPr>
          <p:cNvPr id="31" name="Titre 1">
            <a:extLst>
              <a:ext uri="{FF2B5EF4-FFF2-40B4-BE49-F238E27FC236}">
                <a16:creationId xmlns:a16="http://schemas.microsoft.com/office/drawing/2014/main" id="{12F4B53E-1469-4618-95BA-7A288798D608}"/>
              </a:ext>
            </a:extLst>
          </p:cNvPr>
          <p:cNvSpPr txBox="1">
            <a:spLocks/>
          </p:cNvSpPr>
          <p:nvPr/>
        </p:nvSpPr>
        <p:spPr>
          <a:xfrm>
            <a:off x="3755571" y="2761553"/>
            <a:ext cx="4727122" cy="1345720"/>
          </a:xfrm>
          <a:prstGeom prst="rect">
            <a:avLst/>
          </a:prstGeom>
          <a:noFill/>
        </p:spPr>
        <p:txBody>
          <a:bodyPr vert="horz" lIns="121920" tIns="60960" rIns="121920" bIns="60960" rtlCol="0" anchor="ctr">
            <a:normAutofit/>
          </a:bodyPr>
          <a:lstStyle>
            <a:defPPr>
              <a:defRPr lang="fr-FR"/>
            </a:defPPr>
            <a:lvl1pPr lvl="0" algn="ctr" defTabSz="913916">
              <a:lnSpc>
                <a:spcPct val="90000"/>
              </a:lnSpc>
              <a:spcBef>
                <a:spcPct val="0"/>
              </a:spcBef>
              <a:defRPr sz="3200">
                <a:solidFill>
                  <a:srgbClr val="990033"/>
                </a:solidFill>
                <a:latin typeface="Gotham Light" pitchFamily="50" charset="0"/>
                <a:cs typeface="Gotham Light" pitchFamily="50" charset="0"/>
              </a:defRPr>
            </a:lvl1pPr>
          </a:lstStyle>
          <a:p>
            <a:pPr defTabSz="1219170">
              <a:lnSpc>
                <a:spcPct val="150000"/>
              </a:lnSpc>
            </a:pPr>
            <a:r>
              <a:rPr lang="en-US" sz="2200" dirty="0">
                <a:solidFill>
                  <a:prstClr val="black">
                    <a:lumMod val="65000"/>
                    <a:lumOff val="35000"/>
                  </a:prstClr>
                </a:solidFill>
                <a:latin typeface="KyivType Sans2" panose="00000500000000000000" pitchFamily="50" charset="0"/>
                <a:cs typeface="+mj-cs"/>
              </a:rPr>
              <a:t>Adapt your</a:t>
            </a:r>
          </a:p>
          <a:p>
            <a:pPr defTabSz="1219170">
              <a:lnSpc>
                <a:spcPct val="150000"/>
              </a:lnSpc>
            </a:pPr>
            <a:r>
              <a:rPr lang="en-US" sz="2200" dirty="0">
                <a:solidFill>
                  <a:prstClr val="black">
                    <a:lumMod val="65000"/>
                    <a:lumOff val="35000"/>
                  </a:prstClr>
                </a:solidFill>
                <a:latin typeface="KyivType Sans2" panose="00000500000000000000" pitchFamily="50" charset="0"/>
                <a:cs typeface="+mj-cs"/>
              </a:rPr>
              <a:t> night care</a:t>
            </a:r>
          </a:p>
        </p:txBody>
      </p:sp>
    </p:spTree>
    <p:extLst>
      <p:ext uri="{BB962C8B-B14F-4D97-AF65-F5344CB8AC3E}">
        <p14:creationId xmlns:p14="http://schemas.microsoft.com/office/powerpoint/2010/main" val="1774940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1000" fill="hold"/>
                                        <p:tgtEl>
                                          <p:spTgt spid="16"/>
                                        </p:tgtEl>
                                        <p:attrNameLst>
                                          <p:attrName>ppt_x</p:attrName>
                                        </p:attrNameLst>
                                      </p:cBhvr>
                                      <p:tavLst>
                                        <p:tav tm="0">
                                          <p:val>
                                            <p:strVal val="0-#ppt_w/2"/>
                                          </p:val>
                                        </p:tav>
                                        <p:tav tm="100000">
                                          <p:val>
                                            <p:strVal val="#ppt_x"/>
                                          </p:val>
                                        </p:tav>
                                      </p:tavLst>
                                    </p:anim>
                                    <p:anim calcmode="lin" valueType="num">
                                      <p:cBhvr additive="base">
                                        <p:cTn id="13" dur="10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2"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1000" fill="hold"/>
                                        <p:tgtEl>
                                          <p:spTgt spid="5"/>
                                        </p:tgtEl>
                                        <p:attrNameLst>
                                          <p:attrName>ppt_x</p:attrName>
                                        </p:attrNameLst>
                                      </p:cBhvr>
                                      <p:tavLst>
                                        <p:tav tm="0">
                                          <p:val>
                                            <p:strVal val="1+#ppt_w/2"/>
                                          </p:val>
                                        </p:tav>
                                        <p:tav tm="100000">
                                          <p:val>
                                            <p:strVal val="#ppt_x"/>
                                          </p:val>
                                        </p:tav>
                                      </p:tavLst>
                                    </p:anim>
                                    <p:anim calcmode="lin" valueType="num">
                                      <p:cBhvr additive="base">
                                        <p:cTn id="24" dur="10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5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8" fill="hold" nodeType="clickEffect">
                                  <p:stCondLst>
                                    <p:cond delay="0"/>
                                  </p:stCondLst>
                                  <p:childTnLst>
                                    <p:set>
                                      <p:cBhvr>
                                        <p:cTn id="33" dur="1" fill="hold">
                                          <p:stCondLst>
                                            <p:cond delay="0"/>
                                          </p:stCondLst>
                                        </p:cTn>
                                        <p:tgtEl>
                                          <p:spTgt spid="6"/>
                                        </p:tgtEl>
                                        <p:attrNameLst>
                                          <p:attrName>style.visibility</p:attrName>
                                        </p:attrNameLst>
                                      </p:cBhvr>
                                      <p:to>
                                        <p:strVal val="visible"/>
                                      </p:to>
                                    </p:set>
                                    <p:anim calcmode="lin" valueType="num">
                                      <p:cBhvr additive="base">
                                        <p:cTn id="34" dur="1000" fill="hold"/>
                                        <p:tgtEl>
                                          <p:spTgt spid="6"/>
                                        </p:tgtEl>
                                        <p:attrNameLst>
                                          <p:attrName>ppt_x</p:attrName>
                                        </p:attrNameLst>
                                      </p:cBhvr>
                                      <p:tavLst>
                                        <p:tav tm="0">
                                          <p:val>
                                            <p:strVal val="0-#ppt_w/2"/>
                                          </p:val>
                                        </p:tav>
                                        <p:tav tm="100000">
                                          <p:val>
                                            <p:strVal val="#ppt_x"/>
                                          </p:val>
                                        </p:tav>
                                      </p:tavLst>
                                    </p:anim>
                                    <p:anim calcmode="lin" valueType="num">
                                      <p:cBhvr additive="base">
                                        <p:cTn id="35"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500"/>
                                        <p:tgtEl>
                                          <p:spTgt spid="12"/>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ntr" presetSubtype="2" fill="hold" nodeType="clickEffect">
                                  <p:stCondLst>
                                    <p:cond delay="0"/>
                                  </p:stCondLst>
                                  <p:childTnLst>
                                    <p:set>
                                      <p:cBhvr>
                                        <p:cTn id="44" dur="1" fill="hold">
                                          <p:stCondLst>
                                            <p:cond delay="0"/>
                                          </p:stCondLst>
                                        </p:cTn>
                                        <p:tgtEl>
                                          <p:spTgt spid="7"/>
                                        </p:tgtEl>
                                        <p:attrNameLst>
                                          <p:attrName>style.visibility</p:attrName>
                                        </p:attrNameLst>
                                      </p:cBhvr>
                                      <p:to>
                                        <p:strVal val="visible"/>
                                      </p:to>
                                    </p:set>
                                    <p:anim calcmode="lin" valueType="num">
                                      <p:cBhvr additive="base">
                                        <p:cTn id="45" dur="1000" fill="hold"/>
                                        <p:tgtEl>
                                          <p:spTgt spid="7"/>
                                        </p:tgtEl>
                                        <p:attrNameLst>
                                          <p:attrName>ppt_x</p:attrName>
                                        </p:attrNameLst>
                                      </p:cBhvr>
                                      <p:tavLst>
                                        <p:tav tm="0">
                                          <p:val>
                                            <p:strVal val="1+#ppt_w/2"/>
                                          </p:val>
                                        </p:tav>
                                        <p:tav tm="100000">
                                          <p:val>
                                            <p:strVal val="#ppt_x"/>
                                          </p:val>
                                        </p:tav>
                                      </p:tavLst>
                                    </p:anim>
                                    <p:anim calcmode="lin" valueType="num">
                                      <p:cBhvr additive="base">
                                        <p:cTn id="46"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ersonnalisé 2">
      <a:majorFont>
        <a:latin typeface="KyivType Sans"/>
        <a:ea typeface=""/>
        <a:cs typeface=""/>
      </a:majorFont>
      <a:minorFont>
        <a:latin typeface="Robo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Thème Office">
  <a:themeElements>
    <a:clrScheme name="Personnalisé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FFF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7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20714</TotalTime>
  <Words>3450</Words>
  <Application>Microsoft Office PowerPoint</Application>
  <PresentationFormat>Grand écran</PresentationFormat>
  <Paragraphs>781</Paragraphs>
  <Slides>41</Slides>
  <Notes>41</Notes>
  <HiddenSlides>0</HiddenSlides>
  <MMClips>0</MMClips>
  <ScaleCrop>false</ScaleCrop>
  <HeadingPairs>
    <vt:vector size="6" baseType="variant">
      <vt:variant>
        <vt:lpstr>Polices utilisées</vt:lpstr>
      </vt:variant>
      <vt:variant>
        <vt:i4>17</vt:i4>
      </vt:variant>
      <vt:variant>
        <vt:lpstr>Thème</vt:lpstr>
      </vt:variant>
      <vt:variant>
        <vt:i4>4</vt:i4>
      </vt:variant>
      <vt:variant>
        <vt:lpstr>Titres des diapositives</vt:lpstr>
      </vt:variant>
      <vt:variant>
        <vt:i4>41</vt:i4>
      </vt:variant>
    </vt:vector>
  </HeadingPairs>
  <TitlesOfParts>
    <vt:vector size="62" baseType="lpstr">
      <vt:lpstr>Gotham Light</vt:lpstr>
      <vt:lpstr>Century Gothic</vt:lpstr>
      <vt:lpstr>Roboto</vt:lpstr>
      <vt:lpstr>Butler</vt:lpstr>
      <vt:lpstr>Century</vt:lpstr>
      <vt:lpstr>Midnight Signature</vt:lpstr>
      <vt:lpstr>Sofia Pro Medium</vt:lpstr>
      <vt:lpstr>Roboto Light</vt:lpstr>
      <vt:lpstr>KyivType Sans2</vt:lpstr>
      <vt:lpstr>Sofia Pro Regular</vt:lpstr>
      <vt:lpstr>Times New Roman</vt:lpstr>
      <vt:lpstr>Arial</vt:lpstr>
      <vt:lpstr>Wingdings</vt:lpstr>
      <vt:lpstr>Calibri Light</vt:lpstr>
      <vt:lpstr>KyivType Sans</vt:lpstr>
      <vt:lpstr>Roboto Mono</vt:lpstr>
      <vt:lpstr>Calibri</vt:lpstr>
      <vt:lpstr>Thème Office</vt:lpstr>
      <vt:lpstr>1_Thème Office</vt:lpstr>
      <vt:lpstr>2_Office Theme</vt:lpstr>
      <vt:lpstr>27_Office Theme</vt:lpstr>
      <vt:lpstr>The Yon-Ka night offer</vt:lpstr>
      <vt:lpstr>Présentation PowerPoint</vt:lpstr>
      <vt:lpstr>Présentation PowerPoint</vt:lpstr>
      <vt:lpstr>Chronobiology, Kezako ? </vt:lpstr>
      <vt:lpstr>Présentation PowerPoint</vt:lpstr>
      <vt:lpstr>DAY</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PROCHAINEMENT</vt:lpstr>
      <vt:lpstr>Présentation PowerPoint</vt:lpstr>
    </vt:vector>
  </TitlesOfParts>
  <Company>HP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ANDRIEUX Karen</dc:creator>
  <cp:lastModifiedBy>DIAS Mélody</cp:lastModifiedBy>
  <cp:revision>335</cp:revision>
  <dcterms:created xsi:type="dcterms:W3CDTF">2021-06-09T15:59:40Z</dcterms:created>
  <dcterms:modified xsi:type="dcterms:W3CDTF">2022-03-23T16:54:02Z</dcterms:modified>
</cp:coreProperties>
</file>