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7" r:id="rId2"/>
    <p:sldId id="261" r:id="rId3"/>
    <p:sldId id="264" r:id="rId4"/>
    <p:sldId id="262" r:id="rId5"/>
    <p:sldId id="266" r:id="rId6"/>
    <p:sldId id="263" r:id="rId7"/>
    <p:sldId id="276" r:id="rId8"/>
    <p:sldId id="275" r:id="rId9"/>
    <p:sldId id="257" r:id="rId10"/>
    <p:sldId id="258" r:id="rId11"/>
    <p:sldId id="259" r:id="rId12"/>
    <p:sldId id="260" r:id="rId13"/>
    <p:sldId id="274" r:id="rId14"/>
    <p:sldId id="279" r:id="rId15"/>
    <p:sldId id="267" r:id="rId16"/>
    <p:sldId id="268" r:id="rId17"/>
    <p:sldId id="269" r:id="rId18"/>
    <p:sldId id="270" r:id="rId19"/>
    <p:sldId id="271" r:id="rId20"/>
    <p:sldId id="272" r:id="rId21"/>
    <p:sldId id="273" r:id="rId22"/>
    <p:sldId id="278" r:id="rId23"/>
  </p:sldIdLst>
  <p:sldSz cx="12192000" cy="6858000"/>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DE9"/>
    <a:srgbClr val="FFFFFF"/>
    <a:srgbClr val="E2E0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9049" autoAdjust="0"/>
  </p:normalViewPr>
  <p:slideViewPr>
    <p:cSldViewPr snapToGrid="0" showGuides="1">
      <p:cViewPr varScale="1">
        <p:scale>
          <a:sx n="66" d="100"/>
          <a:sy n="66" d="100"/>
        </p:scale>
        <p:origin x="2176"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F3814E18-32E3-43E4-9E5B-2A74E2F4CA20}" type="datetimeFigureOut">
              <a:rPr lang="fr-FR" smtClean="0"/>
              <a:t>14/12/2021</a:t>
            </a:fld>
            <a:endParaRPr lang="fr-FR"/>
          </a:p>
        </p:txBody>
      </p:sp>
      <p:sp>
        <p:nvSpPr>
          <p:cNvPr id="4" name="Espace réservé de l'image des diapositives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E6B91ECC-86EF-44BA-ABF9-B3B6ED2DB92E}" type="slidenum">
              <a:rPr lang="fr-FR" smtClean="0"/>
              <a:t>‹N°›</a:t>
            </a:fld>
            <a:endParaRPr lang="fr-FR"/>
          </a:p>
        </p:txBody>
      </p:sp>
    </p:spTree>
    <p:extLst>
      <p:ext uri="{BB962C8B-B14F-4D97-AF65-F5344CB8AC3E}">
        <p14:creationId xmlns:p14="http://schemas.microsoft.com/office/powerpoint/2010/main" val="124913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arieclaire.fr/,anti-age-le-bon-soin-anti-rides,20145,542101.asp"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marieclaire.fr/,tout-ce-qu-il-faut-savoir-sur-les-cicatrices-d-acne,731095.asp"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txBox="1">
            <a:spLocks noGrp="1"/>
          </p:cNvSpPr>
          <p:nvPr>
            <p:ph type="body" idx="1"/>
          </p:nvPr>
        </p:nvSpPr>
        <p:spPr>
          <a:xfrm>
            <a:off x="1500996" y="3906681"/>
            <a:ext cx="12008117" cy="370106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fr-FR" dirty="0" smtClean="0"/>
          </a:p>
        </p:txBody>
      </p:sp>
      <p:sp>
        <p:nvSpPr>
          <p:cNvPr id="54" name="Google Shape;54;p1:notes"/>
          <p:cNvSpPr>
            <a:spLocks noGrp="1" noRot="1" noChangeAspect="1"/>
          </p:cNvSpPr>
          <p:nvPr>
            <p:ph type="sldImg" idx="2"/>
          </p:nvPr>
        </p:nvSpPr>
        <p:spPr>
          <a:xfrm>
            <a:off x="4762500" y="61595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7660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FR" sz="1200" b="0" u="sng" dirty="0" smtClean="0"/>
              <a:t>Les</a:t>
            </a:r>
            <a:r>
              <a:rPr lang="fr-FR" sz="1200" b="0" u="sng" baseline="0" dirty="0" smtClean="0"/>
              <a:t> AHA présent dans l’Active Micro-Peel</a:t>
            </a:r>
            <a:endParaRPr lang="fr-FR" sz="1200" b="0" u="sng" dirty="0" smtClean="0"/>
          </a:p>
          <a:p>
            <a:pPr>
              <a:defRPr/>
            </a:pPr>
            <a:r>
              <a:rPr lang="fr-FR" sz="1200" dirty="0" smtClean="0"/>
              <a:t>Acide lactique : extrait de la canne à sucre</a:t>
            </a:r>
          </a:p>
          <a:p>
            <a:pPr>
              <a:defRPr/>
            </a:pPr>
            <a:r>
              <a:rPr lang="fr-FR" sz="1200" dirty="0" smtClean="0"/>
              <a:t>Acide mandélique : extrait de l’amande amère</a:t>
            </a:r>
          </a:p>
          <a:p>
            <a:pPr>
              <a:defRPr/>
            </a:pPr>
            <a:endParaRPr lang="fr-FR" sz="1200" b="1" dirty="0" smtClean="0"/>
          </a:p>
          <a:p>
            <a:pPr>
              <a:defRPr/>
            </a:pPr>
            <a:r>
              <a:rPr lang="fr-FR" sz="1200" b="0" u="sng" dirty="0" smtClean="0"/>
              <a:t>Les</a:t>
            </a:r>
            <a:r>
              <a:rPr lang="fr-FR" sz="1200" b="0" u="sng" baseline="0" dirty="0" smtClean="0"/>
              <a:t> BHA présent dans l’Active Micro-Peel</a:t>
            </a:r>
            <a:endParaRPr lang="fr-FR" sz="1200" b="0" u="sng" dirty="0" smtClean="0"/>
          </a:p>
          <a:p>
            <a:pPr>
              <a:defRPr/>
            </a:pPr>
            <a:r>
              <a:rPr lang="fr-FR" sz="1200" dirty="0" smtClean="0"/>
              <a:t>Extrait de saule noir riche en acide salicylique</a:t>
            </a:r>
          </a:p>
          <a:p>
            <a:pPr>
              <a:defRPr/>
            </a:pPr>
            <a:r>
              <a:rPr lang="fr-FR" sz="1200" dirty="0" smtClean="0"/>
              <a:t> </a:t>
            </a:r>
          </a:p>
          <a:p>
            <a:pPr>
              <a:defRPr/>
            </a:pPr>
            <a:r>
              <a:rPr lang="fr-FR" sz="1200" u="sng" dirty="0" smtClean="0"/>
              <a:t>Autre acides présent dans l’Active Micro-Peel</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Acide pyruvique : obtenu par distillation de l‘acide tartrique (</a:t>
            </a:r>
            <a:r>
              <a:rPr lang="fr-FR" dirty="0" smtClean="0"/>
              <a:t>AAA : alpha acétoxyacides )</a:t>
            </a:r>
            <a:endParaRPr 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Acide ascorbique issu</a:t>
            </a:r>
            <a:r>
              <a:rPr lang="fr-FR" sz="1200" baseline="0" dirty="0" smtClean="0"/>
              <a:t> de la </a:t>
            </a:r>
            <a:r>
              <a:rPr lang="fr-FR" sz="1200" dirty="0" smtClean="0"/>
              <a:t>vitamine C (</a:t>
            </a:r>
            <a:r>
              <a:rPr lang="fr-FR" dirty="0" smtClean="0"/>
              <a:t>AHA cyclisé).</a:t>
            </a:r>
            <a:r>
              <a:rPr lang="fr-FR" baseline="0" dirty="0" smtClean="0"/>
              <a:t> </a:t>
            </a:r>
            <a:r>
              <a:rPr lang="fr-FR" sz="1200" b="0" i="0" kern="1200" dirty="0" smtClean="0">
                <a:solidFill>
                  <a:schemeClr val="tx1"/>
                </a:solidFill>
                <a:effectLst/>
                <a:latin typeface="+mn-lt"/>
                <a:ea typeface="+mn-ea"/>
                <a:cs typeface="+mn-cs"/>
              </a:rPr>
              <a:t>Cet acide, c’est la vitamine C. Il agit comme un véritable aspirateur à substances toxiques (comme les particules de pollution, la cigarette…), tout en stimulant notre production de fibres de collagènes. De quoi conserver un teint lumineux et une peau jeune, plus longtemps.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a:defRPr/>
            </a:pPr>
            <a:endParaRPr lang="fr-FR" sz="1200" dirty="0" smtClean="0"/>
          </a:p>
          <a:p>
            <a:pPr>
              <a:defRPr/>
            </a:pPr>
            <a:r>
              <a:rPr lang="fr-FR" sz="1200" b="0" dirty="0" smtClean="0"/>
              <a:t>Extrait de pommes riche en acide malique (AHA) et polyphénols</a:t>
            </a:r>
          </a:p>
          <a:p>
            <a:pPr>
              <a:defRPr/>
            </a:pPr>
            <a:r>
              <a:rPr lang="fr-FR" sz="1200" b="0" dirty="0" smtClean="0"/>
              <a:t>Vinaigre de cidre </a:t>
            </a:r>
            <a:r>
              <a:rPr lang="fr-FR" sz="1200" dirty="0" smtClean="0"/>
              <a:t>riche en acides acétique et malique, potassium, magnésium, bêta carotène, vitamines B1, B2, B6, pectine ….</a:t>
            </a:r>
            <a:endParaRPr lang="en-US" sz="1200" b="0" baseline="0" dirty="0" smtClean="0"/>
          </a:p>
          <a:p>
            <a:pPr>
              <a:defRPr/>
            </a:pPr>
            <a:endParaRPr lang="en-US" sz="1200" b="0" baseline="0" dirty="0" smtClean="0"/>
          </a:p>
          <a:p>
            <a:r>
              <a:rPr lang="fr-FR" b="0" u="sng" baseline="0" dirty="0" smtClean="0"/>
              <a:t>Préparation</a:t>
            </a:r>
          </a:p>
          <a:p>
            <a:r>
              <a:rPr lang="fr-FR" b="0" baseline="0" dirty="0" smtClean="0"/>
              <a:t>*Cotons humides sur les yeux</a:t>
            </a:r>
          </a:p>
          <a:p>
            <a:endParaRPr lang="fr-FR" b="0" baseline="0" dirty="0" smtClean="0"/>
          </a:p>
          <a:p>
            <a:r>
              <a:rPr lang="fr-FR" b="0" u="sng" baseline="0" dirty="0" smtClean="0"/>
              <a:t>Application</a:t>
            </a:r>
          </a:p>
          <a:p>
            <a:r>
              <a:rPr lang="fr-FR" b="0" baseline="0" dirty="0" smtClean="0"/>
              <a:t>*Ne pas faire toucher le verre sur la peau</a:t>
            </a:r>
          </a:p>
          <a:p>
            <a:r>
              <a:rPr lang="fr-FR" b="0" baseline="0" dirty="0" smtClean="0"/>
              <a:t>*Ne pas appliquer sur les lèvres et les paupières</a:t>
            </a:r>
          </a:p>
          <a:p>
            <a:r>
              <a:rPr lang="fr-FR" b="0" baseline="0" dirty="0" smtClean="0"/>
              <a:t>*Prévenir des possibles sensations de picotements</a:t>
            </a:r>
          </a:p>
          <a:p>
            <a:endParaRPr lang="fr-FR" b="0" baseline="0" dirty="0" smtClean="0"/>
          </a:p>
          <a:p>
            <a:r>
              <a:rPr lang="fr-FR" b="0" i="0" u="sng" baseline="0" dirty="0" smtClean="0"/>
              <a:t>Contre-indications</a:t>
            </a:r>
          </a:p>
          <a:p>
            <a:r>
              <a:rPr lang="fr-FR" b="0" baseline="0" dirty="0" smtClean="0"/>
              <a:t>*Peaux irritées, rougeurs, hypersensibilités</a:t>
            </a:r>
          </a:p>
          <a:p>
            <a:r>
              <a:rPr lang="fr-FR" b="0" baseline="0" dirty="0" smtClean="0"/>
              <a:t>*Peaux sous traitement dermato</a:t>
            </a:r>
          </a:p>
          <a:p>
            <a:r>
              <a:rPr lang="fr-FR" b="0" baseline="0" dirty="0" smtClean="0"/>
              <a:t>*Dermatoses</a:t>
            </a:r>
          </a:p>
          <a:p>
            <a:r>
              <a:rPr lang="fr-FR" b="0" baseline="0" dirty="0" smtClean="0"/>
              <a:t>*Œdèmes</a:t>
            </a:r>
          </a:p>
          <a:p>
            <a:r>
              <a:rPr lang="fr-FR" b="0" baseline="0" dirty="0" smtClean="0"/>
              <a:t>*Avant une épilation ou exposition UV ou solaire</a:t>
            </a:r>
          </a:p>
          <a:p>
            <a:r>
              <a:rPr lang="fr-FR" b="0" baseline="0" dirty="0" smtClean="0"/>
              <a:t>*Après décoloration</a:t>
            </a:r>
          </a:p>
          <a:p>
            <a:r>
              <a:rPr lang="fr-FR" b="0" baseline="0" dirty="0" smtClean="0"/>
              <a:t>*Ne pas utiliser ACTIVE MICRO PEEL et ALPHA EXFOLIATEUR dans même soin ou même semaine</a:t>
            </a:r>
          </a:p>
          <a:p>
            <a:pPr>
              <a:defRPr/>
            </a:pPr>
            <a:endParaRPr lang="fr-FR" sz="1200" dirty="0" smtClean="0"/>
          </a:p>
        </p:txBody>
      </p:sp>
      <p:sp>
        <p:nvSpPr>
          <p:cNvPr id="4" name="Espace réservé du numéro de diapositive 3"/>
          <p:cNvSpPr>
            <a:spLocks noGrp="1"/>
          </p:cNvSpPr>
          <p:nvPr>
            <p:ph type="sldNum" sz="quarter" idx="10"/>
          </p:nvPr>
        </p:nvSpPr>
        <p:spPr/>
        <p:txBody>
          <a:bodyPr lIns="66888" tIns="33444" rIns="66888" bIns="33444"/>
          <a:lstStyle/>
          <a:p>
            <a:pPr algn="r" defTabSz="668884">
              <a:buClrTx/>
              <a:defRPr/>
            </a:pPr>
            <a:fld id="{CE563EA7-A024-41BE-BFA5-2D2CC21575F9}" type="slidenum">
              <a:rPr lang="fr-FR" sz="900" kern="1200">
                <a:solidFill>
                  <a:prstClr val="black"/>
                </a:solidFill>
                <a:latin typeface="Calibri"/>
                <a:ea typeface="+mn-ea"/>
                <a:cs typeface="+mn-cs"/>
              </a:rPr>
              <a:pPr algn="r" defTabSz="668884">
                <a:buClrTx/>
                <a:defRPr/>
              </a:pPr>
              <a:t>10</a:t>
            </a:fld>
            <a:endParaRPr lang="fr-FR" sz="900" kern="1200">
              <a:solidFill>
                <a:prstClr val="black"/>
              </a:solidFill>
              <a:latin typeface="Calibri"/>
              <a:ea typeface="+mn-ea"/>
              <a:cs typeface="+mn-cs"/>
            </a:endParaRPr>
          </a:p>
        </p:txBody>
      </p:sp>
    </p:spTree>
    <p:extLst>
      <p:ext uri="{BB962C8B-B14F-4D97-AF65-F5344CB8AC3E}">
        <p14:creationId xmlns:p14="http://schemas.microsoft.com/office/powerpoint/2010/main" val="1091311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ALPHA EXFOLIATEUR : 30% d’acides (AHA + BHA dont 0.18% d’acide salicylique)</a:t>
            </a:r>
          </a:p>
          <a:p>
            <a:pPr lvl="0"/>
            <a:r>
              <a:rPr lang="fr-FR" sz="1200" kern="1200" dirty="0" smtClean="0">
                <a:solidFill>
                  <a:schemeClr val="tx1"/>
                </a:solidFill>
                <a:effectLst/>
                <a:latin typeface="+mn-lt"/>
                <a:ea typeface="+mn-ea"/>
                <a:cs typeface="+mn-cs"/>
              </a:rPr>
              <a:t>AHA: Acide lactique</a:t>
            </a:r>
          </a:p>
          <a:p>
            <a:pPr lvl="0"/>
            <a:r>
              <a:rPr lang="fr-FR" sz="1200" kern="1200" dirty="0" smtClean="0">
                <a:solidFill>
                  <a:schemeClr val="tx1"/>
                </a:solidFill>
                <a:effectLst/>
                <a:latin typeface="+mn-lt"/>
                <a:ea typeface="+mn-ea"/>
                <a:cs typeface="+mn-cs"/>
              </a:rPr>
              <a:t>Acide glycolique</a:t>
            </a:r>
          </a:p>
          <a:p>
            <a:pPr lvl="0"/>
            <a:r>
              <a:rPr lang="fr-FR" sz="1200" kern="1200" dirty="0" smtClean="0">
                <a:solidFill>
                  <a:schemeClr val="tx1"/>
                </a:solidFill>
                <a:effectLst/>
                <a:latin typeface="+mn-lt"/>
                <a:ea typeface="+mn-ea"/>
                <a:cs typeface="+mn-cs"/>
              </a:rPr>
              <a:t>Acide citrique</a:t>
            </a:r>
          </a:p>
          <a:p>
            <a:pPr lvl="0"/>
            <a:r>
              <a:rPr lang="fr-FR" sz="1200" kern="1200" dirty="0" smtClean="0">
                <a:solidFill>
                  <a:schemeClr val="tx1"/>
                </a:solidFill>
                <a:effectLst/>
                <a:latin typeface="+mn-lt"/>
                <a:ea typeface="+mn-ea"/>
                <a:cs typeface="+mn-cs"/>
              </a:rPr>
              <a:t>Acide tartrique</a:t>
            </a:r>
          </a:p>
          <a:p>
            <a:pPr lvl="0"/>
            <a:endParaRPr lang="fr-FR" sz="1200" kern="1200" dirty="0" smtClean="0">
              <a:solidFill>
                <a:schemeClr val="tx1"/>
              </a:solidFill>
              <a:effectLst/>
              <a:latin typeface="+mn-lt"/>
              <a:ea typeface="+mn-ea"/>
              <a:cs typeface="+mn-cs"/>
            </a:endParaRPr>
          </a:p>
          <a:p>
            <a:pPr lvl="0"/>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BHA: Acide salicylique</a:t>
            </a:r>
          </a:p>
          <a:p>
            <a:endParaRPr lang="en-US" b="1" baseline="0" dirty="0" smtClean="0"/>
          </a:p>
          <a:p>
            <a:endParaRPr lang="en-US" b="1" baseline="0" dirty="0" smtClean="0"/>
          </a:p>
          <a:p>
            <a:r>
              <a:rPr lang="fr-FR" b="1" baseline="0" dirty="0" smtClean="0"/>
              <a:t>PREPARATION</a:t>
            </a:r>
          </a:p>
          <a:p>
            <a:r>
              <a:rPr lang="fr-FR" b="0" baseline="0" dirty="0" smtClean="0"/>
              <a:t>*cotons humides sur les yeux</a:t>
            </a:r>
          </a:p>
          <a:p>
            <a:endParaRPr lang="fr-FR" b="0" baseline="0" dirty="0" smtClean="0"/>
          </a:p>
          <a:p>
            <a:r>
              <a:rPr lang="fr-FR" b="1" baseline="0" dirty="0" smtClean="0"/>
              <a:t>APPLICATION</a:t>
            </a:r>
          </a:p>
          <a:p>
            <a:pPr marL="0" marR="0" indent="0" algn="l" defTabSz="914400" rtl="0" eaLnBrk="1" fontAlgn="auto" latinLnBrk="0" hangingPunct="1">
              <a:lnSpc>
                <a:spcPct val="100000"/>
              </a:lnSpc>
              <a:spcBef>
                <a:spcPts val="0"/>
              </a:spcBef>
              <a:spcAft>
                <a:spcPts val="0"/>
              </a:spcAft>
              <a:buClrTx/>
              <a:buSzTx/>
              <a:buFontTx/>
              <a:buNone/>
              <a:tabLst/>
              <a:defRPr/>
            </a:pPr>
            <a:r>
              <a:rPr lang="fr-FR" b="1" baseline="0" dirty="0" smtClean="0"/>
              <a:t>*</a:t>
            </a:r>
            <a:r>
              <a:rPr lang="fr-FR" sz="1200" b="0" baseline="0" dirty="0" smtClean="0"/>
              <a:t>p</a:t>
            </a:r>
            <a:r>
              <a:rPr lang="fr-FR" sz="1200" dirty="0" smtClean="0"/>
              <a:t>rélever 5 comptes gouttes dans une coupelle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*appliquer à l’aide de grands bâtonnets sur l’ensemble du visage et cou (peau bien humide) de façon progressif </a:t>
            </a:r>
          </a:p>
          <a:p>
            <a:pPr marL="0" marR="0" indent="0" algn="l" defTabSz="914400" rtl="0" eaLnBrk="1" fontAlgn="auto" latinLnBrk="0" hangingPunct="1">
              <a:lnSpc>
                <a:spcPct val="100000"/>
              </a:lnSpc>
              <a:spcBef>
                <a:spcPts val="0"/>
              </a:spcBef>
              <a:spcAft>
                <a:spcPts val="0"/>
              </a:spcAft>
              <a:buClrTx/>
              <a:buSzTx/>
              <a:buFontTx/>
              <a:buNone/>
              <a:tabLst/>
              <a:defRPr/>
            </a:pPr>
            <a:r>
              <a:rPr lang="fr-FR" b="0" baseline="0" dirty="0" smtClean="0"/>
              <a:t>*ne pas appliquer sur les lèvres et les paupières</a:t>
            </a:r>
          </a:p>
          <a:p>
            <a:r>
              <a:rPr lang="fr-FR" b="0" baseline="0" dirty="0" smtClean="0"/>
              <a:t>*prévenir des possibles sensations de picotements</a:t>
            </a:r>
          </a:p>
          <a:p>
            <a:endParaRPr lang="fr-FR" b="0" baseline="0" dirty="0" smtClean="0"/>
          </a:p>
          <a:p>
            <a:r>
              <a:rPr lang="fr-FR" b="1" baseline="0" dirty="0" smtClean="0"/>
              <a:t>TEMPS DE POSE </a:t>
            </a:r>
          </a:p>
          <a:p>
            <a:r>
              <a:rPr lang="fr-FR" b="1" baseline="0" dirty="0" smtClean="0"/>
              <a:t>*</a:t>
            </a:r>
            <a:r>
              <a:rPr lang="fr-FR" b="0" baseline="0" dirty="0" smtClean="0"/>
              <a:t>5 à 20’ en fonction sensibilité et de si 1</a:t>
            </a:r>
            <a:r>
              <a:rPr lang="fr-FR" b="0" baseline="30000" dirty="0" smtClean="0"/>
              <a:t>er</a:t>
            </a:r>
            <a:r>
              <a:rPr lang="fr-FR" b="0" baseline="0" dirty="0" smtClean="0"/>
              <a:t> ou pas soin</a:t>
            </a:r>
          </a:p>
          <a:p>
            <a:endParaRPr lang="fr-FR" b="0" baseline="0" dirty="0" smtClean="0"/>
          </a:p>
          <a:p>
            <a:pPr marL="0" indent="0">
              <a:buNone/>
            </a:pPr>
            <a:r>
              <a:rPr lang="fr-FR" sz="1100" b="1" dirty="0" smtClean="0"/>
              <a:t>TECHNIQUES</a:t>
            </a:r>
            <a:r>
              <a:rPr lang="fr-FR" sz="1100" b="1" baseline="0" dirty="0" smtClean="0"/>
              <a:t> ANTI-RIDES ET FERMETE SUR LES ZONES NECESSAIRES </a:t>
            </a:r>
          </a:p>
          <a:p>
            <a:pPr marL="0" indent="0">
              <a:buNone/>
            </a:pPr>
            <a:r>
              <a:rPr lang="fr-FR" sz="1100" u="none" dirty="0" smtClean="0"/>
              <a:t>- Pincements : Faire des pincements en travaillant perpendiculairement à la ride A/R</a:t>
            </a:r>
          </a:p>
          <a:p>
            <a:pPr marL="0" indent="0">
              <a:buNone/>
            </a:pPr>
            <a:r>
              <a:rPr lang="fr-FR" sz="1100" u="none" dirty="0" smtClean="0"/>
              <a:t>- Va et Vient : Mouvement de</a:t>
            </a:r>
            <a:r>
              <a:rPr lang="fr-FR" sz="1100" u="none" baseline="0" dirty="0" smtClean="0"/>
              <a:t> zig </a:t>
            </a:r>
            <a:r>
              <a:rPr lang="fr-FR" sz="1100" u="none" baseline="0" dirty="0" err="1" smtClean="0"/>
              <a:t>zag</a:t>
            </a:r>
            <a:r>
              <a:rPr lang="fr-FR" sz="1100" u="none" baseline="0" dirty="0" smtClean="0"/>
              <a:t> en</a:t>
            </a:r>
            <a:r>
              <a:rPr lang="fr-FR" sz="1100" u="none" dirty="0" smtClean="0"/>
              <a:t> A/R</a:t>
            </a:r>
          </a:p>
          <a:p>
            <a:pPr marL="0" indent="0">
              <a:buNone/>
            </a:pPr>
            <a:r>
              <a:rPr lang="fr-FR" sz="1100" u="none" dirty="0" smtClean="0"/>
              <a:t>- Tourbillon : 1 bâtonnet tourbillonne tandis que l’autre suit en lissage le 1</a:t>
            </a:r>
            <a:r>
              <a:rPr lang="fr-FR" sz="1100" u="none" baseline="30000" dirty="0" smtClean="0"/>
              <a:t>er</a:t>
            </a:r>
            <a:r>
              <a:rPr lang="fr-FR" sz="1100" u="none" dirty="0" smtClean="0"/>
              <a:t> en A/R</a:t>
            </a:r>
          </a:p>
          <a:p>
            <a:pPr marL="0" indent="0">
              <a:buFontTx/>
              <a:buNone/>
            </a:pPr>
            <a:r>
              <a:rPr lang="fr-FR" sz="1100" baseline="0" dirty="0" smtClean="0"/>
              <a:t>- B</a:t>
            </a:r>
            <a:r>
              <a:rPr lang="fr-FR" sz="1100" dirty="0" smtClean="0"/>
              <a:t>attages sur chaque bas-joue (un coté puis l’autre) </a:t>
            </a:r>
          </a:p>
          <a:p>
            <a:pPr marL="0" indent="0">
              <a:buFontTx/>
              <a:buNone/>
            </a:pPr>
            <a:r>
              <a:rPr lang="fr-FR" sz="1100" dirty="0" smtClean="0"/>
              <a:t>- Rincer à l’eau fraîche zone par zone 3 à 4 fois</a:t>
            </a:r>
          </a:p>
          <a:p>
            <a:pPr marL="0" indent="0">
              <a:buFontTx/>
              <a:buNone/>
            </a:pPr>
            <a:endParaRPr lang="fr-FR" b="0" baseline="0" dirty="0" smtClean="0"/>
          </a:p>
          <a:p>
            <a:endParaRPr lang="fr-FR" b="0" baseline="0" dirty="0" smtClean="0"/>
          </a:p>
          <a:p>
            <a:r>
              <a:rPr lang="fr-FR" b="1" i="0" baseline="0" dirty="0" smtClean="0"/>
              <a:t>CI</a:t>
            </a:r>
          </a:p>
          <a:p>
            <a:r>
              <a:rPr lang="fr-FR" b="0" baseline="0" dirty="0" smtClean="0"/>
              <a:t>*peaux irritées, rougeurs, hypersensibilités</a:t>
            </a:r>
          </a:p>
          <a:p>
            <a:r>
              <a:rPr lang="fr-FR" b="0" baseline="0" dirty="0" smtClean="0"/>
              <a:t>*peaux sous traitement dermato</a:t>
            </a:r>
          </a:p>
          <a:p>
            <a:r>
              <a:rPr lang="fr-FR" b="0" baseline="0" dirty="0" smtClean="0"/>
              <a:t>*dermatoses</a:t>
            </a:r>
          </a:p>
          <a:p>
            <a:r>
              <a:rPr lang="fr-FR" b="0" baseline="0" dirty="0" smtClean="0"/>
              <a:t>*œdèmes</a:t>
            </a:r>
          </a:p>
          <a:p>
            <a:r>
              <a:rPr lang="fr-FR" b="0" baseline="0" dirty="0" smtClean="0"/>
              <a:t>*avant une épilation ou exposition UV ou solaire</a:t>
            </a:r>
          </a:p>
          <a:p>
            <a:r>
              <a:rPr lang="fr-FR" b="0" baseline="0" dirty="0" smtClean="0"/>
              <a:t>*après expo</a:t>
            </a:r>
          </a:p>
          <a:p>
            <a:r>
              <a:rPr lang="fr-FR" b="0" baseline="0" dirty="0" smtClean="0"/>
              <a:t>*après décoloration</a:t>
            </a:r>
          </a:p>
          <a:p>
            <a:r>
              <a:rPr lang="fr-FR" b="0" baseline="0" dirty="0" smtClean="0"/>
              <a:t>*ne pas utiliser ACTIVE MICRO PEEL et ALPHA EXFOLIATEUR dans même soin ou même semaine</a:t>
            </a:r>
          </a:p>
          <a:p>
            <a:endParaRPr lang="fr-FR" b="0" baseline="0" dirty="0" smtClean="0"/>
          </a:p>
        </p:txBody>
      </p:sp>
      <p:sp>
        <p:nvSpPr>
          <p:cNvPr id="4" name="Espace réservé du numéro de diapositive 3"/>
          <p:cNvSpPr>
            <a:spLocks noGrp="1"/>
          </p:cNvSpPr>
          <p:nvPr>
            <p:ph type="sldNum" sz="quarter" idx="10"/>
          </p:nvPr>
        </p:nvSpPr>
        <p:spPr/>
        <p:txBody>
          <a:bodyPr lIns="66888" tIns="33444" rIns="66888" bIns="33444"/>
          <a:lstStyle/>
          <a:p>
            <a:pPr algn="r" defTabSz="668884">
              <a:buClrTx/>
              <a:defRPr/>
            </a:pPr>
            <a:fld id="{CE563EA7-A024-41BE-BFA5-2D2CC21575F9}" type="slidenum">
              <a:rPr lang="fr-FR" sz="900" kern="1200">
                <a:solidFill>
                  <a:prstClr val="black"/>
                </a:solidFill>
                <a:latin typeface="Calibri"/>
                <a:ea typeface="+mn-ea"/>
                <a:cs typeface="+mn-cs"/>
              </a:rPr>
              <a:pPr algn="r" defTabSz="668884">
                <a:buClrTx/>
                <a:defRPr/>
              </a:pPr>
              <a:t>11</a:t>
            </a:fld>
            <a:endParaRPr lang="fr-FR" sz="900" kern="1200">
              <a:solidFill>
                <a:prstClr val="black"/>
              </a:solidFill>
              <a:latin typeface="Calibri"/>
              <a:ea typeface="+mn-ea"/>
              <a:cs typeface="+mn-cs"/>
            </a:endParaRPr>
          </a:p>
        </p:txBody>
      </p:sp>
    </p:spTree>
    <p:extLst>
      <p:ext uri="{BB962C8B-B14F-4D97-AF65-F5344CB8AC3E}">
        <p14:creationId xmlns:p14="http://schemas.microsoft.com/office/powerpoint/2010/main" val="2720136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16126" indent="0">
              <a:buNone/>
            </a:pPr>
            <a:r>
              <a:rPr lang="en-US" b="1" baseline="0" dirty="0" smtClean="0"/>
              <a:t>PREPARATION</a:t>
            </a:r>
          </a:p>
          <a:p>
            <a:pPr marL="116126" indent="0">
              <a:buNone/>
            </a:pPr>
            <a:r>
              <a:rPr lang="en-US" b="0" baseline="0" dirty="0" smtClean="0"/>
              <a:t>* Cotons humides sur les </a:t>
            </a:r>
            <a:r>
              <a:rPr lang="en-US" b="0" baseline="0" dirty="0" err="1" smtClean="0"/>
              <a:t>yeux</a:t>
            </a:r>
            <a:endParaRPr lang="en-US" b="0" baseline="0" dirty="0" smtClean="0"/>
          </a:p>
          <a:p>
            <a:pPr marL="116126" indent="0">
              <a:buNone/>
            </a:pPr>
            <a:endParaRPr lang="en-US" b="0" baseline="0" dirty="0" smtClean="0"/>
          </a:p>
          <a:p>
            <a:pPr marL="0" indent="0">
              <a:buNone/>
            </a:pPr>
            <a:r>
              <a:rPr lang="fr-FR" b="1" baseline="0" dirty="0" smtClean="0"/>
              <a:t>ESSENTIAL WHITE PEELING LUMIERE</a:t>
            </a:r>
          </a:p>
          <a:p>
            <a:pPr marL="0" indent="0">
              <a:buNone/>
            </a:pPr>
            <a:r>
              <a:rPr lang="fr-FR" b="0" baseline="0" dirty="0" smtClean="0"/>
              <a:t>30% </a:t>
            </a:r>
            <a:r>
              <a:rPr lang="fr-FR" b="0" baseline="0" dirty="0" err="1" smtClean="0"/>
              <a:t>glycolic</a:t>
            </a:r>
            <a:r>
              <a:rPr lang="fr-FR" b="0" baseline="0" dirty="0" smtClean="0"/>
              <a:t> </a:t>
            </a:r>
            <a:r>
              <a:rPr lang="fr-FR" b="0" baseline="0" dirty="0" err="1" smtClean="0"/>
              <a:t>acid</a:t>
            </a:r>
            <a:r>
              <a:rPr lang="fr-FR" b="0" baseline="0" dirty="0" smtClean="0"/>
              <a:t> + </a:t>
            </a:r>
            <a:r>
              <a:rPr lang="fr-FR" b="0" baseline="0" dirty="0" err="1" smtClean="0"/>
              <a:t>salicylic</a:t>
            </a:r>
            <a:r>
              <a:rPr lang="fr-FR" b="0" baseline="0" dirty="0" smtClean="0"/>
              <a:t> + </a:t>
            </a:r>
            <a:r>
              <a:rPr lang="fr-FR" b="0" baseline="0" dirty="0" err="1" smtClean="0"/>
              <a:t>ascorbic</a:t>
            </a:r>
            <a:r>
              <a:rPr lang="fr-FR" b="0" baseline="0" dirty="0" smtClean="0"/>
              <a:t> + </a:t>
            </a:r>
            <a:r>
              <a:rPr lang="fr-FR" b="0" baseline="0" dirty="0" err="1" smtClean="0"/>
              <a:t>brown</a:t>
            </a:r>
            <a:r>
              <a:rPr lang="fr-FR" b="0" baseline="0" dirty="0" smtClean="0"/>
              <a:t> </a:t>
            </a:r>
            <a:r>
              <a:rPr lang="fr-FR" b="0" baseline="0" dirty="0" err="1" smtClean="0"/>
              <a:t>algae</a:t>
            </a:r>
            <a:r>
              <a:rPr lang="fr-FR" b="0" baseline="0" dirty="0" smtClean="0"/>
              <a:t>, chronostable vit C</a:t>
            </a:r>
            <a:endParaRPr lang="en-US" b="0" baseline="0" dirty="0" smtClean="0"/>
          </a:p>
          <a:p>
            <a:pPr marL="0" indent="0">
              <a:buNone/>
            </a:pPr>
            <a:endParaRPr lang="en-US" b="0" baseline="0" dirty="0" smtClean="0"/>
          </a:p>
          <a:p>
            <a:r>
              <a:rPr lang="fr-FR" b="0" u="sng" baseline="0" dirty="0" smtClean="0"/>
              <a:t>Quantité</a:t>
            </a:r>
            <a:r>
              <a:rPr lang="fr-FR" b="1" baseline="0" dirty="0" smtClean="0"/>
              <a:t> </a:t>
            </a:r>
          </a:p>
          <a:p>
            <a:r>
              <a:rPr lang="fr-FR" b="0" baseline="0" dirty="0" smtClean="0"/>
              <a:t>*4 à 5 </a:t>
            </a:r>
            <a:r>
              <a:rPr lang="fr-FR" b="0" baseline="0" dirty="0" err="1" smtClean="0"/>
              <a:t>comptes-gouttes</a:t>
            </a:r>
            <a:endParaRPr lang="fr-FR" b="0" baseline="0" dirty="0" smtClean="0"/>
          </a:p>
          <a:p>
            <a:endParaRPr lang="fr-FR" b="1" baseline="0" dirty="0" smtClean="0"/>
          </a:p>
          <a:p>
            <a:r>
              <a:rPr lang="fr-FR" b="0" u="sng" baseline="0" dirty="0" smtClean="0"/>
              <a:t>Précautions d’utilisation</a:t>
            </a:r>
          </a:p>
          <a:p>
            <a:r>
              <a:rPr lang="fr-FR" b="0" baseline="0" dirty="0" smtClean="0"/>
              <a:t>*Eviter yeux et lèvres</a:t>
            </a:r>
          </a:p>
          <a:p>
            <a:r>
              <a:rPr lang="fr-FR" b="0" baseline="0" dirty="0" smtClean="0"/>
              <a:t>*Utiliser SPF</a:t>
            </a:r>
          </a:p>
          <a:p>
            <a:r>
              <a:rPr lang="fr-FR" b="0" baseline="0" dirty="0" smtClean="0"/>
              <a:t>*Positionner des cotons humides sur les yeux pendant l’application du peeling et les conserver jusqu’à la fin du 1</a:t>
            </a:r>
            <a:r>
              <a:rPr lang="fr-FR" b="0" baseline="30000" dirty="0" smtClean="0"/>
              <a:t>er</a:t>
            </a:r>
            <a:r>
              <a:rPr lang="fr-FR" b="0" baseline="0" dirty="0" smtClean="0"/>
              <a:t> rinçage</a:t>
            </a:r>
          </a:p>
          <a:p>
            <a:endParaRPr lang="fr-FR" b="0" baseline="0" dirty="0" smtClean="0"/>
          </a:p>
          <a:p>
            <a:r>
              <a:rPr lang="fr-FR" b="0" u="sng" baseline="0" dirty="0" smtClean="0"/>
              <a:t>Contre-indications</a:t>
            </a:r>
          </a:p>
          <a:p>
            <a:r>
              <a:rPr lang="fr-FR" b="0" baseline="0" dirty="0" smtClean="0"/>
              <a:t>*Peau irritée, fragilisée</a:t>
            </a:r>
          </a:p>
          <a:p>
            <a:r>
              <a:rPr lang="fr-FR" b="0" baseline="0" dirty="0" smtClean="0"/>
              <a:t>*Traitement dermatologique</a:t>
            </a:r>
          </a:p>
          <a:p>
            <a:r>
              <a:rPr lang="fr-FR" b="0" baseline="0" dirty="0" smtClean="0"/>
              <a:t>*Dermatoses</a:t>
            </a:r>
          </a:p>
          <a:p>
            <a:r>
              <a:rPr lang="fr-FR" b="0" baseline="0" dirty="0" smtClean="0"/>
              <a:t>*Epilation</a:t>
            </a:r>
          </a:p>
          <a:p>
            <a:r>
              <a:rPr lang="fr-FR" b="0" baseline="0" dirty="0" smtClean="0"/>
              <a:t>*Décoloration</a:t>
            </a:r>
          </a:p>
          <a:p>
            <a:r>
              <a:rPr lang="fr-FR" b="0" baseline="0" dirty="0" smtClean="0"/>
              <a:t>*UV</a:t>
            </a:r>
          </a:p>
          <a:p>
            <a:pPr marL="0" indent="0">
              <a:buNone/>
            </a:pPr>
            <a:endParaRPr lang="fr-FR" b="0" baseline="0" dirty="0" smtClean="0"/>
          </a:p>
        </p:txBody>
      </p:sp>
      <p:sp>
        <p:nvSpPr>
          <p:cNvPr id="4" name="Espace réservé du numéro de diapositive 3"/>
          <p:cNvSpPr>
            <a:spLocks noGrp="1"/>
          </p:cNvSpPr>
          <p:nvPr>
            <p:ph type="sldNum" sz="quarter" idx="10"/>
          </p:nvPr>
        </p:nvSpPr>
        <p:spPr/>
        <p:txBody>
          <a:bodyPr lIns="66888" tIns="33444" rIns="66888" bIns="33444"/>
          <a:lstStyle/>
          <a:p>
            <a:pPr algn="r" defTabSz="668884">
              <a:buClrTx/>
              <a:defRPr/>
            </a:pPr>
            <a:fld id="{CE563EA7-A024-41BE-BFA5-2D2CC21575F9}" type="slidenum">
              <a:rPr lang="fr-FR" sz="900" kern="1200">
                <a:solidFill>
                  <a:prstClr val="black"/>
                </a:solidFill>
                <a:latin typeface="Calibri"/>
                <a:ea typeface="+mn-ea"/>
                <a:cs typeface="+mn-cs"/>
              </a:rPr>
              <a:pPr algn="r" defTabSz="668884">
                <a:buClrTx/>
                <a:defRPr/>
              </a:pPr>
              <a:t>12</a:t>
            </a:fld>
            <a:endParaRPr lang="fr-FR" sz="900" kern="1200">
              <a:solidFill>
                <a:prstClr val="black"/>
              </a:solidFill>
              <a:latin typeface="Calibri"/>
              <a:ea typeface="+mn-ea"/>
              <a:cs typeface="+mn-cs"/>
            </a:endParaRPr>
          </a:p>
        </p:txBody>
      </p:sp>
    </p:spTree>
    <p:extLst>
      <p:ext uri="{BB962C8B-B14F-4D97-AF65-F5344CB8AC3E}">
        <p14:creationId xmlns:p14="http://schemas.microsoft.com/office/powerpoint/2010/main" val="1300695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75D512-6B45-4599-B546-A08B6EF7031D}" type="slidenum">
              <a:rPr lang="fr-FR" smtClean="0"/>
              <a:t>13</a:t>
            </a:fld>
            <a:endParaRPr lang="fr-FR"/>
          </a:p>
        </p:txBody>
      </p:sp>
    </p:spTree>
    <p:extLst>
      <p:ext uri="{BB962C8B-B14F-4D97-AF65-F5344CB8AC3E}">
        <p14:creationId xmlns:p14="http://schemas.microsoft.com/office/powerpoint/2010/main" val="2360646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75D512-6B45-4599-B546-A08B6EF7031D}" type="slidenum">
              <a:rPr lang="fr-FR" smtClean="0"/>
              <a:t>15</a:t>
            </a:fld>
            <a:endParaRPr lang="fr-FR"/>
          </a:p>
        </p:txBody>
      </p:sp>
    </p:spTree>
    <p:extLst>
      <p:ext uri="{BB962C8B-B14F-4D97-AF65-F5344CB8AC3E}">
        <p14:creationId xmlns:p14="http://schemas.microsoft.com/office/powerpoint/2010/main" val="3309180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58750" indent="0">
              <a:buNone/>
            </a:pPr>
            <a:r>
              <a:rPr lang="fr-FR" sz="1200" i="0" kern="1200" baseline="0" dirty="0" smtClean="0">
                <a:solidFill>
                  <a:schemeClr val="tx1"/>
                </a:solidFill>
                <a:effectLst/>
                <a:latin typeface="+mn-lt"/>
                <a:ea typeface="+mn-ea"/>
                <a:cs typeface="+mn-cs"/>
              </a:rPr>
              <a:t>ALPHA-FLUID	</a:t>
            </a:r>
          </a:p>
          <a:p>
            <a:pPr marL="158750" indent="0">
              <a:buNone/>
            </a:pPr>
            <a:endParaRPr lang="fr-FR" sz="1200" i="0" kern="1200" baseline="0" dirty="0" smtClean="0">
              <a:solidFill>
                <a:schemeClr val="tx1"/>
              </a:solidFill>
              <a:effectLst/>
              <a:latin typeface="+mn-lt"/>
              <a:ea typeface="+mn-ea"/>
              <a:cs typeface="+mn-cs"/>
            </a:endParaRPr>
          </a:p>
          <a:p>
            <a:pPr marL="158750" indent="0">
              <a:buNone/>
            </a:pPr>
            <a:r>
              <a:rPr lang="fr-FR" sz="1200" i="0" u="sng" kern="1200" dirty="0" smtClean="0">
                <a:solidFill>
                  <a:schemeClr val="tx1"/>
                </a:solidFill>
                <a:effectLst/>
                <a:latin typeface="+mn-lt"/>
                <a:ea typeface="+mn-ea"/>
                <a:cs typeface="+mn-cs"/>
              </a:rPr>
              <a:t>Descriptif</a:t>
            </a:r>
          </a:p>
          <a:p>
            <a:pPr marL="158750" indent="0">
              <a:buNone/>
            </a:pPr>
            <a:r>
              <a:rPr lang="fr-FR" sz="1200" b="0" i="0" kern="1200" dirty="0" smtClean="0">
                <a:solidFill>
                  <a:schemeClr val="tx1"/>
                </a:solidFill>
                <a:effectLst/>
                <a:latin typeface="+mn-lt"/>
                <a:ea typeface="+mn-ea"/>
                <a:cs typeface="+mn-cs"/>
              </a:rPr>
              <a:t>Ce rénovateur visage aux acides de fruits, à la texture fine et crémeuse, hydrate, nourrit et revitalise toutes les peaux en manque d'éclat. Il clarifie et vivifie les teints ternes et fatigués. Vite absorbé, Alpha-</a:t>
            </a:r>
            <a:r>
              <a:rPr lang="fr-FR" sz="1200" b="0" i="0" kern="1200" dirty="0" err="1" smtClean="0">
                <a:solidFill>
                  <a:schemeClr val="tx1"/>
                </a:solidFill>
                <a:effectLst/>
                <a:latin typeface="+mn-lt"/>
                <a:ea typeface="+mn-ea"/>
                <a:cs typeface="+mn-cs"/>
              </a:rPr>
              <a:t>Fluid</a:t>
            </a:r>
            <a:r>
              <a:rPr lang="fr-FR" sz="1200" b="0" i="0" kern="1200" dirty="0" smtClean="0">
                <a:solidFill>
                  <a:schemeClr val="tx1"/>
                </a:solidFill>
                <a:effectLst/>
                <a:latin typeface="+mn-lt"/>
                <a:ea typeface="+mn-ea"/>
                <a:cs typeface="+mn-cs"/>
              </a:rPr>
              <a:t> resserre les pores, rend la peau douce, lisse et atténue visiblement les ridules. Effet peau neuve assuré !</a:t>
            </a:r>
          </a:p>
          <a:p>
            <a:pPr marL="158750" indent="0">
              <a:buNone/>
            </a:pPr>
            <a:endParaRPr lang="fr-FR" sz="1200" i="0" u="sng" kern="1200" dirty="0" smtClean="0">
              <a:solidFill>
                <a:schemeClr val="tx1"/>
              </a:solidFill>
              <a:effectLst/>
              <a:latin typeface="+mn-lt"/>
              <a:ea typeface="+mn-ea"/>
              <a:cs typeface="+mn-cs"/>
            </a:endParaRPr>
          </a:p>
          <a:p>
            <a:pPr marL="158750" indent="0">
              <a:buNone/>
            </a:pPr>
            <a:r>
              <a:rPr lang="fr-FR" sz="1200" i="0" u="sng" kern="1200" dirty="0" smtClean="0">
                <a:solidFill>
                  <a:schemeClr val="tx1"/>
                </a:solidFill>
                <a:effectLst/>
                <a:latin typeface="+mn-lt"/>
                <a:ea typeface="+mn-ea"/>
                <a:cs typeface="+mn-cs"/>
              </a:rPr>
              <a:t>Promesse</a:t>
            </a:r>
          </a:p>
          <a:p>
            <a:pPr marL="0" marR="0" indent="0" algn="l" defTabSz="914400" rtl="0" eaLnBrk="1" fontAlgn="auto" latinLnBrk="0" hangingPunct="1">
              <a:lnSpc>
                <a:spcPct val="100000"/>
              </a:lnSpc>
              <a:spcBef>
                <a:spcPts val="0"/>
              </a:spcBef>
              <a:spcAft>
                <a:spcPts val="0"/>
              </a:spcAft>
              <a:buClrTx/>
              <a:buSzTx/>
              <a:buNone/>
              <a:tabLst/>
              <a:defRPr/>
            </a:pPr>
            <a:r>
              <a:rPr lang="fr-FR" sz="1200" i="0" dirty="0" smtClean="0">
                <a:solidFill>
                  <a:prstClr val="black"/>
                </a:solidFill>
                <a:latin typeface="Century Gothic" panose="020B0502020202020204" pitchFamily="34" charset="0"/>
              </a:rPr>
              <a:t>Fluide rénovateur et hydratant </a:t>
            </a:r>
          </a:p>
          <a:p>
            <a:pPr marL="158750" indent="0">
              <a:buNone/>
            </a:pPr>
            <a:endParaRPr lang="fr-FR" sz="1200" i="0" u="sng" kern="1200" dirty="0" smtClean="0">
              <a:solidFill>
                <a:schemeClr val="tx1"/>
              </a:solidFill>
              <a:effectLst/>
              <a:latin typeface="+mn-lt"/>
              <a:ea typeface="+mn-ea"/>
              <a:cs typeface="+mn-cs"/>
            </a:endParaRPr>
          </a:p>
          <a:p>
            <a:pPr marL="158750" indent="0">
              <a:buNone/>
            </a:pPr>
            <a:r>
              <a:rPr lang="fr-FR" sz="1200" i="0" u="sng" kern="1200" dirty="0" smtClean="0">
                <a:solidFill>
                  <a:schemeClr val="tx1"/>
                </a:solidFill>
                <a:effectLst/>
                <a:latin typeface="+mn-lt"/>
                <a:ea typeface="+mn-ea"/>
                <a:cs typeface="+mn-cs"/>
              </a:rPr>
              <a:t>Pour qui </a:t>
            </a:r>
            <a:r>
              <a:rPr lang="fr-FR" sz="1200" i="0" u="sng" kern="1200" baseline="0" dirty="0" smtClean="0">
                <a:solidFill>
                  <a:schemeClr val="tx1"/>
                </a:solidFill>
                <a:effectLst/>
                <a:latin typeface="+mn-lt"/>
                <a:ea typeface="+mn-ea"/>
                <a:cs typeface="+mn-cs"/>
              </a:rPr>
              <a:t>?</a:t>
            </a:r>
          </a:p>
          <a:p>
            <a:pPr marL="158750" indent="0">
              <a:buNone/>
            </a:pPr>
            <a:r>
              <a:rPr lang="fr-FR" sz="1200" dirty="0" smtClean="0">
                <a:solidFill>
                  <a:prstClr val="black"/>
                </a:solidFill>
                <a:latin typeface="Century Gothic" panose="020B0502020202020204" pitchFamily="34" charset="0"/>
              </a:rPr>
              <a:t>Tous types de peaux</a:t>
            </a:r>
          </a:p>
          <a:p>
            <a:pPr marL="158750" indent="0">
              <a:buNone/>
            </a:pPr>
            <a:r>
              <a:rPr lang="fr-FR" sz="1200" dirty="0" smtClean="0">
                <a:solidFill>
                  <a:srgbClr val="FF0000"/>
                </a:solidFill>
                <a:latin typeface="Century Gothic" panose="020B0502020202020204" pitchFamily="34" charset="0"/>
              </a:rPr>
              <a:t>Tous âges</a:t>
            </a:r>
          </a:p>
          <a:p>
            <a:pPr marL="158750" indent="0">
              <a:buNone/>
            </a:pPr>
            <a:endParaRPr lang="fr-FR" sz="1200" dirty="0" smtClean="0">
              <a:solidFill>
                <a:prstClr val="black"/>
              </a:solidFill>
              <a:latin typeface="Century Gothic" panose="020B0502020202020204" pitchFamily="34" charset="0"/>
            </a:endParaRPr>
          </a:p>
          <a:p>
            <a:pPr marL="158750" indent="0">
              <a:buNone/>
            </a:pPr>
            <a:r>
              <a:rPr lang="fr-FR" sz="1200" dirty="0" smtClean="0">
                <a:solidFill>
                  <a:prstClr val="black"/>
                </a:solidFill>
                <a:latin typeface="Century Gothic" panose="020B0502020202020204" pitchFamily="34" charset="0"/>
              </a:rPr>
              <a:t>« J’ai un teint non uniforme et un grain de peau irrégulier »</a:t>
            </a:r>
          </a:p>
          <a:p>
            <a:pPr marL="158750" indent="0">
              <a:buNone/>
            </a:pPr>
            <a:r>
              <a:rPr lang="fr-FR" sz="1200" dirty="0" smtClean="0">
                <a:solidFill>
                  <a:prstClr val="black"/>
                </a:solidFill>
                <a:latin typeface="Century Gothic" panose="020B0502020202020204" pitchFamily="34" charset="0"/>
              </a:rPr>
              <a:t>« J’ai des cicatrices d’acné qui persistent et ceux malgré les années qui passent »</a:t>
            </a:r>
          </a:p>
          <a:p>
            <a:pPr marL="158750" indent="0">
              <a:buNone/>
            </a:pPr>
            <a:endParaRPr lang="fr-FR" sz="1200" i="0" u="sng"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None/>
              <a:tabLst/>
              <a:defRPr/>
            </a:pPr>
            <a:r>
              <a:rPr kumimoji="0" lang="fr-FR" sz="1200" b="0" i="0" u="sng"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Ingrédients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AHA : rénovateur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Mimosa tenuiflora : régénérant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Peptides d’amandes douces : hydratant</a:t>
            </a:r>
          </a:p>
          <a:p>
            <a:pPr marL="0" marR="0" lvl="0" indent="0" algn="l" defTabSz="914400" rtl="0" eaLnBrk="1" fontAlgn="auto" latinLnBrk="0" hangingPunct="1">
              <a:lnSpc>
                <a:spcPct val="100000"/>
              </a:lnSpc>
              <a:spcBef>
                <a:spcPts val="0"/>
              </a:spcBef>
              <a:spcAft>
                <a:spcPts val="0"/>
              </a:spcAft>
              <a:buClrTx/>
              <a:buSzTx/>
              <a:buNone/>
              <a:tabLst/>
              <a:defRPr/>
            </a:pPr>
            <a:endParaRPr kumimoji="0" lang="fr-FR" sz="1200" b="0" i="0" u="sng"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pPr marL="158750" indent="0">
              <a:buNone/>
            </a:pPr>
            <a:r>
              <a:rPr lang="fr-FR" sz="1200" i="0" u="sng" kern="1200" dirty="0" smtClean="0">
                <a:solidFill>
                  <a:schemeClr val="tx1"/>
                </a:solidFill>
                <a:effectLst/>
                <a:latin typeface="+mn-lt"/>
                <a:ea typeface="+mn-ea"/>
                <a:cs typeface="+mn-cs"/>
              </a:rPr>
              <a:t>Utilisation à domicile </a:t>
            </a:r>
          </a:p>
          <a:p>
            <a:pPr marL="158750" indent="0">
              <a:buNone/>
            </a:pPr>
            <a:r>
              <a:rPr lang="fr-FR" sz="1200" b="0" i="0" u="none" strike="noStrike" kern="1200" dirty="0" smtClean="0">
                <a:solidFill>
                  <a:schemeClr val="tx1"/>
                </a:solidFill>
                <a:effectLst/>
                <a:latin typeface="+mn-lt"/>
                <a:ea typeface="+mn-ea"/>
                <a:cs typeface="+mn-cs"/>
              </a:rPr>
              <a:t>Le matin, nettoyer soigneusement votre visage puis brumiser la Lotion Yon-Ka adaptée à votre type de peau. Appliquer ensuite Alpha-</a:t>
            </a:r>
            <a:r>
              <a:rPr lang="fr-FR" sz="1200" b="0" i="0" u="none" strike="noStrike" kern="1200" dirty="0" err="1" smtClean="0">
                <a:solidFill>
                  <a:schemeClr val="tx1"/>
                </a:solidFill>
                <a:effectLst/>
                <a:latin typeface="+mn-lt"/>
                <a:ea typeface="+mn-ea"/>
                <a:cs typeface="+mn-cs"/>
              </a:rPr>
              <a:t>Fluid</a:t>
            </a:r>
            <a:r>
              <a:rPr lang="fr-FR" sz="1200" b="0" i="0" u="none" strike="noStrike" kern="1200" dirty="0" smtClean="0">
                <a:solidFill>
                  <a:schemeClr val="tx1"/>
                </a:solidFill>
                <a:effectLst/>
                <a:latin typeface="+mn-lt"/>
                <a:ea typeface="+mn-ea"/>
                <a:cs typeface="+mn-cs"/>
              </a:rPr>
              <a:t>, sur visage et cou. Important : superposer la crème SPF 50 lors d'une exposition au soleil. Pour un effet peau neuve renforcée, appliquer Alpha Peel, le soir après le nettoyage/démaquillage et la brumisation de Lotion Yon-Ka. Evitez lèvres et paupières. Laissez agir tout la nuit. Remarque : en cas d'inconfort, 15 min après l'application, superposez Alpha-</a:t>
            </a:r>
            <a:r>
              <a:rPr lang="fr-FR" sz="1200" b="0" i="0" u="none" strike="noStrike" kern="1200" dirty="0" err="1" smtClean="0">
                <a:solidFill>
                  <a:schemeClr val="tx1"/>
                </a:solidFill>
                <a:effectLst/>
                <a:latin typeface="+mn-lt"/>
                <a:ea typeface="+mn-ea"/>
                <a:cs typeface="+mn-cs"/>
              </a:rPr>
              <a:t>Fluid</a:t>
            </a:r>
            <a:r>
              <a:rPr lang="fr-FR" sz="1200" b="0" i="0" u="none" strike="noStrike" kern="1200" dirty="0" smtClean="0">
                <a:solidFill>
                  <a:schemeClr val="tx1"/>
                </a:solidFill>
                <a:effectLst/>
                <a:latin typeface="+mn-lt"/>
                <a:ea typeface="+mn-ea"/>
                <a:cs typeface="+mn-cs"/>
              </a:rPr>
              <a:t>. Important : évitez l'utilisation d'Alpha-Peel lors d'une exposition au soleil ou de traitements dermatologiques à la vitamine A.</a:t>
            </a:r>
          </a:p>
          <a:p>
            <a:pPr marL="158750" indent="0">
              <a:buNone/>
            </a:pPr>
            <a:endParaRPr lang="fr-FR" sz="1200" i="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None/>
              <a:tabLst/>
              <a:defRPr/>
            </a:pPr>
            <a:r>
              <a:rPr lang="fr-FR" sz="1200" i="0" u="sng" kern="1200" dirty="0" smtClean="0">
                <a:solidFill>
                  <a:schemeClr val="tx1"/>
                </a:solidFill>
                <a:effectLst/>
                <a:latin typeface="+mn-lt"/>
                <a:ea typeface="+mn-ea"/>
                <a:cs typeface="+mn-cs"/>
              </a:rPr>
              <a:t>Utilisation en salle de soin</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i="0" u="none" kern="1200" dirty="0" smtClean="0">
                <a:solidFill>
                  <a:schemeClr val="tx1"/>
                </a:solidFill>
                <a:effectLst/>
                <a:latin typeface="+mn-lt"/>
                <a:ea typeface="+mn-ea"/>
                <a:cs typeface="+mn-cs"/>
              </a:rPr>
              <a:t>Massage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i="0" u="none" kern="1200" dirty="0" smtClean="0">
                <a:solidFill>
                  <a:schemeClr val="tx1"/>
                </a:solidFill>
                <a:effectLst/>
                <a:latin typeface="+mn-lt"/>
                <a:ea typeface="+mn-ea"/>
                <a:cs typeface="+mn-cs"/>
              </a:rPr>
              <a:t>Crème de fin de soin</a:t>
            </a:r>
          </a:p>
          <a:p>
            <a:pPr marL="0" marR="0" indent="0" algn="l" defTabSz="914400" rtl="0" eaLnBrk="1" fontAlgn="auto" latinLnBrk="0" hangingPunct="1">
              <a:lnSpc>
                <a:spcPct val="100000"/>
              </a:lnSpc>
              <a:spcBef>
                <a:spcPts val="0"/>
              </a:spcBef>
              <a:spcAft>
                <a:spcPts val="0"/>
              </a:spcAft>
              <a:buClrTx/>
              <a:buSzTx/>
              <a:buNone/>
              <a:tabLst/>
              <a:defRPr/>
            </a:pPr>
            <a:endParaRPr lang="fr-FR" sz="1200" i="0" u="sng" kern="1200" dirty="0" smtClean="0">
              <a:solidFill>
                <a:schemeClr val="tx1"/>
              </a:solidFill>
              <a:effectLst/>
              <a:latin typeface="+mn-lt"/>
              <a:ea typeface="+mn-ea"/>
              <a:cs typeface="+mn-cs"/>
            </a:endParaRPr>
          </a:p>
          <a:p>
            <a:pPr marL="158750" indent="0">
              <a:buNone/>
            </a:pPr>
            <a:r>
              <a:rPr lang="fr-FR" sz="1200" b="0" i="0" u="sng" strike="noStrike" kern="1200" dirty="0" smtClean="0">
                <a:solidFill>
                  <a:schemeClr val="tx1"/>
                </a:solidFill>
                <a:effectLst/>
                <a:latin typeface="+mn-lt"/>
                <a:ea typeface="+mn-ea"/>
                <a:cs typeface="+mn-cs"/>
              </a:rPr>
              <a:t>Tips</a:t>
            </a:r>
            <a:r>
              <a:rPr lang="fr-FR" sz="1200" b="0" i="0" u="none" strike="noStrike" kern="1200" baseline="0" dirty="0" smtClean="0">
                <a:solidFill>
                  <a:schemeClr val="tx1"/>
                </a:solidFill>
                <a:effectLst/>
                <a:latin typeface="+mn-lt"/>
                <a:ea typeface="+mn-ea"/>
                <a:cs typeface="+mn-cs"/>
              </a:rPr>
              <a:t> </a:t>
            </a:r>
          </a:p>
          <a:p>
            <a:pPr marL="158750" indent="0">
              <a:buNone/>
            </a:pPr>
            <a:r>
              <a:rPr lang="fr-FR" sz="1200" b="0" i="0" u="none" strike="noStrike" kern="1200" baseline="0" dirty="0" smtClean="0">
                <a:solidFill>
                  <a:schemeClr val="tx1"/>
                </a:solidFill>
                <a:effectLst/>
                <a:latin typeface="+mn-lt"/>
                <a:ea typeface="+mn-ea"/>
                <a:cs typeface="+mn-cs"/>
              </a:rPr>
              <a:t>Il est possible d’utiliser toute l’année l’alpha-fluide en l’associant à un autre soin de nuit</a:t>
            </a:r>
          </a:p>
          <a:p>
            <a:pPr marL="158750" indent="0">
              <a:buNone/>
            </a:pPr>
            <a:r>
              <a:rPr lang="fr-FR" sz="1200" b="0" i="0" u="none" strike="noStrike" kern="1200" baseline="0" dirty="0" smtClean="0">
                <a:solidFill>
                  <a:schemeClr val="tx1"/>
                </a:solidFill>
                <a:effectLst/>
                <a:latin typeface="+mn-lt"/>
                <a:ea typeface="+mn-ea"/>
                <a:cs typeface="+mn-cs"/>
              </a:rPr>
              <a:t>A conseiller en cure globale aux futures mariées (proposer une offre avec l’essai de maquillage / maquillage mariée / soin Alpha-Vital en cure) </a:t>
            </a:r>
          </a:p>
          <a:p>
            <a:pPr marL="158750" indent="0">
              <a:buNone/>
            </a:pPr>
            <a:endParaRPr lang="fr-FR" sz="1200" b="0" i="0" u="none" strike="noStrike" kern="1200" baseline="0" dirty="0" smtClean="0">
              <a:solidFill>
                <a:schemeClr val="tx1"/>
              </a:solidFill>
              <a:effectLst/>
              <a:latin typeface="+mn-lt"/>
              <a:ea typeface="+mn-ea"/>
              <a:cs typeface="+mn-cs"/>
            </a:endParaRPr>
          </a:p>
          <a:p>
            <a:pPr marL="158750" indent="0">
              <a:buNone/>
            </a:pPr>
            <a:r>
              <a:rPr lang="fr-FR" sz="1200" b="0" i="0" u="sng" kern="1200" dirty="0" smtClean="0">
                <a:solidFill>
                  <a:schemeClr val="tx1"/>
                </a:solidFill>
                <a:effectLst/>
                <a:latin typeface="+mn-lt"/>
                <a:ea typeface="+mn-ea"/>
                <a:cs typeface="+mn-cs"/>
              </a:rPr>
              <a:t>Les + produits</a:t>
            </a:r>
          </a:p>
          <a:p>
            <a:pPr marL="0" indent="0">
              <a:buFontTx/>
              <a:buNone/>
            </a:pPr>
            <a:r>
              <a:rPr lang="fr-FR" sz="1200" b="0" i="0" u="none" strike="noStrike" kern="1200" dirty="0" smtClean="0">
                <a:solidFill>
                  <a:schemeClr val="tx1"/>
                </a:solidFill>
                <a:effectLst/>
                <a:latin typeface="+mn-lt"/>
                <a:ea typeface="+mn-ea"/>
                <a:cs typeface="+mn-cs"/>
              </a:rPr>
              <a:t>Contient 94% d’ingrédients d’origine naturelle </a:t>
            </a:r>
          </a:p>
          <a:p>
            <a:pPr marL="0" indent="0">
              <a:buFontTx/>
              <a:buNone/>
            </a:pPr>
            <a:r>
              <a:rPr lang="fr-FR" sz="1200" b="0" i="0" u="none" strike="noStrike" kern="1200" dirty="0" smtClean="0">
                <a:solidFill>
                  <a:schemeClr val="tx1"/>
                </a:solidFill>
                <a:effectLst/>
                <a:latin typeface="+mn-lt"/>
                <a:ea typeface="+mn-ea"/>
                <a:cs typeface="+mn-cs"/>
              </a:rPr>
              <a:t>Affine le grain de peau </a:t>
            </a:r>
          </a:p>
          <a:p>
            <a:pPr marL="0" indent="0">
              <a:buFontTx/>
              <a:buNone/>
            </a:pPr>
            <a:r>
              <a:rPr lang="fr-FR" sz="1200" b="0" i="0" u="none" strike="noStrike" kern="1200" dirty="0" smtClean="0">
                <a:solidFill>
                  <a:schemeClr val="tx1"/>
                </a:solidFill>
                <a:effectLst/>
                <a:latin typeface="+mn-lt"/>
                <a:ea typeface="+mn-ea"/>
                <a:cs typeface="+mn-cs"/>
              </a:rPr>
              <a:t>La peau est protégée, hydratée, belle et douce </a:t>
            </a:r>
          </a:p>
          <a:p>
            <a:pPr marL="0" indent="0">
              <a:buFontTx/>
              <a:buNone/>
            </a:pPr>
            <a:r>
              <a:rPr lang="fr-FR" sz="1200" b="0" i="0" u="none" strike="noStrike" kern="1200" dirty="0" smtClean="0">
                <a:solidFill>
                  <a:schemeClr val="tx1"/>
                </a:solidFill>
                <a:effectLst/>
                <a:latin typeface="+mn-lt"/>
                <a:ea typeface="+mn-ea"/>
                <a:cs typeface="+mn-cs"/>
              </a:rPr>
              <a:t>Effet peau neuve </a:t>
            </a:r>
            <a:endParaRPr lang="fr-FR" sz="1200" b="0" i="0" u="sng" kern="1200" dirty="0" smtClean="0">
              <a:solidFill>
                <a:schemeClr val="tx1"/>
              </a:solidFill>
              <a:effectLst/>
              <a:latin typeface="+mn-lt"/>
              <a:ea typeface="+mn-ea"/>
              <a:cs typeface="+mn-cs"/>
            </a:endParaRPr>
          </a:p>
          <a:p>
            <a:pPr marL="158750" indent="0">
              <a:buNone/>
            </a:pPr>
            <a:endParaRPr lang="fr-FR" b="1" dirty="0" smtClean="0"/>
          </a:p>
          <a:p>
            <a:pPr marL="158750" indent="0">
              <a:buNone/>
            </a:pPr>
            <a:r>
              <a:rPr lang="fr-FR" sz="1200" i="0" kern="1200" baseline="0" dirty="0" smtClean="0">
                <a:solidFill>
                  <a:schemeClr val="tx1"/>
                </a:solidFill>
                <a:effectLst/>
                <a:latin typeface="+mn-lt"/>
                <a:ea typeface="+mn-ea"/>
                <a:cs typeface="+mn-cs"/>
              </a:rPr>
              <a:t>ALPHA-PEEL</a:t>
            </a:r>
          </a:p>
          <a:p>
            <a:pPr marL="158750" indent="0">
              <a:buNone/>
            </a:pPr>
            <a:r>
              <a:rPr lang="fr-FR" sz="1200" i="0" u="sng" kern="1200" dirty="0" smtClean="0">
                <a:solidFill>
                  <a:schemeClr val="tx1"/>
                </a:solidFill>
                <a:effectLst/>
                <a:latin typeface="+mn-lt"/>
                <a:ea typeface="+mn-ea"/>
                <a:cs typeface="+mn-cs"/>
              </a:rPr>
              <a:t>Descriptif</a:t>
            </a:r>
          </a:p>
          <a:p>
            <a:pPr marL="158750" indent="0">
              <a:buNone/>
            </a:pPr>
            <a:r>
              <a:rPr lang="fr-FR" sz="1200" b="0" i="0" kern="1200" dirty="0" smtClean="0">
                <a:solidFill>
                  <a:schemeClr val="tx1"/>
                </a:solidFill>
                <a:effectLst/>
                <a:latin typeface="+mn-lt"/>
                <a:ea typeface="+mn-ea"/>
                <a:cs typeface="+mn-cs"/>
              </a:rPr>
              <a:t>Ce peeling gel rénovateur aux acides de fruits précisément dosés, élimine les cellules mortes en douceur et améliore visiblement la qualité de la peau du visage, du cou et du décolleté. Alpha-Peel s'utilise le soir, de préférence en cure d'un mois pour une action "peau neuve" maximale. Le teint s'unifie, gagne en éclat, le grain de peau s'affine, les rides et ridules se lissent. </a:t>
            </a:r>
            <a:endParaRPr lang="fr-FR" sz="1200" i="0" u="sng" kern="1200" dirty="0" smtClean="0">
              <a:solidFill>
                <a:schemeClr val="tx1"/>
              </a:solidFill>
              <a:effectLst/>
              <a:latin typeface="+mn-lt"/>
              <a:ea typeface="+mn-ea"/>
              <a:cs typeface="+mn-cs"/>
            </a:endParaRPr>
          </a:p>
          <a:p>
            <a:pPr marL="158750" indent="0">
              <a:buNone/>
            </a:pPr>
            <a:endParaRPr lang="fr-FR" sz="1200" i="0" u="sng" kern="1200" dirty="0" smtClean="0">
              <a:solidFill>
                <a:schemeClr val="tx1"/>
              </a:solidFill>
              <a:effectLst/>
              <a:latin typeface="+mn-lt"/>
              <a:ea typeface="+mn-ea"/>
              <a:cs typeface="+mn-cs"/>
            </a:endParaRPr>
          </a:p>
          <a:p>
            <a:pPr marL="158750" indent="0">
              <a:buNone/>
            </a:pPr>
            <a:r>
              <a:rPr lang="fr-FR" sz="1200" i="0" u="sng" kern="1200" dirty="0" smtClean="0">
                <a:solidFill>
                  <a:schemeClr val="tx1"/>
                </a:solidFill>
                <a:effectLst/>
                <a:latin typeface="+mn-lt"/>
                <a:ea typeface="+mn-ea"/>
                <a:cs typeface="+mn-cs"/>
              </a:rPr>
              <a:t>Promesse</a:t>
            </a:r>
          </a:p>
          <a:p>
            <a:pPr marL="0" marR="0" indent="0" algn="l" defTabSz="914400" rtl="0" eaLnBrk="1" fontAlgn="auto" latinLnBrk="0" hangingPunct="1">
              <a:lnSpc>
                <a:spcPct val="100000"/>
              </a:lnSpc>
              <a:spcBef>
                <a:spcPts val="0"/>
              </a:spcBef>
              <a:spcAft>
                <a:spcPts val="0"/>
              </a:spcAft>
              <a:buClrTx/>
              <a:buSzTx/>
              <a:buNone/>
              <a:tabLst/>
              <a:defRPr/>
            </a:pPr>
            <a:r>
              <a:rPr lang="fr-FR" sz="1200" i="0" dirty="0" smtClean="0">
                <a:solidFill>
                  <a:prstClr val="black"/>
                </a:solidFill>
                <a:latin typeface="Century Gothic" panose="020B0502020202020204" pitchFamily="34" charset="0"/>
              </a:rPr>
              <a:t>Peeling rénovateur</a:t>
            </a:r>
          </a:p>
          <a:p>
            <a:pPr marL="158750" indent="0">
              <a:buNone/>
            </a:pPr>
            <a:endParaRPr lang="fr-FR" sz="1200" i="0" u="sng" kern="1200" dirty="0" smtClean="0">
              <a:solidFill>
                <a:schemeClr val="tx1"/>
              </a:solidFill>
              <a:effectLst/>
              <a:latin typeface="+mn-lt"/>
              <a:ea typeface="+mn-ea"/>
              <a:cs typeface="+mn-cs"/>
            </a:endParaRPr>
          </a:p>
          <a:p>
            <a:pPr marL="158750" indent="0">
              <a:buNone/>
            </a:pPr>
            <a:r>
              <a:rPr lang="fr-FR" sz="1200" i="0" u="sng" kern="1200" dirty="0" smtClean="0">
                <a:solidFill>
                  <a:schemeClr val="tx1"/>
                </a:solidFill>
                <a:effectLst/>
                <a:latin typeface="+mn-lt"/>
                <a:ea typeface="+mn-ea"/>
                <a:cs typeface="+mn-cs"/>
              </a:rPr>
              <a:t>Pour qui </a:t>
            </a:r>
            <a:r>
              <a:rPr lang="fr-FR" sz="1200" i="0" u="sng" kern="1200" baseline="0" dirty="0" smtClean="0">
                <a:solidFill>
                  <a:schemeClr val="tx1"/>
                </a:solidFill>
                <a:effectLst/>
                <a:latin typeface="+mn-lt"/>
                <a:ea typeface="+mn-ea"/>
                <a:cs typeface="+mn-cs"/>
              </a:rPr>
              <a:t>?</a:t>
            </a:r>
          </a:p>
          <a:p>
            <a:pPr marL="158750" indent="0">
              <a:buNone/>
            </a:pPr>
            <a:r>
              <a:rPr lang="fr-FR" sz="1200" dirty="0" smtClean="0">
                <a:solidFill>
                  <a:prstClr val="black"/>
                </a:solidFill>
                <a:latin typeface="Century Gothic" panose="020B0502020202020204" pitchFamily="34" charset="0"/>
              </a:rPr>
              <a:t>Tous types de peaux</a:t>
            </a:r>
          </a:p>
          <a:p>
            <a:pPr marL="158750" indent="0">
              <a:buNone/>
            </a:pPr>
            <a:r>
              <a:rPr lang="fr-FR" sz="1200" dirty="0" smtClean="0">
                <a:solidFill>
                  <a:prstClr val="black"/>
                </a:solidFill>
                <a:latin typeface="Century Gothic" panose="020B0502020202020204" pitchFamily="34" charset="0"/>
              </a:rPr>
              <a:t>Tous âges</a:t>
            </a:r>
          </a:p>
          <a:p>
            <a:pPr marL="158750" indent="0">
              <a:buNone/>
            </a:pPr>
            <a:endParaRPr lang="fr-FR" sz="1200" dirty="0" smtClean="0">
              <a:solidFill>
                <a:prstClr val="black"/>
              </a:solidFill>
              <a:latin typeface="Century Gothic" panose="020B0502020202020204" pitchFamily="34" charset="0"/>
            </a:endParaRPr>
          </a:p>
          <a:p>
            <a:pPr marL="158750" indent="0">
              <a:buNone/>
            </a:pPr>
            <a:r>
              <a:rPr lang="fr-FR" sz="1200" dirty="0" smtClean="0">
                <a:solidFill>
                  <a:prstClr val="black"/>
                </a:solidFill>
                <a:latin typeface="Century Gothic" panose="020B0502020202020204" pitchFamily="34" charset="0"/>
              </a:rPr>
              <a:t>« J’ai un teint non uniforme et un grain de peau irrégulier »</a:t>
            </a:r>
          </a:p>
          <a:p>
            <a:pPr marL="158750" indent="0">
              <a:buNone/>
            </a:pPr>
            <a:r>
              <a:rPr lang="fr-FR" sz="1200" dirty="0" smtClean="0">
                <a:solidFill>
                  <a:prstClr val="black"/>
                </a:solidFill>
                <a:latin typeface="Century Gothic" panose="020B0502020202020204" pitchFamily="34" charset="0"/>
              </a:rPr>
              <a:t>« J’ai des cicatrices d’acné qui persistent et ceux malgré les années qui passent »</a:t>
            </a:r>
          </a:p>
          <a:p>
            <a:pPr marL="158750" indent="0">
              <a:buNone/>
            </a:pPr>
            <a:endParaRPr lang="fr-FR" sz="1200" i="0" u="sng"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None/>
              <a:tabLst/>
              <a:defRPr/>
            </a:pPr>
            <a:r>
              <a:rPr kumimoji="0" lang="fr-FR" sz="1200" b="0" i="0" u="sng"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Ingrédients</a:t>
            </a:r>
          </a:p>
          <a:p>
            <a:pPr marL="0" marR="0" lvl="0" indent="0" algn="l" defTabSz="914400" rtl="0" eaLnBrk="1" fontAlgn="auto" latinLnBrk="0" hangingPunct="1">
              <a:lnSpc>
                <a:spcPct val="100000"/>
              </a:lnSpc>
              <a:spcBef>
                <a:spcPts val="0"/>
              </a:spcBef>
              <a:spcAft>
                <a:spcPts val="0"/>
              </a:spcAft>
              <a:buClrTx/>
              <a:buSzTx/>
              <a:buNone/>
              <a:tabLst/>
              <a:defRPr/>
            </a:pPr>
            <a:r>
              <a:rPr kumimoji="0" lang="fr-FR" sz="12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 AHA : rénovateur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Mimosa tenuiflora : régénérant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Peptides de bourgeons de hêtre : régénérant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pPr marL="158750" indent="0">
              <a:buNone/>
            </a:pPr>
            <a:r>
              <a:rPr lang="fr-FR" sz="1200" i="0" u="sng" kern="1200" dirty="0" smtClean="0">
                <a:solidFill>
                  <a:schemeClr val="tx1"/>
                </a:solidFill>
                <a:effectLst/>
                <a:latin typeface="+mn-lt"/>
                <a:ea typeface="+mn-ea"/>
                <a:cs typeface="+mn-cs"/>
              </a:rPr>
              <a:t>Utilisation à domicile </a:t>
            </a:r>
          </a:p>
          <a:p>
            <a:pPr marL="158750" indent="0">
              <a:buNone/>
            </a:pPr>
            <a:r>
              <a:rPr lang="fr-FR" sz="1200" b="0" i="0" u="none" strike="noStrike" kern="1200" dirty="0" smtClean="0">
                <a:solidFill>
                  <a:schemeClr val="tx1"/>
                </a:solidFill>
                <a:effectLst/>
                <a:latin typeface="+mn-lt"/>
                <a:ea typeface="+mn-ea"/>
                <a:cs typeface="+mn-cs"/>
              </a:rPr>
              <a:t>Le soir, démaquillez et nettoyez soigneusement votre visage puis </a:t>
            </a:r>
            <a:r>
              <a:rPr lang="fr-FR" sz="1200" b="0" i="0" u="none" strike="noStrike" kern="1200" dirty="0" err="1" smtClean="0">
                <a:solidFill>
                  <a:schemeClr val="tx1"/>
                </a:solidFill>
                <a:effectLst/>
                <a:latin typeface="+mn-lt"/>
                <a:ea typeface="+mn-ea"/>
                <a:cs typeface="+mn-cs"/>
              </a:rPr>
              <a:t>brumisez</a:t>
            </a:r>
            <a:r>
              <a:rPr lang="fr-FR" sz="1200" b="0" i="0" u="none" strike="noStrike" kern="1200" dirty="0" smtClean="0">
                <a:solidFill>
                  <a:schemeClr val="tx1"/>
                </a:solidFill>
                <a:effectLst/>
                <a:latin typeface="+mn-lt"/>
                <a:ea typeface="+mn-ea"/>
                <a:cs typeface="+mn-cs"/>
              </a:rPr>
              <a:t> la Lotion Yon-Ka adaptée à votre type de peau. Appliquez ensuite 5 pompes d'Alpha-Peel sur visage et cou, en évitant les lèvres et le contour des yeux. Remarque : en cas d'inconfort, 15 min après l'application, superposez Alpha-</a:t>
            </a:r>
            <a:r>
              <a:rPr lang="fr-FR" sz="1200" b="0" i="0" u="none" strike="noStrike" kern="1200" dirty="0" err="1" smtClean="0">
                <a:solidFill>
                  <a:schemeClr val="tx1"/>
                </a:solidFill>
                <a:effectLst/>
                <a:latin typeface="+mn-lt"/>
                <a:ea typeface="+mn-ea"/>
                <a:cs typeface="+mn-cs"/>
              </a:rPr>
              <a:t>Fluid</a:t>
            </a:r>
            <a:r>
              <a:rPr lang="fr-FR" sz="1200" b="0" i="0" u="none" strike="noStrike" kern="1200" dirty="0" smtClean="0">
                <a:solidFill>
                  <a:schemeClr val="tx1"/>
                </a:solidFill>
                <a:effectLst/>
                <a:latin typeface="+mn-lt"/>
                <a:ea typeface="+mn-ea"/>
                <a:cs typeface="+mn-cs"/>
              </a:rPr>
              <a:t>. Important : évitez l'utilisation d'Alpha-Peel lors d'une exposition au soleil ou de traitements dermatologiques à la vitamine A. Alpha-Peel est conseillé en cure d'un mois en complément d'Alpha-</a:t>
            </a:r>
            <a:r>
              <a:rPr lang="fr-FR" sz="1200" b="0" i="0" u="none" strike="noStrike" kern="1200" dirty="0" err="1" smtClean="0">
                <a:solidFill>
                  <a:schemeClr val="tx1"/>
                </a:solidFill>
                <a:effectLst/>
                <a:latin typeface="+mn-lt"/>
                <a:ea typeface="+mn-ea"/>
                <a:cs typeface="+mn-cs"/>
              </a:rPr>
              <a:t>Fluid</a:t>
            </a:r>
            <a:r>
              <a:rPr lang="fr-FR" sz="1200" b="0" i="0" u="none" strike="noStrike" kern="1200" dirty="0" smtClean="0">
                <a:solidFill>
                  <a:schemeClr val="tx1"/>
                </a:solidFill>
                <a:effectLst/>
                <a:latin typeface="+mn-lt"/>
                <a:ea typeface="+mn-ea"/>
                <a:cs typeface="+mn-cs"/>
              </a:rPr>
              <a:t> : - sur peau terne et fatiguée, - aux changements de saison pour booster le renouvellement des couches superficielles de l'épiderme et l'éclat de la peau. </a:t>
            </a:r>
            <a:r>
              <a:rPr lang="fr-FR" dirty="0" smtClean="0"/>
              <a:t/>
            </a:r>
            <a:br>
              <a:rPr lang="fr-FR" dirty="0" smtClean="0"/>
            </a:br>
            <a:r>
              <a:rPr lang="fr-FR" dirty="0" smtClean="0"/>
              <a:t/>
            </a:r>
            <a:br>
              <a:rPr lang="fr-FR" dirty="0" smtClean="0"/>
            </a:br>
            <a:r>
              <a:rPr lang="fr-FR" sz="1200" i="0" u="sng" kern="1200" dirty="0" smtClean="0">
                <a:solidFill>
                  <a:schemeClr val="tx1"/>
                </a:solidFill>
                <a:effectLst/>
                <a:latin typeface="+mn-lt"/>
                <a:ea typeface="+mn-ea"/>
                <a:cs typeface="+mn-cs"/>
              </a:rPr>
              <a:t>Utilisation en salle de soin</a:t>
            </a:r>
          </a:p>
          <a:p>
            <a:pPr marL="0" indent="0">
              <a:buFontTx/>
              <a:buNone/>
            </a:pPr>
            <a:r>
              <a:rPr lang="fr-FR" sz="1200" i="0" u="none" kern="1200" dirty="0" smtClean="0">
                <a:solidFill>
                  <a:schemeClr val="tx1"/>
                </a:solidFill>
                <a:effectLst/>
                <a:latin typeface="+mn-lt"/>
                <a:ea typeface="+mn-ea"/>
                <a:cs typeface="+mn-cs"/>
              </a:rPr>
              <a:t>Massage</a:t>
            </a:r>
          </a:p>
          <a:p>
            <a:pPr marL="0" indent="0">
              <a:buFontTx/>
              <a:buNone/>
            </a:pPr>
            <a:r>
              <a:rPr lang="fr-FR" sz="1200" i="0" u="none" kern="1200" dirty="0" smtClean="0">
                <a:solidFill>
                  <a:schemeClr val="tx1"/>
                </a:solidFill>
                <a:effectLst/>
                <a:latin typeface="+mn-lt"/>
                <a:ea typeface="+mn-ea"/>
                <a:cs typeface="+mn-cs"/>
              </a:rPr>
              <a:t>Crème</a:t>
            </a:r>
            <a:r>
              <a:rPr lang="fr-FR" sz="1200" i="0" u="none" kern="1200" baseline="0" dirty="0" smtClean="0">
                <a:solidFill>
                  <a:schemeClr val="tx1"/>
                </a:solidFill>
                <a:effectLst/>
                <a:latin typeface="+mn-lt"/>
                <a:ea typeface="+mn-ea"/>
                <a:cs typeface="+mn-cs"/>
              </a:rPr>
              <a:t> de fin de soin</a:t>
            </a:r>
          </a:p>
          <a:p>
            <a:pPr marL="0" indent="0">
              <a:buFontTx/>
              <a:buNone/>
            </a:pPr>
            <a:endParaRPr lang="fr-FR" sz="1200" i="0" u="sng" kern="1200" dirty="0" smtClean="0">
              <a:solidFill>
                <a:schemeClr val="tx1"/>
              </a:solidFill>
              <a:effectLst/>
              <a:latin typeface="+mn-lt"/>
              <a:ea typeface="+mn-ea"/>
              <a:cs typeface="+mn-cs"/>
            </a:endParaRPr>
          </a:p>
          <a:p>
            <a:pPr marL="158750" indent="0">
              <a:buNone/>
            </a:pPr>
            <a:r>
              <a:rPr lang="fr-FR" sz="1200" b="0" i="0" u="sng" strike="noStrike" kern="1200" dirty="0" smtClean="0">
                <a:solidFill>
                  <a:schemeClr val="tx1"/>
                </a:solidFill>
                <a:effectLst/>
                <a:latin typeface="+mn-lt"/>
                <a:ea typeface="+mn-ea"/>
                <a:cs typeface="+mn-cs"/>
              </a:rPr>
              <a:t>Tips</a:t>
            </a:r>
            <a:r>
              <a:rPr lang="fr-FR" sz="1200" b="0" i="0" u="none" strike="noStrike" kern="1200" baseline="0" dirty="0" smtClean="0">
                <a:solidFill>
                  <a:schemeClr val="tx1"/>
                </a:solidFill>
                <a:effectLst/>
                <a:latin typeface="+mn-lt"/>
                <a:ea typeface="+mn-ea"/>
                <a:cs typeface="+mn-cs"/>
              </a:rPr>
              <a:t> </a:t>
            </a:r>
          </a:p>
          <a:p>
            <a:pPr marL="158750" indent="0">
              <a:buNone/>
            </a:pPr>
            <a:r>
              <a:rPr lang="fr-FR" sz="1200" b="0" i="0" u="none" strike="noStrike" kern="1200" baseline="0" dirty="0" smtClean="0">
                <a:solidFill>
                  <a:schemeClr val="tx1"/>
                </a:solidFill>
                <a:effectLst/>
                <a:latin typeface="+mn-lt"/>
                <a:ea typeface="+mn-ea"/>
                <a:cs typeface="+mn-cs"/>
              </a:rPr>
              <a:t>?</a:t>
            </a:r>
          </a:p>
          <a:p>
            <a:pPr marL="158750" indent="0">
              <a:buNone/>
            </a:pPr>
            <a:endParaRPr lang="fr-FR" sz="1200" b="0" i="0" u="none" strike="noStrike" kern="1200" baseline="0" dirty="0" smtClean="0">
              <a:solidFill>
                <a:schemeClr val="tx1"/>
              </a:solidFill>
              <a:effectLst/>
              <a:latin typeface="+mn-lt"/>
              <a:ea typeface="+mn-ea"/>
              <a:cs typeface="+mn-cs"/>
            </a:endParaRPr>
          </a:p>
          <a:p>
            <a:pPr marL="158750" indent="0">
              <a:buNone/>
            </a:pPr>
            <a:r>
              <a:rPr lang="fr-FR" sz="1200" b="0" i="0" u="sng" kern="1200" dirty="0" smtClean="0">
                <a:solidFill>
                  <a:schemeClr val="tx1"/>
                </a:solidFill>
                <a:effectLst/>
                <a:latin typeface="+mn-lt"/>
                <a:ea typeface="+mn-ea"/>
                <a:cs typeface="+mn-cs"/>
              </a:rPr>
              <a:t>Les + produits</a:t>
            </a:r>
          </a:p>
          <a:p>
            <a:pPr marL="0" indent="0">
              <a:buFontTx/>
              <a:buNone/>
            </a:pPr>
            <a:r>
              <a:rPr lang="fr-FR" sz="1200" b="0" i="0" u="none" strike="noStrike" kern="1200" dirty="0" smtClean="0">
                <a:solidFill>
                  <a:schemeClr val="tx1"/>
                </a:solidFill>
                <a:effectLst/>
                <a:latin typeface="+mn-lt"/>
                <a:ea typeface="+mn-ea"/>
                <a:cs typeface="+mn-cs"/>
              </a:rPr>
              <a:t>Peeling doux aux acides de fruits </a:t>
            </a:r>
          </a:p>
          <a:p>
            <a:pPr marL="0" indent="0">
              <a:buFontTx/>
              <a:buNone/>
            </a:pPr>
            <a:r>
              <a:rPr lang="fr-FR" sz="1200" b="0" i="0" u="none" strike="noStrike" kern="1200" dirty="0" smtClean="0">
                <a:solidFill>
                  <a:schemeClr val="tx1"/>
                </a:solidFill>
                <a:effectLst/>
                <a:latin typeface="+mn-lt"/>
                <a:ea typeface="+mn-ea"/>
                <a:cs typeface="+mn-cs"/>
              </a:rPr>
              <a:t>Elimine les cellules mortes, resserre les pores </a:t>
            </a:r>
          </a:p>
          <a:p>
            <a:pPr marL="0" indent="0">
              <a:buFontTx/>
              <a:buNone/>
            </a:pPr>
            <a:r>
              <a:rPr lang="fr-FR" sz="1200" b="0" i="0" u="none" strike="noStrike" kern="1200" dirty="0" smtClean="0">
                <a:solidFill>
                  <a:schemeClr val="tx1"/>
                </a:solidFill>
                <a:effectLst/>
                <a:latin typeface="+mn-lt"/>
                <a:ea typeface="+mn-ea"/>
                <a:cs typeface="+mn-cs"/>
              </a:rPr>
              <a:t>Redonne à la peau éclat et douceur </a:t>
            </a:r>
          </a:p>
          <a:p>
            <a:pPr marL="0" indent="0">
              <a:buFontTx/>
              <a:buNone/>
            </a:pPr>
            <a:r>
              <a:rPr lang="fr-FR" sz="1200" b="0" i="0" u="none" strike="noStrike" kern="1200" dirty="0" smtClean="0">
                <a:solidFill>
                  <a:schemeClr val="tx1"/>
                </a:solidFill>
                <a:effectLst/>
                <a:latin typeface="+mn-lt"/>
                <a:ea typeface="+mn-ea"/>
                <a:cs typeface="+mn-cs"/>
              </a:rPr>
              <a:t>Agit de nuit pour un effet bonne mine au réveil</a:t>
            </a:r>
            <a:endParaRPr lang="fr-FR" sz="1200" b="0" i="0" u="sng" kern="1200" dirty="0" smtClean="0">
              <a:solidFill>
                <a:schemeClr val="tx1"/>
              </a:solidFill>
              <a:effectLst/>
              <a:latin typeface="+mn-lt"/>
              <a:ea typeface="+mn-ea"/>
              <a:cs typeface="+mn-cs"/>
            </a:endParaRPr>
          </a:p>
          <a:p>
            <a:pPr marL="158750" indent="0">
              <a:buNone/>
            </a:pPr>
            <a:endParaRPr lang="fr-FR" b="1" dirty="0" smtClean="0"/>
          </a:p>
          <a:p>
            <a:endParaRPr lang="fr-FR" b="1"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63EA7-A024-41BE-BFA5-2D2CC21575F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504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bwMode="auto">
          <a:xfrm>
            <a:off x="2178050" y="603250"/>
            <a:ext cx="5367338" cy="30194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eaLnBrk="1" fontAlgn="auto" latinLnBrk="0" hangingPunct="1"/>
            <a:endParaRPr lang="fr-FR" sz="1200" b="0" i="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283482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58750" indent="0">
              <a:buNone/>
            </a:pPr>
            <a:r>
              <a:rPr lang="fr-FR" sz="1200" i="0" kern="1200" baseline="0" dirty="0" smtClean="0">
                <a:solidFill>
                  <a:schemeClr val="tx1"/>
                </a:solidFill>
                <a:effectLst/>
                <a:latin typeface="+mn-lt"/>
                <a:ea typeface="+mn-ea"/>
                <a:cs typeface="+mn-cs"/>
              </a:rPr>
              <a:t>ESSENTIAL WHITE SOLUTION CLARTE</a:t>
            </a:r>
          </a:p>
          <a:p>
            <a:pPr marL="158750" indent="0">
              <a:buNone/>
            </a:pPr>
            <a:endParaRPr lang="fr-FR" sz="1200" i="0" kern="1200" baseline="0" dirty="0" smtClean="0">
              <a:solidFill>
                <a:schemeClr val="tx1"/>
              </a:solidFill>
              <a:effectLst/>
              <a:latin typeface="+mn-lt"/>
              <a:ea typeface="+mn-ea"/>
              <a:cs typeface="+mn-cs"/>
            </a:endParaRPr>
          </a:p>
          <a:p>
            <a:pPr marL="158750" indent="0">
              <a:buNone/>
            </a:pPr>
            <a:r>
              <a:rPr lang="fr-FR" sz="1200" i="0" u="sng" kern="1200" dirty="0" smtClean="0">
                <a:solidFill>
                  <a:schemeClr val="tx1"/>
                </a:solidFill>
                <a:effectLst/>
                <a:latin typeface="+mn-lt"/>
                <a:ea typeface="+mn-ea"/>
                <a:cs typeface="+mn-cs"/>
              </a:rPr>
              <a:t>Descriptif</a:t>
            </a:r>
          </a:p>
          <a:p>
            <a:pPr marL="158750" indent="0">
              <a:buNone/>
            </a:pPr>
            <a:r>
              <a:rPr lang="fr-FR" sz="1200" b="0" i="0" kern="1200" dirty="0" smtClean="0">
                <a:solidFill>
                  <a:schemeClr val="tx1"/>
                </a:solidFill>
                <a:effectLst/>
                <a:latin typeface="+mn-lt"/>
                <a:ea typeface="+mn-ea"/>
                <a:cs typeface="+mn-cs"/>
              </a:rPr>
              <a:t>Ce peeling visage, doux, progressif et quotidien, à la texture gel, favorise l'élimination des cellules mortes et unifie le teint. La Solution Clarté fait partie intégrante du programme </a:t>
            </a:r>
            <a:r>
              <a:rPr lang="fr-FR" sz="1200" b="0" i="0" kern="1200" dirty="0" err="1" smtClean="0">
                <a:solidFill>
                  <a:schemeClr val="tx1"/>
                </a:solidFill>
                <a:effectLst/>
                <a:latin typeface="+mn-lt"/>
                <a:ea typeface="+mn-ea"/>
                <a:cs typeface="+mn-cs"/>
              </a:rPr>
              <a:t>anti-taches</a:t>
            </a:r>
            <a:r>
              <a:rPr lang="fr-FR" sz="1200" b="0" i="0" kern="1200" dirty="0" smtClean="0">
                <a:solidFill>
                  <a:schemeClr val="tx1"/>
                </a:solidFill>
                <a:effectLst/>
                <a:latin typeface="+mn-lt"/>
                <a:ea typeface="+mn-ea"/>
                <a:cs typeface="+mn-cs"/>
              </a:rPr>
              <a:t> Essential White et s'utilise dans ce cas, pendant toute la durée du traitement. Sous l'action des extraits de fleurs de figuier, de pomme et d'acides de fruits, les taches brunes s'atténuent, le teint devient plus homogène et gagne en éclat, la peau apparaît plus nette et plus lisse.</a:t>
            </a:r>
          </a:p>
          <a:p>
            <a:pPr marL="158750" indent="0">
              <a:buNone/>
            </a:pPr>
            <a:endParaRPr lang="fr-FR" sz="1200" i="0" u="sng" kern="1200" dirty="0" smtClean="0">
              <a:solidFill>
                <a:schemeClr val="tx1"/>
              </a:solidFill>
              <a:effectLst/>
              <a:latin typeface="+mn-lt"/>
              <a:ea typeface="+mn-ea"/>
              <a:cs typeface="+mn-cs"/>
            </a:endParaRPr>
          </a:p>
          <a:p>
            <a:pPr marL="158750" indent="0">
              <a:buNone/>
            </a:pPr>
            <a:r>
              <a:rPr lang="fr-FR" sz="1200" i="0" u="sng" kern="1200" dirty="0" smtClean="0">
                <a:solidFill>
                  <a:schemeClr val="tx1"/>
                </a:solidFill>
                <a:effectLst/>
                <a:latin typeface="+mn-lt"/>
                <a:ea typeface="+mn-ea"/>
                <a:cs typeface="+mn-cs"/>
              </a:rPr>
              <a:t>Promesse</a:t>
            </a:r>
          </a:p>
          <a:p>
            <a:pPr marL="0" marR="0" indent="0" algn="l" defTabSz="914400" rtl="0" eaLnBrk="1" fontAlgn="auto" latinLnBrk="0" hangingPunct="1">
              <a:lnSpc>
                <a:spcPct val="100000"/>
              </a:lnSpc>
              <a:spcBef>
                <a:spcPts val="0"/>
              </a:spcBef>
              <a:spcAft>
                <a:spcPts val="0"/>
              </a:spcAft>
              <a:buClrTx/>
              <a:buSzTx/>
              <a:buNone/>
              <a:tabLst/>
              <a:defRPr/>
            </a:pPr>
            <a:r>
              <a:rPr lang="fr-FR" sz="1200" i="0" dirty="0" smtClean="0">
                <a:solidFill>
                  <a:prstClr val="black"/>
                </a:solidFill>
                <a:latin typeface="Century Gothic" panose="020B0502020202020204" pitchFamily="34" charset="0"/>
              </a:rPr>
              <a:t>Peeling doux quotidien antitaches et éclat</a:t>
            </a:r>
          </a:p>
          <a:p>
            <a:pPr marL="158750" indent="0">
              <a:buNone/>
            </a:pPr>
            <a:endParaRPr lang="fr-FR" sz="1200" i="0" u="sng" kern="1200" dirty="0" smtClean="0">
              <a:solidFill>
                <a:schemeClr val="tx1"/>
              </a:solidFill>
              <a:effectLst/>
              <a:latin typeface="+mn-lt"/>
              <a:ea typeface="+mn-ea"/>
              <a:cs typeface="+mn-cs"/>
            </a:endParaRPr>
          </a:p>
          <a:p>
            <a:pPr marL="158750" indent="0">
              <a:buNone/>
            </a:pPr>
            <a:r>
              <a:rPr lang="fr-FR" sz="1200" i="0" u="sng" kern="1200" dirty="0" smtClean="0">
                <a:solidFill>
                  <a:schemeClr val="tx1"/>
                </a:solidFill>
                <a:effectLst/>
                <a:latin typeface="+mn-lt"/>
                <a:ea typeface="+mn-ea"/>
                <a:cs typeface="+mn-cs"/>
              </a:rPr>
              <a:t>Pour qui </a:t>
            </a:r>
            <a:r>
              <a:rPr lang="fr-FR" sz="1200" i="0" u="sng" kern="1200" baseline="0" dirty="0" smtClean="0">
                <a:solidFill>
                  <a:schemeClr val="tx1"/>
                </a:solidFill>
                <a:effectLst/>
                <a:latin typeface="+mn-lt"/>
                <a:ea typeface="+mn-ea"/>
                <a:cs typeface="+mn-cs"/>
              </a:rPr>
              <a:t>?</a:t>
            </a:r>
          </a:p>
          <a:p>
            <a:pPr marL="158750" indent="0">
              <a:buNone/>
            </a:pPr>
            <a:r>
              <a:rPr lang="fr-FR" sz="1200" dirty="0" smtClean="0">
                <a:solidFill>
                  <a:prstClr val="black"/>
                </a:solidFill>
                <a:latin typeface="Century Gothic" panose="020B0502020202020204" pitchFamily="34" charset="0"/>
              </a:rPr>
              <a:t>Tous types de peaux</a:t>
            </a:r>
          </a:p>
          <a:p>
            <a:pPr marL="158750" indent="0">
              <a:buNone/>
            </a:pPr>
            <a:r>
              <a:rPr lang="fr-FR" sz="1200" dirty="0" smtClean="0">
                <a:solidFill>
                  <a:prstClr val="black"/>
                </a:solidFill>
                <a:latin typeface="Century Gothic" panose="020B0502020202020204" pitchFamily="34" charset="0"/>
              </a:rPr>
              <a:t>Tous âges</a:t>
            </a:r>
          </a:p>
          <a:p>
            <a:pPr marL="158750" indent="0">
              <a:buNone/>
            </a:pPr>
            <a:endParaRPr lang="fr-FR" sz="1200" dirty="0" smtClean="0">
              <a:solidFill>
                <a:prstClr val="black"/>
              </a:solidFill>
              <a:latin typeface="Century Gothic" panose="020B0502020202020204" pitchFamily="34" charset="0"/>
            </a:endParaRPr>
          </a:p>
          <a:p>
            <a:pPr marL="158750" indent="0">
              <a:buNone/>
            </a:pPr>
            <a:r>
              <a:rPr lang="fr-FR" sz="1200" dirty="0" smtClean="0">
                <a:solidFill>
                  <a:prstClr val="black"/>
                </a:solidFill>
                <a:latin typeface="Century Gothic" panose="020B0502020202020204" pitchFamily="34" charset="0"/>
              </a:rPr>
              <a:t>« J’ai un teint non uniforme et un manque d’éclat »</a:t>
            </a:r>
          </a:p>
          <a:p>
            <a:pPr marL="158750" indent="0">
              <a:buNone/>
            </a:pPr>
            <a:r>
              <a:rPr lang="fr-FR" sz="1200" dirty="0" smtClean="0">
                <a:solidFill>
                  <a:prstClr val="black"/>
                </a:solidFill>
                <a:latin typeface="Century Gothic" panose="020B0502020202020204" pitchFamily="34" charset="0"/>
              </a:rPr>
              <a:t>« J’ai des taches qui sont apparues après ma grossesse »</a:t>
            </a:r>
          </a:p>
          <a:p>
            <a:pPr marL="158750" indent="0">
              <a:buNone/>
            </a:pPr>
            <a:endParaRPr lang="fr-FR" sz="1200" i="0" u="sng"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None/>
              <a:tabLst/>
              <a:defRPr/>
            </a:pPr>
            <a:r>
              <a:rPr kumimoji="0" lang="fr-FR" sz="1200" b="0" i="0" u="sng"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Ingrédients</a:t>
            </a:r>
          </a:p>
          <a:p>
            <a:pPr marL="0" marR="0" lvl="0" indent="0" algn="l" defTabSz="914400" rtl="0" eaLnBrk="1" fontAlgn="auto" latinLnBrk="0" hangingPunct="1">
              <a:lnSpc>
                <a:spcPct val="100000"/>
              </a:lnSpc>
              <a:spcBef>
                <a:spcPts val="0"/>
              </a:spcBef>
              <a:spcAft>
                <a:spcPts val="0"/>
              </a:spcAft>
              <a:buClrTx/>
              <a:buSzTx/>
              <a:buNone/>
              <a:tabLst/>
              <a:defRPr/>
            </a:pPr>
            <a:r>
              <a:rPr kumimoji="0" lang="fr-FR" sz="12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 AHA et BHA : exfoliant (</a:t>
            </a:r>
            <a:r>
              <a:rPr lang="fr-FR" b="0" dirty="0" smtClean="0">
                <a:ea typeface="Calibri" panose="020F0502020204030204" pitchFamily="34" charset="0"/>
                <a:cs typeface="Times New Roman" panose="02020603050405020304" pitchFamily="18" charset="0"/>
              </a:rPr>
              <a:t>*acide glycolique : origine synthèse,</a:t>
            </a:r>
            <a:r>
              <a:rPr lang="fr-FR" b="0" baseline="0" dirty="0" smtClean="0">
                <a:ea typeface="Calibri" panose="020F0502020204030204" pitchFamily="34" charset="0"/>
                <a:cs typeface="Times New Roman" panose="02020603050405020304" pitchFamily="18" charset="0"/>
              </a:rPr>
              <a:t> </a:t>
            </a:r>
            <a:r>
              <a:rPr lang="fr-FR" b="0" dirty="0" smtClean="0">
                <a:ea typeface="Calibri" panose="020F0502020204030204" pitchFamily="34" charset="0"/>
                <a:cs typeface="Times New Roman" panose="02020603050405020304" pitchFamily="18" charset="0"/>
              </a:rPr>
              <a:t>acide salicylique</a:t>
            </a:r>
            <a:r>
              <a:rPr lang="fr-FR" b="0" baseline="0" dirty="0" smtClean="0">
                <a:ea typeface="Calibri" panose="020F0502020204030204" pitchFamily="34" charset="0"/>
                <a:cs typeface="Times New Roman" panose="02020603050405020304" pitchFamily="18" charset="0"/>
              </a:rPr>
              <a:t> : o</a:t>
            </a:r>
            <a:r>
              <a:rPr lang="fr-FR" b="0" dirty="0" smtClean="0">
                <a:ea typeface="Calibri" panose="020F0502020204030204" pitchFamily="34" charset="0"/>
                <a:cs typeface="Times New Roman" panose="02020603050405020304" pitchFamily="18" charset="0"/>
              </a:rPr>
              <a:t>rigine d’écorce du </a:t>
            </a:r>
            <a:r>
              <a:rPr lang="fr-FR" b="0" dirty="0" smtClean="0"/>
              <a:t>saule noir</a:t>
            </a:r>
            <a:r>
              <a:rPr lang="fr-FR" b="0" dirty="0" smtClean="0">
                <a:cs typeface="Times New Roman" panose="02020603050405020304" pitchFamily="18" charset="0"/>
              </a:rPr>
              <a:t>,</a:t>
            </a:r>
            <a:r>
              <a:rPr lang="fr-FR" b="0" baseline="0" dirty="0" smtClean="0">
                <a:cs typeface="Times New Roman" panose="02020603050405020304" pitchFamily="18" charset="0"/>
              </a:rPr>
              <a:t> </a:t>
            </a:r>
            <a:r>
              <a:rPr lang="fr-FR" b="0" dirty="0" smtClean="0">
                <a:ea typeface="Calibri" panose="020F0502020204030204" pitchFamily="34" charset="0"/>
                <a:cs typeface="Times New Roman" panose="02020603050405020304" pitchFamily="18" charset="0"/>
              </a:rPr>
              <a:t>acide lactique</a:t>
            </a:r>
            <a:r>
              <a:rPr lang="fr-FR" b="0" baseline="0" dirty="0" smtClean="0">
                <a:ea typeface="Calibri" panose="020F0502020204030204" pitchFamily="34" charset="0"/>
                <a:cs typeface="Times New Roman" panose="02020603050405020304" pitchFamily="18" charset="0"/>
              </a:rPr>
              <a:t> : o</a:t>
            </a:r>
            <a:r>
              <a:rPr lang="fr-FR" b="0" dirty="0" smtClean="0">
                <a:ea typeface="Calibri" panose="020F0502020204030204" pitchFamily="34" charset="0"/>
                <a:cs typeface="Times New Roman" panose="02020603050405020304" pitchFamily="18" charset="0"/>
              </a:rPr>
              <a:t>rigine synthèse, certifié pour utilisation dans produits Bio-ECOCERT)</a:t>
            </a:r>
            <a:endParaRPr kumimoji="0" lang="fr-FR" sz="12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Extrait de fleur de figuier : élimine les cellules mortes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sng"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pPr marL="158750" indent="0">
              <a:buNone/>
            </a:pPr>
            <a:r>
              <a:rPr lang="fr-FR" sz="1200" i="0" u="sng" kern="1200" dirty="0" smtClean="0">
                <a:solidFill>
                  <a:schemeClr val="tx1"/>
                </a:solidFill>
                <a:effectLst/>
                <a:latin typeface="+mn-lt"/>
                <a:ea typeface="+mn-ea"/>
                <a:cs typeface="+mn-cs"/>
              </a:rPr>
              <a:t>Utilisation à domicile </a:t>
            </a:r>
          </a:p>
          <a:p>
            <a:pPr marL="158750" indent="0">
              <a:buNone/>
            </a:pPr>
            <a:r>
              <a:rPr lang="fr-FR" sz="1200" b="0" i="0" u="none" strike="noStrike" kern="1200" dirty="0" smtClean="0">
                <a:solidFill>
                  <a:schemeClr val="tx1"/>
                </a:solidFill>
                <a:effectLst/>
                <a:latin typeface="+mn-lt"/>
                <a:ea typeface="+mn-ea"/>
                <a:cs typeface="+mn-cs"/>
              </a:rPr>
              <a:t>Matin et/soir, nettoyer/ démaquiller soigneusement votre visage et brumiser la Lotion Yon-Ka adaptée</a:t>
            </a:r>
            <a:r>
              <a:rPr lang="fr-FR" sz="1200" b="0" i="0" kern="1200" dirty="0" smtClean="0">
                <a:solidFill>
                  <a:schemeClr val="tx1"/>
                </a:solidFill>
                <a:effectLst/>
                <a:latin typeface="+mn-lt"/>
                <a:ea typeface="+mn-ea"/>
                <a:cs typeface="+mn-cs"/>
              </a:rPr>
              <a:t>. Puis appliquer ½ pipette de la Solution Clarté sur l’ensemble du visage et cou ou localement. Dans le cadre de</a:t>
            </a:r>
            <a:r>
              <a:rPr lang="fr-FR" sz="1200" b="0" i="0" u="none" strike="noStrike" kern="1200" dirty="0" smtClean="0">
                <a:solidFill>
                  <a:schemeClr val="tx1"/>
                </a:solidFill>
                <a:effectLst/>
                <a:latin typeface="+mn-lt"/>
                <a:ea typeface="+mn-ea"/>
                <a:cs typeface="+mn-cs"/>
              </a:rPr>
              <a:t> la cure éclaircissante, poursuivre avec : le Correcteur ciblé, localement sur les taches, puis la Crème Lumière sur l'ensemble du visage</a:t>
            </a:r>
            <a:r>
              <a:rPr lang="fr-FR" sz="1200" b="0" i="0" u="none" strike="noStrike" kern="1200" baseline="0" dirty="0" smtClean="0">
                <a:solidFill>
                  <a:schemeClr val="tx1"/>
                </a:solidFill>
                <a:effectLst/>
                <a:latin typeface="+mn-lt"/>
                <a:ea typeface="+mn-ea"/>
                <a:cs typeface="+mn-cs"/>
              </a:rPr>
              <a:t> suivi d’un SPF 50.</a:t>
            </a:r>
            <a:r>
              <a:rPr lang="fr-FR" sz="1200" b="0" i="0" u="none" strike="noStrike" kern="1200" dirty="0" smtClean="0">
                <a:solidFill>
                  <a:schemeClr val="tx1"/>
                </a:solidFill>
                <a:effectLst/>
                <a:latin typeface="+mn-lt"/>
                <a:ea typeface="+mn-ea"/>
                <a:cs typeface="+mn-cs"/>
              </a:rPr>
              <a:t> </a:t>
            </a:r>
          </a:p>
          <a:p>
            <a:pPr marL="158750" indent="0">
              <a:buNone/>
            </a:pPr>
            <a:r>
              <a:rPr lang="fr-FR" sz="1200" b="0" i="0" u="none" strike="noStrike" kern="1200" dirty="0" smtClean="0">
                <a:solidFill>
                  <a:schemeClr val="tx1"/>
                </a:solidFill>
                <a:effectLst/>
                <a:latin typeface="+mn-lt"/>
                <a:ea typeface="+mn-ea"/>
                <a:cs typeface="+mn-cs"/>
              </a:rPr>
              <a:t>Précaution</a:t>
            </a:r>
            <a:r>
              <a:rPr lang="fr-FR" sz="1200" b="0" i="0" u="none" strike="noStrike" kern="1200" baseline="0" dirty="0" smtClean="0">
                <a:solidFill>
                  <a:schemeClr val="tx1"/>
                </a:solidFill>
                <a:effectLst/>
                <a:latin typeface="+mn-lt"/>
                <a:ea typeface="+mn-ea"/>
                <a:cs typeface="+mn-cs"/>
              </a:rPr>
              <a:t> d’emploi</a:t>
            </a:r>
            <a:r>
              <a:rPr lang="fr-FR" sz="1200" b="0" i="0" u="none" strike="noStrike" kern="1200" dirty="0" smtClean="0">
                <a:solidFill>
                  <a:schemeClr val="tx1"/>
                </a:solidFill>
                <a:effectLst/>
                <a:latin typeface="+mn-lt"/>
                <a:ea typeface="+mn-ea"/>
                <a:cs typeface="+mn-cs"/>
              </a:rPr>
              <a:t> : évitez de s’exposer au soleil pendant toute la durée de la cure éclaircissante qui s'étalera en moyenne sur une durée minimum d'un mois, ne pas</a:t>
            </a:r>
            <a:r>
              <a:rPr lang="fr-FR" sz="1200" b="0" i="0" u="none" strike="noStrike" kern="1200" baseline="0" dirty="0" smtClean="0">
                <a:solidFill>
                  <a:schemeClr val="tx1"/>
                </a:solidFill>
                <a:effectLst/>
                <a:latin typeface="+mn-lt"/>
                <a:ea typeface="+mn-ea"/>
                <a:cs typeface="+mn-cs"/>
              </a:rPr>
              <a:t> appliquer sur le contour des yeux et lèvres et pour les peaux sensibles préférer une utilisation le soir.</a:t>
            </a:r>
            <a:endParaRPr lang="fr-FR" sz="1200" b="0" i="0" u="none" strike="noStrike" kern="1200" dirty="0" smtClean="0">
              <a:solidFill>
                <a:schemeClr val="tx1"/>
              </a:solidFill>
              <a:effectLst/>
              <a:latin typeface="+mn-lt"/>
              <a:ea typeface="+mn-ea"/>
              <a:cs typeface="+mn-cs"/>
            </a:endParaRPr>
          </a:p>
          <a:p>
            <a:pPr marL="158750" indent="0">
              <a:buNone/>
            </a:pPr>
            <a:endParaRPr lang="fr-FR" sz="1200" b="0" i="0" u="sng" strike="noStrike" kern="1200" dirty="0" smtClean="0">
              <a:solidFill>
                <a:schemeClr val="tx1"/>
              </a:solidFill>
              <a:effectLst/>
              <a:latin typeface="+mn-lt"/>
              <a:ea typeface="+mn-ea"/>
              <a:cs typeface="+mn-cs"/>
            </a:endParaRPr>
          </a:p>
          <a:p>
            <a:pPr marL="158750" indent="0">
              <a:buNone/>
            </a:pPr>
            <a:r>
              <a:rPr lang="fr-FR" sz="1200" b="0" i="0" u="sng" strike="noStrike" kern="1200" dirty="0" smtClean="0">
                <a:solidFill>
                  <a:schemeClr val="tx1"/>
                </a:solidFill>
                <a:effectLst/>
                <a:latin typeface="+mn-lt"/>
                <a:ea typeface="+mn-ea"/>
                <a:cs typeface="+mn-cs"/>
              </a:rPr>
              <a:t>Tips</a:t>
            </a:r>
            <a:r>
              <a:rPr lang="fr-FR" sz="1200" b="0" i="0" u="none" strike="noStrike" kern="1200" baseline="0" dirty="0" smtClean="0">
                <a:solidFill>
                  <a:schemeClr val="tx1"/>
                </a:solidFill>
                <a:effectLst/>
                <a:latin typeface="+mn-lt"/>
                <a:ea typeface="+mn-ea"/>
                <a:cs typeface="+mn-cs"/>
              </a:rPr>
              <a:t> </a:t>
            </a:r>
          </a:p>
          <a:p>
            <a:pPr marL="158750" indent="0">
              <a:buNone/>
            </a:pPr>
            <a:r>
              <a:rPr lang="fr-FR" sz="1200" b="0" i="0" u="none" strike="noStrike" kern="1200" baseline="0" dirty="0" smtClean="0">
                <a:solidFill>
                  <a:schemeClr val="tx1"/>
                </a:solidFill>
                <a:effectLst/>
                <a:latin typeface="+mn-lt"/>
                <a:ea typeface="+mn-ea"/>
                <a:cs typeface="+mn-cs"/>
              </a:rPr>
              <a:t>Il est possible et normal que des petites peluches apparaissent quelques jours après le début du traitement, il s’agit de </a:t>
            </a:r>
            <a:r>
              <a:rPr lang="fr-FR" sz="1200" b="0" i="0" kern="1200" dirty="0" smtClean="0">
                <a:solidFill>
                  <a:schemeClr val="tx1"/>
                </a:solidFill>
                <a:effectLst/>
                <a:latin typeface="+mn-lt"/>
                <a:ea typeface="+mn-ea"/>
                <a:cs typeface="+mn-cs"/>
              </a:rPr>
              <a:t>l'élimination des cellules mortes</a:t>
            </a:r>
            <a:r>
              <a:rPr lang="fr-FR" sz="1200" b="0" i="0" kern="1200" baseline="0" dirty="0" smtClean="0">
                <a:solidFill>
                  <a:schemeClr val="tx1"/>
                </a:solidFill>
                <a:effectLst/>
                <a:latin typeface="+mn-lt"/>
                <a:ea typeface="+mn-ea"/>
                <a:cs typeface="+mn-cs"/>
              </a:rPr>
              <a:t>.</a:t>
            </a:r>
          </a:p>
          <a:p>
            <a:pPr marL="158750" indent="0">
              <a:buNone/>
            </a:pPr>
            <a:endParaRPr lang="fr-FR" sz="1200" b="0" i="0" u="none" strike="noStrike" kern="1200" baseline="0" dirty="0" smtClean="0">
              <a:solidFill>
                <a:schemeClr val="tx1"/>
              </a:solidFill>
              <a:effectLst/>
              <a:latin typeface="+mn-lt"/>
              <a:ea typeface="+mn-ea"/>
              <a:cs typeface="+mn-cs"/>
            </a:endParaRPr>
          </a:p>
          <a:p>
            <a:pPr marL="158750" indent="0">
              <a:buNone/>
            </a:pPr>
            <a:r>
              <a:rPr lang="fr-FR" sz="1200" b="0" i="0" u="sng" kern="1200" dirty="0" smtClean="0">
                <a:solidFill>
                  <a:schemeClr val="tx1"/>
                </a:solidFill>
                <a:effectLst/>
                <a:latin typeface="+mn-lt"/>
                <a:ea typeface="+mn-ea"/>
                <a:cs typeface="+mn-cs"/>
              </a:rPr>
              <a:t>Les + produits</a:t>
            </a:r>
          </a:p>
          <a:p>
            <a:pPr marL="0" indent="0">
              <a:buFontTx/>
              <a:buNone/>
            </a:pPr>
            <a:r>
              <a:rPr lang="fr-FR" sz="1200" b="0" i="0" u="none" strike="noStrike" kern="1200" dirty="0" smtClean="0">
                <a:solidFill>
                  <a:schemeClr val="tx1"/>
                </a:solidFill>
                <a:effectLst/>
                <a:latin typeface="+mn-lt"/>
                <a:ea typeface="+mn-ea"/>
                <a:cs typeface="+mn-cs"/>
              </a:rPr>
              <a:t>Contient 95% d’ingrédients d’origine naturelle </a:t>
            </a:r>
          </a:p>
          <a:p>
            <a:pPr marL="0" indent="0">
              <a:buFontTx/>
              <a:buNone/>
            </a:pPr>
            <a:r>
              <a:rPr lang="fr-FR" sz="1200" b="0" dirty="0" smtClean="0">
                <a:solidFill>
                  <a:srgbClr val="565655"/>
                </a:solidFill>
                <a:latin typeface="Century Gothic" panose="020B0502020202020204" pitchFamily="34" charset="0"/>
              </a:rPr>
              <a:t>+66% d’homogénéité ((meilleurs</a:t>
            </a:r>
            <a:r>
              <a:rPr lang="fr-FR" sz="1200" b="0" baseline="0" dirty="0" smtClean="0">
                <a:solidFill>
                  <a:srgbClr val="565655"/>
                </a:solidFill>
                <a:latin typeface="Century Gothic" panose="020B0502020202020204" pitchFamily="34" charset="0"/>
              </a:rPr>
              <a:t> r</a:t>
            </a:r>
            <a:r>
              <a:rPr lang="fr-FR" sz="1200" b="0" dirty="0" smtClean="0">
                <a:solidFill>
                  <a:srgbClr val="565655"/>
                </a:solidFill>
                <a:latin typeface="Century Gothic" panose="020B0502020202020204" pitchFamily="34" charset="0"/>
              </a:rPr>
              <a:t>ésultats obtenus sur étude clinique du produit fini sur un panel de 22 femmes)</a:t>
            </a:r>
          </a:p>
          <a:p>
            <a:pPr marL="0" indent="0">
              <a:buFontTx/>
              <a:buNone/>
            </a:pPr>
            <a:r>
              <a:rPr lang="fr-FR" sz="1200" b="0" i="0" u="none" strike="noStrike" kern="1200" dirty="0" smtClean="0">
                <a:solidFill>
                  <a:schemeClr val="tx1"/>
                </a:solidFill>
                <a:effectLst/>
                <a:latin typeface="+mn-lt"/>
                <a:ea typeface="+mn-ea"/>
                <a:cs typeface="+mn-cs"/>
              </a:rPr>
              <a:t>Peeling gel, élimine en douceur les cellules mortes </a:t>
            </a:r>
          </a:p>
          <a:p>
            <a:pPr marL="0" indent="0">
              <a:buFontTx/>
              <a:buNone/>
            </a:pPr>
            <a:r>
              <a:rPr lang="fr-FR" sz="1200" b="0" i="0" u="none" strike="noStrike" kern="1200" dirty="0" smtClean="0">
                <a:solidFill>
                  <a:schemeClr val="tx1"/>
                </a:solidFill>
                <a:effectLst/>
                <a:latin typeface="+mn-lt"/>
                <a:ea typeface="+mn-ea"/>
                <a:cs typeface="+mn-cs"/>
              </a:rPr>
              <a:t>Unifie et éclaircit le teint </a:t>
            </a:r>
          </a:p>
          <a:p>
            <a:pPr marL="0" indent="0">
              <a:buFontTx/>
              <a:buNone/>
            </a:pPr>
            <a:r>
              <a:rPr lang="fr-FR" sz="1200" b="0" i="0" u="none" strike="noStrike" kern="1200" dirty="0" smtClean="0">
                <a:solidFill>
                  <a:schemeClr val="tx1"/>
                </a:solidFill>
                <a:effectLst/>
                <a:latin typeface="+mn-lt"/>
                <a:ea typeface="+mn-ea"/>
                <a:cs typeface="+mn-cs"/>
              </a:rPr>
              <a:t>Convient à tout type de peau</a:t>
            </a:r>
            <a:endParaRPr lang="fr-FR" sz="1200" b="0" i="0" u="sng" kern="1200" dirty="0" smtClean="0">
              <a:solidFill>
                <a:schemeClr val="tx1"/>
              </a:solidFill>
              <a:effectLst/>
              <a:latin typeface="+mn-lt"/>
              <a:ea typeface="+mn-ea"/>
              <a:cs typeface="+mn-cs"/>
            </a:endParaRPr>
          </a:p>
          <a:p>
            <a:pPr marL="158750" indent="0">
              <a:buNone/>
            </a:pPr>
            <a:endParaRPr lang="fr-FR" b="1" dirty="0" smtClean="0"/>
          </a:p>
          <a:p>
            <a:pPr marL="158750" indent="0">
              <a:buNone/>
            </a:pPr>
            <a:r>
              <a:rPr lang="fr-FR" sz="1200" i="0" kern="1200" baseline="0" dirty="0" smtClean="0">
                <a:solidFill>
                  <a:schemeClr val="tx1"/>
                </a:solidFill>
                <a:effectLst/>
                <a:latin typeface="+mn-lt"/>
                <a:ea typeface="+mn-ea"/>
                <a:cs typeface="+mn-cs"/>
              </a:rPr>
              <a:t>ESSENTIAL WHITE CORRECTEUR CIBLE</a:t>
            </a:r>
          </a:p>
          <a:p>
            <a:pPr marL="158750" indent="0">
              <a:buNone/>
            </a:pPr>
            <a:endParaRPr lang="fr-FR" sz="1200" i="0" kern="1200" baseline="0" dirty="0" smtClean="0">
              <a:solidFill>
                <a:schemeClr val="tx1"/>
              </a:solidFill>
              <a:effectLst/>
              <a:latin typeface="+mn-lt"/>
              <a:ea typeface="+mn-ea"/>
              <a:cs typeface="+mn-cs"/>
            </a:endParaRPr>
          </a:p>
          <a:p>
            <a:pPr marL="158750" indent="0">
              <a:buNone/>
            </a:pPr>
            <a:r>
              <a:rPr lang="fr-FR" sz="1200" i="0" u="sng" kern="1200" dirty="0" smtClean="0">
                <a:solidFill>
                  <a:schemeClr val="tx1"/>
                </a:solidFill>
                <a:effectLst/>
                <a:latin typeface="+mn-lt"/>
                <a:ea typeface="+mn-ea"/>
                <a:cs typeface="+mn-cs"/>
              </a:rPr>
              <a:t>Descriptif</a:t>
            </a:r>
          </a:p>
          <a:p>
            <a:pPr marL="158750" indent="0">
              <a:buNone/>
            </a:pPr>
            <a:r>
              <a:rPr lang="fr-FR" sz="1200" b="0" i="0" u="none" strike="noStrike" kern="1200" dirty="0" smtClean="0">
                <a:solidFill>
                  <a:schemeClr val="tx1"/>
                </a:solidFill>
                <a:effectLst/>
                <a:latin typeface="+mn-lt"/>
                <a:ea typeface="+mn-ea"/>
                <a:cs typeface="+mn-cs"/>
              </a:rPr>
              <a:t>Ce soin ultra-concentré atténue visiblement les taches brunes du visage, du cou, du décolleté et des mains. Sous l'action du complexe C-White, association de vitamine C et d'algues rouges, les taches pigmentaires s’estompent, diminuent en taille et en nombre au fil des applications. Essential White, Correcteur ciblé s'applique localement.</a:t>
            </a:r>
          </a:p>
          <a:p>
            <a:pPr marL="158750" indent="0">
              <a:buNone/>
            </a:pPr>
            <a:endParaRPr lang="fr-FR" sz="1200" i="0" u="sng" kern="1200" dirty="0" smtClean="0">
              <a:solidFill>
                <a:schemeClr val="tx1"/>
              </a:solidFill>
              <a:effectLst/>
              <a:latin typeface="+mn-lt"/>
              <a:ea typeface="+mn-ea"/>
              <a:cs typeface="+mn-cs"/>
            </a:endParaRPr>
          </a:p>
          <a:p>
            <a:pPr marL="158750" indent="0">
              <a:buNone/>
            </a:pPr>
            <a:r>
              <a:rPr lang="fr-FR" sz="1200" i="0" u="sng" kern="1200" dirty="0" smtClean="0">
                <a:solidFill>
                  <a:schemeClr val="tx1"/>
                </a:solidFill>
                <a:effectLst/>
                <a:latin typeface="+mn-lt"/>
                <a:ea typeface="+mn-ea"/>
                <a:cs typeface="+mn-cs"/>
              </a:rPr>
              <a:t>Promesse</a:t>
            </a:r>
          </a:p>
          <a:p>
            <a:pPr marL="0" marR="0" indent="0" algn="l" defTabSz="914400" rtl="0" eaLnBrk="1" fontAlgn="auto" latinLnBrk="0" hangingPunct="1">
              <a:lnSpc>
                <a:spcPct val="100000"/>
              </a:lnSpc>
              <a:spcBef>
                <a:spcPts val="0"/>
              </a:spcBef>
              <a:spcAft>
                <a:spcPts val="0"/>
              </a:spcAft>
              <a:buClrTx/>
              <a:buSzTx/>
              <a:buNone/>
              <a:tabLst/>
              <a:defRPr/>
            </a:pPr>
            <a:r>
              <a:rPr lang="fr-FR" sz="1200" i="0" dirty="0" smtClean="0">
                <a:solidFill>
                  <a:prstClr val="black"/>
                </a:solidFill>
                <a:latin typeface="Century Gothic" panose="020B0502020202020204" pitchFamily="34" charset="0"/>
              </a:rPr>
              <a:t>Soin ciblé</a:t>
            </a:r>
            <a:r>
              <a:rPr lang="fr-FR" sz="1200" i="0" baseline="0" dirty="0" smtClean="0">
                <a:solidFill>
                  <a:prstClr val="black"/>
                </a:solidFill>
                <a:latin typeface="Century Gothic" panose="020B0502020202020204" pitchFamily="34" charset="0"/>
              </a:rPr>
              <a:t> </a:t>
            </a:r>
            <a:r>
              <a:rPr lang="fr-FR" sz="1200" i="0" dirty="0" err="1" smtClean="0">
                <a:solidFill>
                  <a:prstClr val="black"/>
                </a:solidFill>
                <a:latin typeface="Century Gothic" panose="020B0502020202020204" pitchFamily="34" charset="0"/>
              </a:rPr>
              <a:t>anti-tâches</a:t>
            </a:r>
            <a:endParaRPr lang="fr-FR" sz="1200" i="0" dirty="0" smtClean="0">
              <a:solidFill>
                <a:prstClr val="black"/>
              </a:solidFill>
              <a:latin typeface="Century Gothic" panose="020B0502020202020204" pitchFamily="34" charset="0"/>
            </a:endParaRPr>
          </a:p>
          <a:p>
            <a:pPr marL="158750" indent="0">
              <a:buNone/>
            </a:pPr>
            <a:endParaRPr lang="fr-FR" sz="1200" i="0" u="sng" kern="1200" dirty="0" smtClean="0">
              <a:solidFill>
                <a:schemeClr val="tx1"/>
              </a:solidFill>
              <a:effectLst/>
              <a:latin typeface="+mn-lt"/>
              <a:ea typeface="+mn-ea"/>
              <a:cs typeface="+mn-cs"/>
            </a:endParaRPr>
          </a:p>
          <a:p>
            <a:pPr marL="158750" indent="0">
              <a:buNone/>
            </a:pPr>
            <a:r>
              <a:rPr lang="fr-FR" sz="1200" i="0" u="sng" kern="1200" dirty="0" smtClean="0">
                <a:solidFill>
                  <a:schemeClr val="tx1"/>
                </a:solidFill>
                <a:effectLst/>
                <a:latin typeface="+mn-lt"/>
                <a:ea typeface="+mn-ea"/>
                <a:cs typeface="+mn-cs"/>
              </a:rPr>
              <a:t>Pour qui </a:t>
            </a:r>
            <a:r>
              <a:rPr lang="fr-FR" sz="1200" i="0" u="sng" kern="1200" baseline="0" dirty="0" smtClean="0">
                <a:solidFill>
                  <a:schemeClr val="tx1"/>
                </a:solidFill>
                <a:effectLst/>
                <a:latin typeface="+mn-lt"/>
                <a:ea typeface="+mn-ea"/>
                <a:cs typeface="+mn-cs"/>
              </a:rPr>
              <a:t>?</a:t>
            </a:r>
          </a:p>
          <a:p>
            <a:pPr marL="158750" indent="0">
              <a:buNone/>
            </a:pPr>
            <a:r>
              <a:rPr lang="fr-FR" sz="1200" dirty="0" smtClean="0">
                <a:solidFill>
                  <a:prstClr val="black"/>
                </a:solidFill>
                <a:latin typeface="Century Gothic" panose="020B0502020202020204" pitchFamily="34" charset="0"/>
              </a:rPr>
              <a:t>Tous types de peaux</a:t>
            </a:r>
          </a:p>
          <a:p>
            <a:pPr marL="158750" indent="0">
              <a:buNone/>
            </a:pPr>
            <a:r>
              <a:rPr lang="fr-FR" sz="1200" dirty="0" smtClean="0">
                <a:solidFill>
                  <a:prstClr val="black"/>
                </a:solidFill>
                <a:latin typeface="Century Gothic" panose="020B0502020202020204" pitchFamily="34" charset="0"/>
              </a:rPr>
              <a:t>Tous âges</a:t>
            </a:r>
          </a:p>
          <a:p>
            <a:pPr marL="158750" indent="0">
              <a:buNone/>
            </a:pPr>
            <a:endParaRPr lang="fr-FR" sz="1200" dirty="0" smtClean="0">
              <a:solidFill>
                <a:prstClr val="black"/>
              </a:solidFill>
              <a:latin typeface="Century Gothic" panose="020B0502020202020204" pitchFamily="34" charset="0"/>
            </a:endParaRPr>
          </a:p>
          <a:p>
            <a:pPr marL="158750" indent="0">
              <a:buNone/>
            </a:pPr>
            <a:r>
              <a:rPr lang="fr-FR" sz="1200" dirty="0" smtClean="0">
                <a:solidFill>
                  <a:prstClr val="black"/>
                </a:solidFill>
                <a:latin typeface="Century Gothic" panose="020B0502020202020204" pitchFamily="34" charset="0"/>
              </a:rPr>
              <a:t>« J’ai des taches localisées au niveau des mains et du pourtour de l’œil »</a:t>
            </a:r>
          </a:p>
          <a:p>
            <a:pPr marL="158750" indent="0">
              <a:buNone/>
            </a:pPr>
            <a:endParaRPr lang="fr-FR" sz="1200" i="0" u="sng"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None/>
              <a:tabLst/>
              <a:defRPr/>
            </a:pPr>
            <a:r>
              <a:rPr kumimoji="0" lang="fr-FR" sz="1200" b="0" i="0" u="sng"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Ingrédients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Complexe C-White (vitamine C chronostable + algue rouge) : exfoliant (agit </a:t>
            </a:r>
            <a:r>
              <a:rPr lang="fr-FR" b="0" baseline="0" dirty="0" smtClean="0"/>
              <a:t>sur la </a:t>
            </a:r>
            <a:r>
              <a:rPr lang="fr-FR" b="0" baseline="0" dirty="0" err="1" smtClean="0"/>
              <a:t>mélanogénèse</a:t>
            </a:r>
            <a:r>
              <a:rPr lang="fr-FR" b="0" baseline="0" dirty="0" smtClean="0"/>
              <a:t> et la tyrosinase)</a:t>
            </a:r>
            <a:endParaRPr lang="fr-FR"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sng"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pPr marL="158750" indent="0">
              <a:buNone/>
            </a:pPr>
            <a:r>
              <a:rPr lang="fr-FR" sz="1200" i="0" u="sng" kern="1200" dirty="0" smtClean="0">
                <a:solidFill>
                  <a:schemeClr val="tx1"/>
                </a:solidFill>
                <a:effectLst/>
                <a:latin typeface="+mn-lt"/>
                <a:ea typeface="+mn-ea"/>
                <a:cs typeface="+mn-cs"/>
              </a:rPr>
              <a:t>Utilisation à domicile </a:t>
            </a:r>
          </a:p>
          <a:p>
            <a:pPr marL="158750" indent="0">
              <a:buNone/>
            </a:pPr>
            <a:r>
              <a:rPr lang="fr-FR" sz="1200" b="0" i="0" u="none" strike="noStrike" kern="1200" dirty="0" smtClean="0">
                <a:solidFill>
                  <a:schemeClr val="tx1"/>
                </a:solidFill>
                <a:effectLst/>
                <a:latin typeface="+mn-lt"/>
                <a:ea typeface="+mn-ea"/>
                <a:cs typeface="+mn-cs"/>
              </a:rPr>
              <a:t>Matin et/soir, nettoyer/ démaquiller soigneusement votre visage et brumiser la Lotion Yon-Ka adaptée. Appliquez ensuite, localement, le Correcteur Ciblé sur les taches brunes du visage, du cou, du décolleté ou des mains. Remarque : ce correcteur pourra également être utilisé plus largement sur les zones présentant des différences </a:t>
            </a:r>
            <a:r>
              <a:rPr lang="fr-FR" sz="1200" b="0" i="0" u="none" strike="noStrike" kern="1200" dirty="0" err="1" smtClean="0">
                <a:solidFill>
                  <a:schemeClr val="tx1"/>
                </a:solidFill>
                <a:effectLst/>
                <a:latin typeface="+mn-lt"/>
                <a:ea typeface="+mn-ea"/>
                <a:cs typeface="+mn-cs"/>
              </a:rPr>
              <a:t>colorielles</a:t>
            </a:r>
            <a:r>
              <a:rPr lang="fr-FR" sz="1200" b="0" i="0" u="none" strike="noStrike" kern="1200" dirty="0" smtClean="0">
                <a:solidFill>
                  <a:schemeClr val="tx1"/>
                </a:solidFill>
                <a:effectLst/>
                <a:latin typeface="+mn-lt"/>
                <a:ea typeface="+mn-ea"/>
                <a:cs typeface="+mn-cs"/>
              </a:rPr>
              <a:t> afin d'unifier le teint. </a:t>
            </a:r>
            <a:r>
              <a:rPr lang="fr-FR" sz="1200" b="0" i="0" kern="1200" dirty="0" smtClean="0">
                <a:solidFill>
                  <a:schemeClr val="tx1"/>
                </a:solidFill>
                <a:effectLst/>
                <a:latin typeface="+mn-lt"/>
                <a:ea typeface="+mn-ea"/>
                <a:cs typeface="+mn-cs"/>
              </a:rPr>
              <a:t>Dans le cadre de</a:t>
            </a:r>
            <a:r>
              <a:rPr lang="fr-FR" sz="1200" b="0" i="0" u="none" strike="noStrike" kern="1200" dirty="0" smtClean="0">
                <a:solidFill>
                  <a:schemeClr val="tx1"/>
                </a:solidFill>
                <a:effectLst/>
                <a:latin typeface="+mn-lt"/>
                <a:ea typeface="+mn-ea"/>
                <a:cs typeface="+mn-cs"/>
              </a:rPr>
              <a:t> la cure éclaircissante, poursuivre avec : le Correcteur ciblé, localement sur les taches, puis la Crème Lumière sur l'ensemble du visage</a:t>
            </a:r>
            <a:r>
              <a:rPr lang="fr-FR" sz="1200" b="0" i="0" u="none" strike="noStrike" kern="1200" baseline="0" dirty="0" smtClean="0">
                <a:solidFill>
                  <a:schemeClr val="tx1"/>
                </a:solidFill>
                <a:effectLst/>
                <a:latin typeface="+mn-lt"/>
                <a:ea typeface="+mn-ea"/>
                <a:cs typeface="+mn-cs"/>
              </a:rPr>
              <a:t> suivi d’un SPF 50.</a:t>
            </a:r>
            <a:r>
              <a:rPr lang="fr-FR" sz="1200" b="0" i="0" u="none" strike="noStrike" kern="1200" dirty="0" smtClean="0">
                <a:solidFill>
                  <a:schemeClr val="tx1"/>
                </a:solidFill>
                <a:effectLst/>
                <a:latin typeface="+mn-lt"/>
                <a:ea typeface="+mn-ea"/>
                <a:cs typeface="+mn-cs"/>
              </a:rPr>
              <a:t> </a:t>
            </a:r>
          </a:p>
          <a:p>
            <a:pPr marL="158750" indent="0">
              <a:buNone/>
            </a:pPr>
            <a:endParaRPr lang="fr-FR" sz="1200" i="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None/>
              <a:tabLst/>
              <a:defRPr/>
            </a:pPr>
            <a:r>
              <a:rPr lang="fr-FR" sz="1200" i="0" u="sng" kern="1200" dirty="0" smtClean="0">
                <a:solidFill>
                  <a:schemeClr val="tx1"/>
                </a:solidFill>
                <a:effectLst/>
                <a:latin typeface="+mn-lt"/>
                <a:ea typeface="+mn-ea"/>
                <a:cs typeface="+mn-cs"/>
              </a:rPr>
              <a:t>Utilisation en salle de soin</a:t>
            </a:r>
          </a:p>
          <a:p>
            <a:pPr marL="0" marR="0" indent="0" algn="l" defTabSz="914400" rtl="0" eaLnBrk="1" fontAlgn="auto" latinLnBrk="0" hangingPunct="1">
              <a:lnSpc>
                <a:spcPct val="100000"/>
              </a:lnSpc>
              <a:spcBef>
                <a:spcPts val="0"/>
              </a:spcBef>
              <a:spcAft>
                <a:spcPts val="0"/>
              </a:spcAft>
              <a:buClrTx/>
              <a:buSzTx/>
              <a:buNone/>
              <a:tabLst/>
              <a:defRPr/>
            </a:pPr>
            <a:r>
              <a:rPr lang="fr-FR" sz="1200" i="0" u="none" kern="1200" dirty="0" smtClean="0">
                <a:solidFill>
                  <a:schemeClr val="tx1"/>
                </a:solidFill>
                <a:effectLst/>
                <a:latin typeface="+mn-lt"/>
                <a:ea typeface="+mn-ea"/>
                <a:cs typeface="+mn-cs"/>
              </a:rPr>
              <a:t>- Fin de soin </a:t>
            </a:r>
          </a:p>
          <a:p>
            <a:pPr marL="0" marR="0" indent="0" algn="l" defTabSz="914400" rtl="0" eaLnBrk="1" fontAlgn="auto" latinLnBrk="0" hangingPunct="1">
              <a:lnSpc>
                <a:spcPct val="100000"/>
              </a:lnSpc>
              <a:spcBef>
                <a:spcPts val="0"/>
              </a:spcBef>
              <a:spcAft>
                <a:spcPts val="0"/>
              </a:spcAft>
              <a:buClrTx/>
              <a:buSzTx/>
              <a:buNone/>
              <a:tabLst/>
              <a:defRPr/>
            </a:pPr>
            <a:endParaRPr lang="fr-FR" sz="1200" i="0" u="sng" kern="1200" dirty="0" smtClean="0">
              <a:solidFill>
                <a:schemeClr val="tx1"/>
              </a:solidFill>
              <a:effectLst/>
              <a:latin typeface="+mn-lt"/>
              <a:ea typeface="+mn-ea"/>
              <a:cs typeface="+mn-cs"/>
            </a:endParaRPr>
          </a:p>
          <a:p>
            <a:pPr marL="158750" indent="0">
              <a:buNone/>
            </a:pPr>
            <a:r>
              <a:rPr lang="fr-FR" sz="1200" b="0" i="0" u="sng" strike="noStrike" kern="1200" dirty="0" smtClean="0">
                <a:solidFill>
                  <a:schemeClr val="tx1"/>
                </a:solidFill>
                <a:effectLst/>
                <a:latin typeface="+mn-lt"/>
                <a:ea typeface="+mn-ea"/>
                <a:cs typeface="+mn-cs"/>
              </a:rPr>
              <a:t>Tips</a:t>
            </a:r>
            <a:r>
              <a:rPr lang="fr-FR" sz="1200" b="0" i="0" u="none" strike="noStrike" kern="1200" baseline="0" dirty="0" smtClean="0">
                <a:solidFill>
                  <a:schemeClr val="tx1"/>
                </a:solidFill>
                <a:effectLst/>
                <a:latin typeface="+mn-lt"/>
                <a:ea typeface="+mn-ea"/>
                <a:cs typeface="+mn-cs"/>
              </a:rPr>
              <a:t> </a:t>
            </a:r>
          </a:p>
          <a:p>
            <a:pPr marL="158750" indent="0">
              <a:buNone/>
            </a:pPr>
            <a:r>
              <a:rPr lang="fr-FR" sz="1200" b="0" i="0" u="sng" kern="1200" dirty="0" smtClean="0">
                <a:solidFill>
                  <a:schemeClr val="tx1"/>
                </a:solidFill>
                <a:effectLst/>
                <a:latin typeface="+mn-lt"/>
                <a:ea typeface="+mn-ea"/>
                <a:cs typeface="+mn-cs"/>
              </a:rPr>
              <a:t>Les + produits</a:t>
            </a:r>
          </a:p>
          <a:p>
            <a:pPr marL="0" indent="0">
              <a:buFontTx/>
              <a:buNone/>
            </a:pPr>
            <a:r>
              <a:rPr lang="fr-FR" sz="1200" b="0" i="0" u="none" strike="noStrike" kern="1200" dirty="0" smtClean="0">
                <a:solidFill>
                  <a:schemeClr val="tx1"/>
                </a:solidFill>
                <a:effectLst/>
                <a:latin typeface="+mn-lt"/>
                <a:ea typeface="+mn-ea"/>
                <a:cs typeface="+mn-cs"/>
              </a:rPr>
              <a:t>Contient 93% d’ingrédients d’origine naturelle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dirty="0" smtClean="0">
                <a:solidFill>
                  <a:srgbClr val="565655"/>
                </a:solidFill>
                <a:latin typeface="Century Gothic" panose="020B0502020202020204" pitchFamily="34" charset="0"/>
              </a:rPr>
              <a:t>-33% nombre et taille de taches (Résultats maximaux obtenus sur étude clinique de 28 jours menée sur un panel de 30 femmes)</a:t>
            </a:r>
            <a:endParaRPr lang="fr-FR" sz="1200" b="0" i="0" u="none" strike="noStrike" kern="1200" dirty="0" smtClean="0">
              <a:solidFill>
                <a:schemeClr val="tx1"/>
              </a:solidFill>
              <a:effectLst/>
              <a:latin typeface="+mn-lt"/>
              <a:ea typeface="+mn-ea"/>
              <a:cs typeface="+mn-cs"/>
            </a:endParaRPr>
          </a:p>
          <a:p>
            <a:pPr marL="0" indent="0">
              <a:buFontTx/>
              <a:buNone/>
            </a:pPr>
            <a:r>
              <a:rPr lang="fr-FR" sz="1200" b="0" i="0" u="none" strike="noStrike" kern="1200" dirty="0" smtClean="0">
                <a:solidFill>
                  <a:schemeClr val="tx1"/>
                </a:solidFill>
                <a:effectLst/>
                <a:latin typeface="+mn-lt"/>
                <a:ea typeface="+mn-ea"/>
                <a:cs typeface="+mn-cs"/>
              </a:rPr>
              <a:t>Atténue visiblement les taches brunes des visage, cou, décolleté, mains </a:t>
            </a:r>
          </a:p>
          <a:p>
            <a:pPr marL="0" indent="0">
              <a:buFontTx/>
              <a:buNone/>
            </a:pPr>
            <a:r>
              <a:rPr lang="fr-FR" sz="1200" b="0" i="0" u="none" strike="noStrike" kern="1200" dirty="0" smtClean="0">
                <a:solidFill>
                  <a:schemeClr val="tx1"/>
                </a:solidFill>
                <a:effectLst/>
                <a:latin typeface="+mn-lt"/>
                <a:ea typeface="+mn-ea"/>
                <a:cs typeface="+mn-cs"/>
              </a:rPr>
              <a:t>Soin expert des taches pigmentaires et irrégularités du teint</a:t>
            </a:r>
          </a:p>
          <a:p>
            <a:pPr marL="0" indent="0">
              <a:buFontTx/>
              <a:buNone/>
            </a:pPr>
            <a:r>
              <a:rPr lang="fr-FR" sz="1200" b="0" i="0" u="none" strike="noStrike" kern="1200" dirty="0" smtClean="0">
                <a:solidFill>
                  <a:schemeClr val="tx1"/>
                </a:solidFill>
                <a:effectLst/>
                <a:latin typeface="+mn-lt"/>
                <a:ea typeface="+mn-ea"/>
                <a:cs typeface="+mn-cs"/>
              </a:rPr>
              <a:t>Efficace sur tout type de peau </a:t>
            </a:r>
          </a:p>
          <a:p>
            <a:pPr marL="0" indent="0">
              <a:buFontTx/>
              <a:buNone/>
            </a:pPr>
            <a:r>
              <a:rPr lang="fr-FR" sz="1200" b="0" i="0" u="none" strike="noStrike" kern="1200" dirty="0" smtClean="0">
                <a:solidFill>
                  <a:schemeClr val="tx1"/>
                </a:solidFill>
                <a:effectLst/>
                <a:latin typeface="+mn-lt"/>
                <a:ea typeface="+mn-ea"/>
                <a:cs typeface="+mn-cs"/>
              </a:rPr>
              <a:t>Applicateur</a:t>
            </a:r>
            <a:r>
              <a:rPr lang="fr-FR" sz="1200" b="0" i="0" u="none" strike="noStrike" kern="1200" baseline="0" dirty="0" smtClean="0">
                <a:solidFill>
                  <a:schemeClr val="tx1"/>
                </a:solidFill>
                <a:effectLst/>
                <a:latin typeface="+mn-lt"/>
                <a:ea typeface="+mn-ea"/>
                <a:cs typeface="+mn-cs"/>
              </a:rPr>
              <a:t> haute précision</a:t>
            </a:r>
            <a:r>
              <a:rPr lang="fr-FR" dirty="0" smtClean="0"/>
              <a:t/>
            </a:r>
            <a:br>
              <a:rPr lang="fr-FR" dirty="0" smtClean="0"/>
            </a:br>
            <a:endParaRPr lang="fr-FR" sz="1200" b="0" i="0" u="sng" kern="1200" dirty="0" smtClean="0">
              <a:solidFill>
                <a:schemeClr val="tx1"/>
              </a:solidFill>
              <a:effectLst/>
              <a:latin typeface="+mn-lt"/>
              <a:ea typeface="+mn-ea"/>
              <a:cs typeface="+mn-cs"/>
            </a:endParaRPr>
          </a:p>
          <a:p>
            <a:pPr marL="158750" indent="0">
              <a:buNone/>
            </a:pPr>
            <a:endParaRPr lang="fr-FR" b="1" dirty="0" smtClean="0"/>
          </a:p>
          <a:p>
            <a:pPr marL="158750" indent="0">
              <a:buNone/>
            </a:pPr>
            <a:r>
              <a:rPr lang="fr-FR" sz="1200" i="0" kern="1200" baseline="0" dirty="0" smtClean="0">
                <a:solidFill>
                  <a:schemeClr val="tx1"/>
                </a:solidFill>
                <a:effectLst/>
                <a:latin typeface="+mn-lt"/>
                <a:ea typeface="+mn-ea"/>
                <a:cs typeface="+mn-cs"/>
              </a:rPr>
              <a:t>ESSENTIAL WHITE CREME LUMIERE</a:t>
            </a:r>
          </a:p>
          <a:p>
            <a:pPr marL="158750" indent="0">
              <a:buNone/>
            </a:pPr>
            <a:endParaRPr lang="fr-FR" sz="1200" i="0" kern="1200" baseline="0" dirty="0" smtClean="0">
              <a:solidFill>
                <a:schemeClr val="tx1"/>
              </a:solidFill>
              <a:effectLst/>
              <a:latin typeface="+mn-lt"/>
              <a:ea typeface="+mn-ea"/>
              <a:cs typeface="+mn-cs"/>
            </a:endParaRPr>
          </a:p>
          <a:p>
            <a:pPr marL="158750" indent="0">
              <a:buNone/>
            </a:pPr>
            <a:r>
              <a:rPr lang="fr-FR" sz="1200" i="0" u="sng" kern="1200" dirty="0" smtClean="0">
                <a:solidFill>
                  <a:schemeClr val="tx1"/>
                </a:solidFill>
                <a:effectLst/>
                <a:latin typeface="+mn-lt"/>
                <a:ea typeface="+mn-ea"/>
                <a:cs typeface="+mn-cs"/>
              </a:rPr>
              <a:t>Descriptif</a:t>
            </a:r>
          </a:p>
          <a:p>
            <a:pPr marL="158750" indent="0">
              <a:buNone/>
            </a:pPr>
            <a:r>
              <a:rPr lang="fr-FR" sz="1200" b="0" i="0" kern="1200" dirty="0" smtClean="0">
                <a:solidFill>
                  <a:schemeClr val="tx1"/>
                </a:solidFill>
                <a:effectLst/>
                <a:latin typeface="+mn-lt"/>
                <a:ea typeface="+mn-ea"/>
                <a:cs typeface="+mn-cs"/>
              </a:rPr>
              <a:t>Grâce à sa vitamine C, cette crème éclaircissante corrige et prévient efficacement l’apparition des taches pigmentaires (taches brunes, taches de vieillesse, taches liées au soleil, au masque de grossesse…).Elle s'utilise sur le visage, le cou, le décolleté et les mains. Jour après jour, les taches s'atténuent en taille, en intensité et en nombre. Enrichi en acide hyaluronique, ce soin combine une action hydratante et anti-âge. En quelques semaines, les différences </a:t>
            </a:r>
            <a:r>
              <a:rPr lang="fr-FR" sz="1200" b="0" i="0" kern="1200" dirty="0" err="1" smtClean="0">
                <a:solidFill>
                  <a:schemeClr val="tx1"/>
                </a:solidFill>
                <a:effectLst/>
                <a:latin typeface="+mn-lt"/>
                <a:ea typeface="+mn-ea"/>
                <a:cs typeface="+mn-cs"/>
              </a:rPr>
              <a:t>colorielles</a:t>
            </a:r>
            <a:r>
              <a:rPr lang="fr-FR" sz="1200" b="0" i="0" kern="1200" dirty="0" smtClean="0">
                <a:solidFill>
                  <a:schemeClr val="tx1"/>
                </a:solidFill>
                <a:effectLst/>
                <a:latin typeface="+mn-lt"/>
                <a:ea typeface="+mn-ea"/>
                <a:cs typeface="+mn-cs"/>
              </a:rPr>
              <a:t> s'atténuent, le teint devient plus uniforme, plus harmonieux et lumineux.</a:t>
            </a:r>
          </a:p>
          <a:p>
            <a:pPr marL="158750" indent="0">
              <a:buNone/>
            </a:pPr>
            <a:endParaRPr lang="fr-FR" sz="1200" i="0" u="sng" kern="1200" dirty="0" smtClean="0">
              <a:solidFill>
                <a:schemeClr val="tx1"/>
              </a:solidFill>
              <a:effectLst/>
              <a:latin typeface="+mn-lt"/>
              <a:ea typeface="+mn-ea"/>
              <a:cs typeface="+mn-cs"/>
            </a:endParaRPr>
          </a:p>
          <a:p>
            <a:pPr marL="158750" indent="0">
              <a:buNone/>
            </a:pPr>
            <a:r>
              <a:rPr lang="fr-FR" sz="1200" i="0" u="sng" kern="1200" dirty="0" smtClean="0">
                <a:solidFill>
                  <a:schemeClr val="tx1"/>
                </a:solidFill>
                <a:effectLst/>
                <a:latin typeface="+mn-lt"/>
                <a:ea typeface="+mn-ea"/>
                <a:cs typeface="+mn-cs"/>
              </a:rPr>
              <a:t>Promesse</a:t>
            </a:r>
          </a:p>
          <a:p>
            <a:pPr marL="0" marR="0" indent="0" algn="l" defTabSz="914400" rtl="0" eaLnBrk="1" fontAlgn="auto" latinLnBrk="0" hangingPunct="1">
              <a:lnSpc>
                <a:spcPct val="100000"/>
              </a:lnSpc>
              <a:spcBef>
                <a:spcPts val="0"/>
              </a:spcBef>
              <a:spcAft>
                <a:spcPts val="0"/>
              </a:spcAft>
              <a:buClrTx/>
              <a:buSzTx/>
              <a:buNone/>
              <a:tabLst/>
              <a:defRPr/>
            </a:pPr>
            <a:r>
              <a:rPr lang="fr-FR" sz="1200" i="0" dirty="0" smtClean="0">
                <a:solidFill>
                  <a:prstClr val="black"/>
                </a:solidFill>
                <a:latin typeface="Century Gothic" panose="020B0502020202020204" pitchFamily="34" charset="0"/>
              </a:rPr>
              <a:t>Crème </a:t>
            </a:r>
            <a:r>
              <a:rPr lang="fr-FR" sz="1200" i="0" dirty="0" err="1" smtClean="0">
                <a:solidFill>
                  <a:prstClr val="black"/>
                </a:solidFill>
                <a:latin typeface="Century Gothic" panose="020B0502020202020204" pitchFamily="34" charset="0"/>
              </a:rPr>
              <a:t>clarifiante</a:t>
            </a:r>
            <a:r>
              <a:rPr lang="fr-FR" sz="1200" i="0" dirty="0" smtClean="0">
                <a:solidFill>
                  <a:prstClr val="black"/>
                </a:solidFill>
                <a:latin typeface="Century Gothic" panose="020B0502020202020204" pitchFamily="34" charset="0"/>
              </a:rPr>
              <a:t> et uniformité du teint</a:t>
            </a:r>
          </a:p>
          <a:p>
            <a:pPr marL="158750" indent="0">
              <a:buNone/>
            </a:pPr>
            <a:endParaRPr lang="fr-FR" sz="1200" i="0" u="sng" kern="1200" dirty="0" smtClean="0">
              <a:solidFill>
                <a:schemeClr val="tx1"/>
              </a:solidFill>
              <a:effectLst/>
              <a:latin typeface="+mn-lt"/>
              <a:ea typeface="+mn-ea"/>
              <a:cs typeface="+mn-cs"/>
            </a:endParaRPr>
          </a:p>
          <a:p>
            <a:pPr marL="158750" indent="0">
              <a:buNone/>
            </a:pPr>
            <a:r>
              <a:rPr lang="fr-FR" sz="1200" i="0" u="sng" kern="1200" dirty="0" smtClean="0">
                <a:solidFill>
                  <a:schemeClr val="tx1"/>
                </a:solidFill>
                <a:effectLst/>
                <a:latin typeface="+mn-lt"/>
                <a:ea typeface="+mn-ea"/>
                <a:cs typeface="+mn-cs"/>
              </a:rPr>
              <a:t>Pour qui </a:t>
            </a:r>
            <a:r>
              <a:rPr lang="fr-FR" sz="1200" i="0" u="sng" kern="1200" baseline="0" dirty="0" smtClean="0">
                <a:solidFill>
                  <a:schemeClr val="tx1"/>
                </a:solidFill>
                <a:effectLst/>
                <a:latin typeface="+mn-lt"/>
                <a:ea typeface="+mn-ea"/>
                <a:cs typeface="+mn-cs"/>
              </a:rPr>
              <a:t>?</a:t>
            </a:r>
          </a:p>
          <a:p>
            <a:pPr marL="158750" indent="0">
              <a:buNone/>
            </a:pPr>
            <a:r>
              <a:rPr lang="fr-FR" sz="1200" dirty="0" smtClean="0">
                <a:solidFill>
                  <a:prstClr val="black"/>
                </a:solidFill>
                <a:latin typeface="Century Gothic" panose="020B0502020202020204" pitchFamily="34" charset="0"/>
              </a:rPr>
              <a:t>Tous types de peaux</a:t>
            </a:r>
          </a:p>
          <a:p>
            <a:pPr marL="158750" indent="0">
              <a:buNone/>
            </a:pPr>
            <a:r>
              <a:rPr lang="fr-FR" sz="1200" dirty="0" smtClean="0">
                <a:solidFill>
                  <a:prstClr val="black"/>
                </a:solidFill>
                <a:latin typeface="Century Gothic" panose="020B0502020202020204" pitchFamily="34" charset="0"/>
              </a:rPr>
              <a:t>Tous âges</a:t>
            </a:r>
          </a:p>
          <a:p>
            <a:pPr marL="158750" indent="0">
              <a:buNone/>
            </a:pPr>
            <a:endParaRPr lang="fr-FR" sz="1200" dirty="0" smtClean="0">
              <a:solidFill>
                <a:prstClr val="black"/>
              </a:solidFill>
              <a:latin typeface="Century Gothic" panose="020B0502020202020204" pitchFamily="34" charset="0"/>
            </a:endParaRPr>
          </a:p>
          <a:p>
            <a:pPr marL="158750" indent="0">
              <a:buNone/>
            </a:pPr>
            <a:r>
              <a:rPr lang="fr-FR" sz="1200" dirty="0" smtClean="0">
                <a:solidFill>
                  <a:prstClr val="black"/>
                </a:solidFill>
                <a:latin typeface="Century Gothic" panose="020B0502020202020204" pitchFamily="34" charset="0"/>
              </a:rPr>
              <a:t>« J’ai un teint non uniforme et un manque d’éclat »</a:t>
            </a:r>
          </a:p>
          <a:p>
            <a:pPr marL="158750" indent="0">
              <a:buNone/>
            </a:pPr>
            <a:r>
              <a:rPr lang="fr-FR" sz="1200" dirty="0" smtClean="0">
                <a:solidFill>
                  <a:prstClr val="black"/>
                </a:solidFill>
                <a:latin typeface="Century Gothic" panose="020B0502020202020204" pitchFamily="34" charset="0"/>
              </a:rPr>
              <a:t>« J’ai des taches qui sont apparues après ma grossesse »</a:t>
            </a:r>
          </a:p>
          <a:p>
            <a:pPr marL="158750" indent="0">
              <a:buNone/>
            </a:pPr>
            <a:r>
              <a:rPr lang="fr-FR" sz="1200" dirty="0" smtClean="0">
                <a:solidFill>
                  <a:prstClr val="black"/>
                </a:solidFill>
                <a:latin typeface="Century Gothic" panose="020B0502020202020204" pitchFamily="34" charset="0"/>
              </a:rPr>
              <a:t>« Je recherche une crème éclaircissante, </a:t>
            </a:r>
            <a:r>
              <a:rPr lang="fr-FR" sz="1200" dirty="0" err="1" smtClean="0">
                <a:solidFill>
                  <a:prstClr val="black"/>
                </a:solidFill>
                <a:latin typeface="Century Gothic" panose="020B0502020202020204" pitchFamily="34" charset="0"/>
              </a:rPr>
              <a:t>unifiante</a:t>
            </a:r>
            <a:r>
              <a:rPr lang="fr-FR" sz="1200" dirty="0" smtClean="0">
                <a:solidFill>
                  <a:prstClr val="black"/>
                </a:solidFill>
                <a:latin typeface="Century Gothic" panose="020B0502020202020204" pitchFamily="34" charset="0"/>
              </a:rPr>
              <a:t> »</a:t>
            </a:r>
            <a:endParaRPr lang="fr-FR" sz="1200" i="0" u="sng" kern="1200" baseline="0" dirty="0" smtClean="0">
              <a:solidFill>
                <a:schemeClr val="tx1"/>
              </a:solidFill>
              <a:effectLst/>
              <a:latin typeface="+mn-lt"/>
              <a:ea typeface="+mn-ea"/>
              <a:cs typeface="+mn-cs"/>
            </a:endParaRPr>
          </a:p>
          <a:p>
            <a:pPr marL="158750" indent="0">
              <a:buNone/>
            </a:pPr>
            <a:endParaRPr lang="fr-FR" sz="1200" i="0" u="sng"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None/>
              <a:tabLst/>
              <a:defRPr/>
            </a:pPr>
            <a:r>
              <a:rPr kumimoji="0" lang="fr-FR" sz="1200" b="0" i="0" u="sng"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Ingrédients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Vitamine C chronostable : éclaircissant, uniformité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sng"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pPr marL="158750" indent="0">
              <a:buNone/>
            </a:pPr>
            <a:r>
              <a:rPr lang="fr-FR" sz="1200" i="0" u="sng" kern="1200" dirty="0" smtClean="0">
                <a:solidFill>
                  <a:schemeClr val="tx1"/>
                </a:solidFill>
                <a:effectLst/>
                <a:latin typeface="+mn-lt"/>
                <a:ea typeface="+mn-ea"/>
                <a:cs typeface="+mn-cs"/>
              </a:rPr>
              <a:t>Utilisation à domicile </a:t>
            </a:r>
          </a:p>
          <a:p>
            <a:pPr marL="158750" indent="0">
              <a:buNone/>
            </a:pPr>
            <a:r>
              <a:rPr lang="fr-FR" sz="1200" b="0" i="0" u="none" strike="noStrike" kern="1200" dirty="0" smtClean="0">
                <a:solidFill>
                  <a:schemeClr val="tx1"/>
                </a:solidFill>
                <a:effectLst/>
                <a:latin typeface="+mn-lt"/>
                <a:ea typeface="+mn-ea"/>
                <a:cs typeface="+mn-cs"/>
              </a:rPr>
              <a:t>Matin et/soir, nettoyer/ démaquiller soigneusement votre visage et brumiser la Lotion Yon-Ka adaptée. </a:t>
            </a:r>
          </a:p>
          <a:p>
            <a:pPr marL="158750" indent="0">
              <a:buNone/>
            </a:pPr>
            <a:r>
              <a:rPr lang="fr-FR" sz="1200" b="0" i="0" u="none" strike="noStrike" kern="1200" dirty="0" smtClean="0">
                <a:solidFill>
                  <a:schemeClr val="tx1"/>
                </a:solidFill>
                <a:effectLst/>
                <a:latin typeface="+mn-lt"/>
                <a:ea typeface="+mn-ea"/>
                <a:cs typeface="+mn-cs"/>
              </a:rPr>
              <a:t>Cure éclaircissante d'une durée de 30 jours minimum matin et soir après le nettoyage et l'application de la Lotion Yon-Ka :  appliquez la Solution Clarté sur le visage, le cou et le décolleté, superposez le Correcteur Ciblé localement sur les irrégularités du teint et les taches</a:t>
            </a:r>
            <a:r>
              <a:rPr lang="fr-FR" sz="1200" b="0" i="0" u="none" strike="noStrike" kern="1200" baseline="0" dirty="0" smtClean="0">
                <a:solidFill>
                  <a:schemeClr val="tx1"/>
                </a:solidFill>
                <a:effectLst/>
                <a:latin typeface="+mn-lt"/>
                <a:ea typeface="+mn-ea"/>
                <a:cs typeface="+mn-cs"/>
              </a:rPr>
              <a:t> et</a:t>
            </a:r>
            <a:r>
              <a:rPr lang="fr-FR" sz="1200" b="0" i="0" u="none" strike="noStrike" kern="1200" dirty="0" smtClean="0">
                <a:solidFill>
                  <a:schemeClr val="tx1"/>
                </a:solidFill>
                <a:effectLst/>
                <a:latin typeface="+mn-lt"/>
                <a:ea typeface="+mn-ea"/>
                <a:cs typeface="+mn-cs"/>
              </a:rPr>
              <a:t> terminez par la Crème Lumière.</a:t>
            </a:r>
          </a:p>
          <a:p>
            <a:pPr marL="158750" indent="0">
              <a:buNone/>
            </a:pPr>
            <a:r>
              <a:rPr lang="fr-FR" sz="1200" b="0" i="0" u="none" strike="noStrike" kern="1200" dirty="0" smtClean="0">
                <a:solidFill>
                  <a:schemeClr val="tx1"/>
                </a:solidFill>
                <a:effectLst/>
                <a:latin typeface="+mn-lt"/>
                <a:ea typeface="+mn-ea"/>
                <a:cs typeface="+mn-cs"/>
              </a:rPr>
              <a:t>En entretien, la Crème Lumière, s'utilise seule ou mélangée à 1 à 2 pompes de l'un des boosters suivants pour personnaliser votre soin selon les besoins évolutifs de votre peau : clarifier + hydrater avec le booster Hydra +, clarifier + nourrir avec le booster </a:t>
            </a:r>
            <a:r>
              <a:rPr lang="fr-FR" sz="1200" b="0" i="0" u="none" strike="noStrike" kern="1200" dirty="0" err="1" smtClean="0">
                <a:solidFill>
                  <a:schemeClr val="tx1"/>
                </a:solidFill>
                <a:effectLst/>
                <a:latin typeface="+mn-lt"/>
                <a:ea typeface="+mn-ea"/>
                <a:cs typeface="+mn-cs"/>
              </a:rPr>
              <a:t>Nutri</a:t>
            </a:r>
            <a:r>
              <a:rPr lang="fr-FR" sz="1200" b="0" i="0" u="none" strike="noStrike" kern="1200" dirty="0" smtClean="0">
                <a:solidFill>
                  <a:schemeClr val="tx1"/>
                </a:solidFill>
                <a:effectLst/>
                <a:latin typeface="+mn-lt"/>
                <a:ea typeface="+mn-ea"/>
                <a:cs typeface="+mn-cs"/>
              </a:rPr>
              <a:t> +, clarifier + raffermir avec le booster Lift +, clarifier + protéger avec le booster Défense +</a:t>
            </a:r>
          </a:p>
          <a:p>
            <a:pPr marL="0" marR="0" indent="0" algn="l" defTabSz="914400" rtl="0" eaLnBrk="1" fontAlgn="auto" latinLnBrk="0" hangingPunct="1">
              <a:lnSpc>
                <a:spcPct val="100000"/>
              </a:lnSpc>
              <a:spcBef>
                <a:spcPts val="0"/>
              </a:spcBef>
              <a:spcAft>
                <a:spcPts val="0"/>
              </a:spcAft>
              <a:buClrTx/>
              <a:buSzTx/>
              <a:buNone/>
              <a:tabLst/>
              <a:defRPr/>
            </a:pPr>
            <a:endParaRPr lang="fr-FR" sz="1200" i="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None/>
              <a:tabLst/>
              <a:defRPr/>
            </a:pPr>
            <a:r>
              <a:rPr lang="fr-FR" sz="1200" i="0" u="sng" kern="1200" dirty="0" smtClean="0">
                <a:solidFill>
                  <a:schemeClr val="tx1"/>
                </a:solidFill>
                <a:effectLst/>
                <a:latin typeface="+mn-lt"/>
                <a:ea typeface="+mn-ea"/>
                <a:cs typeface="+mn-cs"/>
              </a:rPr>
              <a:t>Utilisation en salle de soin</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i="0" u="none" kern="1200" dirty="0" smtClean="0">
                <a:solidFill>
                  <a:schemeClr val="tx1"/>
                </a:solidFill>
                <a:effectLst/>
                <a:latin typeface="+mn-lt"/>
                <a:ea typeface="+mn-ea"/>
                <a:cs typeface="+mn-cs"/>
              </a:rPr>
              <a:t>Massage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i="0" u="none" kern="1200" dirty="0" smtClean="0">
                <a:solidFill>
                  <a:schemeClr val="tx1"/>
                </a:solidFill>
                <a:effectLst/>
                <a:latin typeface="+mn-lt"/>
                <a:ea typeface="+mn-ea"/>
                <a:cs typeface="+mn-cs"/>
              </a:rPr>
              <a:t>Crème</a:t>
            </a:r>
            <a:r>
              <a:rPr lang="fr-FR" sz="1200" i="0" u="none" kern="1200" baseline="0" dirty="0" smtClean="0">
                <a:solidFill>
                  <a:schemeClr val="tx1"/>
                </a:solidFill>
                <a:effectLst/>
                <a:latin typeface="+mn-lt"/>
                <a:ea typeface="+mn-ea"/>
                <a:cs typeface="+mn-cs"/>
              </a:rPr>
              <a:t> de fin de soin</a:t>
            </a:r>
            <a:endParaRPr lang="fr-FR" sz="1200" i="0" u="none" kern="1200" dirty="0" smtClean="0">
              <a:solidFill>
                <a:schemeClr val="tx1"/>
              </a:solidFill>
              <a:effectLst/>
              <a:latin typeface="+mn-lt"/>
              <a:ea typeface="+mn-ea"/>
              <a:cs typeface="+mn-cs"/>
            </a:endParaRPr>
          </a:p>
          <a:p>
            <a:pPr marL="158750" indent="0">
              <a:buNone/>
            </a:pPr>
            <a:endParaRPr lang="fr-FR" sz="1200" b="0" i="0" u="sng" kern="1200" dirty="0" smtClean="0">
              <a:solidFill>
                <a:schemeClr val="tx1"/>
              </a:solidFill>
              <a:effectLst/>
              <a:latin typeface="+mn-lt"/>
              <a:ea typeface="+mn-ea"/>
              <a:cs typeface="+mn-cs"/>
            </a:endParaRPr>
          </a:p>
          <a:p>
            <a:pPr marL="158750" indent="0">
              <a:buNone/>
            </a:pPr>
            <a:r>
              <a:rPr lang="fr-FR" sz="1200" b="0" i="0" u="sng" strike="noStrike" kern="1200" dirty="0" smtClean="0">
                <a:solidFill>
                  <a:schemeClr val="tx1"/>
                </a:solidFill>
                <a:effectLst/>
                <a:latin typeface="+mn-lt"/>
                <a:ea typeface="+mn-ea"/>
                <a:cs typeface="+mn-cs"/>
              </a:rPr>
              <a:t>Tips</a:t>
            </a:r>
            <a:r>
              <a:rPr lang="fr-FR" sz="1200" b="0" i="0" u="none" strike="noStrike" kern="1200" baseline="0" dirty="0" smtClean="0">
                <a:solidFill>
                  <a:schemeClr val="tx1"/>
                </a:solidFill>
                <a:effectLst/>
                <a:latin typeface="+mn-lt"/>
                <a:ea typeface="+mn-ea"/>
                <a:cs typeface="+mn-cs"/>
              </a:rPr>
              <a:t> </a:t>
            </a:r>
          </a:p>
          <a:p>
            <a:pPr marL="158750" indent="0">
              <a:buNone/>
            </a:pPr>
            <a:r>
              <a:rPr lang="fr-FR" sz="1200" b="0" i="0" u="none" strike="noStrike" kern="1200" baseline="0" dirty="0" smtClean="0">
                <a:solidFill>
                  <a:schemeClr val="tx1"/>
                </a:solidFill>
                <a:effectLst/>
                <a:latin typeface="+mn-lt"/>
                <a:ea typeface="+mn-ea"/>
                <a:cs typeface="+mn-cs"/>
              </a:rPr>
              <a:t>?</a:t>
            </a:r>
          </a:p>
          <a:p>
            <a:pPr marL="158750" indent="0">
              <a:buNone/>
            </a:pPr>
            <a:endParaRPr lang="fr-FR" sz="1200" b="0" i="0" u="none" strike="noStrike" kern="1200" baseline="0" dirty="0" smtClean="0">
              <a:solidFill>
                <a:schemeClr val="tx1"/>
              </a:solidFill>
              <a:effectLst/>
              <a:latin typeface="+mn-lt"/>
              <a:ea typeface="+mn-ea"/>
              <a:cs typeface="+mn-cs"/>
            </a:endParaRPr>
          </a:p>
          <a:p>
            <a:pPr marL="158750" indent="0">
              <a:buNone/>
            </a:pPr>
            <a:r>
              <a:rPr lang="fr-FR" sz="1200" b="0" i="0" u="sng" kern="1200" dirty="0" smtClean="0">
                <a:solidFill>
                  <a:schemeClr val="tx1"/>
                </a:solidFill>
                <a:effectLst/>
                <a:latin typeface="+mn-lt"/>
                <a:ea typeface="+mn-ea"/>
                <a:cs typeface="+mn-cs"/>
              </a:rPr>
              <a:t>Les + produits</a:t>
            </a:r>
          </a:p>
          <a:p>
            <a:pPr marL="0" indent="0">
              <a:buFontTx/>
              <a:buNone/>
            </a:pPr>
            <a:r>
              <a:rPr lang="fr-FR" sz="1200" b="0" i="0" u="none" strike="noStrike" kern="1200" dirty="0" smtClean="0">
                <a:solidFill>
                  <a:schemeClr val="tx1"/>
                </a:solidFill>
                <a:effectLst/>
                <a:latin typeface="+mn-lt"/>
                <a:ea typeface="+mn-ea"/>
                <a:cs typeface="+mn-cs"/>
              </a:rPr>
              <a:t>Contient 93% d’ingrédients d’origine naturelle </a:t>
            </a:r>
          </a:p>
          <a:p>
            <a:pPr marL="0" indent="0">
              <a:buFontTx/>
              <a:buNone/>
            </a:pPr>
            <a:r>
              <a:rPr lang="fr-FR" sz="1200" b="0" dirty="0" smtClean="0">
                <a:solidFill>
                  <a:srgbClr val="565655"/>
                </a:solidFill>
                <a:latin typeface="Century Gothic" panose="020B0502020202020204" pitchFamily="34" charset="0"/>
              </a:rPr>
              <a:t>+98% teint plus éclatant (Résultats maximaux obtenus sur étude clinique de 28 jours menée sur un panel de 30 femmes)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dirty="0" smtClean="0">
                <a:solidFill>
                  <a:srgbClr val="565655"/>
                </a:solidFill>
                <a:latin typeface="Century Gothic" panose="020B0502020202020204" pitchFamily="34" charset="0"/>
              </a:rPr>
              <a:t>-97% de contraste pigmentaire (Résultats maximaux obtenus sur étude clinique menée sur un panel de 30 femmes)</a:t>
            </a:r>
            <a:endParaRPr lang="fr-FR" sz="1200" b="0" i="0" u="none" strike="noStrike" kern="1200" dirty="0" smtClean="0">
              <a:solidFill>
                <a:schemeClr val="tx1"/>
              </a:solidFill>
              <a:effectLst/>
              <a:latin typeface="+mn-lt"/>
              <a:ea typeface="+mn-ea"/>
              <a:cs typeface="+mn-cs"/>
            </a:endParaRPr>
          </a:p>
          <a:p>
            <a:pPr marL="0" indent="0">
              <a:buFontTx/>
              <a:buNone/>
            </a:pPr>
            <a:r>
              <a:rPr lang="fr-FR" sz="1200" b="0" i="0" u="none" strike="noStrike" kern="1200" dirty="0" smtClean="0">
                <a:solidFill>
                  <a:schemeClr val="tx1"/>
                </a:solidFill>
                <a:effectLst/>
                <a:latin typeface="+mn-lt"/>
                <a:ea typeface="+mn-ea"/>
                <a:cs typeface="+mn-cs"/>
              </a:rPr>
              <a:t>Aide à prévenir et à atténuer les taches pigmentaires </a:t>
            </a:r>
          </a:p>
          <a:p>
            <a:pPr marL="0" indent="0">
              <a:buFontTx/>
              <a:buNone/>
            </a:pPr>
            <a:r>
              <a:rPr lang="fr-FR" sz="1200" b="0" i="0" u="none" strike="noStrike" kern="1200" dirty="0" smtClean="0">
                <a:solidFill>
                  <a:schemeClr val="tx1"/>
                </a:solidFill>
                <a:effectLst/>
                <a:latin typeface="+mn-lt"/>
                <a:ea typeface="+mn-ea"/>
                <a:cs typeface="+mn-cs"/>
              </a:rPr>
              <a:t>Unifie le teint en diminuant les différences </a:t>
            </a:r>
            <a:r>
              <a:rPr lang="fr-FR" sz="1200" b="0" i="0" u="none" strike="noStrike" kern="1200" dirty="0" err="1" smtClean="0">
                <a:solidFill>
                  <a:schemeClr val="tx1"/>
                </a:solidFill>
                <a:effectLst/>
                <a:latin typeface="+mn-lt"/>
                <a:ea typeface="+mn-ea"/>
                <a:cs typeface="+mn-cs"/>
              </a:rPr>
              <a:t>colorielles</a:t>
            </a:r>
            <a:r>
              <a:rPr lang="fr-FR" sz="1200" b="0" i="0" u="none" strike="noStrike" kern="1200" dirty="0" smtClean="0">
                <a:solidFill>
                  <a:schemeClr val="tx1"/>
                </a:solidFill>
                <a:effectLst/>
                <a:latin typeface="+mn-lt"/>
                <a:ea typeface="+mn-ea"/>
                <a:cs typeface="+mn-cs"/>
              </a:rPr>
              <a:t> </a:t>
            </a:r>
          </a:p>
          <a:p>
            <a:pPr marL="0" indent="0">
              <a:buFontTx/>
              <a:buNone/>
            </a:pPr>
            <a:r>
              <a:rPr lang="fr-FR" sz="1200" b="0" i="0" u="none" strike="noStrike" kern="1200" dirty="0" smtClean="0">
                <a:solidFill>
                  <a:schemeClr val="tx1"/>
                </a:solidFill>
                <a:effectLst/>
                <a:latin typeface="+mn-lt"/>
                <a:ea typeface="+mn-ea"/>
                <a:cs typeface="+mn-cs"/>
              </a:rPr>
              <a:t>Convient à tout type de peau </a:t>
            </a:r>
            <a:endParaRPr lang="fr-FR" sz="1200" b="0" i="0" u="sng" kern="1200" dirty="0" smtClean="0">
              <a:solidFill>
                <a:schemeClr val="tx1"/>
              </a:solidFill>
              <a:effectLst/>
              <a:latin typeface="+mn-lt"/>
              <a:ea typeface="+mn-ea"/>
              <a:cs typeface="+mn-cs"/>
            </a:endParaRPr>
          </a:p>
          <a:p>
            <a:pPr marL="158750" indent="0">
              <a:buNone/>
            </a:pPr>
            <a:endParaRPr lang="fr-FR" b="1" dirty="0" smtClean="0"/>
          </a:p>
          <a:p>
            <a:endParaRPr lang="fr-FR" b="1"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63EA7-A024-41BE-BFA5-2D2CC21575F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386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bwMode="auto">
          <a:xfrm>
            <a:off x="2178050" y="603250"/>
            <a:ext cx="5367338" cy="30194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eaLnBrk="1" fontAlgn="ctr" latinLnBrk="0" hangingPunct="1"/>
            <a:endParaRPr lang="fr-FR" sz="1200" b="0" i="0" u="none" strike="noStrike"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956095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GLYCONIGHT 10% MASQUE</a:t>
            </a:r>
          </a:p>
          <a:p>
            <a:r>
              <a:rPr lang="fr-FR" sz="1200" i="0" u="sng" kern="1200" dirty="0" smtClean="0">
                <a:solidFill>
                  <a:schemeClr val="tx1"/>
                </a:solidFill>
                <a:effectLst/>
                <a:latin typeface="+mn-lt"/>
                <a:ea typeface="+mn-ea"/>
                <a:cs typeface="+mn-cs"/>
              </a:rPr>
              <a:t>Descriptif</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err="1" smtClean="0">
                <a:solidFill>
                  <a:schemeClr val="tx1"/>
                </a:solidFill>
                <a:effectLst/>
                <a:latin typeface="+mn-lt"/>
                <a:ea typeface="+mn-ea"/>
                <a:cs typeface="+mn-cs"/>
              </a:rPr>
              <a:t>Glyconight</a:t>
            </a:r>
            <a:r>
              <a:rPr lang="fr-FR" sz="1200" b="0" i="0" kern="1200" dirty="0" smtClean="0">
                <a:solidFill>
                  <a:schemeClr val="tx1"/>
                </a:solidFill>
                <a:effectLst/>
                <a:latin typeface="+mn-lt"/>
                <a:ea typeface="+mn-ea"/>
                <a:cs typeface="+mn-cs"/>
              </a:rPr>
              <a:t> 10% Masque, le peeling clean qui donne un nouveau souffle à la peau.</a:t>
            </a:r>
            <a:r>
              <a:rPr lang="fr-FR" dirty="0" smtClean="0"/>
              <a:t/>
            </a:r>
            <a:br>
              <a:rPr lang="fr-FR" dirty="0" smtClean="0"/>
            </a:br>
            <a:r>
              <a:rPr lang="fr-FR" sz="1200" b="0" i="0" kern="1200" dirty="0" smtClean="0">
                <a:solidFill>
                  <a:schemeClr val="tx1"/>
                </a:solidFill>
                <a:effectLst/>
                <a:latin typeface="+mn-lt"/>
                <a:ea typeface="+mn-ea"/>
                <a:cs typeface="+mn-cs"/>
              </a:rPr>
              <a:t>Ce masque peeling de nuit avec 10% d’acide glycolique pur a une triple efficacité prouvée : anti-âge, effet peau neuve, éclat.</a:t>
            </a:r>
            <a:r>
              <a:rPr lang="fr-FR" dirty="0" smtClean="0"/>
              <a:t/>
            </a:r>
            <a:br>
              <a:rPr lang="fr-FR" dirty="0" smtClean="0"/>
            </a:br>
            <a:r>
              <a:rPr lang="fr-FR" sz="1200" b="0" i="0" kern="1200" dirty="0" smtClean="0">
                <a:solidFill>
                  <a:schemeClr val="tx1"/>
                </a:solidFill>
                <a:effectLst/>
                <a:latin typeface="+mn-lt"/>
                <a:ea typeface="+mn-ea"/>
                <a:cs typeface="+mn-cs"/>
              </a:rPr>
              <a:t>Il s'utilise en coup d’éclat, cure flash ou intensive. Les résultats sont constatés dès le premier réveil, et se renforcent au fil des applications !</a:t>
            </a:r>
          </a:p>
          <a:p>
            <a:endParaRPr lang="fr-FR" sz="1200" i="0" u="sng" kern="1200" dirty="0" smtClean="0">
              <a:solidFill>
                <a:schemeClr val="tx1"/>
              </a:solidFill>
              <a:effectLst/>
              <a:latin typeface="+mn-lt"/>
              <a:ea typeface="+mn-ea"/>
              <a:cs typeface="+mn-cs"/>
            </a:endParaRPr>
          </a:p>
          <a:p>
            <a:r>
              <a:rPr lang="fr-FR" sz="1200" i="0" u="sng" kern="1200" dirty="0" smtClean="0">
                <a:solidFill>
                  <a:schemeClr val="tx1"/>
                </a:solidFill>
                <a:effectLst/>
                <a:latin typeface="+mn-lt"/>
                <a:ea typeface="+mn-ea"/>
                <a:cs typeface="+mn-cs"/>
              </a:rPr>
              <a:t>Promesse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dirty="0" smtClean="0">
                <a:solidFill>
                  <a:prstClr val="black"/>
                </a:solidFill>
                <a:latin typeface="Century Gothic" panose="020B0502020202020204" pitchFamily="34" charset="0"/>
              </a:rPr>
              <a:t>Masque peeling de nuit avec 10% d’acide glycolique pur</a:t>
            </a:r>
          </a:p>
          <a:p>
            <a:endParaRPr lang="fr-FR" sz="1200" i="0" u="sng" kern="1200" dirty="0" smtClean="0">
              <a:solidFill>
                <a:schemeClr val="tx1"/>
              </a:solidFill>
              <a:effectLst/>
              <a:latin typeface="+mn-lt"/>
              <a:ea typeface="+mn-ea"/>
              <a:cs typeface="+mn-cs"/>
            </a:endParaRPr>
          </a:p>
          <a:p>
            <a:r>
              <a:rPr lang="fr-FR" sz="1200" i="0" u="sng" kern="1200" dirty="0" smtClean="0">
                <a:solidFill>
                  <a:schemeClr val="tx1"/>
                </a:solidFill>
                <a:effectLst/>
                <a:latin typeface="+mn-lt"/>
                <a:ea typeface="+mn-ea"/>
                <a:cs typeface="+mn-cs"/>
              </a:rPr>
              <a:t>Pour qui </a:t>
            </a:r>
            <a:r>
              <a:rPr lang="fr-FR" sz="1200" i="0" u="sng" kern="1200" baseline="0" dirty="0" smtClean="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sz="1200" i="0" u="none" kern="1200" baseline="0" dirty="0" smtClean="0">
                <a:solidFill>
                  <a:schemeClr val="tx1"/>
                </a:solidFill>
                <a:effectLst/>
                <a:latin typeface="+mn-lt"/>
                <a:ea typeface="+mn-ea"/>
                <a:cs typeface="+mn-cs"/>
              </a:rPr>
              <a:t>Pour les </a:t>
            </a:r>
            <a:r>
              <a:rPr lang="fr-FR" sz="1200" i="0" u="none" kern="1200" baseline="0" dirty="0" err="1" smtClean="0">
                <a:solidFill>
                  <a:schemeClr val="tx1"/>
                </a:solidFill>
                <a:effectLst/>
                <a:latin typeface="+mn-lt"/>
                <a:ea typeface="+mn-ea"/>
                <a:cs typeface="+mn-cs"/>
              </a:rPr>
              <a:t>millenials</a:t>
            </a:r>
            <a:r>
              <a:rPr lang="fr-FR" sz="1200" i="0" u="none" kern="1200" baseline="0" dirty="0" smtClean="0">
                <a:solidFill>
                  <a:schemeClr val="tx1"/>
                </a:solidFill>
                <a:effectLst/>
                <a:latin typeface="+mn-lt"/>
                <a:ea typeface="+mn-ea"/>
                <a:cs typeface="+mn-cs"/>
              </a:rPr>
              <a:t> (</a:t>
            </a:r>
            <a:r>
              <a:rPr lang="fr-FR" u="none" dirty="0" smtClean="0">
                <a:latin typeface="Sofia Pro Regular" panose="00000500000000000000" pitchFamily="50" charset="0"/>
              </a:rPr>
              <a:t>Une peau sans imperfections, de l’éclat et un traitement des premières rides)</a:t>
            </a:r>
            <a:endParaRPr lang="fr-FR" sz="1200" i="0" u="none"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sz="1200" i="0" u="none" kern="1200" baseline="0" dirty="0" smtClean="0">
                <a:solidFill>
                  <a:schemeClr val="tx1"/>
                </a:solidFill>
                <a:effectLst/>
                <a:latin typeface="+mn-lt"/>
                <a:ea typeface="+mn-ea"/>
                <a:cs typeface="+mn-cs"/>
              </a:rPr>
              <a:t>Pour les peaux plus matures </a:t>
            </a:r>
            <a:r>
              <a:rPr lang="fr-FR" sz="1200" i="0" u="sng" kern="1200" baseline="0" dirty="0" smtClean="0">
                <a:solidFill>
                  <a:schemeClr val="tx1"/>
                </a:solidFill>
                <a:effectLst/>
                <a:latin typeface="+mn-lt"/>
                <a:ea typeface="+mn-ea"/>
                <a:cs typeface="+mn-cs"/>
              </a:rPr>
              <a:t>(</a:t>
            </a:r>
            <a:r>
              <a:rPr lang="fr-FR" dirty="0" smtClean="0">
                <a:latin typeface="Sofia Pro Regular" panose="00000500000000000000" pitchFamily="50" charset="0"/>
              </a:rPr>
              <a:t>Un effet anti-âge (rides++/ fermeté/taches) et de l’éclat)</a:t>
            </a:r>
          </a:p>
          <a:p>
            <a:pPr marL="171450" indent="-171450">
              <a:buFontTx/>
              <a:buChar char="-"/>
            </a:pPr>
            <a:endParaRPr lang="fr-FR" sz="1200" i="0" u="sng"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sng"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Ingrédients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10% d’acide glycolique : lissant, anti-rides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Polysaccharides naturels : apaisant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Glycérine végétale : hydratant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Algue brune : éclat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Huile de noyau d’abricot bio : éclat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FR" sz="1200" b="0" i="0" u="sng"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r>
              <a:rPr lang="fr-FR" sz="1200" i="0" u="sng" kern="1200" dirty="0" smtClean="0">
                <a:solidFill>
                  <a:schemeClr val="tx1"/>
                </a:solidFill>
                <a:effectLst/>
                <a:latin typeface="+mn-lt"/>
                <a:ea typeface="+mn-ea"/>
                <a:cs typeface="+mn-cs"/>
              </a:rPr>
              <a:t>Utilisation à domicile </a:t>
            </a:r>
          </a:p>
          <a:p>
            <a:r>
              <a:rPr lang="fr-FR" sz="1200" i="0" u="none" kern="1200" dirty="0" smtClean="0">
                <a:solidFill>
                  <a:schemeClr val="tx1"/>
                </a:solidFill>
                <a:effectLst/>
                <a:latin typeface="+mn-lt"/>
                <a:ea typeface="+mn-ea"/>
                <a:cs typeface="+mn-cs"/>
              </a:rPr>
              <a:t>Triple utilisation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Sofia Pro Regular" panose="00000500000000000000" pitchFamily="50" charset="0"/>
              </a:rPr>
              <a:t>Masque coup d’éclat : 1 application le soir pour un effet coup d’éclat dès le lendemain matin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Sofia Pro Regular" panose="00000500000000000000" pitchFamily="50" charset="0"/>
              </a:rPr>
              <a:t>Cure</a:t>
            </a:r>
            <a:r>
              <a:rPr lang="fr-FR" baseline="0" dirty="0" smtClean="0">
                <a:latin typeface="Sofia Pro Regular" panose="00000500000000000000" pitchFamily="50" charset="0"/>
              </a:rPr>
              <a:t> flash ou d’entretien : </a:t>
            </a:r>
            <a:r>
              <a:rPr lang="fr-FR" dirty="0" smtClean="0">
                <a:latin typeface="Sofia Pro Regular" panose="00000500000000000000" pitchFamily="50" charset="0"/>
              </a:rPr>
              <a:t>Un soir sur deux pendant 1 semaine </a:t>
            </a:r>
          </a:p>
          <a:p>
            <a:r>
              <a:rPr lang="fr-FR" dirty="0" smtClean="0">
                <a:latin typeface="Sofia Pro Regular" panose="00000500000000000000" pitchFamily="50" charset="0"/>
              </a:rPr>
              <a:t>Cure intensive : Un soir sur deux la 1ère semaine puis tous les soirs les semaines suivantes. Cure à renouveler 2 à 3 fois dans l’année</a:t>
            </a:r>
          </a:p>
          <a:p>
            <a:endParaRPr lang="fr-FR" dirty="0" smtClean="0">
              <a:latin typeface="Sofia Pro Regular" panose="00000500000000000000" pitchFamily="50" charset="0"/>
            </a:endParaRPr>
          </a:p>
          <a:p>
            <a:r>
              <a:rPr lang="fr-FR" dirty="0" smtClean="0">
                <a:latin typeface="Sofia Pro Regular" panose="00000500000000000000" pitchFamily="50" charset="0"/>
              </a:rPr>
              <a:t>Précaution d’emploi</a:t>
            </a:r>
          </a:p>
          <a:p>
            <a:pPr marL="171450" lvl="0" indent="-171450">
              <a:buFontTx/>
              <a:buChar char="-"/>
            </a:pPr>
            <a:r>
              <a:rPr lang="fr-FR" dirty="0" smtClean="0">
                <a:latin typeface="Sofia Pro Medium" panose="00000500000000000000" pitchFamily="50" charset="0"/>
              </a:rPr>
              <a:t>Eviter tout contact avec les yeux et les lèvres</a:t>
            </a:r>
          </a:p>
          <a:p>
            <a:pPr marL="171450" lvl="0" indent="-171450">
              <a:buFontTx/>
              <a:buChar char="-"/>
            </a:pPr>
            <a:r>
              <a:rPr lang="fr-FR" dirty="0" smtClean="0">
                <a:latin typeface="Sofia Pro Medium" panose="00000500000000000000" pitchFamily="50" charset="0"/>
              </a:rPr>
              <a:t>Utiliser systématiquement un écran solaire la journée</a:t>
            </a:r>
          </a:p>
          <a:p>
            <a:pPr marL="171450" lvl="0" indent="-171450">
              <a:buFontTx/>
              <a:buChar char="-"/>
            </a:pPr>
            <a:r>
              <a:rPr lang="fr-FR" dirty="0" smtClean="0">
                <a:latin typeface="Sofia Pro Medium" panose="00000500000000000000" pitchFamily="50" charset="0"/>
              </a:rPr>
              <a:t>En cas d’irritation ou rougeurs persistantes, cesser l’utilisation et consulter un médecin</a:t>
            </a:r>
          </a:p>
          <a:p>
            <a:pPr marL="171450" lvl="0" indent="-171450">
              <a:buFontTx/>
              <a:buChar char="-"/>
            </a:pPr>
            <a:r>
              <a:rPr lang="fr-FR" dirty="0" smtClean="0">
                <a:latin typeface="Sofia Pro Medium" panose="00000500000000000000" pitchFamily="50" charset="0"/>
              </a:rPr>
              <a:t>Ne pas appliquer avant ou après une épilation</a:t>
            </a:r>
          </a:p>
          <a:p>
            <a:pPr marL="171450" lvl="0" indent="-171450">
              <a:buFontTx/>
              <a:buChar char="-"/>
            </a:pPr>
            <a:r>
              <a:rPr lang="fr-FR" dirty="0" smtClean="0">
                <a:latin typeface="Sofia Pro Medium" panose="00000500000000000000" pitchFamily="50" charset="0"/>
              </a:rPr>
              <a:t>Ne pas utiliser lors de la prise d’un traitement à base d’acide rétinoïque ou en cas de sensibilité particulière à l’acide glycolique</a:t>
            </a:r>
          </a:p>
          <a:p>
            <a:pPr marL="171450" lvl="0" indent="-171450">
              <a:buFontTx/>
              <a:buChar char="-"/>
            </a:pPr>
            <a:r>
              <a:rPr lang="fr-FR" dirty="0" smtClean="0">
                <a:latin typeface="Sofia Pro Medium" panose="00000500000000000000" pitchFamily="50" charset="0"/>
              </a:rPr>
              <a:t>L’utilisation de ce produit doit être de fréquence ou de durée limitée</a:t>
            </a:r>
          </a:p>
          <a:p>
            <a:r>
              <a:rPr lang="fr-FR" dirty="0" smtClean="0">
                <a:latin typeface="Sofia Pro Medium" panose="00000500000000000000" pitchFamily="50" charset="0"/>
              </a:rPr>
              <a:t>Afin de voir si vous supportez l’acide glycolique, appliquer une petite quantité à l’intérieur du coude ou derrière l’oreille. </a:t>
            </a:r>
          </a:p>
          <a:p>
            <a:r>
              <a:rPr lang="fr-FR" dirty="0" smtClean="0">
                <a:latin typeface="Sofia Pro Medium" panose="00000500000000000000" pitchFamily="50" charset="0"/>
              </a:rPr>
              <a:t>Si des rougeurs et sensations d’inconfort violentes apparaissent retirer et réessayer le lendemain afin de confirmer ou non l’intolérance.</a:t>
            </a:r>
          </a:p>
          <a:p>
            <a:r>
              <a:rPr lang="fr-FR" dirty="0" smtClean="0">
                <a:latin typeface="Sofia Pro Medium" panose="00000500000000000000" pitchFamily="50" charset="0"/>
              </a:rPr>
              <a:t>Pensez à utiliser l’échantillonnage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latin typeface="Sofia Pro Regular" panose="00000500000000000000" pitchFamily="50" charset="0"/>
            </a:endParaRPr>
          </a:p>
          <a:p>
            <a:r>
              <a:rPr lang="fr-FR" sz="1200" b="0" i="0" u="sng" strike="noStrike" kern="1200" dirty="0" smtClean="0">
                <a:solidFill>
                  <a:schemeClr val="tx1"/>
                </a:solidFill>
                <a:effectLst/>
                <a:latin typeface="+mn-lt"/>
                <a:ea typeface="+mn-ea"/>
                <a:cs typeface="+mn-cs"/>
              </a:rPr>
              <a:t>Tips</a:t>
            </a:r>
            <a:r>
              <a:rPr lang="fr-FR" sz="1200" b="0" i="0" u="none" strike="noStrike" kern="1200" baseline="0" dirty="0" smtClean="0">
                <a:solidFill>
                  <a:schemeClr val="tx1"/>
                </a:solidFill>
                <a:effectLst/>
                <a:latin typeface="+mn-lt"/>
                <a:ea typeface="+mn-ea"/>
                <a:cs typeface="+mn-cs"/>
              </a:rPr>
              <a:t> </a:t>
            </a:r>
          </a:p>
          <a:p>
            <a:r>
              <a:rPr lang="fr-FR" dirty="0" smtClean="0">
                <a:latin typeface="Sofia Pro Medium" panose="00000500000000000000" pitchFamily="50" charset="0"/>
              </a:rPr>
              <a:t>S’applique également sur le décolleté pour le défroisser visiblement et faire peau neuve !</a:t>
            </a:r>
          </a:p>
          <a:p>
            <a:r>
              <a:rPr lang="fr-FR" dirty="0" smtClean="0">
                <a:latin typeface="Sofia Pro Medium" panose="00000500000000000000" pitchFamily="50" charset="0"/>
              </a:rPr>
              <a:t>Constitue une excellente préparation de la peau avant un peeling dermatologique.</a:t>
            </a:r>
          </a:p>
          <a:p>
            <a:endParaRPr lang="fr-FR" sz="1200" b="0" i="0" u="none" strike="noStrike" kern="1200" baseline="0" dirty="0" smtClean="0">
              <a:solidFill>
                <a:schemeClr val="tx1"/>
              </a:solidFill>
              <a:effectLst/>
              <a:latin typeface="+mn-lt"/>
              <a:ea typeface="+mn-ea"/>
              <a:cs typeface="+mn-cs"/>
            </a:endParaRPr>
          </a:p>
          <a:p>
            <a:r>
              <a:rPr lang="fr-FR" sz="1200" b="0" i="0" u="sng" kern="1200" dirty="0" smtClean="0">
                <a:solidFill>
                  <a:schemeClr val="tx1"/>
                </a:solidFill>
                <a:effectLst/>
                <a:latin typeface="+mn-lt"/>
                <a:ea typeface="+mn-ea"/>
                <a:cs typeface="+mn-cs"/>
              </a:rPr>
              <a:t>Les + produits</a:t>
            </a:r>
          </a:p>
          <a:p>
            <a:pPr marL="171450" indent="-171450">
              <a:buFontTx/>
              <a:buChar char="-"/>
            </a:pPr>
            <a:r>
              <a:rPr lang="fr-FR" dirty="0" smtClean="0">
                <a:latin typeface="Century Gothic" panose="020B0502020202020204" pitchFamily="34" charset="0"/>
              </a:rPr>
              <a:t>10% d’acide glycolique pur</a:t>
            </a:r>
          </a:p>
          <a:p>
            <a:pPr marL="171450" indent="-171450">
              <a:buFontTx/>
              <a:buChar char="-"/>
            </a:pPr>
            <a:r>
              <a:rPr lang="fr-FR" dirty="0" smtClean="0">
                <a:latin typeface="Century Gothic" panose="020B0502020202020204" pitchFamily="34" charset="0"/>
              </a:rPr>
              <a:t>Peeling clean</a:t>
            </a:r>
          </a:p>
          <a:p>
            <a:pPr marL="171450" indent="-171450">
              <a:buFontTx/>
              <a:buChar char="-"/>
            </a:pPr>
            <a:r>
              <a:rPr lang="fr-FR" dirty="0" smtClean="0">
                <a:latin typeface="Century Gothic" panose="020B0502020202020204" pitchFamily="34" charset="0"/>
              </a:rPr>
              <a:t>Triple utilisation et triple efficacité</a:t>
            </a:r>
          </a:p>
          <a:p>
            <a:pPr marL="171450" indent="-171450">
              <a:buFontTx/>
              <a:buChar char="-"/>
            </a:pPr>
            <a:r>
              <a:rPr lang="fr-FR" dirty="0" smtClean="0">
                <a:latin typeface="Century Gothic" panose="020B0502020202020204" pitchFamily="34" charset="0"/>
              </a:rPr>
              <a:t>Intergénérationnel</a:t>
            </a:r>
          </a:p>
          <a:p>
            <a:pPr marL="171450" indent="-171450">
              <a:buFontTx/>
              <a:buChar char="-"/>
            </a:pPr>
            <a:r>
              <a:rPr lang="fr-FR" dirty="0" smtClean="0">
                <a:latin typeface="Century Gothic" panose="020B0502020202020204" pitchFamily="34" charset="0"/>
              </a:rPr>
              <a:t>Eclat du teint : + 24%</a:t>
            </a:r>
          </a:p>
          <a:p>
            <a:pPr marL="171450" indent="-171450">
              <a:buFontTx/>
              <a:buChar char="-"/>
            </a:pPr>
            <a:r>
              <a:rPr lang="fr-FR" dirty="0" smtClean="0">
                <a:latin typeface="Century Gothic" panose="020B0502020202020204" pitchFamily="34" charset="0"/>
              </a:rPr>
              <a:t>Diamètre des pores : -19%</a:t>
            </a:r>
          </a:p>
          <a:p>
            <a:pPr marL="171450" indent="-171450">
              <a:buFontTx/>
              <a:buChar char="-"/>
            </a:pPr>
            <a:r>
              <a:rPr lang="fr-FR" dirty="0" smtClean="0">
                <a:latin typeface="Century Gothic" panose="020B0502020202020204" pitchFamily="34" charset="0"/>
              </a:rPr>
              <a:t>Profondeur des rides de la patte d’oie : -30%</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Century Gothic" panose="020B0502020202020204" pitchFamily="34" charset="0"/>
              </a:rPr>
              <a:t>(</a:t>
            </a:r>
            <a:r>
              <a:rPr lang="fr-FR" sz="1200" b="0" i="0" kern="1200" dirty="0" smtClean="0">
                <a:solidFill>
                  <a:schemeClr val="tx1"/>
                </a:solidFill>
                <a:effectLst/>
                <a:latin typeface="+mn-lt"/>
                <a:ea typeface="+mn-ea"/>
                <a:cs typeface="+mn-cs"/>
              </a:rPr>
              <a:t>Etude clinique réalisée sous le contrôle d’un dermatologue sur 15 volontaires de 20 à 39 ans (1 mois) et 15 volontaires de 40 à 55 ans (2mois) - Moyenne des résultats sur l'ensemble des 2 groupes à 1 mois sauf densité du derme groupe 40-55 ans uniquement.</a:t>
            </a:r>
            <a:endParaRPr lang="fr-FR" b="0" i="1" u="none" dirty="0" smtClean="0">
              <a:solidFill>
                <a:srgbClr val="FF0000"/>
              </a:solidFill>
            </a:endParaRPr>
          </a:p>
          <a:p>
            <a:endParaRPr lang="fr-FR" b="1"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63EA7-A024-41BE-BFA5-2D2CC21575F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046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8D811B9-4AC5-4A42-A21C-2222780A25D0}" type="slidenum">
              <a:rPr lang="fr-FR" smtClean="0"/>
              <a:t>2</a:t>
            </a:fld>
            <a:endParaRPr lang="fr-FR"/>
          </a:p>
        </p:txBody>
      </p:sp>
    </p:spTree>
    <p:extLst>
      <p:ext uri="{BB962C8B-B14F-4D97-AF65-F5344CB8AC3E}">
        <p14:creationId xmlns:p14="http://schemas.microsoft.com/office/powerpoint/2010/main" val="4029989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Nous allons </a:t>
            </a:r>
            <a:r>
              <a:rPr lang="fr-FR" b="1" dirty="0" err="1" smtClean="0"/>
              <a:t>décourvrir</a:t>
            </a:r>
            <a:r>
              <a:rPr lang="fr-FR" b="1" dirty="0" smtClean="0"/>
              <a:t> les astuces beautés et bien être pour avoir une</a:t>
            </a:r>
            <a:r>
              <a:rPr lang="fr-FR" b="1" baseline="0" dirty="0" smtClean="0"/>
              <a:t> </a:t>
            </a:r>
            <a:r>
              <a:rPr lang="fr-FR" b="1" baseline="0" smtClean="0"/>
              <a:t>approche à 360 </a:t>
            </a:r>
            <a:r>
              <a:rPr lang="fr-FR" b="1" smtClean="0"/>
              <a:t>PEAUX</a:t>
            </a:r>
            <a:r>
              <a:rPr lang="fr-FR" b="1" baseline="0" smtClean="0"/>
              <a:t> </a:t>
            </a:r>
            <a:r>
              <a:rPr lang="fr-FR" b="1" baseline="0" dirty="0" smtClean="0"/>
              <a:t>TERNES – préserver son capital bonne mine!</a:t>
            </a:r>
          </a:p>
          <a:p>
            <a:endParaRPr lang="fr-FR" b="0" dirty="0" smtClean="0"/>
          </a:p>
          <a:p>
            <a:r>
              <a:rPr lang="fr-FR" b="0" dirty="0" smtClean="0"/>
              <a:t>*bonne</a:t>
            </a:r>
            <a:r>
              <a:rPr lang="fr-FR" b="0" baseline="0" dirty="0" smtClean="0"/>
              <a:t> hygiène de vie avec sommeil réparateur (car on est fatigué, l’organisme va apporter les nutriments nécessaire à nos organes vitaux au détriment de la peau)</a:t>
            </a:r>
          </a:p>
          <a:p>
            <a:r>
              <a:rPr lang="fr-FR" b="0" baseline="0" dirty="0" smtClean="0"/>
              <a:t>*alimentation équilibrée riche en vit C, AGE, eau</a:t>
            </a:r>
          </a:p>
          <a:p>
            <a:r>
              <a:rPr lang="fr-FR" b="0" baseline="0" dirty="0" smtClean="0"/>
              <a:t>*attention à la pollution et à l’exposition aux écrans (la lumière bleue pénètre jusqu'au derme et réduit la capacité de nos cellules à se régénérer</a:t>
            </a:r>
          </a:p>
          <a:p>
            <a:r>
              <a:rPr lang="fr-FR" b="0" baseline="0" dirty="0" smtClean="0"/>
              <a:t>*pratiquer une activité sportive afin d’éliminer les toxines</a:t>
            </a:r>
          </a:p>
          <a:p>
            <a:r>
              <a:rPr lang="fr-FR" b="0" baseline="0" dirty="0" smtClean="0"/>
              <a:t>*boire thé vert + citron</a:t>
            </a:r>
          </a:p>
          <a:p>
            <a:r>
              <a:rPr lang="fr-FR" b="0" baseline="0" dirty="0" smtClean="0"/>
              <a:t>*aller au hammam</a:t>
            </a:r>
          </a:p>
          <a:p>
            <a:r>
              <a:rPr lang="fr-FR" b="0" baseline="0" dirty="0" smtClean="0"/>
              <a:t>*complément alimentaire germe de blé</a:t>
            </a:r>
          </a:p>
          <a:p>
            <a:r>
              <a:rPr lang="fr-FR" b="0" baseline="0" dirty="0" smtClean="0"/>
              <a:t>*masser son visage via des mouvements toniques qui vont permettre de réactiver la micro circulation et oxygéner + drainant pour éliminer les toxines</a:t>
            </a:r>
          </a:p>
          <a:p>
            <a:r>
              <a:rPr lang="fr-FR" b="0" baseline="0" dirty="0" smtClean="0"/>
              <a:t>*cure </a:t>
            </a:r>
            <a:r>
              <a:rPr lang="fr-FR" b="0" baseline="0" dirty="0" err="1" smtClean="0"/>
              <a:t>détox</a:t>
            </a:r>
            <a:r>
              <a:rPr lang="fr-FR" b="0" baseline="0" dirty="0" smtClean="0"/>
              <a:t> (radis noir, artichaut…)</a:t>
            </a:r>
          </a:p>
          <a:p>
            <a:r>
              <a:rPr lang="fr-FR" b="0" baseline="0" dirty="0" smtClean="0"/>
              <a:t>*tous les matins à jeun 1 verre de jus de citron</a:t>
            </a:r>
          </a:p>
          <a:p>
            <a:endParaRPr lang="fr-FR" b="0" dirty="0"/>
          </a:p>
        </p:txBody>
      </p:sp>
      <p:sp>
        <p:nvSpPr>
          <p:cNvPr id="4" name="Espace réservé du numéro de diapositive 3"/>
          <p:cNvSpPr>
            <a:spLocks noGrp="1"/>
          </p:cNvSpPr>
          <p:nvPr>
            <p:ph type="sldNum" sz="quarter" idx="10"/>
          </p:nvPr>
        </p:nvSpPr>
        <p:spPr/>
        <p:txBody>
          <a:bodyPr/>
          <a:lstStyle/>
          <a:p>
            <a:fld id="{CE563EA7-A024-41BE-BFA5-2D2CC21575F9}" type="slidenum">
              <a:rPr lang="fr-FR" smtClean="0"/>
              <a:pPr/>
              <a:t>21</a:t>
            </a:fld>
            <a:endParaRPr lang="fr-FR"/>
          </a:p>
        </p:txBody>
      </p:sp>
    </p:spTree>
    <p:extLst>
      <p:ext uri="{BB962C8B-B14F-4D97-AF65-F5344CB8AC3E}">
        <p14:creationId xmlns:p14="http://schemas.microsoft.com/office/powerpoint/2010/main" val="1307887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8be6f3f7cc_2_666:notes"/>
          <p:cNvSpPr>
            <a:spLocks noGrp="1" noRot="1" noChangeAspect="1"/>
          </p:cNvSpPr>
          <p:nvPr>
            <p:ph type="sldImg" idx="2"/>
          </p:nvPr>
        </p:nvSpPr>
        <p:spPr>
          <a:xfrm>
            <a:off x="-322263" y="796925"/>
            <a:ext cx="7099301" cy="3994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g8be6f3f7cc_2_666:notes"/>
          <p:cNvSpPr txBox="1">
            <a:spLocks noGrp="1"/>
          </p:cNvSpPr>
          <p:nvPr>
            <p:ph type="body" idx="1"/>
          </p:nvPr>
        </p:nvSpPr>
        <p:spPr>
          <a:xfrm>
            <a:off x="645312" y="5054893"/>
            <a:ext cx="5162490" cy="4788845"/>
          </a:xfrm>
          <a:prstGeom prst="rect">
            <a:avLst/>
          </a:prstGeom>
          <a:noFill/>
          <a:ln>
            <a:noFill/>
          </a:ln>
        </p:spPr>
        <p:txBody>
          <a:bodyPr spcFirstLastPara="1" wrap="square" lIns="86100" tIns="86100" rIns="86100" bIns="86100" anchor="t" anchorCtr="0">
            <a:noAutofit/>
          </a:bodyPr>
          <a:lstStyle/>
          <a:p>
            <a:pPr marL="0" lvl="0" indent="0" algn="l" rtl="0">
              <a:spcBef>
                <a:spcPts val="0"/>
              </a:spcBef>
              <a:spcAft>
                <a:spcPts val="0"/>
              </a:spcAft>
              <a:buClr>
                <a:schemeClr val="dk1"/>
              </a:buClr>
              <a:buSzPts val="1100"/>
              <a:buFont typeface="Calibri"/>
              <a:buNone/>
            </a:pPr>
            <a:endParaRPr dirty="0">
              <a:solidFill>
                <a:schemeClr val="dk1"/>
              </a:solidFill>
            </a:endParaRPr>
          </a:p>
        </p:txBody>
      </p:sp>
    </p:spTree>
    <p:extLst>
      <p:ext uri="{BB962C8B-B14F-4D97-AF65-F5344CB8AC3E}">
        <p14:creationId xmlns:p14="http://schemas.microsoft.com/office/powerpoint/2010/main" val="1602552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kern="1200" dirty="0" smtClean="0">
                <a:solidFill>
                  <a:schemeClr val="tx1"/>
                </a:solidFill>
                <a:effectLst/>
                <a:latin typeface="+mn-lt"/>
                <a:ea typeface="+mn-ea"/>
                <a:cs typeface="+mn-cs"/>
              </a:rPr>
              <a:t>dans les formules des peelings on retrouve principalement 2 familles d'acides bien distinctes</a:t>
            </a:r>
          </a:p>
          <a:p>
            <a:endParaRPr lang="fr-FR" sz="1200" b="1" i="0" kern="1200" dirty="0" smtClean="0">
              <a:solidFill>
                <a:schemeClr val="tx1"/>
              </a:solidFill>
              <a:effectLst/>
              <a:latin typeface="+mn-lt"/>
              <a:ea typeface="+mn-ea"/>
              <a:cs typeface="+mn-cs"/>
            </a:endParaRPr>
          </a:p>
          <a:p>
            <a:endParaRPr lang="fr-FR" sz="1200" b="1" i="0" kern="1200" dirty="0" smtClean="0">
              <a:solidFill>
                <a:schemeClr val="tx1"/>
              </a:solidFill>
              <a:effectLst/>
              <a:latin typeface="+mn-lt"/>
              <a:ea typeface="+mn-ea"/>
              <a:cs typeface="+mn-cs"/>
            </a:endParaRPr>
          </a:p>
          <a:p>
            <a:r>
              <a:rPr lang="fr-FR" sz="1200" b="1" i="0" kern="1200" dirty="0" smtClean="0">
                <a:solidFill>
                  <a:schemeClr val="tx1"/>
                </a:solidFill>
                <a:effectLst/>
                <a:latin typeface="+mn-lt"/>
                <a:ea typeface="+mn-ea"/>
                <a:cs typeface="+mn-cs"/>
              </a:rPr>
              <a:t>Quelle est la différence entre l’AHA et le BHA ?</a:t>
            </a:r>
          </a:p>
          <a:p>
            <a:r>
              <a:rPr lang="fr-FR" sz="1200" b="0" i="0" kern="1200" dirty="0" smtClean="0">
                <a:solidFill>
                  <a:schemeClr val="tx1"/>
                </a:solidFill>
                <a:effectLst/>
                <a:latin typeface="+mn-lt"/>
                <a:ea typeface="+mn-ea"/>
                <a:cs typeface="+mn-cs"/>
              </a:rPr>
              <a:t>L’AHA est hydrosoluble, il n’agit donc que sur la surface de la peau. Il est généralement privilégié pour les peaux normales à sèches et abîmées par le soleil en raison de sa capacité à stimuler les agents hydratants naturellement présents dans la peau. Comme indiqué ci-dessus, le BHA est également hydratant, mais son action hydratante pour la peau est différente de celle de l’AHA. L’AHA a également prouvé son efficacité pour réduire les signes visibles des dommages causés par le soleil, y compris les rides et le relâchement cutané.</a:t>
            </a:r>
          </a:p>
          <a:p>
            <a:r>
              <a:rPr lang="fr-FR" sz="1200" b="0" i="0" kern="1200" dirty="0" smtClean="0">
                <a:solidFill>
                  <a:schemeClr val="tx1"/>
                </a:solidFill>
                <a:effectLst/>
                <a:latin typeface="+mn-lt"/>
                <a:ea typeface="+mn-ea"/>
                <a:cs typeface="+mn-cs"/>
              </a:rPr>
              <a:t>Le BHA agit sur la surface de la peau et en profondeur dans les pores. Il est soluble dans le gras, il convient donc mieux aux peaux normales à grasses sujettes aux boutons, aux imperfections, ainsi qu’aux pores dilatés et obstrués. Le BHA possède également des propriétés apaisantes naturelles, il est donc suffisamment doux pour les peaux sensibles ou sujettes aux rougeurs ou à la rosacée. Cet ingrédient doux complet convient même aux peaux granuleuses sujettes au milium.</a:t>
            </a:r>
          </a:p>
          <a:p>
            <a:endParaRPr lang="fr-FR" dirty="0" smtClean="0"/>
          </a:p>
          <a:p>
            <a:r>
              <a:rPr lang="fr-FR" sz="1200" b="0" i="0" kern="1200" dirty="0" smtClean="0">
                <a:solidFill>
                  <a:schemeClr val="tx1"/>
                </a:solidFill>
                <a:effectLst/>
                <a:latin typeface="+mn-lt"/>
                <a:ea typeface="+mn-ea"/>
                <a:cs typeface="+mn-cs"/>
              </a:rPr>
              <a:t>L'AHA (acide alpha-hydroxylé, c'est-à-dire l'acide glycolique et l'acide lactique) et le BHA (acide bêta-hydroxylé / acide salicylique) ont tous deux comme action de dissoudre le liant qui maintient les cellules mortes à la surface de la peau. Une fois décollées les unes des autres de façon douce et homogène, elles se détachent naturellement de la peau. Leurs actions communes ? Ils diminuent visiblement les rides et ridules, rendent la peau visiblement plus ferme, hydratent, corrigent l'aspect terne et inégal du teint et adoucissent les peaux rêches et granuleuses. </a:t>
            </a:r>
          </a:p>
          <a:p>
            <a:r>
              <a:rPr lang="fr-FR" sz="1200" b="1" i="0" kern="1200" dirty="0" smtClean="0">
                <a:solidFill>
                  <a:schemeClr val="tx1"/>
                </a:solidFill>
                <a:effectLst/>
                <a:latin typeface="+mn-lt"/>
                <a:ea typeface="+mn-ea"/>
                <a:cs typeface="+mn-cs"/>
              </a:rPr>
              <a:t>Les AHA sont hydrosolubles</a:t>
            </a:r>
            <a:r>
              <a:rPr lang="fr-FR" sz="1200" b="0" i="0" kern="1200" dirty="0" smtClean="0">
                <a:solidFill>
                  <a:schemeClr val="tx1"/>
                </a:solidFill>
                <a:effectLst/>
                <a:latin typeface="+mn-lt"/>
                <a:ea typeface="+mn-ea"/>
                <a:cs typeface="+mn-cs"/>
              </a:rPr>
              <a:t>, ils n’agissent donc qu’en surface de la peau. Leur principal but est de venir </a:t>
            </a:r>
            <a:r>
              <a:rPr lang="fr-FR" sz="1200" b="1" i="0" kern="1200" dirty="0" smtClean="0">
                <a:solidFill>
                  <a:schemeClr val="tx1"/>
                </a:solidFill>
                <a:effectLst/>
                <a:latin typeface="+mn-lt"/>
                <a:ea typeface="+mn-ea"/>
                <a:cs typeface="+mn-cs"/>
              </a:rPr>
              <a:t>stimuler l’hydratation de l’épiderme mais aussi la synthèse de collagène</a:t>
            </a:r>
            <a:r>
              <a:rPr lang="fr-FR" sz="1200" b="0" i="0" kern="1200" dirty="0" smtClean="0">
                <a:solidFill>
                  <a:schemeClr val="tx1"/>
                </a:solidFill>
                <a:effectLst/>
                <a:latin typeface="+mn-lt"/>
                <a:ea typeface="+mn-ea"/>
                <a:cs typeface="+mn-cs"/>
              </a:rPr>
              <a:t>. Ils permettent également de réduire l’aspect des ridules de déshydratation grâce à leur action </a:t>
            </a:r>
            <a:r>
              <a:rPr lang="fr-FR" sz="1200" b="0" i="0" kern="1200" dirty="0" err="1" smtClean="0">
                <a:solidFill>
                  <a:schemeClr val="tx1"/>
                </a:solidFill>
                <a:effectLst/>
                <a:latin typeface="+mn-lt"/>
                <a:ea typeface="+mn-ea"/>
                <a:cs typeface="+mn-cs"/>
              </a:rPr>
              <a:t>antioxydante</a:t>
            </a:r>
            <a:r>
              <a:rPr lang="fr-FR" sz="1200" b="0" i="0" kern="1200" dirty="0" smtClean="0">
                <a:solidFill>
                  <a:schemeClr val="tx1"/>
                </a:solidFill>
                <a:effectLst/>
                <a:latin typeface="+mn-lt"/>
                <a:ea typeface="+mn-ea"/>
                <a:cs typeface="+mn-cs"/>
              </a:rPr>
              <a:t> ou encore de redonner de l’éclat à la peau. </a:t>
            </a:r>
          </a:p>
          <a:p>
            <a:endParaRPr lang="fr-FR" sz="1200" b="0" i="0" kern="1200" dirty="0" smtClean="0">
              <a:solidFill>
                <a:schemeClr val="tx1"/>
              </a:solidFill>
              <a:effectLst/>
              <a:latin typeface="+mn-lt"/>
              <a:ea typeface="+mn-ea"/>
              <a:cs typeface="+mn-cs"/>
            </a:endParaRP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Le BHA agit sur la surface de la peau et en profondeur dans les pores. Contrairement à l'AHA qui est hydrosoluble, le BHA est soluble dans le gras, il convient donc mieux aux peaux normales à grasses sujettes aux boutons, aux imperfections, ainsi qu'aux pores dilatés et obstrués.</a:t>
            </a:r>
          </a:p>
          <a:p>
            <a:r>
              <a:rPr lang="fr-FR" sz="1200" b="0" i="0" kern="1200" dirty="0" smtClean="0">
                <a:solidFill>
                  <a:schemeClr val="tx1"/>
                </a:solidFill>
                <a:effectLst/>
                <a:latin typeface="+mn-lt"/>
                <a:ea typeface="+mn-ea"/>
                <a:cs typeface="+mn-cs"/>
              </a:rPr>
              <a:t>Il est aussi reconnu pour être plus doux grâce à ses propriétés apaisantes naturelles, qui vont donc séduire également les peaux sensibles ou sujettes aux rougeurs. Mieux, si vous avez régulièrement des grains de </a:t>
            </a:r>
            <a:r>
              <a:rPr lang="fr-FR" sz="1200" b="0" i="0" kern="1200" dirty="0" err="1" smtClean="0">
                <a:solidFill>
                  <a:schemeClr val="tx1"/>
                </a:solidFill>
                <a:effectLst/>
                <a:latin typeface="+mn-lt"/>
                <a:ea typeface="+mn-ea"/>
                <a:cs typeface="+mn-cs"/>
              </a:rPr>
              <a:t>millium</a:t>
            </a:r>
            <a:r>
              <a:rPr lang="fr-FR" sz="1200" b="0" i="0" kern="1200" dirty="0" smtClean="0">
                <a:solidFill>
                  <a:schemeClr val="tx1"/>
                </a:solidFill>
                <a:effectLst/>
                <a:latin typeface="+mn-lt"/>
                <a:ea typeface="+mn-ea"/>
                <a:cs typeface="+mn-cs"/>
              </a:rPr>
              <a:t>, c'est du BHA qu'il vous faut !</a:t>
            </a:r>
          </a:p>
          <a:p>
            <a:r>
              <a:rPr lang="fr-FR" sz="1200" b="0" i="0" kern="1200" dirty="0" smtClean="0">
                <a:solidFill>
                  <a:schemeClr val="tx1"/>
                </a:solidFill>
                <a:effectLst/>
                <a:latin typeface="+mn-lt"/>
                <a:ea typeface="+mn-ea"/>
                <a:cs typeface="+mn-cs"/>
              </a:rPr>
              <a:t>Les BHA sont plutôt </a:t>
            </a:r>
            <a:r>
              <a:rPr lang="fr-FR" sz="1200" b="1" i="0" kern="1200" dirty="0" smtClean="0">
                <a:solidFill>
                  <a:schemeClr val="tx1"/>
                </a:solidFill>
                <a:effectLst/>
                <a:latin typeface="+mn-lt"/>
                <a:ea typeface="+mn-ea"/>
                <a:cs typeface="+mn-cs"/>
              </a:rPr>
              <a:t>recommandés pour les peaux mixtes à grasses</a:t>
            </a:r>
            <a:r>
              <a:rPr lang="fr-FR" sz="1200" b="0" i="0" kern="1200" dirty="0" smtClean="0">
                <a:solidFill>
                  <a:schemeClr val="tx1"/>
                </a:solidFill>
                <a:effectLst/>
                <a:latin typeface="+mn-lt"/>
                <a:ea typeface="+mn-ea"/>
                <a:cs typeface="+mn-cs"/>
              </a:rPr>
              <a:t>. Pourquoi ? Parce que ce sont des actifs qui agissent à la fois à la surface de l’épiderme et en profondeur, au cœur des pores.</a:t>
            </a:r>
          </a:p>
          <a:p>
            <a:r>
              <a:rPr lang="fr-FR" sz="1200" b="0" i="0" kern="1200" dirty="0" smtClean="0">
                <a:solidFill>
                  <a:schemeClr val="tx1"/>
                </a:solidFill>
                <a:effectLst/>
                <a:latin typeface="+mn-lt"/>
                <a:ea typeface="+mn-ea"/>
                <a:cs typeface="+mn-cs"/>
              </a:rPr>
              <a:t>Solubles dans le gras, </a:t>
            </a:r>
            <a:r>
              <a:rPr lang="fr-FR" sz="1200" b="1" i="0" kern="1200" dirty="0" smtClean="0">
                <a:solidFill>
                  <a:schemeClr val="tx1"/>
                </a:solidFill>
                <a:effectLst/>
                <a:latin typeface="+mn-lt"/>
                <a:ea typeface="+mn-ea"/>
                <a:cs typeface="+mn-cs"/>
              </a:rPr>
              <a:t>ils permettent de lisser le grain de peau</a:t>
            </a:r>
            <a:r>
              <a:rPr lang="fr-FR" sz="1200" b="0" i="0" kern="1200" dirty="0" smtClean="0">
                <a:solidFill>
                  <a:schemeClr val="tx1"/>
                </a:solidFill>
                <a:effectLst/>
                <a:latin typeface="+mn-lt"/>
                <a:ea typeface="+mn-ea"/>
                <a:cs typeface="+mn-cs"/>
              </a:rPr>
              <a:t>, de débarrasser les pores de ce qui les obstrue et de rééquilibrer l’épiderme. Le tout, </a:t>
            </a:r>
            <a:r>
              <a:rPr lang="fr-FR" sz="1200" b="1" i="0" kern="1200" dirty="0" smtClean="0">
                <a:solidFill>
                  <a:schemeClr val="tx1"/>
                </a:solidFill>
                <a:effectLst/>
                <a:latin typeface="+mn-lt"/>
                <a:ea typeface="+mn-ea"/>
                <a:cs typeface="+mn-cs"/>
              </a:rPr>
              <a:t>en luttant efficacement (mais en douceur) pour faire disparaître les imperfections</a:t>
            </a:r>
            <a:r>
              <a:rPr lang="fr-FR" sz="1200" b="0" i="0" kern="1200" dirty="0" smtClean="0">
                <a:solidFill>
                  <a:schemeClr val="tx1"/>
                </a:solidFill>
                <a:effectLst/>
                <a:latin typeface="+mn-lt"/>
                <a:ea typeface="+mn-ea"/>
                <a:cs typeface="+mn-cs"/>
              </a:rPr>
              <a:t> et les points noirs, grâce à des </a:t>
            </a:r>
            <a:r>
              <a:rPr lang="fr-FR" sz="1200" b="1" i="0" kern="1200" dirty="0" smtClean="0">
                <a:solidFill>
                  <a:schemeClr val="tx1"/>
                </a:solidFill>
                <a:effectLst/>
                <a:latin typeface="+mn-lt"/>
                <a:ea typeface="+mn-ea"/>
                <a:cs typeface="+mn-cs"/>
              </a:rPr>
              <a:t>propriétés </a:t>
            </a:r>
            <a:r>
              <a:rPr lang="fr-FR" sz="1200" b="1" i="0" kern="1200" dirty="0" err="1" smtClean="0">
                <a:solidFill>
                  <a:schemeClr val="tx1"/>
                </a:solidFill>
                <a:effectLst/>
                <a:latin typeface="+mn-lt"/>
                <a:ea typeface="+mn-ea"/>
                <a:cs typeface="+mn-cs"/>
              </a:rPr>
              <a:t>anti-bactériennes</a:t>
            </a:r>
            <a:r>
              <a:rPr lang="fr-FR" sz="1200" b="1" i="0" kern="1200" dirty="0" smtClean="0">
                <a:solidFill>
                  <a:schemeClr val="tx1"/>
                </a:solidFill>
                <a:effectLst/>
                <a:latin typeface="+mn-lt"/>
                <a:ea typeface="+mn-ea"/>
                <a:cs typeface="+mn-cs"/>
              </a:rPr>
              <a:t> et anti-inflammatoires.</a:t>
            </a:r>
            <a:endParaRPr lang="fr-FR" sz="1200" b="0" i="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E6B91ECC-86EF-44BA-ABF9-B3B6ED2DB92E}" type="slidenum">
              <a:rPr lang="fr-FR" smtClean="0"/>
              <a:t>3</a:t>
            </a:fld>
            <a:endParaRPr lang="fr-FR"/>
          </a:p>
        </p:txBody>
      </p:sp>
    </p:spTree>
    <p:extLst>
      <p:ext uri="{BB962C8B-B14F-4D97-AF65-F5344CB8AC3E}">
        <p14:creationId xmlns:p14="http://schemas.microsoft.com/office/powerpoint/2010/main" val="415816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AHA/ Alpha Hydroxy Acide</a:t>
            </a:r>
          </a:p>
          <a:p>
            <a:r>
              <a:rPr lang="fr-FR" sz="1200" b="0" i="0" kern="1200" dirty="0" smtClean="0">
                <a:solidFill>
                  <a:schemeClr val="tx1"/>
                </a:solidFill>
                <a:effectLst/>
                <a:latin typeface="+mn-lt"/>
                <a:ea typeface="+mn-ea"/>
                <a:cs typeface="+mn-cs"/>
              </a:rPr>
              <a:t>Ils sont solubles dans l’eau et ont des propriétés kératolytiques/ exfoliantes. Ils vont tous aider à éliminer les cellules mortes et accélérer le renouvellement cellulaire.</a:t>
            </a:r>
          </a:p>
          <a:p>
            <a:r>
              <a:rPr lang="fr-FR" sz="1200" b="0" i="0" kern="1200" dirty="0" smtClean="0">
                <a:solidFill>
                  <a:schemeClr val="tx1"/>
                </a:solidFill>
                <a:effectLst/>
                <a:latin typeface="+mn-lt"/>
                <a:ea typeface="+mn-ea"/>
                <a:cs typeface="+mn-cs"/>
              </a:rPr>
              <a:t>Pour quels types de peaux?</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Les AHA ont un effet sur la surface de la peau et ils sont solubles dans l’eau. Ils sont donc généralement plus indiqués pour les peaux à tendance sèche et/ ou avec de l’hyperpigmentation. Ils ont un effet anti-âge et ils sont également hydratants.</a:t>
            </a:r>
          </a:p>
          <a:p>
            <a:endParaRPr lang="fr-FR" sz="1200" b="0" i="0" kern="1200" dirty="0" smtClean="0">
              <a:solidFill>
                <a:schemeClr val="tx1"/>
              </a:solidFill>
              <a:effectLst/>
              <a:latin typeface="+mn-lt"/>
              <a:ea typeface="+mn-ea"/>
              <a:cs typeface="+mn-cs"/>
            </a:endParaRPr>
          </a:p>
          <a:p>
            <a:r>
              <a:rPr lang="fr-FR" sz="1200" b="1" i="0" kern="1200" dirty="0" smtClean="0">
                <a:solidFill>
                  <a:schemeClr val="tx1"/>
                </a:solidFill>
                <a:effectLst/>
                <a:latin typeface="+mn-lt"/>
                <a:ea typeface="+mn-ea"/>
                <a:cs typeface="+mn-cs"/>
              </a:rPr>
              <a:t>Les différents AHA:</a:t>
            </a:r>
            <a:endParaRPr lang="fr-FR" sz="1200" b="0" i="0" kern="1200" dirty="0" smtClean="0">
              <a:solidFill>
                <a:schemeClr val="tx1"/>
              </a:solidFill>
              <a:effectLst/>
              <a:latin typeface="+mn-lt"/>
              <a:ea typeface="+mn-ea"/>
              <a:cs typeface="+mn-cs"/>
            </a:endParaRPr>
          </a:p>
          <a:p>
            <a:r>
              <a:rPr lang="fr-FR" sz="1200" b="1" i="0" kern="1200" dirty="0" smtClean="0">
                <a:solidFill>
                  <a:schemeClr val="tx1"/>
                </a:solidFill>
                <a:effectLst/>
                <a:latin typeface="+mn-lt"/>
                <a:ea typeface="+mn-ea"/>
                <a:cs typeface="+mn-cs"/>
              </a:rPr>
              <a:t>– L’acide glycolique:</a:t>
            </a:r>
            <a:r>
              <a:rPr lang="fr-FR" sz="1200" b="0" i="0" kern="1200" dirty="0" smtClean="0">
                <a:solidFill>
                  <a:schemeClr val="tx1"/>
                </a:solidFill>
                <a:effectLst/>
                <a:latin typeface="+mn-lt"/>
                <a:ea typeface="+mn-ea"/>
                <a:cs typeface="+mn-cs"/>
              </a:rPr>
              <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De tous les AHA, l’acide glycolique (qui vient de la canne à sucre) est le plus efficace, car c’est celui qui a la molécule la plus petite, lui permettant d’exfolier plus profondément dans la peau. Il affine le grain de peau, donne de l’éclat au teint. L’acide glycolique aurait également un léger effet diminuant sur la production de sébum. présenté comme le meilleur AHA. En effet, étant la plus petite molécule d’acide alpha hydroxylé, l’acide glycolique est capable de pénétrer plus rapidement et plus profondément que les autres acides. Grâce à sa capacité à atteindre les couches profondes de notre peau, l’acide glycolique permettrait donc d’améliorer l’apparence de notre peau et de réduire considérablement la formation de rides. Ainsi, il est l’un des acides les plus utilisés en cosmétique anti âge</a:t>
            </a:r>
          </a:p>
          <a:p>
            <a:r>
              <a:rPr lang="fr-FR" sz="1200" b="1" i="0" kern="1200" dirty="0" smtClean="0">
                <a:solidFill>
                  <a:schemeClr val="tx1"/>
                </a:solidFill>
                <a:effectLst/>
                <a:latin typeface="+mn-lt"/>
                <a:ea typeface="+mn-ea"/>
                <a:cs typeface="+mn-cs"/>
              </a:rPr>
              <a:t>– L’acide lactique:</a:t>
            </a:r>
            <a:r>
              <a:rPr lang="fr-FR" sz="1200" b="0" i="0" kern="1200" dirty="0" smtClean="0">
                <a:solidFill>
                  <a:schemeClr val="tx1"/>
                </a:solidFill>
                <a:effectLst/>
                <a:latin typeface="+mn-lt"/>
                <a:ea typeface="+mn-ea"/>
                <a:cs typeface="+mn-cs"/>
              </a:rPr>
              <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Celui provient de la fermentation du lait mais on en trouve aussi dans plusieurs fruits. C’est un des acides les plus doux, il est donc idéal pour les peaux sèches et sensibles. C’est un excellent humectant naturel. Il attire l’eau et la retient dans la peau.</a:t>
            </a:r>
          </a:p>
          <a:p>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8D811B9-4AC5-4A42-A21C-2222780A25D0}" type="slidenum">
              <a:rPr lang="fr-FR" smtClean="0"/>
              <a:t>4</a:t>
            </a:fld>
            <a:endParaRPr lang="fr-FR"/>
          </a:p>
        </p:txBody>
      </p:sp>
    </p:spTree>
    <p:extLst>
      <p:ext uri="{BB962C8B-B14F-4D97-AF65-F5344CB8AC3E}">
        <p14:creationId xmlns:p14="http://schemas.microsoft.com/office/powerpoint/2010/main" val="4019995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kern="1200" dirty="0" smtClean="0">
                <a:solidFill>
                  <a:schemeClr val="tx1"/>
                </a:solidFill>
                <a:effectLst/>
                <a:latin typeface="+mn-lt"/>
                <a:ea typeface="+mn-ea"/>
                <a:cs typeface="+mn-cs"/>
              </a:rPr>
              <a:t>– L’acide malique:</a:t>
            </a:r>
            <a:r>
              <a:rPr lang="fr-FR" sz="1200" b="0" i="0" kern="1200" dirty="0" smtClean="0">
                <a:solidFill>
                  <a:schemeClr val="tx1"/>
                </a:solidFill>
                <a:effectLst/>
                <a:latin typeface="+mn-lt"/>
                <a:ea typeface="+mn-ea"/>
                <a:cs typeface="+mn-cs"/>
              </a:rPr>
              <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On le trouve dans les pommes, les poires, le raisin. Il est souvent utilisé dans les préparations cosmétiques pour rééquilibrer leur pH mais sur la peau, on lui prête aussi des propriétés hydratantes et il aide aussi à stimuler la production de collagène. Il peut pénétrer très en profondeur dans la peau grâce à sa petite taille moléculaire.</a:t>
            </a:r>
          </a:p>
          <a:p>
            <a:r>
              <a:rPr lang="fr-FR" sz="1200" b="1" i="0" kern="1200" dirty="0" smtClean="0">
                <a:solidFill>
                  <a:schemeClr val="tx1"/>
                </a:solidFill>
                <a:effectLst/>
                <a:latin typeface="+mn-lt"/>
                <a:ea typeface="+mn-ea"/>
                <a:cs typeface="+mn-cs"/>
              </a:rPr>
              <a:t>– L’acide mandélique:</a:t>
            </a:r>
            <a:r>
              <a:rPr lang="fr-FR" sz="1200" b="0" i="0" kern="1200" dirty="0" smtClean="0">
                <a:solidFill>
                  <a:schemeClr val="tx1"/>
                </a:solidFill>
                <a:effectLst/>
                <a:latin typeface="+mn-lt"/>
                <a:ea typeface="+mn-ea"/>
                <a:cs typeface="+mn-cs"/>
              </a:rPr>
              <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Provenant de l’amande, c’est un des AHA les plus doux car sa taille moléculaire est plus large que les autres acides et limite donc sa capacité d’absorption en profondeur dans la peau. Il agit plutôt en surface, et il est donc moins irritant que d’autres acides agissant plus intensément. Il aide aussi à réduire l’hyperpigmentation et homogénéiser le teint.</a:t>
            </a:r>
          </a:p>
          <a:p>
            <a:r>
              <a:rPr lang="fr-FR" sz="1200" b="1" i="0" kern="1200" dirty="0" smtClean="0">
                <a:solidFill>
                  <a:schemeClr val="tx1"/>
                </a:solidFill>
                <a:effectLst/>
                <a:latin typeface="+mn-lt"/>
                <a:ea typeface="+mn-ea"/>
                <a:cs typeface="+mn-cs"/>
              </a:rPr>
              <a:t>– L’acide tartrique:</a:t>
            </a:r>
            <a:r>
              <a:rPr lang="fr-FR" sz="1200" b="0" i="0" kern="1200" dirty="0" smtClean="0">
                <a:solidFill>
                  <a:schemeClr val="tx1"/>
                </a:solidFill>
                <a:effectLst/>
                <a:latin typeface="+mn-lt"/>
                <a:ea typeface="+mn-ea"/>
                <a:cs typeface="+mn-cs"/>
              </a:rPr>
              <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Celui-ci provient du raisin. Cet acide a des propriétés </a:t>
            </a:r>
            <a:r>
              <a:rPr lang="fr-FR" sz="1200" b="0" i="0" kern="1200" dirty="0" err="1" smtClean="0">
                <a:solidFill>
                  <a:schemeClr val="tx1"/>
                </a:solidFill>
                <a:effectLst/>
                <a:latin typeface="+mn-lt"/>
                <a:ea typeface="+mn-ea"/>
                <a:cs typeface="+mn-cs"/>
              </a:rPr>
              <a:t>antioxydantes</a:t>
            </a:r>
            <a:r>
              <a:rPr lang="fr-FR" sz="1200" b="0" i="0" kern="1200" dirty="0" smtClean="0">
                <a:solidFill>
                  <a:schemeClr val="tx1"/>
                </a:solidFill>
                <a:effectLst/>
                <a:latin typeface="+mn-lt"/>
                <a:ea typeface="+mn-ea"/>
                <a:cs typeface="+mn-cs"/>
              </a:rPr>
              <a:t> et anti-inflammatoires.</a:t>
            </a:r>
          </a:p>
          <a:p>
            <a:r>
              <a:rPr lang="fr-FR" sz="1200" b="1" i="0" kern="1200" dirty="0" smtClean="0">
                <a:solidFill>
                  <a:schemeClr val="tx1"/>
                </a:solidFill>
                <a:effectLst/>
                <a:latin typeface="+mn-lt"/>
                <a:ea typeface="+mn-ea"/>
                <a:cs typeface="+mn-cs"/>
              </a:rPr>
              <a:t>– L’acide citrique:</a:t>
            </a:r>
            <a:r>
              <a:rPr lang="fr-FR" sz="1200" b="0" i="0" kern="1200" dirty="0" smtClean="0">
                <a:solidFill>
                  <a:schemeClr val="tx1"/>
                </a:solidFill>
                <a:effectLst/>
                <a:latin typeface="+mn-lt"/>
                <a:ea typeface="+mn-ea"/>
                <a:cs typeface="+mn-cs"/>
              </a:rPr>
              <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Il vient des agrumes. On l’utilise principalement pour ses propriétés éclaircissantes sur les taches brunes et l’hyperpigmentation. Il est aussi astringent donc peut aussi réduire la taille des pores.</a:t>
            </a:r>
          </a:p>
          <a:p>
            <a:r>
              <a:rPr lang="fr-FR" sz="1200" b="0" i="0" kern="1200" dirty="0" smtClean="0">
                <a:solidFill>
                  <a:schemeClr val="tx1"/>
                </a:solidFill>
                <a:effectLst/>
                <a:latin typeface="+mn-lt"/>
                <a:ea typeface="+mn-ea"/>
                <a:cs typeface="+mn-cs"/>
              </a:rPr>
              <a:t>Beaucoup de produits cosmétiques à base d’AHA en utilisent plusieurs dans leur formule, de façon à combiner leurs effets.</a:t>
            </a:r>
          </a:p>
          <a:p>
            <a:endParaRPr lang="fr-FR" sz="1200" b="0" i="0" kern="1200" dirty="0" smtClean="0">
              <a:solidFill>
                <a:schemeClr val="tx1"/>
              </a:solidFill>
              <a:effectLst/>
              <a:latin typeface="+mn-lt"/>
              <a:ea typeface="+mn-ea"/>
              <a:cs typeface="+mn-cs"/>
            </a:endParaRPr>
          </a:p>
          <a:p>
            <a:endParaRPr lang="fr-FR" sz="1200" b="0" i="0" kern="1200" dirty="0" smtClean="0">
              <a:solidFill>
                <a:schemeClr val="tx1"/>
              </a:solidFill>
              <a:effectLst/>
              <a:latin typeface="+mn-lt"/>
              <a:ea typeface="+mn-ea"/>
              <a:cs typeface="+mn-cs"/>
            </a:endParaRPr>
          </a:p>
          <a:p>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8D811B9-4AC5-4A42-A21C-2222780A25D0}" type="slidenum">
              <a:rPr lang="fr-FR" smtClean="0"/>
              <a:t>5</a:t>
            </a:fld>
            <a:endParaRPr lang="fr-FR"/>
          </a:p>
        </p:txBody>
      </p:sp>
    </p:spTree>
    <p:extLst>
      <p:ext uri="{BB962C8B-B14F-4D97-AF65-F5344CB8AC3E}">
        <p14:creationId xmlns:p14="http://schemas.microsoft.com/office/powerpoint/2010/main" val="236443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L’acide salicylique est un solide cristallin incolore. C’est une molécule chimique produite dans le monde végétal. Il est naturellement présent dans plusieurs végétaux, en particulier la reine des prés et le saule, arbre connu depuis l’Antiquité pour ses propriétés anti-inflammatoires notamment. L’acide salicylique a été extrait pour la première fois en 1829 par un pharmacien français, Pierre-Joseph Leroux.</a:t>
            </a: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 BHA/ Beta Hydroxy Acid</a:t>
            </a:r>
          </a:p>
          <a:p>
            <a:r>
              <a:rPr lang="fr-FR" sz="1200" b="0" i="0" kern="1200" dirty="0" smtClean="0">
                <a:solidFill>
                  <a:schemeClr val="tx1"/>
                </a:solidFill>
                <a:effectLst/>
                <a:latin typeface="+mn-lt"/>
                <a:ea typeface="+mn-ea"/>
                <a:cs typeface="+mn-cs"/>
              </a:rPr>
              <a:t>Il n’y a qu’un BHA : </a:t>
            </a:r>
            <a:r>
              <a:rPr lang="fr-FR" sz="1200" b="1" i="0" kern="1200" dirty="0" smtClean="0">
                <a:solidFill>
                  <a:schemeClr val="tx1"/>
                </a:solidFill>
                <a:effectLst/>
                <a:latin typeface="+mn-lt"/>
                <a:ea typeface="+mn-ea"/>
                <a:cs typeface="+mn-cs"/>
              </a:rPr>
              <a:t>l’acide salicylique</a:t>
            </a:r>
            <a:r>
              <a:rPr lang="fr-FR" sz="1200" b="0" i="0" kern="1200" dirty="0" smtClean="0">
                <a:solidFill>
                  <a:schemeClr val="tx1"/>
                </a:solidFill>
                <a:effectLst/>
                <a:latin typeface="+mn-lt"/>
                <a:ea typeface="+mn-ea"/>
                <a:cs typeface="+mn-cs"/>
              </a:rPr>
              <a:t>.</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A la base, il provient des deux plantes, le saule blanc et la reine-des-prés. Mais celui utilisé en cosmétique est généralement synthétique.</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Il est liposoluble, ce qui veut dire qu’il se dissout dans un corps gras. Concrètement, ça signifie qu’il peut pénétrer à l’intérieur des pores et aider à éliminer les comédons (ou points noirs). Il agit également en surface et il a le même effet exfoliant que les AHA, mais il a aussi une action à l’intérieur des pores.</a:t>
            </a:r>
          </a:p>
          <a:p>
            <a:r>
              <a:rPr lang="fr-FR" sz="1200" b="0" i="0" kern="1200" dirty="0" smtClean="0">
                <a:solidFill>
                  <a:schemeClr val="tx1"/>
                </a:solidFill>
                <a:effectLst/>
                <a:latin typeface="+mn-lt"/>
                <a:ea typeface="+mn-ea"/>
                <a:cs typeface="+mn-cs"/>
              </a:rPr>
              <a:t>Pour quels types de peaux?</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Il est idéal pour les peaux mixtes à grasses, ainsi que celles avec une tendance acnéique. </a:t>
            </a:r>
          </a:p>
          <a:p>
            <a:endParaRPr lang="fr-FR" sz="1200" b="0" i="0" kern="1200" dirty="0" smtClean="0">
              <a:solidFill>
                <a:schemeClr val="tx1"/>
              </a:solidFill>
              <a:effectLst/>
              <a:latin typeface="+mn-lt"/>
              <a:ea typeface="+mn-ea"/>
              <a:cs typeface="+mn-cs"/>
            </a:endParaRPr>
          </a:p>
          <a:p>
            <a:pPr fontAlgn="base"/>
            <a:r>
              <a:rPr lang="fr-FR" sz="1200" b="1" i="0" kern="1200" dirty="0" smtClean="0">
                <a:solidFill>
                  <a:schemeClr val="tx1"/>
                </a:solidFill>
                <a:effectLst/>
                <a:latin typeface="+mn-lt"/>
                <a:ea typeface="+mn-ea"/>
                <a:cs typeface="+mn-cs"/>
              </a:rPr>
              <a:t>les actions de l’acide salicylique?</a:t>
            </a:r>
            <a:endParaRPr lang="fr-FR" sz="1200" b="0" i="0" kern="1200" dirty="0" smtClean="0">
              <a:solidFill>
                <a:schemeClr val="tx1"/>
              </a:solidFill>
              <a:effectLst/>
              <a:latin typeface="+mn-lt"/>
              <a:ea typeface="+mn-ea"/>
              <a:cs typeface="+mn-cs"/>
            </a:endParaRPr>
          </a:p>
          <a:p>
            <a:pPr fontAlgn="base"/>
            <a:r>
              <a:rPr lang="fr-FR" sz="1200" b="0" i="0" kern="1200" dirty="0" smtClean="0">
                <a:solidFill>
                  <a:schemeClr val="tx1"/>
                </a:solidFill>
                <a:effectLst/>
                <a:latin typeface="+mn-lt"/>
                <a:ea typeface="+mn-ea"/>
                <a:cs typeface="+mn-cs"/>
              </a:rPr>
              <a:t>ramollit les bouchons des pores (points noirs)</a:t>
            </a:r>
          </a:p>
          <a:p>
            <a:pPr fontAlgn="base"/>
            <a:r>
              <a:rPr lang="fr-FR" sz="1200" b="0" i="0" kern="1200" dirty="0" smtClean="0">
                <a:solidFill>
                  <a:schemeClr val="tx1"/>
                </a:solidFill>
                <a:effectLst/>
                <a:latin typeface="+mn-lt"/>
                <a:ea typeface="+mn-ea"/>
                <a:cs typeface="+mn-cs"/>
              </a:rPr>
              <a:t>régule la production de sébum</a:t>
            </a:r>
          </a:p>
          <a:p>
            <a:pPr fontAlgn="base"/>
            <a:r>
              <a:rPr lang="fr-FR" sz="1200" b="0" i="0" kern="1200" dirty="0" smtClean="0">
                <a:solidFill>
                  <a:schemeClr val="tx1"/>
                </a:solidFill>
                <a:effectLst/>
                <a:latin typeface="+mn-lt"/>
                <a:ea typeface="+mn-ea"/>
                <a:cs typeface="+mn-cs"/>
              </a:rPr>
              <a:t>léger effet anti-inflammatoire et analgésique (apaisant)</a:t>
            </a:r>
          </a:p>
          <a:p>
            <a:pPr fontAlgn="base"/>
            <a:r>
              <a:rPr lang="fr-FR" sz="1200" b="0" i="0" kern="1200" dirty="0" smtClean="0">
                <a:solidFill>
                  <a:schemeClr val="tx1"/>
                </a:solidFill>
                <a:effectLst/>
                <a:latin typeface="+mn-lt"/>
                <a:ea typeface="+mn-ea"/>
                <a:cs typeface="+mn-cs"/>
              </a:rPr>
              <a:t>antiseptique léger</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Ses vertus anti-irritantes et anti-inflammatoires en font un ingrédient efficace pour </a:t>
            </a:r>
            <a:r>
              <a:rPr lang="fr-FR" sz="1200" b="1" i="0" kern="1200" dirty="0" smtClean="0">
                <a:solidFill>
                  <a:schemeClr val="tx1"/>
                </a:solidFill>
                <a:effectLst/>
                <a:latin typeface="+mn-lt"/>
                <a:ea typeface="+mn-ea"/>
                <a:cs typeface="+mn-cs"/>
              </a:rPr>
              <a:t>apaiser la peau</a:t>
            </a:r>
            <a:r>
              <a:rPr lang="fr-FR" sz="1200" b="0" i="0" kern="1200" dirty="0" smtClean="0">
                <a:solidFill>
                  <a:schemeClr val="tx1"/>
                </a:solidFill>
                <a:effectLst/>
                <a:latin typeface="+mn-lt"/>
                <a:ea typeface="+mn-ea"/>
                <a:cs typeface="+mn-cs"/>
              </a:rPr>
              <a:t> et les rougeurs, mais aussi pour </a:t>
            </a:r>
            <a:r>
              <a:rPr lang="fr-FR" sz="1200" b="1" i="0" kern="1200" dirty="0" smtClean="0">
                <a:solidFill>
                  <a:schemeClr val="tx1"/>
                </a:solidFill>
                <a:effectLst/>
                <a:latin typeface="+mn-lt"/>
                <a:ea typeface="+mn-ea"/>
                <a:cs typeface="+mn-cs"/>
              </a:rPr>
              <a:t>calmer les boutons douloureux</a:t>
            </a:r>
            <a:r>
              <a:rPr lang="fr-FR" sz="1200" b="0" i="0" kern="1200" dirty="0" smtClean="0">
                <a:solidFill>
                  <a:schemeClr val="tx1"/>
                </a:solidFill>
                <a:effectLst/>
                <a:latin typeface="+mn-lt"/>
                <a:ea typeface="+mn-ea"/>
                <a:cs typeface="+mn-cs"/>
              </a:rPr>
              <a:t> et les problèmes de teint irrégulier.</a:t>
            </a:r>
          </a:p>
          <a:p>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8D811B9-4AC5-4A42-A21C-2222780A25D0}" type="slidenum">
              <a:rPr lang="fr-FR" smtClean="0"/>
              <a:t>6</a:t>
            </a:fld>
            <a:endParaRPr lang="fr-FR"/>
          </a:p>
        </p:txBody>
      </p:sp>
    </p:spTree>
    <p:extLst>
      <p:ext uri="{BB962C8B-B14F-4D97-AF65-F5344CB8AC3E}">
        <p14:creationId xmlns:p14="http://schemas.microsoft.com/office/powerpoint/2010/main" val="2909613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sz="1200" b="1" i="0" kern="1200" dirty="0" smtClean="0">
                <a:solidFill>
                  <a:schemeClr val="tx1"/>
                </a:solidFill>
                <a:effectLst/>
                <a:latin typeface="+mn-lt"/>
                <a:ea typeface="+mn-ea"/>
                <a:cs typeface="+mn-cs"/>
              </a:rPr>
              <a:t>L’acide </a:t>
            </a:r>
            <a:r>
              <a:rPr lang="fr-FR" sz="1200" b="1" i="0" kern="1200" dirty="0" smtClean="0">
                <a:solidFill>
                  <a:schemeClr val="tx1"/>
                </a:solidFill>
                <a:effectLst/>
                <a:latin typeface="+mn-lt"/>
                <a:ea typeface="+mn-ea"/>
                <a:cs typeface="+mn-cs"/>
              </a:rPr>
              <a:t>ascorbique ou vitamine C, pour une peau pleine d'éclat</a:t>
            </a:r>
          </a:p>
          <a:p>
            <a:pPr fontAlgn="base"/>
            <a:r>
              <a:rPr lang="fr-FR" sz="1200" b="0" i="0" kern="1200" dirty="0" smtClean="0">
                <a:solidFill>
                  <a:schemeClr val="tx1"/>
                </a:solidFill>
                <a:effectLst/>
                <a:latin typeface="+mn-lt"/>
                <a:ea typeface="+mn-ea"/>
                <a:cs typeface="+mn-cs"/>
              </a:rPr>
              <a:t>Il est présent dans de nombreux végétaux (acérola, fraise, agrumes). C’est le champion de l’</a:t>
            </a:r>
            <a:r>
              <a:rPr lang="fr-FR" sz="1200" b="0" i="0" u="none" strike="noStrike" kern="1200" dirty="0" smtClean="0">
                <a:solidFill>
                  <a:schemeClr val="tx1"/>
                </a:solidFill>
                <a:effectLst/>
                <a:latin typeface="+mn-lt"/>
                <a:ea typeface="+mn-ea"/>
                <a:cs typeface="+mn-cs"/>
                <a:hlinkClick r:id="rId3" tooltip="Anti-âge : le bon soin anti-rides"/>
              </a:rPr>
              <a:t>anti-âge</a:t>
            </a:r>
            <a:r>
              <a:rPr lang="fr-FR" sz="1200" b="0" i="0" kern="1200" dirty="0" smtClean="0">
                <a:solidFill>
                  <a:schemeClr val="tx1"/>
                </a:solidFill>
                <a:effectLst/>
                <a:latin typeface="+mn-lt"/>
                <a:ea typeface="+mn-ea"/>
                <a:cs typeface="+mn-cs"/>
              </a:rPr>
              <a:t> tant son spectre d’activité est large. Il protège mes cellules de l’oxydation, il booste mon collagène, accélère ma </a:t>
            </a:r>
            <a:r>
              <a:rPr lang="fr-FR" sz="1200" b="0" i="0" u="none" strike="noStrike" kern="1200" dirty="0" smtClean="0">
                <a:solidFill>
                  <a:schemeClr val="tx1"/>
                </a:solidFill>
                <a:effectLst/>
                <a:latin typeface="+mn-lt"/>
                <a:ea typeface="+mn-ea"/>
                <a:cs typeface="+mn-cs"/>
                <a:hlinkClick r:id="rId4" tooltip="Comment effacer les cicatrices d'acné ?"/>
              </a:rPr>
              <a:t>cicatrisation</a:t>
            </a:r>
            <a:r>
              <a:rPr lang="fr-FR" sz="1200" b="0" i="0" kern="1200" dirty="0" smtClean="0">
                <a:solidFill>
                  <a:schemeClr val="tx1"/>
                </a:solidFill>
                <a:effectLst/>
                <a:latin typeface="+mn-lt"/>
                <a:ea typeface="+mn-ea"/>
                <a:cs typeface="+mn-cs"/>
              </a:rPr>
              <a:t>, et lutte contre mes </a:t>
            </a:r>
            <a:r>
              <a:rPr lang="fr-FR" sz="1200" b="0" i="0" kern="1200" dirty="0" smtClean="0">
                <a:solidFill>
                  <a:schemeClr val="tx1"/>
                </a:solidFill>
                <a:effectLst/>
                <a:latin typeface="+mn-lt"/>
                <a:ea typeface="+mn-ea"/>
                <a:cs typeface="+mn-cs"/>
              </a:rPr>
              <a:t>taches</a:t>
            </a:r>
          </a:p>
          <a:p>
            <a:pPr fontAlgn="base"/>
            <a:endParaRPr lang="fr-FR" sz="1200" b="0" i="0" kern="1200" dirty="0" smtClean="0">
              <a:solidFill>
                <a:schemeClr val="tx1"/>
              </a:solidFill>
              <a:effectLst/>
              <a:latin typeface="+mn-lt"/>
              <a:ea typeface="+mn-ea"/>
              <a:cs typeface="+mn-cs"/>
            </a:endParaRPr>
          </a:p>
          <a:p>
            <a:pPr fontAlgn="base"/>
            <a:r>
              <a:rPr lang="fr-FR" sz="1200" b="1" i="0" kern="1200" dirty="0" smtClean="0">
                <a:solidFill>
                  <a:schemeClr val="tx1"/>
                </a:solidFill>
                <a:effectLst/>
                <a:latin typeface="+mn-lt"/>
                <a:ea typeface="+mn-ea"/>
                <a:cs typeface="+mn-cs"/>
              </a:rPr>
              <a:t>Acide pyruvique </a:t>
            </a:r>
          </a:p>
          <a:p>
            <a:pPr fontAlgn="base"/>
            <a:r>
              <a:rPr lang="fr-FR" sz="1200" b="0" i="0" kern="1200" dirty="0" smtClean="0">
                <a:solidFill>
                  <a:schemeClr val="tx1"/>
                </a:solidFill>
                <a:effectLst/>
                <a:latin typeface="+mn-lt"/>
                <a:ea typeface="+mn-ea"/>
                <a:cs typeface="+mn-cs"/>
              </a:rPr>
              <a:t>*obtenu par distillation de l‘acide tartrique</a:t>
            </a:r>
          </a:p>
          <a:p>
            <a:pPr fontAlgn="base"/>
            <a:r>
              <a:rPr lang="fr-FR" sz="1200" b="0" i="0" kern="1200" dirty="0" smtClean="0">
                <a:solidFill>
                  <a:schemeClr val="tx1"/>
                </a:solidFill>
                <a:effectLst/>
                <a:latin typeface="+mn-lt"/>
                <a:ea typeface="+mn-ea"/>
                <a:cs typeface="+mn-cs"/>
              </a:rPr>
              <a:t>propriétés: </a:t>
            </a:r>
          </a:p>
          <a:p>
            <a:pPr marL="171450" indent="-171450" fontAlgn="base">
              <a:buFont typeface="Arial" panose="020B0604020202020204" pitchFamily="34" charset="0"/>
              <a:buChar char="•"/>
            </a:pPr>
            <a:r>
              <a:rPr lang="fr-FR" altLang="fr-FR" sz="1200" b="0" i="0" kern="1200" dirty="0" smtClean="0">
                <a:solidFill>
                  <a:schemeClr val="tx1"/>
                </a:solidFill>
                <a:effectLst/>
                <a:latin typeface="+mn-lt"/>
                <a:ea typeface="+mn-ea"/>
                <a:cs typeface="+mn-cs"/>
              </a:rPr>
              <a:t>   </a:t>
            </a:r>
            <a:r>
              <a:rPr lang="fr-FR" altLang="fr-FR" sz="1200" dirty="0" smtClean="0">
                <a:solidFill>
                  <a:prstClr val="black"/>
                </a:solidFill>
                <a:latin typeface="Century Gothic" panose="020B0502020202020204" pitchFamily="34" charset="0"/>
              </a:rPr>
              <a:t>Uniformité du teint</a:t>
            </a:r>
          </a:p>
          <a:p>
            <a:pPr marL="285750" lvl="0" indent="-285750" eaLnBrk="0" fontAlgn="base" hangingPunct="0">
              <a:spcBef>
                <a:spcPct val="0"/>
              </a:spcBef>
              <a:spcAft>
                <a:spcPct val="0"/>
              </a:spcAft>
              <a:buFont typeface="Arial" panose="020B0604020202020204" pitchFamily="34" charset="0"/>
              <a:buChar char="•"/>
            </a:pPr>
            <a:r>
              <a:rPr lang="fr-FR" altLang="fr-FR" sz="1200" dirty="0" smtClean="0">
                <a:solidFill>
                  <a:prstClr val="black"/>
                </a:solidFill>
                <a:latin typeface="Century Gothic" panose="020B0502020202020204" pitchFamily="34" charset="0"/>
              </a:rPr>
              <a:t>Accélère le renouvellement cellulaire</a:t>
            </a:r>
          </a:p>
          <a:p>
            <a:pPr marL="285750" lvl="0" indent="-285750" algn="just" eaLnBrk="0" fontAlgn="base" hangingPunct="0">
              <a:spcBef>
                <a:spcPct val="0"/>
              </a:spcBef>
              <a:spcAft>
                <a:spcPct val="0"/>
              </a:spcAft>
              <a:buFont typeface="Arial" panose="020B0604020202020204" pitchFamily="34" charset="0"/>
              <a:buChar char="•"/>
            </a:pPr>
            <a:r>
              <a:rPr lang="fr-FR" altLang="fr-FR" sz="1200" dirty="0" smtClean="0">
                <a:solidFill>
                  <a:prstClr val="black"/>
                </a:solidFill>
                <a:latin typeface="Century Gothic" panose="020B0502020202020204" pitchFamily="34" charset="0"/>
              </a:rPr>
              <a:t>Stimule la production de collagène</a:t>
            </a:r>
          </a:p>
          <a:p>
            <a:pPr marL="285750" lvl="0" indent="-285750" algn="just" eaLnBrk="0" fontAlgn="base" hangingPunct="0">
              <a:spcBef>
                <a:spcPct val="0"/>
              </a:spcBef>
              <a:spcAft>
                <a:spcPct val="0"/>
              </a:spcAft>
              <a:buFont typeface="Arial" panose="020B0604020202020204" pitchFamily="34" charset="0"/>
              <a:buChar char="•"/>
            </a:pPr>
            <a:r>
              <a:rPr lang="fr-FR" altLang="fr-FR" sz="1200" dirty="0" smtClean="0">
                <a:solidFill>
                  <a:prstClr val="black"/>
                </a:solidFill>
                <a:latin typeface="Century Gothic" panose="020B0502020202020204" pitchFamily="34" charset="0"/>
              </a:rPr>
              <a:t>Favorise l’hydratation de la peau</a:t>
            </a:r>
          </a:p>
          <a:p>
            <a:pPr fontAlgn="base"/>
            <a:endParaRPr lang="fr-FR" sz="1200" b="0" i="0" kern="1200" dirty="0" smtClean="0">
              <a:solidFill>
                <a:schemeClr val="tx1"/>
              </a:solidFill>
              <a:effectLst/>
              <a:latin typeface="+mn-lt"/>
              <a:ea typeface="+mn-ea"/>
              <a:cs typeface="+mn-cs"/>
            </a:endParaRPr>
          </a:p>
          <a:p>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8D811B9-4AC5-4A42-A21C-2222780A25D0}" type="slidenum">
              <a:rPr lang="fr-FR" smtClean="0"/>
              <a:t>7</a:t>
            </a:fld>
            <a:endParaRPr lang="fr-FR"/>
          </a:p>
        </p:txBody>
      </p:sp>
    </p:spTree>
    <p:extLst>
      <p:ext uri="{BB962C8B-B14F-4D97-AF65-F5344CB8AC3E}">
        <p14:creationId xmlns:p14="http://schemas.microsoft.com/office/powerpoint/2010/main" val="3535557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75D512-6B45-4599-B546-A08B6EF7031D}" type="slidenum">
              <a:rPr lang="fr-FR" smtClean="0"/>
              <a:t>8</a:t>
            </a:fld>
            <a:endParaRPr lang="fr-FR"/>
          </a:p>
        </p:txBody>
      </p:sp>
    </p:spTree>
    <p:extLst>
      <p:ext uri="{BB962C8B-B14F-4D97-AF65-F5344CB8AC3E}">
        <p14:creationId xmlns:p14="http://schemas.microsoft.com/office/powerpoint/2010/main" val="2974960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58750" indent="0">
              <a:buNone/>
            </a:pPr>
            <a:r>
              <a:rPr lang="fr-FR" b="1" dirty="0" smtClean="0"/>
              <a:t>Ne pas appliquer sur les yeux et lèvres</a:t>
            </a:r>
          </a:p>
          <a:p>
            <a:pPr marL="158750" indent="0">
              <a:buNone/>
            </a:pPr>
            <a:r>
              <a:rPr lang="fr-FR" b="1" dirty="0" smtClean="0"/>
              <a:t>Positionner un coton humide sur les yeux</a:t>
            </a:r>
          </a:p>
          <a:p>
            <a:pPr marL="158750" indent="0">
              <a:buNone/>
            </a:pPr>
            <a:endParaRPr lang="fr-FR" b="1" baseline="0" dirty="0" smtClean="0"/>
          </a:p>
          <a:p>
            <a:pPr marL="158750" indent="0">
              <a:buNone/>
            </a:pPr>
            <a:r>
              <a:rPr lang="fr-FR" b="1" baseline="0" dirty="0" smtClean="0"/>
              <a:t>Les différents acides de fruits </a:t>
            </a:r>
          </a:p>
          <a:p>
            <a:pPr marL="158750" indent="0">
              <a:buNone/>
            </a:pPr>
            <a:r>
              <a:rPr lang="fr-FR" b="0" baseline="0" dirty="0" smtClean="0"/>
              <a:t>3 catégories :</a:t>
            </a:r>
          </a:p>
          <a:p>
            <a:pPr marL="0" indent="0">
              <a:buFontTx/>
              <a:buNone/>
            </a:pPr>
            <a:r>
              <a:rPr lang="fr-FR" b="0" baseline="0" dirty="0" smtClean="0"/>
              <a:t>AHA = alpha hydroxy acide (acide glycolique, acide malique, acide citrique, acide tartrique, acide pyruvique, acide lactique, acide mandélique) = hydrosoluble, propriétés kératolytiques, hygroscopique, anti-âge</a:t>
            </a:r>
          </a:p>
          <a:p>
            <a:pPr marL="0" marR="0" indent="0" algn="l" defTabSz="914400" rtl="0" eaLnBrk="1" fontAlgn="auto" latinLnBrk="0" hangingPunct="1">
              <a:lnSpc>
                <a:spcPct val="100000"/>
              </a:lnSpc>
              <a:spcBef>
                <a:spcPts val="0"/>
              </a:spcBef>
              <a:spcAft>
                <a:spcPts val="0"/>
              </a:spcAft>
              <a:buClrTx/>
              <a:buSzTx/>
              <a:buFontTx/>
              <a:buNone/>
              <a:tabLst/>
              <a:defRPr/>
            </a:pPr>
            <a:r>
              <a:rPr lang="fr-FR" b="0" baseline="0" dirty="0" smtClean="0"/>
              <a:t>BHA = beta hydroxy acide (acide salicylique) = liposoluble, même propriétés que les AHA + agit à l’intérieur des pores</a:t>
            </a:r>
          </a:p>
          <a:p>
            <a:pPr marL="0" marR="0" indent="0" algn="l" defTabSz="914400" rtl="0" eaLnBrk="1" fontAlgn="auto" latinLnBrk="0" hangingPunct="1">
              <a:lnSpc>
                <a:spcPct val="100000"/>
              </a:lnSpc>
              <a:spcBef>
                <a:spcPts val="0"/>
              </a:spcBef>
              <a:spcAft>
                <a:spcPts val="0"/>
              </a:spcAft>
              <a:buClrTx/>
              <a:buSzTx/>
              <a:buFontTx/>
              <a:buNone/>
              <a:tabLst/>
              <a:defRPr/>
            </a:pPr>
            <a:r>
              <a:rPr lang="fr-FR" b="0" baseline="0" dirty="0" smtClean="0"/>
              <a:t>PHA = poly hydroxy acide (acide lactobionique, acide galactose, acide gluconique) = plus doux, agit à la surface cutanée car haut poids moléculaire</a:t>
            </a:r>
          </a:p>
          <a:p>
            <a:pPr marL="0" indent="0">
              <a:buFontTx/>
              <a:buNone/>
            </a:pPr>
            <a:endParaRPr lang="fr-FR" b="1" baseline="0" dirty="0" smtClean="0"/>
          </a:p>
          <a:p>
            <a:pPr marL="158750" indent="0">
              <a:buNone/>
            </a:pPr>
            <a:endParaRPr lang="fr-FR" b="1" baseline="0" dirty="0" smtClean="0"/>
          </a:p>
          <a:p>
            <a:pPr marL="158750" indent="0">
              <a:buNone/>
              <a:defRPr/>
            </a:pPr>
            <a:r>
              <a:rPr lang="fr-FR" sz="1200" b="1" dirty="0" smtClean="0"/>
              <a:t>AHA</a:t>
            </a:r>
          </a:p>
          <a:p>
            <a:pPr marL="158750" indent="0">
              <a:buNone/>
              <a:defRPr/>
            </a:pPr>
            <a:r>
              <a:rPr lang="fr-FR" sz="1200" b="0" dirty="0" smtClean="0"/>
              <a:t>Acide glycolique = le</a:t>
            </a:r>
            <a:r>
              <a:rPr lang="fr-FR" sz="1200" b="0" baseline="0" dirty="0" smtClean="0"/>
              <a:t> plus petit acide de fruits (bas poids moléculaire) dc meilleur pénétration, meilleur efficacité</a:t>
            </a:r>
            <a:endParaRPr lang="fr-FR" sz="1200" b="0" dirty="0" smtClean="0"/>
          </a:p>
          <a:p>
            <a:pPr marL="158750" indent="0">
              <a:buNone/>
              <a:defRPr/>
            </a:pPr>
            <a:r>
              <a:rPr lang="fr-FR" sz="1200" b="0" dirty="0" smtClean="0"/>
              <a:t>*issu de</a:t>
            </a:r>
            <a:r>
              <a:rPr lang="fr-FR" sz="1200" b="0" baseline="0" dirty="0" smtClean="0"/>
              <a:t> la canne à sucre ou ananas</a:t>
            </a:r>
          </a:p>
          <a:p>
            <a:pPr marL="158750" indent="0">
              <a:buNone/>
              <a:defRPr/>
            </a:pPr>
            <a:r>
              <a:rPr lang="fr-FR" sz="1200" b="0" baseline="0" dirty="0" smtClean="0"/>
              <a:t>*propriétés kératolytiques, hygroscopiques, </a:t>
            </a:r>
            <a:r>
              <a:rPr lang="fr-FR" sz="1200" b="0" baseline="0" dirty="0" err="1" smtClean="0"/>
              <a:t>anti-age</a:t>
            </a:r>
            <a:r>
              <a:rPr lang="fr-FR" sz="1200" b="0" baseline="0" dirty="0" smtClean="0"/>
              <a:t> (agit sur la </a:t>
            </a:r>
            <a:r>
              <a:rPr lang="fr-FR" sz="1200" b="0" baseline="0" dirty="0" err="1" smtClean="0"/>
              <a:t>prod</a:t>
            </a:r>
            <a:r>
              <a:rPr lang="fr-FR" sz="1200" b="0" baseline="0" dirty="0" smtClean="0"/>
              <a:t> des </a:t>
            </a:r>
            <a:r>
              <a:rPr lang="fr-FR" sz="1200" b="0" baseline="0" dirty="0" err="1" smtClean="0"/>
              <a:t>GAGs</a:t>
            </a:r>
            <a:r>
              <a:rPr lang="fr-FR" sz="1200" b="0" baseline="0" dirty="0" smtClean="0"/>
              <a:t> et stimule </a:t>
            </a:r>
            <a:r>
              <a:rPr lang="fr-FR" sz="1200" b="0" baseline="0" dirty="0" err="1" smtClean="0"/>
              <a:t>prod</a:t>
            </a:r>
            <a:r>
              <a:rPr lang="fr-FR" sz="1200" b="0" baseline="0" dirty="0" smtClean="0"/>
              <a:t> collagène et élastine), désincruste les pores</a:t>
            </a:r>
            <a:endParaRPr lang="fr-FR" sz="1200" b="0" dirty="0" smtClean="0"/>
          </a:p>
          <a:p>
            <a:pPr marL="158750" indent="0">
              <a:buNone/>
              <a:defRPr/>
            </a:pPr>
            <a:endParaRPr lang="fr-FR" sz="1200" dirty="0" smtClean="0"/>
          </a:p>
          <a:p>
            <a:pPr marL="158750" indent="0">
              <a:buNone/>
              <a:defRPr/>
            </a:pPr>
            <a:endParaRPr lang="fr-FR" sz="1200" dirty="0" smtClean="0"/>
          </a:p>
          <a:p>
            <a:pPr marL="158750" indent="0">
              <a:buNone/>
              <a:defRPr/>
            </a:pPr>
            <a:endParaRPr lang="fr-FR" sz="1200" dirty="0" smtClean="0"/>
          </a:p>
          <a:p>
            <a:pPr marL="158750" indent="0">
              <a:buNone/>
              <a:defRPr/>
            </a:pPr>
            <a:endParaRPr lang="fr-FR" sz="1200" b="1" dirty="0" smtClean="0"/>
          </a:p>
          <a:p>
            <a:pPr marL="158750" indent="0">
              <a:buNone/>
              <a:defRPr/>
            </a:pPr>
            <a:r>
              <a:rPr lang="fr-FR" sz="1200" b="1" dirty="0" smtClean="0"/>
              <a:t>BHA</a:t>
            </a:r>
            <a:endParaRPr lang="fr-FR" sz="1200" dirty="0" smtClean="0"/>
          </a:p>
          <a:p>
            <a:pPr marL="158750" indent="0">
              <a:buNone/>
              <a:defRPr/>
            </a:pPr>
            <a:r>
              <a:rPr lang="fr-FR" sz="1200" dirty="0" smtClean="0"/>
              <a:t>Acide salicylique</a:t>
            </a:r>
          </a:p>
          <a:p>
            <a:pPr marL="158750" indent="0">
              <a:buNone/>
              <a:defRPr/>
            </a:pPr>
            <a:r>
              <a:rPr lang="fr-FR" sz="1200" dirty="0" smtClean="0"/>
              <a:t>*issu du saule blanc</a:t>
            </a:r>
            <a:r>
              <a:rPr lang="fr-FR" sz="1200" baseline="0" dirty="0" smtClean="0"/>
              <a:t> et de la reine de près ou synthèse</a:t>
            </a:r>
          </a:p>
          <a:p>
            <a:pPr marL="158750" indent="0">
              <a:buNone/>
              <a:defRPr/>
            </a:pPr>
            <a:r>
              <a:rPr lang="fr-FR" sz="1200" baseline="0" dirty="0" smtClean="0"/>
              <a:t>*idéal peaux mixtes à grasses et tendance acnéique</a:t>
            </a:r>
          </a:p>
          <a:p>
            <a:pPr marL="158750" indent="0">
              <a:buNone/>
              <a:defRPr/>
            </a:pPr>
            <a:r>
              <a:rPr lang="fr-FR" sz="1200" dirty="0" smtClean="0"/>
              <a:t> </a:t>
            </a:r>
            <a:endParaRPr lang="fr-FR" dirty="0" smtClean="0"/>
          </a:p>
          <a:p>
            <a:pPr marL="158750" indent="0">
              <a:buNone/>
            </a:pPr>
            <a:r>
              <a:rPr lang="fr-FR" b="1" dirty="0" smtClean="0"/>
              <a:t>ACTIVE</a:t>
            </a:r>
            <a:r>
              <a:rPr lang="fr-FR" b="1" baseline="0" dirty="0" smtClean="0"/>
              <a:t> MICRO-PEEL</a:t>
            </a:r>
          </a:p>
          <a:p>
            <a:pPr marL="158750" indent="0">
              <a:buNone/>
            </a:pPr>
            <a:r>
              <a:rPr lang="fr-FR" dirty="0" smtClean="0"/>
              <a:t>20,82% AHA/BHA</a:t>
            </a:r>
            <a:r>
              <a:rPr lang="fr-FR" baseline="0" dirty="0" smtClean="0"/>
              <a:t> </a:t>
            </a:r>
            <a:r>
              <a:rPr lang="fr-FR" dirty="0" smtClean="0"/>
              <a:t>avec 10%</a:t>
            </a:r>
            <a:r>
              <a:rPr lang="fr-FR" baseline="0" dirty="0" smtClean="0"/>
              <a:t> acide lactique + acide lactique, mandélique, salicylique, ascorbique + vinaigre de cidre (purifiant)</a:t>
            </a:r>
            <a:endParaRPr lang="fr-FR" dirty="0" smtClean="0"/>
          </a:p>
          <a:p>
            <a:pPr marL="158750" indent="0">
              <a:buNone/>
            </a:pPr>
            <a:endParaRPr lang="fr-FR" b="1" baseline="0" dirty="0" smtClean="0"/>
          </a:p>
          <a:p>
            <a:pPr marL="158750" indent="0">
              <a:buNone/>
            </a:pPr>
            <a:endParaRPr lang="fr-FR" b="1" baseline="0" dirty="0" smtClean="0"/>
          </a:p>
          <a:p>
            <a:pPr marL="158750" indent="0">
              <a:buNone/>
            </a:pPr>
            <a:r>
              <a:rPr lang="fr-FR" b="1" baseline="0" dirty="0" smtClean="0"/>
              <a:t>ALPHA-EXFOLIATEUR</a:t>
            </a:r>
          </a:p>
          <a:p>
            <a:pPr marL="158750" indent="0">
              <a:buNone/>
            </a:pPr>
            <a:r>
              <a:rPr lang="fr-FR" dirty="0" smtClean="0"/>
              <a:t>30% AHA/BHA (20% acide lactique</a:t>
            </a:r>
            <a:r>
              <a:rPr lang="fr-FR" baseline="0" dirty="0" smtClean="0"/>
              <a:t> + 3% acide glycolique+ citrique + salicylique +tartrique) </a:t>
            </a:r>
            <a:endParaRPr lang="fr-FR" sz="1200" dirty="0" smtClean="0"/>
          </a:p>
          <a:p>
            <a:pPr marL="158750" indent="0">
              <a:buNone/>
            </a:pPr>
            <a:endParaRPr lang="fr-FR" b="1" baseline="0" dirty="0" smtClean="0"/>
          </a:p>
          <a:p>
            <a:pPr marL="158750" indent="0">
              <a:buNone/>
            </a:pPr>
            <a:endParaRPr lang="fr-FR" b="1" baseline="0" dirty="0" smtClean="0"/>
          </a:p>
          <a:p>
            <a:pPr marL="158750" indent="0">
              <a:buNone/>
            </a:pPr>
            <a:r>
              <a:rPr lang="fr-FR" b="1" baseline="0" dirty="0" smtClean="0"/>
              <a:t>ESSENTIAL WHITE PEELING LUMIERE</a:t>
            </a:r>
          </a:p>
          <a:p>
            <a:pPr marL="158750" indent="0">
              <a:buNone/>
            </a:pPr>
            <a:r>
              <a:rPr lang="fr-FR" b="0" baseline="0" dirty="0" smtClean="0"/>
              <a:t>30% acide glycolique + </a:t>
            </a:r>
            <a:r>
              <a:rPr lang="fr-FR" baseline="0" dirty="0" smtClean="0"/>
              <a:t>salicylique + ascorbique</a:t>
            </a:r>
            <a:r>
              <a:rPr lang="fr-FR" b="0" baseline="0" dirty="0" smtClean="0"/>
              <a:t> + algue brune, vit C chronostable</a:t>
            </a:r>
          </a:p>
          <a:p>
            <a:pPr marL="158750" indent="0">
              <a:buNone/>
            </a:pPr>
            <a:endParaRPr lang="fr-FR" b="1" baseline="0" dirty="0" smtClean="0"/>
          </a:p>
          <a:p>
            <a:pPr marL="158750" indent="0">
              <a:buNone/>
            </a:pPr>
            <a:endParaRPr lang="fr-FR" b="0" baseline="0" dirty="0" smtClean="0"/>
          </a:p>
          <a:p>
            <a:pPr marL="158750" indent="0">
              <a:buNone/>
            </a:pPr>
            <a:endParaRPr lang="fr-FR" b="1" baseline="0" dirty="0" smtClean="0"/>
          </a:p>
          <a:p>
            <a:pPr marL="158750" indent="0">
              <a:buNone/>
            </a:pPr>
            <a:endParaRPr lang="fr-FR" b="1" baseline="0" dirty="0" smtClean="0"/>
          </a:p>
          <a:p>
            <a:pPr marL="158750" indent="0">
              <a:buNone/>
            </a:pPr>
            <a:endParaRPr lang="fr-FR" b="1" baseline="0" dirty="0" smtClean="0"/>
          </a:p>
          <a:p>
            <a:pPr marL="158750" indent="0">
              <a:buNone/>
            </a:pPr>
            <a:endParaRPr lang="fr-FR" b="1" baseline="0" dirty="0" smtClean="0"/>
          </a:p>
          <a:p>
            <a:pPr marL="158750" indent="0">
              <a:buNone/>
            </a:pPr>
            <a:endParaRPr lang="fr-FR" b="1" baseline="0" dirty="0" smtClean="0"/>
          </a:p>
          <a:p>
            <a:pPr marL="158750" indent="0">
              <a:buNone/>
            </a:pPr>
            <a:endParaRPr lang="fr-FR" b="1"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63EA7-A024-41BE-BFA5-2D2CC21575F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7507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6328BCC1-D9C7-4C34-A953-31BD02358EBA}" type="datetimeFigureOut">
              <a:rPr lang="fr-FR" smtClean="0"/>
              <a:t>14/12/2021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9739D8-4DA2-47C7-B2B7-0CA19381232E}" type="slidenum">
              <a:rPr lang="fr-FR" smtClean="0"/>
              <a:t>‹N°›</a:t>
            </a:fld>
            <a:endParaRPr lang="fr-FR"/>
          </a:p>
        </p:txBody>
      </p:sp>
    </p:spTree>
    <p:extLst>
      <p:ext uri="{BB962C8B-B14F-4D97-AF65-F5344CB8AC3E}">
        <p14:creationId xmlns:p14="http://schemas.microsoft.com/office/powerpoint/2010/main" val="954924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28BCC1-D9C7-4C34-A953-31BD02358EBA}" type="datetimeFigureOut">
              <a:rPr lang="fr-FR" smtClean="0"/>
              <a:t>14/12/2021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9739D8-4DA2-47C7-B2B7-0CA19381232E}" type="slidenum">
              <a:rPr lang="fr-FR" smtClean="0"/>
              <a:t>‹N°›</a:t>
            </a:fld>
            <a:endParaRPr lang="fr-FR"/>
          </a:p>
        </p:txBody>
      </p:sp>
    </p:spTree>
    <p:extLst>
      <p:ext uri="{BB962C8B-B14F-4D97-AF65-F5344CB8AC3E}">
        <p14:creationId xmlns:p14="http://schemas.microsoft.com/office/powerpoint/2010/main" val="125684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28BCC1-D9C7-4C34-A953-31BD02358EBA}" type="datetimeFigureOut">
              <a:rPr lang="fr-FR" smtClean="0"/>
              <a:t>14/12/2021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9739D8-4DA2-47C7-B2B7-0CA19381232E}" type="slidenum">
              <a:rPr lang="fr-FR" smtClean="0"/>
              <a:t>‹N°›</a:t>
            </a:fld>
            <a:endParaRPr lang="fr-FR"/>
          </a:p>
        </p:txBody>
      </p:sp>
    </p:spTree>
    <p:extLst>
      <p:ext uri="{BB962C8B-B14F-4D97-AF65-F5344CB8AC3E}">
        <p14:creationId xmlns:p14="http://schemas.microsoft.com/office/powerpoint/2010/main" val="516075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dirty="0" smtClean="0"/>
              <a:t>Modifiez le style du titre</a:t>
            </a:r>
            <a:endParaRPr lang="fr-FR" dirty="0"/>
          </a:p>
        </p:txBody>
      </p:sp>
      <p:sp>
        <p:nvSpPr>
          <p:cNvPr id="3" name="Espace réservé de la date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4C844-6CCF-4A4D-8B4F-2FEE92C69C6A}"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5923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p:spTree>
      <p:nvGrpSpPr>
        <p:cNvPr id="1" name=""/>
        <p:cNvGrpSpPr/>
        <p:nvPr/>
      </p:nvGrpSpPr>
      <p:grpSpPr>
        <a:xfrm>
          <a:off x="0" y="0"/>
          <a:ext cx="0" cy="0"/>
          <a:chOff x="0" y="0"/>
          <a:chExt cx="0" cy="0"/>
        </a:xfrm>
      </p:grpSpPr>
      <p:sp>
        <p:nvSpPr>
          <p:cNvPr id="2" name="Titre 1"/>
          <p:cNvSpPr>
            <a:spLocks noGrp="1"/>
          </p:cNvSpPr>
          <p:nvPr>
            <p:ph type="title"/>
          </p:nvPr>
        </p:nvSpPr>
        <p:spPr>
          <a:xfrm>
            <a:off x="838200" y="3429000"/>
            <a:ext cx="10515600" cy="816312"/>
          </a:xfrm>
          <a:prstGeom prst="rect">
            <a:avLst/>
          </a:prstGeom>
        </p:spPr>
        <p:txBody>
          <a:bodyPr/>
          <a:lstStyle/>
          <a:p>
            <a:r>
              <a:rPr lang="fr-FR" dirty="0" smtClean="0"/>
              <a:t>Modifiez le style du titre</a:t>
            </a:r>
            <a:endParaRPr lang="fr-FR" dirty="0"/>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14641" y="867784"/>
            <a:ext cx="2341530" cy="2019764"/>
          </a:xfrm>
          <a:prstGeom prst="rect">
            <a:avLst/>
          </a:prstGeom>
        </p:spPr>
      </p:pic>
    </p:spTree>
    <p:extLst>
      <p:ext uri="{BB962C8B-B14F-4D97-AF65-F5344CB8AC3E}">
        <p14:creationId xmlns:p14="http://schemas.microsoft.com/office/powerpoint/2010/main" val="399070272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re court + Texte">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838200" y="1270450"/>
            <a:ext cx="10515600" cy="4879498"/>
          </a:xfrm>
          <a:prstGeom prst="rect">
            <a:avLst/>
          </a:prstGeom>
        </p:spPr>
        <p:txBody>
          <a:bodyPr/>
          <a:lstStyle>
            <a:lvl1pPr>
              <a:defRPr sz="2400"/>
            </a:lvl1pPr>
            <a:lvl2pPr>
              <a:defRPr sz="2000"/>
            </a:lvl2pPr>
            <a:lvl3pPr>
              <a:defRPr sz="1800"/>
            </a:lvl3pPr>
            <a:lvl4pPr>
              <a:defRPr sz="1600"/>
            </a:lvl4pPr>
            <a:lvl5pPr>
              <a:defRPr sz="1600"/>
            </a:lvl5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Titre 3"/>
          <p:cNvSpPr>
            <a:spLocks noGrp="1"/>
          </p:cNvSpPr>
          <p:nvPr>
            <p:ph type="title"/>
          </p:nvPr>
        </p:nvSpPr>
        <p:spPr>
          <a:xfrm>
            <a:off x="838200" y="254369"/>
            <a:ext cx="10515600" cy="792036"/>
          </a:xfrm>
          <a:prstGeom prst="rect">
            <a:avLst/>
          </a:prstGeom>
        </p:spPr>
        <p:txBody>
          <a:bodyPr/>
          <a:lstStyle/>
          <a:p>
            <a:r>
              <a:rPr lang="fr-FR" smtClean="0"/>
              <a:t>Modifiez le style du titre</a:t>
            </a:r>
            <a:endParaRPr lang="fr-FR"/>
          </a:p>
        </p:txBody>
      </p:sp>
    </p:spTree>
    <p:extLst>
      <p:ext uri="{BB962C8B-B14F-4D97-AF65-F5344CB8AC3E}">
        <p14:creationId xmlns:p14="http://schemas.microsoft.com/office/powerpoint/2010/main" val="357432414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obj">
  <p:cSld name="Two Content">
    <p:spTree>
      <p:nvGrpSpPr>
        <p:cNvPr id="1" name="Shape 11"/>
        <p:cNvGrpSpPr/>
        <p:nvPr/>
      </p:nvGrpSpPr>
      <p:grpSpPr>
        <a:xfrm>
          <a:off x="0" y="0"/>
          <a:ext cx="0" cy="0"/>
          <a:chOff x="0" y="0"/>
          <a:chExt cx="0" cy="0"/>
        </a:xfrm>
      </p:grpSpPr>
      <p:sp>
        <p:nvSpPr>
          <p:cNvPr id="12" name="Google Shape;12;p13"/>
          <p:cNvSpPr txBox="1">
            <a:spLocks noGrp="1"/>
          </p:cNvSpPr>
          <p:nvPr>
            <p:ph type="title"/>
          </p:nvPr>
        </p:nvSpPr>
        <p:spPr>
          <a:xfrm>
            <a:off x="3861950" y="178678"/>
            <a:ext cx="4468103" cy="3851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781" b="0" i="0">
                <a:solidFill>
                  <a:srgbClr val="343638"/>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body" idx="1"/>
          </p:nvPr>
        </p:nvSpPr>
        <p:spPr>
          <a:xfrm>
            <a:off x="609600" y="1577342"/>
            <a:ext cx="5303520" cy="387798"/>
          </a:xfrm>
          <a:prstGeom prst="rect">
            <a:avLst/>
          </a:prstGeom>
          <a:noFill/>
          <a:ln>
            <a:noFill/>
          </a:ln>
        </p:spPr>
        <p:txBody>
          <a:bodyPr spcFirstLastPara="1" wrap="square" lIns="0" tIns="0" rIns="0" bIns="0" anchor="t" anchorCtr="0">
            <a:spAutoFit/>
          </a:bodyPr>
          <a:lstStyle>
            <a:lvl1pPr marL="368510" lvl="0" indent="-184255" algn="l">
              <a:spcBef>
                <a:spcPts val="0"/>
              </a:spcBef>
              <a:spcAft>
                <a:spcPts val="0"/>
              </a:spcAft>
              <a:buSzPts val="1400"/>
              <a:buNone/>
              <a:defRPr/>
            </a:lvl1pPr>
            <a:lvl2pPr marL="737020" lvl="1" indent="-184255" algn="l">
              <a:spcBef>
                <a:spcPts val="0"/>
              </a:spcBef>
              <a:spcAft>
                <a:spcPts val="0"/>
              </a:spcAft>
              <a:buSzPts val="1400"/>
              <a:buNone/>
              <a:defRPr/>
            </a:lvl2pPr>
            <a:lvl3pPr marL="1105530" lvl="2" indent="-184255" algn="l">
              <a:spcBef>
                <a:spcPts val="0"/>
              </a:spcBef>
              <a:spcAft>
                <a:spcPts val="0"/>
              </a:spcAft>
              <a:buSzPts val="1400"/>
              <a:buNone/>
              <a:defRPr/>
            </a:lvl3pPr>
            <a:lvl4pPr marL="1474040" lvl="3" indent="-184255" algn="l">
              <a:spcBef>
                <a:spcPts val="0"/>
              </a:spcBef>
              <a:spcAft>
                <a:spcPts val="0"/>
              </a:spcAft>
              <a:buSzPts val="1400"/>
              <a:buNone/>
              <a:defRPr/>
            </a:lvl4pPr>
            <a:lvl5pPr marL="1842550" lvl="4" indent="-184255" algn="l">
              <a:spcBef>
                <a:spcPts val="0"/>
              </a:spcBef>
              <a:spcAft>
                <a:spcPts val="0"/>
              </a:spcAft>
              <a:buSzPts val="1400"/>
              <a:buNone/>
              <a:defRPr/>
            </a:lvl5pPr>
            <a:lvl6pPr marL="2211060" lvl="5" indent="-184255" algn="l">
              <a:spcBef>
                <a:spcPts val="0"/>
              </a:spcBef>
              <a:spcAft>
                <a:spcPts val="0"/>
              </a:spcAft>
              <a:buSzPts val="1400"/>
              <a:buNone/>
              <a:defRPr/>
            </a:lvl6pPr>
            <a:lvl7pPr marL="2579571" lvl="6" indent="-184255" algn="l">
              <a:spcBef>
                <a:spcPts val="0"/>
              </a:spcBef>
              <a:spcAft>
                <a:spcPts val="0"/>
              </a:spcAft>
              <a:buSzPts val="1400"/>
              <a:buNone/>
              <a:defRPr/>
            </a:lvl7pPr>
            <a:lvl8pPr marL="2948081" lvl="7" indent="-184255" algn="l">
              <a:spcBef>
                <a:spcPts val="0"/>
              </a:spcBef>
              <a:spcAft>
                <a:spcPts val="0"/>
              </a:spcAft>
              <a:buSzPts val="1400"/>
              <a:buNone/>
              <a:defRPr/>
            </a:lvl8pPr>
            <a:lvl9pPr marL="3316591" lvl="8" indent="-184255" algn="l">
              <a:spcBef>
                <a:spcPts val="0"/>
              </a:spcBef>
              <a:spcAft>
                <a:spcPts val="0"/>
              </a:spcAft>
              <a:buSzPts val="1400"/>
              <a:buNone/>
              <a:defRPr/>
            </a:lvl9pPr>
          </a:lstStyle>
          <a:p>
            <a:endParaRPr/>
          </a:p>
        </p:txBody>
      </p:sp>
      <p:sp>
        <p:nvSpPr>
          <p:cNvPr id="14" name="Google Shape;14;p13"/>
          <p:cNvSpPr txBox="1">
            <a:spLocks noGrp="1"/>
          </p:cNvSpPr>
          <p:nvPr>
            <p:ph type="body" idx="2"/>
          </p:nvPr>
        </p:nvSpPr>
        <p:spPr>
          <a:xfrm>
            <a:off x="6278880" y="1577342"/>
            <a:ext cx="5303520" cy="387798"/>
          </a:xfrm>
          <a:prstGeom prst="rect">
            <a:avLst/>
          </a:prstGeom>
          <a:noFill/>
          <a:ln>
            <a:noFill/>
          </a:ln>
        </p:spPr>
        <p:txBody>
          <a:bodyPr spcFirstLastPara="1" wrap="square" lIns="0" tIns="0" rIns="0" bIns="0" anchor="t" anchorCtr="0">
            <a:spAutoFit/>
          </a:bodyPr>
          <a:lstStyle>
            <a:lvl1pPr marL="368510" lvl="0" indent="-184255" algn="l">
              <a:spcBef>
                <a:spcPts val="0"/>
              </a:spcBef>
              <a:spcAft>
                <a:spcPts val="0"/>
              </a:spcAft>
              <a:buSzPts val="1400"/>
              <a:buNone/>
              <a:defRPr/>
            </a:lvl1pPr>
            <a:lvl2pPr marL="737020" lvl="1" indent="-184255" algn="l">
              <a:spcBef>
                <a:spcPts val="0"/>
              </a:spcBef>
              <a:spcAft>
                <a:spcPts val="0"/>
              </a:spcAft>
              <a:buSzPts val="1400"/>
              <a:buNone/>
              <a:defRPr/>
            </a:lvl2pPr>
            <a:lvl3pPr marL="1105530" lvl="2" indent="-184255" algn="l">
              <a:spcBef>
                <a:spcPts val="0"/>
              </a:spcBef>
              <a:spcAft>
                <a:spcPts val="0"/>
              </a:spcAft>
              <a:buSzPts val="1400"/>
              <a:buNone/>
              <a:defRPr/>
            </a:lvl3pPr>
            <a:lvl4pPr marL="1474040" lvl="3" indent="-184255" algn="l">
              <a:spcBef>
                <a:spcPts val="0"/>
              </a:spcBef>
              <a:spcAft>
                <a:spcPts val="0"/>
              </a:spcAft>
              <a:buSzPts val="1400"/>
              <a:buNone/>
              <a:defRPr/>
            </a:lvl4pPr>
            <a:lvl5pPr marL="1842550" lvl="4" indent="-184255" algn="l">
              <a:spcBef>
                <a:spcPts val="0"/>
              </a:spcBef>
              <a:spcAft>
                <a:spcPts val="0"/>
              </a:spcAft>
              <a:buSzPts val="1400"/>
              <a:buNone/>
              <a:defRPr/>
            </a:lvl5pPr>
            <a:lvl6pPr marL="2211060" lvl="5" indent="-184255" algn="l">
              <a:spcBef>
                <a:spcPts val="0"/>
              </a:spcBef>
              <a:spcAft>
                <a:spcPts val="0"/>
              </a:spcAft>
              <a:buSzPts val="1400"/>
              <a:buNone/>
              <a:defRPr/>
            </a:lvl6pPr>
            <a:lvl7pPr marL="2579571" lvl="6" indent="-184255" algn="l">
              <a:spcBef>
                <a:spcPts val="0"/>
              </a:spcBef>
              <a:spcAft>
                <a:spcPts val="0"/>
              </a:spcAft>
              <a:buSzPts val="1400"/>
              <a:buNone/>
              <a:defRPr/>
            </a:lvl7pPr>
            <a:lvl8pPr marL="2948081" lvl="7" indent="-184255" algn="l">
              <a:spcBef>
                <a:spcPts val="0"/>
              </a:spcBef>
              <a:spcAft>
                <a:spcPts val="0"/>
              </a:spcAft>
              <a:buSzPts val="1400"/>
              <a:buNone/>
              <a:defRPr/>
            </a:lvl8pPr>
            <a:lvl9pPr marL="3316591" lvl="8" indent="-184255"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145280" y="6377940"/>
            <a:ext cx="3901440" cy="184666"/>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dt" idx="10"/>
          </p:nvPr>
        </p:nvSpPr>
        <p:spPr>
          <a:xfrm>
            <a:off x="609600" y="6377940"/>
            <a:ext cx="2804160" cy="18466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3"/>
          <p:cNvSpPr txBox="1">
            <a:spLocks noGrp="1"/>
          </p:cNvSpPr>
          <p:nvPr>
            <p:ph type="sldNum" idx="12"/>
          </p:nvPr>
        </p:nvSpPr>
        <p:spPr>
          <a:xfrm>
            <a:off x="8778242" y="6377942"/>
            <a:ext cx="2804160" cy="184666"/>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‹N°›</a:t>
            </a:fld>
            <a:endParaRPr lang="en-US"/>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921328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838200" y="1340667"/>
            <a:ext cx="10515600" cy="1325563"/>
          </a:xfrm>
        </p:spPr>
        <p:txBody>
          <a:bodyPr/>
          <a:lstStyle/>
          <a:p>
            <a:r>
              <a:rPr lang="fr-FR" dirty="0" smtClean="0"/>
              <a:t>Modifiez le style du titre</a:t>
            </a:r>
            <a:endParaRPr lang="fr-FR" dirty="0"/>
          </a:p>
        </p:txBody>
      </p:sp>
    </p:spTree>
    <p:extLst>
      <p:ext uri="{BB962C8B-B14F-4D97-AF65-F5344CB8AC3E}">
        <p14:creationId xmlns:p14="http://schemas.microsoft.com/office/powerpoint/2010/main" val="35854674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28BCC1-D9C7-4C34-A953-31BD02358EBA}" type="datetimeFigureOut">
              <a:rPr lang="fr-FR" smtClean="0"/>
              <a:t>14/12/2021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9739D8-4DA2-47C7-B2B7-0CA19381232E}" type="slidenum">
              <a:rPr lang="fr-FR" smtClean="0"/>
              <a:t>‹N°›</a:t>
            </a:fld>
            <a:endParaRPr lang="fr-FR"/>
          </a:p>
        </p:txBody>
      </p:sp>
    </p:spTree>
    <p:extLst>
      <p:ext uri="{BB962C8B-B14F-4D97-AF65-F5344CB8AC3E}">
        <p14:creationId xmlns:p14="http://schemas.microsoft.com/office/powerpoint/2010/main" val="100605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6328BCC1-D9C7-4C34-A953-31BD02358EBA}" type="datetimeFigureOut">
              <a:rPr lang="fr-FR" smtClean="0"/>
              <a:t>14/12/2021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9739D8-4DA2-47C7-B2B7-0CA19381232E}" type="slidenum">
              <a:rPr lang="fr-FR" smtClean="0"/>
              <a:t>‹N°›</a:t>
            </a:fld>
            <a:endParaRPr lang="fr-FR"/>
          </a:p>
        </p:txBody>
      </p:sp>
    </p:spTree>
    <p:extLst>
      <p:ext uri="{BB962C8B-B14F-4D97-AF65-F5344CB8AC3E}">
        <p14:creationId xmlns:p14="http://schemas.microsoft.com/office/powerpoint/2010/main" val="463188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328BCC1-D9C7-4C34-A953-31BD02358EBA}" type="datetimeFigureOut">
              <a:rPr lang="fr-FR" smtClean="0"/>
              <a:t>14/12/2021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9739D8-4DA2-47C7-B2B7-0CA19381232E}" type="slidenum">
              <a:rPr lang="fr-FR" smtClean="0"/>
              <a:t>‹N°›</a:t>
            </a:fld>
            <a:endParaRPr lang="fr-FR"/>
          </a:p>
        </p:txBody>
      </p:sp>
    </p:spTree>
    <p:extLst>
      <p:ext uri="{BB962C8B-B14F-4D97-AF65-F5344CB8AC3E}">
        <p14:creationId xmlns:p14="http://schemas.microsoft.com/office/powerpoint/2010/main" val="3853452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328BCC1-D9C7-4C34-A953-31BD02358EBA}" type="datetimeFigureOut">
              <a:rPr lang="fr-FR" smtClean="0"/>
              <a:t>14/12/2021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29739D8-4DA2-47C7-B2B7-0CA19381232E}" type="slidenum">
              <a:rPr lang="fr-FR" smtClean="0"/>
              <a:t>‹N°›</a:t>
            </a:fld>
            <a:endParaRPr lang="fr-FR"/>
          </a:p>
        </p:txBody>
      </p:sp>
    </p:spTree>
    <p:extLst>
      <p:ext uri="{BB962C8B-B14F-4D97-AF65-F5344CB8AC3E}">
        <p14:creationId xmlns:p14="http://schemas.microsoft.com/office/powerpoint/2010/main" val="1146672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328BCC1-D9C7-4C34-A953-31BD02358EBA}" type="datetimeFigureOut">
              <a:rPr lang="fr-FR" smtClean="0"/>
              <a:t>14/12/2021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29739D8-4DA2-47C7-B2B7-0CA19381232E}" type="slidenum">
              <a:rPr lang="fr-FR" smtClean="0"/>
              <a:t>‹N°›</a:t>
            </a:fld>
            <a:endParaRPr lang="fr-FR"/>
          </a:p>
        </p:txBody>
      </p:sp>
    </p:spTree>
    <p:extLst>
      <p:ext uri="{BB962C8B-B14F-4D97-AF65-F5344CB8AC3E}">
        <p14:creationId xmlns:p14="http://schemas.microsoft.com/office/powerpoint/2010/main" val="40421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28BCC1-D9C7-4C34-A953-31BD02358EBA}" type="datetimeFigureOut">
              <a:rPr lang="fr-FR" smtClean="0"/>
              <a:t>14/12/2021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29739D8-4DA2-47C7-B2B7-0CA19381232E}" type="slidenum">
              <a:rPr lang="fr-FR" smtClean="0"/>
              <a:t>‹N°›</a:t>
            </a:fld>
            <a:endParaRPr lang="fr-FR"/>
          </a:p>
        </p:txBody>
      </p:sp>
    </p:spTree>
    <p:extLst>
      <p:ext uri="{BB962C8B-B14F-4D97-AF65-F5344CB8AC3E}">
        <p14:creationId xmlns:p14="http://schemas.microsoft.com/office/powerpoint/2010/main" val="480883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328BCC1-D9C7-4C34-A953-31BD02358EBA}" type="datetimeFigureOut">
              <a:rPr lang="fr-FR" smtClean="0"/>
              <a:t>14/12/2021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9739D8-4DA2-47C7-B2B7-0CA19381232E}" type="slidenum">
              <a:rPr lang="fr-FR" smtClean="0"/>
              <a:t>‹N°›</a:t>
            </a:fld>
            <a:endParaRPr lang="fr-FR"/>
          </a:p>
        </p:txBody>
      </p:sp>
    </p:spTree>
    <p:extLst>
      <p:ext uri="{BB962C8B-B14F-4D97-AF65-F5344CB8AC3E}">
        <p14:creationId xmlns:p14="http://schemas.microsoft.com/office/powerpoint/2010/main" val="474477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328BCC1-D9C7-4C34-A953-31BD02358EBA}" type="datetimeFigureOut">
              <a:rPr lang="fr-FR" smtClean="0"/>
              <a:t>14/12/2021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9739D8-4DA2-47C7-B2B7-0CA19381232E}" type="slidenum">
              <a:rPr lang="fr-FR" smtClean="0"/>
              <a:t>‹N°›</a:t>
            </a:fld>
            <a:endParaRPr lang="fr-FR"/>
          </a:p>
        </p:txBody>
      </p:sp>
    </p:spTree>
    <p:extLst>
      <p:ext uri="{BB962C8B-B14F-4D97-AF65-F5344CB8AC3E}">
        <p14:creationId xmlns:p14="http://schemas.microsoft.com/office/powerpoint/2010/main" val="169972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8BCC1-D9C7-4C34-A953-31BD02358EBA}" type="datetimeFigureOut">
              <a:rPr lang="fr-FR" smtClean="0"/>
              <a:t>14/12/2021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739D8-4DA2-47C7-B2B7-0CA19381232E}" type="slidenum">
              <a:rPr lang="fr-FR" smtClean="0"/>
              <a:t>‹N°›</a:t>
            </a:fld>
            <a:endParaRPr lang="fr-FR"/>
          </a:p>
        </p:txBody>
      </p:sp>
      <p:pic>
        <p:nvPicPr>
          <p:cNvPr id="7" name="Image 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7078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23.png"/><Relationship Id="rId12"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image" Target="../media/image17.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16.jpeg"/><Relationship Id="rId10" Type="http://schemas.openxmlformats.org/officeDocument/2006/relationships/image" Target="../media/image31.jpeg"/><Relationship Id="rId4" Type="http://schemas.openxmlformats.org/officeDocument/2006/relationships/image" Target="../media/image18.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3.png"/><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35.jpeg"/><Relationship Id="rId5" Type="http://schemas.microsoft.com/office/2007/relationships/hdphoto" Target="../media/hdphoto5.wdp"/><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39.jpeg"/><Relationship Id="rId11" Type="http://schemas.openxmlformats.org/officeDocument/2006/relationships/image" Target="../media/image44.jpeg"/><Relationship Id="rId5" Type="http://schemas.microsoft.com/office/2007/relationships/hdphoto" Target="../media/hdphoto5.wdp"/><Relationship Id="rId10" Type="http://schemas.openxmlformats.org/officeDocument/2006/relationships/image" Target="../media/image43.png"/><Relationship Id="rId4" Type="http://schemas.openxmlformats.org/officeDocument/2006/relationships/image" Target="../media/image34.png"/><Relationship Id="rId9"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44.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8.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2.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5356" r="5768"/>
          <a:stretch/>
        </p:blipFill>
        <p:spPr>
          <a:xfrm>
            <a:off x="239" y="0"/>
            <a:ext cx="12192534" cy="6858000"/>
          </a:xfrm>
          <a:prstGeom prst="rect">
            <a:avLst/>
          </a:prstGeom>
        </p:spPr>
      </p:pic>
    </p:spTree>
    <p:extLst>
      <p:ext uri="{BB962C8B-B14F-4D97-AF65-F5344CB8AC3E}">
        <p14:creationId xmlns:p14="http://schemas.microsoft.com/office/powerpoint/2010/main" val="2880903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931" t="3005" r="13983" b="8993"/>
          <a:stretch/>
        </p:blipFill>
        <p:spPr bwMode="auto">
          <a:xfrm>
            <a:off x="272688" y="3248814"/>
            <a:ext cx="1480726" cy="31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Image 83">
            <a:extLst>
              <a:ext uri="{FF2B5EF4-FFF2-40B4-BE49-F238E27FC236}">
                <a16:creationId xmlns:a16="http://schemas.microsoft.com/office/drawing/2014/main" id="{4E3C1067-6E2B-42BB-9BA8-0D0CC4C43ACD}"/>
              </a:ext>
            </a:extLst>
          </p:cNvPr>
          <p:cNvPicPr>
            <a:picLocks noChangeAspect="1"/>
          </p:cNvPicPr>
          <p:nvPr/>
        </p:nvPicPr>
        <p:blipFill rotWithShape="1">
          <a:blip r:embed="rId4" cstate="print"/>
          <a:srcRect l="51870" t="15492" r="24550" b="80330"/>
          <a:stretch/>
        </p:blipFill>
        <p:spPr>
          <a:xfrm>
            <a:off x="2753874" y="381240"/>
            <a:ext cx="6237064" cy="642996"/>
          </a:xfrm>
          <a:prstGeom prst="rect">
            <a:avLst/>
          </a:prstGeom>
        </p:spPr>
      </p:pic>
      <p:sp>
        <p:nvSpPr>
          <p:cNvPr id="91" name="Rectangle 90"/>
          <p:cNvSpPr/>
          <p:nvPr/>
        </p:nvSpPr>
        <p:spPr>
          <a:xfrm>
            <a:off x="1838824" y="3605456"/>
            <a:ext cx="2171789" cy="497749"/>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r>
              <a:rPr lang="fr-FR" sz="1632" dirty="0">
                <a:solidFill>
                  <a:srgbClr val="565655"/>
                </a:solidFill>
                <a:latin typeface="Century Gothic" panose="020B0502020202020204" pitchFamily="34" charset="0"/>
              </a:rPr>
              <a:t>20% </a:t>
            </a:r>
            <a:r>
              <a:rPr lang="fr-FR" sz="1632" dirty="0" smtClean="0">
                <a:solidFill>
                  <a:srgbClr val="565655"/>
                </a:solidFill>
                <a:latin typeface="Century Gothic" panose="020B0502020202020204" pitchFamily="34" charset="0"/>
              </a:rPr>
              <a:t>ACIDES</a:t>
            </a:r>
            <a:endParaRPr lang="fr-FR" sz="1632" dirty="0">
              <a:solidFill>
                <a:srgbClr val="565655"/>
              </a:solidFill>
              <a:latin typeface="Century Gothic" panose="020B0502020202020204" pitchFamily="34" charset="0"/>
            </a:endParaRPr>
          </a:p>
        </p:txBody>
      </p:sp>
      <p:sp>
        <p:nvSpPr>
          <p:cNvPr id="103" name="ZoneTexte 102"/>
          <p:cNvSpPr txBox="1"/>
          <p:nvPr/>
        </p:nvSpPr>
        <p:spPr>
          <a:xfrm>
            <a:off x="1912236" y="4965364"/>
            <a:ext cx="2098377" cy="461665"/>
          </a:xfrm>
          <a:prstGeom prst="rect">
            <a:avLst/>
          </a:prstGeom>
          <a:noFill/>
        </p:spPr>
        <p:txBody>
          <a:bodyPr wrap="square" rtlCol="0">
            <a:spAutoFit/>
          </a:bodyPr>
          <a:lstStyle>
            <a:defPPr>
              <a:defRPr lang="fr-FR"/>
            </a:defPPr>
            <a:lvl1pPr algn="ctr">
              <a:defRPr sz="1200">
                <a:solidFill>
                  <a:srgbClr val="565655"/>
                </a:solidFill>
                <a:latin typeface="The Sans plus "/>
              </a:defRPr>
            </a:lvl1pPr>
          </a:lstStyle>
          <a:p>
            <a:r>
              <a:rPr lang="fr-FR" dirty="0" smtClean="0"/>
              <a:t>EXFOLIANT</a:t>
            </a:r>
            <a:endParaRPr lang="fr-FR" dirty="0"/>
          </a:p>
          <a:p>
            <a:r>
              <a:rPr lang="fr-FR" dirty="0" smtClean="0"/>
              <a:t>PURIFIANT</a:t>
            </a:r>
            <a:endParaRPr lang="fr-FR" dirty="0"/>
          </a:p>
        </p:txBody>
      </p:sp>
      <p:pic>
        <p:nvPicPr>
          <p:cNvPr id="65" name="Picture 2" descr="Forces et faiblesses de la « Palestine 24 images/seconde » - ERAP -  Échanges Rhône-Alpes Auvergne Palest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88824">
            <a:off x="10712428" y="241778"/>
            <a:ext cx="1334652" cy="1042057"/>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p:cNvSpPr/>
          <p:nvPr/>
        </p:nvSpPr>
        <p:spPr>
          <a:xfrm>
            <a:off x="4249523" y="727270"/>
            <a:ext cx="3678700" cy="756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r>
              <a:rPr lang="fr-FR" sz="2400" b="1" dirty="0">
                <a:solidFill>
                  <a:srgbClr val="E7E6E6">
                    <a:lumMod val="25000"/>
                  </a:srgbClr>
                </a:solidFill>
                <a:latin typeface="KyivType Sans2" panose="00000500000000000000" pitchFamily="50" charset="0"/>
              </a:rPr>
              <a:t>ACTIVE MICRO-PEEL</a:t>
            </a:r>
          </a:p>
          <a:p>
            <a:pPr algn="ctr" defTabSz="914335"/>
            <a:endParaRPr lang="fr-FR" sz="2400" b="1" dirty="0">
              <a:solidFill>
                <a:srgbClr val="E7E6E6">
                  <a:lumMod val="25000"/>
                </a:srgbClr>
              </a:solidFill>
              <a:latin typeface="KyivType Sans2" panose="00000500000000000000" pitchFamily="50" charset="0"/>
            </a:endParaRPr>
          </a:p>
        </p:txBody>
      </p:sp>
      <p:sp>
        <p:nvSpPr>
          <p:cNvPr id="67" name="ZoneTexte 66"/>
          <p:cNvSpPr txBox="1"/>
          <p:nvPr/>
        </p:nvSpPr>
        <p:spPr>
          <a:xfrm>
            <a:off x="240" y="6413502"/>
            <a:ext cx="2098150" cy="276999"/>
          </a:xfrm>
          <a:prstGeom prst="rect">
            <a:avLst/>
          </a:prstGeom>
          <a:noFill/>
        </p:spPr>
        <p:txBody>
          <a:bodyPr wrap="square" rtlCol="0">
            <a:spAutoFit/>
          </a:bodyPr>
          <a:lstStyle/>
          <a:p>
            <a:pPr algn="ctr" defTabSz="914335">
              <a:defRPr/>
            </a:pPr>
            <a:r>
              <a:rPr lang="fr-FR" sz="1200" dirty="0">
                <a:solidFill>
                  <a:srgbClr val="565655"/>
                </a:solidFill>
                <a:latin typeface="Century Gothic" panose="020B0502020202020204" pitchFamily="34" charset="0"/>
              </a:rPr>
              <a:t>C</a:t>
            </a:r>
            <a:r>
              <a:rPr lang="fr-FR" sz="1200" dirty="0" smtClean="0">
                <a:solidFill>
                  <a:srgbClr val="565655"/>
                </a:solidFill>
                <a:latin typeface="Century Gothic" panose="020B0502020202020204" pitchFamily="34" charset="0"/>
              </a:rPr>
              <a:t>.60 </a:t>
            </a:r>
            <a:r>
              <a:rPr lang="fr-FR" sz="1200" dirty="0">
                <a:solidFill>
                  <a:srgbClr val="565655"/>
                </a:solidFill>
                <a:latin typeface="Century Gothic" panose="020B0502020202020204" pitchFamily="34" charset="0"/>
              </a:rPr>
              <a:t>ml</a:t>
            </a:r>
          </a:p>
        </p:txBody>
      </p:sp>
      <p:sp>
        <p:nvSpPr>
          <p:cNvPr id="68" name="ZoneTexte 67">
            <a:extLst>
              <a:ext uri="{FF2B5EF4-FFF2-40B4-BE49-F238E27FC236}">
                <a16:creationId xmlns:a16="http://schemas.microsoft.com/office/drawing/2014/main" id="{773DF8B9-CE38-4D36-85E8-BD2163DD577D}"/>
              </a:ext>
            </a:extLst>
          </p:cNvPr>
          <p:cNvSpPr txBox="1"/>
          <p:nvPr/>
        </p:nvSpPr>
        <p:spPr>
          <a:xfrm>
            <a:off x="4731526" y="1531005"/>
            <a:ext cx="5753476" cy="338554"/>
          </a:xfrm>
          <a:prstGeom prst="rect">
            <a:avLst/>
          </a:prstGeom>
          <a:noFill/>
        </p:spPr>
        <p:txBody>
          <a:bodyPr wrap="square" rtlCol="0">
            <a:spAutoFit/>
          </a:bodyPr>
          <a:lstStyle/>
          <a:p>
            <a:pPr lvl="0" algn="ctr"/>
            <a:r>
              <a:rPr lang="fr-FR" sz="1600" dirty="0">
                <a:solidFill>
                  <a:prstClr val="black"/>
                </a:solidFill>
                <a:latin typeface="Century Gothic" panose="020B0502020202020204" pitchFamily="34" charset="0"/>
              </a:rPr>
              <a:t>Peeling professionnel exfoliant et purifiant – Grade 1</a:t>
            </a:r>
          </a:p>
        </p:txBody>
      </p:sp>
      <p:sp>
        <p:nvSpPr>
          <p:cNvPr id="82" name="Rectangle 81"/>
          <p:cNvSpPr/>
          <p:nvPr/>
        </p:nvSpPr>
        <p:spPr>
          <a:xfrm>
            <a:off x="979915" y="1773555"/>
            <a:ext cx="2910058" cy="282165"/>
          </a:xfrm>
          <a:prstGeom prst="rect">
            <a:avLst/>
          </a:prstGeom>
          <a:solidFill>
            <a:srgbClr val="565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r>
              <a:rPr lang="fr-FR" sz="1600" b="1" dirty="0">
                <a:solidFill>
                  <a:prstClr val="white"/>
                </a:solidFill>
                <a:latin typeface="Century Gothic" panose="020B0502020202020204" pitchFamily="34" charset="0"/>
              </a:rPr>
              <a:t>Utilisation en cabine</a:t>
            </a:r>
          </a:p>
        </p:txBody>
      </p:sp>
      <p:sp>
        <p:nvSpPr>
          <p:cNvPr id="83" name="ZoneTexte 82">
            <a:extLst>
              <a:ext uri="{FF2B5EF4-FFF2-40B4-BE49-F238E27FC236}">
                <a16:creationId xmlns:a16="http://schemas.microsoft.com/office/drawing/2014/main" id="{773DF8B9-CE38-4D36-85E8-BD2163DD577D}"/>
              </a:ext>
            </a:extLst>
          </p:cNvPr>
          <p:cNvSpPr txBox="1"/>
          <p:nvPr/>
        </p:nvSpPr>
        <p:spPr>
          <a:xfrm>
            <a:off x="979914" y="2149985"/>
            <a:ext cx="11211607" cy="1077218"/>
          </a:xfrm>
          <a:prstGeom prst="rect">
            <a:avLst/>
          </a:prstGeom>
          <a:noFill/>
        </p:spPr>
        <p:txBody>
          <a:bodyPr wrap="square" rtlCol="0">
            <a:spAutoFit/>
          </a:bodyPr>
          <a:lstStyle/>
          <a:p>
            <a:pPr defTabSz="914335">
              <a:defRPr/>
            </a:pPr>
            <a:r>
              <a:rPr lang="en-US" sz="1600" dirty="0">
                <a:solidFill>
                  <a:prstClr val="black"/>
                </a:solidFill>
                <a:latin typeface="Century Gothic" panose="020B0502020202020204" pitchFamily="34" charset="0"/>
              </a:rPr>
              <a:t>*</a:t>
            </a:r>
            <a:r>
              <a:rPr lang="en-US" sz="1600" dirty="0" smtClean="0">
                <a:solidFill>
                  <a:prstClr val="black"/>
                </a:solidFill>
                <a:latin typeface="Century Gothic" panose="020B0502020202020204" pitchFamily="34" charset="0"/>
              </a:rPr>
              <a:t>Application avec la main sur les zones indices ci-</a:t>
            </a:r>
            <a:r>
              <a:rPr lang="en-US" sz="1600" dirty="0" err="1" smtClean="0">
                <a:solidFill>
                  <a:prstClr val="black"/>
                </a:solidFill>
                <a:latin typeface="Century Gothic" panose="020B0502020202020204" pitchFamily="34" charset="0"/>
              </a:rPr>
              <a:t>dessous</a:t>
            </a:r>
            <a:r>
              <a:rPr lang="en-US" sz="1600" dirty="0" smtClean="0">
                <a:solidFill>
                  <a:prstClr val="black"/>
                </a:solidFill>
                <a:latin typeface="Century Gothic" panose="020B0502020202020204" pitchFamily="34" charset="0"/>
              </a:rPr>
              <a:t> </a:t>
            </a:r>
            <a:r>
              <a:rPr lang="en-US" sz="1600" dirty="0">
                <a:solidFill>
                  <a:prstClr val="black"/>
                </a:solidFill>
                <a:latin typeface="Century Gothic" panose="020B0502020202020204" pitchFamily="34" charset="0"/>
              </a:rPr>
              <a:t>(2 </a:t>
            </a:r>
            <a:r>
              <a:rPr lang="en-US" sz="1600" dirty="0" smtClean="0">
                <a:solidFill>
                  <a:prstClr val="black"/>
                </a:solidFill>
                <a:latin typeface="Century Gothic" panose="020B0502020202020204" pitchFamily="34" charset="0"/>
              </a:rPr>
              <a:t>compte-gouttes)</a:t>
            </a:r>
            <a:endParaRPr lang="en-US" sz="1600" dirty="0">
              <a:solidFill>
                <a:prstClr val="black"/>
              </a:solidFill>
              <a:latin typeface="Century Gothic" panose="020B0502020202020204" pitchFamily="34" charset="0"/>
            </a:endParaRPr>
          </a:p>
          <a:p>
            <a:r>
              <a:rPr lang="fr-FR" sz="1600" dirty="0" smtClean="0">
                <a:solidFill>
                  <a:prstClr val="black"/>
                </a:solidFill>
                <a:latin typeface="Century Gothic" panose="020B0502020202020204" pitchFamily="34" charset="0"/>
              </a:rPr>
              <a:t>*</a:t>
            </a:r>
            <a:r>
              <a:rPr lang="fr-FR" sz="1600" dirty="0">
                <a:solidFill>
                  <a:prstClr val="black"/>
                </a:solidFill>
                <a:latin typeface="Century Gothic" panose="020B0502020202020204" pitchFamily="34" charset="0"/>
              </a:rPr>
              <a:t>Temps de pose : 1 à 2 minutes selon la sensibilité</a:t>
            </a:r>
          </a:p>
          <a:p>
            <a:r>
              <a:rPr lang="fr-FR" sz="1600" dirty="0">
                <a:solidFill>
                  <a:prstClr val="black"/>
                </a:solidFill>
                <a:latin typeface="Century Gothic" panose="020B0502020202020204" pitchFamily="34" charset="0"/>
              </a:rPr>
              <a:t>*Retrait à l’aide d’une gaze humidifiée à l’eau en mouvements circulaires vers l’extérieur en suivant le trajet du schéma ci-dessous y compris le nez. Pensez à rincer la gaze entre chaque zone.</a:t>
            </a:r>
          </a:p>
        </p:txBody>
      </p:sp>
      <p:pic>
        <p:nvPicPr>
          <p:cNvPr id="23"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64152" y="3242984"/>
            <a:ext cx="3090809" cy="3367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2924718" y="5624742"/>
            <a:ext cx="2413401" cy="470340"/>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r>
              <a:rPr lang="fr-FR" sz="1632" dirty="0">
                <a:solidFill>
                  <a:srgbClr val="565655"/>
                </a:solidFill>
                <a:latin typeface="Century Gothic" panose="020B0502020202020204" pitchFamily="34" charset="0"/>
              </a:rPr>
              <a:t>+ </a:t>
            </a:r>
            <a:r>
              <a:rPr lang="fr-FR" sz="1632" dirty="0" smtClean="0">
                <a:solidFill>
                  <a:srgbClr val="565655"/>
                </a:solidFill>
                <a:latin typeface="Century Gothic" panose="020B0502020202020204" pitchFamily="34" charset="0"/>
              </a:rPr>
              <a:t>VINAIGRE DE CIDRE</a:t>
            </a:r>
            <a:endParaRPr lang="fr-FR" sz="1632" dirty="0">
              <a:solidFill>
                <a:srgbClr val="565655"/>
              </a:solidFill>
              <a:latin typeface="Century Gothic" panose="020B0502020202020204" pitchFamily="34" charset="0"/>
            </a:endParaRPr>
          </a:p>
        </p:txBody>
      </p:sp>
      <p:sp>
        <p:nvSpPr>
          <p:cNvPr id="25" name="ZoneTexte 24"/>
          <p:cNvSpPr txBox="1"/>
          <p:nvPr/>
        </p:nvSpPr>
        <p:spPr>
          <a:xfrm>
            <a:off x="2998130" y="6187030"/>
            <a:ext cx="2098377" cy="461665"/>
          </a:xfrm>
          <a:prstGeom prst="rect">
            <a:avLst/>
          </a:prstGeom>
          <a:noFill/>
        </p:spPr>
        <p:txBody>
          <a:bodyPr wrap="square" rtlCol="0">
            <a:spAutoFit/>
          </a:bodyPr>
          <a:lstStyle>
            <a:defPPr>
              <a:defRPr lang="fr-FR"/>
            </a:defPPr>
            <a:lvl1pPr algn="ctr">
              <a:defRPr sz="1200">
                <a:solidFill>
                  <a:srgbClr val="565655"/>
                </a:solidFill>
                <a:latin typeface="The Sans plus "/>
              </a:defRPr>
            </a:lvl1pPr>
          </a:lstStyle>
          <a:p>
            <a:r>
              <a:rPr lang="fr-FR" dirty="0" smtClean="0"/>
              <a:t>ADOUCISSANT</a:t>
            </a:r>
            <a:endParaRPr lang="fr-FR" dirty="0"/>
          </a:p>
          <a:p>
            <a:r>
              <a:rPr lang="fr-FR" dirty="0" smtClean="0"/>
              <a:t>PURIFIANT</a:t>
            </a:r>
            <a:endParaRPr lang="fr-FR" dirty="0"/>
          </a:p>
        </p:txBody>
      </p:sp>
      <p:pic>
        <p:nvPicPr>
          <p:cNvPr id="17" name="Picture 8" descr="ingrédients-acides-de-fruit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3635" y="4119379"/>
            <a:ext cx="579431" cy="7973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ngrédient-bh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32442" y="4147838"/>
            <a:ext cx="540539" cy="74046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6599200" y="3696428"/>
            <a:ext cx="2087016" cy="845809"/>
          </a:xfrm>
          <a:prstGeom prst="rect">
            <a:avLst/>
          </a:prstGeom>
          <a:ln>
            <a:solidFill>
              <a:schemeClr val="tx1"/>
            </a:solidFill>
          </a:ln>
        </p:spPr>
        <p:txBody>
          <a:bodyPr wrap="square">
            <a:spAutoFit/>
          </a:bodyPr>
          <a:lstStyle/>
          <a:p>
            <a:pPr defTabSz="914335">
              <a:defRPr/>
            </a:pPr>
            <a:r>
              <a:rPr lang="fr-FR" sz="1632" dirty="0" smtClean="0">
                <a:solidFill>
                  <a:srgbClr val="565655"/>
                </a:solidFill>
                <a:latin typeface="Century Gothic" panose="020B0502020202020204" pitchFamily="34" charset="0"/>
              </a:rPr>
              <a:t>Acide lactique</a:t>
            </a:r>
          </a:p>
          <a:p>
            <a:pPr defTabSz="914335">
              <a:defRPr/>
            </a:pPr>
            <a:r>
              <a:rPr lang="fr-FR" sz="1632" dirty="0" smtClean="0">
                <a:solidFill>
                  <a:srgbClr val="565655"/>
                </a:solidFill>
                <a:latin typeface="Century Gothic" panose="020B0502020202020204" pitchFamily="34" charset="0"/>
              </a:rPr>
              <a:t>Acide </a:t>
            </a:r>
            <a:r>
              <a:rPr lang="fr-FR" sz="1632" dirty="0" err="1" smtClean="0">
                <a:solidFill>
                  <a:srgbClr val="565655"/>
                </a:solidFill>
                <a:latin typeface="Century Gothic" panose="020B0502020202020204" pitchFamily="34" charset="0"/>
              </a:rPr>
              <a:t>mandelique</a:t>
            </a:r>
            <a:endParaRPr lang="fr-FR" sz="1632" dirty="0" smtClean="0">
              <a:solidFill>
                <a:srgbClr val="565655"/>
              </a:solidFill>
              <a:latin typeface="Century Gothic" panose="020B0502020202020204" pitchFamily="34" charset="0"/>
            </a:endParaRPr>
          </a:p>
          <a:p>
            <a:pPr defTabSz="914335">
              <a:defRPr/>
            </a:pPr>
            <a:r>
              <a:rPr lang="fr-FR" sz="1632" dirty="0" smtClean="0">
                <a:solidFill>
                  <a:srgbClr val="565655"/>
                </a:solidFill>
                <a:latin typeface="Century Gothic" panose="020B0502020202020204" pitchFamily="34" charset="0"/>
              </a:rPr>
              <a:t>Acide malique</a:t>
            </a:r>
          </a:p>
        </p:txBody>
      </p:sp>
      <p:sp>
        <p:nvSpPr>
          <p:cNvPr id="20" name="Rectangle 19"/>
          <p:cNvSpPr/>
          <p:nvPr/>
        </p:nvSpPr>
        <p:spPr>
          <a:xfrm>
            <a:off x="6599199" y="4740332"/>
            <a:ext cx="2087016" cy="343492"/>
          </a:xfrm>
          <a:prstGeom prst="rect">
            <a:avLst/>
          </a:prstGeom>
          <a:ln>
            <a:solidFill>
              <a:schemeClr val="tx1"/>
            </a:solidFill>
          </a:ln>
        </p:spPr>
        <p:txBody>
          <a:bodyPr wrap="square">
            <a:spAutoFit/>
          </a:bodyPr>
          <a:lstStyle/>
          <a:p>
            <a:pPr defTabSz="914335">
              <a:defRPr/>
            </a:pPr>
            <a:r>
              <a:rPr lang="fr-FR" sz="1632" dirty="0" smtClean="0">
                <a:solidFill>
                  <a:srgbClr val="565655"/>
                </a:solidFill>
                <a:latin typeface="Century Gothic" panose="020B0502020202020204" pitchFamily="34" charset="0"/>
              </a:rPr>
              <a:t>Acide salicylique</a:t>
            </a:r>
          </a:p>
        </p:txBody>
      </p:sp>
      <p:sp>
        <p:nvSpPr>
          <p:cNvPr id="21" name="Rectangle 20"/>
          <p:cNvSpPr/>
          <p:nvPr/>
        </p:nvSpPr>
        <p:spPr>
          <a:xfrm>
            <a:off x="6599199" y="5266769"/>
            <a:ext cx="2087016" cy="594650"/>
          </a:xfrm>
          <a:prstGeom prst="rect">
            <a:avLst/>
          </a:prstGeom>
          <a:ln>
            <a:solidFill>
              <a:schemeClr val="tx1"/>
            </a:solidFill>
          </a:ln>
        </p:spPr>
        <p:txBody>
          <a:bodyPr wrap="square">
            <a:spAutoFit/>
          </a:bodyPr>
          <a:lstStyle/>
          <a:p>
            <a:pPr defTabSz="914335">
              <a:defRPr/>
            </a:pPr>
            <a:r>
              <a:rPr lang="fr-FR" sz="1632" dirty="0" smtClean="0">
                <a:solidFill>
                  <a:srgbClr val="565655"/>
                </a:solidFill>
                <a:latin typeface="Century Gothic" panose="020B0502020202020204" pitchFamily="34" charset="0"/>
              </a:rPr>
              <a:t>Acide ascorbique</a:t>
            </a:r>
          </a:p>
          <a:p>
            <a:pPr defTabSz="914335">
              <a:defRPr/>
            </a:pPr>
            <a:r>
              <a:rPr lang="fr-FR" sz="1632" dirty="0" smtClean="0">
                <a:solidFill>
                  <a:srgbClr val="565655"/>
                </a:solidFill>
                <a:latin typeface="Century Gothic" panose="020B0502020202020204" pitchFamily="34" charset="0"/>
              </a:rPr>
              <a:t>Acide pyruvique</a:t>
            </a:r>
          </a:p>
        </p:txBody>
      </p:sp>
      <p:sp>
        <p:nvSpPr>
          <p:cNvPr id="26" name="Rectangle 25"/>
          <p:cNvSpPr/>
          <p:nvPr/>
        </p:nvSpPr>
        <p:spPr>
          <a:xfrm>
            <a:off x="5630309" y="3878875"/>
            <a:ext cx="907074" cy="497749"/>
          </a:xfrm>
          <a:prstGeom prst="rect">
            <a:avLst/>
          </a:prstGeom>
          <a:solidFill>
            <a:srgbClr val="E2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r>
              <a:rPr lang="fr-FR" sz="1632" dirty="0" smtClean="0">
                <a:solidFill>
                  <a:srgbClr val="565655"/>
                </a:solidFill>
                <a:latin typeface="Century Gothic" panose="020B0502020202020204" pitchFamily="34" charset="0"/>
              </a:rPr>
              <a:t>AHA</a:t>
            </a:r>
            <a:endParaRPr lang="fr-FR" sz="1632" dirty="0">
              <a:solidFill>
                <a:srgbClr val="565655"/>
              </a:solidFill>
              <a:latin typeface="Century Gothic" panose="020B0502020202020204" pitchFamily="34" charset="0"/>
            </a:endParaRPr>
          </a:p>
        </p:txBody>
      </p:sp>
      <p:sp>
        <p:nvSpPr>
          <p:cNvPr id="27" name="Rectangle 26"/>
          <p:cNvSpPr/>
          <p:nvPr/>
        </p:nvSpPr>
        <p:spPr>
          <a:xfrm>
            <a:off x="5630308" y="4663203"/>
            <a:ext cx="907074" cy="497749"/>
          </a:xfrm>
          <a:prstGeom prst="rect">
            <a:avLst/>
          </a:prstGeom>
          <a:solidFill>
            <a:srgbClr val="E2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r>
              <a:rPr lang="fr-FR" sz="1632" dirty="0">
                <a:solidFill>
                  <a:srgbClr val="565655"/>
                </a:solidFill>
                <a:latin typeface="Century Gothic" panose="020B0502020202020204" pitchFamily="34" charset="0"/>
              </a:rPr>
              <a:t>B</a:t>
            </a:r>
            <a:r>
              <a:rPr lang="fr-FR" sz="1632" dirty="0" smtClean="0">
                <a:solidFill>
                  <a:srgbClr val="565655"/>
                </a:solidFill>
                <a:latin typeface="Century Gothic" panose="020B0502020202020204" pitchFamily="34" charset="0"/>
              </a:rPr>
              <a:t>HA</a:t>
            </a:r>
            <a:endParaRPr lang="fr-FR" sz="1632" dirty="0">
              <a:solidFill>
                <a:srgbClr val="565655"/>
              </a:solidFill>
              <a:latin typeface="Century Gothic" panose="020B0502020202020204" pitchFamily="34" charset="0"/>
            </a:endParaRPr>
          </a:p>
        </p:txBody>
      </p:sp>
      <p:sp>
        <p:nvSpPr>
          <p:cNvPr id="28" name="Rectangle 27"/>
          <p:cNvSpPr/>
          <p:nvPr/>
        </p:nvSpPr>
        <p:spPr>
          <a:xfrm>
            <a:off x="5630308" y="5315219"/>
            <a:ext cx="907074" cy="497749"/>
          </a:xfrm>
          <a:prstGeom prst="rect">
            <a:avLst/>
          </a:prstGeom>
          <a:solidFill>
            <a:srgbClr val="E2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r>
              <a:rPr lang="fr-FR" sz="1632" dirty="0" smtClean="0">
                <a:solidFill>
                  <a:srgbClr val="565655"/>
                </a:solidFill>
                <a:latin typeface="Century Gothic" panose="020B0502020202020204" pitchFamily="34" charset="0"/>
              </a:rPr>
              <a:t>Autre acides</a:t>
            </a:r>
            <a:endParaRPr lang="fr-FR" sz="1632" dirty="0">
              <a:solidFill>
                <a:srgbClr val="565655"/>
              </a:solidFill>
              <a:latin typeface="Century Gothic" panose="020B0502020202020204" pitchFamily="34" charset="0"/>
            </a:endParaRPr>
          </a:p>
        </p:txBody>
      </p:sp>
    </p:spTree>
    <p:extLst>
      <p:ext uri="{BB962C8B-B14F-4D97-AF65-F5344CB8AC3E}">
        <p14:creationId xmlns:p14="http://schemas.microsoft.com/office/powerpoint/2010/main" val="208379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anim calcmode="lin" valueType="num">
                                      <p:cBhvr>
                                        <p:cTn id="8" dur="1000" fill="hold"/>
                                        <p:tgtEl>
                                          <p:spTgt spid="91"/>
                                        </p:tgtEl>
                                        <p:attrNameLst>
                                          <p:attrName>ppt_x</p:attrName>
                                        </p:attrNameLst>
                                      </p:cBhvr>
                                      <p:tavLst>
                                        <p:tav tm="0">
                                          <p:val>
                                            <p:strVal val="#ppt_x"/>
                                          </p:val>
                                        </p:tav>
                                        <p:tav tm="100000">
                                          <p:val>
                                            <p:strVal val="#ppt_x"/>
                                          </p:val>
                                        </p:tav>
                                      </p:tavLst>
                                    </p:anim>
                                    <p:anim calcmode="lin" valueType="num">
                                      <p:cBhvr>
                                        <p:cTn id="9" dur="1000" fill="hold"/>
                                        <p:tgtEl>
                                          <p:spTgt spid="9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fade">
                                      <p:cBhvr>
                                        <p:cTn id="22" dur="1000"/>
                                        <p:tgtEl>
                                          <p:spTgt spid="103"/>
                                        </p:tgtEl>
                                      </p:cBhvr>
                                    </p:animEffect>
                                    <p:anim calcmode="lin" valueType="num">
                                      <p:cBhvr>
                                        <p:cTn id="23" dur="1000" fill="hold"/>
                                        <p:tgtEl>
                                          <p:spTgt spid="103"/>
                                        </p:tgtEl>
                                        <p:attrNameLst>
                                          <p:attrName>ppt_x</p:attrName>
                                        </p:attrNameLst>
                                      </p:cBhvr>
                                      <p:tavLst>
                                        <p:tav tm="0">
                                          <p:val>
                                            <p:strVal val="#ppt_x"/>
                                          </p:val>
                                        </p:tav>
                                        <p:tav tm="100000">
                                          <p:val>
                                            <p:strVal val="#ppt_x"/>
                                          </p:val>
                                        </p:tav>
                                      </p:tavLst>
                                    </p:anim>
                                    <p:anim calcmode="lin" valueType="num">
                                      <p:cBhvr>
                                        <p:cTn id="24" dur="1000" fill="hold"/>
                                        <p:tgtEl>
                                          <p:spTgt spid="10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1000" fill="hold"/>
                                        <p:tgtEl>
                                          <p:spTgt spid="2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500"/>
                                        <p:tgtEl>
                                          <p:spTgt spid="8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83"/>
                                        </p:tgtEl>
                                        <p:attrNameLst>
                                          <p:attrName>style.visibility</p:attrName>
                                        </p:attrNameLst>
                                      </p:cBhvr>
                                      <p:to>
                                        <p:strVal val="visible"/>
                                      </p:to>
                                    </p:set>
                                    <p:animEffect transition="in" filter="fade">
                                      <p:cBhvr>
                                        <p:cTn id="74" dur="500"/>
                                        <p:tgtEl>
                                          <p:spTgt spid="83"/>
                                        </p:tgtEl>
                                      </p:cBhvr>
                                    </p:animEffect>
                                  </p:childTnLst>
                                </p:cTn>
                              </p:par>
                              <p:par>
                                <p:cTn id="75" presetID="10" presetClass="entr" presetSubtype="0"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3" grpId="0"/>
      <p:bldP spid="82" grpId="0" animBg="1"/>
      <p:bldP spid="83" grpId="0"/>
      <p:bldP spid="24" grpId="0" animBg="1"/>
      <p:bldP spid="25" grpId="0"/>
      <p:bldP spid="19" grpId="0" animBg="1"/>
      <p:bldP spid="20" grpId="0" animBg="1"/>
      <p:bldP spid="21" grpId="0" animBg="1"/>
      <p:bldP spid="26"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Image 83">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2753874" y="381240"/>
            <a:ext cx="6237064" cy="642996"/>
          </a:xfrm>
          <a:prstGeom prst="rect">
            <a:avLst/>
          </a:prstGeom>
        </p:spPr>
      </p:pic>
      <p:sp>
        <p:nvSpPr>
          <p:cNvPr id="91" name="Rectangle 90"/>
          <p:cNvSpPr/>
          <p:nvPr/>
        </p:nvSpPr>
        <p:spPr>
          <a:xfrm>
            <a:off x="1983206" y="3437008"/>
            <a:ext cx="2171789" cy="497749"/>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r>
              <a:rPr lang="fr-FR" sz="1632" dirty="0">
                <a:solidFill>
                  <a:srgbClr val="565655"/>
                </a:solidFill>
                <a:latin typeface="Century Gothic" panose="020B0502020202020204" pitchFamily="34" charset="0"/>
              </a:rPr>
              <a:t>30% </a:t>
            </a:r>
            <a:r>
              <a:rPr lang="fr-FR" sz="1632" dirty="0" smtClean="0">
                <a:solidFill>
                  <a:srgbClr val="565655"/>
                </a:solidFill>
                <a:latin typeface="Century Gothic" panose="020B0502020202020204" pitchFamily="34" charset="0"/>
              </a:rPr>
              <a:t>ACIDES</a:t>
            </a:r>
            <a:endParaRPr lang="fr-FR" sz="1632" dirty="0">
              <a:solidFill>
                <a:srgbClr val="565655"/>
              </a:solidFill>
              <a:latin typeface="Century Gothic" panose="020B0502020202020204" pitchFamily="34" charset="0"/>
            </a:endParaRPr>
          </a:p>
        </p:txBody>
      </p:sp>
      <p:sp>
        <p:nvSpPr>
          <p:cNvPr id="103" name="ZoneTexte 102"/>
          <p:cNvSpPr txBox="1"/>
          <p:nvPr/>
        </p:nvSpPr>
        <p:spPr>
          <a:xfrm>
            <a:off x="2056618" y="4902597"/>
            <a:ext cx="2098377" cy="461665"/>
          </a:xfrm>
          <a:prstGeom prst="rect">
            <a:avLst/>
          </a:prstGeom>
          <a:noFill/>
        </p:spPr>
        <p:txBody>
          <a:bodyPr wrap="square" rtlCol="0">
            <a:spAutoFit/>
          </a:bodyPr>
          <a:lstStyle>
            <a:defPPr>
              <a:defRPr lang="fr-FR"/>
            </a:defPPr>
            <a:lvl1pPr algn="ctr">
              <a:defRPr sz="1200">
                <a:solidFill>
                  <a:srgbClr val="565655"/>
                </a:solidFill>
                <a:latin typeface="The Sans plus "/>
              </a:defRPr>
            </a:lvl1pPr>
          </a:lstStyle>
          <a:p>
            <a:r>
              <a:rPr lang="fr-FR" dirty="0" smtClean="0"/>
              <a:t>EXFOLIANT</a:t>
            </a:r>
            <a:endParaRPr lang="fr-FR" dirty="0"/>
          </a:p>
          <a:p>
            <a:r>
              <a:rPr lang="fr-FR" dirty="0" smtClean="0"/>
              <a:t>RENOVATEUR</a:t>
            </a:r>
            <a:endParaRPr lang="fr-FR" dirty="0"/>
          </a:p>
        </p:txBody>
      </p:sp>
      <p:pic>
        <p:nvPicPr>
          <p:cNvPr id="4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974" y="3414991"/>
            <a:ext cx="1259354" cy="2928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2" descr="Forces et faiblesses de la « Palestine 24 images/seconde » - ERAP -  Échanges Rhône-Alpes Auvergne Palest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88824">
            <a:off x="10712428" y="241778"/>
            <a:ext cx="1334652" cy="1042057"/>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p:cNvSpPr/>
          <p:nvPr/>
        </p:nvSpPr>
        <p:spPr>
          <a:xfrm>
            <a:off x="4249523" y="695361"/>
            <a:ext cx="3678700" cy="756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r>
              <a:rPr lang="fr-FR" sz="2400" b="1" dirty="0">
                <a:solidFill>
                  <a:srgbClr val="E7E6E6">
                    <a:lumMod val="25000"/>
                  </a:srgbClr>
                </a:solidFill>
                <a:latin typeface="KyivType Sans2" panose="00000500000000000000" pitchFamily="50" charset="0"/>
              </a:rPr>
              <a:t>ALPHA-EXFOLIATEUR</a:t>
            </a:r>
          </a:p>
          <a:p>
            <a:pPr algn="ctr" defTabSz="914335"/>
            <a:endParaRPr lang="fr-FR" sz="2400" b="1" dirty="0">
              <a:solidFill>
                <a:srgbClr val="E7E6E6">
                  <a:lumMod val="25000"/>
                </a:srgbClr>
              </a:solidFill>
              <a:latin typeface="KyivType Sans2" panose="00000500000000000000" pitchFamily="50" charset="0"/>
            </a:endParaRPr>
          </a:p>
        </p:txBody>
      </p:sp>
      <p:sp>
        <p:nvSpPr>
          <p:cNvPr id="67" name="ZoneTexte 66"/>
          <p:cNvSpPr txBox="1"/>
          <p:nvPr/>
        </p:nvSpPr>
        <p:spPr>
          <a:xfrm>
            <a:off x="240" y="6557886"/>
            <a:ext cx="2098150" cy="276999"/>
          </a:xfrm>
          <a:prstGeom prst="rect">
            <a:avLst/>
          </a:prstGeom>
          <a:noFill/>
        </p:spPr>
        <p:txBody>
          <a:bodyPr wrap="square" rtlCol="0">
            <a:spAutoFit/>
          </a:bodyPr>
          <a:lstStyle/>
          <a:p>
            <a:pPr algn="ctr" defTabSz="914335">
              <a:defRPr/>
            </a:pPr>
            <a:r>
              <a:rPr lang="fr-FR" sz="1200" dirty="0">
                <a:solidFill>
                  <a:srgbClr val="565655"/>
                </a:solidFill>
                <a:latin typeface="Century Gothic" panose="020B0502020202020204" pitchFamily="34" charset="0"/>
              </a:rPr>
              <a:t>C</a:t>
            </a:r>
            <a:r>
              <a:rPr lang="fr-FR" sz="1200" dirty="0" smtClean="0">
                <a:solidFill>
                  <a:srgbClr val="565655"/>
                </a:solidFill>
                <a:latin typeface="Century Gothic" panose="020B0502020202020204" pitchFamily="34" charset="0"/>
              </a:rPr>
              <a:t>.60 </a:t>
            </a:r>
            <a:r>
              <a:rPr lang="fr-FR" sz="1200" dirty="0">
                <a:solidFill>
                  <a:srgbClr val="565655"/>
                </a:solidFill>
                <a:latin typeface="Century Gothic" panose="020B0502020202020204" pitchFamily="34" charset="0"/>
              </a:rPr>
              <a:t>ml</a:t>
            </a:r>
          </a:p>
        </p:txBody>
      </p:sp>
      <p:sp>
        <p:nvSpPr>
          <p:cNvPr id="68" name="ZoneTexte 67">
            <a:extLst>
              <a:ext uri="{FF2B5EF4-FFF2-40B4-BE49-F238E27FC236}">
                <a16:creationId xmlns:a16="http://schemas.microsoft.com/office/drawing/2014/main" id="{773DF8B9-CE38-4D36-85E8-BD2163DD577D}"/>
              </a:ext>
            </a:extLst>
          </p:cNvPr>
          <p:cNvSpPr txBox="1"/>
          <p:nvPr/>
        </p:nvSpPr>
        <p:spPr>
          <a:xfrm>
            <a:off x="4731526" y="1531005"/>
            <a:ext cx="5753476" cy="338554"/>
          </a:xfrm>
          <a:prstGeom prst="rect">
            <a:avLst/>
          </a:prstGeom>
          <a:noFill/>
        </p:spPr>
        <p:txBody>
          <a:bodyPr wrap="square" rtlCol="0">
            <a:spAutoFit/>
          </a:bodyPr>
          <a:lstStyle/>
          <a:p>
            <a:r>
              <a:rPr lang="fr-FR" sz="1600" dirty="0">
                <a:solidFill>
                  <a:prstClr val="black"/>
                </a:solidFill>
                <a:latin typeface="Century Gothic" panose="020B0502020202020204" pitchFamily="34" charset="0"/>
              </a:rPr>
              <a:t>Peeling professionnel exfoliant et rénovateur – Grade 2</a:t>
            </a:r>
          </a:p>
        </p:txBody>
      </p:sp>
      <p:sp>
        <p:nvSpPr>
          <p:cNvPr id="70" name="ZoneTexte 69"/>
          <p:cNvSpPr txBox="1"/>
          <p:nvPr/>
        </p:nvSpPr>
        <p:spPr>
          <a:xfrm>
            <a:off x="5710256" y="5112735"/>
            <a:ext cx="2083529" cy="338554"/>
          </a:xfrm>
          <a:prstGeom prst="rect">
            <a:avLst/>
          </a:prstGeom>
          <a:noFill/>
        </p:spPr>
        <p:txBody>
          <a:bodyPr wrap="square" rtlCol="0">
            <a:spAutoFit/>
          </a:bodyPr>
          <a:lstStyle/>
          <a:p>
            <a:pPr algn="ctr" defTabSz="914335">
              <a:defRPr/>
            </a:pPr>
            <a:r>
              <a:rPr lang="fr-FR" sz="1600" dirty="0">
                <a:solidFill>
                  <a:prstClr val="black"/>
                </a:solidFill>
                <a:latin typeface="Century Gothic" panose="020B0502020202020204" pitchFamily="34" charset="0"/>
              </a:rPr>
              <a:t>Application</a:t>
            </a:r>
          </a:p>
        </p:txBody>
      </p:sp>
      <p:pic>
        <p:nvPicPr>
          <p:cNvPr id="75" name="Picture 16"/>
          <p:cNvPicPr>
            <a:picLocks noChangeAspect="1" noChangeArrowheads="1"/>
          </p:cNvPicPr>
          <p:nvPr/>
        </p:nvPicPr>
        <p:blipFill>
          <a:blip r:embed="rId6" cstate="print"/>
          <a:srcRect/>
          <a:stretch>
            <a:fillRect/>
          </a:stretch>
        </p:blipFill>
        <p:spPr bwMode="auto">
          <a:xfrm>
            <a:off x="5578995" y="2828229"/>
            <a:ext cx="2346052" cy="2175206"/>
          </a:xfrm>
          <a:prstGeom prst="rect">
            <a:avLst/>
          </a:prstGeom>
          <a:noFill/>
          <a:ln>
            <a:solidFill>
              <a:schemeClr val="bg2"/>
            </a:solidFill>
          </a:ln>
          <a:effectLst>
            <a:prstShdw prst="shdw17" dist="17961" dir="2700000">
              <a:schemeClr val="accent1">
                <a:gamma/>
                <a:shade val="60000"/>
                <a:invGamma/>
              </a:schemeClr>
            </a:prstShdw>
          </a:effectLst>
          <a:extLst/>
        </p:spPr>
      </p:pic>
      <p:pic>
        <p:nvPicPr>
          <p:cNvPr id="76" name="Picture 15"/>
          <p:cNvPicPr>
            <a:picLocks noChangeAspect="1" noChangeArrowheads="1"/>
          </p:cNvPicPr>
          <p:nvPr/>
        </p:nvPicPr>
        <p:blipFill>
          <a:blip r:embed="rId7" cstate="print"/>
          <a:srcRect/>
          <a:stretch>
            <a:fillRect/>
          </a:stretch>
        </p:blipFill>
        <p:spPr bwMode="auto">
          <a:xfrm>
            <a:off x="8151772" y="2838649"/>
            <a:ext cx="2333230" cy="2154366"/>
          </a:xfrm>
          <a:prstGeom prst="rect">
            <a:avLst/>
          </a:prstGeom>
          <a:noFill/>
          <a:ln>
            <a:solidFill>
              <a:schemeClr val="bg2"/>
            </a:solidFill>
          </a:ln>
          <a:effectLst>
            <a:prstShdw prst="shdw17" dist="17961" dir="2700000">
              <a:schemeClr val="accent1">
                <a:gamma/>
                <a:shade val="60000"/>
                <a:invGamma/>
              </a:schemeClr>
            </a:prstShdw>
          </a:effectLst>
          <a:extLst/>
        </p:spPr>
      </p:pic>
      <p:sp>
        <p:nvSpPr>
          <p:cNvPr id="77" name="ZoneTexte 76"/>
          <p:cNvSpPr txBox="1"/>
          <p:nvPr/>
        </p:nvSpPr>
        <p:spPr>
          <a:xfrm>
            <a:off x="7483343" y="5112735"/>
            <a:ext cx="4654217" cy="338554"/>
          </a:xfrm>
          <a:prstGeom prst="rect">
            <a:avLst/>
          </a:prstGeom>
          <a:noFill/>
        </p:spPr>
        <p:txBody>
          <a:bodyPr wrap="square" rtlCol="0">
            <a:spAutoFit/>
          </a:bodyPr>
          <a:lstStyle/>
          <a:p>
            <a:pPr algn="ctr"/>
            <a:r>
              <a:rPr lang="fr-FR" sz="1600" dirty="0">
                <a:solidFill>
                  <a:prstClr val="black"/>
                </a:solidFill>
                <a:latin typeface="Century Gothic" panose="020B0502020202020204" pitchFamily="34" charset="0"/>
              </a:rPr>
              <a:t>Techniques anti-rides et fermeté</a:t>
            </a:r>
          </a:p>
        </p:txBody>
      </p:sp>
      <p:sp>
        <p:nvSpPr>
          <p:cNvPr id="82" name="Rectangle 81"/>
          <p:cNvSpPr/>
          <p:nvPr/>
        </p:nvSpPr>
        <p:spPr>
          <a:xfrm>
            <a:off x="842212" y="1581993"/>
            <a:ext cx="2910058" cy="282165"/>
          </a:xfrm>
          <a:prstGeom prst="rect">
            <a:avLst/>
          </a:prstGeom>
          <a:solidFill>
            <a:srgbClr val="565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prstClr val="white"/>
                </a:solidFill>
                <a:latin typeface="Century Gothic" panose="020B0502020202020204" pitchFamily="34" charset="0"/>
              </a:rPr>
              <a:t>Utilisation en cabine</a:t>
            </a:r>
          </a:p>
        </p:txBody>
      </p:sp>
      <p:sp>
        <p:nvSpPr>
          <p:cNvPr id="83" name="ZoneTexte 82">
            <a:extLst>
              <a:ext uri="{FF2B5EF4-FFF2-40B4-BE49-F238E27FC236}">
                <a16:creationId xmlns:a16="http://schemas.microsoft.com/office/drawing/2014/main" id="{773DF8B9-CE38-4D36-85E8-BD2163DD577D}"/>
              </a:ext>
            </a:extLst>
          </p:cNvPr>
          <p:cNvSpPr txBox="1"/>
          <p:nvPr/>
        </p:nvSpPr>
        <p:spPr>
          <a:xfrm>
            <a:off x="842212" y="1960723"/>
            <a:ext cx="11349310" cy="830997"/>
          </a:xfrm>
          <a:prstGeom prst="rect">
            <a:avLst/>
          </a:prstGeom>
          <a:noFill/>
        </p:spPr>
        <p:txBody>
          <a:bodyPr wrap="square" rtlCol="0">
            <a:spAutoFit/>
          </a:bodyPr>
          <a:lstStyle/>
          <a:p>
            <a:r>
              <a:rPr lang="fr-FR" sz="1600" dirty="0">
                <a:solidFill>
                  <a:prstClr val="black"/>
                </a:solidFill>
                <a:latin typeface="Century Gothic" panose="020B0502020202020204" pitchFamily="34" charset="0"/>
              </a:rPr>
              <a:t>*Application avec 2 bâtonnets sur les zones indiquées ci-dessous (5 compte-gouttes)</a:t>
            </a:r>
          </a:p>
          <a:p>
            <a:r>
              <a:rPr lang="fr-FR" sz="1600" dirty="0" smtClean="0">
                <a:solidFill>
                  <a:prstClr val="black"/>
                </a:solidFill>
                <a:latin typeface="Century Gothic" panose="020B0502020202020204" pitchFamily="34" charset="0"/>
              </a:rPr>
              <a:t>*</a:t>
            </a:r>
            <a:r>
              <a:rPr lang="fr-FR" sz="1600" dirty="0">
                <a:solidFill>
                  <a:prstClr val="black"/>
                </a:solidFill>
                <a:latin typeface="Century Gothic" panose="020B0502020202020204" pitchFamily="34" charset="0"/>
              </a:rPr>
              <a:t>Travailler chaque ride avec les techniques anti-rides et l’ovale du visage avec les techniques fermeté </a:t>
            </a:r>
            <a:r>
              <a:rPr lang="fr-FR" sz="1600" dirty="0" smtClean="0">
                <a:solidFill>
                  <a:prstClr val="black"/>
                </a:solidFill>
                <a:latin typeface="Century Gothic" panose="020B0502020202020204" pitchFamily="34" charset="0"/>
              </a:rPr>
              <a:t>ci-dessous</a:t>
            </a:r>
            <a:endParaRPr lang="fr-FR" sz="1600" dirty="0">
              <a:solidFill>
                <a:prstClr val="black"/>
              </a:solidFill>
              <a:latin typeface="Century Gothic" panose="020B0502020202020204" pitchFamily="34" charset="0"/>
            </a:endParaRPr>
          </a:p>
          <a:p>
            <a:r>
              <a:rPr lang="fr-FR" sz="1600" dirty="0">
                <a:solidFill>
                  <a:prstClr val="black"/>
                </a:solidFill>
                <a:latin typeface="Century Gothic" panose="020B0502020202020204" pitchFamily="34" charset="0"/>
              </a:rPr>
              <a:t>*Retrait à l’eau fraîche à l’aide d’une compresse, zone par zone</a:t>
            </a:r>
          </a:p>
        </p:txBody>
      </p:sp>
      <p:pic>
        <p:nvPicPr>
          <p:cNvPr id="22" name="Picture 8" descr="ingrédients-acides-de-fruit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28017" y="3950931"/>
            <a:ext cx="579431" cy="79738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ngrédient-bh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76824" y="3979390"/>
            <a:ext cx="540539" cy="740464"/>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e 23"/>
          <p:cNvGrpSpPr/>
          <p:nvPr/>
        </p:nvGrpSpPr>
        <p:grpSpPr>
          <a:xfrm>
            <a:off x="10523770" y="2734674"/>
            <a:ext cx="1654998" cy="2382938"/>
            <a:chOff x="7640001" y="2929665"/>
            <a:chExt cx="1654998" cy="2382938"/>
          </a:xfrm>
        </p:grpSpPr>
        <p:pic>
          <p:nvPicPr>
            <p:cNvPr id="25"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0001" y="2929665"/>
              <a:ext cx="1654998" cy="76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26769" y="3754639"/>
              <a:ext cx="1541404" cy="71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81209" y="4611752"/>
              <a:ext cx="1572582" cy="70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Rectangle 27"/>
          <p:cNvSpPr/>
          <p:nvPr/>
        </p:nvSpPr>
        <p:spPr>
          <a:xfrm>
            <a:off x="4979504" y="5662041"/>
            <a:ext cx="2087016" cy="1096967"/>
          </a:xfrm>
          <a:prstGeom prst="rect">
            <a:avLst/>
          </a:prstGeom>
          <a:ln>
            <a:solidFill>
              <a:schemeClr val="tx1"/>
            </a:solidFill>
          </a:ln>
        </p:spPr>
        <p:txBody>
          <a:bodyPr wrap="square">
            <a:spAutoFit/>
          </a:bodyPr>
          <a:lstStyle/>
          <a:p>
            <a:pPr defTabSz="914335">
              <a:defRPr/>
            </a:pPr>
            <a:r>
              <a:rPr lang="fr-FR" sz="1632" dirty="0" smtClean="0">
                <a:solidFill>
                  <a:srgbClr val="565655"/>
                </a:solidFill>
                <a:latin typeface="Century Gothic" panose="020B0502020202020204" pitchFamily="34" charset="0"/>
              </a:rPr>
              <a:t>Acide citrique</a:t>
            </a:r>
          </a:p>
          <a:p>
            <a:pPr defTabSz="914335">
              <a:defRPr/>
            </a:pPr>
            <a:r>
              <a:rPr lang="fr-FR" sz="1632" dirty="0" smtClean="0">
                <a:solidFill>
                  <a:srgbClr val="565655"/>
                </a:solidFill>
                <a:latin typeface="Century Gothic" panose="020B0502020202020204" pitchFamily="34" charset="0"/>
              </a:rPr>
              <a:t>Acide glycolique</a:t>
            </a:r>
          </a:p>
          <a:p>
            <a:pPr defTabSz="914335">
              <a:defRPr/>
            </a:pPr>
            <a:r>
              <a:rPr lang="fr-FR" sz="1632" dirty="0" smtClean="0">
                <a:solidFill>
                  <a:srgbClr val="565655"/>
                </a:solidFill>
                <a:latin typeface="Century Gothic" panose="020B0502020202020204" pitchFamily="34" charset="0"/>
              </a:rPr>
              <a:t>Acide lactique</a:t>
            </a:r>
          </a:p>
          <a:p>
            <a:pPr defTabSz="914335">
              <a:defRPr/>
            </a:pPr>
            <a:r>
              <a:rPr lang="fr-FR" sz="1632" dirty="0" smtClean="0">
                <a:solidFill>
                  <a:srgbClr val="565655"/>
                </a:solidFill>
                <a:latin typeface="Century Gothic" panose="020B0502020202020204" pitchFamily="34" charset="0"/>
              </a:rPr>
              <a:t>Acide tartrique</a:t>
            </a:r>
          </a:p>
        </p:txBody>
      </p:sp>
      <p:sp>
        <p:nvSpPr>
          <p:cNvPr id="29" name="Rectangle 28"/>
          <p:cNvSpPr/>
          <p:nvPr/>
        </p:nvSpPr>
        <p:spPr>
          <a:xfrm>
            <a:off x="8151772" y="6038780"/>
            <a:ext cx="2087016" cy="343492"/>
          </a:xfrm>
          <a:prstGeom prst="rect">
            <a:avLst/>
          </a:prstGeom>
          <a:ln>
            <a:solidFill>
              <a:schemeClr val="tx1"/>
            </a:solidFill>
          </a:ln>
        </p:spPr>
        <p:txBody>
          <a:bodyPr wrap="square">
            <a:spAutoFit/>
          </a:bodyPr>
          <a:lstStyle/>
          <a:p>
            <a:pPr defTabSz="914335">
              <a:defRPr/>
            </a:pPr>
            <a:r>
              <a:rPr lang="fr-FR" sz="1632" dirty="0" smtClean="0">
                <a:solidFill>
                  <a:srgbClr val="565655"/>
                </a:solidFill>
                <a:latin typeface="Century Gothic" panose="020B0502020202020204" pitchFamily="34" charset="0"/>
              </a:rPr>
              <a:t>Acide salicylique</a:t>
            </a:r>
          </a:p>
        </p:txBody>
      </p:sp>
      <p:sp>
        <p:nvSpPr>
          <p:cNvPr id="30" name="Rectangle 29"/>
          <p:cNvSpPr/>
          <p:nvPr/>
        </p:nvSpPr>
        <p:spPr>
          <a:xfrm>
            <a:off x="4010613" y="5981572"/>
            <a:ext cx="907074" cy="497749"/>
          </a:xfrm>
          <a:prstGeom prst="rect">
            <a:avLst/>
          </a:prstGeom>
          <a:solidFill>
            <a:srgbClr val="E2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r>
              <a:rPr lang="fr-FR" sz="1632" dirty="0" smtClean="0">
                <a:solidFill>
                  <a:srgbClr val="565655"/>
                </a:solidFill>
                <a:latin typeface="Century Gothic" panose="020B0502020202020204" pitchFamily="34" charset="0"/>
              </a:rPr>
              <a:t>AHA</a:t>
            </a:r>
            <a:endParaRPr lang="fr-FR" sz="1632" dirty="0">
              <a:solidFill>
                <a:srgbClr val="565655"/>
              </a:solidFill>
              <a:latin typeface="Century Gothic" panose="020B0502020202020204" pitchFamily="34" charset="0"/>
            </a:endParaRPr>
          </a:p>
        </p:txBody>
      </p:sp>
      <p:sp>
        <p:nvSpPr>
          <p:cNvPr id="31" name="Rectangle 30"/>
          <p:cNvSpPr/>
          <p:nvPr/>
        </p:nvSpPr>
        <p:spPr>
          <a:xfrm>
            <a:off x="7182881" y="5961651"/>
            <a:ext cx="907074" cy="497749"/>
          </a:xfrm>
          <a:prstGeom prst="rect">
            <a:avLst/>
          </a:prstGeom>
          <a:solidFill>
            <a:srgbClr val="E2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r>
              <a:rPr lang="fr-FR" sz="1632" dirty="0">
                <a:solidFill>
                  <a:srgbClr val="565655"/>
                </a:solidFill>
                <a:latin typeface="Century Gothic" panose="020B0502020202020204" pitchFamily="34" charset="0"/>
              </a:rPr>
              <a:t>B</a:t>
            </a:r>
            <a:r>
              <a:rPr lang="fr-FR" sz="1632" dirty="0" smtClean="0">
                <a:solidFill>
                  <a:srgbClr val="565655"/>
                </a:solidFill>
                <a:latin typeface="Century Gothic" panose="020B0502020202020204" pitchFamily="34" charset="0"/>
              </a:rPr>
              <a:t>HA</a:t>
            </a:r>
            <a:endParaRPr lang="fr-FR" sz="1632" dirty="0">
              <a:solidFill>
                <a:srgbClr val="565655"/>
              </a:solidFill>
              <a:latin typeface="Century Gothic" panose="020B0502020202020204" pitchFamily="34" charset="0"/>
            </a:endParaRPr>
          </a:p>
        </p:txBody>
      </p:sp>
    </p:spTree>
    <p:extLst>
      <p:ext uri="{BB962C8B-B14F-4D97-AF65-F5344CB8AC3E}">
        <p14:creationId xmlns:p14="http://schemas.microsoft.com/office/powerpoint/2010/main" val="185518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anim calcmode="lin" valueType="num">
                                      <p:cBhvr>
                                        <p:cTn id="8" dur="1000" fill="hold"/>
                                        <p:tgtEl>
                                          <p:spTgt spid="91"/>
                                        </p:tgtEl>
                                        <p:attrNameLst>
                                          <p:attrName>ppt_x</p:attrName>
                                        </p:attrNameLst>
                                      </p:cBhvr>
                                      <p:tavLst>
                                        <p:tav tm="0">
                                          <p:val>
                                            <p:strVal val="#ppt_x"/>
                                          </p:val>
                                        </p:tav>
                                        <p:tav tm="100000">
                                          <p:val>
                                            <p:strVal val="#ppt_x"/>
                                          </p:val>
                                        </p:tav>
                                      </p:tavLst>
                                    </p:anim>
                                    <p:anim calcmode="lin" valueType="num">
                                      <p:cBhvr>
                                        <p:cTn id="9" dur="1000" fill="hold"/>
                                        <p:tgtEl>
                                          <p:spTgt spid="9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fade">
                                      <p:cBhvr>
                                        <p:cTn id="22" dur="1000"/>
                                        <p:tgtEl>
                                          <p:spTgt spid="103"/>
                                        </p:tgtEl>
                                      </p:cBhvr>
                                    </p:animEffect>
                                    <p:anim calcmode="lin" valueType="num">
                                      <p:cBhvr>
                                        <p:cTn id="23" dur="1000" fill="hold"/>
                                        <p:tgtEl>
                                          <p:spTgt spid="103"/>
                                        </p:tgtEl>
                                        <p:attrNameLst>
                                          <p:attrName>ppt_x</p:attrName>
                                        </p:attrNameLst>
                                      </p:cBhvr>
                                      <p:tavLst>
                                        <p:tav tm="0">
                                          <p:val>
                                            <p:strVal val="#ppt_x"/>
                                          </p:val>
                                        </p:tav>
                                        <p:tav tm="100000">
                                          <p:val>
                                            <p:strVal val="#ppt_x"/>
                                          </p:val>
                                        </p:tav>
                                      </p:tavLst>
                                    </p:anim>
                                    <p:anim calcmode="lin" valueType="num">
                                      <p:cBhvr>
                                        <p:cTn id="24" dur="1000" fill="hold"/>
                                        <p:tgtEl>
                                          <p:spTgt spid="10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500"/>
                                        <p:tgtEl>
                                          <p:spTgt spid="8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fade">
                                      <p:cBhvr>
                                        <p:cTn id="52" dur="500"/>
                                        <p:tgtEl>
                                          <p:spTgt spid="83"/>
                                        </p:tgtEl>
                                      </p:cBhvr>
                                    </p:animEffect>
                                  </p:childTnLst>
                                </p:cTn>
                              </p:par>
                              <p:par>
                                <p:cTn id="53" presetID="10" presetClass="entr" presetSubtype="0" fill="hold" nodeType="with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500"/>
                                        <p:tgtEl>
                                          <p:spTgt spid="7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500"/>
                                        <p:tgtEl>
                                          <p:spTgt spid="70"/>
                                        </p:tgtEl>
                                      </p:cBhvr>
                                    </p:animEffect>
                                  </p:childTnLst>
                                </p:cTn>
                              </p:par>
                              <p:par>
                                <p:cTn id="59" presetID="10" presetClass="entr" presetSubtype="0" fill="hold" nodeType="with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fade">
                                      <p:cBhvr>
                                        <p:cTn id="61" dur="500"/>
                                        <p:tgtEl>
                                          <p:spTgt spid="7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500"/>
                                        <p:tgtEl>
                                          <p:spTgt spid="77"/>
                                        </p:tgtEl>
                                      </p:cBhvr>
                                    </p:animEffect>
                                  </p:childTnLst>
                                </p:cTn>
                              </p:par>
                              <p:par>
                                <p:cTn id="65" presetID="10" presetClass="entr" presetSubtype="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3" grpId="0"/>
      <p:bldP spid="70" grpId="0"/>
      <p:bldP spid="77" grpId="0"/>
      <p:bldP spid="82" grpId="0" animBg="1"/>
      <p:bldP spid="83" grpId="0"/>
      <p:bldP spid="28" grpId="0" animBg="1"/>
      <p:bldP spid="2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Image 83">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2753874" y="381240"/>
            <a:ext cx="6237064" cy="642996"/>
          </a:xfrm>
          <a:prstGeom prst="rect">
            <a:avLst/>
          </a:prstGeom>
        </p:spPr>
      </p:pic>
      <p:sp>
        <p:nvSpPr>
          <p:cNvPr id="91" name="Rectangle 90"/>
          <p:cNvSpPr/>
          <p:nvPr/>
        </p:nvSpPr>
        <p:spPr>
          <a:xfrm>
            <a:off x="4164251" y="3888365"/>
            <a:ext cx="2171789" cy="497749"/>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r>
              <a:rPr lang="fr-FR" sz="1632" dirty="0">
                <a:solidFill>
                  <a:srgbClr val="565655"/>
                </a:solidFill>
                <a:latin typeface="Century Gothic" panose="020B0502020202020204" pitchFamily="34" charset="0"/>
              </a:rPr>
              <a:t>30% </a:t>
            </a:r>
            <a:r>
              <a:rPr lang="fr-FR" sz="1632" dirty="0" smtClean="0">
                <a:solidFill>
                  <a:srgbClr val="565655"/>
                </a:solidFill>
                <a:latin typeface="Century Gothic" panose="020B0502020202020204" pitchFamily="34" charset="0"/>
              </a:rPr>
              <a:t>D’ACIDE GLYCOLIQUE</a:t>
            </a:r>
            <a:endParaRPr lang="fr-FR" sz="1632" dirty="0">
              <a:solidFill>
                <a:srgbClr val="565655"/>
              </a:solidFill>
              <a:latin typeface="Century Gothic" panose="020B0502020202020204" pitchFamily="34" charset="0"/>
            </a:endParaRPr>
          </a:p>
        </p:txBody>
      </p:sp>
      <p:sp>
        <p:nvSpPr>
          <p:cNvPr id="103" name="ZoneTexte 102"/>
          <p:cNvSpPr txBox="1"/>
          <p:nvPr/>
        </p:nvSpPr>
        <p:spPr>
          <a:xfrm>
            <a:off x="4237663" y="4445775"/>
            <a:ext cx="2098377" cy="276999"/>
          </a:xfrm>
          <a:prstGeom prst="rect">
            <a:avLst/>
          </a:prstGeom>
          <a:noFill/>
        </p:spPr>
        <p:txBody>
          <a:bodyPr wrap="square" rtlCol="0">
            <a:spAutoFit/>
          </a:bodyPr>
          <a:lstStyle>
            <a:defPPr>
              <a:defRPr lang="fr-FR"/>
            </a:defPPr>
            <a:lvl1pPr algn="ctr">
              <a:defRPr sz="1200">
                <a:solidFill>
                  <a:srgbClr val="565655"/>
                </a:solidFill>
                <a:latin typeface="The Sans plus "/>
              </a:defRPr>
            </a:lvl1pPr>
          </a:lstStyle>
          <a:p>
            <a:r>
              <a:rPr lang="fr-FR" dirty="0" smtClean="0"/>
              <a:t>EXFOLIANT</a:t>
            </a:r>
            <a:endParaRPr lang="fr-FR" dirty="0"/>
          </a:p>
        </p:txBody>
      </p:sp>
      <p:pic>
        <p:nvPicPr>
          <p:cNvPr id="65" name="Picture 2" descr="Forces et faiblesses de la « Palestine 24 images/seconde » - ERAP -  Échanges Rhône-Alpes Auvergne Palest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88824">
            <a:off x="10712428" y="241778"/>
            <a:ext cx="1334652" cy="1042057"/>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p:cNvSpPr/>
          <p:nvPr/>
        </p:nvSpPr>
        <p:spPr>
          <a:xfrm>
            <a:off x="2753874" y="716630"/>
            <a:ext cx="6462097" cy="756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r>
              <a:rPr lang="fr-FR" sz="2400" b="1" dirty="0">
                <a:solidFill>
                  <a:srgbClr val="E7E6E6">
                    <a:lumMod val="25000"/>
                  </a:srgbClr>
                </a:solidFill>
                <a:latin typeface="KyivType Sans2" panose="00000500000000000000" pitchFamily="50" charset="0"/>
              </a:rPr>
              <a:t>ESSENTIAL WHITE PEELING LUMIERE</a:t>
            </a:r>
          </a:p>
          <a:p>
            <a:pPr lvl="0" algn="ctr">
              <a:defRPr/>
            </a:pPr>
            <a:endParaRPr lang="fr-FR" sz="2400" b="1" dirty="0">
              <a:solidFill>
                <a:srgbClr val="E7E6E6">
                  <a:lumMod val="25000"/>
                </a:srgbClr>
              </a:solidFill>
              <a:latin typeface="KyivType Sans2" panose="00000500000000000000" pitchFamily="50" charset="0"/>
            </a:endParaRPr>
          </a:p>
        </p:txBody>
      </p:sp>
      <p:sp>
        <p:nvSpPr>
          <p:cNvPr id="67" name="ZoneTexte 66"/>
          <p:cNvSpPr txBox="1"/>
          <p:nvPr/>
        </p:nvSpPr>
        <p:spPr>
          <a:xfrm>
            <a:off x="240" y="6614876"/>
            <a:ext cx="2098150" cy="276999"/>
          </a:xfrm>
          <a:prstGeom prst="rect">
            <a:avLst/>
          </a:prstGeom>
          <a:noFill/>
        </p:spPr>
        <p:txBody>
          <a:bodyPr wrap="square" rtlCol="0">
            <a:spAutoFit/>
          </a:bodyPr>
          <a:lstStyle/>
          <a:p>
            <a:pPr algn="ctr" defTabSz="914335">
              <a:defRPr/>
            </a:pPr>
            <a:r>
              <a:rPr lang="fr-FR" sz="1200" dirty="0">
                <a:solidFill>
                  <a:srgbClr val="565655"/>
                </a:solidFill>
                <a:latin typeface="Century Gothic" panose="020B0502020202020204" pitchFamily="34" charset="0"/>
              </a:rPr>
              <a:t>P.60 ml</a:t>
            </a:r>
          </a:p>
        </p:txBody>
      </p:sp>
      <p:sp>
        <p:nvSpPr>
          <p:cNvPr id="68" name="ZoneTexte 67">
            <a:extLst>
              <a:ext uri="{FF2B5EF4-FFF2-40B4-BE49-F238E27FC236}">
                <a16:creationId xmlns:a16="http://schemas.microsoft.com/office/drawing/2014/main" id="{773DF8B9-CE38-4D36-85E8-BD2163DD577D}"/>
              </a:ext>
            </a:extLst>
          </p:cNvPr>
          <p:cNvSpPr txBox="1"/>
          <p:nvPr/>
        </p:nvSpPr>
        <p:spPr>
          <a:xfrm>
            <a:off x="4731526" y="1531005"/>
            <a:ext cx="5753476" cy="338554"/>
          </a:xfrm>
          <a:prstGeom prst="rect">
            <a:avLst/>
          </a:prstGeom>
          <a:noFill/>
        </p:spPr>
        <p:txBody>
          <a:bodyPr wrap="square" rtlCol="0">
            <a:spAutoFit/>
          </a:bodyPr>
          <a:lstStyle/>
          <a:p>
            <a:pPr lvl="0" algn="ctr"/>
            <a:r>
              <a:rPr lang="fr-FR" sz="1600" dirty="0">
                <a:solidFill>
                  <a:prstClr val="black"/>
                </a:solidFill>
                <a:latin typeface="Century Gothic" panose="020B0502020202020204" pitchFamily="34" charset="0"/>
              </a:rPr>
              <a:t>Peeling professionnel unifiant et exfoliant – Grade 3</a:t>
            </a:r>
          </a:p>
        </p:txBody>
      </p:sp>
      <p:sp>
        <p:nvSpPr>
          <p:cNvPr id="82" name="Rectangle 81"/>
          <p:cNvSpPr/>
          <p:nvPr/>
        </p:nvSpPr>
        <p:spPr>
          <a:xfrm>
            <a:off x="991991" y="1560610"/>
            <a:ext cx="2897982" cy="282165"/>
          </a:xfrm>
          <a:prstGeom prst="rect">
            <a:avLst/>
          </a:prstGeom>
          <a:solidFill>
            <a:srgbClr val="565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prstClr val="white"/>
                </a:solidFill>
                <a:latin typeface="Century Gothic" panose="020B0502020202020204" pitchFamily="34" charset="0"/>
              </a:rPr>
              <a:t>Utilisation en cabine</a:t>
            </a:r>
          </a:p>
        </p:txBody>
      </p:sp>
      <p:sp>
        <p:nvSpPr>
          <p:cNvPr id="83" name="ZoneTexte 82">
            <a:extLst>
              <a:ext uri="{FF2B5EF4-FFF2-40B4-BE49-F238E27FC236}">
                <a16:creationId xmlns:a16="http://schemas.microsoft.com/office/drawing/2014/main" id="{773DF8B9-CE38-4D36-85E8-BD2163DD577D}"/>
              </a:ext>
            </a:extLst>
          </p:cNvPr>
          <p:cNvSpPr txBox="1"/>
          <p:nvPr/>
        </p:nvSpPr>
        <p:spPr>
          <a:xfrm>
            <a:off x="1026441" y="1937040"/>
            <a:ext cx="11165080" cy="1077218"/>
          </a:xfrm>
          <a:prstGeom prst="rect">
            <a:avLst/>
          </a:prstGeom>
          <a:noFill/>
        </p:spPr>
        <p:txBody>
          <a:bodyPr wrap="square" rtlCol="0">
            <a:spAutoFit/>
          </a:bodyPr>
          <a:lstStyle/>
          <a:p>
            <a:pPr defTabSz="914335">
              <a:defRPr/>
            </a:pPr>
            <a:r>
              <a:rPr lang="en-US" sz="1600" dirty="0" smtClean="0">
                <a:solidFill>
                  <a:prstClr val="black"/>
                </a:solidFill>
                <a:latin typeface="Century Gothic" panose="020B0502020202020204" pitchFamily="34" charset="0"/>
              </a:rPr>
              <a:t>EFFET RÉVÉLATEUR D’ÉCLAT</a:t>
            </a:r>
          </a:p>
          <a:p>
            <a:r>
              <a:rPr lang="fr-FR" sz="1600" dirty="0" smtClean="0">
                <a:solidFill>
                  <a:prstClr val="black"/>
                </a:solidFill>
                <a:latin typeface="Century Gothic" panose="020B0502020202020204" pitchFamily="34" charset="0"/>
              </a:rPr>
              <a:t>*Application </a:t>
            </a:r>
            <a:r>
              <a:rPr lang="fr-FR" sz="1600" dirty="0">
                <a:solidFill>
                  <a:prstClr val="black"/>
                </a:solidFill>
                <a:latin typeface="Century Gothic" panose="020B0502020202020204" pitchFamily="34" charset="0"/>
              </a:rPr>
              <a:t>au pinceau sur l’ensemble du visage, cou, décolleté </a:t>
            </a:r>
            <a:r>
              <a:rPr lang="fr-FR" sz="1600" dirty="0" smtClean="0">
                <a:solidFill>
                  <a:prstClr val="black"/>
                </a:solidFill>
                <a:latin typeface="Century Gothic" panose="020B0502020202020204" pitchFamily="34" charset="0"/>
              </a:rPr>
              <a:t>en effleurage </a:t>
            </a:r>
            <a:r>
              <a:rPr lang="fr-FR" sz="1600" dirty="0">
                <a:solidFill>
                  <a:prstClr val="black"/>
                </a:solidFill>
                <a:latin typeface="Century Gothic" panose="020B0502020202020204" pitchFamily="34" charset="0"/>
              </a:rPr>
              <a:t>pendant 4</a:t>
            </a:r>
            <a:r>
              <a:rPr lang="fr-FR" sz="1600" dirty="0" smtClean="0">
                <a:solidFill>
                  <a:prstClr val="black"/>
                </a:solidFill>
                <a:latin typeface="Century Gothic" panose="020B0502020202020204" pitchFamily="34" charset="0"/>
              </a:rPr>
              <a:t>’</a:t>
            </a:r>
          </a:p>
          <a:p>
            <a:r>
              <a:rPr lang="en-US" sz="1600" dirty="0" smtClean="0">
                <a:solidFill>
                  <a:prstClr val="black"/>
                </a:solidFill>
                <a:latin typeface="Century Gothic" panose="020B0502020202020204" pitchFamily="34" charset="0"/>
              </a:rPr>
              <a:t>*</a:t>
            </a:r>
            <a:r>
              <a:rPr lang="fr-FR" sz="1600" dirty="0" smtClean="0">
                <a:solidFill>
                  <a:prstClr val="black"/>
                </a:solidFill>
                <a:latin typeface="Century Gothic" panose="020B0502020202020204" pitchFamily="34" charset="0"/>
              </a:rPr>
              <a:t>Renouveler </a:t>
            </a:r>
            <a:r>
              <a:rPr lang="fr-FR" sz="1600" dirty="0">
                <a:solidFill>
                  <a:prstClr val="black"/>
                </a:solidFill>
                <a:latin typeface="Century Gothic" panose="020B0502020202020204" pitchFamily="34" charset="0"/>
              </a:rPr>
              <a:t>l’application et l’effleurage une seconde fois </a:t>
            </a:r>
            <a:r>
              <a:rPr lang="fr-FR" sz="1600" dirty="0" smtClean="0">
                <a:solidFill>
                  <a:prstClr val="black"/>
                </a:solidFill>
                <a:latin typeface="Century Gothic" panose="020B0502020202020204" pitchFamily="34" charset="0"/>
              </a:rPr>
              <a:t>pendant </a:t>
            </a:r>
            <a:r>
              <a:rPr lang="en-US" sz="1600" dirty="0" smtClean="0">
                <a:solidFill>
                  <a:prstClr val="black"/>
                </a:solidFill>
                <a:latin typeface="Century Gothic" panose="020B0502020202020204" pitchFamily="34" charset="0"/>
              </a:rPr>
              <a:t>4’</a:t>
            </a:r>
            <a:endParaRPr lang="en-US" sz="1600" dirty="0">
              <a:solidFill>
                <a:prstClr val="black"/>
              </a:solidFill>
              <a:latin typeface="Century Gothic" panose="020B0502020202020204" pitchFamily="34" charset="0"/>
            </a:endParaRPr>
          </a:p>
          <a:p>
            <a:r>
              <a:rPr lang="en-US" sz="1600" dirty="0" smtClean="0">
                <a:solidFill>
                  <a:prstClr val="black"/>
                </a:solidFill>
                <a:latin typeface="Century Gothic" panose="020B0502020202020204" pitchFamily="34" charset="0"/>
              </a:rPr>
              <a:t>*</a:t>
            </a:r>
            <a:r>
              <a:rPr lang="fr-FR" sz="1600" dirty="0">
                <a:solidFill>
                  <a:prstClr val="black"/>
                </a:solidFill>
                <a:latin typeface="Century Gothic" panose="020B0502020202020204" pitchFamily="34" charset="0"/>
              </a:rPr>
              <a:t>R</a:t>
            </a:r>
            <a:r>
              <a:rPr lang="fr-FR" sz="1600" dirty="0" smtClean="0">
                <a:solidFill>
                  <a:prstClr val="black"/>
                </a:solidFill>
                <a:latin typeface="Century Gothic" panose="020B0502020202020204" pitchFamily="34" charset="0"/>
              </a:rPr>
              <a:t>incer </a:t>
            </a:r>
            <a:r>
              <a:rPr lang="fr-FR" sz="1600" dirty="0">
                <a:solidFill>
                  <a:prstClr val="black"/>
                </a:solidFill>
                <a:latin typeface="Century Gothic" panose="020B0502020202020204" pitchFamily="34" charset="0"/>
              </a:rPr>
              <a:t>à l’eau fraîche</a:t>
            </a:r>
          </a:p>
        </p:txBody>
      </p:sp>
      <p:pic>
        <p:nvPicPr>
          <p:cNvPr id="15" name="Picture 2" descr="U:\ESSENTIAL WHITE\photos produits\Actualisé 23102015\Peeling lumière.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2433" t="4325" r="14373"/>
          <a:stretch/>
        </p:blipFill>
        <p:spPr bwMode="auto">
          <a:xfrm>
            <a:off x="287265" y="3264307"/>
            <a:ext cx="1385298" cy="3324964"/>
          </a:xfrm>
          <a:prstGeom prst="rect">
            <a:avLst/>
          </a:prstGeom>
          <a:noFill/>
        </p:spPr>
      </p:pic>
      <p:sp>
        <p:nvSpPr>
          <p:cNvPr id="16" name="Rectangle 15"/>
          <p:cNvSpPr/>
          <p:nvPr/>
        </p:nvSpPr>
        <p:spPr>
          <a:xfrm>
            <a:off x="5153911" y="4937399"/>
            <a:ext cx="2171789" cy="453345"/>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r>
              <a:rPr lang="fr-FR" sz="1632" dirty="0">
                <a:solidFill>
                  <a:srgbClr val="565655"/>
                </a:solidFill>
                <a:latin typeface="Century Gothic" panose="020B0502020202020204" pitchFamily="34" charset="0"/>
              </a:rPr>
              <a:t>+ </a:t>
            </a:r>
            <a:r>
              <a:rPr lang="fr-FR" sz="1632" dirty="0" smtClean="0">
                <a:solidFill>
                  <a:srgbClr val="565655"/>
                </a:solidFill>
                <a:latin typeface="Century Gothic" panose="020B0502020202020204" pitchFamily="34" charset="0"/>
              </a:rPr>
              <a:t>VITAMINE </a:t>
            </a:r>
            <a:r>
              <a:rPr lang="fr-FR" sz="1632" dirty="0">
                <a:solidFill>
                  <a:srgbClr val="565655"/>
                </a:solidFill>
                <a:latin typeface="Century Gothic" panose="020B0502020202020204" pitchFamily="34" charset="0"/>
              </a:rPr>
              <a:t>C &amp; </a:t>
            </a:r>
            <a:r>
              <a:rPr lang="fr-FR" sz="1632" dirty="0" smtClean="0">
                <a:solidFill>
                  <a:srgbClr val="565655"/>
                </a:solidFill>
                <a:latin typeface="Century Gothic" panose="020B0502020202020204" pitchFamily="34" charset="0"/>
              </a:rPr>
              <a:t>ALGUE BRUNE</a:t>
            </a:r>
            <a:endParaRPr lang="fr-FR" sz="1632" dirty="0">
              <a:solidFill>
                <a:srgbClr val="565655"/>
              </a:solidFill>
              <a:latin typeface="Century Gothic" panose="020B0502020202020204" pitchFamily="34" charset="0"/>
            </a:endParaRPr>
          </a:p>
        </p:txBody>
      </p:sp>
      <p:sp>
        <p:nvSpPr>
          <p:cNvPr id="17" name="ZoneTexte 16"/>
          <p:cNvSpPr txBox="1"/>
          <p:nvPr/>
        </p:nvSpPr>
        <p:spPr>
          <a:xfrm>
            <a:off x="5292838" y="6388666"/>
            <a:ext cx="2098377" cy="461665"/>
          </a:xfrm>
          <a:prstGeom prst="rect">
            <a:avLst/>
          </a:prstGeom>
          <a:noFill/>
        </p:spPr>
        <p:txBody>
          <a:bodyPr wrap="square" rtlCol="0">
            <a:spAutoFit/>
          </a:bodyPr>
          <a:lstStyle>
            <a:defPPr>
              <a:defRPr lang="fr-FR"/>
            </a:defPPr>
            <a:lvl1pPr algn="ctr">
              <a:defRPr sz="1200">
                <a:solidFill>
                  <a:srgbClr val="565655"/>
                </a:solidFill>
                <a:latin typeface="The Sans plus "/>
              </a:defRPr>
            </a:lvl1pPr>
          </a:lstStyle>
          <a:p>
            <a:r>
              <a:rPr lang="fr-FR" dirty="0" smtClean="0"/>
              <a:t>ECLAIRCISSANT</a:t>
            </a:r>
            <a:endParaRPr lang="fr-FR" dirty="0"/>
          </a:p>
          <a:p>
            <a:r>
              <a:rPr lang="fr-FR" dirty="0"/>
              <a:t>ANTI </a:t>
            </a:r>
            <a:r>
              <a:rPr lang="fr-FR" dirty="0" smtClean="0"/>
              <a:t>TACHES</a:t>
            </a:r>
            <a:endParaRPr lang="fr-FR" dirty="0"/>
          </a:p>
        </p:txBody>
      </p:sp>
      <p:pic>
        <p:nvPicPr>
          <p:cNvPr id="2050" name="Picture 2" descr="ingredient-vitamine-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80313" y="5346052"/>
            <a:ext cx="738853" cy="10167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gredient-derive-algue-bru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3937971">
            <a:off x="6131741" y="5553721"/>
            <a:ext cx="1266109" cy="844073"/>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773DF8B9-CE38-4D36-85E8-BD2163DD577D}"/>
              </a:ext>
            </a:extLst>
          </p:cNvPr>
          <p:cNvSpPr txBox="1"/>
          <p:nvPr/>
        </p:nvSpPr>
        <p:spPr>
          <a:xfrm>
            <a:off x="6419958" y="2806728"/>
            <a:ext cx="5771803" cy="1077218"/>
          </a:xfrm>
          <a:prstGeom prst="rect">
            <a:avLst/>
          </a:prstGeom>
          <a:noFill/>
        </p:spPr>
        <p:txBody>
          <a:bodyPr wrap="square" rtlCol="0">
            <a:spAutoFit/>
          </a:bodyPr>
          <a:lstStyle/>
          <a:p>
            <a:pPr defTabSz="914335">
              <a:defRPr/>
            </a:pPr>
            <a:r>
              <a:rPr lang="en-US" sz="1600" dirty="0" smtClean="0">
                <a:solidFill>
                  <a:prstClr val="black"/>
                </a:solidFill>
                <a:latin typeface="Century Gothic" panose="020B0502020202020204" pitchFamily="34" charset="0"/>
              </a:rPr>
              <a:t>EFFET CORRECTEUR DE TACHES</a:t>
            </a:r>
          </a:p>
          <a:p>
            <a:pPr defTabSz="914335">
              <a:defRPr/>
            </a:pPr>
            <a:r>
              <a:rPr lang="fr-FR" sz="1600" dirty="0" smtClean="0">
                <a:solidFill>
                  <a:prstClr val="black"/>
                </a:solidFill>
                <a:latin typeface="Century Gothic" panose="020B0502020202020204" pitchFamily="34" charset="0"/>
              </a:rPr>
              <a:t>*</a:t>
            </a:r>
            <a:r>
              <a:rPr lang="fr-FR" sz="1600" dirty="0">
                <a:solidFill>
                  <a:prstClr val="black"/>
                </a:solidFill>
                <a:latin typeface="Century Gothic" panose="020B0502020202020204" pitchFamily="34" charset="0"/>
              </a:rPr>
              <a:t>Travailler  avec le bâtonnet en mouvement de tourbillon dans le sens horaire chaque tache pendant 4’ </a:t>
            </a:r>
            <a:endParaRPr lang="fr-FR" sz="1600" dirty="0" smtClean="0">
              <a:solidFill>
                <a:prstClr val="black"/>
              </a:solidFill>
              <a:latin typeface="Century Gothic" panose="020B0502020202020204" pitchFamily="34" charset="0"/>
            </a:endParaRPr>
          </a:p>
          <a:p>
            <a:r>
              <a:rPr lang="fr-FR" sz="1600" dirty="0">
                <a:solidFill>
                  <a:prstClr val="black"/>
                </a:solidFill>
                <a:latin typeface="Century Gothic" panose="020B0502020202020204" pitchFamily="34" charset="0"/>
              </a:rPr>
              <a:t>*Rincer à l’eau fraîche </a:t>
            </a:r>
          </a:p>
        </p:txBody>
      </p:sp>
      <p:pic>
        <p:nvPicPr>
          <p:cNvPr id="2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06100" y="3822122"/>
            <a:ext cx="1937767" cy="2188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61795" y="5066965"/>
            <a:ext cx="1816743" cy="1285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Image 2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430045" y="3848098"/>
            <a:ext cx="413867" cy="2198636"/>
          </a:xfrm>
          <a:prstGeom prst="rect">
            <a:avLst/>
          </a:prstGeom>
        </p:spPr>
      </p:pic>
      <p:pic>
        <p:nvPicPr>
          <p:cNvPr id="28" name="Picture 5"/>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rot="5064279">
            <a:off x="10698952" y="5336316"/>
            <a:ext cx="1599649" cy="338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ZoneTexte 21"/>
          <p:cNvSpPr txBox="1"/>
          <p:nvPr/>
        </p:nvSpPr>
        <p:spPr>
          <a:xfrm>
            <a:off x="8024660" y="6010267"/>
            <a:ext cx="1500645" cy="298806"/>
          </a:xfrm>
          <a:prstGeom prst="rect">
            <a:avLst/>
          </a:prstGeom>
          <a:noFill/>
        </p:spPr>
        <p:txBody>
          <a:bodyPr wrap="square" rtlCol="0">
            <a:spAutoFit/>
          </a:bodyPr>
          <a:lstStyle/>
          <a:p>
            <a:r>
              <a:rPr lang="fr-FR" sz="1600" dirty="0">
                <a:solidFill>
                  <a:prstClr val="black"/>
                </a:solidFill>
                <a:latin typeface="Century Gothic" panose="020B0502020202020204" pitchFamily="34" charset="0"/>
              </a:rPr>
              <a:t>A</a:t>
            </a:r>
            <a:r>
              <a:rPr lang="fr-FR" sz="1600" dirty="0" smtClean="0">
                <a:solidFill>
                  <a:prstClr val="black"/>
                </a:solidFill>
                <a:latin typeface="Century Gothic" panose="020B0502020202020204" pitchFamily="34" charset="0"/>
              </a:rPr>
              <a:t>pplication</a:t>
            </a:r>
            <a:endParaRPr lang="fr-FR" sz="1600" dirty="0">
              <a:solidFill>
                <a:prstClr val="black"/>
              </a:solidFill>
              <a:latin typeface="Century Gothic" panose="020B0502020202020204" pitchFamily="34" charset="0"/>
            </a:endParaRPr>
          </a:p>
        </p:txBody>
      </p:sp>
      <p:sp>
        <p:nvSpPr>
          <p:cNvPr id="23" name="ZoneTexte 22"/>
          <p:cNvSpPr txBox="1"/>
          <p:nvPr/>
        </p:nvSpPr>
        <p:spPr>
          <a:xfrm>
            <a:off x="9246686" y="6445599"/>
            <a:ext cx="2945314" cy="338554"/>
          </a:xfrm>
          <a:prstGeom prst="rect">
            <a:avLst/>
          </a:prstGeom>
          <a:noFill/>
        </p:spPr>
        <p:txBody>
          <a:bodyPr wrap="square" rtlCol="0">
            <a:spAutoFit/>
          </a:bodyPr>
          <a:lstStyle/>
          <a:p>
            <a:r>
              <a:rPr lang="fr-FR" sz="1600" dirty="0" smtClean="0">
                <a:solidFill>
                  <a:prstClr val="black"/>
                </a:solidFill>
                <a:latin typeface="Century Gothic" panose="020B0502020202020204" pitchFamily="34" charset="0"/>
              </a:rPr>
              <a:t>Tourbillon sur chaque tache</a:t>
            </a:r>
            <a:endParaRPr lang="fr-FR" sz="1600" dirty="0">
              <a:solidFill>
                <a:prstClr val="black"/>
              </a:solidFill>
              <a:latin typeface="Century Gothic" panose="020B0502020202020204" pitchFamily="34" charset="0"/>
            </a:endParaRPr>
          </a:p>
        </p:txBody>
      </p:sp>
      <p:sp>
        <p:nvSpPr>
          <p:cNvPr id="24" name="Rectangle 23"/>
          <p:cNvSpPr/>
          <p:nvPr/>
        </p:nvSpPr>
        <p:spPr>
          <a:xfrm>
            <a:off x="1875044" y="5099901"/>
            <a:ext cx="2087016" cy="343492"/>
          </a:xfrm>
          <a:prstGeom prst="rect">
            <a:avLst/>
          </a:prstGeom>
          <a:ln>
            <a:solidFill>
              <a:schemeClr val="tx1"/>
            </a:solidFill>
          </a:ln>
        </p:spPr>
        <p:txBody>
          <a:bodyPr wrap="square">
            <a:spAutoFit/>
          </a:bodyPr>
          <a:lstStyle/>
          <a:p>
            <a:pPr algn="ctr" defTabSz="914335">
              <a:defRPr/>
            </a:pPr>
            <a:r>
              <a:rPr lang="fr-FR" sz="1632" dirty="0" smtClean="0">
                <a:solidFill>
                  <a:srgbClr val="565655"/>
                </a:solidFill>
                <a:latin typeface="Century Gothic" panose="020B0502020202020204" pitchFamily="34" charset="0"/>
              </a:rPr>
              <a:t>Acide salicylique</a:t>
            </a:r>
          </a:p>
        </p:txBody>
      </p:sp>
      <p:sp>
        <p:nvSpPr>
          <p:cNvPr id="29" name="Rectangle 28"/>
          <p:cNvSpPr/>
          <p:nvPr/>
        </p:nvSpPr>
        <p:spPr>
          <a:xfrm>
            <a:off x="2426704" y="3265776"/>
            <a:ext cx="907074" cy="497749"/>
          </a:xfrm>
          <a:prstGeom prst="rect">
            <a:avLst/>
          </a:prstGeom>
          <a:solidFill>
            <a:srgbClr val="E2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r>
              <a:rPr lang="fr-FR" sz="1632" dirty="0" smtClean="0">
                <a:solidFill>
                  <a:srgbClr val="565655"/>
                </a:solidFill>
                <a:latin typeface="Century Gothic" panose="020B0502020202020204" pitchFamily="34" charset="0"/>
              </a:rPr>
              <a:t>AHA</a:t>
            </a:r>
            <a:endParaRPr lang="fr-FR" sz="1632" dirty="0">
              <a:solidFill>
                <a:srgbClr val="565655"/>
              </a:solidFill>
              <a:latin typeface="Century Gothic" panose="020B0502020202020204" pitchFamily="34" charset="0"/>
            </a:endParaRPr>
          </a:p>
        </p:txBody>
      </p:sp>
      <p:sp>
        <p:nvSpPr>
          <p:cNvPr id="30" name="Rectangle 29"/>
          <p:cNvSpPr/>
          <p:nvPr/>
        </p:nvSpPr>
        <p:spPr>
          <a:xfrm>
            <a:off x="2457302" y="4490893"/>
            <a:ext cx="907074" cy="497749"/>
          </a:xfrm>
          <a:prstGeom prst="rect">
            <a:avLst/>
          </a:prstGeom>
          <a:solidFill>
            <a:srgbClr val="E2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r>
              <a:rPr lang="fr-FR" sz="1632" dirty="0">
                <a:solidFill>
                  <a:srgbClr val="565655"/>
                </a:solidFill>
                <a:latin typeface="Century Gothic" panose="020B0502020202020204" pitchFamily="34" charset="0"/>
              </a:rPr>
              <a:t>B</a:t>
            </a:r>
            <a:r>
              <a:rPr lang="fr-FR" sz="1632" dirty="0" smtClean="0">
                <a:solidFill>
                  <a:srgbClr val="565655"/>
                </a:solidFill>
                <a:latin typeface="Century Gothic" panose="020B0502020202020204" pitchFamily="34" charset="0"/>
              </a:rPr>
              <a:t>HA</a:t>
            </a:r>
            <a:endParaRPr lang="fr-FR" sz="1632" dirty="0">
              <a:solidFill>
                <a:srgbClr val="565655"/>
              </a:solidFill>
              <a:latin typeface="Century Gothic" panose="020B0502020202020204" pitchFamily="34" charset="0"/>
            </a:endParaRPr>
          </a:p>
        </p:txBody>
      </p:sp>
      <p:sp>
        <p:nvSpPr>
          <p:cNvPr id="31" name="Rectangle 30"/>
          <p:cNvSpPr/>
          <p:nvPr/>
        </p:nvSpPr>
        <p:spPr>
          <a:xfrm>
            <a:off x="1871397" y="3884278"/>
            <a:ext cx="2087016" cy="343492"/>
          </a:xfrm>
          <a:prstGeom prst="rect">
            <a:avLst/>
          </a:prstGeom>
          <a:ln>
            <a:solidFill>
              <a:schemeClr val="tx1"/>
            </a:solidFill>
          </a:ln>
        </p:spPr>
        <p:txBody>
          <a:bodyPr wrap="square">
            <a:spAutoFit/>
          </a:bodyPr>
          <a:lstStyle/>
          <a:p>
            <a:pPr algn="ctr" defTabSz="914335">
              <a:defRPr/>
            </a:pPr>
            <a:r>
              <a:rPr lang="fr-FR" sz="1632" dirty="0" smtClean="0">
                <a:solidFill>
                  <a:srgbClr val="565655"/>
                </a:solidFill>
                <a:latin typeface="Century Gothic" panose="020B0502020202020204" pitchFamily="34" charset="0"/>
              </a:rPr>
              <a:t>Acide glycolique</a:t>
            </a:r>
          </a:p>
        </p:txBody>
      </p:sp>
      <p:sp>
        <p:nvSpPr>
          <p:cNvPr id="32" name="Rectangle 31"/>
          <p:cNvSpPr/>
          <p:nvPr/>
        </p:nvSpPr>
        <p:spPr>
          <a:xfrm>
            <a:off x="1904411" y="6309878"/>
            <a:ext cx="2087016" cy="343492"/>
          </a:xfrm>
          <a:prstGeom prst="rect">
            <a:avLst/>
          </a:prstGeom>
          <a:ln>
            <a:solidFill>
              <a:schemeClr val="tx1"/>
            </a:solidFill>
          </a:ln>
        </p:spPr>
        <p:txBody>
          <a:bodyPr wrap="square">
            <a:spAutoFit/>
          </a:bodyPr>
          <a:lstStyle/>
          <a:p>
            <a:pPr defTabSz="914335">
              <a:defRPr/>
            </a:pPr>
            <a:r>
              <a:rPr lang="fr-FR" sz="1632" dirty="0">
                <a:solidFill>
                  <a:srgbClr val="565655"/>
                </a:solidFill>
                <a:latin typeface="Century Gothic" panose="020B0502020202020204" pitchFamily="34" charset="0"/>
              </a:rPr>
              <a:t>Acide ascorbique</a:t>
            </a:r>
          </a:p>
        </p:txBody>
      </p:sp>
      <p:sp>
        <p:nvSpPr>
          <p:cNvPr id="33" name="Rectangle 32"/>
          <p:cNvSpPr/>
          <p:nvPr/>
        </p:nvSpPr>
        <p:spPr>
          <a:xfrm>
            <a:off x="2457302" y="5700870"/>
            <a:ext cx="907074" cy="497749"/>
          </a:xfrm>
          <a:prstGeom prst="rect">
            <a:avLst/>
          </a:prstGeom>
          <a:solidFill>
            <a:srgbClr val="E2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r>
              <a:rPr lang="fr-FR" sz="1632" dirty="0">
                <a:solidFill>
                  <a:srgbClr val="565655"/>
                </a:solidFill>
                <a:latin typeface="Century Gothic" panose="020B0502020202020204" pitchFamily="34" charset="0"/>
              </a:rPr>
              <a:t>Autre </a:t>
            </a:r>
            <a:r>
              <a:rPr lang="fr-FR" sz="1632" dirty="0" smtClean="0">
                <a:solidFill>
                  <a:srgbClr val="565655"/>
                </a:solidFill>
                <a:latin typeface="Century Gothic" panose="020B0502020202020204" pitchFamily="34" charset="0"/>
              </a:rPr>
              <a:t>acide</a:t>
            </a:r>
            <a:endParaRPr lang="fr-FR" sz="1632" dirty="0">
              <a:solidFill>
                <a:srgbClr val="565655"/>
              </a:solidFill>
              <a:latin typeface="Century Gothic" panose="020B0502020202020204" pitchFamily="34" charset="0"/>
            </a:endParaRPr>
          </a:p>
        </p:txBody>
      </p:sp>
    </p:spTree>
    <p:extLst>
      <p:ext uri="{BB962C8B-B14F-4D97-AF65-F5344CB8AC3E}">
        <p14:creationId xmlns:p14="http://schemas.microsoft.com/office/powerpoint/2010/main" val="56983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fade">
                                      <p:cBhvr>
                                        <p:cTn id="44" dur="1000"/>
                                        <p:tgtEl>
                                          <p:spTgt spid="103"/>
                                        </p:tgtEl>
                                      </p:cBhvr>
                                    </p:animEffect>
                                    <p:anim calcmode="lin" valueType="num">
                                      <p:cBhvr>
                                        <p:cTn id="45" dur="1000" fill="hold"/>
                                        <p:tgtEl>
                                          <p:spTgt spid="103"/>
                                        </p:tgtEl>
                                        <p:attrNameLst>
                                          <p:attrName>ppt_x</p:attrName>
                                        </p:attrNameLst>
                                      </p:cBhvr>
                                      <p:tavLst>
                                        <p:tav tm="0">
                                          <p:val>
                                            <p:strVal val="#ppt_x"/>
                                          </p:val>
                                        </p:tav>
                                        <p:tav tm="100000">
                                          <p:val>
                                            <p:strVal val="#ppt_x"/>
                                          </p:val>
                                        </p:tav>
                                      </p:tavLst>
                                    </p:anim>
                                    <p:anim calcmode="lin" valueType="num">
                                      <p:cBhvr>
                                        <p:cTn id="46" dur="1000" fill="hold"/>
                                        <p:tgtEl>
                                          <p:spTgt spid="10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050"/>
                                        </p:tgtEl>
                                        <p:attrNameLst>
                                          <p:attrName>style.visibility</p:attrName>
                                        </p:attrNameLst>
                                      </p:cBhvr>
                                      <p:to>
                                        <p:strVal val="visible"/>
                                      </p:to>
                                    </p:set>
                                    <p:animEffect transition="in" filter="fade">
                                      <p:cBhvr>
                                        <p:cTn id="54" dur="1000"/>
                                        <p:tgtEl>
                                          <p:spTgt spid="2050"/>
                                        </p:tgtEl>
                                      </p:cBhvr>
                                    </p:animEffect>
                                    <p:anim calcmode="lin" valueType="num">
                                      <p:cBhvr>
                                        <p:cTn id="55" dur="1000" fill="hold"/>
                                        <p:tgtEl>
                                          <p:spTgt spid="2050"/>
                                        </p:tgtEl>
                                        <p:attrNameLst>
                                          <p:attrName>ppt_x</p:attrName>
                                        </p:attrNameLst>
                                      </p:cBhvr>
                                      <p:tavLst>
                                        <p:tav tm="0">
                                          <p:val>
                                            <p:strVal val="#ppt_x"/>
                                          </p:val>
                                        </p:tav>
                                        <p:tav tm="100000">
                                          <p:val>
                                            <p:strVal val="#ppt_x"/>
                                          </p:val>
                                        </p:tav>
                                      </p:tavLst>
                                    </p:anim>
                                    <p:anim calcmode="lin" valueType="num">
                                      <p:cBhvr>
                                        <p:cTn id="56" dur="1000" fill="hold"/>
                                        <p:tgtEl>
                                          <p:spTgt spid="205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052"/>
                                        </p:tgtEl>
                                        <p:attrNameLst>
                                          <p:attrName>style.visibility</p:attrName>
                                        </p:attrNameLst>
                                      </p:cBhvr>
                                      <p:to>
                                        <p:strVal val="visible"/>
                                      </p:to>
                                    </p:set>
                                    <p:animEffect transition="in" filter="fade">
                                      <p:cBhvr>
                                        <p:cTn id="59" dur="1000"/>
                                        <p:tgtEl>
                                          <p:spTgt spid="2052"/>
                                        </p:tgtEl>
                                      </p:cBhvr>
                                    </p:animEffect>
                                    <p:anim calcmode="lin" valueType="num">
                                      <p:cBhvr>
                                        <p:cTn id="60" dur="1000" fill="hold"/>
                                        <p:tgtEl>
                                          <p:spTgt spid="2052"/>
                                        </p:tgtEl>
                                        <p:attrNameLst>
                                          <p:attrName>ppt_x</p:attrName>
                                        </p:attrNameLst>
                                      </p:cBhvr>
                                      <p:tavLst>
                                        <p:tav tm="0">
                                          <p:val>
                                            <p:strVal val="#ppt_x"/>
                                          </p:val>
                                        </p:tav>
                                        <p:tav tm="100000">
                                          <p:val>
                                            <p:strVal val="#ppt_x"/>
                                          </p:val>
                                        </p:tav>
                                      </p:tavLst>
                                    </p:anim>
                                    <p:anim calcmode="lin" valueType="num">
                                      <p:cBhvr>
                                        <p:cTn id="61" dur="1000" fill="hold"/>
                                        <p:tgtEl>
                                          <p:spTgt spid="205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500"/>
                                        <p:tgtEl>
                                          <p:spTgt spid="8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83"/>
                                        </p:tgtEl>
                                        <p:attrNameLst>
                                          <p:attrName>style.visibility</p:attrName>
                                        </p:attrNameLst>
                                      </p:cBhvr>
                                      <p:to>
                                        <p:strVal val="visible"/>
                                      </p:to>
                                    </p:set>
                                    <p:animEffect transition="in" filter="fade">
                                      <p:cBhvr>
                                        <p:cTn id="74" dur="500"/>
                                        <p:tgtEl>
                                          <p:spTgt spid="83"/>
                                        </p:tgtEl>
                                      </p:cBhvr>
                                    </p:animEffect>
                                  </p:childTnLst>
                                </p:cTn>
                              </p:par>
                              <p:par>
                                <p:cTn id="75" presetID="10" presetClass="entr" presetSubtype="0"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par>
                                <p:cTn id="78" presetID="10" presetClass="entr" presetSubtype="0" fill="hold"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500"/>
                                        <p:tgtEl>
                                          <p:spTgt spid="2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par>
                                <p:cTn id="89" presetID="10" presetClass="entr" presetSubtype="0" fill="hold"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childTnLst>
                                </p:cTn>
                              </p:par>
                              <p:par>
                                <p:cTn id="92" presetID="10" presetClass="entr" presetSubtype="0" fill="hold" nodeType="with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500"/>
                                        <p:tgtEl>
                                          <p:spTgt spid="2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3" grpId="0"/>
      <p:bldP spid="82" grpId="0" animBg="1"/>
      <p:bldP spid="83" grpId="0"/>
      <p:bldP spid="16" grpId="0" animBg="1"/>
      <p:bldP spid="17" grpId="0"/>
      <p:bldP spid="20" grpId="0"/>
      <p:bldP spid="22" grpId="0"/>
      <p:bldP spid="23" grpId="0"/>
      <p:bldP spid="24" grpId="0" animBg="1"/>
      <p:bldP spid="29" grpId="0" animBg="1"/>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0" y="4499177"/>
            <a:ext cx="12192000" cy="1243291"/>
          </a:xfrm>
          <a:prstGeom prst="rect">
            <a:avLst/>
          </a:prstGeom>
        </p:spPr>
      </p:pic>
      <p:sp>
        <p:nvSpPr>
          <p:cNvPr id="4" name="ZoneTexte 3"/>
          <p:cNvSpPr txBox="1"/>
          <p:nvPr/>
        </p:nvSpPr>
        <p:spPr>
          <a:xfrm>
            <a:off x="2453640" y="4828434"/>
            <a:ext cx="7284720" cy="584775"/>
          </a:xfrm>
          <a:prstGeom prst="rect">
            <a:avLst/>
          </a:prstGeom>
          <a:noFill/>
        </p:spPr>
        <p:txBody>
          <a:bodyPr wrap="square" rtlCol="0">
            <a:spAutoFit/>
          </a:bodyPr>
          <a:lstStyle/>
          <a:p>
            <a:pPr algn="ctr"/>
            <a:r>
              <a:rPr lang="fr-FR" sz="3200" dirty="0">
                <a:latin typeface="KyivType Sans2" panose="00000500000000000000" charset="0"/>
              </a:rPr>
              <a:t>DEMONSTRATION PEELING</a:t>
            </a:r>
            <a:endParaRPr lang="fr-FR" sz="3200" b="1" dirty="0">
              <a:latin typeface="Bradley Hand ITC" panose="03070402050302030203" pitchFamily="66" charset="0"/>
            </a:endParaRPr>
          </a:p>
        </p:txBody>
      </p:sp>
    </p:spTree>
    <p:extLst>
      <p:ext uri="{BB962C8B-B14F-4D97-AF65-F5344CB8AC3E}">
        <p14:creationId xmlns:p14="http://schemas.microsoft.com/office/powerpoint/2010/main" val="45178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e 25"/>
          <p:cNvGrpSpPr/>
          <p:nvPr/>
        </p:nvGrpSpPr>
        <p:grpSpPr>
          <a:xfrm>
            <a:off x="1828799" y="1492448"/>
            <a:ext cx="3568391" cy="5272671"/>
            <a:chOff x="4360124" y="670928"/>
            <a:chExt cx="3568391" cy="5272671"/>
          </a:xfrm>
        </p:grpSpPr>
        <p:pic>
          <p:nvPicPr>
            <p:cNvPr id="4" name="Image 3"/>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65242" y1="88603" x2="65242" y2="88603"/>
                          <a14:foregroundMark x1="32764" y1="91176" x2="32764" y2="91176"/>
                          <a14:foregroundMark x1="28205" y1="67279" x2="28205" y2="67279"/>
                          <a14:foregroundMark x1="24217" y1="93750" x2="24217" y2="93750"/>
                          <a14:foregroundMark x1="38462" y1="33824" x2="27920" y2="59191"/>
                          <a14:foregroundMark x1="38177" y1="36397" x2="38462" y2="11029"/>
                          <a14:foregroundMark x1="36752" y1="5882" x2="59544" y2="7721"/>
                          <a14:foregroundMark x1="58120" y1="7721" x2="60684" y2="40441"/>
                          <a14:foregroundMark x1="61823" y1="41176" x2="70370" y2="66176"/>
                          <a14:foregroundMark x1="69801" y1="68015" x2="72365" y2="96324"/>
                          <a14:foregroundMark x1="70940" y1="96691" x2="53561" y2="99632"/>
                          <a14:foregroundMark x1="24217" y1="91544" x2="38177" y2="99632"/>
                          <a14:foregroundMark x1="47863" y1="6250" x2="49573" y2="99632"/>
                          <a14:foregroundMark x1="50997" y1="53676" x2="33618" y2="91544"/>
                          <a14:foregroundMark x1="49288" y1="48897" x2="38462" y2="26838"/>
                          <a14:foregroundMark x1="49573" y1="48162" x2="28205" y2="69485"/>
                          <a14:foregroundMark x1="49573" y1="49632" x2="65527" y2="89706"/>
                        </a14:backgroundRemoval>
                      </a14:imgEffect>
                    </a14:imgLayer>
                  </a14:imgProps>
                </a:ext>
              </a:extLst>
            </a:blip>
            <a:srcRect l="22981" t="4414" r="26888"/>
            <a:stretch/>
          </p:blipFill>
          <p:spPr>
            <a:xfrm rot="10800000">
              <a:off x="4360124" y="670928"/>
              <a:ext cx="3568391" cy="5272671"/>
            </a:xfrm>
            <a:prstGeom prst="rect">
              <a:avLst/>
            </a:prstGeom>
          </p:spPr>
        </p:pic>
        <p:cxnSp>
          <p:nvCxnSpPr>
            <p:cNvPr id="6" name="Connecteur droit 5"/>
            <p:cNvCxnSpPr/>
            <p:nvPr/>
          </p:nvCxnSpPr>
          <p:spPr>
            <a:xfrm>
              <a:off x="6096000" y="914400"/>
              <a:ext cx="0" cy="3713356"/>
            </a:xfrm>
            <a:prstGeom prst="line">
              <a:avLst/>
            </a:prstGeom>
            <a:ln w="5715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5241073" y="1130960"/>
              <a:ext cx="559159" cy="635620"/>
              <a:chOff x="1494263" y="1494263"/>
              <a:chExt cx="559159" cy="635620"/>
            </a:xfrm>
          </p:grpSpPr>
          <p:sp>
            <p:nvSpPr>
              <p:cNvPr id="11" name="Ellipse 10"/>
              <p:cNvSpPr/>
              <p:nvPr/>
            </p:nvSpPr>
            <p:spPr>
              <a:xfrm>
                <a:off x="1494263" y="1494263"/>
                <a:ext cx="559159" cy="63562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546754" y="1544443"/>
                <a:ext cx="465476" cy="523220"/>
              </a:xfrm>
              <a:prstGeom prst="rect">
                <a:avLst/>
              </a:prstGeom>
              <a:noFill/>
            </p:spPr>
            <p:txBody>
              <a:bodyPr wrap="square" lIns="91440" tIns="45720" rIns="91440" bIns="45720">
                <a:spAutoFit/>
              </a:bodyPr>
              <a:lstStyle/>
              <a:p>
                <a:pPr algn="ctr"/>
                <a:r>
                  <a:rPr lang="fr-FR" sz="2800" b="0" cap="none" spc="0" dirty="0" smtClean="0">
                    <a:ln w="0"/>
                    <a:solidFill>
                      <a:schemeClr val="tx1"/>
                    </a:solidFill>
                    <a:effectLst>
                      <a:outerShdw blurRad="38100" dist="19050" dir="2700000" algn="tl" rotWithShape="0">
                        <a:schemeClr val="dk1">
                          <a:alpha val="40000"/>
                        </a:schemeClr>
                      </a:outerShdw>
                    </a:effectLst>
                  </a:rPr>
                  <a:t>1</a:t>
                </a:r>
                <a:endParaRPr lang="fr-FR" sz="2800" b="0" cap="none" spc="0" dirty="0">
                  <a:ln w="0"/>
                  <a:solidFill>
                    <a:schemeClr val="tx1"/>
                  </a:solidFill>
                  <a:effectLst>
                    <a:outerShdw blurRad="38100" dist="19050" dir="2700000" algn="tl" rotWithShape="0">
                      <a:schemeClr val="dk1">
                        <a:alpha val="40000"/>
                      </a:schemeClr>
                    </a:outerShdw>
                  </a:effectLst>
                </a:endParaRPr>
              </a:p>
            </p:txBody>
          </p:sp>
        </p:grpSp>
        <p:grpSp>
          <p:nvGrpSpPr>
            <p:cNvPr id="16" name="Groupe 15"/>
            <p:cNvGrpSpPr/>
            <p:nvPr/>
          </p:nvGrpSpPr>
          <p:grpSpPr>
            <a:xfrm>
              <a:off x="6602101" y="3111190"/>
              <a:ext cx="559159" cy="635620"/>
              <a:chOff x="1093399" y="3573442"/>
              <a:chExt cx="559159" cy="635620"/>
            </a:xfrm>
          </p:grpSpPr>
          <p:sp>
            <p:nvSpPr>
              <p:cNvPr id="13" name="Ellipse 12"/>
              <p:cNvSpPr/>
              <p:nvPr/>
            </p:nvSpPr>
            <p:spPr>
              <a:xfrm>
                <a:off x="1093399" y="3573442"/>
                <a:ext cx="559159" cy="63562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189275" y="3629642"/>
                <a:ext cx="367409" cy="523220"/>
              </a:xfrm>
              <a:prstGeom prst="rect">
                <a:avLst/>
              </a:prstGeom>
              <a:noFill/>
            </p:spPr>
            <p:txBody>
              <a:bodyPr wrap="none" lIns="91440" tIns="45720" rIns="91440" bIns="45720">
                <a:spAutoFit/>
              </a:bodyPr>
              <a:lstStyle/>
              <a:p>
                <a:pPr algn="ctr"/>
                <a:r>
                  <a:rPr lang="fr-FR" sz="2800" dirty="0">
                    <a:ln w="0"/>
                    <a:effectLst>
                      <a:outerShdw blurRad="38100" dist="19050" dir="2700000" algn="tl" rotWithShape="0">
                        <a:schemeClr val="dk1">
                          <a:alpha val="40000"/>
                        </a:schemeClr>
                      </a:outerShdw>
                    </a:effectLst>
                  </a:rPr>
                  <a:t>2</a:t>
                </a:r>
                <a:endParaRPr lang="fr-FR" sz="2800" b="0" cap="none" spc="0" dirty="0">
                  <a:ln w="0"/>
                  <a:solidFill>
                    <a:schemeClr val="tx1"/>
                  </a:solidFill>
                  <a:effectLst>
                    <a:outerShdw blurRad="38100" dist="19050" dir="2700000" algn="tl" rotWithShape="0">
                      <a:schemeClr val="dk1">
                        <a:alpha val="40000"/>
                      </a:schemeClr>
                    </a:outerShdw>
                  </a:effectLst>
                </a:endParaRPr>
              </a:p>
            </p:txBody>
          </p:sp>
        </p:grpSp>
        <p:grpSp>
          <p:nvGrpSpPr>
            <p:cNvPr id="15" name="Groupe 14"/>
            <p:cNvGrpSpPr/>
            <p:nvPr/>
          </p:nvGrpSpPr>
          <p:grpSpPr>
            <a:xfrm>
              <a:off x="5816420" y="4978574"/>
              <a:ext cx="559159" cy="635620"/>
              <a:chOff x="3416235" y="4638463"/>
              <a:chExt cx="559159" cy="635620"/>
            </a:xfrm>
          </p:grpSpPr>
          <p:sp>
            <p:nvSpPr>
              <p:cNvPr id="12" name="Ellipse 11"/>
              <p:cNvSpPr/>
              <p:nvPr/>
            </p:nvSpPr>
            <p:spPr>
              <a:xfrm>
                <a:off x="3416235" y="4638463"/>
                <a:ext cx="559159" cy="63562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512109" y="4694663"/>
                <a:ext cx="367409" cy="523220"/>
              </a:xfrm>
              <a:prstGeom prst="rect">
                <a:avLst/>
              </a:prstGeom>
              <a:noFill/>
            </p:spPr>
            <p:txBody>
              <a:bodyPr wrap="none" lIns="91440" tIns="45720" rIns="91440" bIns="45720">
                <a:spAutoFit/>
              </a:bodyPr>
              <a:lstStyle/>
              <a:p>
                <a:pPr algn="ctr"/>
                <a:r>
                  <a:rPr lang="fr-FR" sz="2800" dirty="0">
                    <a:ln w="0"/>
                    <a:effectLst>
                      <a:outerShdw blurRad="38100" dist="19050" dir="2700000" algn="tl" rotWithShape="0">
                        <a:schemeClr val="dk1">
                          <a:alpha val="40000"/>
                        </a:schemeClr>
                      </a:outerShdw>
                    </a:effectLst>
                  </a:rPr>
                  <a:t>3</a:t>
                </a:r>
                <a:endParaRPr lang="fr-FR" sz="2800" b="0" cap="none" spc="0" dirty="0">
                  <a:ln w="0"/>
                  <a:solidFill>
                    <a:schemeClr val="tx1"/>
                  </a:solidFill>
                  <a:effectLst>
                    <a:outerShdw blurRad="38100" dist="19050" dir="2700000" algn="tl" rotWithShape="0">
                      <a:schemeClr val="dk1">
                        <a:alpha val="40000"/>
                      </a:schemeClr>
                    </a:outerShdw>
                  </a:effectLst>
                </a:endParaRPr>
              </a:p>
            </p:txBody>
          </p:sp>
        </p:grpSp>
      </p:grpSp>
      <p:grpSp>
        <p:nvGrpSpPr>
          <p:cNvPr id="17" name="Groupe 16"/>
          <p:cNvGrpSpPr/>
          <p:nvPr/>
        </p:nvGrpSpPr>
        <p:grpSpPr>
          <a:xfrm>
            <a:off x="6295928" y="2731650"/>
            <a:ext cx="559159" cy="635620"/>
            <a:chOff x="1494263" y="1494263"/>
            <a:chExt cx="559159" cy="635620"/>
          </a:xfrm>
        </p:grpSpPr>
        <p:sp>
          <p:nvSpPr>
            <p:cNvPr id="18" name="Ellipse 17"/>
            <p:cNvSpPr/>
            <p:nvPr/>
          </p:nvSpPr>
          <p:spPr>
            <a:xfrm>
              <a:off x="1494263" y="1494263"/>
              <a:ext cx="559159" cy="63562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1546754" y="1544443"/>
              <a:ext cx="465476" cy="523220"/>
            </a:xfrm>
            <a:prstGeom prst="rect">
              <a:avLst/>
            </a:prstGeom>
            <a:noFill/>
          </p:spPr>
          <p:txBody>
            <a:bodyPr wrap="square" lIns="91440" tIns="45720" rIns="91440" bIns="45720">
              <a:spAutoFit/>
            </a:bodyPr>
            <a:lstStyle/>
            <a:p>
              <a:pPr algn="ctr"/>
              <a:r>
                <a:rPr lang="fr-FR" sz="2800" b="0" cap="none" spc="0" dirty="0" smtClean="0">
                  <a:ln w="0"/>
                  <a:solidFill>
                    <a:schemeClr val="tx1"/>
                  </a:solidFill>
                  <a:effectLst>
                    <a:outerShdw blurRad="38100" dist="19050" dir="2700000" algn="tl" rotWithShape="0">
                      <a:schemeClr val="dk1">
                        <a:alpha val="40000"/>
                      </a:schemeClr>
                    </a:outerShdw>
                  </a:effectLst>
                </a:rPr>
                <a:t>1</a:t>
              </a:r>
              <a:endParaRPr lang="fr-FR" sz="2800" b="0" cap="none" spc="0" dirty="0">
                <a:ln w="0"/>
                <a:solidFill>
                  <a:schemeClr val="tx1"/>
                </a:solidFill>
                <a:effectLst>
                  <a:outerShdw blurRad="38100" dist="19050" dir="2700000" algn="tl" rotWithShape="0">
                    <a:schemeClr val="dk1">
                      <a:alpha val="40000"/>
                    </a:schemeClr>
                  </a:outerShdw>
                </a:effectLst>
              </a:endParaRPr>
            </a:p>
          </p:txBody>
        </p:sp>
      </p:grpSp>
      <p:grpSp>
        <p:nvGrpSpPr>
          <p:cNvPr id="20" name="Groupe 19"/>
          <p:cNvGrpSpPr/>
          <p:nvPr/>
        </p:nvGrpSpPr>
        <p:grpSpPr>
          <a:xfrm>
            <a:off x="6297306" y="3930406"/>
            <a:ext cx="559159" cy="635620"/>
            <a:chOff x="1093399" y="3573442"/>
            <a:chExt cx="559159" cy="635620"/>
          </a:xfrm>
        </p:grpSpPr>
        <p:sp>
          <p:nvSpPr>
            <p:cNvPr id="21" name="Ellipse 20"/>
            <p:cNvSpPr/>
            <p:nvPr/>
          </p:nvSpPr>
          <p:spPr>
            <a:xfrm>
              <a:off x="1093399" y="3573442"/>
              <a:ext cx="559159" cy="63562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1189275" y="3629642"/>
              <a:ext cx="367409" cy="523220"/>
            </a:xfrm>
            <a:prstGeom prst="rect">
              <a:avLst/>
            </a:prstGeom>
            <a:noFill/>
          </p:spPr>
          <p:txBody>
            <a:bodyPr wrap="none" lIns="91440" tIns="45720" rIns="91440" bIns="45720">
              <a:spAutoFit/>
            </a:bodyPr>
            <a:lstStyle/>
            <a:p>
              <a:pPr algn="ctr"/>
              <a:r>
                <a:rPr lang="fr-FR" sz="2800" dirty="0">
                  <a:ln w="0"/>
                  <a:effectLst>
                    <a:outerShdw blurRad="38100" dist="19050" dir="2700000" algn="tl" rotWithShape="0">
                      <a:schemeClr val="dk1">
                        <a:alpha val="40000"/>
                      </a:schemeClr>
                    </a:outerShdw>
                  </a:effectLst>
                </a:rPr>
                <a:t>2</a:t>
              </a:r>
              <a:endParaRPr lang="fr-FR" sz="2800" b="0" cap="none" spc="0" dirty="0">
                <a:ln w="0"/>
                <a:solidFill>
                  <a:schemeClr val="tx1"/>
                </a:solidFill>
                <a:effectLst>
                  <a:outerShdw blurRad="38100" dist="19050" dir="2700000" algn="tl" rotWithShape="0">
                    <a:schemeClr val="dk1">
                      <a:alpha val="40000"/>
                    </a:schemeClr>
                  </a:outerShdw>
                </a:effectLst>
              </a:endParaRPr>
            </a:p>
          </p:txBody>
        </p:sp>
      </p:grpSp>
      <p:grpSp>
        <p:nvGrpSpPr>
          <p:cNvPr id="23" name="Groupe 22"/>
          <p:cNvGrpSpPr/>
          <p:nvPr/>
        </p:nvGrpSpPr>
        <p:grpSpPr>
          <a:xfrm>
            <a:off x="6295928" y="5080396"/>
            <a:ext cx="559159" cy="635620"/>
            <a:chOff x="3416235" y="4638463"/>
            <a:chExt cx="559159" cy="635620"/>
          </a:xfrm>
        </p:grpSpPr>
        <p:sp>
          <p:nvSpPr>
            <p:cNvPr id="24" name="Ellipse 23"/>
            <p:cNvSpPr/>
            <p:nvPr/>
          </p:nvSpPr>
          <p:spPr>
            <a:xfrm>
              <a:off x="3416235" y="4638463"/>
              <a:ext cx="559159" cy="63562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3512109" y="4694663"/>
              <a:ext cx="367409" cy="523220"/>
            </a:xfrm>
            <a:prstGeom prst="rect">
              <a:avLst/>
            </a:prstGeom>
            <a:noFill/>
          </p:spPr>
          <p:txBody>
            <a:bodyPr wrap="none" lIns="91440" tIns="45720" rIns="91440" bIns="45720">
              <a:spAutoFit/>
            </a:bodyPr>
            <a:lstStyle/>
            <a:p>
              <a:pPr algn="ctr"/>
              <a:r>
                <a:rPr lang="fr-FR" sz="2800" dirty="0">
                  <a:ln w="0"/>
                  <a:effectLst>
                    <a:outerShdw blurRad="38100" dist="19050" dir="2700000" algn="tl" rotWithShape="0">
                      <a:schemeClr val="dk1">
                        <a:alpha val="40000"/>
                      </a:schemeClr>
                    </a:outerShdw>
                  </a:effectLst>
                </a:rPr>
                <a:t>3</a:t>
              </a:r>
              <a:endParaRPr lang="fr-FR" sz="2800" b="0" cap="none" spc="0" dirty="0">
                <a:ln w="0"/>
                <a:solidFill>
                  <a:schemeClr val="tx1"/>
                </a:solidFill>
                <a:effectLst>
                  <a:outerShdw blurRad="38100" dist="19050" dir="2700000" algn="tl" rotWithShape="0">
                    <a:schemeClr val="dk1">
                      <a:alpha val="40000"/>
                    </a:schemeClr>
                  </a:outerShdw>
                </a:effectLst>
              </a:endParaRPr>
            </a:p>
          </p:txBody>
        </p:sp>
      </p:grpSp>
      <p:sp>
        <p:nvSpPr>
          <p:cNvPr id="27" name="ZoneTexte 26"/>
          <p:cNvSpPr txBox="1"/>
          <p:nvPr/>
        </p:nvSpPr>
        <p:spPr>
          <a:xfrm>
            <a:off x="7281746" y="2858774"/>
            <a:ext cx="4014439" cy="369332"/>
          </a:xfrm>
          <a:prstGeom prst="rect">
            <a:avLst/>
          </a:prstGeom>
          <a:noFill/>
        </p:spPr>
        <p:txBody>
          <a:bodyPr wrap="square" rtlCol="0">
            <a:spAutoFit/>
          </a:bodyPr>
          <a:lstStyle/>
          <a:p>
            <a:r>
              <a:rPr lang="fr-FR" dirty="0" smtClean="0"/>
              <a:t>ACTIVE MICRO PEEL</a:t>
            </a:r>
            <a:endParaRPr lang="fr-FR" dirty="0"/>
          </a:p>
        </p:txBody>
      </p:sp>
      <p:sp>
        <p:nvSpPr>
          <p:cNvPr id="37" name="ZoneTexte 36"/>
          <p:cNvSpPr txBox="1"/>
          <p:nvPr/>
        </p:nvSpPr>
        <p:spPr>
          <a:xfrm>
            <a:off x="7281745" y="4063550"/>
            <a:ext cx="4014439" cy="369332"/>
          </a:xfrm>
          <a:prstGeom prst="rect">
            <a:avLst/>
          </a:prstGeom>
          <a:noFill/>
        </p:spPr>
        <p:txBody>
          <a:bodyPr wrap="square" rtlCol="0">
            <a:spAutoFit/>
          </a:bodyPr>
          <a:lstStyle/>
          <a:p>
            <a:r>
              <a:rPr lang="fr-FR" dirty="0" smtClean="0"/>
              <a:t>ALPHA EXFOLIAEUR</a:t>
            </a:r>
            <a:endParaRPr lang="fr-FR" dirty="0"/>
          </a:p>
        </p:txBody>
      </p:sp>
      <p:sp>
        <p:nvSpPr>
          <p:cNvPr id="38" name="ZoneTexte 37"/>
          <p:cNvSpPr txBox="1"/>
          <p:nvPr/>
        </p:nvSpPr>
        <p:spPr>
          <a:xfrm>
            <a:off x="7281746" y="5210784"/>
            <a:ext cx="4014439" cy="369332"/>
          </a:xfrm>
          <a:prstGeom prst="rect">
            <a:avLst/>
          </a:prstGeom>
          <a:noFill/>
        </p:spPr>
        <p:txBody>
          <a:bodyPr wrap="square" rtlCol="0">
            <a:spAutoFit/>
          </a:bodyPr>
          <a:lstStyle/>
          <a:p>
            <a:r>
              <a:rPr lang="fr-FR" dirty="0" smtClean="0"/>
              <a:t>PEELING LUMIERE</a:t>
            </a:r>
            <a:endParaRPr lang="fr-FR" dirty="0"/>
          </a:p>
        </p:txBody>
      </p:sp>
      <p:pic>
        <p:nvPicPr>
          <p:cNvPr id="40" name="Image 39">
            <a:extLst>
              <a:ext uri="{FF2B5EF4-FFF2-40B4-BE49-F238E27FC236}">
                <a16:creationId xmlns:a16="http://schemas.microsoft.com/office/drawing/2014/main" id="{4E3C1067-6E2B-42BB-9BA8-0D0CC4C43ACD}"/>
              </a:ext>
            </a:extLst>
          </p:cNvPr>
          <p:cNvPicPr>
            <a:picLocks noChangeAspect="1"/>
          </p:cNvPicPr>
          <p:nvPr/>
        </p:nvPicPr>
        <p:blipFill rotWithShape="1">
          <a:blip r:embed="rId4" cstate="print"/>
          <a:srcRect l="51870" t="15492" r="24550" b="80330"/>
          <a:stretch/>
        </p:blipFill>
        <p:spPr>
          <a:xfrm>
            <a:off x="2753874" y="381240"/>
            <a:ext cx="6237064" cy="642996"/>
          </a:xfrm>
          <a:prstGeom prst="rect">
            <a:avLst/>
          </a:prstGeom>
        </p:spPr>
      </p:pic>
      <p:sp>
        <p:nvSpPr>
          <p:cNvPr id="41" name="Rectangle 40"/>
          <p:cNvSpPr/>
          <p:nvPr/>
        </p:nvSpPr>
        <p:spPr>
          <a:xfrm>
            <a:off x="2753874" y="716630"/>
            <a:ext cx="6462097" cy="756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KyivType Sans2" panose="00000500000000000000" charset="0"/>
              </a:rPr>
              <a:t>DEMONSTRATION PEELING</a:t>
            </a:r>
            <a:endParaRPr lang="fr-FR" sz="2800" b="1" dirty="0">
              <a:solidFill>
                <a:schemeClr val="tx1"/>
              </a:solidFill>
              <a:latin typeface="Bradley Hand ITC" panose="03070402050302030203" pitchFamily="66" charset="0"/>
            </a:endParaRPr>
          </a:p>
          <a:p>
            <a:pPr lvl="0" algn="ctr">
              <a:defRPr/>
            </a:pPr>
            <a:endParaRPr lang="fr-FR" sz="1244"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210747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0" y="4499177"/>
            <a:ext cx="12192000" cy="1243291"/>
          </a:xfrm>
          <a:prstGeom prst="rect">
            <a:avLst/>
          </a:prstGeom>
        </p:spPr>
      </p:pic>
      <p:sp>
        <p:nvSpPr>
          <p:cNvPr id="4" name="ZoneTexte 3"/>
          <p:cNvSpPr txBox="1"/>
          <p:nvPr/>
        </p:nvSpPr>
        <p:spPr>
          <a:xfrm>
            <a:off x="2402840" y="4828434"/>
            <a:ext cx="7284720" cy="584775"/>
          </a:xfrm>
          <a:prstGeom prst="rect">
            <a:avLst/>
          </a:prstGeom>
          <a:noFill/>
        </p:spPr>
        <p:txBody>
          <a:bodyPr wrap="square" rtlCol="0">
            <a:spAutoFit/>
          </a:bodyPr>
          <a:lstStyle/>
          <a:p>
            <a:pPr algn="ctr"/>
            <a:r>
              <a:rPr lang="fr-FR" sz="3200" dirty="0">
                <a:latin typeface="KyivType Sans2" panose="00000500000000000000" charset="0"/>
              </a:rPr>
              <a:t>RECOMMANDATION A DOMICILE</a:t>
            </a:r>
            <a:endParaRPr lang="fr-FR" sz="3200" b="1" dirty="0">
              <a:latin typeface="Bradley Hand ITC" panose="03070402050302030203" pitchFamily="66" charset="0"/>
            </a:endParaRPr>
          </a:p>
        </p:txBody>
      </p:sp>
    </p:spTree>
    <p:extLst>
      <p:ext uri="{BB962C8B-B14F-4D97-AF65-F5344CB8AC3E}">
        <p14:creationId xmlns:p14="http://schemas.microsoft.com/office/powerpoint/2010/main" val="1020485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Image 25">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2753874" y="381240"/>
            <a:ext cx="6237064" cy="642996"/>
          </a:xfrm>
          <a:prstGeom prst="rect">
            <a:avLst/>
          </a:prstGeom>
        </p:spPr>
      </p:pic>
      <p:sp>
        <p:nvSpPr>
          <p:cNvPr id="86" name="Rectangle 85"/>
          <p:cNvSpPr/>
          <p:nvPr/>
        </p:nvSpPr>
        <p:spPr>
          <a:xfrm>
            <a:off x="2744" y="2291193"/>
            <a:ext cx="5895888" cy="730957"/>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smtClean="0">
                <a:solidFill>
                  <a:srgbClr val="565655"/>
                </a:solidFill>
                <a:latin typeface="Century Gothic"/>
              </a:rPr>
              <a:t>HYDRATER la journée</a:t>
            </a:r>
            <a:endParaRPr kumimoji="0" lang="fr-FR" sz="1600" b="0" i="0" u="none" strike="noStrike" kern="1200" cap="none" spc="0" normalizeH="0" baseline="0" noProof="0" dirty="0">
              <a:ln>
                <a:noFill/>
              </a:ln>
              <a:solidFill>
                <a:srgbClr val="565655"/>
              </a:solidFill>
              <a:effectLst/>
              <a:uLnTx/>
              <a:uFillTx/>
              <a:latin typeface="Century Gothic"/>
              <a:ea typeface="+mn-ea"/>
              <a:cs typeface="+mn-cs"/>
            </a:endParaRPr>
          </a:p>
        </p:txBody>
      </p:sp>
      <p:sp>
        <p:nvSpPr>
          <p:cNvPr id="99" name="Rectangle 98"/>
          <p:cNvSpPr/>
          <p:nvPr/>
        </p:nvSpPr>
        <p:spPr>
          <a:xfrm>
            <a:off x="5898632" y="2287506"/>
            <a:ext cx="6293367" cy="730957"/>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565655"/>
                </a:solidFill>
                <a:effectLst/>
                <a:uLnTx/>
                <a:uFillTx/>
                <a:latin typeface="Century Gothic"/>
                <a:ea typeface="+mn-ea"/>
                <a:cs typeface="+mn-cs"/>
              </a:rPr>
              <a:t>REGENERER la nuit</a:t>
            </a:r>
            <a:endParaRPr kumimoji="0" lang="fr-FR" sz="1600" b="0" i="0" u="none" strike="noStrike" kern="1200" cap="none" spc="0" normalizeH="0" baseline="0" noProof="0" dirty="0">
              <a:ln>
                <a:noFill/>
              </a:ln>
              <a:solidFill>
                <a:srgbClr val="565655"/>
              </a:solidFill>
              <a:effectLst/>
              <a:uLnTx/>
              <a:uFillTx/>
              <a:latin typeface="Century Gothic"/>
              <a:ea typeface="+mn-ea"/>
              <a:cs typeface="+mn-cs"/>
            </a:endParaRPr>
          </a:p>
        </p:txBody>
      </p:sp>
      <p:sp>
        <p:nvSpPr>
          <p:cNvPr id="108" name="Rectangle 107"/>
          <p:cNvSpPr/>
          <p:nvPr/>
        </p:nvSpPr>
        <p:spPr>
          <a:xfrm>
            <a:off x="0" y="1594215"/>
            <a:ext cx="1219199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i="1" noProof="0" dirty="0" smtClean="0">
                <a:solidFill>
                  <a:prstClr val="black"/>
                </a:solidFill>
                <a:latin typeface="Century Gothic" panose="020B0502020202020204" pitchFamily="34" charset="0"/>
              </a:rPr>
              <a:t>Le duo effet peau neuve</a:t>
            </a:r>
            <a:endParaRPr kumimoji="0" lang="fr-FR" sz="16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3" name="Sous-titre 2">
            <a:extLst>
              <a:ext uri="{FF2B5EF4-FFF2-40B4-BE49-F238E27FC236}">
                <a16:creationId xmlns:a16="http://schemas.microsoft.com/office/drawing/2014/main" id="{5257DCD9-7062-4C85-9309-DADF1D224FEC}"/>
              </a:ext>
            </a:extLst>
          </p:cNvPr>
          <p:cNvSpPr txBox="1">
            <a:spLocks/>
          </p:cNvSpPr>
          <p:nvPr/>
        </p:nvSpPr>
        <p:spPr>
          <a:xfrm>
            <a:off x="1890584" y="700541"/>
            <a:ext cx="8019535" cy="10189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fia Pro Regular"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4000" b="0" i="0" u="none" strike="noStrike" kern="1200" cap="none" spc="0" normalizeH="0" baseline="0" noProof="0" dirty="0" smtClean="0">
                <a:ln>
                  <a:noFill/>
                </a:ln>
                <a:solidFill>
                  <a:srgbClr val="E7E6E6">
                    <a:lumMod val="25000"/>
                  </a:srgbClr>
                </a:solidFill>
                <a:effectLst/>
                <a:uLnTx/>
                <a:uFillTx/>
                <a:latin typeface="KyivType Sans2" panose="00000500000000000000" pitchFamily="50" charset="0"/>
              </a:rPr>
              <a:t>Pour rénover la peau</a:t>
            </a:r>
            <a:endParaRPr kumimoji="0" lang="fr-FR" sz="4000" b="0" i="0" u="none" strike="noStrike" kern="1200" cap="none" spc="0" normalizeH="0" baseline="0" noProof="0" dirty="0">
              <a:ln>
                <a:noFill/>
              </a:ln>
              <a:solidFill>
                <a:srgbClr val="E7E6E6">
                  <a:lumMod val="25000"/>
                </a:srgbClr>
              </a:solidFill>
              <a:effectLst/>
              <a:uLnTx/>
              <a:uFillTx/>
              <a:latin typeface="KyivType Sans2" panose="00000500000000000000" pitchFamily="50" charset="0"/>
            </a:endParaRPr>
          </a:p>
        </p:txBody>
      </p:sp>
      <p:grpSp>
        <p:nvGrpSpPr>
          <p:cNvPr id="4" name="Groupe 3"/>
          <p:cNvGrpSpPr/>
          <p:nvPr/>
        </p:nvGrpSpPr>
        <p:grpSpPr>
          <a:xfrm>
            <a:off x="0" y="2419586"/>
            <a:ext cx="5924921" cy="3866857"/>
            <a:chOff x="0" y="2287506"/>
            <a:chExt cx="5924921" cy="3866857"/>
          </a:xfrm>
        </p:grpSpPr>
        <p:cxnSp>
          <p:nvCxnSpPr>
            <p:cNvPr id="7" name="Connecteur droit 6"/>
            <p:cNvCxnSpPr/>
            <p:nvPr/>
          </p:nvCxnSpPr>
          <p:spPr>
            <a:xfrm>
              <a:off x="5898633" y="2287506"/>
              <a:ext cx="0" cy="3866857"/>
            </a:xfrm>
            <a:prstGeom prst="line">
              <a:avLst/>
            </a:prstGeom>
            <a:ln w="19050"/>
          </p:spPr>
          <p:style>
            <a:lnRef idx="1">
              <a:schemeClr val="dk1"/>
            </a:lnRef>
            <a:fillRef idx="0">
              <a:schemeClr val="dk1"/>
            </a:fillRef>
            <a:effectRef idx="0">
              <a:schemeClr val="dk1"/>
            </a:effectRef>
            <a:fontRef idx="minor">
              <a:schemeClr val="tx1"/>
            </a:fontRef>
          </p:style>
        </p:cxnSp>
        <p:grpSp>
          <p:nvGrpSpPr>
            <p:cNvPr id="2" name="Groupe 1"/>
            <p:cNvGrpSpPr/>
            <p:nvPr/>
          </p:nvGrpSpPr>
          <p:grpSpPr>
            <a:xfrm>
              <a:off x="0" y="3571432"/>
              <a:ext cx="5924921" cy="2463408"/>
              <a:chOff x="0" y="3571432"/>
              <a:chExt cx="5924921" cy="2463408"/>
            </a:xfrm>
          </p:grpSpPr>
          <p:grpSp>
            <p:nvGrpSpPr>
              <p:cNvPr id="9" name="Groupe 8"/>
              <p:cNvGrpSpPr/>
              <p:nvPr/>
            </p:nvGrpSpPr>
            <p:grpSpPr>
              <a:xfrm>
                <a:off x="0" y="4706292"/>
                <a:ext cx="5898632" cy="1328548"/>
                <a:chOff x="0" y="4706292"/>
                <a:chExt cx="5898632" cy="1328548"/>
              </a:xfrm>
            </p:grpSpPr>
            <p:sp>
              <p:nvSpPr>
                <p:cNvPr id="83" name="Rectangle 82"/>
                <p:cNvSpPr/>
                <p:nvPr/>
              </p:nvSpPr>
              <p:spPr>
                <a:xfrm>
                  <a:off x="0" y="5696286"/>
                  <a:ext cx="589863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srgbClr val="565655"/>
                      </a:solidFill>
                      <a:effectLst/>
                      <a:uLnTx/>
                      <a:uFillTx/>
                      <a:latin typeface="Century Gothic"/>
                      <a:ea typeface="+mn-ea"/>
                      <a:cs typeface="+mn-cs"/>
                    </a:rPr>
                    <a:t>ALPHA-FLUID</a:t>
                  </a:r>
                </a:p>
              </p:txBody>
            </p:sp>
            <p:pic>
              <p:nvPicPr>
                <p:cNvPr id="46" name="Image 45" descr="kyhkr.jpg"/>
                <p:cNvPicPr>
                  <a:picLocks noChangeAspect="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585" b="99123" l="0" r="98246">
                              <a14:foregroundMark x1="83626" y1="2924" x2="98830" y2="22515"/>
                              <a14:foregroundMark x1="84795" y1="99415" x2="98830" y2="90936"/>
                              <a14:foregroundMark x1="0" y1="79825" x2="22807" y2="96199"/>
                              <a14:foregroundMark x1="4386" y1="19006" x2="26023" y2="585"/>
                              <a14:backgroundMark x1="85673" y1="4678" x2="98830" y2="16667"/>
                              <a14:backgroundMark x1="5263" y1="12281" x2="30409" y2="292"/>
                              <a14:backgroundMark x1="85673" y1="95029" x2="98830" y2="88304"/>
                              <a14:backgroundMark x1="26023" y1="95029" x2="0" y2="84211"/>
                              <a14:backgroundMark x1="96199" y1="19298" x2="76608" y2="877"/>
                              <a14:backgroundMark x1="20468" y1="92982" x2="877" y2="71345"/>
                              <a14:backgroundMark x1="4094" y1="19298" x2="14912" y2="877"/>
                            </a14:backgroundRemoval>
                          </a14:imgEffect>
                        </a14:imgLayer>
                      </a14:imgProps>
                    </a:ext>
                  </a:extLst>
                </a:blip>
                <a:stretch>
                  <a:fillRect/>
                </a:stretch>
              </p:blipFill>
              <p:spPr>
                <a:xfrm>
                  <a:off x="3279720" y="4706292"/>
                  <a:ext cx="765011" cy="765011"/>
                </a:xfrm>
                <a:prstGeom prst="rect">
                  <a:avLst/>
                </a:prstGeom>
                <a:ln>
                  <a:noFill/>
                </a:ln>
                <a:effectLst/>
                <a:scene3d>
                  <a:camera prst="orthographicFront">
                    <a:rot lat="0" lon="0" rev="0"/>
                  </a:camera>
                  <a:lightRig rig="contrasting" dir="t">
                    <a:rot lat="0" lon="0" rev="7800000"/>
                  </a:lightRig>
                </a:scene3d>
                <a:sp3d/>
              </p:spPr>
            </p:pic>
          </p:grpSp>
          <p:pic>
            <p:nvPicPr>
              <p:cNvPr id="29" name="Image 28"/>
              <p:cNvPicPr>
                <a:picLocks noChangeAspect="1"/>
              </p:cNvPicPr>
              <p:nvPr/>
            </p:nvPicPr>
            <p:blipFill rotWithShape="1">
              <a:blip r:embed="rId6" cstate="print">
                <a:extLst>
                  <a:ext uri="{28A0092B-C50C-407E-A947-70E740481C1C}">
                    <a14:useLocalDpi xmlns:a14="http://schemas.microsoft.com/office/drawing/2010/main" val="0"/>
                  </a:ext>
                </a:extLst>
              </a:blip>
              <a:srcRect l="21153" t="6873" r="20864" b="17663"/>
              <a:stretch/>
            </p:blipFill>
            <p:spPr>
              <a:xfrm>
                <a:off x="2612270" y="3571432"/>
                <a:ext cx="510789" cy="1978758"/>
              </a:xfrm>
              <a:prstGeom prst="rect">
                <a:avLst/>
              </a:prstGeom>
            </p:spPr>
          </p:pic>
          <p:sp>
            <p:nvSpPr>
              <p:cNvPr id="34" name="ZoneTexte 33"/>
              <p:cNvSpPr txBox="1"/>
              <p:nvPr/>
            </p:nvSpPr>
            <p:spPr>
              <a:xfrm>
                <a:off x="3867163" y="4728321"/>
                <a:ext cx="2057758" cy="246221"/>
              </a:xfrm>
              <a:prstGeom prst="rect">
                <a:avLst/>
              </a:prstGeom>
              <a:noFill/>
            </p:spPr>
            <p:txBody>
              <a:bodyPr wrap="square" rtlCol="0">
                <a:spAutoFit/>
              </a:bodyPr>
              <a:lstStyle/>
              <a:p>
                <a:pPr algn="ctr"/>
                <a:r>
                  <a:rPr lang="fr-FR" sz="1000" dirty="0" smtClean="0">
                    <a:solidFill>
                      <a:srgbClr val="565655"/>
                    </a:solidFill>
                    <a:latin typeface="Century Gothic" panose="020B0502020202020204" pitchFamily="34" charset="0"/>
                  </a:rPr>
                  <a:t>+</a:t>
                </a:r>
                <a:r>
                  <a:rPr lang="fr-FR" sz="1000" dirty="0">
                    <a:solidFill>
                      <a:srgbClr val="565655"/>
                    </a:solidFill>
                    <a:latin typeface="Century Gothic" panose="020B0502020202020204" pitchFamily="34" charset="0"/>
                  </a:rPr>
                  <a:t> </a:t>
                </a:r>
                <a:r>
                  <a:rPr lang="fr-FR" sz="1000" dirty="0" smtClean="0">
                    <a:solidFill>
                      <a:srgbClr val="565655"/>
                    </a:solidFill>
                    <a:latin typeface="Century Gothic" panose="020B0502020202020204" pitchFamily="34" charset="0"/>
                  </a:rPr>
                  <a:t>Peptides d’amande douce</a:t>
                </a:r>
                <a:endParaRPr lang="fr-FR" sz="1000" dirty="0">
                  <a:solidFill>
                    <a:srgbClr val="565655"/>
                  </a:solidFill>
                  <a:latin typeface="Century Gothic" panose="020B0502020202020204" pitchFamily="34" charset="0"/>
                </a:endParaRPr>
              </a:p>
            </p:txBody>
          </p:sp>
        </p:grpSp>
        <p:pic>
          <p:nvPicPr>
            <p:cNvPr id="24" name="Picture 8" descr="ingrédients-acides-de-fruit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94179" y="4728321"/>
              <a:ext cx="579431" cy="7973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e 5"/>
          <p:cNvGrpSpPr/>
          <p:nvPr/>
        </p:nvGrpSpPr>
        <p:grpSpPr>
          <a:xfrm>
            <a:off x="5888800" y="3636269"/>
            <a:ext cx="6407958" cy="2496837"/>
            <a:chOff x="5898632" y="3528114"/>
            <a:chExt cx="6407958" cy="2496837"/>
          </a:xfrm>
        </p:grpSpPr>
        <p:grpSp>
          <p:nvGrpSpPr>
            <p:cNvPr id="3" name="Groupe 2"/>
            <p:cNvGrpSpPr/>
            <p:nvPr/>
          </p:nvGrpSpPr>
          <p:grpSpPr>
            <a:xfrm>
              <a:off x="5898632" y="3528114"/>
              <a:ext cx="6407958" cy="2496837"/>
              <a:chOff x="5898632" y="3528114"/>
              <a:chExt cx="6407958" cy="2496837"/>
            </a:xfrm>
          </p:grpSpPr>
          <p:grpSp>
            <p:nvGrpSpPr>
              <p:cNvPr id="5" name="Groupe 4"/>
              <p:cNvGrpSpPr/>
              <p:nvPr/>
            </p:nvGrpSpPr>
            <p:grpSpPr>
              <a:xfrm>
                <a:off x="5898632" y="4660857"/>
                <a:ext cx="6407958" cy="1364094"/>
                <a:chOff x="5898632" y="4660857"/>
                <a:chExt cx="6407958" cy="1364094"/>
              </a:xfrm>
            </p:grpSpPr>
            <p:grpSp>
              <p:nvGrpSpPr>
                <p:cNvPr id="10" name="Groupe 9"/>
                <p:cNvGrpSpPr/>
                <p:nvPr/>
              </p:nvGrpSpPr>
              <p:grpSpPr>
                <a:xfrm>
                  <a:off x="5898632" y="4706292"/>
                  <a:ext cx="6293367" cy="1318659"/>
                  <a:chOff x="5898632" y="4706292"/>
                  <a:chExt cx="6293367" cy="1318659"/>
                </a:xfrm>
              </p:grpSpPr>
              <p:sp>
                <p:nvSpPr>
                  <p:cNvPr id="88" name="Rectangle 87"/>
                  <p:cNvSpPr/>
                  <p:nvPr/>
                </p:nvSpPr>
                <p:spPr>
                  <a:xfrm>
                    <a:off x="5898632" y="5686397"/>
                    <a:ext cx="629336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srgbClr val="565655"/>
                        </a:solidFill>
                        <a:effectLst/>
                        <a:uLnTx/>
                        <a:uFillTx/>
                        <a:latin typeface="Century Gothic"/>
                        <a:ea typeface="+mn-ea"/>
                        <a:cs typeface="+mn-cs"/>
                      </a:rPr>
                      <a:t>ALPHA-PEEL</a:t>
                    </a:r>
                  </a:p>
                </p:txBody>
              </p:sp>
              <p:pic>
                <p:nvPicPr>
                  <p:cNvPr id="33" name="Image 32" descr="kyhkr.jpg"/>
                  <p:cNvPicPr>
                    <a:picLocks noChangeAspect="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585" b="99123" l="0" r="98246">
                                <a14:foregroundMark x1="83626" y1="2924" x2="98830" y2="22515"/>
                                <a14:foregroundMark x1="84795" y1="99415" x2="98830" y2="90936"/>
                                <a14:foregroundMark x1="0" y1="79825" x2="22807" y2="96199"/>
                                <a14:foregroundMark x1="4386" y1="19006" x2="26023" y2="585"/>
                                <a14:backgroundMark x1="85673" y1="4678" x2="98830" y2="16667"/>
                                <a14:backgroundMark x1="5263" y1="12281" x2="30409" y2="292"/>
                                <a14:backgroundMark x1="85673" y1="95029" x2="98830" y2="88304"/>
                                <a14:backgroundMark x1="26023" y1="95029" x2="0" y2="84211"/>
                                <a14:backgroundMark x1="96199" y1="19298" x2="76608" y2="877"/>
                                <a14:backgroundMark x1="20468" y1="92982" x2="877" y2="71345"/>
                                <a14:backgroundMark x1="4094" y1="19298" x2="14912" y2="877"/>
                              </a14:backgroundRemoval>
                            </a14:imgEffect>
                          </a14:imgLayer>
                        </a14:imgProps>
                      </a:ext>
                    </a:extLst>
                  </a:blip>
                  <a:stretch>
                    <a:fillRect/>
                  </a:stretch>
                </p:blipFill>
                <p:spPr>
                  <a:xfrm>
                    <a:off x="9391808" y="4706292"/>
                    <a:ext cx="765011" cy="765011"/>
                  </a:xfrm>
                  <a:prstGeom prst="rect">
                    <a:avLst/>
                  </a:prstGeom>
                  <a:ln>
                    <a:noFill/>
                  </a:ln>
                  <a:effectLst/>
                  <a:scene3d>
                    <a:camera prst="orthographicFront">
                      <a:rot lat="0" lon="0" rev="0"/>
                    </a:camera>
                    <a:lightRig rig="contrasting" dir="t">
                      <a:rot lat="0" lon="0" rev="7800000"/>
                    </a:lightRig>
                  </a:scene3d>
                  <a:sp3d/>
                </p:spPr>
              </p:pic>
            </p:grpSp>
            <p:sp>
              <p:nvSpPr>
                <p:cNvPr id="28" name="ZoneTexte 27"/>
                <p:cNvSpPr txBox="1"/>
                <p:nvPr/>
              </p:nvSpPr>
              <p:spPr>
                <a:xfrm>
                  <a:off x="9928848" y="4660857"/>
                  <a:ext cx="2377742" cy="246221"/>
                </a:xfrm>
                <a:prstGeom prst="rect">
                  <a:avLst/>
                </a:prstGeom>
                <a:noFill/>
              </p:spPr>
              <p:txBody>
                <a:bodyPr wrap="square" rtlCol="0">
                  <a:spAutoFit/>
                </a:bodyPr>
                <a:lstStyle/>
                <a:p>
                  <a:pPr algn="ctr"/>
                  <a:r>
                    <a:rPr lang="fr-FR" sz="1000" dirty="0" smtClean="0">
                      <a:solidFill>
                        <a:srgbClr val="565655"/>
                      </a:solidFill>
                      <a:latin typeface="Century Gothic" panose="020B0502020202020204" pitchFamily="34" charset="0"/>
                    </a:rPr>
                    <a:t>+</a:t>
                  </a:r>
                  <a:r>
                    <a:rPr lang="fr-FR" sz="1000" dirty="0">
                      <a:solidFill>
                        <a:srgbClr val="565655"/>
                      </a:solidFill>
                      <a:latin typeface="Century Gothic" panose="020B0502020202020204" pitchFamily="34" charset="0"/>
                    </a:rPr>
                    <a:t> </a:t>
                  </a:r>
                  <a:r>
                    <a:rPr lang="fr-FR" sz="1000" dirty="0" smtClean="0">
                      <a:solidFill>
                        <a:srgbClr val="565655"/>
                      </a:solidFill>
                      <a:latin typeface="Century Gothic" panose="020B0502020202020204" pitchFamily="34" charset="0"/>
                    </a:rPr>
                    <a:t>Peptides de bourgeons de hêtre</a:t>
                  </a:r>
                  <a:endParaRPr lang="fr-FR" sz="1000" dirty="0">
                    <a:solidFill>
                      <a:srgbClr val="565655"/>
                    </a:solidFill>
                    <a:latin typeface="Century Gothic" panose="020B0502020202020204" pitchFamily="34" charset="0"/>
                  </a:endParaRPr>
                </a:p>
              </p:txBody>
            </p:sp>
          </p:grpSp>
          <p:pic>
            <p:nvPicPr>
              <p:cNvPr id="30" name="Image 29"/>
              <p:cNvPicPr>
                <a:picLocks noChangeAspect="1"/>
              </p:cNvPicPr>
              <p:nvPr/>
            </p:nvPicPr>
            <p:blipFill rotWithShape="1">
              <a:blip r:embed="rId8" cstate="print">
                <a:extLst>
                  <a:ext uri="{28A0092B-C50C-407E-A947-70E740481C1C}">
                    <a14:useLocalDpi xmlns:a14="http://schemas.microsoft.com/office/drawing/2010/main" val="0"/>
                  </a:ext>
                </a:extLst>
              </a:blip>
              <a:srcRect l="22654" t="7835" r="20768" b="19862"/>
              <a:stretch/>
            </p:blipFill>
            <p:spPr>
              <a:xfrm>
                <a:off x="8700496" y="3528114"/>
                <a:ext cx="554497" cy="2021682"/>
              </a:xfrm>
              <a:prstGeom prst="rect">
                <a:avLst/>
              </a:prstGeom>
            </p:spPr>
          </p:pic>
        </p:grpSp>
        <p:pic>
          <p:nvPicPr>
            <p:cNvPr id="25" name="Picture 8" descr="ingrédients-acides-de-fruit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01071" y="4698828"/>
              <a:ext cx="579431" cy="7973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10487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anim calcmode="lin" valueType="num">
                                      <p:cBhvr>
                                        <p:cTn id="8" dur="1000" fill="hold"/>
                                        <p:tgtEl>
                                          <p:spTgt spid="108"/>
                                        </p:tgtEl>
                                        <p:attrNameLst>
                                          <p:attrName>ppt_x</p:attrName>
                                        </p:attrNameLst>
                                      </p:cBhvr>
                                      <p:tavLst>
                                        <p:tav tm="0">
                                          <p:val>
                                            <p:strVal val="#ppt_x"/>
                                          </p:val>
                                        </p:tav>
                                        <p:tav tm="100000">
                                          <p:val>
                                            <p:strVal val="#ppt_x"/>
                                          </p:val>
                                        </p:tav>
                                      </p:tavLst>
                                    </p:anim>
                                    <p:anim calcmode="lin" valueType="num">
                                      <p:cBhvr>
                                        <p:cTn id="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6"/>
                                        </p:tgtEl>
                                        <p:attrNameLst>
                                          <p:attrName>style.visibility</p:attrName>
                                        </p:attrNameLst>
                                      </p:cBhvr>
                                      <p:to>
                                        <p:strVal val="visible"/>
                                      </p:to>
                                    </p:set>
                                    <p:animEffect transition="in" filter="fade">
                                      <p:cBhvr>
                                        <p:cTn id="14" dur="500"/>
                                        <p:tgtEl>
                                          <p:spTgt spid="8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9"/>
                                        </p:tgtEl>
                                        <p:attrNameLst>
                                          <p:attrName>style.visibility</p:attrName>
                                        </p:attrNameLst>
                                      </p:cBhvr>
                                      <p:to>
                                        <p:strVal val="visible"/>
                                      </p:to>
                                    </p:set>
                                    <p:animEffect transition="in" filter="fade">
                                      <p:cBhvr>
                                        <p:cTn id="26" dur="500"/>
                                        <p:tgtEl>
                                          <p:spTgt spid="9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9" grpId="0" animBg="1"/>
      <p:bldP spid="10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814917" y="6248404"/>
            <a:ext cx="2108200" cy="498226"/>
          </a:xfrm>
          <a:prstGeom prst="rect">
            <a:avLst/>
          </a:prstGeom>
          <a:noFill/>
          <a:ln w="9525">
            <a:solidFill>
              <a:schemeClr val="bg1"/>
            </a:solidFill>
            <a:miter lim="800000"/>
            <a:headEnd/>
            <a:tailEnd/>
          </a:ln>
        </p:spPr>
        <p:txBody>
          <a:bodyPr lIns="127631" tIns="63824" rIns="127631" bIns="63824">
            <a:spAutoFit/>
          </a:bodyPr>
          <a:lstStyle/>
          <a:p>
            <a:pPr marL="2149300" marR="0" lvl="0" indent="-2149300" algn="l" defTabSz="1275613"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7F7F7F"/>
              </a:solidFill>
              <a:effectLst>
                <a:outerShdw blurRad="38100" dist="38100" dir="2700000" algn="tl">
                  <a:srgbClr val="C0C0C0"/>
                </a:outerShdw>
              </a:effectLst>
              <a:uLnTx/>
              <a:uFillTx/>
              <a:latin typeface="Optima" pitchFamily="34" charset="0"/>
              <a:ea typeface="+mn-ea"/>
              <a:cs typeface="Arial" charset="0"/>
            </a:endParaRPr>
          </a:p>
        </p:txBody>
      </p:sp>
      <p:sp>
        <p:nvSpPr>
          <p:cNvPr id="4" name="Rectangle 3"/>
          <p:cNvSpPr/>
          <p:nvPr/>
        </p:nvSpPr>
        <p:spPr>
          <a:xfrm>
            <a:off x="1584119" y="3140463"/>
            <a:ext cx="9033081" cy="3847207"/>
          </a:xfrm>
          <a:prstGeom prst="rect">
            <a:avLst/>
          </a:prstGeom>
        </p:spPr>
        <p:txBody>
          <a:bodyPr wrap="square">
            <a:spAutoFit/>
          </a:bodyPr>
          <a:lstStyle/>
          <a:p>
            <a:pPr algn="just"/>
            <a:r>
              <a:rPr lang="fr-FR" sz="1600" i="1" dirty="0" smtClean="0">
                <a:solidFill>
                  <a:prstClr val="black"/>
                </a:solidFill>
                <a:latin typeface="Century Gothic" panose="020B0502020202020204" pitchFamily="34" charset="0"/>
              </a:rPr>
              <a:t>A chaque changement de saison en cas de :</a:t>
            </a:r>
          </a:p>
          <a:p>
            <a:pPr algn="just"/>
            <a:r>
              <a:rPr lang="fr-FR" sz="1600" i="1" dirty="0" smtClean="0">
                <a:solidFill>
                  <a:prstClr val="black"/>
                </a:solidFill>
                <a:latin typeface="Century Gothic" panose="020B0502020202020204" pitchFamily="34" charset="0"/>
              </a:rPr>
              <a:t> </a:t>
            </a:r>
          </a:p>
          <a:p>
            <a:pPr marL="342900" indent="-342900" algn="just">
              <a:buFontTx/>
              <a:buChar char="-"/>
            </a:pPr>
            <a:r>
              <a:rPr lang="fr-FR" sz="1600" i="1" dirty="0" smtClean="0">
                <a:solidFill>
                  <a:prstClr val="black"/>
                </a:solidFill>
                <a:latin typeface="Century Gothic" panose="020B0502020202020204" pitchFamily="34" charset="0"/>
              </a:rPr>
              <a:t>Teint </a:t>
            </a:r>
            <a:r>
              <a:rPr lang="fr-FR" sz="1600" i="1" dirty="0">
                <a:solidFill>
                  <a:prstClr val="black"/>
                </a:solidFill>
                <a:latin typeface="Century Gothic" panose="020B0502020202020204" pitchFamily="34" charset="0"/>
              </a:rPr>
              <a:t>terne et non </a:t>
            </a:r>
            <a:r>
              <a:rPr lang="fr-FR" sz="1600" i="1" dirty="0" smtClean="0">
                <a:solidFill>
                  <a:prstClr val="black"/>
                </a:solidFill>
                <a:latin typeface="Century Gothic" panose="020B0502020202020204" pitchFamily="34" charset="0"/>
              </a:rPr>
              <a:t>homogène</a:t>
            </a:r>
          </a:p>
          <a:p>
            <a:pPr marL="342900" indent="-342900" algn="just">
              <a:buFontTx/>
              <a:buChar char="-"/>
            </a:pPr>
            <a:r>
              <a:rPr lang="fr-FR" sz="1600" i="1" dirty="0" smtClean="0">
                <a:solidFill>
                  <a:prstClr val="black"/>
                </a:solidFill>
                <a:latin typeface="Century Gothic" panose="020B0502020202020204" pitchFamily="34" charset="0"/>
              </a:rPr>
              <a:t>Pores dilatés</a:t>
            </a:r>
          </a:p>
          <a:p>
            <a:pPr marL="342900" indent="-342900" algn="just">
              <a:buFontTx/>
              <a:buChar char="-"/>
            </a:pPr>
            <a:r>
              <a:rPr lang="fr-FR" sz="1600" i="1" dirty="0" smtClean="0">
                <a:solidFill>
                  <a:prstClr val="black"/>
                </a:solidFill>
                <a:latin typeface="Century Gothic" panose="020B0502020202020204" pitchFamily="34" charset="0"/>
              </a:rPr>
              <a:t>Imperfections</a:t>
            </a:r>
          </a:p>
          <a:p>
            <a:pPr marL="342900" indent="-342900" algn="just">
              <a:buFontTx/>
              <a:buChar char="-"/>
            </a:pPr>
            <a:r>
              <a:rPr lang="fr-FR" sz="1600" i="1" dirty="0" smtClean="0">
                <a:solidFill>
                  <a:prstClr val="black"/>
                </a:solidFill>
                <a:latin typeface="Century Gothic" panose="020B0502020202020204" pitchFamily="34" charset="0"/>
              </a:rPr>
              <a:t>Ridules</a:t>
            </a:r>
          </a:p>
          <a:p>
            <a:pPr marL="342900" indent="-342900" algn="just">
              <a:buFontTx/>
              <a:buChar char="-"/>
            </a:pPr>
            <a:r>
              <a:rPr lang="fr-FR" sz="1600" i="1" dirty="0" smtClean="0">
                <a:solidFill>
                  <a:prstClr val="black"/>
                </a:solidFill>
                <a:latin typeface="Century Gothic" panose="020B0502020202020204" pitchFamily="34" charset="0"/>
              </a:rPr>
              <a:t>Cicatrices</a:t>
            </a:r>
          </a:p>
          <a:p>
            <a:pPr marL="342900" indent="-342900" algn="just">
              <a:buFontTx/>
              <a:buChar char="-"/>
            </a:pPr>
            <a:endParaRPr lang="fr-FR" sz="1600" i="1" dirty="0">
              <a:solidFill>
                <a:prstClr val="black"/>
              </a:solidFill>
              <a:latin typeface="Century Gothic" panose="020B0502020202020204" pitchFamily="34" charset="0"/>
            </a:endParaRPr>
          </a:p>
          <a:p>
            <a:pPr algn="just"/>
            <a:r>
              <a:rPr lang="fr-FR" sz="1600" i="1" dirty="0" smtClean="0">
                <a:solidFill>
                  <a:prstClr val="black"/>
                </a:solidFill>
                <a:latin typeface="Century Gothic" panose="020B0502020202020204" pitchFamily="34" charset="0"/>
              </a:rPr>
              <a:t>A partir de 35 ans :</a:t>
            </a:r>
          </a:p>
          <a:p>
            <a:pPr algn="just"/>
            <a:endParaRPr lang="fr-FR" sz="1600" i="1" dirty="0" smtClean="0">
              <a:solidFill>
                <a:prstClr val="black"/>
              </a:solidFill>
              <a:latin typeface="Century Gothic" panose="020B0502020202020204" pitchFamily="34" charset="0"/>
            </a:endParaRPr>
          </a:p>
          <a:p>
            <a:pPr algn="just"/>
            <a:r>
              <a:rPr lang="fr-FR" sz="1600" i="1" dirty="0">
                <a:solidFill>
                  <a:prstClr val="black"/>
                </a:solidFill>
                <a:latin typeface="Century Gothic" panose="020B0502020202020204" pitchFamily="34" charset="0"/>
              </a:rPr>
              <a:t> </a:t>
            </a:r>
            <a:r>
              <a:rPr lang="fr-FR" sz="1600" i="1" dirty="0" smtClean="0">
                <a:solidFill>
                  <a:prstClr val="black"/>
                </a:solidFill>
                <a:latin typeface="Century Gothic" panose="020B0502020202020204" pitchFamily="34" charset="0"/>
              </a:rPr>
              <a:t>pour régénérer la peau</a:t>
            </a:r>
          </a:p>
          <a:p>
            <a:pPr algn="just"/>
            <a:endParaRPr lang="fr-FR" sz="1600" i="1" dirty="0">
              <a:solidFill>
                <a:prstClr val="black"/>
              </a:solidFill>
              <a:latin typeface="Century Gothic" panose="020B0502020202020204" pitchFamily="34" charset="0"/>
            </a:endParaRPr>
          </a:p>
          <a:p>
            <a:pPr algn="just"/>
            <a:r>
              <a:rPr lang="fr-FR" sz="1600" i="1" dirty="0" smtClean="0">
                <a:solidFill>
                  <a:prstClr val="black"/>
                </a:solidFill>
                <a:latin typeface="Century Gothic" panose="020B0502020202020204" pitchFamily="34" charset="0"/>
              </a:rPr>
              <a:t>En complément du soin professionnel ALPHA VITAL 1 fois par semaine pendant 1 mois.</a:t>
            </a:r>
            <a:endParaRPr lang="fr-FR" sz="1600" i="1" dirty="0">
              <a:solidFill>
                <a:prstClr val="black"/>
              </a:solidFill>
              <a:latin typeface="Century Gothic" panose="020B0502020202020204" pitchFamily="34" charset="0"/>
            </a:endParaRPr>
          </a:p>
          <a:p>
            <a:pPr marL="342900" indent="-342900" algn="just">
              <a:buFontTx/>
              <a:buChar char="-"/>
            </a:pPr>
            <a:endParaRPr lang="fr-FR" dirty="0" smtClean="0">
              <a:latin typeface="KyivType Sans2" panose="00000500000000000000"/>
            </a:endParaRPr>
          </a:p>
          <a:p>
            <a:pPr marL="342900" indent="-342900" algn="just">
              <a:buFontTx/>
              <a:buChar char="-"/>
            </a:pPr>
            <a:endParaRPr lang="fr-FR" dirty="0" smtClean="0">
              <a:solidFill>
                <a:schemeClr val="bg1">
                  <a:lumMod val="50000"/>
                </a:schemeClr>
              </a:solidFill>
              <a:latin typeface="KyivType Sans2" panose="00000500000000000000"/>
            </a:endParaRPr>
          </a:p>
        </p:txBody>
      </p:sp>
      <p:sp>
        <p:nvSpPr>
          <p:cNvPr id="6" name="Titre 14"/>
          <p:cNvSpPr txBox="1">
            <a:spLocks/>
          </p:cNvSpPr>
          <p:nvPr/>
        </p:nvSpPr>
        <p:spPr>
          <a:xfrm>
            <a:off x="1022228" y="1620571"/>
            <a:ext cx="9219051" cy="803275"/>
          </a:xfrm>
          <a:prstGeom prst="rect">
            <a:avLst/>
          </a:prstGeom>
        </p:spPr>
        <p:txBody>
          <a:bodyPr anchor="ctr"/>
          <a:lstStyle>
            <a:lvl1pPr algn="ctr" defTabSz="914400" rtl="0" eaLnBrk="1" latinLnBrk="0" hangingPunct="1">
              <a:lnSpc>
                <a:spcPct val="90000"/>
              </a:lnSpc>
              <a:spcBef>
                <a:spcPct val="0"/>
              </a:spcBef>
              <a:buNone/>
              <a:defRPr sz="4400" kern="1200">
                <a:solidFill>
                  <a:schemeClr val="tx1">
                    <a:lumMod val="75000"/>
                    <a:lumOff val="25000"/>
                  </a:schemeClr>
                </a:solidFill>
                <a:latin typeface="+mn-lt"/>
                <a:ea typeface="+mj-ea"/>
                <a:cs typeface="+mj-cs"/>
              </a:defRPr>
            </a:lvl1pPr>
          </a:lstStyle>
          <a:p>
            <a:pPr marL="332316" marR="0" lvl="0" indent="0" defTabSz="914400" rtl="0" eaLnBrk="1" fontAlgn="auto" latinLnBrk="0" hangingPunct="1">
              <a:lnSpc>
                <a:spcPct val="100000"/>
              </a:lnSpc>
              <a:spcBef>
                <a:spcPts val="0"/>
              </a:spcBef>
              <a:spcAft>
                <a:spcPts val="0"/>
              </a:spcAft>
              <a:buClrTx/>
              <a:buSzTx/>
              <a:buFontTx/>
              <a:buNone/>
              <a:tabLst/>
              <a:defRPr/>
            </a:pPr>
            <a:r>
              <a:rPr lang="fr-FR" sz="3600" dirty="0" smtClean="0">
                <a:solidFill>
                  <a:sysClr val="windowText" lastClr="000000">
                    <a:lumMod val="50000"/>
                    <a:lumOff val="50000"/>
                  </a:sysClr>
                </a:solidFill>
                <a:latin typeface="KyivType Sans2" panose="00000500000000000000" pitchFamily="50" charset="0"/>
              </a:rPr>
              <a:t>Quand utiliser ce duo?</a:t>
            </a:r>
            <a:endParaRPr kumimoji="0" lang="fr-FR" sz="3600" i="0" u="none" strike="noStrike" kern="1200" cap="none" spc="0" normalizeH="0" baseline="0" noProof="0" dirty="0">
              <a:ln>
                <a:noFill/>
              </a:ln>
              <a:solidFill>
                <a:sysClr val="windowText" lastClr="000000">
                  <a:lumMod val="50000"/>
                  <a:lumOff val="50000"/>
                </a:sysClr>
              </a:solidFill>
              <a:effectLst/>
              <a:uLnTx/>
              <a:uFillTx/>
              <a:latin typeface="KyivType Sans2" panose="00000500000000000000" pitchFamily="50" charset="0"/>
            </a:endParaRPr>
          </a:p>
        </p:txBody>
      </p:sp>
      <p:sp>
        <p:nvSpPr>
          <p:cNvPr id="11" name="Rectangle 10"/>
          <p:cNvSpPr/>
          <p:nvPr/>
        </p:nvSpPr>
        <p:spPr>
          <a:xfrm>
            <a:off x="0" y="2638883"/>
            <a:ext cx="1219199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i="1" noProof="0" dirty="0" smtClean="0">
                <a:solidFill>
                  <a:prstClr val="black"/>
                </a:solidFill>
                <a:latin typeface="Century Gothic" panose="020B0502020202020204" pitchFamily="34" charset="0"/>
              </a:rPr>
              <a:t>Le duo effet peau neuve</a:t>
            </a:r>
            <a:endParaRPr kumimoji="0" lang="fr-FR" sz="16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2" name="Picture 6" descr="C:\Documents and Settings\ch\Bureau\Alpha-Fluid.png"/>
          <p:cNvPicPr>
            <a:picLocks noChangeAspect="1" noChangeArrowheads="1"/>
          </p:cNvPicPr>
          <p:nvPr/>
        </p:nvPicPr>
        <p:blipFill>
          <a:blip r:embed="rId3" cstate="print"/>
          <a:srcRect/>
          <a:stretch>
            <a:fillRect/>
          </a:stretch>
        </p:blipFill>
        <p:spPr bwMode="auto">
          <a:xfrm>
            <a:off x="9404361" y="2089840"/>
            <a:ext cx="1499734" cy="4070790"/>
          </a:xfrm>
          <a:prstGeom prst="rect">
            <a:avLst/>
          </a:prstGeom>
          <a:noFill/>
        </p:spPr>
      </p:pic>
      <p:pic>
        <p:nvPicPr>
          <p:cNvPr id="13" name="Picture 4" descr="C:\Documents and Settings\ch\Bureau\Alpha-Peel.png"/>
          <p:cNvPicPr>
            <a:picLocks noChangeAspect="1" noChangeArrowheads="1"/>
          </p:cNvPicPr>
          <p:nvPr/>
        </p:nvPicPr>
        <p:blipFill>
          <a:blip r:embed="rId4" cstate="print"/>
          <a:srcRect/>
          <a:stretch>
            <a:fillRect/>
          </a:stretch>
        </p:blipFill>
        <p:spPr bwMode="auto">
          <a:xfrm>
            <a:off x="10200388" y="1880036"/>
            <a:ext cx="1485873" cy="4117568"/>
          </a:xfrm>
          <a:prstGeom prst="rect">
            <a:avLst/>
          </a:prstGeom>
          <a:noFill/>
        </p:spPr>
      </p:pic>
      <p:pic>
        <p:nvPicPr>
          <p:cNvPr id="8" name="Image 7">
            <a:extLst>
              <a:ext uri="{FF2B5EF4-FFF2-40B4-BE49-F238E27FC236}">
                <a16:creationId xmlns:a16="http://schemas.microsoft.com/office/drawing/2014/main" id="{4E3C1067-6E2B-42BB-9BA8-0D0CC4C43ACD}"/>
              </a:ext>
            </a:extLst>
          </p:cNvPr>
          <p:cNvPicPr>
            <a:picLocks noChangeAspect="1"/>
          </p:cNvPicPr>
          <p:nvPr/>
        </p:nvPicPr>
        <p:blipFill rotWithShape="1">
          <a:blip r:embed="rId5" cstate="print"/>
          <a:srcRect l="51870" t="15492" r="24550" b="80330"/>
          <a:stretch/>
        </p:blipFill>
        <p:spPr>
          <a:xfrm>
            <a:off x="2753874" y="381240"/>
            <a:ext cx="6237064" cy="642996"/>
          </a:xfrm>
          <a:prstGeom prst="rect">
            <a:avLst/>
          </a:prstGeom>
        </p:spPr>
      </p:pic>
      <p:sp>
        <p:nvSpPr>
          <p:cNvPr id="9" name="Sous-titre 2">
            <a:extLst>
              <a:ext uri="{FF2B5EF4-FFF2-40B4-BE49-F238E27FC236}">
                <a16:creationId xmlns:a16="http://schemas.microsoft.com/office/drawing/2014/main" id="{5257DCD9-7062-4C85-9309-DADF1D224FEC}"/>
              </a:ext>
            </a:extLst>
          </p:cNvPr>
          <p:cNvSpPr txBox="1">
            <a:spLocks/>
          </p:cNvSpPr>
          <p:nvPr/>
        </p:nvSpPr>
        <p:spPr>
          <a:xfrm>
            <a:off x="1890584" y="700541"/>
            <a:ext cx="8019535" cy="10189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fia Pro Regular"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4000" b="0" i="0" u="none" strike="noStrike" kern="1200" cap="none" spc="0" normalizeH="0" baseline="0" noProof="0" dirty="0" smtClean="0">
                <a:ln>
                  <a:noFill/>
                </a:ln>
                <a:solidFill>
                  <a:srgbClr val="E7E6E6">
                    <a:lumMod val="25000"/>
                  </a:srgbClr>
                </a:solidFill>
                <a:effectLst/>
                <a:uLnTx/>
                <a:uFillTx/>
                <a:latin typeface="KyivType Sans2" panose="00000500000000000000" pitchFamily="50" charset="0"/>
              </a:rPr>
              <a:t>Pour rénover la peau</a:t>
            </a:r>
            <a:endParaRPr kumimoji="0" lang="fr-FR" sz="4000" b="0" i="0" u="none" strike="noStrike" kern="1200" cap="none" spc="0" normalizeH="0" baseline="0" noProof="0" dirty="0">
              <a:ln>
                <a:noFill/>
              </a:ln>
              <a:solidFill>
                <a:srgbClr val="E7E6E6">
                  <a:lumMod val="25000"/>
                </a:srgbClr>
              </a:solidFill>
              <a:effectLst/>
              <a:uLnTx/>
              <a:uFillTx/>
              <a:latin typeface="KyivType Sans2" panose="00000500000000000000" pitchFamily="50" charset="0"/>
            </a:endParaRPr>
          </a:p>
        </p:txBody>
      </p:sp>
    </p:spTree>
    <p:extLst>
      <p:ext uri="{BB962C8B-B14F-4D97-AF65-F5344CB8AC3E}">
        <p14:creationId xmlns:p14="http://schemas.microsoft.com/office/powerpoint/2010/main" val="1118746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 name="Image 30">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2753874" y="381240"/>
            <a:ext cx="6237064" cy="642996"/>
          </a:xfrm>
          <a:prstGeom prst="rect">
            <a:avLst/>
          </a:prstGeom>
        </p:spPr>
      </p:pic>
      <p:sp>
        <p:nvSpPr>
          <p:cNvPr id="86" name="Rectangle 85"/>
          <p:cNvSpPr/>
          <p:nvPr/>
        </p:nvSpPr>
        <p:spPr>
          <a:xfrm>
            <a:off x="2744" y="2291193"/>
            <a:ext cx="4087118" cy="730957"/>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600" dirty="0" smtClean="0">
                <a:solidFill>
                  <a:srgbClr val="565655"/>
                </a:solidFill>
                <a:latin typeface="KyivType Sans2" panose="00000500000000000000" pitchFamily="50" charset="0"/>
              </a:rPr>
              <a:t>EXFOLIER-UNIFIER</a:t>
            </a:r>
            <a:endParaRPr lang="fr-FR" sz="1600" dirty="0">
              <a:solidFill>
                <a:srgbClr val="565655"/>
              </a:solidFill>
              <a:latin typeface="KyivType Sans2" panose="00000500000000000000" pitchFamily="50" charset="0"/>
            </a:endParaRPr>
          </a:p>
        </p:txBody>
      </p:sp>
      <p:sp>
        <p:nvSpPr>
          <p:cNvPr id="98" name="Rectangle 97"/>
          <p:cNvSpPr/>
          <p:nvPr/>
        </p:nvSpPr>
        <p:spPr>
          <a:xfrm>
            <a:off x="4117572" y="2288449"/>
            <a:ext cx="4037212" cy="730957"/>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600" dirty="0" smtClean="0">
                <a:solidFill>
                  <a:srgbClr val="565655"/>
                </a:solidFill>
                <a:latin typeface="KyivType Sans2" panose="00000500000000000000" pitchFamily="50" charset="0"/>
              </a:rPr>
              <a:t>ANTI-TACHES CIBLE</a:t>
            </a:r>
            <a:endParaRPr lang="fr-FR" sz="1600" dirty="0">
              <a:solidFill>
                <a:srgbClr val="565655"/>
              </a:solidFill>
              <a:latin typeface="KyivType Sans2" panose="00000500000000000000" pitchFamily="50" charset="0"/>
            </a:endParaRPr>
          </a:p>
        </p:txBody>
      </p:sp>
      <p:sp>
        <p:nvSpPr>
          <p:cNvPr id="99" name="Rectangle 98"/>
          <p:cNvSpPr/>
          <p:nvPr/>
        </p:nvSpPr>
        <p:spPr>
          <a:xfrm>
            <a:off x="8154785" y="2287506"/>
            <a:ext cx="4037214" cy="730957"/>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565655"/>
                </a:solidFill>
                <a:effectLst/>
                <a:uLnTx/>
                <a:uFillTx/>
                <a:latin typeface="KyivType Sans2" panose="00000500000000000000" pitchFamily="50" charset="0"/>
              </a:rPr>
              <a:t>ANTI-TACHES-UNIFORMITE</a:t>
            </a:r>
            <a:endParaRPr kumimoji="0" lang="fr-FR" sz="1600" b="0" i="0" u="none" strike="noStrike" kern="1200" cap="none" spc="0" normalizeH="0" baseline="0" noProof="0" dirty="0">
              <a:ln>
                <a:noFill/>
              </a:ln>
              <a:solidFill>
                <a:srgbClr val="565655"/>
              </a:solidFill>
              <a:effectLst/>
              <a:uLnTx/>
              <a:uFillTx/>
              <a:latin typeface="KyivType Sans2" panose="00000500000000000000" pitchFamily="50" charset="0"/>
            </a:endParaRPr>
          </a:p>
        </p:txBody>
      </p:sp>
      <p:sp>
        <p:nvSpPr>
          <p:cNvPr id="108" name="Rectangle 107"/>
          <p:cNvSpPr/>
          <p:nvPr/>
        </p:nvSpPr>
        <p:spPr>
          <a:xfrm>
            <a:off x="1" y="1554459"/>
            <a:ext cx="12191998" cy="338554"/>
          </a:xfrm>
          <a:prstGeom prst="rect">
            <a:avLst/>
          </a:prstGeom>
        </p:spPr>
        <p:txBody>
          <a:bodyPr wrap="square">
            <a:spAutoFit/>
          </a:bodyPr>
          <a:lstStyle/>
          <a:p>
            <a:pPr lvl="0" algn="ctr">
              <a:defRPr/>
            </a:pPr>
            <a:r>
              <a:rPr lang="fr-FR" sz="1600" i="1" dirty="0">
                <a:solidFill>
                  <a:prstClr val="black"/>
                </a:solidFill>
                <a:latin typeface="KyivType Sans2" panose="00000500000000000000" pitchFamily="50" charset="0"/>
              </a:rPr>
              <a:t>Des </a:t>
            </a:r>
            <a:r>
              <a:rPr lang="fr-FR" sz="1600" i="1" dirty="0" smtClean="0">
                <a:solidFill>
                  <a:prstClr val="black"/>
                </a:solidFill>
                <a:latin typeface="KyivType Sans2" panose="00000500000000000000" pitchFamily="50" charset="0"/>
              </a:rPr>
              <a:t>soins teint de porcelaine</a:t>
            </a:r>
            <a:endParaRPr lang="fr-FR" sz="1600" i="1" dirty="0">
              <a:solidFill>
                <a:prstClr val="black"/>
              </a:solidFill>
              <a:latin typeface="KyivType Sans2" panose="00000500000000000000" pitchFamily="50" charset="0"/>
            </a:endParaRPr>
          </a:p>
        </p:txBody>
      </p:sp>
      <p:sp>
        <p:nvSpPr>
          <p:cNvPr id="35" name="Sous-titre 2">
            <a:extLst>
              <a:ext uri="{FF2B5EF4-FFF2-40B4-BE49-F238E27FC236}">
                <a16:creationId xmlns:a16="http://schemas.microsoft.com/office/drawing/2014/main" id="{5257DCD9-7062-4C85-9309-DADF1D224FEC}"/>
              </a:ext>
            </a:extLst>
          </p:cNvPr>
          <p:cNvSpPr txBox="1">
            <a:spLocks/>
          </p:cNvSpPr>
          <p:nvPr/>
        </p:nvSpPr>
        <p:spPr>
          <a:xfrm>
            <a:off x="1890584" y="680223"/>
            <a:ext cx="8019535" cy="10189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fia Pro Regular"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4000" b="0" i="0" u="none" strike="noStrike" kern="1200" cap="none" spc="0" normalizeH="0" baseline="0" noProof="0" dirty="0" smtClean="0">
                <a:ln>
                  <a:noFill/>
                </a:ln>
                <a:solidFill>
                  <a:srgbClr val="E7E6E6">
                    <a:lumMod val="25000"/>
                  </a:srgbClr>
                </a:solidFill>
                <a:effectLst/>
                <a:uLnTx/>
                <a:uFillTx/>
                <a:latin typeface="KyivType Sans2" panose="00000500000000000000" pitchFamily="50" charset="0"/>
              </a:rPr>
              <a:t>Pour unifier la peau</a:t>
            </a:r>
            <a:endParaRPr kumimoji="0" lang="fr-FR" sz="4000" b="0" i="0" u="none" strike="noStrike" kern="1200" cap="none" spc="0" normalizeH="0" baseline="0" noProof="0" dirty="0">
              <a:ln>
                <a:noFill/>
              </a:ln>
              <a:solidFill>
                <a:srgbClr val="E7E6E6">
                  <a:lumMod val="25000"/>
                </a:srgbClr>
              </a:solidFill>
              <a:effectLst/>
              <a:uLnTx/>
              <a:uFillTx/>
              <a:latin typeface="KyivType Sans2" panose="00000500000000000000" pitchFamily="50" charset="0"/>
            </a:endParaRPr>
          </a:p>
        </p:txBody>
      </p:sp>
      <p:grpSp>
        <p:nvGrpSpPr>
          <p:cNvPr id="4" name="Groupe 3"/>
          <p:cNvGrpSpPr/>
          <p:nvPr/>
        </p:nvGrpSpPr>
        <p:grpSpPr>
          <a:xfrm>
            <a:off x="-1123898" y="2377209"/>
            <a:ext cx="5898632" cy="3866857"/>
            <a:chOff x="-1123898" y="2377209"/>
            <a:chExt cx="5898632" cy="3866857"/>
          </a:xfrm>
        </p:grpSpPr>
        <p:cxnSp>
          <p:nvCxnSpPr>
            <p:cNvPr id="7" name="Connecteur droit 6"/>
            <p:cNvCxnSpPr/>
            <p:nvPr/>
          </p:nvCxnSpPr>
          <p:spPr>
            <a:xfrm>
              <a:off x="4094772" y="2377209"/>
              <a:ext cx="0" cy="3866857"/>
            </a:xfrm>
            <a:prstGeom prst="line">
              <a:avLst/>
            </a:prstGeom>
            <a:ln w="19050"/>
          </p:spPr>
          <p:style>
            <a:lnRef idx="1">
              <a:schemeClr val="dk1"/>
            </a:lnRef>
            <a:fillRef idx="0">
              <a:schemeClr val="dk1"/>
            </a:fillRef>
            <a:effectRef idx="0">
              <a:schemeClr val="dk1"/>
            </a:effectRef>
            <a:fontRef idx="minor">
              <a:schemeClr val="tx1"/>
            </a:fontRef>
          </p:style>
        </p:cxnSp>
        <p:grpSp>
          <p:nvGrpSpPr>
            <p:cNvPr id="2" name="Groupe 1"/>
            <p:cNvGrpSpPr/>
            <p:nvPr/>
          </p:nvGrpSpPr>
          <p:grpSpPr>
            <a:xfrm>
              <a:off x="-1123898" y="3651492"/>
              <a:ext cx="5898632" cy="2361290"/>
              <a:chOff x="-1123898" y="3651492"/>
              <a:chExt cx="5898632" cy="2361290"/>
            </a:xfrm>
          </p:grpSpPr>
          <p:grpSp>
            <p:nvGrpSpPr>
              <p:cNvPr id="26" name="Groupe 25"/>
              <p:cNvGrpSpPr/>
              <p:nvPr/>
            </p:nvGrpSpPr>
            <p:grpSpPr>
              <a:xfrm>
                <a:off x="-1123898" y="4684234"/>
                <a:ext cx="5898632" cy="1328548"/>
                <a:chOff x="0" y="4706292"/>
                <a:chExt cx="5898632" cy="1328548"/>
              </a:xfrm>
            </p:grpSpPr>
            <p:sp>
              <p:nvSpPr>
                <p:cNvPr id="32" name="Rectangle 31"/>
                <p:cNvSpPr/>
                <p:nvPr/>
              </p:nvSpPr>
              <p:spPr>
                <a:xfrm>
                  <a:off x="0" y="5696286"/>
                  <a:ext cx="589863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565655"/>
                      </a:solidFill>
                      <a:latin typeface="Century Gothic"/>
                    </a:rPr>
                    <a:t>ESSENTIAL WHITE SOLUTION CLARTE</a:t>
                  </a:r>
                  <a:endParaRPr kumimoji="0" lang="fr-FR" sz="1600" b="1" i="0" u="none" strike="noStrike" kern="1200" cap="none" spc="0" normalizeH="0" baseline="0" noProof="0" dirty="0" smtClean="0">
                    <a:ln>
                      <a:noFill/>
                    </a:ln>
                    <a:solidFill>
                      <a:srgbClr val="565655"/>
                    </a:solidFill>
                    <a:effectLst/>
                    <a:uLnTx/>
                    <a:uFillTx/>
                    <a:latin typeface="Century Gothic"/>
                    <a:ea typeface="+mn-ea"/>
                    <a:cs typeface="+mn-cs"/>
                  </a:endParaRPr>
                </a:p>
              </p:txBody>
            </p:sp>
            <p:pic>
              <p:nvPicPr>
                <p:cNvPr id="34" name="Image 33" descr="kyhkr.jpg"/>
                <p:cNvPicPr>
                  <a:picLocks noChangeAspect="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585" b="99123" l="0" r="98246">
                              <a14:foregroundMark x1="83626" y1="2924" x2="98830" y2="22515"/>
                              <a14:foregroundMark x1="84795" y1="99415" x2="98830" y2="90936"/>
                              <a14:foregroundMark x1="0" y1="79825" x2="22807" y2="96199"/>
                              <a14:foregroundMark x1="4386" y1="19006" x2="26023" y2="585"/>
                              <a14:backgroundMark x1="85673" y1="4678" x2="98830" y2="16667"/>
                              <a14:backgroundMark x1="5263" y1="12281" x2="30409" y2="292"/>
                              <a14:backgroundMark x1="85673" y1="95029" x2="98830" y2="88304"/>
                              <a14:backgroundMark x1="26023" y1="95029" x2="0" y2="84211"/>
                              <a14:backgroundMark x1="96199" y1="19298" x2="76608" y2="877"/>
                              <a14:backgroundMark x1="20468" y1="92982" x2="877" y2="71345"/>
                              <a14:backgroundMark x1="4094" y1="19298" x2="14912" y2="877"/>
                            </a14:backgroundRemoval>
                          </a14:imgEffect>
                        </a14:imgLayer>
                      </a14:imgProps>
                    </a:ext>
                  </a:extLst>
                </a:blip>
                <a:stretch>
                  <a:fillRect/>
                </a:stretch>
              </p:blipFill>
              <p:spPr>
                <a:xfrm>
                  <a:off x="3279720" y="4706292"/>
                  <a:ext cx="765011" cy="765011"/>
                </a:xfrm>
                <a:prstGeom prst="rect">
                  <a:avLst/>
                </a:prstGeom>
                <a:ln>
                  <a:noFill/>
                </a:ln>
                <a:effectLst/>
                <a:scene3d>
                  <a:camera prst="orthographicFront">
                    <a:rot lat="0" lon="0" rev="0"/>
                  </a:camera>
                  <a:lightRig rig="contrasting" dir="t">
                    <a:rot lat="0" lon="0" rev="7800000"/>
                  </a:lightRig>
                </a:scene3d>
                <a:sp3d/>
              </p:spPr>
            </p:pic>
          </p:grpSp>
          <p:pic>
            <p:nvPicPr>
              <p:cNvPr id="28" name="Image 27"/>
              <p:cNvPicPr>
                <a:picLocks noChangeAspect="1"/>
              </p:cNvPicPr>
              <p:nvPr/>
            </p:nvPicPr>
            <p:blipFill rotWithShape="1">
              <a:blip r:embed="rId6" cstate="print">
                <a:extLst>
                  <a:ext uri="{28A0092B-C50C-407E-A947-70E740481C1C}">
                    <a14:useLocalDpi xmlns:a14="http://schemas.microsoft.com/office/drawing/2010/main" val="0"/>
                  </a:ext>
                </a:extLst>
              </a:blip>
              <a:srcRect l="36279" t="10038" r="35049" b="34681"/>
              <a:stretch/>
            </p:blipFill>
            <p:spPr>
              <a:xfrm>
                <a:off x="1549104" y="3651492"/>
                <a:ext cx="534178" cy="1951598"/>
              </a:xfrm>
              <a:prstGeom prst="rect">
                <a:avLst/>
              </a:prstGeom>
            </p:spPr>
          </p:pic>
        </p:grpSp>
        <p:pic>
          <p:nvPicPr>
            <p:cNvPr id="22530" name="Picture 2" descr="ingredient-extrait-de-fleurs-de-figui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08465" y="4627291"/>
              <a:ext cx="702846" cy="562277"/>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ingredient-acides-de-fruits-ah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18951" y="4679002"/>
              <a:ext cx="555131" cy="7639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e 5"/>
          <p:cNvGrpSpPr/>
          <p:nvPr/>
        </p:nvGrpSpPr>
        <p:grpSpPr>
          <a:xfrm>
            <a:off x="2989494" y="2287506"/>
            <a:ext cx="6293367" cy="3866857"/>
            <a:chOff x="2989494" y="2287506"/>
            <a:chExt cx="6293367" cy="3866857"/>
          </a:xfrm>
        </p:grpSpPr>
        <p:cxnSp>
          <p:nvCxnSpPr>
            <p:cNvPr id="100" name="Connecteur droit 99"/>
            <p:cNvCxnSpPr/>
            <p:nvPr/>
          </p:nvCxnSpPr>
          <p:spPr>
            <a:xfrm>
              <a:off x="8154785" y="2287506"/>
              <a:ext cx="0" cy="3866857"/>
            </a:xfrm>
            <a:prstGeom prst="line">
              <a:avLst/>
            </a:prstGeom>
            <a:ln w="19050"/>
          </p:spPr>
          <p:style>
            <a:lnRef idx="1">
              <a:schemeClr val="dk1"/>
            </a:lnRef>
            <a:fillRef idx="0">
              <a:schemeClr val="dk1"/>
            </a:fillRef>
            <a:effectRef idx="0">
              <a:schemeClr val="dk1"/>
            </a:effectRef>
            <a:fontRef idx="minor">
              <a:schemeClr val="tx1"/>
            </a:fontRef>
          </p:style>
        </p:cxnSp>
        <p:grpSp>
          <p:nvGrpSpPr>
            <p:cNvPr id="3" name="Groupe 2"/>
            <p:cNvGrpSpPr/>
            <p:nvPr/>
          </p:nvGrpSpPr>
          <p:grpSpPr>
            <a:xfrm>
              <a:off x="2989494" y="3766897"/>
              <a:ext cx="6293367" cy="2245885"/>
              <a:chOff x="2989494" y="3766897"/>
              <a:chExt cx="6293367" cy="2245885"/>
            </a:xfrm>
          </p:grpSpPr>
          <p:grpSp>
            <p:nvGrpSpPr>
              <p:cNvPr id="36" name="Groupe 35"/>
              <p:cNvGrpSpPr/>
              <p:nvPr/>
            </p:nvGrpSpPr>
            <p:grpSpPr>
              <a:xfrm>
                <a:off x="2989494" y="4694123"/>
                <a:ext cx="6293367" cy="1318659"/>
                <a:chOff x="5898632" y="4706292"/>
                <a:chExt cx="6293367" cy="1318659"/>
              </a:xfrm>
            </p:grpSpPr>
            <p:sp>
              <p:nvSpPr>
                <p:cNvPr id="39" name="Rectangle 38"/>
                <p:cNvSpPr/>
                <p:nvPr/>
              </p:nvSpPr>
              <p:spPr>
                <a:xfrm>
                  <a:off x="5898632" y="5686397"/>
                  <a:ext cx="629336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srgbClr val="565655"/>
                      </a:solidFill>
                      <a:effectLst/>
                      <a:uLnTx/>
                      <a:uFillTx/>
                      <a:latin typeface="Century Gothic"/>
                      <a:ea typeface="+mn-ea"/>
                      <a:cs typeface="+mn-cs"/>
                    </a:rPr>
                    <a:t>ESSENTIAL WHITE CORRECTEUR CIBLE</a:t>
                  </a:r>
                </a:p>
              </p:txBody>
            </p:sp>
            <p:pic>
              <p:nvPicPr>
                <p:cNvPr id="40" name="Image 39" descr="kyhkr.jpg"/>
                <p:cNvPicPr>
                  <a:picLocks noChangeAspect="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585" b="99123" l="0" r="98246">
                              <a14:foregroundMark x1="83626" y1="2924" x2="98830" y2="22515"/>
                              <a14:foregroundMark x1="84795" y1="99415" x2="98830" y2="90936"/>
                              <a14:foregroundMark x1="0" y1="79825" x2="22807" y2="96199"/>
                              <a14:foregroundMark x1="4386" y1="19006" x2="26023" y2="585"/>
                              <a14:backgroundMark x1="85673" y1="4678" x2="98830" y2="16667"/>
                              <a14:backgroundMark x1="5263" y1="12281" x2="30409" y2="292"/>
                              <a14:backgroundMark x1="85673" y1="95029" x2="98830" y2="88304"/>
                              <a14:backgroundMark x1="26023" y1="95029" x2="0" y2="84211"/>
                              <a14:backgroundMark x1="96199" y1="19298" x2="76608" y2="877"/>
                              <a14:backgroundMark x1="20468" y1="92982" x2="877" y2="71345"/>
                              <a14:backgroundMark x1="4094" y1="19298" x2="14912" y2="877"/>
                            </a14:backgroundRemoval>
                          </a14:imgEffect>
                        </a14:imgLayer>
                      </a14:imgProps>
                    </a:ext>
                  </a:extLst>
                </a:blip>
                <a:stretch>
                  <a:fillRect/>
                </a:stretch>
              </p:blipFill>
              <p:spPr>
                <a:xfrm>
                  <a:off x="9255879" y="4706292"/>
                  <a:ext cx="765011" cy="765011"/>
                </a:xfrm>
                <a:prstGeom prst="rect">
                  <a:avLst/>
                </a:prstGeom>
                <a:ln>
                  <a:noFill/>
                </a:ln>
                <a:effectLst/>
                <a:scene3d>
                  <a:camera prst="orthographicFront">
                    <a:rot lat="0" lon="0" rev="0"/>
                  </a:camera>
                  <a:lightRig rig="contrasting" dir="t">
                    <a:rot lat="0" lon="0" rev="7800000"/>
                  </a:lightRig>
                </a:scene3d>
                <a:sp3d/>
              </p:spPr>
            </p:pic>
          </p:grpSp>
          <p:pic>
            <p:nvPicPr>
              <p:cNvPr id="30" name="Image 29"/>
              <p:cNvPicPr>
                <a:picLocks noChangeAspect="1"/>
              </p:cNvPicPr>
              <p:nvPr/>
            </p:nvPicPr>
            <p:blipFill rotWithShape="1">
              <a:blip r:embed="rId9" cstate="print">
                <a:extLst>
                  <a:ext uri="{28A0092B-C50C-407E-A947-70E740481C1C}">
                    <a14:useLocalDpi xmlns:a14="http://schemas.microsoft.com/office/drawing/2010/main" val="0"/>
                  </a:ext>
                </a:extLst>
              </a:blip>
              <a:srcRect l="36887" t="11686" r="38402" b="39731"/>
              <a:stretch/>
            </p:blipFill>
            <p:spPr>
              <a:xfrm>
                <a:off x="5877078" y="3766897"/>
                <a:ext cx="472602" cy="1834674"/>
              </a:xfrm>
              <a:prstGeom prst="rect">
                <a:avLst/>
              </a:prstGeom>
            </p:spPr>
          </p:pic>
        </p:grpSp>
        <p:pic>
          <p:nvPicPr>
            <p:cNvPr id="22534" name="Picture 6" descr="ingredient-complexe-c-whit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23235" y="4694123"/>
              <a:ext cx="850925" cy="7639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e 7"/>
          <p:cNvGrpSpPr/>
          <p:nvPr/>
        </p:nvGrpSpPr>
        <p:grpSpPr>
          <a:xfrm>
            <a:off x="7034225" y="3468869"/>
            <a:ext cx="6293367" cy="2543913"/>
            <a:chOff x="7034225" y="3468869"/>
            <a:chExt cx="6293367" cy="2543913"/>
          </a:xfrm>
        </p:grpSpPr>
        <p:grpSp>
          <p:nvGrpSpPr>
            <p:cNvPr id="5" name="Groupe 4"/>
            <p:cNvGrpSpPr/>
            <p:nvPr/>
          </p:nvGrpSpPr>
          <p:grpSpPr>
            <a:xfrm>
              <a:off x="7034225" y="3468869"/>
              <a:ext cx="6293367" cy="2543913"/>
              <a:chOff x="7034225" y="3468869"/>
              <a:chExt cx="6293367" cy="2543913"/>
            </a:xfrm>
          </p:grpSpPr>
          <p:grpSp>
            <p:nvGrpSpPr>
              <p:cNvPr id="42" name="Groupe 41"/>
              <p:cNvGrpSpPr/>
              <p:nvPr/>
            </p:nvGrpSpPr>
            <p:grpSpPr>
              <a:xfrm>
                <a:off x="7034225" y="4694123"/>
                <a:ext cx="6293367" cy="1318659"/>
                <a:chOff x="5898632" y="4706292"/>
                <a:chExt cx="6293367" cy="1318659"/>
              </a:xfrm>
            </p:grpSpPr>
            <p:sp>
              <p:nvSpPr>
                <p:cNvPr id="45" name="Rectangle 44"/>
                <p:cNvSpPr/>
                <p:nvPr/>
              </p:nvSpPr>
              <p:spPr>
                <a:xfrm>
                  <a:off x="5898632" y="5686397"/>
                  <a:ext cx="629336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srgbClr val="565655"/>
                      </a:solidFill>
                      <a:effectLst/>
                      <a:uLnTx/>
                      <a:uFillTx/>
                      <a:latin typeface="Century Gothic"/>
                      <a:ea typeface="+mn-ea"/>
                      <a:cs typeface="+mn-cs"/>
                    </a:rPr>
                    <a:t>ESSENTIAL WHITE CREME LUMIERE</a:t>
                  </a:r>
                </a:p>
              </p:txBody>
            </p:sp>
            <p:pic>
              <p:nvPicPr>
                <p:cNvPr id="46" name="Image 45" descr="kyhkr.jpg"/>
                <p:cNvPicPr>
                  <a:picLocks noChangeAspect="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585" b="99123" l="0" r="98246">
                              <a14:foregroundMark x1="83626" y1="2924" x2="98830" y2="22515"/>
                              <a14:foregroundMark x1="84795" y1="99415" x2="98830" y2="90936"/>
                              <a14:foregroundMark x1="0" y1="79825" x2="22807" y2="96199"/>
                              <a14:foregroundMark x1="4386" y1="19006" x2="26023" y2="585"/>
                              <a14:backgroundMark x1="85673" y1="4678" x2="98830" y2="16667"/>
                              <a14:backgroundMark x1="5263" y1="12281" x2="30409" y2="292"/>
                              <a14:backgroundMark x1="85673" y1="95029" x2="98830" y2="88304"/>
                              <a14:backgroundMark x1="26023" y1="95029" x2="0" y2="84211"/>
                              <a14:backgroundMark x1="96199" y1="19298" x2="76608" y2="877"/>
                              <a14:backgroundMark x1="20468" y1="92982" x2="877" y2="71345"/>
                              <a14:backgroundMark x1="4094" y1="19298" x2="14912" y2="877"/>
                            </a14:backgroundRemoval>
                          </a14:imgEffect>
                        </a14:imgLayer>
                      </a14:imgProps>
                    </a:ext>
                  </a:extLst>
                </a:blip>
                <a:stretch>
                  <a:fillRect/>
                </a:stretch>
              </p:blipFill>
              <p:spPr>
                <a:xfrm>
                  <a:off x="9255879" y="4706292"/>
                  <a:ext cx="765011" cy="765011"/>
                </a:xfrm>
                <a:prstGeom prst="rect">
                  <a:avLst/>
                </a:prstGeom>
                <a:ln>
                  <a:noFill/>
                </a:ln>
                <a:effectLst/>
                <a:scene3d>
                  <a:camera prst="orthographicFront">
                    <a:rot lat="0" lon="0" rev="0"/>
                  </a:camera>
                  <a:lightRig rig="contrasting" dir="t">
                    <a:rot lat="0" lon="0" rev="7800000"/>
                  </a:lightRig>
                </a:scene3d>
                <a:sp3d/>
              </p:spPr>
            </p:pic>
          </p:grpSp>
          <p:pic>
            <p:nvPicPr>
              <p:cNvPr id="33" name="Image 32"/>
              <p:cNvPicPr>
                <a:picLocks noChangeAspect="1"/>
              </p:cNvPicPr>
              <p:nvPr/>
            </p:nvPicPr>
            <p:blipFill rotWithShape="1">
              <a:blip r:embed="rId11" cstate="print">
                <a:extLst>
                  <a:ext uri="{28A0092B-C50C-407E-A947-70E740481C1C}">
                    <a14:useLocalDpi xmlns:a14="http://schemas.microsoft.com/office/drawing/2010/main" val="0"/>
                  </a:ext>
                </a:extLst>
              </a:blip>
              <a:srcRect l="32554" t="23117" r="38169" b="32819"/>
              <a:stretch/>
            </p:blipFill>
            <p:spPr>
              <a:xfrm>
                <a:off x="9457004" y="3468869"/>
                <a:ext cx="934468" cy="2134221"/>
              </a:xfrm>
              <a:prstGeom prst="rect">
                <a:avLst/>
              </a:prstGeom>
            </p:spPr>
          </p:pic>
        </p:grpSp>
        <p:pic>
          <p:nvPicPr>
            <p:cNvPr id="22536" name="Picture 8" descr="ingredient-vitamine-c"/>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480539" y="4701309"/>
              <a:ext cx="586875" cy="80762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44841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anim calcmode="lin" valueType="num">
                                      <p:cBhvr>
                                        <p:cTn id="8" dur="1000" fill="hold"/>
                                        <p:tgtEl>
                                          <p:spTgt spid="108"/>
                                        </p:tgtEl>
                                        <p:attrNameLst>
                                          <p:attrName>ppt_x</p:attrName>
                                        </p:attrNameLst>
                                      </p:cBhvr>
                                      <p:tavLst>
                                        <p:tav tm="0">
                                          <p:val>
                                            <p:strVal val="#ppt_x"/>
                                          </p:val>
                                        </p:tav>
                                        <p:tav tm="100000">
                                          <p:val>
                                            <p:strVal val="#ppt_x"/>
                                          </p:val>
                                        </p:tav>
                                      </p:tavLst>
                                    </p:anim>
                                    <p:anim calcmode="lin" valueType="num">
                                      <p:cBhvr>
                                        <p:cTn id="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6"/>
                                        </p:tgtEl>
                                        <p:attrNameLst>
                                          <p:attrName>style.visibility</p:attrName>
                                        </p:attrNameLst>
                                      </p:cBhvr>
                                      <p:to>
                                        <p:strVal val="visible"/>
                                      </p:to>
                                    </p:set>
                                    <p:animEffect transition="in" filter="fade">
                                      <p:cBhvr>
                                        <p:cTn id="14" dur="500"/>
                                        <p:tgtEl>
                                          <p:spTgt spid="8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fade">
                                      <p:cBhvr>
                                        <p:cTn id="26" dur="500"/>
                                        <p:tgtEl>
                                          <p:spTgt spid="9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9"/>
                                        </p:tgtEl>
                                        <p:attrNameLst>
                                          <p:attrName>style.visibility</p:attrName>
                                        </p:attrNameLst>
                                      </p:cBhvr>
                                      <p:to>
                                        <p:strVal val="visible"/>
                                      </p:to>
                                    </p:set>
                                    <p:animEffect transition="in" filter="fade">
                                      <p:cBhvr>
                                        <p:cTn id="38" dur="500"/>
                                        <p:tgtEl>
                                          <p:spTgt spid="9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8" grpId="0" animBg="1"/>
      <p:bldP spid="99" grpId="0" animBg="1"/>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814917" y="6248404"/>
            <a:ext cx="2108200" cy="498226"/>
          </a:xfrm>
          <a:prstGeom prst="rect">
            <a:avLst/>
          </a:prstGeom>
          <a:noFill/>
          <a:ln w="9525">
            <a:solidFill>
              <a:schemeClr val="bg1"/>
            </a:solidFill>
            <a:miter lim="800000"/>
            <a:headEnd/>
            <a:tailEnd/>
          </a:ln>
        </p:spPr>
        <p:txBody>
          <a:bodyPr lIns="127631" tIns="63824" rIns="127631" bIns="63824">
            <a:spAutoFit/>
          </a:bodyPr>
          <a:lstStyle/>
          <a:p>
            <a:pPr marL="2149300" marR="0" lvl="0" indent="-2149300" algn="l" defTabSz="1275613"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7F7F7F"/>
              </a:solidFill>
              <a:effectLst>
                <a:outerShdw blurRad="38100" dist="38100" dir="2700000" algn="tl">
                  <a:srgbClr val="C0C0C0"/>
                </a:outerShdw>
              </a:effectLst>
              <a:uLnTx/>
              <a:uFillTx/>
              <a:latin typeface="Optima" pitchFamily="34" charset="0"/>
              <a:ea typeface="+mn-ea"/>
              <a:cs typeface="Arial" charset="0"/>
            </a:endParaRPr>
          </a:p>
        </p:txBody>
      </p:sp>
      <p:sp>
        <p:nvSpPr>
          <p:cNvPr id="4" name="Rectangle 3"/>
          <p:cNvSpPr/>
          <p:nvPr/>
        </p:nvSpPr>
        <p:spPr>
          <a:xfrm>
            <a:off x="1156103" y="3498490"/>
            <a:ext cx="9033081" cy="3600986"/>
          </a:xfrm>
          <a:prstGeom prst="rect">
            <a:avLst/>
          </a:prstGeom>
        </p:spPr>
        <p:txBody>
          <a:bodyPr wrap="square">
            <a:spAutoFit/>
          </a:bodyPr>
          <a:lstStyle/>
          <a:p>
            <a:pPr algn="just"/>
            <a:r>
              <a:rPr lang="fr-FR" sz="1600" i="1" dirty="0" smtClean="0">
                <a:solidFill>
                  <a:prstClr val="black"/>
                </a:solidFill>
                <a:latin typeface="Century Gothic" panose="020B0502020202020204" pitchFamily="34" charset="0"/>
              </a:rPr>
              <a:t>En prévention et en correction de taches pigmentaires liées à  :</a:t>
            </a:r>
          </a:p>
          <a:p>
            <a:pPr algn="just"/>
            <a:r>
              <a:rPr lang="fr-FR" sz="1600" i="1" dirty="0" smtClean="0">
                <a:solidFill>
                  <a:prstClr val="black"/>
                </a:solidFill>
                <a:latin typeface="Century Gothic" panose="020B0502020202020204" pitchFamily="34" charset="0"/>
              </a:rPr>
              <a:t> </a:t>
            </a:r>
          </a:p>
          <a:p>
            <a:pPr marL="342900" indent="-342900" algn="just">
              <a:buFontTx/>
              <a:buChar char="-"/>
            </a:pPr>
            <a:r>
              <a:rPr lang="fr-FR" sz="1600" i="1" dirty="0" smtClean="0">
                <a:solidFill>
                  <a:prstClr val="black"/>
                </a:solidFill>
                <a:latin typeface="Century Gothic" panose="020B0502020202020204" pitchFamily="34" charset="0"/>
              </a:rPr>
              <a:t>Exposition solaire</a:t>
            </a:r>
          </a:p>
          <a:p>
            <a:pPr marL="342900" indent="-342900" algn="just">
              <a:buFontTx/>
              <a:buChar char="-"/>
            </a:pPr>
            <a:r>
              <a:rPr lang="fr-FR" sz="1600" i="1" dirty="0" smtClean="0">
                <a:solidFill>
                  <a:prstClr val="black"/>
                </a:solidFill>
                <a:latin typeface="Century Gothic" panose="020B0502020202020204" pitchFamily="34" charset="0"/>
              </a:rPr>
              <a:t>Grossesse</a:t>
            </a:r>
          </a:p>
          <a:p>
            <a:pPr marL="342900" indent="-342900" algn="just">
              <a:buFontTx/>
              <a:buChar char="-"/>
            </a:pPr>
            <a:r>
              <a:rPr lang="fr-FR" sz="1600" i="1" dirty="0" smtClean="0">
                <a:solidFill>
                  <a:prstClr val="black"/>
                </a:solidFill>
                <a:latin typeface="Century Gothic" panose="020B0502020202020204" pitchFamily="34" charset="0"/>
              </a:rPr>
              <a:t>Vieillissement</a:t>
            </a:r>
          </a:p>
          <a:p>
            <a:pPr marL="342900" indent="-342900" algn="just">
              <a:buFontTx/>
              <a:buChar char="-"/>
            </a:pPr>
            <a:r>
              <a:rPr lang="fr-FR" sz="1600" i="1" dirty="0" smtClean="0">
                <a:solidFill>
                  <a:prstClr val="black"/>
                </a:solidFill>
                <a:latin typeface="Century Gothic" panose="020B0502020202020204" pitchFamily="34" charset="0"/>
              </a:rPr>
              <a:t>Acné</a:t>
            </a:r>
          </a:p>
          <a:p>
            <a:pPr marL="342900" indent="-342900" algn="just">
              <a:buFontTx/>
              <a:buChar char="-"/>
            </a:pPr>
            <a:r>
              <a:rPr lang="fr-FR" sz="1600" i="1" dirty="0" smtClean="0">
                <a:solidFill>
                  <a:prstClr val="black"/>
                </a:solidFill>
                <a:latin typeface="Century Gothic" panose="020B0502020202020204" pitchFamily="34" charset="0"/>
              </a:rPr>
              <a:t>Dérèglement hormonal</a:t>
            </a:r>
          </a:p>
          <a:p>
            <a:pPr marL="342900" indent="-342900" algn="just">
              <a:buFontTx/>
              <a:buChar char="-"/>
            </a:pPr>
            <a:r>
              <a:rPr lang="fr-FR" sz="1600" i="1" dirty="0" smtClean="0">
                <a:solidFill>
                  <a:prstClr val="black"/>
                </a:solidFill>
                <a:latin typeface="Century Gothic" panose="020B0502020202020204" pitchFamily="34" charset="0"/>
              </a:rPr>
              <a:t>Héréditaires/génétiques</a:t>
            </a:r>
          </a:p>
          <a:p>
            <a:pPr algn="just"/>
            <a:endParaRPr lang="fr-FR" sz="1600" i="1" dirty="0" smtClean="0">
              <a:solidFill>
                <a:prstClr val="black"/>
              </a:solidFill>
              <a:latin typeface="Century Gothic" panose="020B0502020202020204" pitchFamily="34" charset="0"/>
            </a:endParaRPr>
          </a:p>
          <a:p>
            <a:pPr algn="just"/>
            <a:r>
              <a:rPr lang="fr-FR" sz="1600" i="1" dirty="0">
                <a:solidFill>
                  <a:prstClr val="black"/>
                </a:solidFill>
                <a:latin typeface="Century Gothic" panose="020B0502020202020204" pitchFamily="34" charset="0"/>
              </a:rPr>
              <a:t> </a:t>
            </a:r>
            <a:r>
              <a:rPr lang="fr-FR" sz="1600" i="1" dirty="0" smtClean="0">
                <a:solidFill>
                  <a:prstClr val="black"/>
                </a:solidFill>
                <a:latin typeface="Century Gothic" panose="020B0502020202020204" pitchFamily="34" charset="0"/>
              </a:rPr>
              <a:t>pour unifier la peau</a:t>
            </a:r>
          </a:p>
          <a:p>
            <a:pPr algn="just"/>
            <a:endParaRPr lang="fr-FR" sz="1600" i="1" dirty="0">
              <a:solidFill>
                <a:prstClr val="black"/>
              </a:solidFill>
              <a:latin typeface="Century Gothic" panose="020B0502020202020204" pitchFamily="34" charset="0"/>
            </a:endParaRPr>
          </a:p>
          <a:p>
            <a:pPr algn="just"/>
            <a:r>
              <a:rPr lang="fr-FR" sz="1600" i="1" dirty="0" smtClean="0">
                <a:solidFill>
                  <a:prstClr val="black"/>
                </a:solidFill>
                <a:latin typeface="Century Gothic" panose="020B0502020202020204" pitchFamily="34" charset="0"/>
              </a:rPr>
              <a:t>En complément du soin professionnel ESSENTIAL WHITE 1 fois par semaine pendant 1 mois.</a:t>
            </a:r>
            <a:endParaRPr lang="fr-FR" sz="1600" i="1" dirty="0">
              <a:solidFill>
                <a:prstClr val="black"/>
              </a:solidFill>
              <a:latin typeface="Century Gothic" panose="020B0502020202020204" pitchFamily="34" charset="0"/>
            </a:endParaRPr>
          </a:p>
          <a:p>
            <a:pPr marL="342900" indent="-342900" algn="just">
              <a:buFontTx/>
              <a:buChar char="-"/>
            </a:pPr>
            <a:endParaRPr lang="fr-FR" dirty="0" smtClean="0">
              <a:latin typeface="KyivType Sans2" panose="00000500000000000000"/>
            </a:endParaRPr>
          </a:p>
          <a:p>
            <a:pPr marL="342900" indent="-342900" algn="just">
              <a:buFontTx/>
              <a:buChar char="-"/>
            </a:pPr>
            <a:endParaRPr lang="fr-FR" dirty="0" smtClean="0">
              <a:solidFill>
                <a:schemeClr val="bg1">
                  <a:lumMod val="50000"/>
                </a:schemeClr>
              </a:solidFill>
              <a:latin typeface="KyivType Sans2" panose="00000500000000000000"/>
            </a:endParaRPr>
          </a:p>
        </p:txBody>
      </p:sp>
      <p:sp>
        <p:nvSpPr>
          <p:cNvPr id="6" name="Titre 14"/>
          <p:cNvSpPr txBox="1">
            <a:spLocks/>
          </p:cNvSpPr>
          <p:nvPr/>
        </p:nvSpPr>
        <p:spPr>
          <a:xfrm>
            <a:off x="1022228" y="1309288"/>
            <a:ext cx="9219051" cy="803275"/>
          </a:xfrm>
          <a:prstGeom prst="rect">
            <a:avLst/>
          </a:prstGeom>
        </p:spPr>
        <p:txBody>
          <a:bodyPr anchor="ctr"/>
          <a:lstStyle>
            <a:lvl1pPr algn="ctr" defTabSz="914400" rtl="0" eaLnBrk="1" latinLnBrk="0" hangingPunct="1">
              <a:lnSpc>
                <a:spcPct val="90000"/>
              </a:lnSpc>
              <a:spcBef>
                <a:spcPct val="0"/>
              </a:spcBef>
              <a:buNone/>
              <a:defRPr sz="4400" kern="1200">
                <a:solidFill>
                  <a:schemeClr val="tx1">
                    <a:lumMod val="75000"/>
                    <a:lumOff val="25000"/>
                  </a:schemeClr>
                </a:solidFill>
                <a:latin typeface="+mn-lt"/>
                <a:ea typeface="+mj-ea"/>
                <a:cs typeface="+mj-cs"/>
              </a:defRPr>
            </a:lvl1pPr>
          </a:lstStyle>
          <a:p>
            <a:pPr marL="332316" marR="0" lvl="0" indent="0" defTabSz="914400" rtl="0" eaLnBrk="1" fontAlgn="auto" latinLnBrk="0" hangingPunct="1">
              <a:lnSpc>
                <a:spcPct val="100000"/>
              </a:lnSpc>
              <a:spcBef>
                <a:spcPts val="0"/>
              </a:spcBef>
              <a:spcAft>
                <a:spcPts val="0"/>
              </a:spcAft>
              <a:buClrTx/>
              <a:buSzTx/>
              <a:buFontTx/>
              <a:buNone/>
              <a:tabLst/>
              <a:defRPr/>
            </a:pPr>
            <a:r>
              <a:rPr lang="fr-FR" sz="3600" dirty="0" smtClean="0">
                <a:solidFill>
                  <a:sysClr val="windowText" lastClr="000000">
                    <a:lumMod val="50000"/>
                    <a:lumOff val="50000"/>
                  </a:sysClr>
                </a:solidFill>
                <a:latin typeface="KyivType Sans2" panose="00000500000000000000" pitchFamily="50" charset="0"/>
              </a:rPr>
              <a:t>Quand utiliser cette gamme ?</a:t>
            </a:r>
            <a:endParaRPr kumimoji="0" lang="fr-FR" sz="3600" i="0" u="none" strike="noStrike" kern="1200" cap="none" spc="0" normalizeH="0" baseline="0" noProof="0" dirty="0">
              <a:ln>
                <a:noFill/>
              </a:ln>
              <a:solidFill>
                <a:sysClr val="windowText" lastClr="000000">
                  <a:lumMod val="50000"/>
                  <a:lumOff val="50000"/>
                </a:sysClr>
              </a:solidFill>
              <a:effectLst/>
              <a:uLnTx/>
              <a:uFillTx/>
              <a:latin typeface="KyivType Sans2" panose="00000500000000000000" pitchFamily="50" charset="0"/>
            </a:endParaRPr>
          </a:p>
        </p:txBody>
      </p:sp>
      <p:sp>
        <p:nvSpPr>
          <p:cNvPr id="11" name="Rectangle 10"/>
          <p:cNvSpPr/>
          <p:nvPr/>
        </p:nvSpPr>
        <p:spPr>
          <a:xfrm>
            <a:off x="0" y="2327600"/>
            <a:ext cx="1219199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i="1" noProof="0" dirty="0" smtClean="0">
                <a:solidFill>
                  <a:prstClr val="black"/>
                </a:solidFill>
                <a:latin typeface="Century Gothic" panose="020B0502020202020204" pitchFamily="34" charset="0"/>
              </a:rPr>
              <a:t>La gamme </a:t>
            </a:r>
            <a:r>
              <a:rPr lang="fr-FR" sz="1600" i="1" noProof="0" dirty="0" err="1" smtClean="0">
                <a:solidFill>
                  <a:prstClr val="black"/>
                </a:solidFill>
                <a:latin typeface="Century Gothic" panose="020B0502020202020204" pitchFamily="34" charset="0"/>
              </a:rPr>
              <a:t>clarifiante</a:t>
            </a:r>
            <a:r>
              <a:rPr lang="fr-FR" sz="1600" i="1" noProof="0" dirty="0" smtClean="0">
                <a:solidFill>
                  <a:prstClr val="black"/>
                </a:solidFill>
                <a:latin typeface="Century Gothic" panose="020B0502020202020204" pitchFamily="34" charset="0"/>
              </a:rPr>
              <a:t> </a:t>
            </a:r>
            <a:r>
              <a:rPr lang="fr-FR" sz="1600" i="1" dirty="0" smtClean="0">
                <a:solidFill>
                  <a:prstClr val="black"/>
                </a:solidFill>
                <a:latin typeface="Century Gothic" panose="020B0502020202020204" pitchFamily="34" charset="0"/>
              </a:rPr>
              <a:t>et </a:t>
            </a:r>
            <a:r>
              <a:rPr lang="fr-FR" sz="1600" i="1" noProof="0" dirty="0" err="1" smtClean="0">
                <a:solidFill>
                  <a:prstClr val="black"/>
                </a:solidFill>
                <a:latin typeface="Century Gothic" panose="020B0502020202020204" pitchFamily="34" charset="0"/>
              </a:rPr>
              <a:t>anti-tache</a:t>
            </a:r>
            <a:endParaRPr kumimoji="0" lang="fr-FR" sz="16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36279" t="10038" r="35049" b="34681"/>
          <a:stretch/>
        </p:blipFill>
        <p:spPr>
          <a:xfrm>
            <a:off x="8254354" y="2898430"/>
            <a:ext cx="859418" cy="3139849"/>
          </a:xfrm>
          <a:prstGeom prst="rect">
            <a:avLst/>
          </a:prstGeom>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l="36887" t="11686" r="38402" b="39731"/>
          <a:stretch/>
        </p:blipFill>
        <p:spPr>
          <a:xfrm>
            <a:off x="9581353" y="3079172"/>
            <a:ext cx="760350" cy="2951732"/>
          </a:xfrm>
          <a:prstGeom prst="rect">
            <a:avLst/>
          </a:prstGeom>
        </p:spPr>
      </p:pic>
      <p:pic>
        <p:nvPicPr>
          <p:cNvPr id="9" name="Image 8"/>
          <p:cNvPicPr>
            <a:picLocks noChangeAspect="1"/>
          </p:cNvPicPr>
          <p:nvPr/>
        </p:nvPicPr>
        <p:blipFill rotWithShape="1">
          <a:blip r:embed="rId5" cstate="print">
            <a:extLst>
              <a:ext uri="{28A0092B-C50C-407E-A947-70E740481C1C}">
                <a14:useLocalDpi xmlns:a14="http://schemas.microsoft.com/office/drawing/2010/main" val="0"/>
              </a:ext>
            </a:extLst>
          </a:blip>
          <a:srcRect l="32554" t="23117" r="38169" b="32819"/>
          <a:stretch/>
        </p:blipFill>
        <p:spPr>
          <a:xfrm>
            <a:off x="10534249" y="2635030"/>
            <a:ext cx="1503428" cy="3433662"/>
          </a:xfrm>
          <a:prstGeom prst="rect">
            <a:avLst/>
          </a:prstGeom>
        </p:spPr>
      </p:pic>
      <p:pic>
        <p:nvPicPr>
          <p:cNvPr id="10" name="Image 9">
            <a:extLst>
              <a:ext uri="{FF2B5EF4-FFF2-40B4-BE49-F238E27FC236}">
                <a16:creationId xmlns:a16="http://schemas.microsoft.com/office/drawing/2014/main" id="{4E3C1067-6E2B-42BB-9BA8-0D0CC4C43ACD}"/>
              </a:ext>
            </a:extLst>
          </p:cNvPr>
          <p:cNvPicPr>
            <a:picLocks noChangeAspect="1"/>
          </p:cNvPicPr>
          <p:nvPr/>
        </p:nvPicPr>
        <p:blipFill rotWithShape="1">
          <a:blip r:embed="rId6" cstate="print"/>
          <a:srcRect l="51870" t="15492" r="24550" b="80330"/>
          <a:stretch/>
        </p:blipFill>
        <p:spPr>
          <a:xfrm>
            <a:off x="2753874" y="381240"/>
            <a:ext cx="6237064" cy="642996"/>
          </a:xfrm>
          <a:prstGeom prst="rect">
            <a:avLst/>
          </a:prstGeom>
        </p:spPr>
      </p:pic>
      <p:sp>
        <p:nvSpPr>
          <p:cNvPr id="12" name="Sous-titre 2">
            <a:extLst>
              <a:ext uri="{FF2B5EF4-FFF2-40B4-BE49-F238E27FC236}">
                <a16:creationId xmlns:a16="http://schemas.microsoft.com/office/drawing/2014/main" id="{5257DCD9-7062-4C85-9309-DADF1D224FEC}"/>
              </a:ext>
            </a:extLst>
          </p:cNvPr>
          <p:cNvSpPr txBox="1">
            <a:spLocks/>
          </p:cNvSpPr>
          <p:nvPr/>
        </p:nvSpPr>
        <p:spPr>
          <a:xfrm>
            <a:off x="1890584" y="680223"/>
            <a:ext cx="8019535" cy="10189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fia Pro Regular"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4000" b="0" i="0" u="none" strike="noStrike" kern="1200" cap="none" spc="0" normalizeH="0" baseline="0" noProof="0" dirty="0" smtClean="0">
                <a:ln>
                  <a:noFill/>
                </a:ln>
                <a:solidFill>
                  <a:srgbClr val="E7E6E6">
                    <a:lumMod val="25000"/>
                  </a:srgbClr>
                </a:solidFill>
                <a:effectLst/>
                <a:uLnTx/>
                <a:uFillTx/>
                <a:latin typeface="KyivType Sans2" panose="00000500000000000000" pitchFamily="50" charset="0"/>
              </a:rPr>
              <a:t>Pour unifier la peau</a:t>
            </a:r>
            <a:endParaRPr kumimoji="0" lang="fr-FR" sz="4000" b="0" i="0" u="none" strike="noStrike" kern="1200" cap="none" spc="0" normalizeH="0" baseline="0" noProof="0" dirty="0">
              <a:ln>
                <a:noFill/>
              </a:ln>
              <a:solidFill>
                <a:srgbClr val="E7E6E6">
                  <a:lumMod val="25000"/>
                </a:srgbClr>
              </a:solidFill>
              <a:effectLst/>
              <a:uLnTx/>
              <a:uFillTx/>
              <a:latin typeface="KyivType Sans2" panose="00000500000000000000" pitchFamily="50" charset="0"/>
            </a:endParaRPr>
          </a:p>
        </p:txBody>
      </p:sp>
    </p:spTree>
    <p:extLst>
      <p:ext uri="{BB962C8B-B14F-4D97-AF65-F5344CB8AC3E}">
        <p14:creationId xmlns:p14="http://schemas.microsoft.com/office/powerpoint/2010/main" val="798594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692500" y="2332552"/>
            <a:ext cx="4781066" cy="4031873"/>
          </a:xfrm>
          <a:prstGeom prst="rect">
            <a:avLst/>
          </a:prstGeom>
          <a:noFill/>
        </p:spPr>
        <p:txBody>
          <a:bodyPr wrap="square" rtlCol="0">
            <a:spAutoFit/>
          </a:bodyPr>
          <a:lstStyle/>
          <a:p>
            <a:r>
              <a:rPr lang="fr-FR" sz="1600" dirty="0">
                <a:solidFill>
                  <a:prstClr val="black"/>
                </a:solidFill>
                <a:latin typeface="Century Gothic" panose="020B0502020202020204" pitchFamily="34" charset="0"/>
              </a:rPr>
              <a:t>OBJECTIF BEAUTÉ : </a:t>
            </a:r>
          </a:p>
          <a:p>
            <a:endParaRPr lang="fr-FR" sz="1600" dirty="0">
              <a:solidFill>
                <a:prstClr val="black"/>
              </a:solidFill>
              <a:latin typeface="Century Gothic" panose="020B0502020202020204" pitchFamily="34" charset="0"/>
            </a:endParaRPr>
          </a:p>
          <a:p>
            <a:r>
              <a:rPr lang="fr-FR" sz="1600" dirty="0">
                <a:solidFill>
                  <a:prstClr val="black"/>
                </a:solidFill>
                <a:latin typeface="Century Gothic" panose="020B0502020202020204" pitchFamily="34" charset="0"/>
              </a:rPr>
              <a:t>- Révéler la beauté de la peau en ravivant son éclat et un grain de peau affiné.</a:t>
            </a:r>
          </a:p>
          <a:p>
            <a:endParaRPr lang="fr-FR" sz="1600" dirty="0">
              <a:solidFill>
                <a:prstClr val="black"/>
              </a:solidFill>
              <a:latin typeface="Century Gothic" panose="020B0502020202020204" pitchFamily="34" charset="0"/>
            </a:endParaRPr>
          </a:p>
          <a:p>
            <a:endParaRPr lang="fr-FR" sz="1600" dirty="0">
              <a:solidFill>
                <a:prstClr val="black"/>
              </a:solidFill>
              <a:latin typeface="Century Gothic" panose="020B0502020202020204" pitchFamily="34" charset="0"/>
            </a:endParaRPr>
          </a:p>
          <a:p>
            <a:endParaRPr lang="fr-FR" sz="1600" dirty="0">
              <a:solidFill>
                <a:prstClr val="black"/>
              </a:solidFill>
              <a:latin typeface="Century Gothic" panose="020B0502020202020204" pitchFamily="34" charset="0"/>
            </a:endParaRPr>
          </a:p>
          <a:p>
            <a:r>
              <a:rPr lang="fr-FR" sz="1600" dirty="0">
                <a:solidFill>
                  <a:prstClr val="black"/>
                </a:solidFill>
                <a:latin typeface="Century Gothic" panose="020B0502020202020204" pitchFamily="34" charset="0"/>
              </a:rPr>
              <a:t>COMMENT ?</a:t>
            </a:r>
          </a:p>
          <a:p>
            <a:endParaRPr lang="fr-FR" sz="1600" dirty="0">
              <a:solidFill>
                <a:prstClr val="black"/>
              </a:solidFill>
              <a:latin typeface="Century Gothic" panose="020B0502020202020204" pitchFamily="34" charset="0"/>
            </a:endParaRPr>
          </a:p>
          <a:p>
            <a:pPr marL="285750" indent="-285750">
              <a:buFontTx/>
              <a:buChar char="-"/>
            </a:pPr>
            <a:r>
              <a:rPr lang="fr-FR" sz="1600" dirty="0" smtClean="0">
                <a:solidFill>
                  <a:prstClr val="black"/>
                </a:solidFill>
                <a:latin typeface="Century Gothic" panose="020B0502020202020204" pitchFamily="34" charset="0"/>
              </a:rPr>
              <a:t>En </a:t>
            </a:r>
            <a:r>
              <a:rPr lang="fr-FR" sz="1600" dirty="0">
                <a:solidFill>
                  <a:prstClr val="black"/>
                </a:solidFill>
                <a:latin typeface="Century Gothic" panose="020B0502020202020204" pitchFamily="34" charset="0"/>
              </a:rPr>
              <a:t>utilisant des AHA et des </a:t>
            </a:r>
            <a:r>
              <a:rPr lang="fr-FR" sz="1600" dirty="0" smtClean="0">
                <a:solidFill>
                  <a:prstClr val="black"/>
                </a:solidFill>
                <a:latin typeface="Century Gothic" panose="020B0502020202020204" pitchFamily="34" charset="0"/>
              </a:rPr>
              <a:t>BHA.</a:t>
            </a:r>
          </a:p>
          <a:p>
            <a:r>
              <a:rPr lang="fr-FR" sz="1600" dirty="0">
                <a:solidFill>
                  <a:prstClr val="black"/>
                </a:solidFill>
                <a:latin typeface="Century Gothic" panose="020B0502020202020204" pitchFamily="34" charset="0"/>
              </a:rPr>
              <a:t>Les Acides interagissent avec la kératine et modifient les liaisons </a:t>
            </a:r>
            <a:r>
              <a:rPr lang="fr-FR" sz="1600" dirty="0" err="1">
                <a:solidFill>
                  <a:prstClr val="black"/>
                </a:solidFill>
                <a:latin typeface="Century Gothic" panose="020B0502020202020204" pitchFamily="34" charset="0"/>
              </a:rPr>
              <a:t>intercornéocytaires</a:t>
            </a:r>
            <a:r>
              <a:rPr lang="fr-FR" sz="1600" dirty="0">
                <a:solidFill>
                  <a:prstClr val="black"/>
                </a:solidFill>
                <a:latin typeface="Century Gothic" panose="020B0502020202020204" pitchFamily="34" charset="0"/>
              </a:rPr>
              <a:t>. Ils favorisent l’élimination des cellules mortes de la couche cornée de l’épiderme par simple contact avec la peau.</a:t>
            </a:r>
          </a:p>
          <a:p>
            <a:pPr marL="285750" indent="-285750">
              <a:buFontTx/>
              <a:buChar char="-"/>
            </a:pPr>
            <a:endParaRPr lang="fr-FR" sz="1600" dirty="0">
              <a:solidFill>
                <a:prstClr val="black"/>
              </a:solidFill>
              <a:latin typeface="Century Gothic" panose="020B0502020202020204" pitchFamily="34" charset="0"/>
            </a:endParaRPr>
          </a:p>
        </p:txBody>
      </p:sp>
      <p:pic>
        <p:nvPicPr>
          <p:cNvPr id="8" name="Image 7">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2753874" y="381240"/>
            <a:ext cx="6237064" cy="642996"/>
          </a:xfrm>
          <a:prstGeom prst="rect">
            <a:avLst/>
          </a:prstGeom>
        </p:spPr>
      </p:pic>
      <p:sp>
        <p:nvSpPr>
          <p:cNvPr id="9" name="Sous-titre 2">
            <a:extLst>
              <a:ext uri="{FF2B5EF4-FFF2-40B4-BE49-F238E27FC236}">
                <a16:creationId xmlns:a16="http://schemas.microsoft.com/office/drawing/2014/main" id="{5257DCD9-7062-4C85-9309-DADF1D224FEC}"/>
              </a:ext>
            </a:extLst>
          </p:cNvPr>
          <p:cNvSpPr txBox="1">
            <a:spLocks/>
          </p:cNvSpPr>
          <p:nvPr/>
        </p:nvSpPr>
        <p:spPr>
          <a:xfrm>
            <a:off x="1890751" y="737716"/>
            <a:ext cx="8019219" cy="1018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defTabSz="914335">
              <a:defRPr sz="2400" b="1">
                <a:solidFill>
                  <a:srgbClr val="E7E6E6">
                    <a:lumMod val="25000"/>
                  </a:srgbClr>
                </a:solidFill>
                <a:latin typeface="KyivType Sans2" panose="00000500000000000000" pitchFamily="50"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PEELINGS </a:t>
            </a:r>
          </a:p>
        </p:txBody>
      </p:sp>
      <p:sp>
        <p:nvSpPr>
          <p:cNvPr id="7" name="ZoneTexte 6"/>
          <p:cNvSpPr txBox="1"/>
          <p:nvPr/>
        </p:nvSpPr>
        <p:spPr>
          <a:xfrm>
            <a:off x="7303404" y="2332552"/>
            <a:ext cx="4630168" cy="3539430"/>
          </a:xfrm>
          <a:prstGeom prst="rect">
            <a:avLst/>
          </a:prstGeom>
          <a:solidFill>
            <a:srgbClr val="F3EDE9"/>
          </a:solidFill>
        </p:spPr>
        <p:txBody>
          <a:bodyPr wrap="square" rtlCol="0">
            <a:spAutoFit/>
          </a:bodyPr>
          <a:lstStyle/>
          <a:p>
            <a:r>
              <a:rPr lang="fr-FR" sz="1600" dirty="0">
                <a:solidFill>
                  <a:prstClr val="black"/>
                </a:solidFill>
                <a:latin typeface="Century Gothic" panose="020B0502020202020204" pitchFamily="34" charset="0"/>
              </a:rPr>
              <a:t>PRÉOCCUPATIONS :</a:t>
            </a:r>
          </a:p>
          <a:p>
            <a:endParaRPr lang="fr-FR" sz="1600" dirty="0">
              <a:solidFill>
                <a:prstClr val="black"/>
              </a:solidFill>
              <a:latin typeface="Century Gothic" panose="020B0502020202020204" pitchFamily="34" charset="0"/>
            </a:endParaRPr>
          </a:p>
          <a:p>
            <a:pPr marL="265113" indent="-176213"/>
            <a:r>
              <a:rPr lang="fr-FR" sz="1600" dirty="0">
                <a:solidFill>
                  <a:prstClr val="black"/>
                </a:solidFill>
                <a:latin typeface="Century Gothic" panose="020B0502020202020204" pitchFamily="34" charset="0"/>
              </a:rPr>
              <a:t>	- Teint terne (fumeurs)</a:t>
            </a:r>
          </a:p>
          <a:p>
            <a:pPr marL="265113" indent="-176213"/>
            <a:endParaRPr lang="fr-FR" sz="1600" dirty="0">
              <a:solidFill>
                <a:prstClr val="black"/>
              </a:solidFill>
              <a:latin typeface="Century Gothic" panose="020B0502020202020204" pitchFamily="34" charset="0"/>
            </a:endParaRPr>
          </a:p>
          <a:p>
            <a:pPr marL="265113" indent="-176213"/>
            <a:r>
              <a:rPr lang="fr-FR" sz="1600" dirty="0">
                <a:solidFill>
                  <a:prstClr val="black"/>
                </a:solidFill>
                <a:latin typeface="Century Gothic" panose="020B0502020202020204" pitchFamily="34" charset="0"/>
              </a:rPr>
              <a:t>	- Teint brouillé, irrégulier</a:t>
            </a:r>
          </a:p>
          <a:p>
            <a:pPr marL="265113" indent="-176213"/>
            <a:endParaRPr lang="fr-FR" sz="1600" dirty="0">
              <a:solidFill>
                <a:prstClr val="black"/>
              </a:solidFill>
              <a:latin typeface="Century Gothic" panose="020B0502020202020204" pitchFamily="34" charset="0"/>
            </a:endParaRPr>
          </a:p>
          <a:p>
            <a:pPr marL="265113" indent="-176213"/>
            <a:r>
              <a:rPr lang="fr-FR" sz="1600" dirty="0">
                <a:solidFill>
                  <a:prstClr val="black"/>
                </a:solidFill>
                <a:latin typeface="Century Gothic" panose="020B0502020202020204" pitchFamily="34" charset="0"/>
              </a:rPr>
              <a:t>	- Peau fatiguée et rugueuse</a:t>
            </a:r>
          </a:p>
          <a:p>
            <a:pPr marL="265113" indent="-176213"/>
            <a:endParaRPr lang="fr-FR" sz="1600" dirty="0">
              <a:solidFill>
                <a:prstClr val="black"/>
              </a:solidFill>
              <a:latin typeface="Century Gothic" panose="020B0502020202020204" pitchFamily="34" charset="0"/>
            </a:endParaRPr>
          </a:p>
          <a:p>
            <a:pPr marL="265113" indent="-176213"/>
            <a:r>
              <a:rPr lang="fr-FR" sz="1600" dirty="0">
                <a:solidFill>
                  <a:prstClr val="black"/>
                </a:solidFill>
                <a:latin typeface="Century Gothic" panose="020B0502020202020204" pitchFamily="34" charset="0"/>
              </a:rPr>
              <a:t>	- Pores dilatés</a:t>
            </a:r>
          </a:p>
          <a:p>
            <a:pPr marL="265113" indent="-176213"/>
            <a:endParaRPr lang="fr-FR" sz="1600" dirty="0">
              <a:solidFill>
                <a:prstClr val="black"/>
              </a:solidFill>
              <a:latin typeface="Century Gothic" panose="020B0502020202020204" pitchFamily="34" charset="0"/>
            </a:endParaRPr>
          </a:p>
          <a:p>
            <a:pPr marL="265113" indent="-176213"/>
            <a:r>
              <a:rPr lang="fr-FR" sz="1600" dirty="0">
                <a:solidFill>
                  <a:prstClr val="black"/>
                </a:solidFill>
                <a:latin typeface="Century Gothic" panose="020B0502020202020204" pitchFamily="34" charset="0"/>
              </a:rPr>
              <a:t>	- Imperfections (cicatrices, taches brunes)</a:t>
            </a:r>
          </a:p>
          <a:p>
            <a:pPr marL="265113" indent="-176213"/>
            <a:endParaRPr lang="fr-FR" sz="1600" dirty="0">
              <a:solidFill>
                <a:prstClr val="black"/>
              </a:solidFill>
              <a:latin typeface="Century Gothic" panose="020B0502020202020204" pitchFamily="34" charset="0"/>
            </a:endParaRPr>
          </a:p>
          <a:p>
            <a:pPr marL="265113" indent="-176213"/>
            <a:r>
              <a:rPr lang="fr-FR" sz="1600" dirty="0">
                <a:solidFill>
                  <a:prstClr val="black"/>
                </a:solidFill>
                <a:latin typeface="Century Gothic" panose="020B0502020202020204" pitchFamily="34" charset="0"/>
              </a:rPr>
              <a:t>	- Rides, ridules </a:t>
            </a:r>
          </a:p>
          <a:p>
            <a:endParaRPr lang="fr-FR" sz="1600" dirty="0">
              <a:solidFill>
                <a:prstClr val="black"/>
              </a:solidFill>
              <a:latin typeface="Century Gothic" panose="020B0502020202020204" pitchFamily="34" charset="0"/>
            </a:endParaRPr>
          </a:p>
        </p:txBody>
      </p:sp>
      <p:pic>
        <p:nvPicPr>
          <p:cNvPr id="10" name="Image 9"/>
          <p:cNvPicPr>
            <a:picLocks noChangeAspect="1"/>
          </p:cNvPicPr>
          <p:nvPr/>
        </p:nvPicPr>
        <p:blipFill>
          <a:blip r:embed="rId4">
            <a:extLst>
              <a:ext uri="{BEBA8EAE-BF5A-486C-A8C5-ECC9F3942E4B}">
                <a14:imgProps xmlns:a14="http://schemas.microsoft.com/office/drawing/2010/main">
                  <a14:imgLayer r:embed="rId5">
                    <a14:imgEffect>
                      <a14:backgroundRemoval t="0" b="99091" l="7487" r="100000">
                        <a14:foregroundMark x1="50267" y1="21818" x2="50267" y2="21818"/>
                        <a14:foregroundMark x1="53476" y1="15455" x2="53476" y2="15455"/>
                        <a14:foregroundMark x1="68984" y1="28636" x2="68984" y2="28636"/>
                        <a14:foregroundMark x1="70588" y1="53636" x2="70588" y2="53636"/>
                        <a14:foregroundMark x1="32620" y1="35909" x2="32620" y2="35909"/>
                        <a14:foregroundMark x1="33690" y1="54091" x2="33690" y2="54091"/>
                        <a14:foregroundMark x1="55080" y1="85455" x2="55080" y2="85455"/>
                        <a14:foregroundMark x1="55080" y1="85455" x2="55080" y2="85455"/>
                        <a14:foregroundMark x1="50802" y1="69091" x2="50802" y2="69091"/>
                        <a14:foregroundMark x1="79679" y1="95909" x2="79679" y2="95909"/>
                        <a14:foregroundMark x1="24599" y1="95455" x2="24599" y2="95455"/>
                        <a14:foregroundMark x1="43316" y1="79545" x2="43316" y2="79545"/>
                        <a14:foregroundMark x1="25134" y1="97273" x2="54011" y2="70000"/>
                      </a14:backgroundRemoval>
                    </a14:imgEffect>
                  </a14:imgLayer>
                </a14:imgProps>
              </a:ext>
            </a:extLst>
          </a:blip>
          <a:stretch>
            <a:fillRect/>
          </a:stretch>
        </p:blipFill>
        <p:spPr>
          <a:xfrm>
            <a:off x="4972596" y="2113100"/>
            <a:ext cx="2680880" cy="3153977"/>
          </a:xfrm>
          <a:prstGeom prst="rect">
            <a:avLst/>
          </a:prstGeom>
        </p:spPr>
      </p:pic>
    </p:spTree>
    <p:extLst>
      <p:ext uri="{BB962C8B-B14F-4D97-AF65-F5344CB8AC3E}">
        <p14:creationId xmlns:p14="http://schemas.microsoft.com/office/powerpoint/2010/main" val="141332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2744" y="2291193"/>
            <a:ext cx="4087118" cy="730957"/>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600" dirty="0" smtClean="0">
                <a:solidFill>
                  <a:srgbClr val="565655"/>
                </a:solidFill>
                <a:latin typeface="KyivType Sans2" panose="00000500000000000000" pitchFamily="50" charset="0"/>
              </a:rPr>
              <a:t>COUP D’ECLAT</a:t>
            </a:r>
            <a:endParaRPr lang="fr-FR" sz="1600" dirty="0">
              <a:solidFill>
                <a:srgbClr val="565655"/>
              </a:solidFill>
              <a:latin typeface="KyivType Sans2" panose="00000500000000000000" pitchFamily="50" charset="0"/>
            </a:endParaRPr>
          </a:p>
        </p:txBody>
      </p:sp>
      <p:sp>
        <p:nvSpPr>
          <p:cNvPr id="98" name="Rectangle 97"/>
          <p:cNvSpPr/>
          <p:nvPr/>
        </p:nvSpPr>
        <p:spPr>
          <a:xfrm>
            <a:off x="4117572" y="2288449"/>
            <a:ext cx="4037212" cy="730957"/>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600" dirty="0" smtClean="0">
                <a:solidFill>
                  <a:srgbClr val="565655"/>
                </a:solidFill>
                <a:latin typeface="KyivType Sans2" panose="00000500000000000000" pitchFamily="50" charset="0"/>
              </a:rPr>
              <a:t>CURE FLASH EFFET PEAU NEUVE</a:t>
            </a:r>
            <a:endParaRPr lang="fr-FR" sz="1600" dirty="0">
              <a:solidFill>
                <a:srgbClr val="565655"/>
              </a:solidFill>
              <a:latin typeface="KyivType Sans2" panose="00000500000000000000" pitchFamily="50" charset="0"/>
            </a:endParaRPr>
          </a:p>
        </p:txBody>
      </p:sp>
      <p:sp>
        <p:nvSpPr>
          <p:cNvPr id="99" name="Rectangle 98"/>
          <p:cNvSpPr/>
          <p:nvPr/>
        </p:nvSpPr>
        <p:spPr>
          <a:xfrm>
            <a:off x="8182493" y="2287506"/>
            <a:ext cx="4009505" cy="730957"/>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565655"/>
                </a:solidFill>
                <a:effectLst/>
                <a:uLnTx/>
                <a:uFillTx/>
                <a:latin typeface="KyivType Sans2" panose="00000500000000000000" pitchFamily="50" charset="0"/>
              </a:rPr>
              <a:t>CURE INTENSIVE ANTI-AGE</a:t>
            </a:r>
            <a:endParaRPr kumimoji="0" lang="fr-FR" sz="1600" b="0" i="0" u="none" strike="noStrike" kern="1200" cap="none" spc="0" normalizeH="0" baseline="0" noProof="0" dirty="0">
              <a:ln>
                <a:noFill/>
              </a:ln>
              <a:solidFill>
                <a:srgbClr val="565655"/>
              </a:solidFill>
              <a:effectLst/>
              <a:uLnTx/>
              <a:uFillTx/>
              <a:latin typeface="KyivType Sans2" panose="00000500000000000000" pitchFamily="50" charset="0"/>
            </a:endParaRPr>
          </a:p>
        </p:txBody>
      </p:sp>
      <p:sp>
        <p:nvSpPr>
          <p:cNvPr id="108" name="Rectangle 107"/>
          <p:cNvSpPr/>
          <p:nvPr/>
        </p:nvSpPr>
        <p:spPr>
          <a:xfrm>
            <a:off x="1" y="1521329"/>
            <a:ext cx="12191998" cy="338554"/>
          </a:xfrm>
          <a:prstGeom prst="rect">
            <a:avLst/>
          </a:prstGeom>
        </p:spPr>
        <p:txBody>
          <a:bodyPr wrap="square">
            <a:spAutoFit/>
          </a:bodyPr>
          <a:lstStyle/>
          <a:p>
            <a:pPr lvl="0" algn="ctr">
              <a:defRPr/>
            </a:pPr>
            <a:r>
              <a:rPr lang="fr-FR" sz="1600" i="1" dirty="0" smtClean="0">
                <a:solidFill>
                  <a:prstClr val="black"/>
                </a:solidFill>
                <a:latin typeface="KyivType Sans2" panose="00000500000000000000" pitchFamily="50" charset="0"/>
              </a:rPr>
              <a:t>Masque peeling de nuit triple efficacité avec 10% d’acide glycolique</a:t>
            </a:r>
            <a:endParaRPr lang="fr-FR" sz="1600" i="1" dirty="0">
              <a:solidFill>
                <a:prstClr val="black"/>
              </a:solidFill>
              <a:latin typeface="KyivType Sans2" panose="00000500000000000000" pitchFamily="50" charset="0"/>
            </a:endParaRPr>
          </a:p>
        </p:txBody>
      </p:sp>
      <p:pic>
        <p:nvPicPr>
          <p:cNvPr id="1026" name="Picture 2" descr="Glyconight 10% Masque Yon-K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1334" y="3299461"/>
            <a:ext cx="975041" cy="21767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Glyconight 10% Masque Yon-K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9599" y="3462020"/>
            <a:ext cx="975041" cy="217677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Glyconight 10% Masque Yon-K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0343" y="3440430"/>
            <a:ext cx="975041" cy="217677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28090" y="5617209"/>
            <a:ext cx="3109631" cy="1077218"/>
          </a:xfrm>
          <a:prstGeom prst="rect">
            <a:avLst/>
          </a:prstGeom>
        </p:spPr>
        <p:txBody>
          <a:bodyPr wrap="square">
            <a:spAutoFit/>
          </a:bodyPr>
          <a:lstStyle/>
          <a:p>
            <a:pPr algn="just"/>
            <a:r>
              <a:rPr lang="fr-FR" sz="1600" dirty="0" smtClean="0">
                <a:solidFill>
                  <a:prstClr val="black"/>
                </a:solidFill>
                <a:latin typeface="Century Gothic" panose="020B0502020202020204" pitchFamily="34" charset="0"/>
              </a:rPr>
              <a:t>Une </a:t>
            </a:r>
            <a:r>
              <a:rPr lang="fr-FR" sz="1600" dirty="0">
                <a:solidFill>
                  <a:prstClr val="black"/>
                </a:solidFill>
                <a:latin typeface="Century Gothic" panose="020B0502020202020204" pitchFamily="34" charset="0"/>
              </a:rPr>
              <a:t>application le soir, veille d’un évènement important,  pour un effet coup d’éclat dès le lendemain matin</a:t>
            </a:r>
          </a:p>
        </p:txBody>
      </p:sp>
      <p:sp>
        <p:nvSpPr>
          <p:cNvPr id="10" name="Rectangle 9"/>
          <p:cNvSpPr/>
          <p:nvPr/>
        </p:nvSpPr>
        <p:spPr>
          <a:xfrm>
            <a:off x="5176892" y="5894207"/>
            <a:ext cx="2183610" cy="584775"/>
          </a:xfrm>
          <a:prstGeom prst="rect">
            <a:avLst/>
          </a:prstGeom>
        </p:spPr>
        <p:txBody>
          <a:bodyPr wrap="square">
            <a:spAutoFit/>
          </a:bodyPr>
          <a:lstStyle/>
          <a:p>
            <a:r>
              <a:rPr lang="fr-FR" sz="1600" dirty="0" smtClean="0">
                <a:solidFill>
                  <a:prstClr val="black"/>
                </a:solidFill>
                <a:latin typeface="Century Gothic" panose="020B0502020202020204" pitchFamily="34" charset="0"/>
              </a:rPr>
              <a:t>Un soir </a:t>
            </a:r>
            <a:r>
              <a:rPr lang="fr-FR" sz="1600" dirty="0">
                <a:solidFill>
                  <a:prstClr val="black"/>
                </a:solidFill>
                <a:latin typeface="Century Gothic" panose="020B0502020202020204" pitchFamily="34" charset="0"/>
              </a:rPr>
              <a:t>sur </a:t>
            </a:r>
            <a:r>
              <a:rPr lang="fr-FR" sz="1600" dirty="0" smtClean="0">
                <a:solidFill>
                  <a:prstClr val="black"/>
                </a:solidFill>
                <a:latin typeface="Century Gothic" panose="020B0502020202020204" pitchFamily="34" charset="0"/>
              </a:rPr>
              <a:t>deux pendant </a:t>
            </a:r>
            <a:r>
              <a:rPr lang="fr-FR" sz="1600" dirty="0">
                <a:solidFill>
                  <a:prstClr val="black"/>
                </a:solidFill>
                <a:latin typeface="Century Gothic" panose="020B0502020202020204" pitchFamily="34" charset="0"/>
              </a:rPr>
              <a:t>1 semaine</a:t>
            </a:r>
          </a:p>
        </p:txBody>
      </p:sp>
      <p:sp>
        <p:nvSpPr>
          <p:cNvPr id="11" name="Rectangle 10"/>
          <p:cNvSpPr/>
          <p:nvPr/>
        </p:nvSpPr>
        <p:spPr>
          <a:xfrm>
            <a:off x="8489340" y="5617209"/>
            <a:ext cx="3377981" cy="1077218"/>
          </a:xfrm>
          <a:prstGeom prst="rect">
            <a:avLst/>
          </a:prstGeom>
        </p:spPr>
        <p:txBody>
          <a:bodyPr wrap="square">
            <a:spAutoFit/>
          </a:bodyPr>
          <a:lstStyle/>
          <a:p>
            <a:r>
              <a:rPr lang="fr-FR" sz="1600" dirty="0">
                <a:solidFill>
                  <a:prstClr val="black"/>
                </a:solidFill>
                <a:latin typeface="Century Gothic" panose="020B0502020202020204" pitchFamily="34" charset="0"/>
              </a:rPr>
              <a:t>Un soir sur deux la 1ère semaine, puis tous les soirs les semaines suivantes. Cure à renouveler 2 à 3 fois dans l'année</a:t>
            </a:r>
            <a:r>
              <a:rPr lang="fr-FR" sz="1600" dirty="0" smtClean="0">
                <a:solidFill>
                  <a:prstClr val="black"/>
                </a:solidFill>
                <a:latin typeface="Century Gothic" panose="020B0502020202020204" pitchFamily="34" charset="0"/>
              </a:rPr>
              <a:t>.</a:t>
            </a:r>
            <a:endParaRPr lang="fr-FR" sz="1600" dirty="0">
              <a:solidFill>
                <a:prstClr val="black"/>
              </a:solidFill>
              <a:latin typeface="Century Gothic" panose="020B0502020202020204" pitchFamily="34" charset="0"/>
            </a:endParaRPr>
          </a:p>
        </p:txBody>
      </p:sp>
      <p:pic>
        <p:nvPicPr>
          <p:cNvPr id="13" name="Image 12">
            <a:extLst>
              <a:ext uri="{FF2B5EF4-FFF2-40B4-BE49-F238E27FC236}">
                <a16:creationId xmlns:a16="http://schemas.microsoft.com/office/drawing/2014/main" id="{4E3C1067-6E2B-42BB-9BA8-0D0CC4C43ACD}"/>
              </a:ext>
            </a:extLst>
          </p:cNvPr>
          <p:cNvPicPr>
            <a:picLocks noChangeAspect="1"/>
          </p:cNvPicPr>
          <p:nvPr/>
        </p:nvPicPr>
        <p:blipFill rotWithShape="1">
          <a:blip r:embed="rId4" cstate="print"/>
          <a:srcRect l="51870" t="15492" r="24550" b="80330"/>
          <a:stretch/>
        </p:blipFill>
        <p:spPr>
          <a:xfrm>
            <a:off x="2753874" y="381240"/>
            <a:ext cx="6237064" cy="642996"/>
          </a:xfrm>
          <a:prstGeom prst="rect">
            <a:avLst/>
          </a:prstGeom>
        </p:spPr>
      </p:pic>
      <p:sp>
        <p:nvSpPr>
          <p:cNvPr id="37" name="Sous-titre 2">
            <a:extLst>
              <a:ext uri="{FF2B5EF4-FFF2-40B4-BE49-F238E27FC236}">
                <a16:creationId xmlns:a16="http://schemas.microsoft.com/office/drawing/2014/main" id="{5257DCD9-7062-4C85-9309-DADF1D224FEC}"/>
              </a:ext>
            </a:extLst>
          </p:cNvPr>
          <p:cNvSpPr txBox="1">
            <a:spLocks/>
          </p:cNvSpPr>
          <p:nvPr/>
        </p:nvSpPr>
        <p:spPr>
          <a:xfrm>
            <a:off x="792481" y="739662"/>
            <a:ext cx="10114236" cy="10189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fia Pro Regular"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4000" dirty="0" err="1" smtClean="0">
                <a:solidFill>
                  <a:srgbClr val="E7E6E6">
                    <a:lumMod val="25000"/>
                  </a:srgbClr>
                </a:solidFill>
                <a:latin typeface="KyivType Sans2" panose="00000500000000000000" pitchFamily="50" charset="0"/>
              </a:rPr>
              <a:t>Glyconight</a:t>
            </a:r>
            <a:r>
              <a:rPr lang="fr-FR" sz="4000" dirty="0" smtClean="0">
                <a:solidFill>
                  <a:srgbClr val="E7E6E6">
                    <a:lumMod val="25000"/>
                  </a:srgbClr>
                </a:solidFill>
                <a:latin typeface="KyivType Sans2" panose="00000500000000000000" pitchFamily="50" charset="0"/>
              </a:rPr>
              <a:t> 10% Masque</a:t>
            </a:r>
            <a:endParaRPr lang="fr-FR" sz="4000" dirty="0">
              <a:solidFill>
                <a:srgbClr val="E7E6E6">
                  <a:lumMod val="25000"/>
                </a:srgbClr>
              </a:solidFill>
              <a:latin typeface="KyivType Sans2" panose="00000500000000000000" pitchFamily="50" charset="0"/>
            </a:endParaRPr>
          </a:p>
        </p:txBody>
      </p:sp>
    </p:spTree>
    <p:extLst>
      <p:ext uri="{BB962C8B-B14F-4D97-AF65-F5344CB8AC3E}">
        <p14:creationId xmlns:p14="http://schemas.microsoft.com/office/powerpoint/2010/main" val="300974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anim calcmode="lin" valueType="num">
                                      <p:cBhvr>
                                        <p:cTn id="8" dur="1000" fill="hold"/>
                                        <p:tgtEl>
                                          <p:spTgt spid="86"/>
                                        </p:tgtEl>
                                        <p:attrNameLst>
                                          <p:attrName>ppt_x</p:attrName>
                                        </p:attrNameLst>
                                      </p:cBhvr>
                                      <p:tavLst>
                                        <p:tav tm="0">
                                          <p:val>
                                            <p:strVal val="#ppt_x"/>
                                          </p:val>
                                        </p:tav>
                                        <p:tav tm="100000">
                                          <p:val>
                                            <p:strVal val="#ppt_x"/>
                                          </p:val>
                                        </p:tav>
                                      </p:tavLst>
                                    </p:anim>
                                    <p:anim calcmode="lin" valueType="num">
                                      <p:cBhvr>
                                        <p:cTn id="9" dur="1000" fill="hold"/>
                                        <p:tgtEl>
                                          <p:spTgt spid="8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1000"/>
                                        <p:tgtEl>
                                          <p:spTgt spid="38"/>
                                        </p:tgtEl>
                                      </p:cBhvr>
                                    </p:animEffect>
                                    <p:anim calcmode="lin" valueType="num">
                                      <p:cBhvr>
                                        <p:cTn id="30" dur="1000" fill="hold"/>
                                        <p:tgtEl>
                                          <p:spTgt spid="38"/>
                                        </p:tgtEl>
                                        <p:attrNameLst>
                                          <p:attrName>ppt_x</p:attrName>
                                        </p:attrNameLst>
                                      </p:cBhvr>
                                      <p:tavLst>
                                        <p:tav tm="0">
                                          <p:val>
                                            <p:strVal val="#ppt_x"/>
                                          </p:val>
                                        </p:tav>
                                        <p:tav tm="100000">
                                          <p:val>
                                            <p:strVal val="#ppt_x"/>
                                          </p:val>
                                        </p:tav>
                                      </p:tavLst>
                                    </p:anim>
                                    <p:anim calcmode="lin" valueType="num">
                                      <p:cBhvr>
                                        <p:cTn id="31" dur="1000" fill="hold"/>
                                        <p:tgtEl>
                                          <p:spTgt spid="3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9"/>
                                        </p:tgtEl>
                                        <p:attrNameLst>
                                          <p:attrName>style.visibility</p:attrName>
                                        </p:attrNameLst>
                                      </p:cBhvr>
                                      <p:to>
                                        <p:strVal val="visible"/>
                                      </p:to>
                                    </p:set>
                                    <p:animEffect transition="in" filter="fade">
                                      <p:cBhvr>
                                        <p:cTn id="41" dur="1000"/>
                                        <p:tgtEl>
                                          <p:spTgt spid="99"/>
                                        </p:tgtEl>
                                      </p:cBhvr>
                                    </p:animEffect>
                                    <p:anim calcmode="lin" valueType="num">
                                      <p:cBhvr>
                                        <p:cTn id="42" dur="1000" fill="hold"/>
                                        <p:tgtEl>
                                          <p:spTgt spid="99"/>
                                        </p:tgtEl>
                                        <p:attrNameLst>
                                          <p:attrName>ppt_x</p:attrName>
                                        </p:attrNameLst>
                                      </p:cBhvr>
                                      <p:tavLst>
                                        <p:tav tm="0">
                                          <p:val>
                                            <p:strVal val="#ppt_x"/>
                                          </p:val>
                                        </p:tav>
                                        <p:tav tm="100000">
                                          <p:val>
                                            <p:strVal val="#ppt_x"/>
                                          </p:val>
                                        </p:tav>
                                      </p:tavLst>
                                    </p:anim>
                                    <p:anim calcmode="lin" valueType="num">
                                      <p:cBhvr>
                                        <p:cTn id="43" dur="1000" fill="hold"/>
                                        <p:tgtEl>
                                          <p:spTgt spid="9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1000"/>
                                        <p:tgtEl>
                                          <p:spTgt spid="41"/>
                                        </p:tgtEl>
                                      </p:cBhvr>
                                    </p:animEffect>
                                    <p:anim calcmode="lin" valueType="num">
                                      <p:cBhvr>
                                        <p:cTn id="47" dur="1000" fill="hold"/>
                                        <p:tgtEl>
                                          <p:spTgt spid="41"/>
                                        </p:tgtEl>
                                        <p:attrNameLst>
                                          <p:attrName>ppt_x</p:attrName>
                                        </p:attrNameLst>
                                      </p:cBhvr>
                                      <p:tavLst>
                                        <p:tav tm="0">
                                          <p:val>
                                            <p:strVal val="#ppt_x"/>
                                          </p:val>
                                        </p:tav>
                                        <p:tav tm="100000">
                                          <p:val>
                                            <p:strVal val="#ppt_x"/>
                                          </p:val>
                                        </p:tav>
                                      </p:tavLst>
                                    </p:anim>
                                    <p:anim calcmode="lin" valueType="num">
                                      <p:cBhvr>
                                        <p:cTn id="48" dur="1000" fill="hold"/>
                                        <p:tgtEl>
                                          <p:spTgt spid="4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8" grpId="0" animBg="1"/>
      <p:bldP spid="99" grpId="0" animBg="1"/>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29">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2753874" y="381240"/>
            <a:ext cx="6237064" cy="642996"/>
          </a:xfrm>
          <a:prstGeom prst="rect">
            <a:avLst/>
          </a:prstGeom>
        </p:spPr>
      </p:pic>
      <p:sp>
        <p:nvSpPr>
          <p:cNvPr id="5" name="Espace réservé du contenu 2"/>
          <p:cNvSpPr txBox="1">
            <a:spLocks/>
          </p:cNvSpPr>
          <p:nvPr/>
        </p:nvSpPr>
        <p:spPr>
          <a:xfrm>
            <a:off x="2383560" y="2305160"/>
            <a:ext cx="6172200" cy="1730837"/>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endParaRPr lang="fr-FR" dirty="0"/>
          </a:p>
        </p:txBody>
      </p:sp>
      <p:sp>
        <p:nvSpPr>
          <p:cNvPr id="6" name="Espace réservé du contenu 2"/>
          <p:cNvSpPr txBox="1">
            <a:spLocks/>
          </p:cNvSpPr>
          <p:nvPr/>
        </p:nvSpPr>
        <p:spPr>
          <a:xfrm>
            <a:off x="2383560" y="2305160"/>
            <a:ext cx="6172200" cy="1730837"/>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endParaRPr lang="fr-FR" dirty="0"/>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7490" y="2439227"/>
            <a:ext cx="5524500" cy="3238500"/>
          </a:xfrm>
          <a:prstGeom prst="rect">
            <a:avLst/>
          </a:prstGeom>
        </p:spPr>
      </p:pic>
      <p:grpSp>
        <p:nvGrpSpPr>
          <p:cNvPr id="8" name="Groupe 7"/>
          <p:cNvGrpSpPr/>
          <p:nvPr/>
        </p:nvGrpSpPr>
        <p:grpSpPr>
          <a:xfrm>
            <a:off x="1205675" y="2305160"/>
            <a:ext cx="2398191" cy="741840"/>
            <a:chOff x="1271935" y="1675683"/>
            <a:chExt cx="2398191" cy="741840"/>
          </a:xfrm>
        </p:grpSpPr>
        <p:cxnSp>
          <p:nvCxnSpPr>
            <p:cNvPr id="27" name="Connecteur droit 26"/>
            <p:cNvCxnSpPr/>
            <p:nvPr/>
          </p:nvCxnSpPr>
          <p:spPr>
            <a:xfrm flipH="1" flipV="1">
              <a:off x="3144033" y="2029216"/>
              <a:ext cx="526093" cy="388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1271935" y="1675683"/>
              <a:ext cx="1883309" cy="307777"/>
            </a:xfrm>
            <a:prstGeom prst="rect">
              <a:avLst/>
            </a:prstGeom>
            <a:noFill/>
          </p:spPr>
          <p:txBody>
            <a:bodyPr wrap="square" rtlCol="0">
              <a:spAutoFit/>
            </a:bodyPr>
            <a:lstStyle/>
            <a:p>
              <a:pPr algn="r"/>
              <a:r>
                <a:rPr lang="fr-FR" sz="1400" dirty="0" smtClean="0">
                  <a:solidFill>
                    <a:srgbClr val="565655"/>
                  </a:solidFill>
                  <a:latin typeface="Century Gothic" panose="020B0502020202020204" pitchFamily="34" charset="0"/>
                </a:rPr>
                <a:t>Sommeil réparateur</a:t>
              </a:r>
              <a:endParaRPr lang="fr-FR" sz="1400" dirty="0">
                <a:solidFill>
                  <a:srgbClr val="565655"/>
                </a:solidFill>
                <a:latin typeface="Century Gothic" panose="020B0502020202020204" pitchFamily="34" charset="0"/>
              </a:endParaRPr>
            </a:p>
          </p:txBody>
        </p:sp>
        <p:cxnSp>
          <p:nvCxnSpPr>
            <p:cNvPr id="29" name="Connecteur droit 28"/>
            <p:cNvCxnSpPr/>
            <p:nvPr/>
          </p:nvCxnSpPr>
          <p:spPr>
            <a:xfrm>
              <a:off x="1402915" y="2029216"/>
              <a:ext cx="17523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e 8"/>
          <p:cNvGrpSpPr/>
          <p:nvPr/>
        </p:nvGrpSpPr>
        <p:grpSpPr>
          <a:xfrm>
            <a:off x="-66260" y="3816531"/>
            <a:ext cx="3826412" cy="353533"/>
            <a:chOff x="1271935" y="1675683"/>
            <a:chExt cx="2076922" cy="353533"/>
          </a:xfrm>
        </p:grpSpPr>
        <p:sp>
          <p:nvSpPr>
            <p:cNvPr id="25" name="ZoneTexte 24"/>
            <p:cNvSpPr txBox="1"/>
            <p:nvPr/>
          </p:nvSpPr>
          <p:spPr>
            <a:xfrm>
              <a:off x="1271935" y="1675683"/>
              <a:ext cx="2076922" cy="307777"/>
            </a:xfrm>
            <a:prstGeom prst="rect">
              <a:avLst/>
            </a:prstGeom>
            <a:noFill/>
          </p:spPr>
          <p:txBody>
            <a:bodyPr wrap="square" rtlCol="0">
              <a:spAutoFit/>
            </a:bodyPr>
            <a:lstStyle/>
            <a:p>
              <a:pPr algn="r"/>
              <a:r>
                <a:rPr lang="fr-FR" sz="1400" dirty="0" smtClean="0">
                  <a:solidFill>
                    <a:srgbClr val="565655"/>
                  </a:solidFill>
                  <a:latin typeface="Century Gothic" panose="020B0502020202020204" pitchFamily="34" charset="0"/>
                </a:rPr>
                <a:t>Privilégier les aliments riche en  AGE, vit C</a:t>
              </a:r>
              <a:endParaRPr lang="fr-FR" sz="1400" dirty="0">
                <a:solidFill>
                  <a:srgbClr val="565655"/>
                </a:solidFill>
                <a:latin typeface="Century Gothic" panose="020B0502020202020204" pitchFamily="34" charset="0"/>
              </a:endParaRPr>
            </a:p>
          </p:txBody>
        </p:sp>
        <p:cxnSp>
          <p:nvCxnSpPr>
            <p:cNvPr id="26" name="Connecteur droit 25"/>
            <p:cNvCxnSpPr/>
            <p:nvPr/>
          </p:nvCxnSpPr>
          <p:spPr>
            <a:xfrm flipV="1">
              <a:off x="1402915" y="2027232"/>
              <a:ext cx="1945942" cy="19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e 9"/>
          <p:cNvGrpSpPr/>
          <p:nvPr/>
        </p:nvGrpSpPr>
        <p:grpSpPr>
          <a:xfrm>
            <a:off x="234365" y="5316594"/>
            <a:ext cx="3369502" cy="339434"/>
            <a:chOff x="1271935" y="1689783"/>
            <a:chExt cx="2428621" cy="339434"/>
          </a:xfrm>
        </p:grpSpPr>
        <p:cxnSp>
          <p:nvCxnSpPr>
            <p:cNvPr id="22" name="Connecteur droit 21"/>
            <p:cNvCxnSpPr/>
            <p:nvPr/>
          </p:nvCxnSpPr>
          <p:spPr>
            <a:xfrm flipH="1">
              <a:off x="3144033" y="1721849"/>
              <a:ext cx="556523" cy="307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271935" y="1689783"/>
              <a:ext cx="1883309" cy="307777"/>
            </a:xfrm>
            <a:prstGeom prst="rect">
              <a:avLst/>
            </a:prstGeom>
            <a:noFill/>
          </p:spPr>
          <p:txBody>
            <a:bodyPr wrap="square" rtlCol="0">
              <a:spAutoFit/>
            </a:bodyPr>
            <a:lstStyle/>
            <a:p>
              <a:pPr algn="r"/>
              <a:r>
                <a:rPr lang="fr-FR" sz="1400" dirty="0" smtClean="0">
                  <a:solidFill>
                    <a:srgbClr val="565655"/>
                  </a:solidFill>
                  <a:latin typeface="Century Gothic" panose="020B0502020202020204" pitchFamily="34" charset="0"/>
                </a:rPr>
                <a:t>Boire thé vert + citron</a:t>
              </a:r>
              <a:endParaRPr lang="fr-FR" sz="1400" dirty="0">
                <a:solidFill>
                  <a:srgbClr val="565655"/>
                </a:solidFill>
                <a:latin typeface="Century Gothic" panose="020B0502020202020204" pitchFamily="34" charset="0"/>
              </a:endParaRPr>
            </a:p>
          </p:txBody>
        </p:sp>
        <p:cxnSp>
          <p:nvCxnSpPr>
            <p:cNvPr id="24" name="Connecteur droit 23"/>
            <p:cNvCxnSpPr/>
            <p:nvPr/>
          </p:nvCxnSpPr>
          <p:spPr>
            <a:xfrm>
              <a:off x="1894890" y="2029217"/>
              <a:ext cx="12603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e 10"/>
          <p:cNvGrpSpPr/>
          <p:nvPr/>
        </p:nvGrpSpPr>
        <p:grpSpPr>
          <a:xfrm>
            <a:off x="8580975" y="2499313"/>
            <a:ext cx="3929628" cy="353533"/>
            <a:chOff x="440977" y="1675683"/>
            <a:chExt cx="5048725" cy="353533"/>
          </a:xfrm>
        </p:grpSpPr>
        <p:sp>
          <p:nvSpPr>
            <p:cNvPr id="20" name="ZoneTexte 19"/>
            <p:cNvSpPr txBox="1"/>
            <p:nvPr/>
          </p:nvSpPr>
          <p:spPr>
            <a:xfrm>
              <a:off x="440977" y="1675683"/>
              <a:ext cx="5048725" cy="307777"/>
            </a:xfrm>
            <a:prstGeom prst="rect">
              <a:avLst/>
            </a:prstGeom>
            <a:noFill/>
          </p:spPr>
          <p:txBody>
            <a:bodyPr wrap="square" rtlCol="0">
              <a:spAutoFit/>
            </a:bodyPr>
            <a:lstStyle/>
            <a:p>
              <a:r>
                <a:rPr lang="fr-FR" sz="1400" dirty="0" smtClean="0">
                  <a:solidFill>
                    <a:srgbClr val="565655"/>
                  </a:solidFill>
                  <a:latin typeface="Century Gothic" panose="020B0502020202020204" pitchFamily="34" charset="0"/>
                </a:rPr>
                <a:t>Complément alimentaire germes de blé</a:t>
              </a:r>
              <a:endParaRPr lang="fr-FR" sz="1400" dirty="0">
                <a:solidFill>
                  <a:srgbClr val="565655"/>
                </a:solidFill>
                <a:latin typeface="Century Gothic" panose="020B0502020202020204" pitchFamily="34" charset="0"/>
              </a:endParaRPr>
            </a:p>
          </p:txBody>
        </p:sp>
        <p:cxnSp>
          <p:nvCxnSpPr>
            <p:cNvPr id="21" name="Connecteur droit 20"/>
            <p:cNvCxnSpPr/>
            <p:nvPr/>
          </p:nvCxnSpPr>
          <p:spPr>
            <a:xfrm>
              <a:off x="793521" y="2029216"/>
              <a:ext cx="42017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Connecteur droit 11"/>
          <p:cNvCxnSpPr/>
          <p:nvPr/>
        </p:nvCxnSpPr>
        <p:spPr>
          <a:xfrm flipV="1">
            <a:off x="8306577" y="2852846"/>
            <a:ext cx="548797" cy="317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e 12"/>
          <p:cNvGrpSpPr/>
          <p:nvPr/>
        </p:nvGrpSpPr>
        <p:grpSpPr>
          <a:xfrm>
            <a:off x="8276789" y="3814547"/>
            <a:ext cx="3371410" cy="353533"/>
            <a:chOff x="1271935" y="1675683"/>
            <a:chExt cx="3931173" cy="353533"/>
          </a:xfrm>
        </p:grpSpPr>
        <p:sp>
          <p:nvSpPr>
            <p:cNvPr id="18" name="ZoneTexte 17"/>
            <p:cNvSpPr txBox="1"/>
            <p:nvPr/>
          </p:nvSpPr>
          <p:spPr>
            <a:xfrm>
              <a:off x="1271935" y="1675683"/>
              <a:ext cx="3931173" cy="307777"/>
            </a:xfrm>
            <a:prstGeom prst="rect">
              <a:avLst/>
            </a:prstGeom>
            <a:noFill/>
          </p:spPr>
          <p:txBody>
            <a:bodyPr wrap="square" rtlCol="0">
              <a:spAutoFit/>
            </a:bodyPr>
            <a:lstStyle/>
            <a:p>
              <a:pPr algn="r"/>
              <a:r>
                <a:rPr lang="fr-FR" sz="1400" dirty="0" smtClean="0">
                  <a:solidFill>
                    <a:srgbClr val="565655"/>
                  </a:solidFill>
                  <a:latin typeface="Century Gothic" panose="020B0502020202020204" pitchFamily="34" charset="0"/>
                </a:rPr>
                <a:t>Cure </a:t>
              </a:r>
              <a:r>
                <a:rPr lang="fr-FR" sz="1400" dirty="0" err="1" smtClean="0">
                  <a:solidFill>
                    <a:srgbClr val="565655"/>
                  </a:solidFill>
                  <a:latin typeface="Century Gothic" panose="020B0502020202020204" pitchFamily="34" charset="0"/>
                </a:rPr>
                <a:t>détox</a:t>
              </a:r>
              <a:r>
                <a:rPr lang="fr-FR" sz="1400" dirty="0" smtClean="0">
                  <a:solidFill>
                    <a:srgbClr val="565655"/>
                  </a:solidFill>
                  <a:latin typeface="Century Gothic" panose="020B0502020202020204" pitchFamily="34" charset="0"/>
                </a:rPr>
                <a:t> (radis noir, artichaut…)</a:t>
              </a:r>
              <a:endParaRPr lang="fr-FR" sz="1400" dirty="0">
                <a:solidFill>
                  <a:srgbClr val="565655"/>
                </a:solidFill>
                <a:latin typeface="Century Gothic" panose="020B0502020202020204" pitchFamily="34" charset="0"/>
              </a:endParaRPr>
            </a:p>
          </p:txBody>
        </p:sp>
        <p:cxnSp>
          <p:nvCxnSpPr>
            <p:cNvPr id="19" name="Connecteur droit 18"/>
            <p:cNvCxnSpPr/>
            <p:nvPr/>
          </p:nvCxnSpPr>
          <p:spPr>
            <a:xfrm>
              <a:off x="1402915" y="2029216"/>
              <a:ext cx="36407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e 13"/>
          <p:cNvGrpSpPr/>
          <p:nvPr/>
        </p:nvGrpSpPr>
        <p:grpSpPr>
          <a:xfrm>
            <a:off x="7964717" y="5259764"/>
            <a:ext cx="2829090" cy="307777"/>
            <a:chOff x="907709" y="1721849"/>
            <a:chExt cx="2338078" cy="307777"/>
          </a:xfrm>
        </p:grpSpPr>
        <p:cxnSp>
          <p:nvCxnSpPr>
            <p:cNvPr id="15" name="Connecteur droit 14"/>
            <p:cNvCxnSpPr/>
            <p:nvPr/>
          </p:nvCxnSpPr>
          <p:spPr>
            <a:xfrm>
              <a:off x="907709" y="1721849"/>
              <a:ext cx="485216" cy="295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1362478" y="1721849"/>
              <a:ext cx="1883309" cy="307777"/>
            </a:xfrm>
            <a:prstGeom prst="rect">
              <a:avLst/>
            </a:prstGeom>
            <a:noFill/>
          </p:spPr>
          <p:txBody>
            <a:bodyPr wrap="square" rtlCol="0">
              <a:spAutoFit/>
            </a:bodyPr>
            <a:lstStyle/>
            <a:p>
              <a:r>
                <a:rPr lang="fr-FR" sz="1400" dirty="0" smtClean="0">
                  <a:solidFill>
                    <a:srgbClr val="565655"/>
                  </a:solidFill>
                  <a:latin typeface="Century Gothic" panose="020B0502020202020204" pitchFamily="34" charset="0"/>
                </a:rPr>
                <a:t>Aller au hammam</a:t>
              </a:r>
              <a:endParaRPr lang="fr-FR" sz="1400" dirty="0">
                <a:solidFill>
                  <a:srgbClr val="565655"/>
                </a:solidFill>
                <a:latin typeface="Century Gothic" panose="020B0502020202020204" pitchFamily="34" charset="0"/>
              </a:endParaRPr>
            </a:p>
          </p:txBody>
        </p:sp>
        <p:cxnSp>
          <p:nvCxnSpPr>
            <p:cNvPr id="17" name="Connecteur droit 16"/>
            <p:cNvCxnSpPr/>
            <p:nvPr/>
          </p:nvCxnSpPr>
          <p:spPr>
            <a:xfrm>
              <a:off x="1402915" y="2029216"/>
              <a:ext cx="1283861" cy="4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Sous-titre 2">
            <a:extLst>
              <a:ext uri="{FF2B5EF4-FFF2-40B4-BE49-F238E27FC236}">
                <a16:creationId xmlns:a16="http://schemas.microsoft.com/office/drawing/2014/main" id="{5257DCD9-7062-4C85-9309-DADF1D224FEC}"/>
              </a:ext>
            </a:extLst>
          </p:cNvPr>
          <p:cNvSpPr txBox="1">
            <a:spLocks/>
          </p:cNvSpPr>
          <p:nvPr/>
        </p:nvSpPr>
        <p:spPr>
          <a:xfrm>
            <a:off x="1890584" y="653719"/>
            <a:ext cx="8019535" cy="10189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fia Pro Regular"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4000" b="0" i="0" u="none" strike="noStrike" kern="1200" cap="none" spc="0" normalizeH="0" baseline="0" noProof="0" dirty="0" smtClean="0">
                <a:ln>
                  <a:noFill/>
                </a:ln>
                <a:solidFill>
                  <a:srgbClr val="E7E6E6">
                    <a:lumMod val="25000"/>
                  </a:srgbClr>
                </a:solidFill>
                <a:effectLst/>
                <a:uLnTx/>
                <a:uFillTx/>
                <a:latin typeface="KyivType Sans2" panose="00000500000000000000" pitchFamily="50" charset="0"/>
              </a:rPr>
              <a:t>Raviver l’éclat</a:t>
            </a:r>
            <a:endParaRPr kumimoji="0" lang="fr-FR" sz="4000" b="0" i="0" u="none" strike="noStrike" kern="1200" cap="none" spc="0" normalizeH="0" baseline="0" noProof="0" dirty="0">
              <a:ln>
                <a:noFill/>
              </a:ln>
              <a:solidFill>
                <a:srgbClr val="E7E6E6">
                  <a:lumMod val="25000"/>
                </a:srgbClr>
              </a:solidFill>
              <a:effectLst/>
              <a:uLnTx/>
              <a:uFillTx/>
              <a:latin typeface="KyivType Sans2" panose="00000500000000000000" pitchFamily="50" charset="0"/>
            </a:endParaRPr>
          </a:p>
        </p:txBody>
      </p:sp>
    </p:spTree>
    <p:extLst>
      <p:ext uri="{BB962C8B-B14F-4D97-AF65-F5344CB8AC3E}">
        <p14:creationId xmlns:p14="http://schemas.microsoft.com/office/powerpoint/2010/main" val="110455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5165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2753874" y="381240"/>
            <a:ext cx="6237064" cy="642996"/>
          </a:xfrm>
          <a:prstGeom prst="rect">
            <a:avLst/>
          </a:prstGeom>
        </p:spPr>
      </p:pic>
      <p:sp>
        <p:nvSpPr>
          <p:cNvPr id="4" name="Sous-titre 2">
            <a:extLst>
              <a:ext uri="{FF2B5EF4-FFF2-40B4-BE49-F238E27FC236}">
                <a16:creationId xmlns:a16="http://schemas.microsoft.com/office/drawing/2014/main" id="{5257DCD9-7062-4C85-9309-DADF1D224FEC}"/>
              </a:ext>
            </a:extLst>
          </p:cNvPr>
          <p:cNvSpPr txBox="1">
            <a:spLocks/>
          </p:cNvSpPr>
          <p:nvPr/>
        </p:nvSpPr>
        <p:spPr>
          <a:xfrm>
            <a:off x="1890751" y="737716"/>
            <a:ext cx="8019219" cy="1018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defTabSz="914335">
              <a:defRPr sz="2400" b="1">
                <a:solidFill>
                  <a:srgbClr val="E7E6E6">
                    <a:lumMod val="25000"/>
                  </a:srgbClr>
                </a:solidFill>
                <a:latin typeface="KyivType Sans2" panose="00000500000000000000" pitchFamily="50"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AHA vs BHA </a:t>
            </a:r>
          </a:p>
        </p:txBody>
      </p:sp>
      <p:sp>
        <p:nvSpPr>
          <p:cNvPr id="5" name="ZoneTexte 4"/>
          <p:cNvSpPr txBox="1"/>
          <p:nvPr/>
        </p:nvSpPr>
        <p:spPr>
          <a:xfrm>
            <a:off x="1405645" y="2725435"/>
            <a:ext cx="3673700" cy="1323439"/>
          </a:xfrm>
          <a:prstGeom prst="rect">
            <a:avLst/>
          </a:prstGeom>
          <a:solidFill>
            <a:srgbClr val="F3EDE9"/>
          </a:solidFill>
        </p:spPr>
        <p:txBody>
          <a:bodyPr wrap="square" rtlCol="0">
            <a:spAutoFit/>
          </a:bodyPr>
          <a:lstStyle/>
          <a:p>
            <a:r>
              <a:rPr lang="fr-FR" sz="1600" b="1" u="sng" dirty="0" smtClean="0">
                <a:solidFill>
                  <a:prstClr val="black"/>
                </a:solidFill>
                <a:latin typeface="Century Gothic" panose="020B0502020202020204" pitchFamily="34" charset="0"/>
              </a:rPr>
              <a:t>A</a:t>
            </a:r>
            <a:r>
              <a:rPr lang="fr-FR" sz="1600" b="1" dirty="0" smtClean="0">
                <a:solidFill>
                  <a:prstClr val="black"/>
                </a:solidFill>
                <a:latin typeface="Century Gothic" panose="020B0502020202020204" pitchFamily="34" charset="0"/>
              </a:rPr>
              <a:t>lpha-</a:t>
            </a:r>
            <a:r>
              <a:rPr lang="fr-FR" sz="1600" b="1" u="sng" dirty="0" err="1" smtClean="0">
                <a:solidFill>
                  <a:prstClr val="black"/>
                </a:solidFill>
                <a:latin typeface="Century Gothic" panose="020B0502020202020204" pitchFamily="34" charset="0"/>
              </a:rPr>
              <a:t>H</a:t>
            </a:r>
            <a:r>
              <a:rPr lang="fr-FR" sz="1600" b="1" dirty="0" err="1" smtClean="0">
                <a:solidFill>
                  <a:prstClr val="black"/>
                </a:solidFill>
                <a:latin typeface="Century Gothic" panose="020B0502020202020204" pitchFamily="34" charset="0"/>
              </a:rPr>
              <a:t>ydroxy</a:t>
            </a:r>
            <a:r>
              <a:rPr lang="fr-FR" sz="1600" b="1" u="sng" dirty="0" err="1" smtClean="0">
                <a:solidFill>
                  <a:prstClr val="black"/>
                </a:solidFill>
                <a:latin typeface="Century Gothic" panose="020B0502020202020204" pitchFamily="34" charset="0"/>
              </a:rPr>
              <a:t>A</a:t>
            </a:r>
            <a:r>
              <a:rPr lang="fr-FR" sz="1600" b="1" dirty="0" err="1" smtClean="0">
                <a:solidFill>
                  <a:prstClr val="black"/>
                </a:solidFill>
                <a:latin typeface="Century Gothic" panose="020B0502020202020204" pitchFamily="34" charset="0"/>
              </a:rPr>
              <a:t>cide</a:t>
            </a:r>
            <a:r>
              <a:rPr lang="fr-FR" sz="1600" b="1" dirty="0" smtClean="0">
                <a:solidFill>
                  <a:prstClr val="black"/>
                </a:solidFill>
                <a:latin typeface="Century Gothic" panose="020B0502020202020204" pitchFamily="34" charset="0"/>
              </a:rPr>
              <a:t> AHA</a:t>
            </a:r>
          </a:p>
          <a:p>
            <a:endParaRPr lang="fr-FR" sz="1600" b="1" dirty="0" smtClean="0">
              <a:solidFill>
                <a:prstClr val="black"/>
              </a:solidFill>
              <a:latin typeface="Century Gothic" panose="020B0502020202020204" pitchFamily="34" charset="0"/>
            </a:endParaRPr>
          </a:p>
          <a:p>
            <a:pPr marL="285750" indent="-285750">
              <a:buFont typeface="Arial" panose="020B0604020202020204" pitchFamily="34" charset="0"/>
              <a:buChar char="•"/>
            </a:pPr>
            <a:r>
              <a:rPr lang="fr-FR" sz="1600" dirty="0" smtClean="0">
                <a:solidFill>
                  <a:prstClr val="black"/>
                </a:solidFill>
                <a:latin typeface="Century Gothic" panose="020B0502020202020204" pitchFamily="34" charset="0"/>
              </a:rPr>
              <a:t>Hydrosoluble</a:t>
            </a:r>
          </a:p>
          <a:p>
            <a:pPr marL="285750" indent="-285750">
              <a:buFont typeface="Arial" panose="020B0604020202020204" pitchFamily="34" charset="0"/>
              <a:buChar char="•"/>
            </a:pPr>
            <a:r>
              <a:rPr lang="fr-FR" sz="1600" dirty="0" smtClean="0">
                <a:solidFill>
                  <a:prstClr val="black"/>
                </a:solidFill>
                <a:latin typeface="Century Gothic" panose="020B0502020202020204" pitchFamily="34" charset="0"/>
              </a:rPr>
              <a:t>Agit </a:t>
            </a:r>
            <a:r>
              <a:rPr lang="fr-FR" sz="1600" dirty="0">
                <a:solidFill>
                  <a:prstClr val="black"/>
                </a:solidFill>
                <a:latin typeface="Century Gothic" panose="020B0502020202020204" pitchFamily="34" charset="0"/>
              </a:rPr>
              <a:t>à la surface de la </a:t>
            </a:r>
            <a:r>
              <a:rPr lang="fr-FR" sz="1600" dirty="0" smtClean="0">
                <a:solidFill>
                  <a:prstClr val="black"/>
                </a:solidFill>
                <a:latin typeface="Century Gothic" panose="020B0502020202020204" pitchFamily="34" charset="0"/>
              </a:rPr>
              <a:t>peau</a:t>
            </a:r>
          </a:p>
          <a:p>
            <a:pPr marL="285750" indent="-285750">
              <a:buFont typeface="Arial" panose="020B0604020202020204" pitchFamily="34" charset="0"/>
              <a:buChar char="•"/>
            </a:pPr>
            <a:r>
              <a:rPr lang="fr-FR" sz="1600" dirty="0" smtClean="0">
                <a:solidFill>
                  <a:prstClr val="black"/>
                </a:solidFill>
                <a:latin typeface="Century Gothic" panose="020B0502020202020204" pitchFamily="34" charset="0"/>
              </a:rPr>
              <a:t>Toutes peaux</a:t>
            </a:r>
            <a:endParaRPr lang="fr-FR" sz="1600" dirty="0">
              <a:solidFill>
                <a:prstClr val="black"/>
              </a:solidFill>
              <a:latin typeface="Century Gothic" panose="020B0502020202020204" pitchFamily="34" charset="0"/>
            </a:endParaRPr>
          </a:p>
        </p:txBody>
      </p:sp>
      <p:sp>
        <p:nvSpPr>
          <p:cNvPr id="6" name="ZoneTexte 5"/>
          <p:cNvSpPr txBox="1"/>
          <p:nvPr/>
        </p:nvSpPr>
        <p:spPr>
          <a:xfrm>
            <a:off x="7498099" y="2602325"/>
            <a:ext cx="3644822" cy="1815882"/>
          </a:xfrm>
          <a:prstGeom prst="rect">
            <a:avLst/>
          </a:prstGeom>
          <a:solidFill>
            <a:srgbClr val="F3EDE9"/>
          </a:solidFill>
        </p:spPr>
        <p:txBody>
          <a:bodyPr wrap="square" rtlCol="0">
            <a:spAutoFit/>
          </a:bodyPr>
          <a:lstStyle/>
          <a:p>
            <a:r>
              <a:rPr lang="fr-FR" sz="1600" b="1" u="sng" dirty="0" smtClean="0">
                <a:solidFill>
                  <a:prstClr val="black"/>
                </a:solidFill>
                <a:latin typeface="Century Gothic" panose="020B0502020202020204" pitchFamily="34" charset="0"/>
              </a:rPr>
              <a:t>B</a:t>
            </a:r>
            <a:r>
              <a:rPr lang="fr-FR" sz="1600" b="1" dirty="0" smtClean="0">
                <a:solidFill>
                  <a:prstClr val="black"/>
                </a:solidFill>
                <a:latin typeface="Century Gothic" panose="020B0502020202020204" pitchFamily="34" charset="0"/>
              </a:rPr>
              <a:t>éta-</a:t>
            </a:r>
            <a:r>
              <a:rPr lang="fr-FR" sz="1600" b="1" u="sng" dirty="0" err="1" smtClean="0">
                <a:solidFill>
                  <a:prstClr val="black"/>
                </a:solidFill>
                <a:latin typeface="Century Gothic" panose="020B0502020202020204" pitchFamily="34" charset="0"/>
              </a:rPr>
              <a:t>H</a:t>
            </a:r>
            <a:r>
              <a:rPr lang="fr-FR" sz="1600" b="1" dirty="0" err="1" smtClean="0">
                <a:solidFill>
                  <a:prstClr val="black"/>
                </a:solidFill>
                <a:latin typeface="Century Gothic" panose="020B0502020202020204" pitchFamily="34" charset="0"/>
              </a:rPr>
              <a:t>ydroxy</a:t>
            </a:r>
            <a:r>
              <a:rPr lang="fr-FR" sz="1600" b="1" u="sng" dirty="0" err="1" smtClean="0">
                <a:solidFill>
                  <a:prstClr val="black"/>
                </a:solidFill>
                <a:latin typeface="Century Gothic" panose="020B0502020202020204" pitchFamily="34" charset="0"/>
              </a:rPr>
              <a:t>A</a:t>
            </a:r>
            <a:r>
              <a:rPr lang="fr-FR" sz="1600" b="1" dirty="0" err="1" smtClean="0">
                <a:solidFill>
                  <a:prstClr val="black"/>
                </a:solidFill>
                <a:latin typeface="Century Gothic" panose="020B0502020202020204" pitchFamily="34" charset="0"/>
              </a:rPr>
              <a:t>cide</a:t>
            </a:r>
            <a:r>
              <a:rPr lang="fr-FR" sz="1600" b="1" dirty="0" smtClean="0">
                <a:solidFill>
                  <a:prstClr val="black"/>
                </a:solidFill>
                <a:latin typeface="Century Gothic" panose="020B0502020202020204" pitchFamily="34" charset="0"/>
              </a:rPr>
              <a:t> BHA</a:t>
            </a:r>
          </a:p>
          <a:p>
            <a:endParaRPr lang="fr-FR" sz="1600" b="1" dirty="0" smtClean="0">
              <a:solidFill>
                <a:prstClr val="black"/>
              </a:solidFill>
              <a:latin typeface="Century Gothic" panose="020B0502020202020204" pitchFamily="34" charset="0"/>
            </a:endParaRPr>
          </a:p>
          <a:p>
            <a:pPr marL="285750" indent="-285750">
              <a:buFont typeface="Arial" panose="020B0604020202020204" pitchFamily="34" charset="0"/>
              <a:buChar char="•"/>
            </a:pPr>
            <a:r>
              <a:rPr lang="fr-FR" sz="1600" dirty="0" smtClean="0">
                <a:solidFill>
                  <a:prstClr val="black"/>
                </a:solidFill>
                <a:latin typeface="Century Gothic" panose="020B0502020202020204" pitchFamily="34" charset="0"/>
              </a:rPr>
              <a:t>Liposoluble</a:t>
            </a:r>
          </a:p>
          <a:p>
            <a:pPr marL="285750" indent="-285750">
              <a:buFont typeface="Arial" panose="020B0604020202020204" pitchFamily="34" charset="0"/>
              <a:buChar char="•"/>
            </a:pPr>
            <a:r>
              <a:rPr lang="fr-FR" sz="1600" dirty="0" smtClean="0">
                <a:solidFill>
                  <a:prstClr val="black"/>
                </a:solidFill>
                <a:latin typeface="Century Gothic" panose="020B0502020202020204" pitchFamily="34" charset="0"/>
              </a:rPr>
              <a:t>Agit </a:t>
            </a:r>
            <a:r>
              <a:rPr lang="fr-FR" sz="1600" dirty="0">
                <a:solidFill>
                  <a:prstClr val="black"/>
                </a:solidFill>
                <a:latin typeface="Century Gothic" panose="020B0502020202020204" pitchFamily="34" charset="0"/>
              </a:rPr>
              <a:t>à la surface de la peau et en profondeur dans les </a:t>
            </a:r>
            <a:r>
              <a:rPr lang="fr-FR" sz="1600" dirty="0" smtClean="0">
                <a:solidFill>
                  <a:prstClr val="black"/>
                </a:solidFill>
                <a:latin typeface="Century Gothic" panose="020B0502020202020204" pitchFamily="34" charset="0"/>
              </a:rPr>
              <a:t>pores</a:t>
            </a:r>
          </a:p>
          <a:p>
            <a:pPr marL="285750" indent="-285750">
              <a:buFont typeface="Arial" panose="020B0604020202020204" pitchFamily="34" charset="0"/>
              <a:buChar char="•"/>
            </a:pPr>
            <a:r>
              <a:rPr lang="fr-FR" sz="1600" dirty="0" smtClean="0">
                <a:solidFill>
                  <a:prstClr val="black"/>
                </a:solidFill>
                <a:latin typeface="Century Gothic" panose="020B0502020202020204" pitchFamily="34" charset="0"/>
              </a:rPr>
              <a:t>On l’utilise principalement pour les peaux mixtes à grasses</a:t>
            </a:r>
            <a:endParaRPr lang="fr-FR" sz="1600" dirty="0">
              <a:solidFill>
                <a:prstClr val="black"/>
              </a:solidFill>
              <a:latin typeface="Century Gothic" panose="020B0502020202020204" pitchFamily="34" charset="0"/>
            </a:endParaRPr>
          </a:p>
        </p:txBody>
      </p:sp>
      <p:sp>
        <p:nvSpPr>
          <p:cNvPr id="7" name="ZoneTexte 6"/>
          <p:cNvSpPr txBox="1"/>
          <p:nvPr/>
        </p:nvSpPr>
        <p:spPr>
          <a:xfrm>
            <a:off x="1800726" y="1531030"/>
            <a:ext cx="8300204" cy="861774"/>
          </a:xfrm>
          <a:prstGeom prst="rect">
            <a:avLst/>
          </a:prstGeom>
          <a:noFill/>
        </p:spPr>
        <p:txBody>
          <a:bodyPr wrap="square" rtlCol="0">
            <a:spAutoFit/>
          </a:bodyPr>
          <a:lstStyle/>
          <a:p>
            <a:pPr algn="ctr"/>
            <a:r>
              <a:rPr lang="fr-FR" dirty="0" smtClean="0"/>
              <a:t> </a:t>
            </a:r>
            <a:r>
              <a:rPr lang="fr-FR" sz="1600" dirty="0">
                <a:solidFill>
                  <a:prstClr val="black"/>
                </a:solidFill>
                <a:latin typeface="Century Gothic" panose="020B0502020202020204" pitchFamily="34" charset="0"/>
              </a:rPr>
              <a:t>AHA &amp; BHA exfolient en </a:t>
            </a:r>
            <a:r>
              <a:rPr lang="fr-FR" sz="1600" dirty="0" smtClean="0">
                <a:solidFill>
                  <a:prstClr val="black"/>
                </a:solidFill>
                <a:latin typeface="Century Gothic" panose="020B0502020202020204" pitchFamily="34" charset="0"/>
              </a:rPr>
              <a:t>agissant sur </a:t>
            </a:r>
            <a:r>
              <a:rPr lang="fr-FR" sz="1600" dirty="0">
                <a:solidFill>
                  <a:prstClr val="black"/>
                </a:solidFill>
                <a:latin typeface="Century Gothic" panose="020B0502020202020204" pitchFamily="34" charset="0"/>
              </a:rPr>
              <a:t>le ciment qui maintient les cellules mortes accrochées à l’épiderme. Ils diminuent aussi l’apparence des rides et des ridules et ils corrigent les irrégularités du teint en boostant son </a:t>
            </a:r>
            <a:r>
              <a:rPr lang="fr-FR" sz="1600" dirty="0" smtClean="0">
                <a:solidFill>
                  <a:prstClr val="black"/>
                </a:solidFill>
                <a:latin typeface="Century Gothic" panose="020B0502020202020204" pitchFamily="34" charset="0"/>
              </a:rPr>
              <a:t>éclat</a:t>
            </a:r>
            <a:endParaRPr lang="fr-FR" sz="1600" dirty="0">
              <a:solidFill>
                <a:prstClr val="black"/>
              </a:solidFill>
              <a:latin typeface="Century Gothic" panose="020B0502020202020204" pitchFamily="34" charset="0"/>
            </a:endParaRPr>
          </a:p>
        </p:txBody>
      </p:sp>
      <p:sp>
        <p:nvSpPr>
          <p:cNvPr id="29" name="Rectangle 28"/>
          <p:cNvSpPr/>
          <p:nvPr/>
        </p:nvSpPr>
        <p:spPr>
          <a:xfrm>
            <a:off x="695226" y="6223786"/>
            <a:ext cx="4372315" cy="461665"/>
          </a:xfrm>
          <a:prstGeom prst="rect">
            <a:avLst/>
          </a:prstGeom>
        </p:spPr>
        <p:txBody>
          <a:bodyPr wrap="square">
            <a:spAutoFit/>
          </a:bodyPr>
          <a:lstStyle/>
          <a:p>
            <a:pPr marL="285750" indent="-285750" algn="just">
              <a:buFont typeface="Wingdings" panose="05000000000000000000" pitchFamily="2" charset="2"/>
              <a:buChar char="Ø"/>
              <a:defRPr/>
            </a:pPr>
            <a:r>
              <a:rPr lang="fr-FR" sz="1200" dirty="0" smtClean="0">
                <a:solidFill>
                  <a:prstClr val="black"/>
                </a:solidFill>
                <a:latin typeface="Century Gothic" panose="020B0502020202020204" pitchFamily="34" charset="0"/>
                <a:sym typeface="Lucida Grande" pitchFamily="80" charset="0"/>
              </a:rPr>
              <a:t>A.H.A</a:t>
            </a:r>
            <a:r>
              <a:rPr lang="fr-FR" sz="1200" dirty="0">
                <a:solidFill>
                  <a:prstClr val="black"/>
                </a:solidFill>
                <a:latin typeface="Century Gothic" panose="020B0502020202020204" pitchFamily="34" charset="0"/>
                <a:sym typeface="Lucida Grande" pitchFamily="80" charset="0"/>
              </a:rPr>
              <a:t>: Diminuent la cohésion cellulaire de la couche cornée et </a:t>
            </a:r>
            <a:r>
              <a:rPr lang="fr-FR" sz="1200" b="1" dirty="0">
                <a:solidFill>
                  <a:prstClr val="black"/>
                </a:solidFill>
                <a:latin typeface="Century Gothic" panose="020B0502020202020204" pitchFamily="34" charset="0"/>
                <a:sym typeface="Lucida Grande" pitchFamily="80" charset="0"/>
              </a:rPr>
              <a:t>coupent</a:t>
            </a:r>
            <a:r>
              <a:rPr lang="fr-FR" sz="1200" dirty="0">
                <a:solidFill>
                  <a:prstClr val="black"/>
                </a:solidFill>
                <a:latin typeface="Century Gothic" panose="020B0502020202020204" pitchFamily="34" charset="0"/>
                <a:sym typeface="Lucida Grande" pitchFamily="80" charset="0"/>
              </a:rPr>
              <a:t> les liens entre les </a:t>
            </a:r>
            <a:r>
              <a:rPr lang="fr-FR" sz="1200" dirty="0" smtClean="0">
                <a:solidFill>
                  <a:prstClr val="black"/>
                </a:solidFill>
                <a:latin typeface="Century Gothic" panose="020B0502020202020204" pitchFamily="34" charset="0"/>
                <a:sym typeface="Lucida Grande" pitchFamily="80" charset="0"/>
              </a:rPr>
              <a:t>cellules.  </a:t>
            </a:r>
            <a:endParaRPr lang="fr-FR" sz="1200" dirty="0">
              <a:solidFill>
                <a:prstClr val="black"/>
              </a:solidFill>
              <a:latin typeface="Century Gothic" panose="020B0502020202020204" pitchFamily="34" charset="0"/>
              <a:sym typeface="Lucida Grande" pitchFamily="80" charset="0"/>
            </a:endParaRPr>
          </a:p>
        </p:txBody>
      </p:sp>
      <p:sp>
        <p:nvSpPr>
          <p:cNvPr id="30" name="Rectangle 29"/>
          <p:cNvSpPr/>
          <p:nvPr/>
        </p:nvSpPr>
        <p:spPr>
          <a:xfrm>
            <a:off x="7439090" y="5948615"/>
            <a:ext cx="4325477" cy="738664"/>
          </a:xfrm>
          <a:prstGeom prst="rect">
            <a:avLst/>
          </a:prstGeom>
        </p:spPr>
        <p:txBody>
          <a:bodyPr wrap="square">
            <a:spAutoFit/>
          </a:bodyPr>
          <a:lstStyle/>
          <a:p>
            <a:pPr marL="171450" indent="-171450" algn="just">
              <a:buFontTx/>
              <a:buChar char="-"/>
              <a:defRPr/>
            </a:pPr>
            <a:endParaRPr lang="fr-FR" dirty="0" smtClean="0">
              <a:solidFill>
                <a:prstClr val="black"/>
              </a:solidFill>
              <a:latin typeface="Arial Narrow" panose="020B0606020202030204" pitchFamily="34" charset="0"/>
              <a:sym typeface="Lucida Grande" pitchFamily="80" charset="0"/>
            </a:endParaRPr>
          </a:p>
          <a:p>
            <a:pPr marL="285750" indent="-285750" algn="just">
              <a:buFont typeface="Wingdings" panose="05000000000000000000" pitchFamily="2" charset="2"/>
              <a:buChar char="Ø"/>
              <a:defRPr/>
            </a:pPr>
            <a:r>
              <a:rPr lang="fr-FR" sz="1200" dirty="0">
                <a:solidFill>
                  <a:prstClr val="black"/>
                </a:solidFill>
                <a:latin typeface="Century Gothic" panose="020B0502020202020204" pitchFamily="34" charset="0"/>
                <a:sym typeface="Lucida Grande" pitchFamily="80" charset="0"/>
              </a:rPr>
              <a:t>B.H.A:</a:t>
            </a:r>
            <a:r>
              <a:rPr lang="en-US" sz="1200" dirty="0">
                <a:solidFill>
                  <a:prstClr val="black"/>
                </a:solidFill>
                <a:latin typeface="Century Gothic" panose="020B0502020202020204" pitchFamily="34" charset="0"/>
                <a:sym typeface="Lucida Grande" pitchFamily="80" charset="0"/>
              </a:rPr>
              <a:t> </a:t>
            </a:r>
            <a:r>
              <a:rPr lang="en-US" sz="1200" b="1" dirty="0">
                <a:solidFill>
                  <a:prstClr val="black"/>
                </a:solidFill>
                <a:latin typeface="Century Gothic" panose="020B0502020202020204" pitchFamily="34" charset="0"/>
                <a:sym typeface="Lucida Grande" pitchFamily="80" charset="0"/>
              </a:rPr>
              <a:t>Dissolvent</a:t>
            </a:r>
            <a:r>
              <a:rPr lang="en-US" sz="1200" dirty="0">
                <a:solidFill>
                  <a:prstClr val="black"/>
                </a:solidFill>
                <a:latin typeface="Century Gothic" panose="020B0502020202020204" pitchFamily="34" charset="0"/>
                <a:sym typeface="Lucida Grande" pitchFamily="80" charset="0"/>
              </a:rPr>
              <a:t> la </a:t>
            </a:r>
            <a:r>
              <a:rPr lang="en-US" sz="1200" dirty="0" err="1" smtClean="0">
                <a:solidFill>
                  <a:prstClr val="black"/>
                </a:solidFill>
                <a:latin typeface="Century Gothic" panose="020B0502020202020204" pitchFamily="34" charset="0"/>
                <a:sym typeface="Lucida Grande" pitchFamily="80" charset="0"/>
              </a:rPr>
              <a:t>colle</a:t>
            </a:r>
            <a:r>
              <a:rPr lang="en-US" sz="1200" dirty="0">
                <a:solidFill>
                  <a:prstClr val="black"/>
                </a:solidFill>
                <a:latin typeface="Century Gothic" panose="020B0502020202020204" pitchFamily="34" charset="0"/>
                <a:sym typeface="Lucida Grande" pitchFamily="80" charset="0"/>
              </a:rPr>
              <a:t> </a:t>
            </a:r>
            <a:r>
              <a:rPr lang="en-US" sz="1200" dirty="0" err="1" smtClean="0">
                <a:solidFill>
                  <a:prstClr val="black"/>
                </a:solidFill>
                <a:latin typeface="Century Gothic" panose="020B0502020202020204" pitchFamily="34" charset="0"/>
                <a:sym typeface="Lucida Grande" pitchFamily="80" charset="0"/>
              </a:rPr>
              <a:t>intercellulaire</a:t>
            </a:r>
            <a:r>
              <a:rPr lang="en-US" sz="1200" dirty="0" smtClean="0">
                <a:solidFill>
                  <a:prstClr val="black"/>
                </a:solidFill>
                <a:latin typeface="Century Gothic" panose="020B0502020202020204" pitchFamily="34" charset="0"/>
                <a:sym typeface="Lucida Grande" pitchFamily="80" charset="0"/>
              </a:rPr>
              <a:t> </a:t>
            </a:r>
            <a:r>
              <a:rPr lang="en-US" sz="1200" dirty="0">
                <a:solidFill>
                  <a:prstClr val="black"/>
                </a:solidFill>
                <a:latin typeface="Century Gothic" panose="020B0502020202020204" pitchFamily="34" charset="0"/>
                <a:sym typeface="Lucida Grande" pitchFamily="80" charset="0"/>
              </a:rPr>
              <a:t>entre les membranes des cellules. </a:t>
            </a:r>
            <a:endParaRPr lang="fr-FR" sz="1200" dirty="0">
              <a:solidFill>
                <a:prstClr val="black"/>
              </a:solidFill>
              <a:latin typeface="Century Gothic" panose="020B0502020202020204" pitchFamily="34" charset="0"/>
              <a:sym typeface="Lucida Grande" pitchFamily="80" charset="0"/>
            </a:endParaRPr>
          </a:p>
        </p:txBody>
      </p:sp>
      <p:pic>
        <p:nvPicPr>
          <p:cNvPr id="31" name="Image 30"/>
          <p:cNvPicPr>
            <a:picLocks noChangeAspect="1"/>
          </p:cNvPicPr>
          <p:nvPr/>
        </p:nvPicPr>
        <p:blipFill rotWithShape="1">
          <a:blip r:embed="rId4"/>
          <a:srcRect l="28118" t="9473" r="23237" b="20006"/>
          <a:stretch/>
        </p:blipFill>
        <p:spPr>
          <a:xfrm>
            <a:off x="2328012" y="4468373"/>
            <a:ext cx="1575127" cy="1510235"/>
          </a:xfrm>
          <a:prstGeom prst="rect">
            <a:avLst/>
          </a:prstGeom>
          <a:ln>
            <a:noFill/>
          </a:ln>
          <a:effectLst>
            <a:softEdge rad="112500"/>
          </a:effectLst>
        </p:spPr>
      </p:pic>
      <p:cxnSp>
        <p:nvCxnSpPr>
          <p:cNvPr id="11" name="Connecteur droit 10"/>
          <p:cNvCxnSpPr/>
          <p:nvPr/>
        </p:nvCxnSpPr>
        <p:spPr>
          <a:xfrm flipH="1">
            <a:off x="3422492" y="4962352"/>
            <a:ext cx="221684" cy="611161"/>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Connecteur droit 11"/>
          <p:cNvCxnSpPr/>
          <p:nvPr/>
        </p:nvCxnSpPr>
        <p:spPr>
          <a:xfrm flipH="1">
            <a:off x="2609828" y="4943360"/>
            <a:ext cx="155423" cy="522414"/>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Connecteur droit 14"/>
          <p:cNvCxnSpPr/>
          <p:nvPr/>
        </p:nvCxnSpPr>
        <p:spPr>
          <a:xfrm flipH="1">
            <a:off x="2765251" y="4933554"/>
            <a:ext cx="824190" cy="9807"/>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Connecteur droit 19"/>
          <p:cNvCxnSpPr/>
          <p:nvPr/>
        </p:nvCxnSpPr>
        <p:spPr>
          <a:xfrm flipH="1" flipV="1">
            <a:off x="2549696" y="5509227"/>
            <a:ext cx="872796" cy="47987"/>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9" name="Image 8"/>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697" l="0" r="100000">
                        <a14:foregroundMark x1="26797" y1="38182" x2="17865" y2="33030"/>
                      </a14:backgroundRemoval>
                    </a14:imgEffect>
                  </a14:imgLayer>
                </a14:imgProps>
              </a:ext>
            </a:extLst>
          </a:blip>
          <a:srcRect r="1198"/>
          <a:stretch/>
        </p:blipFill>
        <p:spPr>
          <a:xfrm rot="8236702">
            <a:off x="3231256" y="4443881"/>
            <a:ext cx="692632" cy="504010"/>
          </a:xfrm>
          <a:prstGeom prst="rect">
            <a:avLst/>
          </a:prstGeom>
        </p:spPr>
      </p:pic>
      <p:pic>
        <p:nvPicPr>
          <p:cNvPr id="44" name="Image 43"/>
          <p:cNvPicPr>
            <a:picLocks noChangeAspect="1"/>
          </p:cNvPicPr>
          <p:nvPr/>
        </p:nvPicPr>
        <p:blipFill rotWithShape="1">
          <a:blip r:embed="rId4"/>
          <a:srcRect l="28118" t="9473" r="23237" b="20006"/>
          <a:stretch/>
        </p:blipFill>
        <p:spPr>
          <a:xfrm>
            <a:off x="8531244" y="4627728"/>
            <a:ext cx="1575127" cy="1510235"/>
          </a:xfrm>
          <a:prstGeom prst="rect">
            <a:avLst/>
          </a:prstGeom>
          <a:ln>
            <a:noFill/>
          </a:ln>
          <a:effectLst>
            <a:softEdge rad="112500"/>
          </a:effectLst>
        </p:spPr>
      </p:pic>
      <p:sp>
        <p:nvSpPr>
          <p:cNvPr id="27" name="Éclair 26"/>
          <p:cNvSpPr/>
          <p:nvPr/>
        </p:nvSpPr>
        <p:spPr>
          <a:xfrm flipH="1">
            <a:off x="8709941" y="5063666"/>
            <a:ext cx="263749" cy="706006"/>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Éclair 27"/>
          <p:cNvSpPr/>
          <p:nvPr/>
        </p:nvSpPr>
        <p:spPr>
          <a:xfrm flipH="1">
            <a:off x="9679884" y="5009186"/>
            <a:ext cx="177425" cy="706006"/>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8144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9" grpId="0"/>
      <p:bldP spid="30"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2753874" y="381240"/>
            <a:ext cx="6237064" cy="642996"/>
          </a:xfrm>
          <a:prstGeom prst="rect">
            <a:avLst/>
          </a:prstGeom>
        </p:spPr>
      </p:pic>
      <p:sp>
        <p:nvSpPr>
          <p:cNvPr id="7" name="Sous-titre 2">
            <a:extLst>
              <a:ext uri="{FF2B5EF4-FFF2-40B4-BE49-F238E27FC236}">
                <a16:creationId xmlns:a16="http://schemas.microsoft.com/office/drawing/2014/main" id="{5257DCD9-7062-4C85-9309-DADF1D224FEC}"/>
              </a:ext>
            </a:extLst>
          </p:cNvPr>
          <p:cNvSpPr txBox="1">
            <a:spLocks/>
          </p:cNvSpPr>
          <p:nvPr/>
        </p:nvSpPr>
        <p:spPr>
          <a:xfrm>
            <a:off x="1890751" y="737716"/>
            <a:ext cx="8019219" cy="1018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defTabSz="914335">
              <a:defRPr sz="2400" b="1">
                <a:solidFill>
                  <a:srgbClr val="E7E6E6">
                    <a:lumMod val="25000"/>
                  </a:srgbClr>
                </a:solidFill>
                <a:latin typeface="KyivType Sans2" panose="00000500000000000000" pitchFamily="50"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AHA </a:t>
            </a:r>
          </a:p>
          <a:p>
            <a:r>
              <a:rPr lang="fr-FR" dirty="0"/>
              <a:t>- acides de fruits - </a:t>
            </a:r>
          </a:p>
        </p:txBody>
      </p:sp>
      <p:sp>
        <p:nvSpPr>
          <p:cNvPr id="8" name="Rectangle 7"/>
          <p:cNvSpPr/>
          <p:nvPr/>
        </p:nvSpPr>
        <p:spPr>
          <a:xfrm>
            <a:off x="724098" y="2121173"/>
            <a:ext cx="2333303" cy="328446"/>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r>
              <a:rPr lang="fr-FR" sz="1632" dirty="0" smtClean="0">
                <a:solidFill>
                  <a:srgbClr val="565655"/>
                </a:solidFill>
                <a:latin typeface="Century Gothic" panose="020B0502020202020204" pitchFamily="34" charset="0"/>
              </a:rPr>
              <a:t>ACIDE GLYCOLIQUE</a:t>
            </a:r>
            <a:endParaRPr lang="fr-FR" sz="1632" dirty="0">
              <a:solidFill>
                <a:srgbClr val="565655"/>
              </a:solidFill>
              <a:latin typeface="Century Gothic" panose="020B0502020202020204" pitchFamily="34" charset="0"/>
            </a:endParaRPr>
          </a:p>
        </p:txBody>
      </p:sp>
      <p:sp>
        <p:nvSpPr>
          <p:cNvPr id="9" name="Rectangle 8"/>
          <p:cNvSpPr/>
          <p:nvPr/>
        </p:nvSpPr>
        <p:spPr>
          <a:xfrm>
            <a:off x="744278" y="4569277"/>
            <a:ext cx="2333303" cy="328446"/>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r>
              <a:rPr lang="fr-FR" sz="1632" dirty="0" smtClean="0">
                <a:solidFill>
                  <a:srgbClr val="565655"/>
                </a:solidFill>
                <a:latin typeface="Century Gothic" panose="020B0502020202020204" pitchFamily="34" charset="0"/>
              </a:rPr>
              <a:t>ACIDE LACTIQUE</a:t>
            </a:r>
            <a:endParaRPr lang="fr-FR" sz="1632" dirty="0">
              <a:solidFill>
                <a:srgbClr val="565655"/>
              </a:solidFill>
              <a:latin typeface="Century Gothic" panose="020B0502020202020204" pitchFamily="34" charset="0"/>
            </a:endParaRPr>
          </a:p>
        </p:txBody>
      </p:sp>
      <p:sp>
        <p:nvSpPr>
          <p:cNvPr id="16" name="Rectangle 6"/>
          <p:cNvSpPr>
            <a:spLocks noChangeArrowheads="1"/>
          </p:cNvSpPr>
          <p:nvPr/>
        </p:nvSpPr>
        <p:spPr bwMode="auto">
          <a:xfrm>
            <a:off x="3163186" y="2131899"/>
            <a:ext cx="881970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fr-FR" altLang="fr-FR" sz="1600" dirty="0" smtClean="0">
                <a:solidFill>
                  <a:prstClr val="black"/>
                </a:solidFill>
                <a:latin typeface="Century Gothic" panose="020B0502020202020204" pitchFamily="34" charset="0"/>
              </a:rPr>
              <a:t>dérivé </a:t>
            </a:r>
            <a:r>
              <a:rPr lang="fr-FR" altLang="fr-FR" sz="1600" dirty="0">
                <a:solidFill>
                  <a:prstClr val="black"/>
                </a:solidFill>
                <a:latin typeface="Century Gothic" panose="020B0502020202020204" pitchFamily="34" charset="0"/>
              </a:rPr>
              <a:t>de la canne à </a:t>
            </a:r>
            <a:r>
              <a:rPr lang="fr-FR" altLang="fr-FR" sz="1600" dirty="0" smtClean="0">
                <a:solidFill>
                  <a:prstClr val="black"/>
                </a:solidFill>
                <a:latin typeface="Century Gothic" panose="020B0502020202020204" pitchFamily="34" charset="0"/>
              </a:rPr>
              <a:t>sucre, il </a:t>
            </a:r>
            <a:r>
              <a:rPr lang="fr-FR" altLang="fr-FR" sz="1600" dirty="0">
                <a:solidFill>
                  <a:prstClr val="black"/>
                </a:solidFill>
                <a:latin typeface="Century Gothic" panose="020B0502020202020204" pitchFamily="34" charset="0"/>
              </a:rPr>
              <a:t>est reconnu comme le plus efficace pour une action </a:t>
            </a:r>
            <a:r>
              <a:rPr lang="fr-FR" altLang="fr-FR" sz="1600" b="1" dirty="0">
                <a:solidFill>
                  <a:prstClr val="black"/>
                </a:solidFill>
                <a:latin typeface="Century Gothic" panose="020B0502020202020204" pitchFamily="34" charset="0"/>
              </a:rPr>
              <a:t>exfoliante</a:t>
            </a:r>
            <a:r>
              <a:rPr lang="fr-FR" altLang="fr-FR" sz="1600" dirty="0">
                <a:solidFill>
                  <a:prstClr val="black"/>
                </a:solidFill>
                <a:latin typeface="Century Gothic" panose="020B0502020202020204" pitchFamily="34" charset="0"/>
              </a:rPr>
              <a:t>. </a:t>
            </a:r>
            <a:endParaRPr lang="fr-FR" altLang="fr-FR" sz="1600" dirty="0" smtClean="0">
              <a:solidFill>
                <a:prstClr val="black"/>
              </a:solidFill>
              <a:latin typeface="Century Gothic" panose="020B0502020202020204" pitchFamily="34" charset="0"/>
            </a:endParaRPr>
          </a:p>
          <a:p>
            <a:pPr lvl="0" algn="just" eaLnBrk="0" fontAlgn="base" hangingPunct="0">
              <a:spcBef>
                <a:spcPct val="0"/>
              </a:spcBef>
              <a:spcAft>
                <a:spcPct val="0"/>
              </a:spcAft>
            </a:pPr>
            <a:endParaRPr lang="fr-FR" altLang="fr-FR" sz="1600" dirty="0">
              <a:solidFill>
                <a:prstClr val="black"/>
              </a:solidFill>
              <a:latin typeface="Century Gothic" panose="020B0502020202020204" pitchFamily="34" charset="0"/>
            </a:endParaRPr>
          </a:p>
          <a:p>
            <a:pPr lvl="0" algn="just" eaLnBrk="0" fontAlgn="base" hangingPunct="0">
              <a:spcBef>
                <a:spcPct val="0"/>
              </a:spcBef>
              <a:spcAft>
                <a:spcPct val="0"/>
              </a:spcAft>
            </a:pPr>
            <a:r>
              <a:rPr lang="fr-FR" altLang="fr-FR" sz="1600" u="sng" dirty="0">
                <a:solidFill>
                  <a:prstClr val="black"/>
                </a:solidFill>
                <a:latin typeface="Century Gothic" panose="020B0502020202020204" pitchFamily="34" charset="0"/>
              </a:rPr>
              <a:t>Propriétés :</a:t>
            </a:r>
          </a:p>
          <a:p>
            <a:pPr lvl="0" algn="just" eaLnBrk="0" fontAlgn="base" hangingPunct="0">
              <a:spcBef>
                <a:spcPct val="0"/>
              </a:spcBef>
              <a:spcAft>
                <a:spcPct val="0"/>
              </a:spcAft>
            </a:pPr>
            <a:r>
              <a:rPr lang="fr-FR" altLang="fr-FR" sz="1600" dirty="0" smtClean="0">
                <a:solidFill>
                  <a:prstClr val="black"/>
                </a:solidFill>
                <a:latin typeface="Century Gothic" panose="020B0502020202020204" pitchFamily="34" charset="0"/>
              </a:rPr>
              <a:t>- </a:t>
            </a:r>
            <a:r>
              <a:rPr lang="fr-FR" altLang="fr-FR" sz="1600" dirty="0">
                <a:solidFill>
                  <a:prstClr val="black"/>
                </a:solidFill>
                <a:latin typeface="Century Gothic" panose="020B0502020202020204" pitchFamily="34" charset="0"/>
              </a:rPr>
              <a:t>Affine le grain de peau en limitant l’épaisseur de la couche cornée.</a:t>
            </a:r>
          </a:p>
          <a:p>
            <a:pPr lvl="0" algn="just" eaLnBrk="0" fontAlgn="base" hangingPunct="0">
              <a:spcBef>
                <a:spcPct val="0"/>
              </a:spcBef>
              <a:spcAft>
                <a:spcPct val="0"/>
              </a:spcAft>
            </a:pPr>
            <a:r>
              <a:rPr lang="fr-FR" altLang="fr-FR" sz="1600" dirty="0">
                <a:solidFill>
                  <a:prstClr val="black"/>
                </a:solidFill>
                <a:latin typeface="Century Gothic" panose="020B0502020202020204" pitchFamily="34" charset="0"/>
              </a:rPr>
              <a:t>- Améliore l’hydratation de la peau, la rend plus lumineuse et plus lisse.</a:t>
            </a:r>
          </a:p>
          <a:p>
            <a:pPr lvl="0" algn="just" eaLnBrk="0" fontAlgn="base" hangingPunct="0">
              <a:spcBef>
                <a:spcPct val="0"/>
              </a:spcBef>
              <a:spcAft>
                <a:spcPct val="0"/>
              </a:spcAft>
            </a:pPr>
            <a:r>
              <a:rPr lang="fr-FR" altLang="fr-FR" sz="1600" dirty="0">
                <a:solidFill>
                  <a:prstClr val="black"/>
                </a:solidFill>
                <a:latin typeface="Century Gothic" panose="020B0502020202020204" pitchFamily="34" charset="0"/>
              </a:rPr>
              <a:t>- Favorise la formation d’un collagène nouveau.</a:t>
            </a:r>
          </a:p>
          <a:p>
            <a:pPr lvl="0" algn="just" eaLnBrk="0" fontAlgn="base" hangingPunct="0">
              <a:spcBef>
                <a:spcPct val="0"/>
              </a:spcBef>
              <a:spcAft>
                <a:spcPct val="0"/>
              </a:spcAft>
            </a:pPr>
            <a:endParaRPr lang="fr-FR" altLang="fr-FR" sz="1600" dirty="0" smtClean="0">
              <a:solidFill>
                <a:prstClr val="black"/>
              </a:solidFill>
              <a:latin typeface="Century Gothic" panose="020B0502020202020204" pitchFamily="34" charset="0"/>
            </a:endParaRPr>
          </a:p>
        </p:txBody>
      </p:sp>
      <p:sp>
        <p:nvSpPr>
          <p:cNvPr id="17" name="Rectangle 6"/>
          <p:cNvSpPr>
            <a:spLocks noChangeArrowheads="1"/>
          </p:cNvSpPr>
          <p:nvPr/>
        </p:nvSpPr>
        <p:spPr bwMode="auto">
          <a:xfrm>
            <a:off x="3163186" y="4569277"/>
            <a:ext cx="881970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fr-FR" altLang="fr-FR" sz="1600" dirty="0" smtClean="0">
                <a:solidFill>
                  <a:prstClr val="black"/>
                </a:solidFill>
                <a:latin typeface="Century Gothic" panose="020B0502020202020204" pitchFamily="34" charset="0"/>
              </a:rPr>
              <a:t>dérivé </a:t>
            </a:r>
            <a:r>
              <a:rPr lang="fr-FR" altLang="fr-FR" sz="1600" dirty="0">
                <a:solidFill>
                  <a:prstClr val="black"/>
                </a:solidFill>
                <a:latin typeface="Century Gothic" panose="020B0502020202020204" pitchFamily="34" charset="0"/>
              </a:rPr>
              <a:t>du </a:t>
            </a:r>
            <a:r>
              <a:rPr lang="fr-FR" altLang="fr-FR" sz="1600" dirty="0" smtClean="0">
                <a:solidFill>
                  <a:prstClr val="black"/>
                </a:solidFill>
                <a:latin typeface="Century Gothic" panose="020B0502020202020204" pitchFamily="34" charset="0"/>
              </a:rPr>
              <a:t>lait, reconnu pour ses actions </a:t>
            </a:r>
            <a:r>
              <a:rPr lang="fr-FR" altLang="fr-FR" sz="1600" b="1" dirty="0" smtClean="0">
                <a:solidFill>
                  <a:prstClr val="black"/>
                </a:solidFill>
                <a:latin typeface="Century Gothic" panose="020B0502020202020204" pitchFamily="34" charset="0"/>
              </a:rPr>
              <a:t>exfoliantes</a:t>
            </a:r>
            <a:r>
              <a:rPr lang="fr-FR" altLang="fr-FR" sz="1600" dirty="0" smtClean="0">
                <a:solidFill>
                  <a:prstClr val="black"/>
                </a:solidFill>
                <a:latin typeface="Century Gothic" panose="020B0502020202020204" pitchFamily="34" charset="0"/>
              </a:rPr>
              <a:t> et </a:t>
            </a:r>
            <a:r>
              <a:rPr lang="fr-FR" altLang="fr-FR" sz="1600" b="1" dirty="0" smtClean="0">
                <a:solidFill>
                  <a:prstClr val="black"/>
                </a:solidFill>
                <a:latin typeface="Century Gothic" panose="020B0502020202020204" pitchFamily="34" charset="0"/>
              </a:rPr>
              <a:t>éclaircissantes</a:t>
            </a:r>
            <a:r>
              <a:rPr lang="fr-FR" altLang="fr-FR" sz="1600" dirty="0" smtClean="0">
                <a:solidFill>
                  <a:prstClr val="black"/>
                </a:solidFill>
                <a:latin typeface="Century Gothic" panose="020B0502020202020204" pitchFamily="34" charset="0"/>
              </a:rPr>
              <a:t> notamment.</a:t>
            </a:r>
            <a:endParaRPr lang="fr-FR" altLang="fr-FR" sz="1600" dirty="0">
              <a:solidFill>
                <a:prstClr val="black"/>
              </a:solidFill>
              <a:latin typeface="Century Gothic" panose="020B0502020202020204" pitchFamily="34" charset="0"/>
            </a:endParaRPr>
          </a:p>
          <a:p>
            <a:pPr lvl="0" algn="just" eaLnBrk="0" fontAlgn="base" hangingPunct="0">
              <a:spcBef>
                <a:spcPct val="0"/>
              </a:spcBef>
              <a:spcAft>
                <a:spcPct val="0"/>
              </a:spcAft>
            </a:pPr>
            <a:endParaRPr lang="fr-FR" altLang="fr-FR" sz="1600" dirty="0">
              <a:solidFill>
                <a:prstClr val="black"/>
              </a:solidFill>
              <a:latin typeface="Century Gothic" panose="020B0502020202020204" pitchFamily="34" charset="0"/>
            </a:endParaRPr>
          </a:p>
          <a:p>
            <a:pPr lvl="0" algn="just" eaLnBrk="0" fontAlgn="base" hangingPunct="0">
              <a:spcBef>
                <a:spcPct val="0"/>
              </a:spcBef>
              <a:spcAft>
                <a:spcPct val="0"/>
              </a:spcAft>
            </a:pPr>
            <a:r>
              <a:rPr lang="fr-FR" altLang="fr-FR" sz="1600" u="sng" dirty="0">
                <a:solidFill>
                  <a:prstClr val="black"/>
                </a:solidFill>
                <a:latin typeface="Century Gothic" panose="020B0502020202020204" pitchFamily="34" charset="0"/>
              </a:rPr>
              <a:t>Propriétés :</a:t>
            </a:r>
          </a:p>
          <a:p>
            <a:pPr lvl="0" algn="just" eaLnBrk="0" fontAlgn="base" hangingPunct="0">
              <a:spcBef>
                <a:spcPct val="0"/>
              </a:spcBef>
              <a:spcAft>
                <a:spcPct val="0"/>
              </a:spcAft>
            </a:pPr>
            <a:r>
              <a:rPr lang="fr-FR" altLang="fr-FR" sz="1600" dirty="0" smtClean="0">
                <a:solidFill>
                  <a:prstClr val="black"/>
                </a:solidFill>
                <a:latin typeface="Century Gothic" panose="020B0502020202020204" pitchFamily="34" charset="0"/>
              </a:rPr>
              <a:t>- </a:t>
            </a:r>
            <a:r>
              <a:rPr lang="fr-FR" altLang="fr-FR" sz="1600" dirty="0">
                <a:solidFill>
                  <a:prstClr val="black"/>
                </a:solidFill>
                <a:latin typeface="Century Gothic" panose="020B0502020202020204" pitchFamily="34" charset="0"/>
              </a:rPr>
              <a:t>Participe à l’hydratation de la peau.</a:t>
            </a:r>
          </a:p>
          <a:p>
            <a:pPr lvl="0" algn="just" eaLnBrk="0" fontAlgn="base" hangingPunct="0">
              <a:spcBef>
                <a:spcPct val="0"/>
              </a:spcBef>
              <a:spcAft>
                <a:spcPct val="0"/>
              </a:spcAft>
            </a:pPr>
            <a:r>
              <a:rPr lang="fr-FR" altLang="fr-FR" sz="1600" dirty="0">
                <a:solidFill>
                  <a:prstClr val="black"/>
                </a:solidFill>
                <a:latin typeface="Century Gothic" panose="020B0502020202020204" pitchFamily="34" charset="0"/>
              </a:rPr>
              <a:t>- Gomme les imperfections, améliore l’aspect de l’épiderme.</a:t>
            </a:r>
          </a:p>
          <a:p>
            <a:pPr lvl="0" algn="just" eaLnBrk="0" fontAlgn="base" hangingPunct="0">
              <a:spcBef>
                <a:spcPct val="0"/>
              </a:spcBef>
              <a:spcAft>
                <a:spcPct val="0"/>
              </a:spcAft>
            </a:pPr>
            <a:r>
              <a:rPr lang="fr-FR" altLang="fr-FR" sz="1600" dirty="0" smtClean="0">
                <a:solidFill>
                  <a:prstClr val="black"/>
                </a:solidFill>
                <a:latin typeface="Century Gothic" panose="020B0502020202020204" pitchFamily="34" charset="0"/>
              </a:rPr>
              <a:t>- Uniformise </a:t>
            </a:r>
            <a:r>
              <a:rPr lang="fr-FR" altLang="fr-FR" sz="1600" dirty="0">
                <a:solidFill>
                  <a:prstClr val="black"/>
                </a:solidFill>
                <a:latin typeface="Century Gothic" panose="020B0502020202020204" pitchFamily="34" charset="0"/>
              </a:rPr>
              <a:t>le teint et apporte de l’éclat</a:t>
            </a:r>
            <a:r>
              <a:rPr lang="fr-FR" altLang="fr-FR" sz="1600" dirty="0" smtClean="0">
                <a:solidFill>
                  <a:prstClr val="black"/>
                </a:solidFill>
                <a:latin typeface="Century Gothic" panose="020B0502020202020204" pitchFamily="34" charset="0"/>
              </a:rPr>
              <a:t>.</a:t>
            </a:r>
          </a:p>
          <a:p>
            <a:pPr algn="just" eaLnBrk="0" fontAlgn="base" hangingPunct="0">
              <a:spcBef>
                <a:spcPct val="0"/>
              </a:spcBef>
              <a:spcAft>
                <a:spcPct val="0"/>
              </a:spcAft>
            </a:pPr>
            <a:r>
              <a:rPr lang="fr-FR" altLang="fr-FR" sz="1600" dirty="0" smtClean="0">
                <a:solidFill>
                  <a:prstClr val="black"/>
                </a:solidFill>
                <a:latin typeface="Century Gothic" panose="020B0502020202020204" pitchFamily="34" charset="0"/>
              </a:rPr>
              <a:t>- </a:t>
            </a:r>
            <a:r>
              <a:rPr lang="fr-FR" altLang="fr-FR" sz="1600" dirty="0" err="1" smtClean="0">
                <a:solidFill>
                  <a:prstClr val="black"/>
                </a:solidFill>
                <a:latin typeface="Century Gothic" panose="020B0502020202020204" pitchFamily="34" charset="0"/>
              </a:rPr>
              <a:t>Réequilibre</a:t>
            </a:r>
            <a:r>
              <a:rPr lang="fr-FR" altLang="fr-FR" sz="1600" dirty="0" smtClean="0">
                <a:solidFill>
                  <a:prstClr val="black"/>
                </a:solidFill>
                <a:latin typeface="Century Gothic" panose="020B0502020202020204" pitchFamily="34" charset="0"/>
              </a:rPr>
              <a:t> le pH de </a:t>
            </a:r>
            <a:r>
              <a:rPr lang="fr-FR" altLang="fr-FR" sz="1600" dirty="0">
                <a:solidFill>
                  <a:prstClr val="black"/>
                </a:solidFill>
                <a:latin typeface="Century Gothic" panose="020B0502020202020204" pitchFamily="34" charset="0"/>
              </a:rPr>
              <a:t>la peau, action </a:t>
            </a:r>
            <a:r>
              <a:rPr lang="fr-FR" altLang="fr-FR" sz="1600" dirty="0" err="1" smtClean="0">
                <a:solidFill>
                  <a:prstClr val="black"/>
                </a:solidFill>
                <a:latin typeface="Century Gothic" panose="020B0502020202020204" pitchFamily="34" charset="0"/>
              </a:rPr>
              <a:t>anti-microbienne</a:t>
            </a:r>
            <a:endParaRPr lang="fr-FR" altLang="fr-FR" sz="1600" dirty="0">
              <a:solidFill>
                <a:prstClr val="black"/>
              </a:solidFill>
              <a:latin typeface="Century Gothic" panose="020B0502020202020204" pitchFamily="34" charset="0"/>
            </a:endParaRPr>
          </a:p>
        </p:txBody>
      </p:sp>
      <p:pic>
        <p:nvPicPr>
          <p:cNvPr id="21" name="Image 20"/>
          <p:cNvPicPr>
            <a:picLocks noChangeAspect="1"/>
          </p:cNvPicPr>
          <p:nvPr/>
        </p:nvPicPr>
        <p:blipFill rotWithShape="1">
          <a:blip r:embed="rId4">
            <a:extLst>
              <a:ext uri="{28A0092B-C50C-407E-A947-70E740481C1C}">
                <a14:useLocalDpi xmlns:a14="http://schemas.microsoft.com/office/drawing/2010/main" val="0"/>
              </a:ext>
            </a:extLst>
          </a:blip>
          <a:srcRect l="9681" t="9899" r="62507" b="57200"/>
          <a:stretch/>
        </p:blipFill>
        <p:spPr>
          <a:xfrm>
            <a:off x="1764989" y="2773929"/>
            <a:ext cx="817962" cy="725721"/>
          </a:xfrm>
          <a:prstGeom prst="rect">
            <a:avLst/>
          </a:prstGeom>
        </p:spPr>
      </p:pic>
      <p:pic>
        <p:nvPicPr>
          <p:cNvPr id="22" name="Image 21"/>
          <p:cNvPicPr>
            <a:picLocks noChangeAspect="1"/>
          </p:cNvPicPr>
          <p:nvPr/>
        </p:nvPicPr>
        <p:blipFill rotWithShape="1">
          <a:blip r:embed="rId4">
            <a:extLst>
              <a:ext uri="{28A0092B-C50C-407E-A947-70E740481C1C}">
                <a14:useLocalDpi xmlns:a14="http://schemas.microsoft.com/office/drawing/2010/main" val="0"/>
              </a:ext>
            </a:extLst>
          </a:blip>
          <a:srcRect l="8131" t="58765" r="61376" b="7276"/>
          <a:stretch/>
        </p:blipFill>
        <p:spPr>
          <a:xfrm>
            <a:off x="1504864" y="5385334"/>
            <a:ext cx="812129" cy="678323"/>
          </a:xfrm>
          <a:prstGeom prst="rect">
            <a:avLst/>
          </a:prstGeom>
        </p:spPr>
      </p:pic>
    </p:spTree>
    <p:extLst>
      <p:ext uri="{BB962C8B-B14F-4D97-AF65-F5344CB8AC3E}">
        <p14:creationId xmlns:p14="http://schemas.microsoft.com/office/powerpoint/2010/main" val="315136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22" presetClass="entr" presetSubtype="8"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2753874" y="381240"/>
            <a:ext cx="6237064" cy="642996"/>
          </a:xfrm>
          <a:prstGeom prst="rect">
            <a:avLst/>
          </a:prstGeom>
        </p:spPr>
      </p:pic>
      <p:sp>
        <p:nvSpPr>
          <p:cNvPr id="7" name="Sous-titre 2">
            <a:extLst>
              <a:ext uri="{FF2B5EF4-FFF2-40B4-BE49-F238E27FC236}">
                <a16:creationId xmlns:a16="http://schemas.microsoft.com/office/drawing/2014/main" id="{5257DCD9-7062-4C85-9309-DADF1D224FEC}"/>
              </a:ext>
            </a:extLst>
          </p:cNvPr>
          <p:cNvSpPr txBox="1">
            <a:spLocks/>
          </p:cNvSpPr>
          <p:nvPr/>
        </p:nvSpPr>
        <p:spPr>
          <a:xfrm>
            <a:off x="1890751" y="737716"/>
            <a:ext cx="8019219" cy="1018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defTabSz="914335">
              <a:defRPr sz="2400" b="1">
                <a:solidFill>
                  <a:srgbClr val="E7E6E6">
                    <a:lumMod val="25000"/>
                  </a:srgbClr>
                </a:solidFill>
                <a:latin typeface="KyivType Sans2" panose="00000500000000000000" pitchFamily="50"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AHA </a:t>
            </a:r>
          </a:p>
          <a:p>
            <a:r>
              <a:rPr lang="fr-FR" dirty="0"/>
              <a:t>- acides de fruits - </a:t>
            </a:r>
          </a:p>
        </p:txBody>
      </p:sp>
      <p:sp>
        <p:nvSpPr>
          <p:cNvPr id="11" name="Rectangle 6"/>
          <p:cNvSpPr>
            <a:spLocks noChangeArrowheads="1"/>
          </p:cNvSpPr>
          <p:nvPr/>
        </p:nvSpPr>
        <p:spPr bwMode="auto">
          <a:xfrm>
            <a:off x="3183365" y="4974273"/>
            <a:ext cx="62028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600" dirty="0" smtClean="0">
                <a:solidFill>
                  <a:prstClr val="black"/>
                </a:solidFill>
                <a:latin typeface="Century Gothic" panose="020B0502020202020204" pitchFamily="34" charset="0"/>
              </a:rPr>
              <a:t>dérivé </a:t>
            </a:r>
            <a:r>
              <a:rPr lang="fr-FR" altLang="fr-FR" sz="1600" dirty="0">
                <a:solidFill>
                  <a:prstClr val="black"/>
                </a:solidFill>
                <a:latin typeface="Century Gothic" panose="020B0502020202020204" pitchFamily="34" charset="0"/>
              </a:rPr>
              <a:t>des agrumes. Il a un effet </a:t>
            </a:r>
            <a:r>
              <a:rPr lang="fr-FR" altLang="fr-FR" sz="1600" b="1" dirty="0" smtClean="0">
                <a:solidFill>
                  <a:prstClr val="black"/>
                </a:solidFill>
                <a:latin typeface="Century Gothic" panose="020B0502020202020204" pitchFamily="34" charset="0"/>
              </a:rPr>
              <a:t>régénérant, éclaircissant</a:t>
            </a:r>
            <a:r>
              <a:rPr lang="fr-FR" altLang="fr-FR" sz="1600" dirty="0">
                <a:solidFill>
                  <a:prstClr val="black"/>
                </a:solidFill>
                <a:latin typeface="Century Gothic" panose="020B0502020202020204" pitchFamily="34" charset="0"/>
              </a:rPr>
              <a:t>, et </a:t>
            </a:r>
            <a:r>
              <a:rPr lang="fr-FR" altLang="fr-FR" sz="1600" b="1" dirty="0" smtClean="0">
                <a:solidFill>
                  <a:prstClr val="black"/>
                </a:solidFill>
                <a:latin typeface="Century Gothic" panose="020B0502020202020204" pitchFamily="34" charset="0"/>
              </a:rPr>
              <a:t>astringent</a:t>
            </a:r>
            <a:r>
              <a:rPr lang="fr-FR" altLang="fr-FR" sz="1600" dirty="0" smtClean="0">
                <a:solidFill>
                  <a:prstClr val="black"/>
                </a:solidFill>
                <a:latin typeface="Century Gothic" panose="020B0502020202020204" pitchFamily="34" charset="0"/>
              </a:rPr>
              <a:t>. </a:t>
            </a:r>
            <a:endParaRPr lang="fr-FR" altLang="fr-FR" sz="1600" dirty="0">
              <a:solidFill>
                <a:prstClr val="black"/>
              </a:solidFill>
              <a:latin typeface="Century Gothic" panose="020B0502020202020204" pitchFamily="34" charset="0"/>
            </a:endParaRPr>
          </a:p>
        </p:txBody>
      </p:sp>
      <p:sp>
        <p:nvSpPr>
          <p:cNvPr id="12" name="Rectangle 11"/>
          <p:cNvSpPr/>
          <p:nvPr/>
        </p:nvSpPr>
        <p:spPr>
          <a:xfrm>
            <a:off x="744277" y="2351395"/>
            <a:ext cx="2333303" cy="328446"/>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r>
              <a:rPr lang="fr-FR" sz="1632" dirty="0" smtClean="0">
                <a:solidFill>
                  <a:srgbClr val="565655"/>
                </a:solidFill>
                <a:latin typeface="Century Gothic" panose="020B0502020202020204" pitchFamily="34" charset="0"/>
              </a:rPr>
              <a:t>ACIDE TARTRIQUE</a:t>
            </a:r>
            <a:endParaRPr lang="fr-FR" sz="1632" dirty="0">
              <a:solidFill>
                <a:srgbClr val="565655"/>
              </a:solidFill>
              <a:latin typeface="Century Gothic" panose="020B0502020202020204" pitchFamily="34" charset="0"/>
            </a:endParaRPr>
          </a:p>
        </p:txBody>
      </p:sp>
      <p:sp>
        <p:nvSpPr>
          <p:cNvPr id="13" name="Rectangle 12"/>
          <p:cNvSpPr/>
          <p:nvPr/>
        </p:nvSpPr>
        <p:spPr>
          <a:xfrm>
            <a:off x="724099" y="3342610"/>
            <a:ext cx="2333303" cy="328446"/>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r>
              <a:rPr lang="fr-FR" sz="1632" dirty="0" smtClean="0">
                <a:solidFill>
                  <a:srgbClr val="565655"/>
                </a:solidFill>
                <a:latin typeface="Century Gothic" panose="020B0502020202020204" pitchFamily="34" charset="0"/>
              </a:rPr>
              <a:t>ACIDE MALIQUE</a:t>
            </a:r>
            <a:endParaRPr lang="fr-FR" sz="1632" dirty="0">
              <a:solidFill>
                <a:srgbClr val="565655"/>
              </a:solidFill>
              <a:latin typeface="Century Gothic" panose="020B0502020202020204" pitchFamily="34" charset="0"/>
            </a:endParaRPr>
          </a:p>
        </p:txBody>
      </p:sp>
      <p:sp>
        <p:nvSpPr>
          <p:cNvPr id="14" name="Rectangle 13"/>
          <p:cNvSpPr/>
          <p:nvPr/>
        </p:nvSpPr>
        <p:spPr>
          <a:xfrm>
            <a:off x="744278" y="4252606"/>
            <a:ext cx="2333303" cy="328446"/>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r>
              <a:rPr lang="fr-FR" sz="1632" dirty="0" smtClean="0">
                <a:solidFill>
                  <a:srgbClr val="565655"/>
                </a:solidFill>
                <a:latin typeface="Century Gothic" panose="020B0502020202020204" pitchFamily="34" charset="0"/>
              </a:rPr>
              <a:t>ACIDE MANDELIQUE</a:t>
            </a:r>
            <a:endParaRPr lang="fr-FR" sz="1632" dirty="0">
              <a:solidFill>
                <a:srgbClr val="565655"/>
              </a:solidFill>
              <a:latin typeface="Century Gothic" panose="020B0502020202020204" pitchFamily="34" charset="0"/>
            </a:endParaRPr>
          </a:p>
        </p:txBody>
      </p:sp>
      <p:sp>
        <p:nvSpPr>
          <p:cNvPr id="15" name="Rectangle 14"/>
          <p:cNvSpPr/>
          <p:nvPr/>
        </p:nvSpPr>
        <p:spPr>
          <a:xfrm>
            <a:off x="744277" y="5091315"/>
            <a:ext cx="2333303" cy="328446"/>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r>
              <a:rPr lang="fr-FR" sz="1632" dirty="0" smtClean="0">
                <a:solidFill>
                  <a:srgbClr val="565655"/>
                </a:solidFill>
                <a:latin typeface="Century Gothic" panose="020B0502020202020204" pitchFamily="34" charset="0"/>
              </a:rPr>
              <a:t>ACIDE CITRIQUE</a:t>
            </a:r>
            <a:endParaRPr lang="fr-FR" sz="1632" dirty="0">
              <a:solidFill>
                <a:srgbClr val="565655"/>
              </a:solidFill>
              <a:latin typeface="Century Gothic" panose="020B0502020202020204" pitchFamily="34" charset="0"/>
            </a:endParaRPr>
          </a:p>
        </p:txBody>
      </p:sp>
      <p:sp>
        <p:nvSpPr>
          <p:cNvPr id="18" name="Rectangle 6"/>
          <p:cNvSpPr>
            <a:spLocks noChangeArrowheads="1"/>
          </p:cNvSpPr>
          <p:nvPr/>
        </p:nvSpPr>
        <p:spPr bwMode="auto">
          <a:xfrm>
            <a:off x="3163186" y="2346341"/>
            <a:ext cx="83483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fr-FR" altLang="fr-FR" sz="1600" dirty="0" smtClean="0">
                <a:solidFill>
                  <a:prstClr val="black"/>
                </a:solidFill>
                <a:latin typeface="Century Gothic" panose="020B0502020202020204" pitchFamily="34" charset="0"/>
              </a:rPr>
              <a:t>extrait </a:t>
            </a:r>
            <a:r>
              <a:rPr lang="fr-FR" altLang="fr-FR" sz="1600" dirty="0">
                <a:solidFill>
                  <a:prstClr val="black"/>
                </a:solidFill>
                <a:latin typeface="Century Gothic" panose="020B0502020202020204" pitchFamily="34" charset="0"/>
              </a:rPr>
              <a:t>du raisin, cet AHA est </a:t>
            </a:r>
            <a:r>
              <a:rPr lang="fr-FR" altLang="fr-FR" sz="1600" b="1" dirty="0" smtClean="0">
                <a:solidFill>
                  <a:prstClr val="black"/>
                </a:solidFill>
                <a:latin typeface="Century Gothic" panose="020B0502020202020204" pitchFamily="34" charset="0"/>
              </a:rPr>
              <a:t>antioxydant </a:t>
            </a:r>
            <a:r>
              <a:rPr lang="fr-FR" altLang="fr-FR" sz="1600" dirty="0" smtClean="0">
                <a:solidFill>
                  <a:prstClr val="black"/>
                </a:solidFill>
                <a:latin typeface="Century Gothic" panose="020B0502020202020204" pitchFamily="34" charset="0"/>
              </a:rPr>
              <a:t>et </a:t>
            </a:r>
            <a:r>
              <a:rPr lang="fr-FR" altLang="fr-FR" sz="1600" b="1" dirty="0" smtClean="0">
                <a:solidFill>
                  <a:prstClr val="black"/>
                </a:solidFill>
                <a:latin typeface="Century Gothic" panose="020B0502020202020204" pitchFamily="34" charset="0"/>
              </a:rPr>
              <a:t>anti-inflammatoire</a:t>
            </a:r>
            <a:r>
              <a:rPr lang="fr-FR" altLang="fr-FR" sz="1600" dirty="0" smtClean="0">
                <a:solidFill>
                  <a:prstClr val="black"/>
                </a:solidFill>
                <a:latin typeface="Century Gothic" panose="020B0502020202020204" pitchFamily="34" charset="0"/>
              </a:rPr>
              <a:t>.</a:t>
            </a:r>
          </a:p>
        </p:txBody>
      </p:sp>
      <p:sp>
        <p:nvSpPr>
          <p:cNvPr id="19" name="Rectangle 6"/>
          <p:cNvSpPr>
            <a:spLocks noChangeArrowheads="1"/>
          </p:cNvSpPr>
          <p:nvPr/>
        </p:nvSpPr>
        <p:spPr bwMode="auto">
          <a:xfrm>
            <a:off x="3163186" y="3214446"/>
            <a:ext cx="62230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600" dirty="0" smtClean="0">
                <a:solidFill>
                  <a:prstClr val="black"/>
                </a:solidFill>
                <a:latin typeface="Century Gothic" panose="020B0502020202020204" pitchFamily="34" charset="0"/>
              </a:rPr>
              <a:t>dérivé </a:t>
            </a:r>
            <a:r>
              <a:rPr lang="fr-FR" altLang="fr-FR" sz="1600" dirty="0">
                <a:solidFill>
                  <a:prstClr val="black"/>
                </a:solidFill>
                <a:latin typeface="Century Gothic" panose="020B0502020202020204" pitchFamily="34" charset="0"/>
              </a:rPr>
              <a:t>de pommes et de poires, il est </a:t>
            </a:r>
            <a:r>
              <a:rPr lang="fr-FR" altLang="fr-FR" sz="1600" b="1" dirty="0">
                <a:solidFill>
                  <a:prstClr val="black"/>
                </a:solidFill>
                <a:latin typeface="Century Gothic" panose="020B0502020202020204" pitchFamily="34" charset="0"/>
              </a:rPr>
              <a:t>hydratant</a:t>
            </a:r>
            <a:r>
              <a:rPr lang="fr-FR" altLang="fr-FR" sz="1600" dirty="0">
                <a:solidFill>
                  <a:prstClr val="black"/>
                </a:solidFill>
                <a:latin typeface="Century Gothic" panose="020B0502020202020204" pitchFamily="34" charset="0"/>
              </a:rPr>
              <a:t> </a:t>
            </a:r>
            <a:r>
              <a:rPr lang="fr-FR" altLang="fr-FR" sz="1600" dirty="0" smtClean="0">
                <a:solidFill>
                  <a:prstClr val="black"/>
                </a:solidFill>
                <a:latin typeface="Century Gothic" panose="020B0502020202020204" pitchFamily="34" charset="0"/>
              </a:rPr>
              <a:t>et </a:t>
            </a:r>
            <a:r>
              <a:rPr lang="fr-FR" altLang="fr-FR" sz="1600" dirty="0">
                <a:solidFill>
                  <a:prstClr val="black"/>
                </a:solidFill>
                <a:latin typeface="Century Gothic" panose="020B0502020202020204" pitchFamily="34" charset="0"/>
              </a:rPr>
              <a:t>favorisent </a:t>
            </a:r>
            <a:r>
              <a:rPr lang="fr-FR" altLang="fr-FR" sz="1600" b="1" dirty="0">
                <a:solidFill>
                  <a:prstClr val="black"/>
                </a:solidFill>
                <a:latin typeface="Century Gothic" panose="020B0502020202020204" pitchFamily="34" charset="0"/>
              </a:rPr>
              <a:t>l’oxygénation des tissus</a:t>
            </a:r>
            <a:r>
              <a:rPr lang="fr-FR" altLang="fr-FR" sz="1600" dirty="0">
                <a:solidFill>
                  <a:prstClr val="black"/>
                </a:solidFill>
                <a:latin typeface="Century Gothic" panose="020B0502020202020204" pitchFamily="34" charset="0"/>
              </a:rPr>
              <a:t>. </a:t>
            </a:r>
            <a:endParaRPr lang="fr-FR" altLang="fr-FR" sz="1600" dirty="0" smtClean="0">
              <a:solidFill>
                <a:prstClr val="black"/>
              </a:solidFill>
              <a:latin typeface="Century Gothic" panose="020B0502020202020204" pitchFamily="34" charset="0"/>
            </a:endParaRPr>
          </a:p>
        </p:txBody>
      </p:sp>
      <p:sp>
        <p:nvSpPr>
          <p:cNvPr id="20" name="Rectangle 6"/>
          <p:cNvSpPr>
            <a:spLocks noChangeArrowheads="1"/>
          </p:cNvSpPr>
          <p:nvPr/>
        </p:nvSpPr>
        <p:spPr bwMode="auto">
          <a:xfrm>
            <a:off x="3163187" y="4077333"/>
            <a:ext cx="622303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fr-FR" altLang="fr-FR" sz="1600" dirty="0" smtClean="0">
                <a:solidFill>
                  <a:prstClr val="black"/>
                </a:solidFill>
                <a:latin typeface="Century Gothic" panose="020B0502020202020204" pitchFamily="34" charset="0"/>
              </a:rPr>
              <a:t>provenant </a:t>
            </a:r>
            <a:r>
              <a:rPr lang="fr-FR" altLang="fr-FR" sz="1600" dirty="0">
                <a:solidFill>
                  <a:prstClr val="black"/>
                </a:solidFill>
                <a:latin typeface="Century Gothic" panose="020B0502020202020204" pitchFamily="34" charset="0"/>
              </a:rPr>
              <a:t>de </a:t>
            </a:r>
            <a:r>
              <a:rPr lang="fr-FR" altLang="fr-FR" sz="1600" dirty="0" smtClean="0">
                <a:solidFill>
                  <a:prstClr val="black"/>
                </a:solidFill>
                <a:latin typeface="Century Gothic" panose="020B0502020202020204" pitchFamily="34" charset="0"/>
              </a:rPr>
              <a:t>l’amande, il aide </a:t>
            </a:r>
            <a:r>
              <a:rPr lang="fr-FR" altLang="fr-FR" sz="1600" dirty="0">
                <a:solidFill>
                  <a:prstClr val="black"/>
                </a:solidFill>
                <a:latin typeface="Century Gothic" panose="020B0502020202020204" pitchFamily="34" charset="0"/>
              </a:rPr>
              <a:t>à </a:t>
            </a:r>
            <a:r>
              <a:rPr lang="fr-FR" altLang="fr-FR" sz="1600" b="1" dirty="0">
                <a:solidFill>
                  <a:prstClr val="black"/>
                </a:solidFill>
                <a:latin typeface="Century Gothic" panose="020B0502020202020204" pitchFamily="34" charset="0"/>
              </a:rPr>
              <a:t>réduire l’hyperpigmentation </a:t>
            </a:r>
            <a:r>
              <a:rPr lang="fr-FR" altLang="fr-FR" sz="1600" dirty="0">
                <a:solidFill>
                  <a:prstClr val="black"/>
                </a:solidFill>
                <a:latin typeface="Century Gothic" panose="020B0502020202020204" pitchFamily="34" charset="0"/>
              </a:rPr>
              <a:t>et </a:t>
            </a:r>
            <a:r>
              <a:rPr lang="fr-FR" altLang="fr-FR" sz="1600" b="1" dirty="0">
                <a:solidFill>
                  <a:prstClr val="black"/>
                </a:solidFill>
                <a:latin typeface="Century Gothic" panose="020B0502020202020204" pitchFamily="34" charset="0"/>
              </a:rPr>
              <a:t>homogénéiser le teint</a:t>
            </a:r>
            <a:r>
              <a:rPr lang="fr-FR" altLang="fr-FR" sz="1600" dirty="0" smtClean="0">
                <a:solidFill>
                  <a:prstClr val="black"/>
                </a:solidFill>
                <a:latin typeface="Century Gothic" panose="020B0502020202020204" pitchFamily="34" charset="0"/>
              </a:rPr>
              <a:t>.</a:t>
            </a:r>
          </a:p>
        </p:txBody>
      </p:sp>
      <p:pic>
        <p:nvPicPr>
          <p:cNvPr id="22" name="Imag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9971" y="2184235"/>
            <a:ext cx="1219103" cy="662765"/>
          </a:xfrm>
          <a:prstGeom prst="rect">
            <a:avLst/>
          </a:prstGeom>
        </p:spPr>
      </p:pic>
      <p:pic>
        <p:nvPicPr>
          <p:cNvPr id="24" name="Image 23"/>
          <p:cNvPicPr>
            <a:picLocks noChangeAspect="1"/>
          </p:cNvPicPr>
          <p:nvPr/>
        </p:nvPicPr>
        <p:blipFill rotWithShape="1">
          <a:blip r:embed="rId5" cstate="print">
            <a:extLst>
              <a:ext uri="{28A0092B-C50C-407E-A947-70E740481C1C}">
                <a14:useLocalDpi xmlns:a14="http://schemas.microsoft.com/office/drawing/2010/main" val="0"/>
              </a:ext>
            </a:extLst>
          </a:blip>
          <a:srcRect l="43311" t="7306" b="56235"/>
          <a:stretch/>
        </p:blipFill>
        <p:spPr>
          <a:xfrm>
            <a:off x="9789622" y="3166411"/>
            <a:ext cx="1459797" cy="704133"/>
          </a:xfrm>
          <a:prstGeom prst="rect">
            <a:avLst/>
          </a:prstGeom>
        </p:spPr>
      </p:pic>
      <p:pic>
        <p:nvPicPr>
          <p:cNvPr id="25" name="Image 24"/>
          <p:cNvPicPr>
            <a:picLocks noChangeAspect="1"/>
          </p:cNvPicPr>
          <p:nvPr/>
        </p:nvPicPr>
        <p:blipFill rotWithShape="1">
          <a:blip r:embed="rId5" cstate="print">
            <a:extLst>
              <a:ext uri="{28A0092B-C50C-407E-A947-70E740481C1C}">
                <a14:useLocalDpi xmlns:a14="http://schemas.microsoft.com/office/drawing/2010/main" val="0"/>
              </a:ext>
            </a:extLst>
          </a:blip>
          <a:srcRect l="44560" t="57307" r="3095" b="4111"/>
          <a:stretch/>
        </p:blipFill>
        <p:spPr>
          <a:xfrm>
            <a:off x="9909970" y="4894090"/>
            <a:ext cx="1347912" cy="745140"/>
          </a:xfrm>
          <a:prstGeom prst="rect">
            <a:avLst/>
          </a:prstGeom>
        </p:spPr>
      </p:pic>
      <p:pic>
        <p:nvPicPr>
          <p:cNvPr id="2" name="Image 1"/>
          <p:cNvPicPr>
            <a:picLocks noChangeAspect="1"/>
          </p:cNvPicPr>
          <p:nvPr/>
        </p:nvPicPr>
        <p:blipFill>
          <a:blip r:embed="rId6"/>
          <a:stretch>
            <a:fillRect/>
          </a:stretch>
        </p:blipFill>
        <p:spPr>
          <a:xfrm>
            <a:off x="9700591" y="3842702"/>
            <a:ext cx="1637858" cy="980066"/>
          </a:xfrm>
          <a:prstGeom prst="rect">
            <a:avLst/>
          </a:prstGeom>
        </p:spPr>
      </p:pic>
    </p:spTree>
    <p:extLst>
      <p:ext uri="{BB962C8B-B14F-4D97-AF65-F5344CB8AC3E}">
        <p14:creationId xmlns:p14="http://schemas.microsoft.com/office/powerpoint/2010/main" val="26424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22" presetClass="entr" presetSubtype="8"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par>
                                <p:cTn id="22" presetID="22" presetClass="entr" presetSubtype="8"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par>
                                <p:cTn id="33" presetID="22" presetClass="entr" presetSubtype="8"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par>
                                <p:cTn id="44" presetID="22" presetClass="entr" presetSubtype="8"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Where does it come fro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228"/>
          <a:stretch/>
        </p:blipFill>
        <p:spPr bwMode="auto">
          <a:xfrm>
            <a:off x="1052547" y="2113682"/>
            <a:ext cx="5254670" cy="399160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4E3C1067-6E2B-42BB-9BA8-0D0CC4C43ACD}"/>
              </a:ext>
            </a:extLst>
          </p:cNvPr>
          <p:cNvPicPr>
            <a:picLocks noChangeAspect="1"/>
          </p:cNvPicPr>
          <p:nvPr/>
        </p:nvPicPr>
        <p:blipFill rotWithShape="1">
          <a:blip r:embed="rId4" cstate="print"/>
          <a:srcRect l="51870" t="15492" r="24550" b="80330"/>
          <a:stretch/>
        </p:blipFill>
        <p:spPr>
          <a:xfrm>
            <a:off x="2753874" y="381240"/>
            <a:ext cx="6237064" cy="642996"/>
          </a:xfrm>
          <a:prstGeom prst="rect">
            <a:avLst/>
          </a:prstGeom>
        </p:spPr>
      </p:pic>
      <p:sp>
        <p:nvSpPr>
          <p:cNvPr id="7" name="Sous-titre 2">
            <a:extLst>
              <a:ext uri="{FF2B5EF4-FFF2-40B4-BE49-F238E27FC236}">
                <a16:creationId xmlns:a16="http://schemas.microsoft.com/office/drawing/2014/main" id="{5257DCD9-7062-4C85-9309-DADF1D224FEC}"/>
              </a:ext>
            </a:extLst>
          </p:cNvPr>
          <p:cNvSpPr txBox="1">
            <a:spLocks/>
          </p:cNvSpPr>
          <p:nvPr/>
        </p:nvSpPr>
        <p:spPr>
          <a:xfrm>
            <a:off x="1890751" y="737716"/>
            <a:ext cx="8019219" cy="1018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defTabSz="914335">
              <a:defRPr sz="2400" b="1">
                <a:solidFill>
                  <a:srgbClr val="E7E6E6">
                    <a:lumMod val="25000"/>
                  </a:srgbClr>
                </a:solidFill>
                <a:latin typeface="KyivType Sans2" panose="00000500000000000000" pitchFamily="50"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BHA </a:t>
            </a:r>
          </a:p>
          <a:p>
            <a:r>
              <a:rPr lang="fr-FR" dirty="0"/>
              <a:t>- Acide salicylique - </a:t>
            </a:r>
          </a:p>
        </p:txBody>
      </p:sp>
      <p:sp>
        <p:nvSpPr>
          <p:cNvPr id="11" name="Rectangle 6"/>
          <p:cNvSpPr>
            <a:spLocks noChangeArrowheads="1"/>
          </p:cNvSpPr>
          <p:nvPr/>
        </p:nvSpPr>
        <p:spPr bwMode="auto">
          <a:xfrm>
            <a:off x="1818625" y="2541350"/>
            <a:ext cx="3722515" cy="3293209"/>
          </a:xfrm>
          <a:prstGeom prst="rect">
            <a:avLst/>
          </a:prstGeom>
          <a:solidFill>
            <a:srgbClr val="F3EDE9"/>
          </a:solidFill>
          <a:ln>
            <a:noFill/>
          </a:ln>
          <a:effectLs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fr-FR" altLang="fr-FR" sz="1600" u="sng" dirty="0" smtClean="0">
                <a:solidFill>
                  <a:prstClr val="black"/>
                </a:solidFill>
                <a:latin typeface="Century Gothic" panose="020B0502020202020204" pitchFamily="34" charset="0"/>
              </a:rPr>
              <a:t>Propriétés: </a:t>
            </a:r>
          </a:p>
          <a:p>
            <a:pPr lvl="0" algn="just" eaLnBrk="0" fontAlgn="base" hangingPunct="0">
              <a:spcBef>
                <a:spcPct val="0"/>
              </a:spcBef>
              <a:spcAft>
                <a:spcPct val="0"/>
              </a:spcAft>
            </a:pPr>
            <a:endParaRPr lang="fr-FR" altLang="fr-FR" sz="1600" u="sng" dirty="0" smtClean="0">
              <a:solidFill>
                <a:prstClr val="black"/>
              </a:solidFill>
              <a:latin typeface="Century Gothic" panose="020B0502020202020204" pitchFamily="34" charset="0"/>
            </a:endParaRPr>
          </a:p>
          <a:p>
            <a:pPr marL="285750" lvl="0" indent="-285750" algn="just" eaLnBrk="0" fontAlgn="base" hangingPunct="0">
              <a:spcBef>
                <a:spcPct val="0"/>
              </a:spcBef>
              <a:spcAft>
                <a:spcPct val="0"/>
              </a:spcAft>
              <a:buFont typeface="Wingdings" panose="05000000000000000000" pitchFamily="2" charset="2"/>
              <a:buChar char="ü"/>
            </a:pPr>
            <a:r>
              <a:rPr lang="fr-FR" altLang="fr-FR" sz="1600" dirty="0" smtClean="0">
                <a:solidFill>
                  <a:prstClr val="black"/>
                </a:solidFill>
                <a:latin typeface="Century Gothic" panose="020B0502020202020204" pitchFamily="34" charset="0"/>
              </a:rPr>
              <a:t>Exfoliant</a:t>
            </a:r>
          </a:p>
          <a:p>
            <a:pPr marL="285750" lvl="0" indent="-285750" algn="just" eaLnBrk="0" fontAlgn="base" hangingPunct="0">
              <a:spcBef>
                <a:spcPct val="0"/>
              </a:spcBef>
              <a:spcAft>
                <a:spcPct val="0"/>
              </a:spcAft>
              <a:buFont typeface="Wingdings" panose="05000000000000000000" pitchFamily="2" charset="2"/>
              <a:buChar char="ü"/>
            </a:pPr>
            <a:endParaRPr lang="fr-FR" altLang="fr-FR" sz="1600" dirty="0" smtClean="0">
              <a:solidFill>
                <a:prstClr val="black"/>
              </a:solidFill>
              <a:latin typeface="Century Gothic" panose="020B0502020202020204" pitchFamily="34" charset="0"/>
            </a:endParaRPr>
          </a:p>
          <a:p>
            <a:pPr marL="285750" lvl="0" indent="-285750" algn="just" eaLnBrk="0" fontAlgn="base" hangingPunct="0">
              <a:spcBef>
                <a:spcPct val="0"/>
              </a:spcBef>
              <a:spcAft>
                <a:spcPct val="0"/>
              </a:spcAft>
              <a:buFont typeface="Wingdings" panose="05000000000000000000" pitchFamily="2" charset="2"/>
              <a:buChar char="ü"/>
            </a:pPr>
            <a:r>
              <a:rPr lang="fr-FR" altLang="fr-FR" sz="1600" dirty="0" smtClean="0">
                <a:solidFill>
                  <a:prstClr val="black"/>
                </a:solidFill>
                <a:latin typeface="Century Gothic" panose="020B0502020202020204" pitchFamily="34" charset="0"/>
              </a:rPr>
              <a:t>Anti-inflammatoire</a:t>
            </a:r>
          </a:p>
          <a:p>
            <a:pPr marL="285750" lvl="0" indent="-285750" algn="just" eaLnBrk="0" fontAlgn="base" hangingPunct="0">
              <a:spcBef>
                <a:spcPct val="0"/>
              </a:spcBef>
              <a:spcAft>
                <a:spcPct val="0"/>
              </a:spcAft>
              <a:buFont typeface="Wingdings" panose="05000000000000000000" pitchFamily="2" charset="2"/>
              <a:buChar char="ü"/>
            </a:pPr>
            <a:endParaRPr lang="fr-FR" altLang="fr-FR" sz="1600" dirty="0" smtClean="0">
              <a:solidFill>
                <a:prstClr val="black"/>
              </a:solidFill>
              <a:latin typeface="Century Gothic" panose="020B0502020202020204" pitchFamily="34" charset="0"/>
            </a:endParaRPr>
          </a:p>
          <a:p>
            <a:pPr marL="285750" lvl="0" indent="-285750" algn="just" eaLnBrk="0" fontAlgn="base" hangingPunct="0">
              <a:spcBef>
                <a:spcPct val="0"/>
              </a:spcBef>
              <a:spcAft>
                <a:spcPct val="0"/>
              </a:spcAft>
              <a:buFont typeface="Wingdings" panose="05000000000000000000" pitchFamily="2" charset="2"/>
              <a:buChar char="ü"/>
            </a:pPr>
            <a:r>
              <a:rPr lang="fr-FR" altLang="fr-FR" sz="1600" dirty="0" smtClean="0">
                <a:solidFill>
                  <a:prstClr val="black"/>
                </a:solidFill>
                <a:latin typeface="Century Gothic" panose="020B0502020202020204" pitchFamily="34" charset="0"/>
              </a:rPr>
              <a:t>Calmant</a:t>
            </a:r>
          </a:p>
          <a:p>
            <a:pPr marL="285750" lvl="0" indent="-285750" algn="just" eaLnBrk="0" fontAlgn="base" hangingPunct="0">
              <a:spcBef>
                <a:spcPct val="0"/>
              </a:spcBef>
              <a:spcAft>
                <a:spcPct val="0"/>
              </a:spcAft>
              <a:buFont typeface="Wingdings" panose="05000000000000000000" pitchFamily="2" charset="2"/>
              <a:buChar char="ü"/>
            </a:pPr>
            <a:endParaRPr lang="fr-FR" altLang="fr-FR" sz="1600" dirty="0" smtClean="0">
              <a:solidFill>
                <a:prstClr val="black"/>
              </a:solidFill>
              <a:latin typeface="Century Gothic" panose="020B0502020202020204" pitchFamily="34" charset="0"/>
            </a:endParaRPr>
          </a:p>
          <a:p>
            <a:pPr marL="285750" lvl="0" indent="-285750" algn="just" eaLnBrk="0" fontAlgn="base" hangingPunct="0">
              <a:spcBef>
                <a:spcPct val="0"/>
              </a:spcBef>
              <a:spcAft>
                <a:spcPct val="0"/>
              </a:spcAft>
              <a:buFont typeface="Wingdings" panose="05000000000000000000" pitchFamily="2" charset="2"/>
              <a:buChar char="ü"/>
            </a:pPr>
            <a:r>
              <a:rPr lang="fr-FR" altLang="fr-FR" sz="1600" dirty="0" smtClean="0">
                <a:solidFill>
                  <a:prstClr val="black"/>
                </a:solidFill>
                <a:latin typeface="Century Gothic" panose="020B0502020202020204" pitchFamily="34" charset="0"/>
              </a:rPr>
              <a:t>Régule la production de sébum</a:t>
            </a:r>
          </a:p>
          <a:p>
            <a:pPr marL="285750" lvl="0" indent="-285750" algn="just" eaLnBrk="0" fontAlgn="base" hangingPunct="0">
              <a:spcBef>
                <a:spcPct val="0"/>
              </a:spcBef>
              <a:spcAft>
                <a:spcPct val="0"/>
              </a:spcAft>
              <a:buFont typeface="Wingdings" panose="05000000000000000000" pitchFamily="2" charset="2"/>
              <a:buChar char="ü"/>
            </a:pPr>
            <a:endParaRPr lang="fr-FR" altLang="fr-FR" sz="1600" dirty="0" smtClean="0">
              <a:solidFill>
                <a:prstClr val="black"/>
              </a:solidFill>
              <a:latin typeface="Century Gothic" panose="020B0502020202020204" pitchFamily="34" charset="0"/>
            </a:endParaRPr>
          </a:p>
          <a:p>
            <a:pPr marL="285750" lvl="0" indent="-285750" algn="just" eaLnBrk="0" fontAlgn="base" hangingPunct="0">
              <a:spcBef>
                <a:spcPct val="0"/>
              </a:spcBef>
              <a:spcAft>
                <a:spcPct val="0"/>
              </a:spcAft>
              <a:buFont typeface="Wingdings" panose="05000000000000000000" pitchFamily="2" charset="2"/>
              <a:buChar char="ü"/>
            </a:pPr>
            <a:r>
              <a:rPr lang="fr-FR" altLang="fr-FR" sz="1600" dirty="0" smtClean="0">
                <a:solidFill>
                  <a:prstClr val="black"/>
                </a:solidFill>
                <a:latin typeface="Century Gothic" panose="020B0502020202020204" pitchFamily="34" charset="0"/>
              </a:rPr>
              <a:t>Anti-irritant</a:t>
            </a:r>
          </a:p>
          <a:p>
            <a:pPr marL="285750" lvl="0" indent="-285750" algn="just" eaLnBrk="0" fontAlgn="base" hangingPunct="0">
              <a:spcBef>
                <a:spcPct val="0"/>
              </a:spcBef>
              <a:spcAft>
                <a:spcPct val="0"/>
              </a:spcAft>
              <a:buFont typeface="Wingdings" panose="05000000000000000000" pitchFamily="2" charset="2"/>
              <a:buChar char="ü"/>
            </a:pPr>
            <a:endParaRPr lang="fr-FR" altLang="fr-FR" sz="1600" dirty="0" smtClean="0">
              <a:solidFill>
                <a:prstClr val="black"/>
              </a:solidFill>
              <a:latin typeface="Century Gothic" panose="020B0502020202020204" pitchFamily="34" charset="0"/>
            </a:endParaRPr>
          </a:p>
          <a:p>
            <a:pPr marL="285750" lvl="0" indent="-285750" algn="just" eaLnBrk="0" fontAlgn="base" hangingPunct="0">
              <a:spcBef>
                <a:spcPct val="0"/>
              </a:spcBef>
              <a:spcAft>
                <a:spcPct val="0"/>
              </a:spcAft>
              <a:buFont typeface="Wingdings" panose="05000000000000000000" pitchFamily="2" charset="2"/>
              <a:buChar char="ü"/>
            </a:pPr>
            <a:r>
              <a:rPr lang="fr-FR" altLang="fr-FR" sz="1600" dirty="0" smtClean="0">
                <a:solidFill>
                  <a:prstClr val="black"/>
                </a:solidFill>
                <a:latin typeface="Century Gothic" panose="020B0502020202020204" pitchFamily="34" charset="0"/>
              </a:rPr>
              <a:t>Antibactérien</a:t>
            </a:r>
          </a:p>
        </p:txBody>
      </p:sp>
      <p:sp>
        <p:nvSpPr>
          <p:cNvPr id="2" name="ZoneTexte 1"/>
          <p:cNvSpPr txBox="1"/>
          <p:nvPr/>
        </p:nvSpPr>
        <p:spPr>
          <a:xfrm>
            <a:off x="7444846" y="3990019"/>
            <a:ext cx="4357687" cy="830997"/>
          </a:xfrm>
          <a:prstGeom prst="rect">
            <a:avLst/>
          </a:prstGeom>
          <a:noFill/>
        </p:spPr>
        <p:txBody>
          <a:bodyPr wrap="square" rtlCol="0">
            <a:spAutoFit/>
          </a:bodyPr>
          <a:lstStyle/>
          <a:p>
            <a:pPr algn="ctr"/>
            <a:r>
              <a:rPr lang="fr-FR" sz="1600" dirty="0" smtClean="0">
                <a:solidFill>
                  <a:prstClr val="black"/>
                </a:solidFill>
                <a:latin typeface="Century Gothic" panose="020B0502020202020204" pitchFamily="34" charset="0"/>
              </a:rPr>
              <a:t>Naturellement </a:t>
            </a:r>
            <a:r>
              <a:rPr lang="fr-FR" sz="1600" dirty="0">
                <a:solidFill>
                  <a:prstClr val="black"/>
                </a:solidFill>
                <a:latin typeface="Century Gothic" panose="020B0502020202020204" pitchFamily="34" charset="0"/>
              </a:rPr>
              <a:t>présent dans plusieurs végétaux en particulier la reine des prés et le saule</a:t>
            </a:r>
          </a:p>
        </p:txBody>
      </p:sp>
      <p:pic>
        <p:nvPicPr>
          <p:cNvPr id="8" name="Image 7"/>
          <p:cNvPicPr>
            <a:picLocks noChangeAspect="1"/>
          </p:cNvPicPr>
          <p:nvPr/>
        </p:nvPicPr>
        <p:blipFill rotWithShape="1">
          <a:blip r:embed="rId5">
            <a:extLst>
              <a:ext uri="{28A0092B-C50C-407E-A947-70E740481C1C}">
                <a14:useLocalDpi xmlns:a14="http://schemas.microsoft.com/office/drawing/2010/main" val="0"/>
              </a:ext>
            </a:extLst>
          </a:blip>
          <a:srcRect l="52380" t="6875" r="6846" b="6875"/>
          <a:stretch/>
        </p:blipFill>
        <p:spPr>
          <a:xfrm>
            <a:off x="8907436" y="2541350"/>
            <a:ext cx="1673746" cy="1404969"/>
          </a:xfrm>
          <a:prstGeom prst="rect">
            <a:avLst/>
          </a:prstGeom>
        </p:spPr>
      </p:pic>
    </p:spTree>
    <p:extLst>
      <p:ext uri="{BB962C8B-B14F-4D97-AF65-F5344CB8AC3E}">
        <p14:creationId xmlns:p14="http://schemas.microsoft.com/office/powerpoint/2010/main" val="61920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stretch>
            <a:fillRect/>
          </a:stretch>
        </p:blipFill>
        <p:spPr>
          <a:xfrm>
            <a:off x="6540245" y="2164087"/>
            <a:ext cx="4586957" cy="4118180"/>
          </a:xfrm>
          <a:prstGeom prst="rect">
            <a:avLst/>
          </a:prstGeom>
        </p:spPr>
      </p:pic>
      <p:pic>
        <p:nvPicPr>
          <p:cNvPr id="10" name="Image 9"/>
          <p:cNvPicPr>
            <a:picLocks noChangeAspect="1"/>
          </p:cNvPicPr>
          <p:nvPr/>
        </p:nvPicPr>
        <p:blipFill>
          <a:blip r:embed="rId4"/>
          <a:stretch>
            <a:fillRect/>
          </a:stretch>
        </p:blipFill>
        <p:spPr>
          <a:xfrm>
            <a:off x="928641" y="2113100"/>
            <a:ext cx="4612080" cy="3984509"/>
          </a:xfrm>
          <a:prstGeom prst="rect">
            <a:avLst/>
          </a:prstGeom>
        </p:spPr>
      </p:pic>
      <p:pic>
        <p:nvPicPr>
          <p:cNvPr id="6" name="Image 5">
            <a:extLst>
              <a:ext uri="{FF2B5EF4-FFF2-40B4-BE49-F238E27FC236}">
                <a16:creationId xmlns:a16="http://schemas.microsoft.com/office/drawing/2014/main" id="{4E3C1067-6E2B-42BB-9BA8-0D0CC4C43ACD}"/>
              </a:ext>
            </a:extLst>
          </p:cNvPr>
          <p:cNvPicPr>
            <a:picLocks noChangeAspect="1"/>
          </p:cNvPicPr>
          <p:nvPr/>
        </p:nvPicPr>
        <p:blipFill rotWithShape="1">
          <a:blip r:embed="rId5" cstate="print"/>
          <a:srcRect l="51870" t="15492" r="24550" b="80330"/>
          <a:stretch/>
        </p:blipFill>
        <p:spPr>
          <a:xfrm>
            <a:off x="2753874" y="381240"/>
            <a:ext cx="6237064" cy="642996"/>
          </a:xfrm>
          <a:prstGeom prst="rect">
            <a:avLst/>
          </a:prstGeom>
        </p:spPr>
      </p:pic>
      <p:sp>
        <p:nvSpPr>
          <p:cNvPr id="7" name="Sous-titre 2">
            <a:extLst>
              <a:ext uri="{FF2B5EF4-FFF2-40B4-BE49-F238E27FC236}">
                <a16:creationId xmlns:a16="http://schemas.microsoft.com/office/drawing/2014/main" id="{5257DCD9-7062-4C85-9309-DADF1D224FEC}"/>
              </a:ext>
            </a:extLst>
          </p:cNvPr>
          <p:cNvSpPr txBox="1">
            <a:spLocks/>
          </p:cNvSpPr>
          <p:nvPr/>
        </p:nvSpPr>
        <p:spPr>
          <a:xfrm>
            <a:off x="1890751" y="737716"/>
            <a:ext cx="8019219" cy="1018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defTabSz="914335">
              <a:defRPr sz="2400" b="1">
                <a:solidFill>
                  <a:srgbClr val="E7E6E6">
                    <a:lumMod val="25000"/>
                  </a:srgbClr>
                </a:solidFill>
                <a:latin typeface="KyivType Sans2" panose="00000500000000000000" pitchFamily="50"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Autres Acides  </a:t>
            </a:r>
          </a:p>
        </p:txBody>
      </p:sp>
      <p:sp>
        <p:nvSpPr>
          <p:cNvPr id="11" name="Rectangle 6"/>
          <p:cNvSpPr>
            <a:spLocks noChangeArrowheads="1"/>
          </p:cNvSpPr>
          <p:nvPr/>
        </p:nvSpPr>
        <p:spPr bwMode="auto">
          <a:xfrm>
            <a:off x="1253261" y="2717431"/>
            <a:ext cx="3962841" cy="2800767"/>
          </a:xfrm>
          <a:prstGeom prst="rect">
            <a:avLst/>
          </a:prstGeom>
          <a:solidFill>
            <a:srgbClr val="F3EDE9"/>
          </a:solidFill>
          <a:ln>
            <a:noFill/>
          </a:ln>
          <a:effectLs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fr-FR" altLang="fr-FR" sz="1600" u="sng" dirty="0" smtClean="0">
                <a:solidFill>
                  <a:prstClr val="black"/>
                </a:solidFill>
                <a:latin typeface="Century Gothic" panose="020B0502020202020204" pitchFamily="34" charset="0"/>
              </a:rPr>
              <a:t>Acide ascorbique : </a:t>
            </a:r>
          </a:p>
          <a:p>
            <a:pPr lvl="0" algn="just" eaLnBrk="0" fontAlgn="base" hangingPunct="0">
              <a:spcBef>
                <a:spcPct val="0"/>
              </a:spcBef>
              <a:spcAft>
                <a:spcPct val="0"/>
              </a:spcAft>
            </a:pPr>
            <a:endParaRPr lang="fr-FR" altLang="fr-FR" sz="1600" u="sng" dirty="0" smtClean="0">
              <a:solidFill>
                <a:prstClr val="black"/>
              </a:solidFill>
              <a:latin typeface="Century Gothic" panose="020B0502020202020204" pitchFamily="34" charset="0"/>
            </a:endParaRPr>
          </a:p>
          <a:p>
            <a:pPr lvl="0" algn="just" eaLnBrk="0" fontAlgn="base" hangingPunct="0">
              <a:spcBef>
                <a:spcPct val="0"/>
              </a:spcBef>
              <a:spcAft>
                <a:spcPct val="0"/>
              </a:spcAft>
            </a:pPr>
            <a:r>
              <a:rPr lang="fr-FR" sz="1600" dirty="0" smtClean="0">
                <a:solidFill>
                  <a:prstClr val="black"/>
                </a:solidFill>
                <a:latin typeface="Century Gothic" panose="020B0502020202020204" pitchFamily="34" charset="0"/>
              </a:rPr>
              <a:t>Obtenu à partir de </a:t>
            </a:r>
            <a:r>
              <a:rPr lang="fr-FR" sz="1600" b="1" dirty="0" smtClean="0">
                <a:solidFill>
                  <a:prstClr val="black"/>
                </a:solidFill>
                <a:latin typeface="Century Gothic" panose="020B0502020202020204" pitchFamily="34" charset="0"/>
              </a:rPr>
              <a:t>vitamine C</a:t>
            </a:r>
            <a:r>
              <a:rPr lang="fr-FR" sz="1600" dirty="0" smtClean="0">
                <a:solidFill>
                  <a:prstClr val="black"/>
                </a:solidFill>
                <a:latin typeface="Century Gothic" panose="020B0502020202020204" pitchFamily="34" charset="0"/>
              </a:rPr>
              <a:t> stabilisée</a:t>
            </a:r>
            <a:endParaRPr lang="fr-FR" sz="1600" dirty="0">
              <a:solidFill>
                <a:prstClr val="black"/>
              </a:solidFill>
              <a:latin typeface="Century Gothic" panose="020B0502020202020204" pitchFamily="34" charset="0"/>
            </a:endParaRPr>
          </a:p>
          <a:p>
            <a:pPr lvl="0" algn="just" eaLnBrk="0" fontAlgn="base" hangingPunct="0">
              <a:spcBef>
                <a:spcPct val="0"/>
              </a:spcBef>
              <a:spcAft>
                <a:spcPct val="0"/>
              </a:spcAft>
            </a:pPr>
            <a:endParaRPr lang="fr-FR" altLang="fr-FR" sz="1600" dirty="0">
              <a:solidFill>
                <a:prstClr val="black"/>
              </a:solidFill>
              <a:latin typeface="Century Gothic" panose="020B0502020202020204" pitchFamily="34" charset="0"/>
            </a:endParaRPr>
          </a:p>
          <a:p>
            <a:pPr lvl="0" algn="just" eaLnBrk="0" fontAlgn="base" hangingPunct="0">
              <a:spcBef>
                <a:spcPct val="0"/>
              </a:spcBef>
              <a:spcAft>
                <a:spcPct val="0"/>
              </a:spcAft>
            </a:pPr>
            <a:r>
              <a:rPr lang="fr-FR" altLang="fr-FR" sz="1600" dirty="0">
                <a:solidFill>
                  <a:prstClr val="black"/>
                </a:solidFill>
                <a:latin typeface="Century Gothic" panose="020B0502020202020204" pitchFamily="34" charset="0"/>
              </a:rPr>
              <a:t>Propriétés : </a:t>
            </a:r>
            <a:endParaRPr lang="fr-FR" altLang="fr-FR" sz="1600" dirty="0" smtClean="0">
              <a:solidFill>
                <a:prstClr val="black"/>
              </a:solidFill>
              <a:latin typeface="Century Gothic" panose="020B0502020202020204"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fr-FR" altLang="fr-FR" sz="1600" dirty="0" smtClean="0">
                <a:solidFill>
                  <a:prstClr val="black"/>
                </a:solidFill>
                <a:latin typeface="Century Gothic" panose="020B0502020202020204" pitchFamily="34" charset="0"/>
              </a:rPr>
              <a:t>Puissant antioxydant</a:t>
            </a:r>
          </a:p>
          <a:p>
            <a:pPr marL="285750" lvl="0" indent="-285750" algn="just" eaLnBrk="0" fontAlgn="base" hangingPunct="0">
              <a:spcBef>
                <a:spcPct val="0"/>
              </a:spcBef>
              <a:spcAft>
                <a:spcPct val="0"/>
              </a:spcAft>
              <a:buFont typeface="Arial" panose="020B0604020202020204" pitchFamily="34" charset="0"/>
              <a:buChar char="•"/>
            </a:pPr>
            <a:r>
              <a:rPr lang="fr-FR" altLang="fr-FR" sz="1600" dirty="0" smtClean="0">
                <a:solidFill>
                  <a:prstClr val="black"/>
                </a:solidFill>
                <a:latin typeface="Century Gothic" panose="020B0502020202020204" pitchFamily="34" charset="0"/>
              </a:rPr>
              <a:t>Stimule </a:t>
            </a:r>
            <a:r>
              <a:rPr lang="fr-FR" altLang="fr-FR" sz="1600" dirty="0">
                <a:solidFill>
                  <a:prstClr val="black"/>
                </a:solidFill>
                <a:latin typeface="Century Gothic" panose="020B0502020202020204" pitchFamily="34" charset="0"/>
              </a:rPr>
              <a:t>la production de </a:t>
            </a:r>
            <a:r>
              <a:rPr lang="fr-FR" altLang="fr-FR" sz="1600" dirty="0" smtClean="0">
                <a:solidFill>
                  <a:prstClr val="black"/>
                </a:solidFill>
                <a:latin typeface="Century Gothic" panose="020B0502020202020204" pitchFamily="34" charset="0"/>
              </a:rPr>
              <a:t>collagène</a:t>
            </a:r>
          </a:p>
          <a:p>
            <a:pPr marL="285750" lvl="0" indent="-285750" algn="just" eaLnBrk="0" fontAlgn="base" hangingPunct="0">
              <a:spcBef>
                <a:spcPct val="0"/>
              </a:spcBef>
              <a:spcAft>
                <a:spcPct val="0"/>
              </a:spcAft>
              <a:buFont typeface="Arial" panose="020B0604020202020204" pitchFamily="34" charset="0"/>
              <a:buChar char="•"/>
            </a:pPr>
            <a:r>
              <a:rPr lang="fr-FR" altLang="fr-FR" sz="1600" dirty="0" smtClean="0">
                <a:solidFill>
                  <a:prstClr val="black"/>
                </a:solidFill>
                <a:latin typeface="Century Gothic" panose="020B0502020202020204" pitchFamily="34" charset="0"/>
              </a:rPr>
              <a:t>Eclaircissant</a:t>
            </a:r>
          </a:p>
          <a:p>
            <a:pPr marL="285750" lvl="0" indent="-285750" algn="just" eaLnBrk="0" fontAlgn="base" hangingPunct="0">
              <a:spcBef>
                <a:spcPct val="0"/>
              </a:spcBef>
              <a:spcAft>
                <a:spcPct val="0"/>
              </a:spcAft>
              <a:buFont typeface="Arial" panose="020B0604020202020204" pitchFamily="34" charset="0"/>
              <a:buChar char="•"/>
            </a:pPr>
            <a:r>
              <a:rPr lang="fr-FR" altLang="fr-FR" sz="1600" dirty="0" smtClean="0">
                <a:solidFill>
                  <a:prstClr val="black"/>
                </a:solidFill>
                <a:latin typeface="Century Gothic" panose="020B0502020202020204" pitchFamily="34" charset="0"/>
              </a:rPr>
              <a:t>Prévient la formation de tache pigmentaire</a:t>
            </a:r>
            <a:endParaRPr lang="fr-FR" altLang="fr-FR" sz="1600" dirty="0">
              <a:solidFill>
                <a:prstClr val="black"/>
              </a:solidFill>
              <a:latin typeface="Century Gothic" panose="020B0502020202020204" pitchFamily="34" charset="0"/>
            </a:endParaRPr>
          </a:p>
        </p:txBody>
      </p:sp>
      <p:sp>
        <p:nvSpPr>
          <p:cNvPr id="9" name="Rectangle 6"/>
          <p:cNvSpPr>
            <a:spLocks noChangeArrowheads="1"/>
          </p:cNvSpPr>
          <p:nvPr/>
        </p:nvSpPr>
        <p:spPr bwMode="auto">
          <a:xfrm>
            <a:off x="6852304" y="2471212"/>
            <a:ext cx="3962841" cy="3539430"/>
          </a:xfrm>
          <a:prstGeom prst="rect">
            <a:avLst/>
          </a:prstGeom>
          <a:solidFill>
            <a:srgbClr val="F3EDE9"/>
          </a:solidFill>
          <a:ln>
            <a:noFill/>
          </a:ln>
          <a:effectLs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fr-FR" altLang="fr-FR" sz="1600" u="sng" dirty="0" smtClean="0">
                <a:solidFill>
                  <a:prstClr val="black"/>
                </a:solidFill>
                <a:latin typeface="Century Gothic" panose="020B0502020202020204" pitchFamily="34" charset="0"/>
              </a:rPr>
              <a:t>Acide pyruvique : </a:t>
            </a:r>
          </a:p>
          <a:p>
            <a:pPr lvl="0" algn="just" eaLnBrk="0" fontAlgn="base" hangingPunct="0">
              <a:spcBef>
                <a:spcPct val="0"/>
              </a:spcBef>
              <a:spcAft>
                <a:spcPct val="0"/>
              </a:spcAft>
            </a:pPr>
            <a:endParaRPr lang="fr-FR" altLang="fr-FR" sz="1600" u="sng" dirty="0" smtClean="0">
              <a:solidFill>
                <a:prstClr val="black"/>
              </a:solidFill>
              <a:latin typeface="Century Gothic" panose="020B0502020202020204" pitchFamily="34" charset="0"/>
            </a:endParaRPr>
          </a:p>
          <a:p>
            <a:pPr lvl="0" algn="just" eaLnBrk="0" fontAlgn="base" hangingPunct="0">
              <a:spcBef>
                <a:spcPct val="0"/>
              </a:spcBef>
              <a:spcAft>
                <a:spcPct val="0"/>
              </a:spcAft>
            </a:pPr>
            <a:r>
              <a:rPr lang="fr-FR" sz="1600" dirty="0">
                <a:solidFill>
                  <a:prstClr val="black"/>
                </a:solidFill>
                <a:latin typeface="Century Gothic" panose="020B0502020202020204" pitchFamily="34" charset="0"/>
              </a:rPr>
              <a:t>AAA : </a:t>
            </a:r>
            <a:r>
              <a:rPr lang="fr-FR" sz="1600" u="sng" dirty="0" smtClean="0">
                <a:solidFill>
                  <a:prstClr val="black"/>
                </a:solidFill>
                <a:latin typeface="Century Gothic" panose="020B0502020202020204" pitchFamily="34" charset="0"/>
              </a:rPr>
              <a:t>A</a:t>
            </a:r>
            <a:r>
              <a:rPr lang="fr-FR" sz="1600" dirty="0" smtClean="0">
                <a:solidFill>
                  <a:prstClr val="black"/>
                </a:solidFill>
                <a:latin typeface="Century Gothic" panose="020B0502020202020204" pitchFamily="34" charset="0"/>
              </a:rPr>
              <a:t>lpha </a:t>
            </a:r>
            <a:r>
              <a:rPr lang="fr-FR" sz="1600" u="sng" dirty="0" err="1" smtClean="0">
                <a:solidFill>
                  <a:prstClr val="black"/>
                </a:solidFill>
                <a:latin typeface="Century Gothic" panose="020B0502020202020204" pitchFamily="34" charset="0"/>
              </a:rPr>
              <a:t>A</a:t>
            </a:r>
            <a:r>
              <a:rPr lang="fr-FR" sz="1600" dirty="0" err="1" smtClean="0">
                <a:solidFill>
                  <a:prstClr val="black"/>
                </a:solidFill>
                <a:latin typeface="Century Gothic" panose="020B0502020202020204" pitchFamily="34" charset="0"/>
              </a:rPr>
              <a:t>cétoxy</a:t>
            </a:r>
            <a:r>
              <a:rPr lang="fr-FR" sz="1600" u="sng" dirty="0" err="1" smtClean="0">
                <a:solidFill>
                  <a:prstClr val="black"/>
                </a:solidFill>
                <a:latin typeface="Century Gothic" panose="020B0502020202020204" pitchFamily="34" charset="0"/>
              </a:rPr>
              <a:t>A</a:t>
            </a:r>
            <a:r>
              <a:rPr lang="fr-FR" sz="1600" dirty="0" err="1" smtClean="0">
                <a:solidFill>
                  <a:prstClr val="black"/>
                </a:solidFill>
                <a:latin typeface="Century Gothic" panose="020B0502020202020204" pitchFamily="34" charset="0"/>
              </a:rPr>
              <a:t>cide</a:t>
            </a:r>
            <a:endParaRPr lang="fr-FR" sz="1600" dirty="0" smtClean="0">
              <a:solidFill>
                <a:prstClr val="black"/>
              </a:solidFill>
              <a:latin typeface="Century Gothic" panose="020B0502020202020204" pitchFamily="34" charset="0"/>
            </a:endParaRPr>
          </a:p>
          <a:p>
            <a:pPr lvl="0" algn="just" eaLnBrk="0" fontAlgn="base" hangingPunct="0">
              <a:spcBef>
                <a:spcPct val="0"/>
              </a:spcBef>
              <a:spcAft>
                <a:spcPct val="0"/>
              </a:spcAft>
            </a:pPr>
            <a:endParaRPr lang="fr-FR" altLang="fr-FR" sz="1600" dirty="0">
              <a:solidFill>
                <a:prstClr val="black"/>
              </a:solidFill>
              <a:latin typeface="Century Gothic" panose="020B0502020202020204" pitchFamily="34" charset="0"/>
            </a:endParaRPr>
          </a:p>
          <a:p>
            <a:pPr lvl="0" algn="just" eaLnBrk="0" fontAlgn="base" hangingPunct="0">
              <a:spcBef>
                <a:spcPct val="0"/>
              </a:spcBef>
              <a:spcAft>
                <a:spcPct val="0"/>
              </a:spcAft>
            </a:pPr>
            <a:r>
              <a:rPr lang="fr-FR" altLang="fr-FR" sz="1600" dirty="0" smtClean="0">
                <a:solidFill>
                  <a:prstClr val="black"/>
                </a:solidFill>
                <a:latin typeface="Century Gothic" panose="020B0502020202020204" pitchFamily="34" charset="0"/>
              </a:rPr>
              <a:t>Obtenu par distillation de </a:t>
            </a:r>
            <a:r>
              <a:rPr lang="fr-FR" altLang="fr-FR" sz="1600" b="1" dirty="0" smtClean="0">
                <a:solidFill>
                  <a:prstClr val="black"/>
                </a:solidFill>
                <a:latin typeface="Century Gothic" panose="020B0502020202020204" pitchFamily="34" charset="0"/>
              </a:rPr>
              <a:t>l’acide tartrique</a:t>
            </a:r>
          </a:p>
          <a:p>
            <a:pPr lvl="0" algn="just" eaLnBrk="0" fontAlgn="base" hangingPunct="0">
              <a:spcBef>
                <a:spcPct val="0"/>
              </a:spcBef>
              <a:spcAft>
                <a:spcPct val="0"/>
              </a:spcAft>
            </a:pPr>
            <a:endParaRPr lang="fr-FR" altLang="fr-FR" sz="1600" dirty="0">
              <a:solidFill>
                <a:prstClr val="black"/>
              </a:solidFill>
              <a:latin typeface="Century Gothic" panose="020B0502020202020204" pitchFamily="34" charset="0"/>
            </a:endParaRPr>
          </a:p>
          <a:p>
            <a:pPr lvl="0" algn="just" eaLnBrk="0" fontAlgn="base" hangingPunct="0">
              <a:spcBef>
                <a:spcPct val="0"/>
              </a:spcBef>
              <a:spcAft>
                <a:spcPct val="0"/>
              </a:spcAft>
            </a:pPr>
            <a:r>
              <a:rPr lang="fr-FR" altLang="fr-FR" sz="1600" dirty="0" smtClean="0">
                <a:solidFill>
                  <a:prstClr val="black"/>
                </a:solidFill>
                <a:latin typeface="Century Gothic" panose="020B0502020202020204" pitchFamily="34" charset="0"/>
              </a:rPr>
              <a:t>Propriétés : </a:t>
            </a:r>
          </a:p>
          <a:p>
            <a:pPr marL="285750" lvl="0" indent="-285750" algn="just" eaLnBrk="0" fontAlgn="base" hangingPunct="0">
              <a:spcBef>
                <a:spcPct val="0"/>
              </a:spcBef>
              <a:spcAft>
                <a:spcPct val="0"/>
              </a:spcAft>
              <a:buFont typeface="Arial" panose="020B0604020202020204" pitchFamily="34" charset="0"/>
              <a:buChar char="•"/>
            </a:pPr>
            <a:r>
              <a:rPr lang="fr-FR" altLang="fr-FR" sz="1600" dirty="0" smtClean="0">
                <a:solidFill>
                  <a:prstClr val="black"/>
                </a:solidFill>
                <a:latin typeface="Century Gothic" panose="020B0502020202020204" pitchFamily="34" charset="0"/>
              </a:rPr>
              <a:t>Uniformité du teint</a:t>
            </a:r>
          </a:p>
          <a:p>
            <a:pPr marL="285750" lvl="0" indent="-285750" eaLnBrk="0" fontAlgn="base" hangingPunct="0">
              <a:spcBef>
                <a:spcPct val="0"/>
              </a:spcBef>
              <a:spcAft>
                <a:spcPct val="0"/>
              </a:spcAft>
              <a:buFont typeface="Arial" panose="020B0604020202020204" pitchFamily="34" charset="0"/>
              <a:buChar char="•"/>
            </a:pPr>
            <a:r>
              <a:rPr lang="fr-FR" altLang="fr-FR" sz="1600" dirty="0" smtClean="0">
                <a:solidFill>
                  <a:prstClr val="black"/>
                </a:solidFill>
                <a:latin typeface="Century Gothic" panose="020B0502020202020204" pitchFamily="34" charset="0"/>
              </a:rPr>
              <a:t>Accélère le renouvellement cellulaire</a:t>
            </a:r>
          </a:p>
          <a:p>
            <a:pPr marL="285750" lvl="0" indent="-285750" algn="just" eaLnBrk="0" fontAlgn="base" hangingPunct="0">
              <a:spcBef>
                <a:spcPct val="0"/>
              </a:spcBef>
              <a:spcAft>
                <a:spcPct val="0"/>
              </a:spcAft>
              <a:buFont typeface="Arial" panose="020B0604020202020204" pitchFamily="34" charset="0"/>
              <a:buChar char="•"/>
            </a:pPr>
            <a:r>
              <a:rPr lang="fr-FR" altLang="fr-FR" sz="1600" dirty="0" smtClean="0">
                <a:solidFill>
                  <a:prstClr val="black"/>
                </a:solidFill>
                <a:latin typeface="Century Gothic" panose="020B0502020202020204" pitchFamily="34" charset="0"/>
              </a:rPr>
              <a:t>Stimule la production de collagène</a:t>
            </a:r>
          </a:p>
          <a:p>
            <a:pPr marL="285750" lvl="0" indent="-285750" algn="just" eaLnBrk="0" fontAlgn="base" hangingPunct="0">
              <a:spcBef>
                <a:spcPct val="0"/>
              </a:spcBef>
              <a:spcAft>
                <a:spcPct val="0"/>
              </a:spcAft>
              <a:buFont typeface="Arial" panose="020B0604020202020204" pitchFamily="34" charset="0"/>
              <a:buChar char="•"/>
            </a:pPr>
            <a:r>
              <a:rPr lang="fr-FR" altLang="fr-FR" sz="1600" dirty="0" smtClean="0">
                <a:solidFill>
                  <a:prstClr val="black"/>
                </a:solidFill>
                <a:latin typeface="Century Gothic" panose="020B0502020202020204" pitchFamily="34" charset="0"/>
              </a:rPr>
              <a:t>Favorise l’hydratation de la peau</a:t>
            </a:r>
          </a:p>
          <a:p>
            <a:pPr lvl="0" algn="just" eaLnBrk="0" fontAlgn="base" hangingPunct="0">
              <a:spcBef>
                <a:spcPct val="0"/>
              </a:spcBef>
              <a:spcAft>
                <a:spcPct val="0"/>
              </a:spcAft>
            </a:pPr>
            <a:endParaRPr lang="fr-FR" altLang="fr-FR" sz="16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69707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0" y="4499177"/>
            <a:ext cx="12192000" cy="1243291"/>
          </a:xfrm>
          <a:prstGeom prst="rect">
            <a:avLst/>
          </a:prstGeom>
        </p:spPr>
      </p:pic>
      <p:sp>
        <p:nvSpPr>
          <p:cNvPr id="4" name="ZoneTexte 3"/>
          <p:cNvSpPr txBox="1"/>
          <p:nvPr/>
        </p:nvSpPr>
        <p:spPr>
          <a:xfrm>
            <a:off x="2432879" y="4784490"/>
            <a:ext cx="7284720" cy="584775"/>
          </a:xfrm>
          <a:prstGeom prst="rect">
            <a:avLst/>
          </a:prstGeom>
          <a:noFill/>
        </p:spPr>
        <p:txBody>
          <a:bodyPr wrap="square" rtlCol="0">
            <a:spAutoFit/>
          </a:bodyPr>
          <a:lstStyle/>
          <a:p>
            <a:pPr algn="ctr"/>
            <a:r>
              <a:rPr lang="fr-FR" sz="3200" dirty="0">
                <a:latin typeface="KyivType Sans2" panose="00000500000000000000" charset="0"/>
              </a:rPr>
              <a:t>NOS PEELINGS</a:t>
            </a:r>
            <a:endParaRPr lang="fr-FR" sz="3200" b="1" dirty="0">
              <a:latin typeface="Bradley Hand ITC" panose="03070402050302030203" pitchFamily="66" charset="0"/>
            </a:endParaRPr>
          </a:p>
        </p:txBody>
      </p:sp>
    </p:spTree>
    <p:extLst>
      <p:ext uri="{BB962C8B-B14F-4D97-AF65-F5344CB8AC3E}">
        <p14:creationId xmlns:p14="http://schemas.microsoft.com/office/powerpoint/2010/main" val="2629452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Image 71">
            <a:extLst>
              <a:ext uri="{FF2B5EF4-FFF2-40B4-BE49-F238E27FC236}">
                <a16:creationId xmlns:a16="http://schemas.microsoft.com/office/drawing/2014/main" id="{4E3C1067-6E2B-42BB-9BA8-0D0CC4C43ACD}"/>
              </a:ext>
            </a:extLst>
          </p:cNvPr>
          <p:cNvPicPr>
            <a:picLocks noChangeAspect="1"/>
          </p:cNvPicPr>
          <p:nvPr/>
        </p:nvPicPr>
        <p:blipFill rotWithShape="1">
          <a:blip r:embed="rId3" cstate="print"/>
          <a:srcRect l="51870" t="15492" r="24550" b="80330"/>
          <a:stretch/>
        </p:blipFill>
        <p:spPr>
          <a:xfrm>
            <a:off x="2335957" y="135"/>
            <a:ext cx="7016974" cy="723400"/>
          </a:xfrm>
          <a:prstGeom prst="rect">
            <a:avLst/>
          </a:prstGeom>
        </p:spPr>
      </p:pic>
      <p:cxnSp>
        <p:nvCxnSpPr>
          <p:cNvPr id="11" name="Connecteur droit 10"/>
          <p:cNvCxnSpPr/>
          <p:nvPr/>
        </p:nvCxnSpPr>
        <p:spPr>
          <a:xfrm>
            <a:off x="3100987" y="1249859"/>
            <a:ext cx="10939" cy="5604015"/>
          </a:xfrm>
          <a:prstGeom prst="line">
            <a:avLst/>
          </a:prstGeom>
          <a:ln w="31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077713" y="1556444"/>
            <a:ext cx="2952549" cy="343492"/>
          </a:xfrm>
          <a:prstGeom prst="rect">
            <a:avLst/>
          </a:prstGeom>
        </p:spPr>
        <p:txBody>
          <a:bodyPr wrap="square">
            <a:spAutoFit/>
          </a:bodyPr>
          <a:lstStyle/>
          <a:p>
            <a:pPr algn="ctr" defTabSz="914335">
              <a:defRPr/>
            </a:pPr>
            <a:r>
              <a:rPr lang="fr-FR" sz="1632" b="1" dirty="0">
                <a:solidFill>
                  <a:srgbClr val="565655"/>
                </a:solidFill>
                <a:latin typeface="Century Gothic"/>
              </a:rPr>
              <a:t>ALPHA-EXFOLIATEUR</a:t>
            </a:r>
          </a:p>
        </p:txBody>
      </p:sp>
      <p:sp>
        <p:nvSpPr>
          <p:cNvPr id="21" name="Rectangle 20"/>
          <p:cNvSpPr/>
          <p:nvPr/>
        </p:nvSpPr>
        <p:spPr>
          <a:xfrm>
            <a:off x="241" y="1556444"/>
            <a:ext cx="3010710" cy="343492"/>
          </a:xfrm>
          <a:prstGeom prst="rect">
            <a:avLst/>
          </a:prstGeom>
        </p:spPr>
        <p:txBody>
          <a:bodyPr wrap="square">
            <a:spAutoFit/>
          </a:bodyPr>
          <a:lstStyle/>
          <a:p>
            <a:pPr algn="ctr" defTabSz="914335">
              <a:defRPr/>
            </a:pPr>
            <a:r>
              <a:rPr lang="fr-FR" sz="1632" b="1" dirty="0">
                <a:solidFill>
                  <a:srgbClr val="565655"/>
                </a:solidFill>
                <a:latin typeface="Century Gothic"/>
              </a:rPr>
              <a:t>ACTIVE MICRO-PEEL</a:t>
            </a:r>
          </a:p>
        </p:txBody>
      </p:sp>
      <p:sp>
        <p:nvSpPr>
          <p:cNvPr id="91" name="Rectangle 90"/>
          <p:cNvSpPr/>
          <p:nvPr/>
        </p:nvSpPr>
        <p:spPr>
          <a:xfrm>
            <a:off x="3111880" y="2521080"/>
            <a:ext cx="3034256" cy="497769"/>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r>
              <a:rPr lang="fr-FR" sz="1632" dirty="0">
                <a:solidFill>
                  <a:srgbClr val="565655"/>
                </a:solidFill>
                <a:latin typeface="Century Gothic" panose="020B0502020202020204" pitchFamily="34" charset="0"/>
              </a:rPr>
              <a:t>EXFOLIANT</a:t>
            </a:r>
          </a:p>
          <a:p>
            <a:pPr algn="ctr" defTabSz="914335">
              <a:defRPr/>
            </a:pPr>
            <a:r>
              <a:rPr lang="fr-FR" sz="1632" dirty="0">
                <a:solidFill>
                  <a:srgbClr val="565655"/>
                </a:solidFill>
                <a:latin typeface="Century Gothic" panose="020B0502020202020204" pitchFamily="34" charset="0"/>
              </a:rPr>
              <a:t>RENOVATEUR</a:t>
            </a:r>
          </a:p>
        </p:txBody>
      </p:sp>
      <p:sp>
        <p:nvSpPr>
          <p:cNvPr id="93" name="ZoneTexte 92"/>
          <p:cNvSpPr txBox="1"/>
          <p:nvPr/>
        </p:nvSpPr>
        <p:spPr>
          <a:xfrm>
            <a:off x="28240" y="3276119"/>
            <a:ext cx="2957144" cy="343492"/>
          </a:xfrm>
          <a:prstGeom prst="rect">
            <a:avLst/>
          </a:prstGeom>
          <a:solidFill>
            <a:schemeClr val="bg1"/>
          </a:solidFill>
        </p:spPr>
        <p:txBody>
          <a:bodyPr wrap="square" rtlCol="0">
            <a:spAutoFit/>
          </a:bodyPr>
          <a:lstStyle/>
          <a:p>
            <a:pPr algn="ctr" defTabSz="914335">
              <a:defRPr/>
            </a:pPr>
            <a:r>
              <a:rPr lang="fr-FR" sz="1632" dirty="0">
                <a:solidFill>
                  <a:srgbClr val="565655"/>
                </a:solidFill>
                <a:latin typeface="Century Gothic" panose="020B0502020202020204" pitchFamily="34" charset="0"/>
              </a:rPr>
              <a:t>20% AHA/BHA</a:t>
            </a:r>
          </a:p>
        </p:txBody>
      </p:sp>
      <p:sp>
        <p:nvSpPr>
          <p:cNvPr id="101" name="Triangle isocèle 100"/>
          <p:cNvSpPr/>
          <p:nvPr/>
        </p:nvSpPr>
        <p:spPr>
          <a:xfrm rot="10800000">
            <a:off x="3645103" y="3088401"/>
            <a:ext cx="1727054" cy="168492"/>
          </a:xfrm>
          <a:prstGeom prst="triangle">
            <a:avLst/>
          </a:prstGeom>
          <a:solidFill>
            <a:srgbClr val="56565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35">
              <a:defRPr/>
            </a:pPr>
            <a:endParaRPr lang="fr-FR" sz="1814" dirty="0">
              <a:solidFill>
                <a:srgbClr val="565655"/>
              </a:solidFill>
              <a:latin typeface="Century Gothic" panose="020B0502020202020204" pitchFamily="34" charset="0"/>
            </a:endParaRPr>
          </a:p>
        </p:txBody>
      </p:sp>
      <p:sp>
        <p:nvSpPr>
          <p:cNvPr id="102" name="Triangle isocèle 101"/>
          <p:cNvSpPr/>
          <p:nvPr/>
        </p:nvSpPr>
        <p:spPr>
          <a:xfrm rot="10800000">
            <a:off x="6998879" y="3082942"/>
            <a:ext cx="1727054" cy="168492"/>
          </a:xfrm>
          <a:prstGeom prst="triangle">
            <a:avLst/>
          </a:prstGeom>
          <a:solidFill>
            <a:srgbClr val="56565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35">
              <a:defRPr/>
            </a:pPr>
            <a:endParaRPr lang="fr-FR" sz="1814" dirty="0">
              <a:solidFill>
                <a:srgbClr val="565655"/>
              </a:solidFill>
              <a:latin typeface="Century Gothic" panose="020B0502020202020204" pitchFamily="34" charset="0"/>
            </a:endParaRPr>
          </a:p>
        </p:txBody>
      </p:sp>
      <p:sp>
        <p:nvSpPr>
          <p:cNvPr id="103" name="ZoneTexte 102"/>
          <p:cNvSpPr txBox="1"/>
          <p:nvPr/>
        </p:nvSpPr>
        <p:spPr>
          <a:xfrm>
            <a:off x="3261318" y="3267051"/>
            <a:ext cx="2679805" cy="343492"/>
          </a:xfrm>
          <a:prstGeom prst="rect">
            <a:avLst/>
          </a:prstGeom>
          <a:solidFill>
            <a:schemeClr val="bg1"/>
          </a:solidFill>
        </p:spPr>
        <p:txBody>
          <a:bodyPr wrap="square" rtlCol="0">
            <a:spAutoFit/>
          </a:bodyPr>
          <a:lstStyle/>
          <a:p>
            <a:pPr algn="ctr" defTabSz="914335">
              <a:defRPr/>
            </a:pPr>
            <a:r>
              <a:rPr lang="fr-FR" sz="1632" dirty="0">
                <a:solidFill>
                  <a:srgbClr val="565655"/>
                </a:solidFill>
                <a:latin typeface="Century Gothic" panose="020B0502020202020204" pitchFamily="34" charset="0"/>
              </a:rPr>
              <a:t>30% AHA/BHA</a:t>
            </a:r>
          </a:p>
        </p:txBody>
      </p:sp>
      <p:sp>
        <p:nvSpPr>
          <p:cNvPr id="104" name="ZoneTexte 103"/>
          <p:cNvSpPr txBox="1"/>
          <p:nvPr/>
        </p:nvSpPr>
        <p:spPr>
          <a:xfrm>
            <a:off x="6330100" y="3268080"/>
            <a:ext cx="2949596" cy="343492"/>
          </a:xfrm>
          <a:prstGeom prst="rect">
            <a:avLst/>
          </a:prstGeom>
          <a:solidFill>
            <a:schemeClr val="bg1"/>
          </a:solidFill>
        </p:spPr>
        <p:txBody>
          <a:bodyPr wrap="square" rtlCol="0">
            <a:spAutoFit/>
          </a:bodyPr>
          <a:lstStyle/>
          <a:p>
            <a:pPr algn="ctr" defTabSz="914335">
              <a:defRPr/>
            </a:pPr>
            <a:r>
              <a:rPr lang="fr-FR" sz="1632" dirty="0">
                <a:solidFill>
                  <a:srgbClr val="565655"/>
                </a:solidFill>
                <a:latin typeface="Century Gothic" panose="020B0502020202020204" pitchFamily="34" charset="0"/>
              </a:rPr>
              <a:t>30% d’acide glycolique</a:t>
            </a:r>
          </a:p>
        </p:txBody>
      </p:sp>
      <p:cxnSp>
        <p:nvCxnSpPr>
          <p:cNvPr id="35" name="Connecteur droit 34"/>
          <p:cNvCxnSpPr/>
          <p:nvPr/>
        </p:nvCxnSpPr>
        <p:spPr>
          <a:xfrm>
            <a:off x="6211072" y="1249858"/>
            <a:ext cx="10939" cy="5604015"/>
          </a:xfrm>
          <a:prstGeom prst="line">
            <a:avLst/>
          </a:prstGeom>
          <a:ln w="31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330100" y="1515769"/>
            <a:ext cx="2876548" cy="594650"/>
          </a:xfrm>
          <a:prstGeom prst="rect">
            <a:avLst/>
          </a:prstGeom>
        </p:spPr>
        <p:txBody>
          <a:bodyPr wrap="square">
            <a:spAutoFit/>
          </a:bodyPr>
          <a:lstStyle/>
          <a:p>
            <a:pPr algn="ctr" defTabSz="914335">
              <a:defRPr/>
            </a:pPr>
            <a:r>
              <a:rPr lang="fr-FR" sz="1632" b="1" dirty="0">
                <a:solidFill>
                  <a:srgbClr val="565655"/>
                </a:solidFill>
                <a:latin typeface="Century Gothic"/>
              </a:rPr>
              <a:t>ESSENTIAL WHITE </a:t>
            </a:r>
          </a:p>
          <a:p>
            <a:pPr algn="ctr" defTabSz="914335">
              <a:defRPr/>
            </a:pPr>
            <a:r>
              <a:rPr lang="fr-FR" sz="1632" b="1" dirty="0">
                <a:solidFill>
                  <a:srgbClr val="565655"/>
                </a:solidFill>
                <a:latin typeface="Century Gothic"/>
              </a:rPr>
              <a:t>PEELING LUMIERE</a:t>
            </a:r>
          </a:p>
        </p:txBody>
      </p:sp>
      <p:sp>
        <p:nvSpPr>
          <p:cNvPr id="40" name="Rectangle 39"/>
          <p:cNvSpPr/>
          <p:nvPr/>
        </p:nvSpPr>
        <p:spPr>
          <a:xfrm>
            <a:off x="5709" y="2521080"/>
            <a:ext cx="3071873" cy="497769"/>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r>
              <a:rPr lang="fr-FR" sz="1632" dirty="0">
                <a:solidFill>
                  <a:srgbClr val="565655"/>
                </a:solidFill>
                <a:latin typeface="Century Gothic" panose="020B0502020202020204" pitchFamily="34" charset="0"/>
              </a:rPr>
              <a:t>EXFOLIANT</a:t>
            </a:r>
          </a:p>
          <a:p>
            <a:pPr algn="ctr" defTabSz="914335">
              <a:defRPr/>
            </a:pPr>
            <a:r>
              <a:rPr lang="fr-FR" sz="1632" dirty="0">
                <a:solidFill>
                  <a:srgbClr val="565655"/>
                </a:solidFill>
                <a:latin typeface="Century Gothic" panose="020B0502020202020204" pitchFamily="34" charset="0"/>
              </a:rPr>
              <a:t>PURIFIANT</a:t>
            </a:r>
          </a:p>
        </p:txBody>
      </p:sp>
      <p:sp>
        <p:nvSpPr>
          <p:cNvPr id="43" name="Rectangle 42"/>
          <p:cNvSpPr/>
          <p:nvPr/>
        </p:nvSpPr>
        <p:spPr>
          <a:xfrm>
            <a:off x="6280468" y="2521080"/>
            <a:ext cx="3040689" cy="497769"/>
          </a:xfrm>
          <a:prstGeom prst="rect">
            <a:avLst/>
          </a:prstGeom>
          <a:solidFill>
            <a:srgbClr val="F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r>
              <a:rPr lang="fr-FR" sz="1632" dirty="0">
                <a:solidFill>
                  <a:srgbClr val="565655"/>
                </a:solidFill>
                <a:latin typeface="Century Gothic" panose="020B0502020202020204" pitchFamily="34" charset="0"/>
              </a:rPr>
              <a:t>EXFOLIANT</a:t>
            </a:r>
          </a:p>
          <a:p>
            <a:pPr algn="ctr" defTabSz="914335">
              <a:defRPr/>
            </a:pPr>
            <a:r>
              <a:rPr lang="fr-FR" sz="1632" dirty="0">
                <a:solidFill>
                  <a:srgbClr val="565655"/>
                </a:solidFill>
                <a:latin typeface="Century Gothic" panose="020B0502020202020204" pitchFamily="34" charset="0"/>
              </a:rPr>
              <a:t>UNIFIANT</a:t>
            </a:r>
          </a:p>
        </p:txBody>
      </p:sp>
      <p:pic>
        <p:nvPicPr>
          <p:cNvPr id="44" name="Picture 1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931" t="3005" r="13983" b="8993"/>
          <a:stretch/>
        </p:blipFill>
        <p:spPr bwMode="auto">
          <a:xfrm>
            <a:off x="16778" y="4460131"/>
            <a:ext cx="1159079" cy="2477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descr="U:\ESSENTIAL WHITE\photos produits\Actualisé 23102015\Peeling lumière.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2433" t="4325" r="14373"/>
          <a:stretch/>
        </p:blipFill>
        <p:spPr bwMode="auto">
          <a:xfrm>
            <a:off x="6245416" y="4338066"/>
            <a:ext cx="1048174" cy="2515805"/>
          </a:xfrm>
          <a:prstGeom prst="rect">
            <a:avLst/>
          </a:prstGeom>
          <a:noFill/>
        </p:spPr>
      </p:pic>
      <p:pic>
        <p:nvPicPr>
          <p:cNvPr id="48"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78127" y="4527393"/>
            <a:ext cx="946700" cy="2201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Triangle isocèle 48"/>
          <p:cNvSpPr/>
          <p:nvPr/>
        </p:nvSpPr>
        <p:spPr>
          <a:xfrm rot="10800000">
            <a:off x="726475" y="3110302"/>
            <a:ext cx="1727054" cy="168492"/>
          </a:xfrm>
          <a:prstGeom prst="triangle">
            <a:avLst/>
          </a:prstGeom>
          <a:solidFill>
            <a:srgbClr val="56565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35">
              <a:defRPr/>
            </a:pPr>
            <a:endParaRPr lang="fr-FR" sz="1814" dirty="0">
              <a:solidFill>
                <a:srgbClr val="565655"/>
              </a:solidFill>
              <a:latin typeface="Century Gothic" panose="020B0502020202020204" pitchFamily="34" charset="0"/>
            </a:endParaRPr>
          </a:p>
        </p:txBody>
      </p:sp>
      <p:cxnSp>
        <p:nvCxnSpPr>
          <p:cNvPr id="53" name="Connecteur droit 52"/>
          <p:cNvCxnSpPr/>
          <p:nvPr/>
        </p:nvCxnSpPr>
        <p:spPr>
          <a:xfrm>
            <a:off x="9390553" y="1249858"/>
            <a:ext cx="10939" cy="5604015"/>
          </a:xfrm>
          <a:prstGeom prst="line">
            <a:avLst/>
          </a:prstGeom>
          <a:ln w="3175">
            <a:solidFill>
              <a:srgbClr val="565655"/>
            </a:solidFill>
            <a:prstDash val="solid"/>
          </a:ln>
        </p:spPr>
        <p:style>
          <a:lnRef idx="1">
            <a:schemeClr val="accent1"/>
          </a:lnRef>
          <a:fillRef idx="0">
            <a:schemeClr val="accent1"/>
          </a:fillRef>
          <a:effectRef idx="0">
            <a:schemeClr val="accent1"/>
          </a:effectRef>
          <a:fontRef idx="minor">
            <a:schemeClr val="tx1"/>
          </a:fontRef>
        </p:style>
      </p:cxnSp>
      <p:grpSp>
        <p:nvGrpSpPr>
          <p:cNvPr id="58" name="Groupe 57"/>
          <p:cNvGrpSpPr/>
          <p:nvPr/>
        </p:nvGrpSpPr>
        <p:grpSpPr>
          <a:xfrm>
            <a:off x="9379644" y="2680943"/>
            <a:ext cx="2330922" cy="595176"/>
            <a:chOff x="9318175" y="1490530"/>
            <a:chExt cx="2481259" cy="595199"/>
          </a:xfrm>
        </p:grpSpPr>
        <p:sp>
          <p:nvSpPr>
            <p:cNvPr id="59" name="Rectangle 58"/>
            <p:cNvSpPr/>
            <p:nvPr/>
          </p:nvSpPr>
          <p:spPr>
            <a:xfrm>
              <a:off x="9565356" y="1490530"/>
              <a:ext cx="2234078" cy="282176"/>
            </a:xfrm>
            <a:prstGeom prst="rect">
              <a:avLst/>
            </a:prstGeom>
            <a:solidFill>
              <a:srgbClr val="565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r>
                <a:rPr lang="fr-FR" sz="1632" b="1" dirty="0">
                  <a:solidFill>
                    <a:prstClr val="white"/>
                  </a:solidFill>
                  <a:latin typeface="Century Gothic" panose="020B0502020202020204" pitchFamily="34" charset="0"/>
                </a:rPr>
                <a:t>Contre-indications</a:t>
              </a:r>
            </a:p>
          </p:txBody>
        </p:sp>
        <p:cxnSp>
          <p:nvCxnSpPr>
            <p:cNvPr id="60" name="Connecteur droit 59"/>
            <p:cNvCxnSpPr/>
            <p:nvPr/>
          </p:nvCxnSpPr>
          <p:spPr>
            <a:xfrm flipV="1">
              <a:off x="9318175" y="1861087"/>
              <a:ext cx="266244" cy="224642"/>
            </a:xfrm>
            <a:prstGeom prst="line">
              <a:avLst/>
            </a:prstGeom>
            <a:ln>
              <a:solidFill>
                <a:srgbClr val="565655"/>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a:off x="9595359" y="1858255"/>
              <a:ext cx="2204075" cy="2832"/>
            </a:xfrm>
            <a:prstGeom prst="line">
              <a:avLst/>
            </a:prstGeom>
            <a:ln>
              <a:solidFill>
                <a:srgbClr val="565655"/>
              </a:solidFill>
            </a:ln>
          </p:spPr>
          <p:style>
            <a:lnRef idx="1">
              <a:schemeClr val="accent1"/>
            </a:lnRef>
            <a:fillRef idx="0">
              <a:schemeClr val="accent1"/>
            </a:fillRef>
            <a:effectRef idx="0">
              <a:schemeClr val="accent1"/>
            </a:effectRef>
            <a:fontRef idx="minor">
              <a:schemeClr val="tx1"/>
            </a:fontRef>
          </p:style>
        </p:cxnSp>
      </p:grpSp>
      <p:sp>
        <p:nvSpPr>
          <p:cNvPr id="64" name="ZoneTexte 63">
            <a:extLst>
              <a:ext uri="{FF2B5EF4-FFF2-40B4-BE49-F238E27FC236}">
                <a16:creationId xmlns:a16="http://schemas.microsoft.com/office/drawing/2014/main" id="{773DF8B9-CE38-4D36-85E8-BD2163DD577D}"/>
              </a:ext>
            </a:extLst>
          </p:cNvPr>
          <p:cNvSpPr txBox="1"/>
          <p:nvPr/>
        </p:nvSpPr>
        <p:spPr>
          <a:xfrm>
            <a:off x="9647659" y="3058743"/>
            <a:ext cx="2500823" cy="3357394"/>
          </a:xfrm>
          <a:prstGeom prst="rect">
            <a:avLst/>
          </a:prstGeom>
          <a:noFill/>
        </p:spPr>
        <p:txBody>
          <a:bodyPr wrap="square" rtlCol="0">
            <a:spAutoFit/>
          </a:bodyPr>
          <a:lstStyle/>
          <a:p>
            <a:pPr marL="171434" indent="-171434" defTabSz="914335">
              <a:buFont typeface="Arial" panose="020B0604020202020204" pitchFamily="34" charset="0"/>
              <a:buChar char="•"/>
              <a:defRPr/>
            </a:pPr>
            <a:r>
              <a:rPr lang="fr-FR" sz="1632" dirty="0">
                <a:solidFill>
                  <a:srgbClr val="565655"/>
                </a:solidFill>
                <a:latin typeface="Century Gothic" panose="020B0502020202020204" pitchFamily="34" charset="0"/>
              </a:rPr>
              <a:t>Peaux irritées, à rougeurs, hyper sensibilisées, lésées </a:t>
            </a:r>
          </a:p>
          <a:p>
            <a:pPr marL="171434" indent="-171434" defTabSz="914335">
              <a:buFont typeface="Arial" panose="020B0604020202020204" pitchFamily="34" charset="0"/>
              <a:buChar char="•"/>
              <a:defRPr/>
            </a:pPr>
            <a:r>
              <a:rPr lang="fr-FR" sz="1632" dirty="0">
                <a:solidFill>
                  <a:srgbClr val="565655"/>
                </a:solidFill>
                <a:latin typeface="Century Gothic" panose="020B0502020202020204" pitchFamily="34" charset="0"/>
              </a:rPr>
              <a:t>Peaux sous traitements dermatologiques</a:t>
            </a:r>
          </a:p>
          <a:p>
            <a:pPr marL="171434" indent="-171434" defTabSz="914335">
              <a:buFont typeface="Arial" panose="020B0604020202020204" pitchFamily="34" charset="0"/>
              <a:buChar char="•"/>
              <a:defRPr/>
            </a:pPr>
            <a:r>
              <a:rPr lang="fr-FR" sz="1632" dirty="0">
                <a:solidFill>
                  <a:srgbClr val="565655"/>
                </a:solidFill>
                <a:latin typeface="Century Gothic" panose="020B0502020202020204" pitchFamily="34" charset="0"/>
              </a:rPr>
              <a:t>Dermatoses</a:t>
            </a:r>
          </a:p>
          <a:p>
            <a:pPr marL="171434" indent="-171434" defTabSz="914335">
              <a:buFont typeface="Arial" panose="020B0604020202020204" pitchFamily="34" charset="0"/>
              <a:buChar char="•"/>
              <a:defRPr/>
            </a:pPr>
            <a:r>
              <a:rPr lang="fr-FR" sz="1632" dirty="0">
                <a:solidFill>
                  <a:srgbClr val="565655"/>
                </a:solidFill>
                <a:latin typeface="Century Gothic" panose="020B0502020202020204" pitchFamily="34" charset="0"/>
              </a:rPr>
              <a:t>Œdèmes</a:t>
            </a:r>
          </a:p>
          <a:p>
            <a:pPr marL="171434" indent="-171434" defTabSz="914335">
              <a:buFont typeface="Arial" panose="020B0604020202020204" pitchFamily="34" charset="0"/>
              <a:buChar char="•"/>
              <a:defRPr/>
            </a:pPr>
            <a:r>
              <a:rPr lang="fr-FR" sz="1632" dirty="0">
                <a:solidFill>
                  <a:srgbClr val="565655"/>
                </a:solidFill>
                <a:latin typeface="Century Gothic" panose="020B0502020202020204" pitchFamily="34" charset="0"/>
              </a:rPr>
              <a:t>Avant une épilation</a:t>
            </a:r>
          </a:p>
          <a:p>
            <a:pPr marL="171434" indent="-171434" defTabSz="914335">
              <a:buFont typeface="Arial" panose="020B0604020202020204" pitchFamily="34" charset="0"/>
              <a:buChar char="•"/>
              <a:defRPr/>
            </a:pPr>
            <a:r>
              <a:rPr lang="fr-FR" sz="1632" dirty="0">
                <a:solidFill>
                  <a:srgbClr val="565655"/>
                </a:solidFill>
                <a:latin typeface="Century Gothic" panose="020B0502020202020204" pitchFamily="34" charset="0"/>
              </a:rPr>
              <a:t>Après une décoloration</a:t>
            </a:r>
          </a:p>
          <a:p>
            <a:pPr marL="171434" indent="-171434" defTabSz="914335">
              <a:buFont typeface="Arial" panose="020B0604020202020204" pitchFamily="34" charset="0"/>
              <a:buChar char="•"/>
              <a:defRPr/>
            </a:pPr>
            <a:r>
              <a:rPr lang="fr-FR" sz="1632" dirty="0">
                <a:solidFill>
                  <a:srgbClr val="565655"/>
                </a:solidFill>
                <a:latin typeface="Century Gothic" panose="020B0502020202020204" pitchFamily="34" charset="0"/>
              </a:rPr>
              <a:t>Avant ou après une exposition solaire/UV</a:t>
            </a:r>
          </a:p>
        </p:txBody>
      </p:sp>
      <p:grpSp>
        <p:nvGrpSpPr>
          <p:cNvPr id="33" name="Groupe 32"/>
          <p:cNvGrpSpPr/>
          <p:nvPr/>
        </p:nvGrpSpPr>
        <p:grpSpPr>
          <a:xfrm>
            <a:off x="1101177" y="5426150"/>
            <a:ext cx="1999810" cy="620478"/>
            <a:chOff x="-40451" y="5231042"/>
            <a:chExt cx="2673060" cy="620502"/>
          </a:xfrm>
        </p:grpSpPr>
        <p:sp>
          <p:nvSpPr>
            <p:cNvPr id="34" name="ZoneTexte 33"/>
            <p:cNvSpPr txBox="1"/>
            <p:nvPr/>
          </p:nvSpPr>
          <p:spPr>
            <a:xfrm>
              <a:off x="-40451" y="5231042"/>
              <a:ext cx="2673060" cy="343505"/>
            </a:xfrm>
            <a:prstGeom prst="rect">
              <a:avLst/>
            </a:prstGeom>
            <a:noFill/>
          </p:spPr>
          <p:txBody>
            <a:bodyPr wrap="square" rtlCol="0">
              <a:spAutoFit/>
            </a:bodyPr>
            <a:lstStyle/>
            <a:p>
              <a:pPr defTabSz="914335">
                <a:defRPr/>
              </a:pPr>
              <a:r>
                <a:rPr lang="fr-FR" sz="1632" dirty="0">
                  <a:solidFill>
                    <a:srgbClr val="565655"/>
                  </a:solidFill>
                  <a:latin typeface="Century Gothic" panose="020B0502020202020204" pitchFamily="34" charset="0"/>
                </a:rPr>
                <a:t>PREOCCUPATION</a:t>
              </a:r>
            </a:p>
          </p:txBody>
        </p:sp>
        <p:sp>
          <p:nvSpPr>
            <p:cNvPr id="36" name="Rectangle 35"/>
            <p:cNvSpPr/>
            <p:nvPr/>
          </p:nvSpPr>
          <p:spPr>
            <a:xfrm>
              <a:off x="44848" y="5508039"/>
              <a:ext cx="2289601" cy="343505"/>
            </a:xfrm>
            <a:prstGeom prst="rect">
              <a:avLst/>
            </a:prstGeom>
            <a:ln>
              <a:solidFill>
                <a:schemeClr val="tx1"/>
              </a:solidFill>
            </a:ln>
          </p:spPr>
          <p:txBody>
            <a:bodyPr wrap="square">
              <a:spAutoFit/>
            </a:bodyPr>
            <a:lstStyle/>
            <a:p>
              <a:pPr defTabSz="914335">
                <a:defRPr/>
              </a:pPr>
              <a:r>
                <a:rPr lang="fr-FR" sz="1632" dirty="0">
                  <a:solidFill>
                    <a:srgbClr val="565655"/>
                  </a:solidFill>
                  <a:latin typeface="Century Gothic" panose="020B0502020202020204" pitchFamily="34" charset="0"/>
                </a:rPr>
                <a:t>Purifier</a:t>
              </a:r>
              <a:endParaRPr lang="fr-FR" sz="1632" b="1" dirty="0">
                <a:solidFill>
                  <a:srgbClr val="565655"/>
                </a:solidFill>
                <a:latin typeface="Century Gothic" panose="020B0502020202020204" pitchFamily="34" charset="0"/>
              </a:endParaRPr>
            </a:p>
          </p:txBody>
        </p:sp>
      </p:grpSp>
      <p:grpSp>
        <p:nvGrpSpPr>
          <p:cNvPr id="37" name="Groupe 36"/>
          <p:cNvGrpSpPr/>
          <p:nvPr/>
        </p:nvGrpSpPr>
        <p:grpSpPr>
          <a:xfrm>
            <a:off x="1096290" y="6055938"/>
            <a:ext cx="1776746" cy="620478"/>
            <a:chOff x="-40451" y="5231042"/>
            <a:chExt cx="2374900" cy="620502"/>
          </a:xfrm>
        </p:grpSpPr>
        <p:sp>
          <p:nvSpPr>
            <p:cNvPr id="38" name="ZoneTexte 37"/>
            <p:cNvSpPr txBox="1"/>
            <p:nvPr/>
          </p:nvSpPr>
          <p:spPr>
            <a:xfrm>
              <a:off x="-40451" y="5231042"/>
              <a:ext cx="2067387" cy="343505"/>
            </a:xfrm>
            <a:prstGeom prst="rect">
              <a:avLst/>
            </a:prstGeom>
            <a:noFill/>
          </p:spPr>
          <p:txBody>
            <a:bodyPr wrap="square" rtlCol="0">
              <a:spAutoFit/>
            </a:bodyPr>
            <a:lstStyle/>
            <a:p>
              <a:pPr defTabSz="914335">
                <a:defRPr/>
              </a:pPr>
              <a:r>
                <a:rPr lang="fr-FR" sz="1632" dirty="0">
                  <a:solidFill>
                    <a:srgbClr val="565655"/>
                  </a:solidFill>
                  <a:latin typeface="Century Gothic" panose="020B0502020202020204" pitchFamily="34" charset="0"/>
                </a:rPr>
                <a:t>SOIN</a:t>
              </a:r>
            </a:p>
          </p:txBody>
        </p:sp>
        <p:sp>
          <p:nvSpPr>
            <p:cNvPr id="41" name="Rectangle 40"/>
            <p:cNvSpPr/>
            <p:nvPr/>
          </p:nvSpPr>
          <p:spPr>
            <a:xfrm>
              <a:off x="44848" y="5508039"/>
              <a:ext cx="2289601" cy="343505"/>
            </a:xfrm>
            <a:prstGeom prst="rect">
              <a:avLst/>
            </a:prstGeom>
            <a:ln>
              <a:solidFill>
                <a:schemeClr val="tx1"/>
              </a:solidFill>
            </a:ln>
          </p:spPr>
          <p:txBody>
            <a:bodyPr wrap="square">
              <a:spAutoFit/>
            </a:bodyPr>
            <a:lstStyle/>
            <a:p>
              <a:pPr defTabSz="914335">
                <a:defRPr/>
              </a:pPr>
              <a:r>
                <a:rPr lang="fr-FR" sz="1632" dirty="0">
                  <a:solidFill>
                    <a:srgbClr val="565655"/>
                  </a:solidFill>
                  <a:latin typeface="Century Gothic" panose="020B0502020202020204" pitchFamily="34" charset="0"/>
                </a:rPr>
                <a:t>Soin pureté</a:t>
              </a:r>
              <a:endParaRPr lang="fr-FR" sz="1632" b="1" dirty="0">
                <a:solidFill>
                  <a:srgbClr val="565655"/>
                </a:solidFill>
                <a:latin typeface="Century Gothic" panose="020B0502020202020204" pitchFamily="34" charset="0"/>
              </a:endParaRPr>
            </a:p>
          </p:txBody>
        </p:sp>
      </p:grpSp>
      <p:grpSp>
        <p:nvGrpSpPr>
          <p:cNvPr id="42" name="Groupe 41"/>
          <p:cNvGrpSpPr/>
          <p:nvPr/>
        </p:nvGrpSpPr>
        <p:grpSpPr>
          <a:xfrm>
            <a:off x="4097947" y="5292664"/>
            <a:ext cx="2096837" cy="728134"/>
            <a:chOff x="-57659" y="5091518"/>
            <a:chExt cx="2802752" cy="728162"/>
          </a:xfrm>
        </p:grpSpPr>
        <p:sp>
          <p:nvSpPr>
            <p:cNvPr id="45" name="ZoneTexte 44"/>
            <p:cNvSpPr txBox="1"/>
            <p:nvPr/>
          </p:nvSpPr>
          <p:spPr>
            <a:xfrm>
              <a:off x="-57659" y="5091518"/>
              <a:ext cx="2780038" cy="343505"/>
            </a:xfrm>
            <a:prstGeom prst="rect">
              <a:avLst/>
            </a:prstGeom>
            <a:noFill/>
          </p:spPr>
          <p:txBody>
            <a:bodyPr wrap="square" rtlCol="0">
              <a:spAutoFit/>
            </a:bodyPr>
            <a:lstStyle/>
            <a:p>
              <a:pPr defTabSz="914335">
                <a:defRPr/>
              </a:pPr>
              <a:r>
                <a:rPr lang="fr-FR" sz="1632" dirty="0">
                  <a:solidFill>
                    <a:srgbClr val="565655"/>
                  </a:solidFill>
                  <a:latin typeface="Century Gothic" panose="020B0502020202020204" pitchFamily="34" charset="0"/>
                </a:rPr>
                <a:t>PREOCCUPATION</a:t>
              </a:r>
            </a:p>
          </p:txBody>
        </p:sp>
        <p:sp>
          <p:nvSpPr>
            <p:cNvPr id="46" name="Rectangle 45"/>
            <p:cNvSpPr/>
            <p:nvPr/>
          </p:nvSpPr>
          <p:spPr>
            <a:xfrm>
              <a:off x="26425" y="5476175"/>
              <a:ext cx="2718668" cy="343505"/>
            </a:xfrm>
            <a:prstGeom prst="rect">
              <a:avLst/>
            </a:prstGeom>
            <a:ln>
              <a:solidFill>
                <a:schemeClr val="tx1"/>
              </a:solidFill>
            </a:ln>
          </p:spPr>
          <p:txBody>
            <a:bodyPr wrap="square">
              <a:spAutoFit/>
            </a:bodyPr>
            <a:lstStyle/>
            <a:p>
              <a:pPr defTabSz="914335">
                <a:defRPr/>
              </a:pPr>
              <a:r>
                <a:rPr lang="fr-FR" sz="1632" dirty="0">
                  <a:solidFill>
                    <a:srgbClr val="565655"/>
                  </a:solidFill>
                  <a:latin typeface="Century Gothic" panose="020B0502020202020204" pitchFamily="34" charset="0"/>
                </a:rPr>
                <a:t>Faire peau neuve</a:t>
              </a:r>
              <a:endParaRPr lang="fr-FR" sz="1632" b="1" dirty="0">
                <a:solidFill>
                  <a:srgbClr val="565655"/>
                </a:solidFill>
                <a:latin typeface="Century Gothic" panose="020B0502020202020204" pitchFamily="34" charset="0"/>
              </a:endParaRPr>
            </a:p>
          </p:txBody>
        </p:sp>
      </p:grpSp>
      <p:sp>
        <p:nvSpPr>
          <p:cNvPr id="51" name="ZoneTexte 50"/>
          <p:cNvSpPr txBox="1"/>
          <p:nvPr/>
        </p:nvSpPr>
        <p:spPr>
          <a:xfrm>
            <a:off x="7333271" y="5292663"/>
            <a:ext cx="2027691" cy="343492"/>
          </a:xfrm>
          <a:prstGeom prst="rect">
            <a:avLst/>
          </a:prstGeom>
          <a:noFill/>
        </p:spPr>
        <p:txBody>
          <a:bodyPr wrap="square" rtlCol="0">
            <a:spAutoFit/>
          </a:bodyPr>
          <a:lstStyle/>
          <a:p>
            <a:pPr defTabSz="914335">
              <a:defRPr/>
            </a:pPr>
            <a:r>
              <a:rPr lang="fr-FR" sz="1632" dirty="0">
                <a:solidFill>
                  <a:srgbClr val="565655"/>
                </a:solidFill>
                <a:latin typeface="Century Gothic" panose="020B0502020202020204" pitchFamily="34" charset="0"/>
              </a:rPr>
              <a:t>PREOCCUPATION</a:t>
            </a:r>
          </a:p>
        </p:txBody>
      </p:sp>
      <p:sp>
        <p:nvSpPr>
          <p:cNvPr id="52" name="Rectangle 51"/>
          <p:cNvSpPr/>
          <p:nvPr/>
        </p:nvSpPr>
        <p:spPr>
          <a:xfrm>
            <a:off x="7335449" y="5670663"/>
            <a:ext cx="2025513" cy="343492"/>
          </a:xfrm>
          <a:prstGeom prst="rect">
            <a:avLst/>
          </a:prstGeom>
          <a:ln>
            <a:solidFill>
              <a:schemeClr val="tx1"/>
            </a:solidFill>
          </a:ln>
        </p:spPr>
        <p:txBody>
          <a:bodyPr wrap="square">
            <a:spAutoFit/>
          </a:bodyPr>
          <a:lstStyle/>
          <a:p>
            <a:pPr defTabSz="914335">
              <a:defRPr/>
            </a:pPr>
            <a:r>
              <a:rPr lang="fr-FR" sz="1632" dirty="0">
                <a:solidFill>
                  <a:srgbClr val="565655"/>
                </a:solidFill>
                <a:latin typeface="Century Gothic" panose="020B0502020202020204" pitchFamily="34" charset="0"/>
              </a:rPr>
              <a:t>Uniformité du teint</a:t>
            </a:r>
            <a:endParaRPr lang="fr-FR" sz="1632" b="1" dirty="0">
              <a:solidFill>
                <a:srgbClr val="565655"/>
              </a:solidFill>
              <a:latin typeface="Century Gothic" panose="020B0502020202020204" pitchFamily="34" charset="0"/>
            </a:endParaRPr>
          </a:p>
        </p:txBody>
      </p:sp>
      <p:grpSp>
        <p:nvGrpSpPr>
          <p:cNvPr id="54" name="Groupe 53"/>
          <p:cNvGrpSpPr/>
          <p:nvPr/>
        </p:nvGrpSpPr>
        <p:grpSpPr>
          <a:xfrm>
            <a:off x="4117549" y="6055938"/>
            <a:ext cx="1776746" cy="620478"/>
            <a:chOff x="-40451" y="5231042"/>
            <a:chExt cx="2374900" cy="620502"/>
          </a:xfrm>
        </p:grpSpPr>
        <p:sp>
          <p:nvSpPr>
            <p:cNvPr id="55" name="ZoneTexte 54"/>
            <p:cNvSpPr txBox="1"/>
            <p:nvPr/>
          </p:nvSpPr>
          <p:spPr>
            <a:xfrm>
              <a:off x="-40451" y="5231042"/>
              <a:ext cx="2067387" cy="343505"/>
            </a:xfrm>
            <a:prstGeom prst="rect">
              <a:avLst/>
            </a:prstGeom>
            <a:noFill/>
          </p:spPr>
          <p:txBody>
            <a:bodyPr wrap="square" rtlCol="0">
              <a:spAutoFit/>
            </a:bodyPr>
            <a:lstStyle/>
            <a:p>
              <a:pPr defTabSz="914335">
                <a:defRPr/>
              </a:pPr>
              <a:r>
                <a:rPr lang="fr-FR" sz="1632" dirty="0">
                  <a:solidFill>
                    <a:srgbClr val="565655"/>
                  </a:solidFill>
                  <a:latin typeface="Century Gothic" panose="020B0502020202020204" pitchFamily="34" charset="0"/>
                </a:rPr>
                <a:t>SOIN</a:t>
              </a:r>
            </a:p>
          </p:txBody>
        </p:sp>
        <p:sp>
          <p:nvSpPr>
            <p:cNvPr id="56" name="Rectangle 55"/>
            <p:cNvSpPr/>
            <p:nvPr/>
          </p:nvSpPr>
          <p:spPr>
            <a:xfrm>
              <a:off x="44848" y="5508039"/>
              <a:ext cx="2289601" cy="343505"/>
            </a:xfrm>
            <a:prstGeom prst="rect">
              <a:avLst/>
            </a:prstGeom>
            <a:ln>
              <a:solidFill>
                <a:schemeClr val="tx1"/>
              </a:solidFill>
            </a:ln>
          </p:spPr>
          <p:txBody>
            <a:bodyPr wrap="square">
              <a:spAutoFit/>
            </a:bodyPr>
            <a:lstStyle/>
            <a:p>
              <a:pPr defTabSz="914335">
                <a:defRPr/>
              </a:pPr>
              <a:r>
                <a:rPr lang="fr-FR" sz="1632" dirty="0">
                  <a:solidFill>
                    <a:srgbClr val="565655"/>
                  </a:solidFill>
                  <a:latin typeface="Century Gothic" panose="020B0502020202020204" pitchFamily="34" charset="0"/>
                </a:rPr>
                <a:t>Alpha vital</a:t>
              </a:r>
              <a:endParaRPr lang="fr-FR" sz="1632" b="1" dirty="0">
                <a:solidFill>
                  <a:srgbClr val="565655"/>
                </a:solidFill>
                <a:latin typeface="Century Gothic" panose="020B0502020202020204" pitchFamily="34" charset="0"/>
              </a:endParaRPr>
            </a:p>
          </p:txBody>
        </p:sp>
      </p:grpSp>
      <p:grpSp>
        <p:nvGrpSpPr>
          <p:cNvPr id="57" name="Groupe 56"/>
          <p:cNvGrpSpPr/>
          <p:nvPr/>
        </p:nvGrpSpPr>
        <p:grpSpPr>
          <a:xfrm>
            <a:off x="7333271" y="6007825"/>
            <a:ext cx="2027692" cy="668606"/>
            <a:chOff x="18133" y="5182914"/>
            <a:chExt cx="2316316" cy="668630"/>
          </a:xfrm>
        </p:grpSpPr>
        <p:sp>
          <p:nvSpPr>
            <p:cNvPr id="62" name="ZoneTexte 61"/>
            <p:cNvSpPr txBox="1"/>
            <p:nvPr/>
          </p:nvSpPr>
          <p:spPr>
            <a:xfrm>
              <a:off x="18133" y="5182914"/>
              <a:ext cx="2008803" cy="343505"/>
            </a:xfrm>
            <a:prstGeom prst="rect">
              <a:avLst/>
            </a:prstGeom>
            <a:noFill/>
          </p:spPr>
          <p:txBody>
            <a:bodyPr wrap="square" rtlCol="0">
              <a:spAutoFit/>
            </a:bodyPr>
            <a:lstStyle/>
            <a:p>
              <a:pPr defTabSz="914335">
                <a:defRPr/>
              </a:pPr>
              <a:r>
                <a:rPr lang="fr-FR" sz="1632" dirty="0">
                  <a:solidFill>
                    <a:srgbClr val="565655"/>
                  </a:solidFill>
                  <a:latin typeface="Century Gothic" panose="020B0502020202020204" pitchFamily="34" charset="0"/>
                </a:rPr>
                <a:t>SOIN</a:t>
              </a:r>
            </a:p>
          </p:txBody>
        </p:sp>
        <p:sp>
          <p:nvSpPr>
            <p:cNvPr id="63" name="Rectangle 62"/>
            <p:cNvSpPr/>
            <p:nvPr/>
          </p:nvSpPr>
          <p:spPr>
            <a:xfrm>
              <a:off x="44848" y="5508039"/>
              <a:ext cx="2289601" cy="343505"/>
            </a:xfrm>
            <a:prstGeom prst="rect">
              <a:avLst/>
            </a:prstGeom>
            <a:ln>
              <a:solidFill>
                <a:schemeClr val="tx1"/>
              </a:solidFill>
            </a:ln>
          </p:spPr>
          <p:txBody>
            <a:bodyPr wrap="square">
              <a:spAutoFit/>
            </a:bodyPr>
            <a:lstStyle/>
            <a:p>
              <a:pPr defTabSz="914335">
                <a:defRPr/>
              </a:pPr>
              <a:r>
                <a:rPr lang="fr-FR" sz="1632" dirty="0">
                  <a:solidFill>
                    <a:srgbClr val="565655"/>
                  </a:solidFill>
                  <a:latin typeface="Century Gothic" panose="020B0502020202020204" pitchFamily="34" charset="0"/>
                </a:rPr>
                <a:t>Essential white</a:t>
              </a:r>
              <a:endParaRPr lang="fr-FR" sz="1632" b="1" dirty="0">
                <a:solidFill>
                  <a:srgbClr val="565655"/>
                </a:solidFill>
                <a:latin typeface="Century Gothic" panose="020B0502020202020204" pitchFamily="34" charset="0"/>
              </a:endParaRPr>
            </a:p>
          </p:txBody>
        </p:sp>
      </p:grpSp>
      <p:sp>
        <p:nvSpPr>
          <p:cNvPr id="73" name="Sous-titre 2">
            <a:extLst>
              <a:ext uri="{FF2B5EF4-FFF2-40B4-BE49-F238E27FC236}">
                <a16:creationId xmlns:a16="http://schemas.microsoft.com/office/drawing/2014/main" id="{5257DCD9-7062-4C85-9309-DADF1D224FEC}"/>
              </a:ext>
            </a:extLst>
          </p:cNvPr>
          <p:cNvSpPr txBox="1">
            <a:spLocks/>
          </p:cNvSpPr>
          <p:nvPr/>
        </p:nvSpPr>
        <p:spPr>
          <a:xfrm>
            <a:off x="1890751" y="388800"/>
            <a:ext cx="8019219" cy="1018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defTabSz="914335">
              <a:defRPr sz="2400" b="1">
                <a:solidFill>
                  <a:srgbClr val="E7E6E6">
                    <a:lumMod val="25000"/>
                  </a:srgbClr>
                </a:solidFill>
                <a:latin typeface="KyivType Sans2" panose="00000500000000000000" pitchFamily="50"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Les peelings professionnels Yon-Ka</a:t>
            </a:r>
          </a:p>
        </p:txBody>
      </p:sp>
      <p:pic>
        <p:nvPicPr>
          <p:cNvPr id="65" name="Picture 2" descr="Forces et faiblesses de la « Palestine 24 images/seconde » - ERAP -  Échanges Rhône-Alpes Auvergne Palestine"/>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93" b="99507" l="10000" r="90000">
                        <a14:foregroundMark x1="21923" y1="48768" x2="75000" y2="51232"/>
                        <a14:foregroundMark x1="79231" y1="43842" x2="79231" y2="43842"/>
                        <a14:foregroundMark x1="78846" y1="42857" x2="68462" y2="49754"/>
                        <a14:foregroundMark x1="18077" y1="32020" x2="77308" y2="8374"/>
                      </a14:backgroundRemoval>
                    </a14:imgEffect>
                  </a14:imgLayer>
                </a14:imgProps>
              </a:ext>
              <a:ext uri="{28A0092B-C50C-407E-A947-70E740481C1C}">
                <a14:useLocalDpi xmlns:a14="http://schemas.microsoft.com/office/drawing/2010/main" val="0"/>
              </a:ext>
            </a:extLst>
          </a:blip>
          <a:srcRect/>
          <a:stretch>
            <a:fillRect/>
          </a:stretch>
        </p:blipFill>
        <p:spPr bwMode="auto">
          <a:xfrm rot="1288824">
            <a:off x="10712609" y="241652"/>
            <a:ext cx="1334705" cy="104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65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1000"/>
                                        <p:tgtEl>
                                          <p:spTgt spid="93"/>
                                        </p:tgtEl>
                                      </p:cBhvr>
                                    </p:animEffect>
                                    <p:anim calcmode="lin" valueType="num">
                                      <p:cBhvr>
                                        <p:cTn id="13" dur="1000" fill="hold"/>
                                        <p:tgtEl>
                                          <p:spTgt spid="93"/>
                                        </p:tgtEl>
                                        <p:attrNameLst>
                                          <p:attrName>ppt_x</p:attrName>
                                        </p:attrNameLst>
                                      </p:cBhvr>
                                      <p:tavLst>
                                        <p:tav tm="0">
                                          <p:val>
                                            <p:strVal val="#ppt_x"/>
                                          </p:val>
                                        </p:tav>
                                        <p:tav tm="100000">
                                          <p:val>
                                            <p:strVal val="#ppt_x"/>
                                          </p:val>
                                        </p:tav>
                                      </p:tavLst>
                                    </p:anim>
                                    <p:anim calcmode="lin" valueType="num">
                                      <p:cBhvr>
                                        <p:cTn id="14" dur="1000" fill="hold"/>
                                        <p:tgtEl>
                                          <p:spTgt spid="9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1000"/>
                                        <p:tgtEl>
                                          <p:spTgt spid="91"/>
                                        </p:tgtEl>
                                      </p:cBhvr>
                                    </p:animEffect>
                                    <p:anim calcmode="lin" valueType="num">
                                      <p:cBhvr>
                                        <p:cTn id="55" dur="1000" fill="hold"/>
                                        <p:tgtEl>
                                          <p:spTgt spid="91"/>
                                        </p:tgtEl>
                                        <p:attrNameLst>
                                          <p:attrName>ppt_x</p:attrName>
                                        </p:attrNameLst>
                                      </p:cBhvr>
                                      <p:tavLst>
                                        <p:tav tm="0">
                                          <p:val>
                                            <p:strVal val="#ppt_x"/>
                                          </p:val>
                                        </p:tav>
                                        <p:tav tm="100000">
                                          <p:val>
                                            <p:strVal val="#ppt_x"/>
                                          </p:val>
                                        </p:tav>
                                      </p:tavLst>
                                    </p:anim>
                                    <p:anim calcmode="lin" valueType="num">
                                      <p:cBhvr>
                                        <p:cTn id="56" dur="1000" fill="hold"/>
                                        <p:tgtEl>
                                          <p:spTgt spid="9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1000" fill="hold"/>
                                        <p:tgtEl>
                                          <p:spTgt spid="10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03"/>
                                        </p:tgtEl>
                                        <p:attrNameLst>
                                          <p:attrName>style.visibility</p:attrName>
                                        </p:attrNameLst>
                                      </p:cBhvr>
                                      <p:to>
                                        <p:strVal val="visible"/>
                                      </p:to>
                                    </p:set>
                                    <p:animEffect transition="in" filter="fade">
                                      <p:cBhvr>
                                        <p:cTn id="64" dur="1000"/>
                                        <p:tgtEl>
                                          <p:spTgt spid="103"/>
                                        </p:tgtEl>
                                      </p:cBhvr>
                                    </p:animEffect>
                                    <p:anim calcmode="lin" valueType="num">
                                      <p:cBhvr>
                                        <p:cTn id="65" dur="1000" fill="hold"/>
                                        <p:tgtEl>
                                          <p:spTgt spid="103"/>
                                        </p:tgtEl>
                                        <p:attrNameLst>
                                          <p:attrName>ppt_x</p:attrName>
                                        </p:attrNameLst>
                                      </p:cBhvr>
                                      <p:tavLst>
                                        <p:tav tm="0">
                                          <p:val>
                                            <p:strVal val="#ppt_x"/>
                                          </p:val>
                                        </p:tav>
                                        <p:tav tm="100000">
                                          <p:val>
                                            <p:strVal val="#ppt_x"/>
                                          </p:val>
                                        </p:tav>
                                      </p:tavLst>
                                    </p:anim>
                                    <p:anim calcmode="lin" valueType="num">
                                      <p:cBhvr>
                                        <p:cTn id="66" dur="1000" fill="hold"/>
                                        <p:tgtEl>
                                          <p:spTgt spid="103"/>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fade">
                                      <p:cBhvr>
                                        <p:cTn id="74" dur="1000"/>
                                        <p:tgtEl>
                                          <p:spTgt spid="48"/>
                                        </p:tgtEl>
                                      </p:cBhvr>
                                    </p:animEffect>
                                    <p:anim calcmode="lin" valueType="num">
                                      <p:cBhvr>
                                        <p:cTn id="75" dur="1000" fill="hold"/>
                                        <p:tgtEl>
                                          <p:spTgt spid="48"/>
                                        </p:tgtEl>
                                        <p:attrNameLst>
                                          <p:attrName>ppt_x</p:attrName>
                                        </p:attrNameLst>
                                      </p:cBhvr>
                                      <p:tavLst>
                                        <p:tav tm="0">
                                          <p:val>
                                            <p:strVal val="#ppt_x"/>
                                          </p:val>
                                        </p:tav>
                                        <p:tav tm="100000">
                                          <p:val>
                                            <p:strVal val="#ppt_x"/>
                                          </p:val>
                                        </p:tav>
                                      </p:tavLst>
                                    </p:anim>
                                    <p:anim calcmode="lin" valueType="num">
                                      <p:cBhvr>
                                        <p:cTn id="76" dur="1000" fill="hold"/>
                                        <p:tgtEl>
                                          <p:spTgt spid="48"/>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1000"/>
                                        <p:tgtEl>
                                          <p:spTgt spid="42"/>
                                        </p:tgtEl>
                                      </p:cBhvr>
                                    </p:animEffect>
                                    <p:anim calcmode="lin" valueType="num">
                                      <p:cBhvr>
                                        <p:cTn id="80" dur="1000" fill="hold"/>
                                        <p:tgtEl>
                                          <p:spTgt spid="42"/>
                                        </p:tgtEl>
                                        <p:attrNameLst>
                                          <p:attrName>ppt_x</p:attrName>
                                        </p:attrNameLst>
                                      </p:cBhvr>
                                      <p:tavLst>
                                        <p:tav tm="0">
                                          <p:val>
                                            <p:strVal val="#ppt_x"/>
                                          </p:val>
                                        </p:tav>
                                        <p:tav tm="100000">
                                          <p:val>
                                            <p:strVal val="#ppt_x"/>
                                          </p:val>
                                        </p:tav>
                                      </p:tavLst>
                                    </p:anim>
                                    <p:anim calcmode="lin" valueType="num">
                                      <p:cBhvr>
                                        <p:cTn id="81" dur="1000" fill="hold"/>
                                        <p:tgtEl>
                                          <p:spTgt spid="42"/>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fade">
                                      <p:cBhvr>
                                        <p:cTn id="84" dur="1000"/>
                                        <p:tgtEl>
                                          <p:spTgt spid="54"/>
                                        </p:tgtEl>
                                      </p:cBhvr>
                                    </p:animEffect>
                                    <p:anim calcmode="lin" valueType="num">
                                      <p:cBhvr>
                                        <p:cTn id="85" dur="1000" fill="hold"/>
                                        <p:tgtEl>
                                          <p:spTgt spid="54"/>
                                        </p:tgtEl>
                                        <p:attrNameLst>
                                          <p:attrName>ppt_x</p:attrName>
                                        </p:attrNameLst>
                                      </p:cBhvr>
                                      <p:tavLst>
                                        <p:tav tm="0">
                                          <p:val>
                                            <p:strVal val="#ppt_x"/>
                                          </p:val>
                                        </p:tav>
                                        <p:tav tm="100000">
                                          <p:val>
                                            <p:strVal val="#ppt_x"/>
                                          </p:val>
                                        </p:tav>
                                      </p:tavLst>
                                    </p:anim>
                                    <p:anim calcmode="lin" valueType="num">
                                      <p:cBhvr>
                                        <p:cTn id="8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02"/>
                                        </p:tgtEl>
                                        <p:attrNameLst>
                                          <p:attrName>style.visibility</p:attrName>
                                        </p:attrNameLst>
                                      </p:cBhvr>
                                      <p:to>
                                        <p:strVal val="visible"/>
                                      </p:to>
                                    </p:set>
                                    <p:animEffect transition="in" filter="fade">
                                      <p:cBhvr>
                                        <p:cTn id="91" dur="1000"/>
                                        <p:tgtEl>
                                          <p:spTgt spid="102"/>
                                        </p:tgtEl>
                                      </p:cBhvr>
                                    </p:animEffect>
                                    <p:anim calcmode="lin" valueType="num">
                                      <p:cBhvr>
                                        <p:cTn id="92" dur="1000" fill="hold"/>
                                        <p:tgtEl>
                                          <p:spTgt spid="102"/>
                                        </p:tgtEl>
                                        <p:attrNameLst>
                                          <p:attrName>ppt_x</p:attrName>
                                        </p:attrNameLst>
                                      </p:cBhvr>
                                      <p:tavLst>
                                        <p:tav tm="0">
                                          <p:val>
                                            <p:strVal val="#ppt_x"/>
                                          </p:val>
                                        </p:tav>
                                        <p:tav tm="100000">
                                          <p:val>
                                            <p:strVal val="#ppt_x"/>
                                          </p:val>
                                        </p:tav>
                                      </p:tavLst>
                                    </p:anim>
                                    <p:anim calcmode="lin" valueType="num">
                                      <p:cBhvr>
                                        <p:cTn id="93" dur="1000" fill="hold"/>
                                        <p:tgtEl>
                                          <p:spTgt spid="102"/>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04"/>
                                        </p:tgtEl>
                                        <p:attrNameLst>
                                          <p:attrName>style.visibility</p:attrName>
                                        </p:attrNameLst>
                                      </p:cBhvr>
                                      <p:to>
                                        <p:strVal val="visible"/>
                                      </p:to>
                                    </p:set>
                                    <p:animEffect transition="in" filter="fade">
                                      <p:cBhvr>
                                        <p:cTn id="96" dur="1000"/>
                                        <p:tgtEl>
                                          <p:spTgt spid="104"/>
                                        </p:tgtEl>
                                      </p:cBhvr>
                                    </p:animEffect>
                                    <p:anim calcmode="lin" valueType="num">
                                      <p:cBhvr>
                                        <p:cTn id="97" dur="1000" fill="hold"/>
                                        <p:tgtEl>
                                          <p:spTgt spid="104"/>
                                        </p:tgtEl>
                                        <p:attrNameLst>
                                          <p:attrName>ppt_x</p:attrName>
                                        </p:attrNameLst>
                                      </p:cBhvr>
                                      <p:tavLst>
                                        <p:tav tm="0">
                                          <p:val>
                                            <p:strVal val="#ppt_x"/>
                                          </p:val>
                                        </p:tav>
                                        <p:tav tm="100000">
                                          <p:val>
                                            <p:strVal val="#ppt_x"/>
                                          </p:val>
                                        </p:tav>
                                      </p:tavLst>
                                    </p:anim>
                                    <p:anim calcmode="lin" valueType="num">
                                      <p:cBhvr>
                                        <p:cTn id="98" dur="1000" fill="hold"/>
                                        <p:tgtEl>
                                          <p:spTgt spid="104"/>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fade">
                                      <p:cBhvr>
                                        <p:cTn id="111" dur="1000"/>
                                        <p:tgtEl>
                                          <p:spTgt spid="53"/>
                                        </p:tgtEl>
                                      </p:cBhvr>
                                    </p:animEffect>
                                    <p:anim calcmode="lin" valueType="num">
                                      <p:cBhvr>
                                        <p:cTn id="112" dur="1000" fill="hold"/>
                                        <p:tgtEl>
                                          <p:spTgt spid="53"/>
                                        </p:tgtEl>
                                        <p:attrNameLst>
                                          <p:attrName>ppt_x</p:attrName>
                                        </p:attrNameLst>
                                      </p:cBhvr>
                                      <p:tavLst>
                                        <p:tav tm="0">
                                          <p:val>
                                            <p:strVal val="#ppt_x"/>
                                          </p:val>
                                        </p:tav>
                                        <p:tav tm="100000">
                                          <p:val>
                                            <p:strVal val="#ppt_x"/>
                                          </p:val>
                                        </p:tav>
                                      </p:tavLst>
                                    </p:anim>
                                    <p:anim calcmode="lin" valueType="num">
                                      <p:cBhvr>
                                        <p:cTn id="113" dur="1000" fill="hold"/>
                                        <p:tgtEl>
                                          <p:spTgt spid="53"/>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52"/>
                                        </p:tgtEl>
                                        <p:attrNameLst>
                                          <p:attrName>style.visibility</p:attrName>
                                        </p:attrNameLst>
                                      </p:cBhvr>
                                      <p:to>
                                        <p:strVal val="visible"/>
                                      </p:to>
                                    </p:set>
                                    <p:animEffect transition="in" filter="fade">
                                      <p:cBhvr>
                                        <p:cTn id="121" dur="1000"/>
                                        <p:tgtEl>
                                          <p:spTgt spid="52"/>
                                        </p:tgtEl>
                                      </p:cBhvr>
                                    </p:animEffect>
                                    <p:anim calcmode="lin" valueType="num">
                                      <p:cBhvr>
                                        <p:cTn id="122" dur="1000" fill="hold"/>
                                        <p:tgtEl>
                                          <p:spTgt spid="52"/>
                                        </p:tgtEl>
                                        <p:attrNameLst>
                                          <p:attrName>ppt_x</p:attrName>
                                        </p:attrNameLst>
                                      </p:cBhvr>
                                      <p:tavLst>
                                        <p:tav tm="0">
                                          <p:val>
                                            <p:strVal val="#ppt_x"/>
                                          </p:val>
                                        </p:tav>
                                        <p:tav tm="100000">
                                          <p:val>
                                            <p:strVal val="#ppt_x"/>
                                          </p:val>
                                        </p:tav>
                                      </p:tavLst>
                                    </p:anim>
                                    <p:anim calcmode="lin" valueType="num">
                                      <p:cBhvr>
                                        <p:cTn id="123" dur="1000" fill="hold"/>
                                        <p:tgtEl>
                                          <p:spTgt spid="52"/>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fade">
                                      <p:cBhvr>
                                        <p:cTn id="126" dur="1000"/>
                                        <p:tgtEl>
                                          <p:spTgt spid="57"/>
                                        </p:tgtEl>
                                      </p:cBhvr>
                                    </p:animEffect>
                                    <p:anim calcmode="lin" valueType="num">
                                      <p:cBhvr>
                                        <p:cTn id="127" dur="1000" fill="hold"/>
                                        <p:tgtEl>
                                          <p:spTgt spid="57"/>
                                        </p:tgtEl>
                                        <p:attrNameLst>
                                          <p:attrName>ppt_x</p:attrName>
                                        </p:attrNameLst>
                                      </p:cBhvr>
                                      <p:tavLst>
                                        <p:tav tm="0">
                                          <p:val>
                                            <p:strVal val="#ppt_x"/>
                                          </p:val>
                                        </p:tav>
                                        <p:tav tm="100000">
                                          <p:val>
                                            <p:strVal val="#ppt_x"/>
                                          </p:val>
                                        </p:tav>
                                      </p:tavLst>
                                    </p:anim>
                                    <p:anim calcmode="lin" valueType="num">
                                      <p:cBhvr>
                                        <p:cTn id="128" dur="1000" fill="hold"/>
                                        <p:tgtEl>
                                          <p:spTgt spid="57"/>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1000"/>
                                        <p:tgtEl>
                                          <p:spTgt spid="47"/>
                                        </p:tgtEl>
                                      </p:cBhvr>
                                    </p:animEffect>
                                    <p:anim calcmode="lin" valueType="num">
                                      <p:cBhvr>
                                        <p:cTn id="132" dur="1000" fill="hold"/>
                                        <p:tgtEl>
                                          <p:spTgt spid="47"/>
                                        </p:tgtEl>
                                        <p:attrNameLst>
                                          <p:attrName>ppt_x</p:attrName>
                                        </p:attrNameLst>
                                      </p:cBhvr>
                                      <p:tavLst>
                                        <p:tav tm="0">
                                          <p:val>
                                            <p:strVal val="#ppt_x"/>
                                          </p:val>
                                        </p:tav>
                                        <p:tav tm="100000">
                                          <p:val>
                                            <p:strVal val="#ppt_x"/>
                                          </p:val>
                                        </p:tav>
                                      </p:tavLst>
                                    </p:anim>
                                    <p:anim calcmode="lin" valueType="num">
                                      <p:cBhvr>
                                        <p:cTn id="13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nodeType="clickEffect">
                                  <p:stCondLst>
                                    <p:cond delay="0"/>
                                  </p:stCondLst>
                                  <p:childTnLst>
                                    <p:set>
                                      <p:cBhvr>
                                        <p:cTn id="137" dur="1" fill="hold">
                                          <p:stCondLst>
                                            <p:cond delay="0"/>
                                          </p:stCondLst>
                                        </p:cTn>
                                        <p:tgtEl>
                                          <p:spTgt spid="58"/>
                                        </p:tgtEl>
                                        <p:attrNameLst>
                                          <p:attrName>style.visibility</p:attrName>
                                        </p:attrNameLst>
                                      </p:cBhvr>
                                      <p:to>
                                        <p:strVal val="visible"/>
                                      </p:to>
                                    </p:set>
                                    <p:animEffect transition="in" filter="wipe(down)">
                                      <p:cBhvr>
                                        <p:cTn id="138" dur="500"/>
                                        <p:tgtEl>
                                          <p:spTgt spid="58"/>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64"/>
                                        </p:tgtEl>
                                        <p:attrNameLst>
                                          <p:attrName>style.visibility</p:attrName>
                                        </p:attrNameLst>
                                      </p:cBhvr>
                                      <p:to>
                                        <p:strVal val="visible"/>
                                      </p:to>
                                    </p:set>
                                    <p:animEffect transition="in" filter="wipe(down)">
                                      <p:cBhvr>
                                        <p:cTn id="14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91" grpId="0" animBg="1"/>
      <p:bldP spid="93" grpId="0" animBg="1"/>
      <p:bldP spid="101" grpId="0" animBg="1"/>
      <p:bldP spid="102" grpId="0" animBg="1"/>
      <p:bldP spid="103" grpId="0" animBg="1"/>
      <p:bldP spid="104" grpId="0" animBg="1"/>
      <p:bldP spid="39" grpId="0"/>
      <p:bldP spid="40" grpId="0" animBg="1"/>
      <p:bldP spid="43" grpId="0" animBg="1"/>
      <p:bldP spid="49" grpId="0" animBg="1"/>
      <p:bldP spid="64" grpId="0"/>
      <p:bldP spid="51" grpId="0"/>
      <p:bldP spid="52"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2014</TotalTime>
  <Words>2141</Words>
  <Application>Microsoft Office PowerPoint</Application>
  <PresentationFormat>Grand écran</PresentationFormat>
  <Paragraphs>706</Paragraphs>
  <Slides>22</Slides>
  <Notes>21</Notes>
  <HiddenSlides>2</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22</vt:i4>
      </vt:variant>
    </vt:vector>
  </HeadingPairs>
  <TitlesOfParts>
    <vt:vector size="37" baseType="lpstr">
      <vt:lpstr>Arial</vt:lpstr>
      <vt:lpstr>Arial Narrow</vt:lpstr>
      <vt:lpstr>Bradley Hand ITC</vt:lpstr>
      <vt:lpstr>Calibri</vt:lpstr>
      <vt:lpstr>Calibri Light</vt:lpstr>
      <vt:lpstr>Century Gothic</vt:lpstr>
      <vt:lpstr>KyivType Sans2</vt:lpstr>
      <vt:lpstr>Lucida Grande</vt:lpstr>
      <vt:lpstr>Optima</vt:lpstr>
      <vt:lpstr>Sofia Pro Medium</vt:lpstr>
      <vt:lpstr>Sofia Pro Regular</vt:lpstr>
      <vt:lpstr>The Sans plus </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MULTALER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BASSON Sophie</dc:creator>
  <cp:lastModifiedBy>BASSON Sophie</cp:lastModifiedBy>
  <cp:revision>68</cp:revision>
  <cp:lastPrinted>2021-11-18T10:49:01Z</cp:lastPrinted>
  <dcterms:created xsi:type="dcterms:W3CDTF">2021-11-09T08:12:56Z</dcterms:created>
  <dcterms:modified xsi:type="dcterms:W3CDTF">2021-12-14T09:19:56Z</dcterms:modified>
</cp:coreProperties>
</file>