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handoutMasterIdLst>
    <p:handoutMasterId r:id="rId26"/>
  </p:handoutMasterIdLst>
  <p:sldIdLst>
    <p:sldId id="324" r:id="rId2"/>
    <p:sldId id="339" r:id="rId3"/>
    <p:sldId id="325" r:id="rId4"/>
    <p:sldId id="303" r:id="rId5"/>
    <p:sldId id="346" r:id="rId6"/>
    <p:sldId id="308" r:id="rId7"/>
    <p:sldId id="341" r:id="rId8"/>
    <p:sldId id="310" r:id="rId9"/>
    <p:sldId id="342" r:id="rId10"/>
    <p:sldId id="309" r:id="rId11"/>
    <p:sldId id="343" r:id="rId12"/>
    <p:sldId id="311" r:id="rId13"/>
    <p:sldId id="345" r:id="rId14"/>
    <p:sldId id="347" r:id="rId15"/>
    <p:sldId id="348" r:id="rId16"/>
    <p:sldId id="349" r:id="rId17"/>
    <p:sldId id="350" r:id="rId18"/>
    <p:sldId id="351" r:id="rId19"/>
    <p:sldId id="352" r:id="rId20"/>
    <p:sldId id="353" r:id="rId21"/>
    <p:sldId id="354" r:id="rId22"/>
    <p:sldId id="338" r:id="rId23"/>
    <p:sldId id="263" r:id="rId24"/>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85"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CEC4"/>
    <a:srgbClr val="E9E0D9"/>
    <a:srgbClr val="E2E0ED"/>
    <a:srgbClr val="FEEF85"/>
    <a:srgbClr val="EEE5E4"/>
    <a:srgbClr val="D4B6A5"/>
    <a:srgbClr val="EDDFD9"/>
    <a:srgbClr val="F3D0AC"/>
    <a:srgbClr val="C1B3A8"/>
    <a:srgbClr val="D6B9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79" autoAdjust="0"/>
    <p:restoredTop sz="92549" autoAdjust="0"/>
  </p:normalViewPr>
  <p:slideViewPr>
    <p:cSldViewPr snapToGrid="0" showGuides="1">
      <p:cViewPr varScale="1">
        <p:scale>
          <a:sx n="76" d="100"/>
          <a:sy n="76" d="100"/>
        </p:scale>
        <p:origin x="749" y="62"/>
      </p:cViewPr>
      <p:guideLst>
        <p:guide orient="horz" pos="2183"/>
        <p:guide pos="3885"/>
      </p:guideLst>
    </p:cSldViewPr>
  </p:slideViewPr>
  <p:notesTextViewPr>
    <p:cViewPr>
      <p:scale>
        <a:sx n="75" d="100"/>
        <a:sy n="75" d="100"/>
      </p:scale>
      <p:origin x="0" y="0"/>
    </p:cViewPr>
  </p:notesTextViewPr>
  <p:sorterViewPr>
    <p:cViewPr>
      <p:scale>
        <a:sx n="100" d="100"/>
        <a:sy n="100" d="100"/>
      </p:scale>
      <p:origin x="0" y="0"/>
    </p:cViewPr>
  </p:sorterViewPr>
  <p:notesViewPr>
    <p:cSldViewPr snapToGrid="0" showGuides="1">
      <p:cViewPr varScale="1">
        <p:scale>
          <a:sx n="87" d="100"/>
          <a:sy n="87" d="100"/>
        </p:scale>
        <p:origin x="3764" y="4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18892BF-CBBE-4A77-8939-43BBD9D0A813}" type="datetimeFigureOut">
              <a:rPr lang="fr-FR" smtClean="0"/>
              <a:t>06/03/2023</a:t>
            </a:fld>
            <a:endParaRPr lang="fr-FR"/>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149C27D-B797-4A19-A0DA-D2694187A20A}" type="slidenum">
              <a:rPr lang="fr-FR" smtClean="0"/>
              <a:t>‹N°›</a:t>
            </a:fld>
            <a:endParaRPr lang="fr-FR"/>
          </a:p>
        </p:txBody>
      </p:sp>
    </p:spTree>
    <p:extLst>
      <p:ext uri="{BB962C8B-B14F-4D97-AF65-F5344CB8AC3E}">
        <p14:creationId xmlns:p14="http://schemas.microsoft.com/office/powerpoint/2010/main" val="37396979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7AC0FA-708D-4649-82DA-56BB033AA282}" type="datetimeFigureOut">
              <a:rPr lang="fr-FR" smtClean="0"/>
              <a:t>06/03/2023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50E931-ACBE-4379-961B-FF41A28B8C22}" type="slidenum">
              <a:rPr lang="fr-FR" smtClean="0"/>
              <a:t>‹N°›</a:t>
            </a:fld>
            <a:endParaRPr lang="fr-FR"/>
          </a:p>
        </p:txBody>
      </p:sp>
    </p:spTree>
    <p:extLst>
      <p:ext uri="{BB962C8B-B14F-4D97-AF65-F5344CB8AC3E}">
        <p14:creationId xmlns:p14="http://schemas.microsoft.com/office/powerpoint/2010/main" val="23631762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3E50E931-ACBE-4379-961B-FF41A28B8C22}" type="slidenum">
              <a:rPr lang="fr-FR" smtClean="0"/>
              <a:t>2</a:t>
            </a:fld>
            <a:endParaRPr lang="fr-FR"/>
          </a:p>
        </p:txBody>
      </p:sp>
    </p:spTree>
    <p:extLst>
      <p:ext uri="{BB962C8B-B14F-4D97-AF65-F5344CB8AC3E}">
        <p14:creationId xmlns:p14="http://schemas.microsoft.com/office/powerpoint/2010/main" val="37293738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i="0" u="sng" kern="1200" dirty="0">
                <a:solidFill>
                  <a:schemeClr val="tx1"/>
                </a:solidFill>
                <a:effectLst/>
                <a:latin typeface="+mn-lt"/>
                <a:ea typeface="+mn-ea"/>
                <a:cs typeface="+mn-cs"/>
              </a:rPr>
              <a:t>Utilisation à domicile </a:t>
            </a:r>
          </a:p>
          <a:p>
            <a:r>
              <a:rPr lang="fr-FR" sz="1200" b="0" i="0" u="none" strike="noStrike" kern="1200" dirty="0">
                <a:solidFill>
                  <a:schemeClr val="tx1"/>
                </a:solidFill>
                <a:effectLst/>
                <a:latin typeface="+mn-lt"/>
                <a:ea typeface="+mn-ea"/>
                <a:cs typeface="+mn-cs"/>
              </a:rPr>
              <a:t>Démaquiller et nettoyer soigneusement votre visage puis </a:t>
            </a:r>
            <a:r>
              <a:rPr lang="fr-FR" sz="1200" b="0" i="0" u="none" strike="noStrike" kern="1200" dirty="0" err="1">
                <a:solidFill>
                  <a:schemeClr val="tx1"/>
                </a:solidFill>
                <a:effectLst/>
                <a:latin typeface="+mn-lt"/>
                <a:ea typeface="+mn-ea"/>
                <a:cs typeface="+mn-cs"/>
              </a:rPr>
              <a:t>brumiser</a:t>
            </a:r>
            <a:r>
              <a:rPr lang="fr-FR" sz="1200" b="0" i="0" u="none" strike="noStrike" kern="1200" dirty="0">
                <a:solidFill>
                  <a:schemeClr val="tx1"/>
                </a:solidFill>
                <a:effectLst/>
                <a:latin typeface="+mn-lt"/>
                <a:ea typeface="+mn-ea"/>
                <a:cs typeface="+mn-cs"/>
              </a:rPr>
              <a:t> la Lotion Yon-Ka adaptée à votre type de peau. Matin et soir, déposez une pointe de crème autour de vos yeux et de vos lèvres. Faites pénétrer par effleurage, soit avec votre doigt soit avec l'embout de votre tube applicateur pour un effet froid. Répétez chaque mouvement 3 fois de suite en insistant sur les</a:t>
            </a:r>
            <a:r>
              <a:rPr lang="fr-FR" sz="1200" b="0" i="0" u="none" strike="noStrike" kern="1200" baseline="0" dirty="0">
                <a:solidFill>
                  <a:schemeClr val="tx1"/>
                </a:solidFill>
                <a:effectLst/>
                <a:latin typeface="+mn-lt"/>
                <a:ea typeface="+mn-ea"/>
                <a:cs typeface="+mn-cs"/>
              </a:rPr>
              <a:t> rides. </a:t>
            </a:r>
            <a:endParaRPr lang="fr-FR" sz="1200" b="0" i="0" u="none" strike="noStrike" kern="1200" dirty="0">
              <a:solidFill>
                <a:schemeClr val="tx1"/>
              </a:solidFill>
              <a:effectLst/>
              <a:latin typeface="+mn-lt"/>
              <a:ea typeface="+mn-ea"/>
              <a:cs typeface="+mn-cs"/>
            </a:endParaRPr>
          </a:p>
          <a:p>
            <a:pPr>
              <a:defRPr/>
            </a:pPr>
            <a:endParaRPr lang="fr-FR" sz="1200" b="0" i="0" kern="1200" dirty="0">
              <a:solidFill>
                <a:schemeClr val="tx1"/>
              </a:solidFill>
              <a:effectLst/>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Ingrédients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Acide hyaluronique + </a:t>
            </a:r>
            <a:r>
              <a:rPr kumimoji="0" lang="fr-FR" sz="12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Konjac</a:t>
            </a: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Sphère de comblement, </a:t>
            </a:r>
            <a:r>
              <a:rPr kumimoji="0" lang="fr-FR"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combleur</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de rides, lissant, hydratant (</a:t>
            </a:r>
            <a:r>
              <a:rPr kumimoji="0" lang="fr-FR"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repulpe</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jusqu’à 6 fois la ride)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Complexe arbre à soie, herbe divine, lupin blanc + </a:t>
            </a:r>
            <a:r>
              <a:rPr kumimoji="0" lang="fr-FR" sz="12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alfalfa</a:t>
            </a: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Liftant, drainant, anti-poches, </a:t>
            </a:r>
            <a:r>
              <a:rPr kumimoji="0" lang="fr-FR"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anti-cernes</a:t>
            </a:r>
            <a:endParaRPr lang="fr-FR" sz="1200" i="1"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Pigments naturels rosés bio </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illuminateur, </a:t>
            </a:r>
            <a:r>
              <a:rPr kumimoji="0" lang="fr-FR"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flouteur</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immédiat </a:t>
            </a:r>
            <a:r>
              <a:rPr lang="fr-FR" sz="1200" b="0" i="0" u="none" kern="1200" dirty="0">
                <a:solidFill>
                  <a:schemeClr val="tx1"/>
                </a:solidFill>
                <a:effectLst/>
                <a:latin typeface="+mn-lt"/>
                <a:ea typeface="+mn-ea"/>
                <a:cs typeface="+mn-cs"/>
              </a:rPr>
              <a:t>(correcteur de surface : peau lissée, éclat du teint amélioré tout en conservant un fini transparent)</a:t>
            </a:r>
            <a:r>
              <a:rPr lang="fr-FR" sz="1200" b="0" i="0" u="none" kern="1200" baseline="0" dirty="0">
                <a:solidFill>
                  <a:schemeClr val="tx1"/>
                </a:solidFill>
                <a:effectLst/>
                <a:latin typeface="+mn-lt"/>
                <a:ea typeface="+mn-ea"/>
                <a:cs typeface="+mn-cs"/>
              </a:rPr>
              <a:t> </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(matière</a:t>
            </a:r>
            <a:r>
              <a:rPr lang="fr-FR" baseline="0" dirty="0"/>
              <a:t> minérale rosé validée </a:t>
            </a:r>
            <a:r>
              <a:rPr lang="fr-FR" baseline="0" dirty="0" err="1"/>
              <a:t>ecocert</a:t>
            </a:r>
            <a:r>
              <a:rPr lang="fr-FR" baseline="0" dirty="0"/>
              <a:t> - </a:t>
            </a:r>
            <a:r>
              <a:rPr lang="fr-FR" sz="1200" kern="1200" dirty="0">
                <a:solidFill>
                  <a:schemeClr val="tx1"/>
                </a:solidFill>
                <a:effectLst/>
                <a:latin typeface="+mn-lt"/>
                <a:ea typeface="+mn-ea"/>
                <a:cs typeface="+mn-cs"/>
              </a:rPr>
              <a:t>Bille de silice encapsulant du dioxyde de titane qui</a:t>
            </a:r>
            <a:r>
              <a:rPr lang="fr-FR" sz="1200" kern="1200" baseline="0" dirty="0">
                <a:solidFill>
                  <a:schemeClr val="tx1"/>
                </a:solidFill>
                <a:effectLst/>
                <a:latin typeface="+mn-lt"/>
                <a:ea typeface="+mn-ea"/>
                <a:cs typeface="+mn-cs"/>
              </a:rPr>
              <a:t> </a:t>
            </a:r>
            <a:r>
              <a:rPr lang="fr-FR" sz="1200" dirty="0"/>
              <a:t>masque les imperfections en les floutant)</a:t>
            </a:r>
            <a:endParaRPr lang="fr-FR" sz="1200" i="1"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Algue rouge + Grande capucine </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Clarté, homogénéité du teint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Chardon à Feuilles d'Acanthe bio, vitamine A, huile d’avocat, de pépins de raisins, beurre de mangue, </a:t>
            </a:r>
            <a:r>
              <a:rPr kumimoji="0" lang="fr-FR" sz="12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bisabolol</a:t>
            </a: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Réparateur, apaisant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fr-FR" sz="12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Co-enzyme</a:t>
            </a: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Q10 + vitamine E </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Anti-radicalaire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HE de bergamote, citron, mandarine, rose, fève tonka, bois de gaïac </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Rafraichissant, calmant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endParaRPr lang="fr-FR" sz="1200" b="0" i="0" u="none" kern="1200" dirty="0">
              <a:solidFill>
                <a:schemeClr val="tx1"/>
              </a:solidFill>
              <a:effectLst/>
              <a:latin typeface="+mn-lt"/>
              <a:ea typeface="+mn-ea"/>
              <a:cs typeface="+mn-cs"/>
            </a:endParaRPr>
          </a:p>
          <a:p>
            <a:r>
              <a:rPr lang="fr-FR" sz="1200" b="0" i="0" u="sng" kern="1200" dirty="0">
                <a:solidFill>
                  <a:schemeClr val="tx1"/>
                </a:solidFill>
                <a:effectLst/>
                <a:latin typeface="+mn-lt"/>
                <a:ea typeface="+mn-ea"/>
                <a:cs typeface="+mn-cs"/>
              </a:rPr>
              <a:t>Infos + </a:t>
            </a:r>
          </a:p>
          <a:p>
            <a:endParaRPr lang="fr-FR" sz="1200" b="0" i="0" u="none" kern="1200" dirty="0">
              <a:solidFill>
                <a:schemeClr val="tx1"/>
              </a:solidFill>
              <a:effectLst/>
              <a:latin typeface="+mn-lt"/>
              <a:ea typeface="+mn-ea"/>
              <a:cs typeface="+mn-cs"/>
            </a:endParaRPr>
          </a:p>
          <a:p>
            <a:r>
              <a:rPr lang="fr-FR" sz="1200" b="0" i="0" u="none" kern="1200" dirty="0">
                <a:solidFill>
                  <a:schemeClr val="tx1"/>
                </a:solidFill>
                <a:effectLst/>
                <a:latin typeface="+mn-lt"/>
                <a:ea typeface="+mn-ea"/>
                <a:cs typeface="+mn-cs"/>
              </a:rPr>
              <a:t>Poudre soft focus bio : matière minéral rosé validé </a:t>
            </a:r>
            <a:r>
              <a:rPr lang="fr-FR" sz="1200" b="0" i="0" u="none" kern="1200" dirty="0" err="1">
                <a:solidFill>
                  <a:schemeClr val="tx1"/>
                </a:solidFill>
                <a:effectLst/>
                <a:latin typeface="+mn-lt"/>
                <a:ea typeface="+mn-ea"/>
                <a:cs typeface="+mn-cs"/>
              </a:rPr>
              <a:t>ecocert</a:t>
            </a:r>
            <a:endParaRPr lang="fr-FR" sz="1200" b="0" i="0" u="none" kern="1200" dirty="0">
              <a:solidFill>
                <a:schemeClr val="tx1"/>
              </a:solidFill>
              <a:effectLst/>
              <a:latin typeface="+mn-lt"/>
              <a:ea typeface="+mn-ea"/>
              <a:cs typeface="+mn-cs"/>
            </a:endParaRPr>
          </a:p>
          <a:p>
            <a:r>
              <a:rPr lang="fr-FR" sz="1200" b="0" i="0" u="none" kern="1200" dirty="0">
                <a:solidFill>
                  <a:schemeClr val="tx1"/>
                </a:solidFill>
                <a:effectLst/>
                <a:latin typeface="+mn-lt"/>
                <a:ea typeface="+mn-ea"/>
                <a:cs typeface="+mn-cs"/>
              </a:rPr>
              <a:t>Bille de silice encapsulant du dioxyde de titane </a:t>
            </a:r>
          </a:p>
          <a:p>
            <a:r>
              <a:rPr lang="fr-FR" sz="1200" b="0" i="0" u="none" kern="1200" dirty="0">
                <a:solidFill>
                  <a:schemeClr val="tx1"/>
                </a:solidFill>
                <a:effectLst/>
                <a:latin typeface="+mn-lt"/>
                <a:ea typeface="+mn-ea"/>
                <a:cs typeface="+mn-cs"/>
              </a:rPr>
              <a:t>Masque les imperfections en les floutant, effet perfectionnant </a:t>
            </a:r>
          </a:p>
          <a:p>
            <a:r>
              <a:rPr lang="fr-FR" sz="1200" b="0" i="0" u="none" kern="1200" dirty="0">
                <a:solidFill>
                  <a:schemeClr val="tx1"/>
                </a:solidFill>
                <a:effectLst/>
                <a:latin typeface="+mn-lt"/>
                <a:ea typeface="+mn-ea"/>
                <a:cs typeface="+mn-cs"/>
              </a:rPr>
              <a:t>(effet </a:t>
            </a:r>
            <a:r>
              <a:rPr lang="fr-FR" sz="1200" b="0" i="0" u="none" kern="1200" dirty="0" err="1">
                <a:solidFill>
                  <a:schemeClr val="tx1"/>
                </a:solidFill>
                <a:effectLst/>
                <a:latin typeface="+mn-lt"/>
                <a:ea typeface="+mn-ea"/>
                <a:cs typeface="+mn-cs"/>
              </a:rPr>
              <a:t>combleur</a:t>
            </a:r>
            <a:r>
              <a:rPr lang="fr-FR" sz="1200" b="0" i="0" u="none" kern="1200" dirty="0">
                <a:solidFill>
                  <a:schemeClr val="tx1"/>
                </a:solidFill>
                <a:effectLst/>
                <a:latin typeface="+mn-lt"/>
                <a:ea typeface="+mn-ea"/>
                <a:cs typeface="+mn-cs"/>
              </a:rPr>
              <a:t> de rides + correcteur de surface : peau lissée, éclat du teint amélioré tout en conservant un fini transparent).</a:t>
            </a:r>
          </a:p>
          <a:p>
            <a:endParaRPr lang="fr-FR" sz="1200" b="0" i="0" u="none" kern="1200" dirty="0">
              <a:solidFill>
                <a:schemeClr val="tx1"/>
              </a:solidFill>
              <a:effectLst/>
              <a:latin typeface="+mn-lt"/>
              <a:ea typeface="+mn-ea"/>
              <a:cs typeface="+mn-cs"/>
            </a:endParaRPr>
          </a:p>
          <a:p>
            <a:r>
              <a:rPr lang="fr-FR" sz="1200" b="0" i="0" u="none" kern="1200" dirty="0">
                <a:solidFill>
                  <a:schemeClr val="tx1"/>
                </a:solidFill>
                <a:effectLst/>
                <a:latin typeface="+mn-lt"/>
                <a:ea typeface="+mn-ea"/>
                <a:cs typeface="+mn-cs"/>
              </a:rPr>
              <a:t>Lupin blanc :</a:t>
            </a:r>
          </a:p>
          <a:p>
            <a:r>
              <a:rPr lang="fr-FR" sz="1200" b="0" i="0" u="none" kern="1200" dirty="0">
                <a:solidFill>
                  <a:schemeClr val="tx1"/>
                </a:solidFill>
                <a:effectLst/>
                <a:latin typeface="+mn-lt"/>
                <a:ea typeface="+mn-ea"/>
                <a:cs typeface="+mn-cs"/>
              </a:rPr>
              <a:t>Europe, Chine </a:t>
            </a:r>
          </a:p>
          <a:p>
            <a:r>
              <a:rPr lang="fr-FR" sz="1200" b="0" i="0" u="none" kern="1200" dirty="0">
                <a:solidFill>
                  <a:schemeClr val="tx1"/>
                </a:solidFill>
                <a:effectLst/>
                <a:latin typeface="+mn-lt"/>
                <a:ea typeface="+mn-ea"/>
                <a:cs typeface="+mn-cs"/>
              </a:rPr>
              <a:t>Parties utilisées : graines</a:t>
            </a:r>
          </a:p>
          <a:p>
            <a:r>
              <a:rPr lang="fr-FR" sz="1200" b="0" i="0" u="none" kern="1200" dirty="0">
                <a:solidFill>
                  <a:schemeClr val="tx1"/>
                </a:solidFill>
                <a:effectLst/>
                <a:latin typeface="+mn-lt"/>
                <a:ea typeface="+mn-ea"/>
                <a:cs typeface="+mn-cs"/>
              </a:rPr>
              <a:t>Grâce à sa richesse en oligopeptides et en oligosaccharides, il </a:t>
            </a:r>
          </a:p>
          <a:p>
            <a:r>
              <a:rPr lang="fr-FR" sz="1200" b="0" i="0" u="none" kern="1200" dirty="0">
                <a:solidFill>
                  <a:schemeClr val="tx1"/>
                </a:solidFill>
                <a:effectLst/>
                <a:latin typeface="+mn-lt"/>
                <a:ea typeface="+mn-ea"/>
                <a:cs typeface="+mn-cs"/>
              </a:rPr>
              <a:t>- atténue les poches sous les yeux en stimulant le drainage lymphatique pour favoriser l’élimination des liquides présents dans le tissu cutané et réduire l’œdème</a:t>
            </a:r>
          </a:p>
          <a:p>
            <a:r>
              <a:rPr lang="fr-FR" sz="1200" b="0" i="0" u="none" kern="1200" dirty="0">
                <a:solidFill>
                  <a:schemeClr val="tx1"/>
                </a:solidFill>
                <a:effectLst/>
                <a:latin typeface="+mn-lt"/>
                <a:ea typeface="+mn-ea"/>
                <a:cs typeface="+mn-cs"/>
              </a:rPr>
              <a:t>- limite le relâchement cutané pour renforcer la peau fine et fragile du contour de l’œil</a:t>
            </a:r>
          </a:p>
          <a:p>
            <a:endParaRPr lang="fr-FR" sz="1200" b="0" i="0" u="none" kern="1200" dirty="0">
              <a:solidFill>
                <a:schemeClr val="tx1"/>
              </a:solidFill>
              <a:effectLst/>
              <a:latin typeface="+mn-lt"/>
              <a:ea typeface="+mn-ea"/>
              <a:cs typeface="+mn-cs"/>
            </a:endParaRPr>
          </a:p>
          <a:p>
            <a:r>
              <a:rPr lang="fr-FR" sz="1200" b="0" i="0" u="none" kern="1200" dirty="0" err="1">
                <a:solidFill>
                  <a:schemeClr val="tx1"/>
                </a:solidFill>
                <a:effectLst/>
                <a:latin typeface="+mn-lt"/>
                <a:ea typeface="+mn-ea"/>
                <a:cs typeface="+mn-cs"/>
              </a:rPr>
              <a:t>Alfalfa</a:t>
            </a:r>
            <a:r>
              <a:rPr lang="fr-FR" sz="1200" b="0" i="0" u="none" kern="1200" dirty="0">
                <a:solidFill>
                  <a:schemeClr val="tx1"/>
                </a:solidFill>
                <a:effectLst/>
                <a:latin typeface="+mn-lt"/>
                <a:ea typeface="+mn-ea"/>
                <a:cs typeface="+mn-cs"/>
              </a:rPr>
              <a:t> : La luzerne cultivée, « reine des plantes fourragères », parfois appelée « grand trèfle » ou « foin de Bourgogne », est une espèce de plantes dicotylédones de la famille des </a:t>
            </a:r>
            <a:r>
              <a:rPr lang="fr-FR" sz="1200" b="0" i="0" u="none" kern="1200" dirty="0" err="1">
                <a:solidFill>
                  <a:schemeClr val="tx1"/>
                </a:solidFill>
                <a:effectLst/>
                <a:latin typeface="+mn-lt"/>
                <a:ea typeface="+mn-ea"/>
                <a:cs typeface="+mn-cs"/>
              </a:rPr>
              <a:t>Fabaceae</a:t>
            </a:r>
            <a:r>
              <a:rPr lang="fr-FR" sz="1200" b="0" i="0" u="none" kern="1200" dirty="0">
                <a:solidFill>
                  <a:schemeClr val="tx1"/>
                </a:solidFill>
                <a:effectLst/>
                <a:latin typeface="+mn-lt"/>
                <a:ea typeface="+mn-ea"/>
                <a:cs typeface="+mn-cs"/>
              </a:rPr>
              <a:t>, sous-famille des </a:t>
            </a:r>
            <a:r>
              <a:rPr lang="fr-FR" sz="1200" b="0" i="0" u="none" kern="1200" dirty="0" err="1">
                <a:solidFill>
                  <a:schemeClr val="tx1"/>
                </a:solidFill>
                <a:effectLst/>
                <a:latin typeface="+mn-lt"/>
                <a:ea typeface="+mn-ea"/>
                <a:cs typeface="+mn-cs"/>
              </a:rPr>
              <a:t>Faboideae</a:t>
            </a:r>
            <a:r>
              <a:rPr lang="fr-FR" sz="1200" b="0" i="0" u="none" kern="1200" dirty="0">
                <a:solidFill>
                  <a:schemeClr val="tx1"/>
                </a:solidFill>
                <a:effectLst/>
                <a:latin typeface="+mn-lt"/>
                <a:ea typeface="+mn-ea"/>
                <a:cs typeface="+mn-cs"/>
              </a:rPr>
              <a:t>, originaire des régions tempérées du Proche-Orient et de l'Asie centrale.</a:t>
            </a:r>
          </a:p>
          <a:p>
            <a:endParaRPr lang="fr-FR" sz="1200" b="0" i="0" u="none" kern="1200" dirty="0">
              <a:solidFill>
                <a:schemeClr val="tx1"/>
              </a:solidFill>
              <a:effectLst/>
              <a:latin typeface="+mn-lt"/>
              <a:ea typeface="+mn-ea"/>
              <a:cs typeface="+mn-cs"/>
            </a:endParaRPr>
          </a:p>
          <a:p>
            <a:r>
              <a:rPr lang="fr-FR" sz="1200" b="0" i="0" u="none" kern="1200" dirty="0">
                <a:solidFill>
                  <a:schemeClr val="tx1"/>
                </a:solidFill>
                <a:effectLst/>
                <a:latin typeface="+mn-lt"/>
                <a:ea typeface="+mn-ea"/>
                <a:cs typeface="+mn-cs"/>
              </a:rPr>
              <a:t>Herbe divine : Originaire des Indes, elle est répandue dans plusieurs pays tropicaux dont Madagascar où elle est utilisée par les populations locales comme plante médicinale ayant un effet calmant et cicatrisant. Herbe haute d’environ 50 cm (Astéracée), aussi appelée « Guérit vite ». </a:t>
            </a:r>
          </a:p>
          <a:p>
            <a:r>
              <a:rPr lang="fr-FR" sz="1200" b="0" i="0" u="none" kern="1200" dirty="0">
                <a:solidFill>
                  <a:schemeClr val="tx1"/>
                </a:solidFill>
                <a:effectLst/>
                <a:latin typeface="+mn-lt"/>
                <a:ea typeface="+mn-ea"/>
                <a:cs typeface="+mn-cs"/>
              </a:rPr>
              <a:t>Parties utilisées : </a:t>
            </a:r>
            <a:r>
              <a:rPr lang="fr-FR" sz="1200" b="0" i="0" u="none" kern="1200" dirty="0" err="1">
                <a:solidFill>
                  <a:schemeClr val="tx1"/>
                </a:solidFill>
                <a:effectLst/>
                <a:latin typeface="+mn-lt"/>
                <a:ea typeface="+mn-ea"/>
                <a:cs typeface="+mn-cs"/>
              </a:rPr>
              <a:t>darutoside</a:t>
            </a:r>
            <a:r>
              <a:rPr lang="fr-FR" sz="1200" b="0" i="0" u="none" kern="1200" dirty="0">
                <a:solidFill>
                  <a:schemeClr val="tx1"/>
                </a:solidFill>
                <a:effectLst/>
                <a:latin typeface="+mn-lt"/>
                <a:ea typeface="+mn-ea"/>
                <a:cs typeface="+mn-cs"/>
              </a:rPr>
              <a:t> (</a:t>
            </a:r>
            <a:r>
              <a:rPr lang="fr-FR" sz="1200" b="0" i="0" u="none" kern="1200" dirty="0" err="1">
                <a:solidFill>
                  <a:schemeClr val="tx1"/>
                </a:solidFill>
                <a:effectLst/>
                <a:latin typeface="+mn-lt"/>
                <a:ea typeface="+mn-ea"/>
                <a:cs typeface="+mn-cs"/>
              </a:rPr>
              <a:t>diterpène</a:t>
            </a:r>
            <a:r>
              <a:rPr lang="fr-FR" sz="1200" b="0" i="0" u="none" kern="1200" dirty="0">
                <a:solidFill>
                  <a:schemeClr val="tx1"/>
                </a:solidFill>
                <a:effectLst/>
                <a:latin typeface="+mn-lt"/>
                <a:ea typeface="+mn-ea"/>
                <a:cs typeface="+mn-cs"/>
              </a:rPr>
              <a:t>) extrait de la plante</a:t>
            </a:r>
          </a:p>
          <a:p>
            <a:endParaRPr lang="fr-FR" sz="1200" b="0" i="0" u="none" kern="1200" dirty="0">
              <a:solidFill>
                <a:schemeClr val="tx1"/>
              </a:solidFill>
              <a:effectLst/>
              <a:latin typeface="+mn-lt"/>
              <a:ea typeface="+mn-ea"/>
              <a:cs typeface="+mn-cs"/>
            </a:endParaRPr>
          </a:p>
          <a:p>
            <a:r>
              <a:rPr lang="fr-FR" sz="1200" b="0" i="0" u="none" kern="1200" dirty="0">
                <a:solidFill>
                  <a:schemeClr val="tx1"/>
                </a:solidFill>
                <a:effectLst/>
                <a:latin typeface="+mn-lt"/>
                <a:ea typeface="+mn-ea"/>
                <a:cs typeface="+mn-cs"/>
              </a:rPr>
              <a:t>Arbre à soie: Plante de la famille des Mimosaceae provient d’Asie et, de par la qualité ornementale de ses fleurs, se trouve maintenant sur tous les continents des contreforts de l’Himalaya aux jardins de New-York. </a:t>
            </a:r>
          </a:p>
          <a:p>
            <a:r>
              <a:rPr lang="fr-FR" sz="1200" b="0" i="0" u="none" kern="1200" dirty="0">
                <a:solidFill>
                  <a:schemeClr val="tx1"/>
                </a:solidFill>
                <a:effectLst/>
                <a:latin typeface="+mn-lt"/>
                <a:ea typeface="+mn-ea"/>
                <a:cs typeface="+mn-cs"/>
              </a:rPr>
              <a:t>Ses fleurs forment un plumeau gracile généralement de couleur rose faisant penser aux brosses soyeuses des maquilleurs ou encore à des cils. Ses feuilles présentent la particularité de s’ouvrir à la lumière du soleil et de se fermer la nuit, un phénomène appelé </a:t>
            </a:r>
            <a:r>
              <a:rPr lang="fr-FR" sz="1200" b="0" i="0" u="none" kern="1200" dirty="0" err="1">
                <a:solidFill>
                  <a:schemeClr val="tx1"/>
                </a:solidFill>
                <a:effectLst/>
                <a:latin typeface="+mn-lt"/>
                <a:ea typeface="+mn-ea"/>
                <a:cs typeface="+mn-cs"/>
              </a:rPr>
              <a:t>nyctinastie</a:t>
            </a:r>
            <a:r>
              <a:rPr lang="fr-FR" sz="1200" b="0" i="0" u="none" kern="1200" dirty="0">
                <a:solidFill>
                  <a:schemeClr val="tx1"/>
                </a:solidFill>
                <a:effectLst/>
                <a:latin typeface="+mn-lt"/>
                <a:ea typeface="+mn-ea"/>
                <a:cs typeface="+mn-cs"/>
              </a:rPr>
              <a:t>. C’est pour cela que les poètes perses l’ont surnommé le «dormeur de nuit». Dans les Haïkus, ces courts poèmes japonais, il véhicule l’idée de joie et d’allégresse. </a:t>
            </a:r>
          </a:p>
          <a:p>
            <a:r>
              <a:rPr lang="fr-FR" sz="1200" b="0" i="0" u="none" kern="1200" dirty="0">
                <a:solidFill>
                  <a:schemeClr val="tx1"/>
                </a:solidFill>
                <a:effectLst/>
                <a:latin typeface="+mn-lt"/>
                <a:ea typeface="+mn-ea"/>
                <a:cs typeface="+mn-cs"/>
              </a:rPr>
              <a:t>Parties utilisées : écorce</a:t>
            </a:r>
          </a:p>
          <a:p>
            <a:r>
              <a:rPr lang="fr-FR" sz="1200" b="0" i="0" u="none" kern="1200" dirty="0">
                <a:solidFill>
                  <a:schemeClr val="tx1"/>
                </a:solidFill>
                <a:effectLst/>
                <a:latin typeface="+mn-lt"/>
                <a:ea typeface="+mn-ea"/>
                <a:cs typeface="+mn-cs"/>
              </a:rPr>
              <a:t>Le duo arbre à soie + herbe divine permet d’avoir un effet lifting de la paupière supérieure et de diminuer les cernes</a:t>
            </a:r>
          </a:p>
          <a:p>
            <a:r>
              <a:rPr lang="fr-FR" sz="1200" b="0" i="0" u="none" kern="1200" dirty="0">
                <a:solidFill>
                  <a:schemeClr val="tx1"/>
                </a:solidFill>
                <a:effectLst/>
                <a:latin typeface="+mn-lt"/>
                <a:ea typeface="+mn-ea"/>
                <a:cs typeface="+mn-cs"/>
              </a:rPr>
              <a:t>ANTI-FATIGUE - LISSANT</a:t>
            </a:r>
          </a:p>
          <a:p>
            <a:endParaRPr lang="fr-FR" sz="1200" b="0" i="0" u="none" kern="1200" dirty="0">
              <a:solidFill>
                <a:schemeClr val="tx1"/>
              </a:solidFill>
              <a:effectLst/>
              <a:latin typeface="+mn-lt"/>
              <a:ea typeface="+mn-ea"/>
              <a:cs typeface="+mn-cs"/>
            </a:endParaRPr>
          </a:p>
          <a:p>
            <a:endParaRPr lang="fr-FR" sz="1200" b="0" i="0" u="none" kern="1200" dirty="0">
              <a:solidFill>
                <a:schemeClr val="tx1"/>
              </a:solidFill>
              <a:effectLst/>
              <a:latin typeface="+mn-lt"/>
              <a:ea typeface="+mn-ea"/>
              <a:cs typeface="+mn-cs"/>
            </a:endParaRPr>
          </a:p>
          <a:p>
            <a:endParaRPr lang="fr-FR" sz="1200" b="0" i="0" u="none" kern="1200" dirty="0">
              <a:solidFill>
                <a:schemeClr val="tx1"/>
              </a:solidFill>
              <a:effectLst/>
              <a:latin typeface="+mn-lt"/>
              <a:ea typeface="+mn-ea"/>
              <a:cs typeface="+mn-cs"/>
            </a:endParaRPr>
          </a:p>
          <a:p>
            <a:r>
              <a:rPr lang="fr-FR" sz="1200" b="0" i="0" u="none" kern="1200" dirty="0">
                <a:solidFill>
                  <a:schemeClr val="tx1"/>
                </a:solidFill>
                <a:effectLst/>
                <a:latin typeface="+mn-lt"/>
                <a:ea typeface="+mn-ea"/>
                <a:cs typeface="+mn-cs"/>
              </a:rPr>
              <a:t>5 BREVETS</a:t>
            </a:r>
          </a:p>
          <a:p>
            <a:r>
              <a:rPr lang="fr-FR" sz="1200" b="0" i="0" u="none" kern="1200" dirty="0">
                <a:solidFill>
                  <a:schemeClr val="tx1"/>
                </a:solidFill>
                <a:effectLst/>
                <a:latin typeface="+mn-lt"/>
                <a:ea typeface="+mn-ea"/>
                <a:cs typeface="+mn-cs"/>
              </a:rPr>
              <a:t>*1 brevet sur l’association lupin blanc-</a:t>
            </a:r>
            <a:r>
              <a:rPr lang="fr-FR" sz="1200" b="0" i="0" u="none" kern="1200" dirty="0" err="1">
                <a:solidFill>
                  <a:schemeClr val="tx1"/>
                </a:solidFill>
                <a:effectLst/>
                <a:latin typeface="+mn-lt"/>
                <a:ea typeface="+mn-ea"/>
                <a:cs typeface="+mn-cs"/>
              </a:rPr>
              <a:t>alfalfa</a:t>
            </a:r>
            <a:endParaRPr lang="fr-FR" sz="1200" b="0" i="0" u="none" kern="1200" dirty="0">
              <a:solidFill>
                <a:schemeClr val="tx1"/>
              </a:solidFill>
              <a:effectLst/>
              <a:latin typeface="+mn-lt"/>
              <a:ea typeface="+mn-ea"/>
              <a:cs typeface="+mn-cs"/>
            </a:endParaRPr>
          </a:p>
          <a:p>
            <a:r>
              <a:rPr lang="fr-FR" sz="1200" b="0" i="0" u="none" kern="1200" dirty="0">
                <a:solidFill>
                  <a:schemeClr val="tx1"/>
                </a:solidFill>
                <a:effectLst/>
                <a:latin typeface="+mn-lt"/>
                <a:ea typeface="+mn-ea"/>
                <a:cs typeface="+mn-cs"/>
              </a:rPr>
              <a:t>*1 brevet sur l’</a:t>
            </a:r>
            <a:r>
              <a:rPr lang="fr-FR" sz="1200" b="0" i="0" u="none" kern="1200" dirty="0" err="1">
                <a:solidFill>
                  <a:schemeClr val="tx1"/>
                </a:solidFill>
                <a:effectLst/>
                <a:latin typeface="+mn-lt"/>
                <a:ea typeface="+mn-ea"/>
                <a:cs typeface="+mn-cs"/>
              </a:rPr>
              <a:t>encapsulage</a:t>
            </a:r>
            <a:r>
              <a:rPr lang="fr-FR" sz="1200" b="0" i="0" u="none" kern="1200" dirty="0">
                <a:solidFill>
                  <a:schemeClr val="tx1"/>
                </a:solidFill>
                <a:effectLst/>
                <a:latin typeface="+mn-lt"/>
                <a:ea typeface="+mn-ea"/>
                <a:cs typeface="+mn-cs"/>
              </a:rPr>
              <a:t> de l’acide hyaluronique via des microcapsules de </a:t>
            </a:r>
            <a:r>
              <a:rPr lang="fr-FR" sz="1200" b="0" i="0" u="none" kern="1200" dirty="0" err="1">
                <a:solidFill>
                  <a:schemeClr val="tx1"/>
                </a:solidFill>
                <a:effectLst/>
                <a:latin typeface="+mn-lt"/>
                <a:ea typeface="+mn-ea"/>
                <a:cs typeface="+mn-cs"/>
              </a:rPr>
              <a:t>konjac</a:t>
            </a:r>
            <a:endParaRPr lang="fr-FR" sz="1200" b="0" i="0" u="none" kern="1200" dirty="0">
              <a:solidFill>
                <a:schemeClr val="tx1"/>
              </a:solidFill>
              <a:effectLst/>
              <a:latin typeface="+mn-lt"/>
              <a:ea typeface="+mn-ea"/>
              <a:cs typeface="+mn-cs"/>
            </a:endParaRPr>
          </a:p>
          <a:p>
            <a:r>
              <a:rPr lang="fr-FR" sz="1200" b="0" i="0" u="none" kern="1200" dirty="0">
                <a:solidFill>
                  <a:schemeClr val="tx1"/>
                </a:solidFill>
                <a:effectLst/>
                <a:latin typeface="+mn-lt"/>
                <a:ea typeface="+mn-ea"/>
                <a:cs typeface="+mn-cs"/>
              </a:rPr>
              <a:t>*1 brevet sur les procédés de fabrication de la poudre soft focus</a:t>
            </a:r>
          </a:p>
          <a:p>
            <a:r>
              <a:rPr lang="fr-FR" sz="1200" b="0" i="0" u="none" kern="1200" dirty="0">
                <a:solidFill>
                  <a:schemeClr val="tx1"/>
                </a:solidFill>
                <a:effectLst/>
                <a:latin typeface="+mn-lt"/>
                <a:ea typeface="+mn-ea"/>
                <a:cs typeface="+mn-cs"/>
              </a:rPr>
              <a:t>*1 brevet sur l’association arbre à soie-herbe divine</a:t>
            </a:r>
          </a:p>
          <a:p>
            <a:r>
              <a:rPr lang="fr-FR" sz="1200" b="0" i="0" u="none" kern="1200" dirty="0">
                <a:solidFill>
                  <a:schemeClr val="tx1"/>
                </a:solidFill>
                <a:effectLst/>
                <a:latin typeface="+mn-lt"/>
                <a:ea typeface="+mn-ea"/>
                <a:cs typeface="+mn-cs"/>
              </a:rPr>
              <a:t>*1 brevet sur la canule d’application en </a:t>
            </a:r>
            <a:r>
              <a:rPr lang="fr-FR" sz="1200" b="0" i="0" u="none" kern="1200" dirty="0" err="1">
                <a:solidFill>
                  <a:schemeClr val="tx1"/>
                </a:solidFill>
                <a:effectLst/>
                <a:latin typeface="+mn-lt"/>
                <a:ea typeface="+mn-ea"/>
                <a:cs typeface="+mn-cs"/>
              </a:rPr>
              <a:t>zamac</a:t>
            </a:r>
            <a:r>
              <a:rPr lang="fr-FR" sz="1200" b="0" i="0" u="none" kern="1200" dirty="0">
                <a:solidFill>
                  <a:schemeClr val="tx1"/>
                </a:solidFill>
                <a:effectLst/>
                <a:latin typeface="+mn-lt"/>
                <a:ea typeface="+mn-ea"/>
                <a:cs typeface="+mn-cs"/>
              </a:rPr>
              <a:t> ( zinc, mg, alu, cuivre) = stock l’énergie</a:t>
            </a:r>
          </a:p>
          <a:p>
            <a:endParaRPr lang="fr-FR" sz="1200" b="0" i="0" u="none" kern="1200" dirty="0">
              <a:solidFill>
                <a:schemeClr val="tx1"/>
              </a:solidFill>
              <a:effectLst/>
              <a:latin typeface="+mn-lt"/>
              <a:ea typeface="+mn-ea"/>
              <a:cs typeface="+mn-cs"/>
            </a:endParaRPr>
          </a:p>
          <a:p>
            <a:endParaRPr lang="fr-FR" sz="1200" b="0" i="0" u="none" kern="1200" dirty="0">
              <a:solidFill>
                <a:schemeClr val="tx1"/>
              </a:solidFill>
              <a:effectLst/>
              <a:latin typeface="+mn-lt"/>
              <a:ea typeface="+mn-ea"/>
              <a:cs typeface="+mn-cs"/>
            </a:endParaRPr>
          </a:p>
          <a:p>
            <a:r>
              <a:rPr lang="fr-FR" sz="1200" b="0" i="0" u="none" kern="1200" dirty="0">
                <a:solidFill>
                  <a:schemeClr val="tx1"/>
                </a:solidFill>
                <a:effectLst/>
                <a:latin typeface="+mn-lt"/>
                <a:ea typeface="+mn-ea"/>
                <a:cs typeface="+mn-cs"/>
              </a:rPr>
              <a:t>PRODUIT PLEBISCITE</a:t>
            </a:r>
          </a:p>
          <a:p>
            <a:r>
              <a:rPr lang="fr-FR" sz="1200" b="0" i="0" u="none" kern="1200" dirty="0">
                <a:solidFill>
                  <a:schemeClr val="tx1"/>
                </a:solidFill>
                <a:effectLst/>
                <a:latin typeface="+mn-lt"/>
                <a:ea typeface="+mn-ea"/>
                <a:cs typeface="+mn-cs"/>
              </a:rPr>
              <a:t>75% des consommateurs trouvent ce contour plus efficace que leur contour habituel</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i="0" u="sng"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BDC39CD1-3524-46B3-A33D-3A96A6148A9B}" type="slidenum">
              <a:rPr lang="fr-FR" smtClean="0"/>
              <a:t>11</a:t>
            </a:fld>
            <a:endParaRPr lang="fr-FR"/>
          </a:p>
        </p:txBody>
      </p:sp>
    </p:spTree>
    <p:extLst>
      <p:ext uri="{BB962C8B-B14F-4D97-AF65-F5344CB8AC3E}">
        <p14:creationId xmlns:p14="http://schemas.microsoft.com/office/powerpoint/2010/main" val="1785130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5041900" y="566738"/>
            <a:ext cx="5043488" cy="2836862"/>
          </a:xfrm>
        </p:spPr>
      </p:sp>
      <p:sp>
        <p:nvSpPr>
          <p:cNvPr id="3" name="Espace réservé des notes 2"/>
          <p:cNvSpPr>
            <a:spLocks noGrp="1"/>
          </p:cNvSpPr>
          <p:nvPr>
            <p:ph type="body" idx="1"/>
          </p:nvPr>
        </p:nvSpPr>
        <p:spPr/>
        <p:txBody>
          <a:bodyPr/>
          <a:lstStyle/>
          <a:p>
            <a:r>
              <a:rPr lang="fr-FR" sz="1200" i="0" kern="1200" baseline="0" dirty="0">
                <a:solidFill>
                  <a:schemeClr val="tx1"/>
                </a:solidFill>
                <a:effectLst/>
                <a:latin typeface="+mn-lt"/>
                <a:ea typeface="+mn-ea"/>
                <a:cs typeface="+mn-cs"/>
              </a:rPr>
              <a:t>EXCELLENCE CODE MASQUE 91% ION </a:t>
            </a:r>
          </a:p>
          <a:p>
            <a:endParaRPr lang="fr-FR" sz="1200" i="0" kern="1200" baseline="0" dirty="0">
              <a:solidFill>
                <a:schemeClr val="tx1"/>
              </a:solidFill>
              <a:effectLst/>
              <a:latin typeface="+mn-lt"/>
              <a:ea typeface="+mn-ea"/>
              <a:cs typeface="+mn-cs"/>
            </a:endParaRPr>
          </a:p>
          <a:p>
            <a:r>
              <a:rPr lang="fr-FR" sz="1200" i="0" u="sng" kern="1200" dirty="0">
                <a:solidFill>
                  <a:schemeClr val="tx1"/>
                </a:solidFill>
                <a:effectLst/>
                <a:latin typeface="+mn-lt"/>
                <a:ea typeface="+mn-ea"/>
                <a:cs typeface="+mn-cs"/>
              </a:rPr>
              <a:t>Descriptif</a:t>
            </a:r>
          </a:p>
          <a:p>
            <a:r>
              <a:rPr lang="fr-FR" sz="1200" i="0" u="none" kern="1200" dirty="0">
                <a:solidFill>
                  <a:schemeClr val="tx1"/>
                </a:solidFill>
                <a:effectLst/>
                <a:latin typeface="+mn-lt"/>
                <a:ea typeface="+mn-ea"/>
                <a:cs typeface="+mn-cs"/>
              </a:rPr>
              <a:t>Masque globale</a:t>
            </a:r>
            <a:r>
              <a:rPr lang="fr-FR" sz="1200" i="0" u="none" kern="1200" baseline="0" dirty="0">
                <a:solidFill>
                  <a:schemeClr val="tx1"/>
                </a:solidFill>
                <a:effectLst/>
                <a:latin typeface="+mn-lt"/>
                <a:ea typeface="+mn-ea"/>
                <a:cs typeface="+mn-cs"/>
              </a:rPr>
              <a:t> jeunesse éclat et lift instantanés </a:t>
            </a:r>
          </a:p>
          <a:p>
            <a:endParaRPr lang="fr-FR" sz="1200" i="0" u="none" kern="1200" baseline="0" dirty="0">
              <a:solidFill>
                <a:schemeClr val="tx1"/>
              </a:solidFill>
              <a:effectLst/>
              <a:latin typeface="+mn-lt"/>
              <a:ea typeface="+mn-ea"/>
              <a:cs typeface="+mn-cs"/>
            </a:endParaRPr>
          </a:p>
          <a:p>
            <a:r>
              <a:rPr lang="fr-FR" sz="1200" i="0" u="sng" kern="1200" baseline="0" dirty="0">
                <a:solidFill>
                  <a:schemeClr val="tx1"/>
                </a:solidFill>
                <a:effectLst/>
                <a:latin typeface="+mn-lt"/>
                <a:ea typeface="+mn-ea"/>
                <a:cs typeface="+mn-cs"/>
              </a:rPr>
              <a:t>Bénéfices</a:t>
            </a:r>
            <a:endParaRPr lang="fr-FR" sz="1200" i="0" u="sng"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i="0" kern="1200" dirty="0">
                <a:solidFill>
                  <a:schemeClr val="tx1"/>
                </a:solidFill>
                <a:effectLst/>
                <a:latin typeface="+mn-lt"/>
                <a:ea typeface="+mn-ea"/>
                <a:cs typeface="+mn-cs"/>
              </a:rPr>
              <a:t>Ce masque-soin, au souchet sultan reconnu pour son effet liftant immédiat, aide à lutter visiblement contre les signes de l’âge. </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i="0" kern="1200" dirty="0">
                <a:solidFill>
                  <a:schemeClr val="tx1"/>
                </a:solidFill>
                <a:effectLst/>
                <a:latin typeface="+mn-lt"/>
                <a:ea typeface="+mn-ea"/>
                <a:cs typeface="+mn-cs"/>
              </a:rPr>
              <a:t>Il améliore l’élasticité et la fermeté de la peau et agit comme un concentré de jeunesse. Les marques de fatigue s'estompent, la peau, comme </a:t>
            </a:r>
            <a:r>
              <a:rPr lang="fr-FR" sz="1200" i="0" kern="1200" dirty="0" err="1">
                <a:solidFill>
                  <a:schemeClr val="tx1"/>
                </a:solidFill>
                <a:effectLst/>
                <a:latin typeface="+mn-lt"/>
                <a:ea typeface="+mn-ea"/>
                <a:cs typeface="+mn-cs"/>
              </a:rPr>
              <a:t>repulpée</a:t>
            </a:r>
            <a:r>
              <a:rPr lang="fr-FR" sz="1200" i="0" kern="1200" dirty="0">
                <a:solidFill>
                  <a:schemeClr val="tx1"/>
                </a:solidFill>
                <a:effectLst/>
                <a:latin typeface="+mn-lt"/>
                <a:ea typeface="+mn-ea"/>
                <a:cs typeface="+mn-cs"/>
              </a:rPr>
              <a:t>, paraît visiblement plus lisse, plus lumineuse et plus jeune. </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i="0" u="sng" kern="1200" dirty="0">
                <a:solidFill>
                  <a:schemeClr val="tx1"/>
                </a:solidFill>
                <a:effectLst/>
                <a:latin typeface="+mn-lt"/>
                <a:ea typeface="+mn-ea"/>
                <a:cs typeface="+mn-cs"/>
              </a:rPr>
              <a:t>Résultats</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i="0" kern="1200" dirty="0">
                <a:solidFill>
                  <a:schemeClr val="tx1"/>
                </a:solidFill>
                <a:effectLst/>
                <a:latin typeface="+mn-lt"/>
                <a:ea typeface="+mn-ea"/>
                <a:cs typeface="+mn-cs"/>
              </a:rPr>
              <a:t>Effet lift</a:t>
            </a:r>
            <a:r>
              <a:rPr lang="fr-FR" sz="1200" i="0" kern="1200" baseline="0" dirty="0">
                <a:solidFill>
                  <a:schemeClr val="tx1"/>
                </a:solidFill>
                <a:effectLst/>
                <a:latin typeface="+mn-lt"/>
                <a:ea typeface="+mn-ea"/>
                <a:cs typeface="+mn-cs"/>
              </a:rPr>
              <a:t> immédiat : 61% </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i="0" kern="1200" baseline="0" dirty="0">
                <a:solidFill>
                  <a:schemeClr val="tx1"/>
                </a:solidFill>
                <a:effectLst/>
                <a:latin typeface="+mn-lt"/>
                <a:ea typeface="+mn-ea"/>
                <a:cs typeface="+mn-cs"/>
              </a:rPr>
              <a:t>Action antirides, lissante : -31%</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i="0" kern="1200" baseline="0" dirty="0">
                <a:solidFill>
                  <a:schemeClr val="tx1"/>
                </a:solidFill>
                <a:effectLst/>
                <a:latin typeface="+mn-lt"/>
                <a:ea typeface="+mn-ea"/>
                <a:cs typeface="+mn-cs"/>
              </a:rPr>
              <a:t>Véritable coup d’éclat 95%</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i="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i="0" u="sng" kern="1200" baseline="0" dirty="0">
                <a:solidFill>
                  <a:schemeClr val="tx1"/>
                </a:solidFill>
                <a:effectLst/>
                <a:latin typeface="+mn-lt"/>
                <a:ea typeface="+mn-ea"/>
                <a:cs typeface="+mn-cs"/>
              </a:rPr>
              <a:t>Les + produit </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i="0" kern="1200" dirty="0">
                <a:solidFill>
                  <a:schemeClr val="tx1"/>
                </a:solidFill>
                <a:effectLst/>
                <a:latin typeface="+mn-lt"/>
                <a:ea typeface="+mn-ea"/>
                <a:cs typeface="+mn-cs"/>
              </a:rPr>
              <a:t>Dès les premiers signes de l’âge</a:t>
            </a:r>
            <a:r>
              <a:rPr lang="fr-FR" sz="1200" i="0" kern="1200" baseline="0" dirty="0">
                <a:solidFill>
                  <a:schemeClr val="tx1"/>
                </a:solidFill>
                <a:effectLst/>
                <a:latin typeface="+mn-lt"/>
                <a:ea typeface="+mn-ea"/>
                <a:cs typeface="+mn-cs"/>
              </a:rPr>
              <a:t>, o</a:t>
            </a:r>
            <a:r>
              <a:rPr lang="fr-FR" sz="1200" i="0" kern="1200" dirty="0">
                <a:solidFill>
                  <a:schemeClr val="tx1"/>
                </a:solidFill>
                <a:effectLst/>
                <a:latin typeface="+mn-lt"/>
                <a:ea typeface="+mn-ea"/>
                <a:cs typeface="+mn-cs"/>
              </a:rPr>
              <a:t>n aime la texture crème enveloppante et veloutée d'Excellence Code Masque</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i="0" kern="1200" dirty="0">
                <a:solidFill>
                  <a:schemeClr val="tx1"/>
                </a:solidFill>
                <a:effectLst/>
                <a:latin typeface="+mn-lt"/>
                <a:ea typeface="+mn-ea"/>
                <a:cs typeface="+mn-cs"/>
              </a:rPr>
              <a:t>sa senteur délicate et naturelle</a:t>
            </a:r>
          </a:p>
          <a:p>
            <a:pPr rtl="0" eaLnBrk="1" fontAlgn="ctr" latinLnBrk="0" hangingPunct="1"/>
            <a:r>
              <a:rPr lang="fr-FR" sz="1200" b="0" i="0" u="none" strike="noStrike" kern="1200" dirty="0">
                <a:solidFill>
                  <a:schemeClr val="tx1"/>
                </a:solidFill>
                <a:effectLst/>
                <a:latin typeface="+mn-lt"/>
                <a:ea typeface="+mn-ea"/>
                <a:cs typeface="+mn-cs"/>
              </a:rPr>
              <a:t>Ne se rince pas</a:t>
            </a:r>
          </a:p>
          <a:p>
            <a:pPr rtl="0" eaLnBrk="1" fontAlgn="ctr" latinLnBrk="0" hangingPunct="1"/>
            <a:r>
              <a:rPr lang="fr-FR" sz="1200" b="0" i="0" u="none" strike="noStrike" kern="1200" dirty="0">
                <a:solidFill>
                  <a:schemeClr val="tx1"/>
                </a:solidFill>
                <a:effectLst/>
                <a:latin typeface="+mn-lt"/>
                <a:ea typeface="+mn-ea"/>
                <a:cs typeface="+mn-cs"/>
              </a:rPr>
              <a:t>2 brevets</a:t>
            </a:r>
          </a:p>
          <a:p>
            <a:pPr rtl="0" eaLnBrk="1" fontAlgn="ctr" latinLnBrk="0" hangingPunct="1"/>
            <a:r>
              <a:rPr lang="fr-FR" sz="1200" b="0" i="0" u="none" strike="noStrike" kern="1200" dirty="0">
                <a:solidFill>
                  <a:schemeClr val="tx1"/>
                </a:solidFill>
                <a:effectLst/>
                <a:latin typeface="+mn-lt"/>
                <a:ea typeface="+mn-ea"/>
                <a:cs typeface="+mn-cs"/>
              </a:rPr>
              <a:t>Possibilité de l’utiliser</a:t>
            </a:r>
            <a:r>
              <a:rPr lang="fr-FR" sz="1200" b="0" i="0" u="none" strike="noStrike" kern="1200" baseline="0" dirty="0">
                <a:solidFill>
                  <a:schemeClr val="tx1"/>
                </a:solidFill>
                <a:effectLst/>
                <a:latin typeface="+mn-lt"/>
                <a:ea typeface="+mn-ea"/>
                <a:cs typeface="+mn-cs"/>
              </a:rPr>
              <a:t> comme sleeping masque (pour p</a:t>
            </a:r>
            <a:r>
              <a:rPr lang="fr-FR" sz="1200" b="0" i="0" u="none" strike="noStrike" kern="1200" dirty="0">
                <a:solidFill>
                  <a:schemeClr val="tx1"/>
                </a:solidFill>
                <a:effectLst/>
                <a:latin typeface="+mn-lt"/>
                <a:ea typeface="+mn-ea"/>
                <a:cs typeface="+mn-cs"/>
              </a:rPr>
              <a:t>rolonger les effets des actifs durant la nuit et un résultat</a:t>
            </a:r>
            <a:r>
              <a:rPr lang="fr-FR" sz="1200" b="0" i="0" u="none" strike="noStrike" kern="1200" baseline="0" dirty="0">
                <a:solidFill>
                  <a:schemeClr val="tx1"/>
                </a:solidFill>
                <a:effectLst/>
                <a:latin typeface="+mn-lt"/>
                <a:ea typeface="+mn-ea"/>
                <a:cs typeface="+mn-cs"/>
              </a:rPr>
              <a:t> visible au réveil)</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i="0" u="sng" kern="1200" dirty="0">
              <a:solidFill>
                <a:schemeClr val="tx1"/>
              </a:solidFill>
              <a:effectLst/>
              <a:latin typeface="+mn-lt"/>
              <a:ea typeface="+mn-ea"/>
              <a:cs typeface="+mn-cs"/>
            </a:endParaRPr>
          </a:p>
          <a:p>
            <a:pPr rtl="0" eaLnBrk="1" fontAlgn="ctr" latinLnBrk="0" hangingPunct="1"/>
            <a:endParaRPr lang="fr-FR" sz="1200" b="0" i="0" u="none" strike="noStrike" kern="1200" dirty="0">
              <a:solidFill>
                <a:schemeClr val="tx1"/>
              </a:solidFill>
              <a:effectLst/>
              <a:latin typeface="+mn-lt"/>
              <a:ea typeface="+mn-ea"/>
              <a:cs typeface="+mn-cs"/>
            </a:endParaRPr>
          </a:p>
          <a:p>
            <a:pPr marL="0" indent="0" algn="just">
              <a:buFont typeface="Arial" charset="0"/>
              <a:buNone/>
            </a:pPr>
            <a:r>
              <a:rPr lang="fr-FR" u="sng" baseline="0" dirty="0"/>
              <a:t>Open-test sous contrôle dermatologique </a:t>
            </a:r>
            <a:r>
              <a:rPr lang="fr-FR" baseline="0" dirty="0"/>
              <a:t>: </a:t>
            </a:r>
          </a:p>
          <a:p>
            <a:pPr marL="0" indent="0" algn="just">
              <a:buFont typeface="Arial" charset="0"/>
              <a:buNone/>
            </a:pPr>
            <a:r>
              <a:rPr lang="fr-FR" baseline="0" dirty="0"/>
              <a:t>Tests réalisés sur 11 femmes ayant entre 50-64 ans et présentant toutes des problématiques liées à l’âge (rides/ridules, peau relâchée, peau terne)</a:t>
            </a:r>
          </a:p>
          <a:p>
            <a:pPr marL="0" marR="0" indent="0" algn="just" defTabSz="922338" rtl="0" eaLnBrk="0" fontAlgn="base" latinLnBrk="0" hangingPunct="0">
              <a:lnSpc>
                <a:spcPct val="100000"/>
              </a:lnSpc>
              <a:spcBef>
                <a:spcPct val="30000"/>
              </a:spcBef>
              <a:spcAft>
                <a:spcPct val="0"/>
              </a:spcAft>
              <a:buClrTx/>
              <a:buSzTx/>
              <a:buFontTx/>
              <a:buNone/>
              <a:tabLst/>
              <a:defRPr/>
            </a:pPr>
            <a:r>
              <a:rPr lang="fr-FR" baseline="0" dirty="0"/>
              <a:t>Application d’Excellence Code Masque une fois par jour à J1 et J3 selon protocole d’utilisation =</a:t>
            </a:r>
            <a:r>
              <a:rPr lang="fr-FR" sz="1200" dirty="0"/>
              <a:t>appliquer le masque généreusement sur le visage et le cou. </a:t>
            </a:r>
          </a:p>
          <a:p>
            <a:pPr marL="0" marR="0" indent="0" algn="just" defTabSz="922338" rtl="0" eaLnBrk="0" fontAlgn="base" latinLnBrk="0" hangingPunct="0">
              <a:lnSpc>
                <a:spcPct val="100000"/>
              </a:lnSpc>
              <a:spcBef>
                <a:spcPct val="30000"/>
              </a:spcBef>
              <a:spcAft>
                <a:spcPct val="0"/>
              </a:spcAft>
              <a:buClrTx/>
              <a:buSzTx/>
              <a:buFontTx/>
              <a:buNone/>
              <a:tabLst/>
              <a:defRPr/>
            </a:pPr>
            <a:r>
              <a:rPr lang="fr-FR" sz="1200" dirty="0"/>
              <a:t>Laisser agir 15 minutes et </a:t>
            </a:r>
            <a:r>
              <a:rPr lang="fr-FR" sz="1200" dirty="0" err="1"/>
              <a:t>brumiser</a:t>
            </a:r>
            <a:r>
              <a:rPr lang="fr-FR" sz="1200" dirty="0"/>
              <a:t> la Lotion Yon-Ka. Faire pénétrer par effleurages puis absorber l’excédent à l’aide d’un mouchoir en papier. </a:t>
            </a:r>
          </a:p>
          <a:p>
            <a:endParaRPr lang="fr-FR" sz="1200" i="0" u="sng" kern="1200" baseline="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563EA7-A024-41BE-BFA5-2D2CC21575F9}"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67876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Utilisation à domicile </a:t>
            </a:r>
          </a:p>
          <a:p>
            <a:pPr>
              <a:defRPr/>
            </a:pPr>
            <a:r>
              <a:rPr lang="fr-FR" dirty="0">
                <a:latin typeface="Roboto" panose="02000000000000000000" pitchFamily="2" charset="0"/>
                <a:ea typeface="Roboto" panose="02000000000000000000" pitchFamily="2" charset="0"/>
              </a:rPr>
              <a:t>1 à 2 fois par semaine, après nettoyage, appliquer le masque généreusement sur le visage et le cou. </a:t>
            </a:r>
          </a:p>
          <a:p>
            <a:pPr>
              <a:defRPr/>
            </a:pPr>
            <a:r>
              <a:rPr lang="fr-FR" dirty="0">
                <a:latin typeface="Roboto" panose="02000000000000000000" pitchFamily="2" charset="0"/>
                <a:ea typeface="Roboto" panose="02000000000000000000" pitchFamily="2" charset="0"/>
              </a:rPr>
              <a:t>Laisser agir 15 min et </a:t>
            </a:r>
            <a:r>
              <a:rPr lang="fr-FR" dirty="0" err="1">
                <a:latin typeface="Roboto" panose="02000000000000000000" pitchFamily="2" charset="0"/>
                <a:ea typeface="Roboto" panose="02000000000000000000" pitchFamily="2" charset="0"/>
              </a:rPr>
              <a:t>brumiser</a:t>
            </a:r>
            <a:r>
              <a:rPr lang="fr-FR" dirty="0">
                <a:latin typeface="Roboto" panose="02000000000000000000" pitchFamily="2" charset="0"/>
                <a:ea typeface="Roboto" panose="02000000000000000000" pitchFamily="2" charset="0"/>
              </a:rPr>
              <a:t> la Lotion Yon-Ka. </a:t>
            </a:r>
          </a:p>
          <a:p>
            <a:pPr>
              <a:defRPr/>
            </a:pPr>
            <a:r>
              <a:rPr lang="fr-FR" dirty="0">
                <a:latin typeface="Roboto" panose="02000000000000000000" pitchFamily="2" charset="0"/>
                <a:ea typeface="Roboto" panose="02000000000000000000" pitchFamily="2" charset="0"/>
              </a:rPr>
              <a:t>Faire pénétrer par effleurages puis absorber l’excédent à l’aide d’un mouchoir en papier. </a:t>
            </a:r>
          </a:p>
          <a:p>
            <a:pPr>
              <a:defRPr/>
            </a:pPr>
            <a:endParaRPr lang="fr-FR" dirty="0">
              <a:latin typeface="Roboto" panose="02000000000000000000" pitchFamily="2" charset="0"/>
              <a:ea typeface="Roboto" panose="02000000000000000000" pitchFamily="2" charset="0"/>
            </a:endParaRPr>
          </a:p>
          <a:p>
            <a:pPr>
              <a:defRPr/>
            </a:pPr>
            <a:r>
              <a:rPr lang="fr-FR" dirty="0">
                <a:latin typeface="Roboto" panose="02000000000000000000" pitchFamily="2" charset="0"/>
                <a:ea typeface="Roboto" panose="02000000000000000000" pitchFamily="2" charset="0"/>
              </a:rPr>
              <a:t>Possibilité de l’utiliser en sleeping masque</a:t>
            </a:r>
          </a:p>
          <a:p>
            <a:pPr>
              <a:defRPr/>
            </a:pPr>
            <a:endParaRPr lang="fr-FR" dirty="0">
              <a:solidFill>
                <a:prstClr val="black"/>
              </a:solidFill>
              <a:latin typeface="Roboto Light" panose="020B0604020202020204" charset="0"/>
              <a:ea typeface="Roboto Light" panose="020B060402020202020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Ingrédients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Souchet sultan + protéines d’amandes douces  </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effet lift immédiat, fermeté, ressort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AHA : </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lissant, antirides, exfoliant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Collagène marin</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 antirides, lissant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Acide hyaluronique + glycérine végétale </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hydratant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Huile de pépins de raisin, allantoïne, vitamine PP &amp; B5 </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Nourrissant, réparateur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Algue rouge </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clarté, homogénéité du teint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Vitamines ACE </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Antioxydant, régénérant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Quintessence + bergamote, citron, mandarine, fève tonka, rose, bois de gaïac : vitalisant, ressourçant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endParaRPr lang="fr-FR" sz="1200" b="0" i="0" u="sng" strike="noStrike" kern="1200" dirty="0">
              <a:solidFill>
                <a:schemeClr val="tx1"/>
              </a:solidFill>
              <a:effectLst/>
              <a:latin typeface="+mn-lt"/>
              <a:ea typeface="+mn-ea"/>
              <a:cs typeface="+mn-cs"/>
            </a:endParaRPr>
          </a:p>
          <a:p>
            <a:pPr marL="0" indent="0">
              <a:buFontTx/>
              <a:buNone/>
            </a:pPr>
            <a:endParaRPr lang="fr-FR" dirty="0">
              <a:latin typeface="Century Gothic" panose="020B0502020202020204" pitchFamily="34" charset="0"/>
            </a:endParaRPr>
          </a:p>
          <a:p>
            <a:pPr marL="171450" indent="-171450">
              <a:buFontTx/>
              <a:buChar char="-"/>
            </a:pPr>
            <a:endParaRPr lang="fr-FR" dirty="0">
              <a:latin typeface="Century Gothic" panose="020B0502020202020204" pitchFamily="34" charset="0"/>
            </a:endParaRPr>
          </a:p>
          <a:p>
            <a:endParaRPr lang="fr-FR" sz="1200" b="0" i="0" u="sng" kern="1200" baseline="0" dirty="0">
              <a:solidFill>
                <a:schemeClr val="tx1"/>
              </a:solidFill>
              <a:effectLst/>
              <a:latin typeface="+mn-lt"/>
              <a:ea typeface="+mn-ea"/>
              <a:cs typeface="+mn-cs"/>
            </a:endParaRPr>
          </a:p>
          <a:p>
            <a:r>
              <a:rPr lang="fr-FR" b="1" dirty="0"/>
              <a:t>Info</a:t>
            </a:r>
            <a:r>
              <a:rPr lang="fr-FR" b="1" baseline="0" dirty="0"/>
              <a:t> + : </a:t>
            </a:r>
            <a:endParaRPr lang="fr-FR" b="0" dirty="0"/>
          </a:p>
          <a:p>
            <a:pPr algn="just">
              <a:spcBef>
                <a:spcPts val="0"/>
              </a:spcBef>
              <a:spcAft>
                <a:spcPts val="0"/>
              </a:spcAft>
            </a:pPr>
            <a:endParaRPr lang="fr-FR" dirty="0"/>
          </a:p>
          <a:p>
            <a:pPr marL="0" marR="0" indent="0" algn="just" defTabSz="922338" rtl="0" eaLnBrk="0" fontAlgn="base" latinLnBrk="0" hangingPunct="0">
              <a:spcBef>
                <a:spcPts val="0"/>
              </a:spcBef>
              <a:spcAft>
                <a:spcPts val="0"/>
              </a:spcAft>
              <a:buClrTx/>
              <a:buSzTx/>
              <a:buFontTx/>
              <a:buNone/>
              <a:tabLst/>
              <a:defRPr/>
            </a:pPr>
            <a:r>
              <a:rPr lang="fr-FR" b="1" u="sng" baseline="0" dirty="0"/>
              <a:t>Acide hyaluronique de haut poids moléculaire obtenu par procédé biotechnologique naturel </a:t>
            </a:r>
            <a:r>
              <a:rPr lang="fr-FR" altLang="zh-TW" b="1" i="1" dirty="0">
                <a:sym typeface="Wingdings" pitchFamily="2" charset="2"/>
              </a:rPr>
              <a:t>= </a:t>
            </a:r>
            <a:r>
              <a:rPr lang="fr-FR" altLang="zh-TW" b="1" i="0" dirty="0">
                <a:sym typeface="Wingdings" pitchFamily="2" charset="2"/>
              </a:rPr>
              <a:t>action en surface (effet lissant et </a:t>
            </a:r>
            <a:r>
              <a:rPr lang="fr-FR" altLang="zh-TW" b="1" i="0" dirty="0" err="1">
                <a:sym typeface="Wingdings" pitchFamily="2" charset="2"/>
              </a:rPr>
              <a:t>repulpant</a:t>
            </a:r>
            <a:r>
              <a:rPr lang="fr-FR" altLang="zh-TW" b="1" i="0" dirty="0">
                <a:sym typeface="Wingdings" pitchFamily="2" charset="2"/>
              </a:rPr>
              <a:t>)</a:t>
            </a:r>
          </a:p>
          <a:p>
            <a:pPr algn="just" defTabSz="914400">
              <a:spcBef>
                <a:spcPts val="0"/>
              </a:spcBef>
              <a:spcAft>
                <a:spcPts val="0"/>
              </a:spcAft>
              <a:defRPr/>
            </a:pPr>
            <a:r>
              <a:rPr lang="fr-FR" altLang="zh-TW" i="0" dirty="0">
                <a:sym typeface="Wingdings" pitchFamily="2" charset="2"/>
              </a:rPr>
              <a:t>Forme un film hydratant et protecteur capable de maintenir l’eau dans les tissus et de ralentir son évaporation (Perte</a:t>
            </a:r>
            <a:r>
              <a:rPr lang="fr-FR" altLang="zh-TW" i="0" baseline="0" dirty="0">
                <a:sym typeface="Wingdings" pitchFamily="2" charset="2"/>
              </a:rPr>
              <a:t> insensible en eau)</a:t>
            </a:r>
            <a:r>
              <a:rPr lang="fr-FR" altLang="zh-TW" i="0" dirty="0">
                <a:sym typeface="Wingdings" pitchFamily="2" charset="2"/>
              </a:rPr>
              <a:t> sans pour autant être occlusif ou gras</a:t>
            </a:r>
          </a:p>
          <a:p>
            <a:pPr algn="just">
              <a:spcBef>
                <a:spcPts val="0"/>
              </a:spcBef>
              <a:spcAft>
                <a:spcPts val="0"/>
              </a:spcAft>
            </a:pPr>
            <a:r>
              <a:rPr lang="fr-FR" b="0" u="none" baseline="0" dirty="0"/>
              <a:t>La circulation hydrique interne est maintenue + le film laisse la peau douce et soyeuse</a:t>
            </a:r>
            <a:endParaRPr lang="fr-FR" b="0" u="none" dirty="0"/>
          </a:p>
          <a:p>
            <a:pPr algn="just">
              <a:spcBef>
                <a:spcPts val="0"/>
              </a:spcBef>
              <a:spcAft>
                <a:spcPts val="0"/>
              </a:spcAft>
            </a:pPr>
            <a:endParaRPr lang="fr-FR" b="1" u="sng" dirty="0"/>
          </a:p>
          <a:p>
            <a:pPr algn="just">
              <a:spcBef>
                <a:spcPts val="0"/>
              </a:spcBef>
              <a:spcAft>
                <a:spcPts val="0"/>
              </a:spcAft>
            </a:pPr>
            <a:r>
              <a:rPr lang="fr-FR" b="1" u="sng" dirty="0"/>
              <a:t>Glycérine végétale : </a:t>
            </a:r>
            <a:endParaRPr lang="fr-FR" u="sng" dirty="0"/>
          </a:p>
          <a:p>
            <a:pPr algn="just">
              <a:spcBef>
                <a:spcPts val="0"/>
              </a:spcBef>
              <a:spcAft>
                <a:spcPts val="0"/>
              </a:spcAft>
            </a:pPr>
            <a:r>
              <a:rPr lang="fr-FR" dirty="0"/>
              <a:t>Réduit la vitesse d’évaporation de l’eau.</a:t>
            </a:r>
          </a:p>
          <a:p>
            <a:pPr algn="just">
              <a:spcBef>
                <a:spcPts val="0"/>
              </a:spcBef>
              <a:spcAft>
                <a:spcPts val="0"/>
              </a:spcAft>
            </a:pPr>
            <a:r>
              <a:rPr lang="fr-FR" dirty="0"/>
              <a:t>Provient</a:t>
            </a:r>
            <a:r>
              <a:rPr lang="fr-FR" baseline="0" dirty="0"/>
              <a:t> majoritairement du colza - Origine :  Malaisie et de Belgique.</a:t>
            </a:r>
            <a:endParaRPr lang="fr-FR" dirty="0"/>
          </a:p>
          <a:p>
            <a:pPr algn="just">
              <a:spcBef>
                <a:spcPts val="0"/>
              </a:spcBef>
              <a:spcAft>
                <a:spcPts val="0"/>
              </a:spcAft>
            </a:pPr>
            <a:endParaRPr lang="fr-FR" b="1" u="sng" dirty="0"/>
          </a:p>
          <a:p>
            <a:pPr algn="just">
              <a:spcBef>
                <a:spcPts val="0"/>
              </a:spcBef>
              <a:spcAft>
                <a:spcPts val="0"/>
              </a:spcAft>
            </a:pPr>
            <a:r>
              <a:rPr lang="fr-FR" b="1" u="sng" dirty="0"/>
              <a:t>Huile de pépins de raisin</a:t>
            </a:r>
          </a:p>
          <a:p>
            <a:pPr marL="0" marR="0" indent="0" algn="just" defTabSz="914400" rtl="0" eaLnBrk="1" fontAlgn="auto" latinLnBrk="0" hangingPunct="1">
              <a:spcBef>
                <a:spcPts val="0"/>
              </a:spcBef>
              <a:spcAft>
                <a:spcPts val="0"/>
              </a:spcAft>
              <a:buClrTx/>
              <a:buSzTx/>
              <a:buFontTx/>
              <a:buNone/>
              <a:tabLst/>
              <a:defRPr/>
            </a:pPr>
            <a:r>
              <a:rPr lang="fr-FR" kern="1200" dirty="0" err="1"/>
              <a:t>Restructurante</a:t>
            </a:r>
            <a:r>
              <a:rPr lang="fr-FR" kern="1200" dirty="0"/>
              <a:t>, elle </a:t>
            </a:r>
            <a:r>
              <a:rPr lang="fr-FR" dirty="0"/>
              <a:t>réduit</a:t>
            </a:r>
            <a:r>
              <a:rPr lang="fr-FR" baseline="0" dirty="0"/>
              <a:t> la perte insensible en eau, apportant ainsi confort et </a:t>
            </a:r>
            <a:r>
              <a:rPr lang="fr-FR" kern="1200" baseline="0" dirty="0"/>
              <a:t>élasticité (acides gras)</a:t>
            </a:r>
          </a:p>
          <a:p>
            <a:pPr algn="just">
              <a:spcBef>
                <a:spcPts val="0"/>
              </a:spcBef>
              <a:spcAft>
                <a:spcPts val="0"/>
              </a:spcAft>
            </a:pPr>
            <a:r>
              <a:rPr lang="fr-FR" dirty="0"/>
              <a:t>Riche en omégas 6 et 9</a:t>
            </a:r>
            <a:r>
              <a:rPr lang="fr-FR" baseline="0" dirty="0"/>
              <a:t> - </a:t>
            </a:r>
            <a:r>
              <a:rPr lang="fr-FR" dirty="0"/>
              <a:t>Origine</a:t>
            </a:r>
            <a:r>
              <a:rPr lang="fr-FR" baseline="0" dirty="0"/>
              <a:t> : Méditerranée (France, Italie)</a:t>
            </a:r>
            <a:endParaRPr lang="fr-FR" dirty="0"/>
          </a:p>
          <a:p>
            <a:pPr algn="just">
              <a:spcBef>
                <a:spcPts val="0"/>
              </a:spcBef>
              <a:spcAft>
                <a:spcPts val="0"/>
              </a:spcAft>
            </a:pPr>
            <a:endParaRPr lang="fr-FR" b="1" u="sng" dirty="0"/>
          </a:p>
          <a:p>
            <a:pPr algn="just">
              <a:spcBef>
                <a:spcPts val="0"/>
              </a:spcBef>
              <a:spcAft>
                <a:spcPts val="0"/>
              </a:spcAft>
            </a:pPr>
            <a:r>
              <a:rPr lang="fr-FR" b="1" u="sng" dirty="0"/>
              <a:t>Vitamine B</a:t>
            </a:r>
            <a:r>
              <a:rPr lang="fr-FR" b="1" u="sng" baseline="0" dirty="0"/>
              <a:t>5 : </a:t>
            </a:r>
            <a:r>
              <a:rPr lang="fr-FR" baseline="0" dirty="0"/>
              <a:t>Assure le maintien de l’humidité dans les différentes couches cutanées, elle est hydratante et cicatrisante.</a:t>
            </a:r>
          </a:p>
          <a:p>
            <a:pPr algn="just">
              <a:spcBef>
                <a:spcPts val="0"/>
              </a:spcBef>
              <a:spcAft>
                <a:spcPts val="0"/>
              </a:spcAft>
            </a:pPr>
            <a:endParaRPr lang="fr-FR" b="1" u="sng" baseline="0" dirty="0"/>
          </a:p>
          <a:p>
            <a:pPr algn="just">
              <a:spcBef>
                <a:spcPts val="0"/>
              </a:spcBef>
              <a:spcAft>
                <a:spcPts val="0"/>
              </a:spcAft>
            </a:pPr>
            <a:r>
              <a:rPr lang="fr-FR" b="1" u="sng" baseline="0" dirty="0"/>
              <a:t>Vitamine PP : </a:t>
            </a:r>
            <a:r>
              <a:rPr lang="fr-FR" baseline="0" dirty="0"/>
              <a:t>Stimule la synthèse des lipides de la couches cornée, limitant ainsi la déperdition d’eau (vitamine B3).</a:t>
            </a:r>
            <a:endParaRPr lang="fr-FR" dirty="0"/>
          </a:p>
          <a:p>
            <a:pPr algn="just">
              <a:spcBef>
                <a:spcPts val="0"/>
              </a:spcBef>
              <a:spcAft>
                <a:spcPts val="0"/>
              </a:spcAft>
            </a:pPr>
            <a:endParaRPr lang="fr-FR" dirty="0"/>
          </a:p>
          <a:p>
            <a:pPr algn="just">
              <a:spcBef>
                <a:spcPts val="0"/>
              </a:spcBef>
              <a:spcAft>
                <a:spcPts val="0"/>
              </a:spcAft>
            </a:pPr>
            <a:r>
              <a:rPr lang="fr-FR" b="1" u="sng" dirty="0"/>
              <a:t>Allantoïne : </a:t>
            </a:r>
            <a:r>
              <a:rPr lang="fr-FR" dirty="0"/>
              <a:t>Synthétique, France</a:t>
            </a:r>
          </a:p>
          <a:p>
            <a:pPr algn="just">
              <a:spcBef>
                <a:spcPts val="0"/>
              </a:spcBef>
            </a:pPr>
            <a:endParaRPr lang="fr-FR" b="1" u="sng" baseline="0" dirty="0"/>
          </a:p>
          <a:p>
            <a:pPr marL="0" indent="0" algn="just">
              <a:spcBef>
                <a:spcPts val="0"/>
              </a:spcBef>
              <a:buFontTx/>
              <a:buNone/>
            </a:pPr>
            <a:r>
              <a:rPr lang="fr-FR" b="1" u="sng" baseline="0" dirty="0"/>
              <a:t>Les acides de fruits </a:t>
            </a:r>
            <a:r>
              <a:rPr lang="fr-FR" baseline="0" dirty="0"/>
              <a:t>permettent de stimuler le renouvellement cellulaire grâce à leurs propriétés exfoliantes. Ils améliorent l’éclat et la texture de la peau.</a:t>
            </a:r>
          </a:p>
          <a:p>
            <a:pPr marL="0" marR="0" indent="0" algn="l" defTabSz="922338" rtl="0" eaLnBrk="0" fontAlgn="base" latinLnBrk="0" hangingPunct="0">
              <a:spcBef>
                <a:spcPts val="0"/>
              </a:spcBef>
              <a:spcAft>
                <a:spcPct val="0"/>
              </a:spcAft>
              <a:buClrTx/>
              <a:buSzTx/>
              <a:buFontTx/>
              <a:buNone/>
              <a:tabLst/>
              <a:defRPr/>
            </a:pPr>
            <a:r>
              <a:rPr lang="fr-FR" sz="1200" kern="1200" dirty="0">
                <a:solidFill>
                  <a:schemeClr val="tx1"/>
                </a:solidFill>
                <a:effectLst/>
                <a:latin typeface="+mn-lt"/>
                <a:ea typeface="+mn-ea"/>
                <a:cs typeface="+mn-cs"/>
              </a:rPr>
              <a:t>Origine :</a:t>
            </a:r>
            <a:r>
              <a:rPr lang="fr-FR" sz="1200" kern="1200" baseline="0" dirty="0">
                <a:solidFill>
                  <a:schemeClr val="tx1"/>
                </a:solidFill>
                <a:effectLst/>
                <a:latin typeface="+mn-lt"/>
                <a:ea typeface="+mn-ea"/>
                <a:cs typeface="+mn-cs"/>
              </a:rPr>
              <a:t> </a:t>
            </a:r>
            <a:r>
              <a:rPr lang="fr-FR" sz="1200" kern="1200" dirty="0">
                <a:solidFill>
                  <a:schemeClr val="tx1"/>
                </a:solidFill>
                <a:effectLst/>
                <a:latin typeface="+mn-lt"/>
                <a:ea typeface="+mn-ea"/>
                <a:cs typeface="+mn-cs"/>
              </a:rPr>
              <a:t> Europe, m</a:t>
            </a:r>
            <a:r>
              <a:rPr lang="fr-FR" b="0" baseline="0" dirty="0"/>
              <a:t>élange réalisé en Italie</a:t>
            </a:r>
          </a:p>
          <a:p>
            <a:pPr>
              <a:spcBef>
                <a:spcPts val="0"/>
              </a:spcBef>
            </a:pPr>
            <a:r>
              <a:rPr lang="fr-FR" sz="1200" b="0" kern="1200" baseline="0" dirty="0">
                <a:solidFill>
                  <a:schemeClr val="tx1"/>
                </a:solidFill>
                <a:effectLst/>
                <a:latin typeface="+mn-lt"/>
                <a:ea typeface="+mn-ea"/>
                <a:cs typeface="+mn-cs"/>
              </a:rPr>
              <a:t>Parties utilisées : </a:t>
            </a:r>
            <a:r>
              <a:rPr lang="fr-FR" sz="1200" kern="1200" dirty="0">
                <a:solidFill>
                  <a:schemeClr val="tx1"/>
                </a:solidFill>
                <a:effectLst/>
                <a:latin typeface="+mn-lt"/>
                <a:ea typeface="+mn-ea"/>
                <a:cs typeface="+mn-cs"/>
              </a:rPr>
              <a:t>Myrtille: Baie / Fruit, Canne à sucre: Tiges , Erable : Sève de l'arbre, Orange et Citron: Fruits entiers</a:t>
            </a:r>
          </a:p>
          <a:p>
            <a:pPr marL="0" indent="0" algn="just">
              <a:spcBef>
                <a:spcPts val="0"/>
              </a:spcBef>
              <a:buFontTx/>
              <a:buNone/>
            </a:pPr>
            <a:endParaRPr lang="fr-FR" b="0" baseline="0" dirty="0"/>
          </a:p>
          <a:p>
            <a:pPr marL="0" indent="0" algn="just">
              <a:spcBef>
                <a:spcPts val="0"/>
              </a:spcBef>
              <a:buFontTx/>
              <a:buNone/>
            </a:pPr>
            <a:r>
              <a:rPr lang="fr-FR" b="1" u="sng" baseline="0" dirty="0"/>
              <a:t>Le collagène marin </a:t>
            </a:r>
            <a:r>
              <a:rPr lang="fr-FR" baseline="0" dirty="0"/>
              <a:t>quant à lui, agit au niveau des rides et des ridules en formant un film lissant et protecteur au niveau de la peau.</a:t>
            </a:r>
          </a:p>
          <a:p>
            <a:pPr algn="just">
              <a:spcBef>
                <a:spcPts val="0"/>
              </a:spcBef>
            </a:pPr>
            <a:r>
              <a:rPr lang="fr-FR" b="0" baseline="0" dirty="0"/>
              <a:t>Parties utilisées : peau du poisson (espèce </a:t>
            </a:r>
            <a:r>
              <a:rPr lang="fr-FR" b="0" baseline="0" dirty="0" err="1"/>
              <a:t>Molva</a:t>
            </a:r>
            <a:r>
              <a:rPr lang="fr-FR" b="0" baseline="0" dirty="0"/>
              <a:t> </a:t>
            </a:r>
            <a:r>
              <a:rPr lang="fr-FR" b="0" baseline="0" dirty="0" err="1"/>
              <a:t>molva</a:t>
            </a:r>
            <a:r>
              <a:rPr lang="fr-FR" b="0" baseline="0" dirty="0"/>
              <a:t> = lingue blanche)</a:t>
            </a:r>
          </a:p>
          <a:p>
            <a:pPr marL="0" marR="0" indent="0" algn="just" defTabSz="922338" rtl="0" eaLnBrk="0" fontAlgn="base" latinLnBrk="0" hangingPunct="0">
              <a:spcBef>
                <a:spcPts val="0"/>
              </a:spcBef>
              <a:spcAft>
                <a:spcPct val="0"/>
              </a:spcAft>
              <a:buClrTx/>
              <a:buSzTx/>
              <a:buFontTx/>
              <a:buNone/>
              <a:tabLst/>
              <a:defRPr/>
            </a:pPr>
            <a:r>
              <a:rPr lang="fr-FR" b="0" baseline="0" dirty="0"/>
              <a:t>Origine : Atlantique Nord</a:t>
            </a:r>
          </a:p>
          <a:p>
            <a:pPr marL="0" marR="0" indent="0" algn="just" defTabSz="922338" rtl="0" eaLnBrk="0" fontAlgn="base" latinLnBrk="0" hangingPunct="0">
              <a:spcBef>
                <a:spcPts val="0"/>
              </a:spcBef>
              <a:spcAft>
                <a:spcPct val="0"/>
              </a:spcAft>
              <a:buClrTx/>
              <a:buSzTx/>
              <a:buFontTx/>
              <a:buNone/>
              <a:tabLst/>
              <a:defRPr/>
            </a:pPr>
            <a:endParaRPr lang="fr-FR" b="0" baseline="0" dirty="0"/>
          </a:p>
          <a:p>
            <a:pPr algn="just" defTabSz="914400">
              <a:spcBef>
                <a:spcPts val="0"/>
              </a:spcBef>
              <a:defRPr/>
            </a:pPr>
            <a:r>
              <a:rPr lang="fr-FR" b="1" u="sng" baseline="0" dirty="0">
                <a:sym typeface="Wingdings" pitchFamily="2" charset="2"/>
              </a:rPr>
              <a:t>Le souchet sultan </a:t>
            </a:r>
            <a:r>
              <a:rPr lang="fr-FR" u="none" baseline="0" dirty="0">
                <a:sym typeface="Wingdings" pitchFamily="2" charset="2"/>
              </a:rPr>
              <a:t>va agir au cœur du derme papillaire en renforçant le réseau de fibres et en stimulant la synthèse de collagènes spécifiques au derme papillaire (+500% de collagène XII)</a:t>
            </a:r>
            <a:endParaRPr lang="fr-FR" u="none" dirty="0">
              <a:sym typeface="Wingdings" pitchFamily="2" charset="2"/>
            </a:endParaRPr>
          </a:p>
          <a:p>
            <a:pPr marL="0" marR="0" indent="0" algn="just" defTabSz="922338" rtl="0" eaLnBrk="0" fontAlgn="base" latinLnBrk="0" hangingPunct="0">
              <a:lnSpc>
                <a:spcPct val="100000"/>
              </a:lnSpc>
              <a:spcBef>
                <a:spcPct val="30000"/>
              </a:spcBef>
              <a:spcAft>
                <a:spcPct val="0"/>
              </a:spcAft>
              <a:buClrTx/>
              <a:buSzTx/>
              <a:buFontTx/>
              <a:buNone/>
              <a:tabLst/>
              <a:defRPr/>
            </a:pPr>
            <a:r>
              <a:rPr lang="fr-FR" b="0" i="0" dirty="0"/>
              <a:t>Il </a:t>
            </a:r>
            <a:r>
              <a:rPr lang="fr-FR" b="0" i="0" baseline="0" dirty="0"/>
              <a:t>renforce la structure maillée et déformable du derme papillaire, donc améliore la fermeté et l’effet ressort de la peau.</a:t>
            </a:r>
            <a:endParaRPr lang="fr-FR" b="0" i="0" dirty="0"/>
          </a:p>
        </p:txBody>
      </p:sp>
      <p:sp>
        <p:nvSpPr>
          <p:cNvPr id="4" name="Espace réservé du numéro de diapositive 3"/>
          <p:cNvSpPr>
            <a:spLocks noGrp="1"/>
          </p:cNvSpPr>
          <p:nvPr>
            <p:ph type="sldNum" sz="quarter" idx="10"/>
          </p:nvPr>
        </p:nvSpPr>
        <p:spPr/>
        <p:txBody>
          <a:bodyPr/>
          <a:lstStyle/>
          <a:p>
            <a:fld id="{BDC39CD1-3524-46B3-A33D-3A96A6148A9B}" type="slidenum">
              <a:rPr lang="fr-FR" smtClean="0"/>
              <a:t>13</a:t>
            </a:fld>
            <a:endParaRPr lang="fr-FR"/>
          </a:p>
        </p:txBody>
      </p:sp>
    </p:spTree>
    <p:extLst>
      <p:ext uri="{BB962C8B-B14F-4D97-AF65-F5344CB8AC3E}">
        <p14:creationId xmlns:p14="http://schemas.microsoft.com/office/powerpoint/2010/main" val="19884936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3E50E931-ACBE-4379-961B-FF41A28B8C22}" type="slidenum">
              <a:rPr lang="fr-FR" smtClean="0"/>
              <a:t>14</a:t>
            </a:fld>
            <a:endParaRPr lang="fr-FR"/>
          </a:p>
        </p:txBody>
      </p:sp>
    </p:spTree>
    <p:extLst>
      <p:ext uri="{BB962C8B-B14F-4D97-AF65-F5344CB8AC3E}">
        <p14:creationId xmlns:p14="http://schemas.microsoft.com/office/powerpoint/2010/main" val="39413345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Dans la mesure où le produit agit sur le vieillissement des cellules, on peut commencer à utiliser ce produit dès lors que les signes de l’âge s’installent.</a:t>
            </a:r>
          </a:p>
          <a:p>
            <a:endParaRPr lang="fr-FR" dirty="0"/>
          </a:p>
          <a:p>
            <a:r>
              <a:rPr lang="fr-FR" dirty="0"/>
              <a:t>Cependant ce produit a été pensé et conçu plus spécifiquement pour les peaux matures afin d’agir sur la sénescence cellulaire, et non pas en « prévention » (pour cela il y a les produits des gammes AGE DEFENSE) Cela ne sert à rien d’aller trop vite ! </a:t>
            </a:r>
          </a:p>
          <a:p>
            <a:endParaRPr lang="fr-FR" dirty="0"/>
          </a:p>
          <a:p>
            <a:r>
              <a:rPr lang="fr-FR" dirty="0"/>
              <a:t>Il est important de toujours se référer à l’état de la peau.</a:t>
            </a:r>
          </a:p>
          <a:p>
            <a:r>
              <a:rPr lang="fr-FR" dirty="0"/>
              <a:t>L’âge biologique et l’âge de la peau ne correspondent pas toujours. D’autant plus si le métabolisme cellulaire est ralenti par une quelconque agression, maladie par exemple. </a:t>
            </a:r>
          </a:p>
          <a:p>
            <a:endParaRPr lang="fr-FR" dirty="0"/>
          </a:p>
        </p:txBody>
      </p:sp>
      <p:sp>
        <p:nvSpPr>
          <p:cNvPr id="4" name="Espace réservé du numéro de diapositive 3"/>
          <p:cNvSpPr>
            <a:spLocks noGrp="1"/>
          </p:cNvSpPr>
          <p:nvPr>
            <p:ph type="sldNum" sz="quarter" idx="10"/>
          </p:nvPr>
        </p:nvSpPr>
        <p:spPr/>
        <p:txBody>
          <a:bodyPr/>
          <a:lstStyle/>
          <a:p>
            <a:fld id="{3E50E931-ACBE-4379-961B-FF41A28B8C22}" type="slidenum">
              <a:rPr lang="fr-FR" smtClean="0"/>
              <a:t>15</a:t>
            </a:fld>
            <a:endParaRPr lang="fr-FR"/>
          </a:p>
        </p:txBody>
      </p:sp>
    </p:spTree>
    <p:extLst>
      <p:ext uri="{BB962C8B-B14F-4D97-AF65-F5344CB8AC3E}">
        <p14:creationId xmlns:p14="http://schemas.microsoft.com/office/powerpoint/2010/main" val="2686183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886328">
              <a:defRPr/>
            </a:pPr>
            <a:r>
              <a:rPr lang="fr-FR" altLang="zh-TW" sz="1200" dirty="0">
                <a:latin typeface="Roboto" panose="02000000000000000000" pitchFamily="2" charset="0"/>
                <a:ea typeface="Roboto" panose="02000000000000000000" pitchFamily="2" charset="0"/>
              </a:rPr>
              <a:t>ELIXIR VITAL fait partie de la gamme des SPECIFICS / </a:t>
            </a:r>
            <a:r>
              <a:rPr lang="fr-FR" altLang="zh-TW" sz="1200" dirty="0" err="1">
                <a:latin typeface="Roboto" panose="02000000000000000000" pitchFamily="2" charset="0"/>
                <a:ea typeface="Roboto" panose="02000000000000000000" pitchFamily="2" charset="0"/>
              </a:rPr>
              <a:t>Repair</a:t>
            </a:r>
            <a:r>
              <a:rPr lang="fr-FR" altLang="zh-TW" sz="1200" dirty="0">
                <a:latin typeface="Roboto" panose="02000000000000000000" pitchFamily="2" charset="0"/>
                <a:ea typeface="Roboto" panose="02000000000000000000" pitchFamily="2" charset="0"/>
              </a:rPr>
              <a:t>. </a:t>
            </a:r>
          </a:p>
          <a:p>
            <a:pPr defTabSz="886328">
              <a:defRPr/>
            </a:pPr>
            <a:r>
              <a:rPr lang="fr-FR" altLang="zh-TW" sz="1200" dirty="0">
                <a:latin typeface="Roboto" panose="02000000000000000000" pitchFamily="2" charset="0"/>
                <a:ea typeface="Roboto" panose="02000000000000000000" pitchFamily="2" charset="0"/>
              </a:rPr>
              <a:t>Il fonctionne comme un super réparateur et régénérateur des peaux abimées, fatiguées, altérées et en prévention pour toutes les peaux. Son but est de reproduire le film Hydrolipidique en agissant par bio-mimétisme. </a:t>
            </a:r>
          </a:p>
          <a:p>
            <a:pPr defTabSz="886328">
              <a:defRPr/>
            </a:pPr>
            <a:r>
              <a:rPr lang="fr-FR" altLang="zh-TW" sz="1200" dirty="0">
                <a:latin typeface="Roboto" panose="02000000000000000000" pitchFamily="2" charset="0"/>
                <a:ea typeface="Roboto" panose="02000000000000000000" pitchFamily="2" charset="0"/>
              </a:rPr>
              <a:t>Il peut être appliqué seul ou en en sérum sous la crème habituelle.</a:t>
            </a:r>
          </a:p>
          <a:p>
            <a:pPr defTabSz="886328">
              <a:defRPr/>
            </a:pPr>
            <a:endParaRPr lang="fr-FR" altLang="zh-TW" sz="1200" dirty="0">
              <a:latin typeface="Roboto" panose="02000000000000000000" pitchFamily="2" charset="0"/>
              <a:ea typeface="Roboto" panose="02000000000000000000" pitchFamily="2" charset="0"/>
            </a:endParaRPr>
          </a:p>
          <a:p>
            <a:pPr defTabSz="886328">
              <a:defRPr/>
            </a:pPr>
            <a:r>
              <a:rPr lang="fr-FR" altLang="zh-TW" sz="1200" dirty="0">
                <a:latin typeface="Roboto" panose="02000000000000000000" pitchFamily="2" charset="0"/>
                <a:ea typeface="Roboto" panose="02000000000000000000" pitchFamily="2" charset="0"/>
              </a:rPr>
              <a:t>CELLULAR CODE SERUM agit sur l’état même des cellules, sur leur fonctionnement et leur durée de vie.</a:t>
            </a:r>
          </a:p>
          <a:p>
            <a:pPr defTabSz="886328">
              <a:defRPr/>
            </a:pPr>
            <a:r>
              <a:rPr lang="fr-FR" altLang="zh-TW" sz="1200" dirty="0">
                <a:latin typeface="Roboto" panose="02000000000000000000" pitchFamily="2" charset="0"/>
                <a:ea typeface="Roboto" panose="02000000000000000000" pitchFamily="2" charset="0"/>
              </a:rPr>
              <a:t>On apporte aux cellules tous les éléments nécessaires pour réinitialiser la jeunesse de la peau et « retrouver le fonctionnement cellulaire d’une personne qui a 10 ans de moins »</a:t>
            </a:r>
          </a:p>
          <a:p>
            <a:pPr defTabSz="886328">
              <a:defRPr/>
            </a:pPr>
            <a:endParaRPr lang="fr-FR" altLang="zh-TW" sz="1200" dirty="0">
              <a:latin typeface="Roboto" panose="02000000000000000000" pitchFamily="2" charset="0"/>
              <a:ea typeface="Roboto" panose="02000000000000000000" pitchFamily="2" charset="0"/>
            </a:endParaRPr>
          </a:p>
          <a:p>
            <a:pPr defTabSz="886328">
              <a:defRPr/>
            </a:pPr>
            <a:r>
              <a:rPr lang="fr-FR" altLang="zh-TW" sz="1200" dirty="0">
                <a:latin typeface="Roboto" panose="02000000000000000000" pitchFamily="2" charset="0"/>
                <a:ea typeface="Roboto" panose="02000000000000000000" pitchFamily="2" charset="0"/>
              </a:rPr>
              <a:t> Ce sont deux niveaux d’action différents.</a:t>
            </a:r>
          </a:p>
          <a:p>
            <a:endParaRPr lang="fr-FR" dirty="0"/>
          </a:p>
        </p:txBody>
      </p:sp>
      <p:sp>
        <p:nvSpPr>
          <p:cNvPr id="4" name="Espace réservé du numéro de diapositive 3"/>
          <p:cNvSpPr>
            <a:spLocks noGrp="1"/>
          </p:cNvSpPr>
          <p:nvPr>
            <p:ph type="sldNum" sz="quarter" idx="10"/>
          </p:nvPr>
        </p:nvSpPr>
        <p:spPr/>
        <p:txBody>
          <a:bodyPr/>
          <a:lstStyle/>
          <a:p>
            <a:fld id="{3E50E931-ACBE-4379-961B-FF41A28B8C22}" type="slidenum">
              <a:rPr lang="fr-FR" smtClean="0"/>
              <a:t>16</a:t>
            </a:fld>
            <a:endParaRPr lang="fr-FR"/>
          </a:p>
        </p:txBody>
      </p:sp>
    </p:spTree>
    <p:extLst>
      <p:ext uri="{BB962C8B-B14F-4D97-AF65-F5344CB8AC3E}">
        <p14:creationId xmlns:p14="http://schemas.microsoft.com/office/powerpoint/2010/main" val="23016277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dirty="0">
                <a:latin typeface="Roboto" panose="020B0604020202020204" charset="0"/>
                <a:ea typeface="Roboto" panose="020B0604020202020204" charset="0"/>
              </a:rPr>
              <a:t>Cet applicateur en métal BREVETÉ a une forme ergonomique arrondie, avec une inclinaison étudiée pour une sécurité maximale lors de l’application sur le contour des yeux et des lèvres.</a:t>
            </a:r>
          </a:p>
          <a:p>
            <a:endParaRPr lang="fr-FR" sz="1200" dirty="0">
              <a:latin typeface="Roboto" panose="020B0604020202020204" charset="0"/>
              <a:ea typeface="Roboto" panose="020B0604020202020204" charset="0"/>
            </a:endParaRPr>
          </a:p>
          <a:p>
            <a:r>
              <a:rPr lang="fr-FR" sz="1200" dirty="0">
                <a:latin typeface="Roboto" panose="020B0604020202020204" charset="0"/>
                <a:ea typeface="Roboto" panose="020B0604020202020204" charset="0"/>
              </a:rPr>
              <a:t>Il est en ZAMAC = Zinc, Aluminium, Magnésium, Cuivre. </a:t>
            </a:r>
          </a:p>
          <a:p>
            <a:endParaRPr lang="fr-FR" sz="1200" dirty="0">
              <a:latin typeface="Roboto" panose="020B0604020202020204" charset="0"/>
              <a:ea typeface="Roboto" panose="020B0604020202020204" charset="0"/>
            </a:endParaRPr>
          </a:p>
          <a:p>
            <a:r>
              <a:rPr lang="fr-FR" sz="1200" dirty="0">
                <a:latin typeface="Roboto" panose="020B0604020202020204" charset="0"/>
                <a:ea typeface="Roboto" panose="020B0604020202020204" charset="0"/>
              </a:rPr>
              <a:t>Il s’agit d’un alliage de métaux sélectionnés pour leur sécurité.</a:t>
            </a:r>
          </a:p>
          <a:p>
            <a:endParaRPr lang="fr-FR" dirty="0"/>
          </a:p>
        </p:txBody>
      </p:sp>
      <p:sp>
        <p:nvSpPr>
          <p:cNvPr id="4" name="Espace réservé du numéro de diapositive 3"/>
          <p:cNvSpPr>
            <a:spLocks noGrp="1"/>
          </p:cNvSpPr>
          <p:nvPr>
            <p:ph type="sldNum" sz="quarter" idx="10"/>
          </p:nvPr>
        </p:nvSpPr>
        <p:spPr/>
        <p:txBody>
          <a:bodyPr/>
          <a:lstStyle/>
          <a:p>
            <a:fld id="{3E50E931-ACBE-4379-961B-FF41A28B8C22}" type="slidenum">
              <a:rPr lang="fr-FR" smtClean="0"/>
              <a:t>17</a:t>
            </a:fld>
            <a:endParaRPr lang="fr-FR"/>
          </a:p>
        </p:txBody>
      </p:sp>
    </p:spTree>
    <p:extLst>
      <p:ext uri="{BB962C8B-B14F-4D97-AF65-F5344CB8AC3E}">
        <p14:creationId xmlns:p14="http://schemas.microsoft.com/office/powerpoint/2010/main" val="12316579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dirty="0">
                <a:latin typeface="Roboto" panose="020B0604020202020204" charset="0"/>
                <a:ea typeface="Roboto" panose="020B0604020202020204" charset="0"/>
              </a:rPr>
              <a:t>Bien évidemment, la perception des senteurs est très subjective.</a:t>
            </a:r>
          </a:p>
          <a:p>
            <a:r>
              <a:rPr lang="fr-FR" sz="1200" dirty="0">
                <a:latin typeface="Roboto" panose="020B0604020202020204" charset="0"/>
                <a:ea typeface="Roboto" panose="020B0604020202020204" charset="0"/>
              </a:rPr>
              <a:t>Il est important de laisser s’exprimer cette cliente sur ce qu’elle n’aime pas et ne pas la contredire, c’est son ressenti.</a:t>
            </a:r>
          </a:p>
          <a:p>
            <a:endParaRPr lang="fr-FR" sz="1200" dirty="0">
              <a:latin typeface="Roboto" panose="020B0604020202020204" charset="0"/>
              <a:ea typeface="Roboto" panose="020B0604020202020204" charset="0"/>
            </a:endParaRPr>
          </a:p>
          <a:p>
            <a:r>
              <a:rPr lang="fr-FR" sz="1200" dirty="0">
                <a:latin typeface="Roboto" panose="020B0604020202020204" charset="0"/>
                <a:ea typeface="Roboto" panose="020B0604020202020204" charset="0"/>
              </a:rPr>
              <a:t>Néanmoins, sachez que 86% des personnes ont considéré ce parfum comme </a:t>
            </a:r>
          </a:p>
          <a:p>
            <a:r>
              <a:rPr lang="fr-FR" sz="1200" dirty="0">
                <a:latin typeface="Roboto" panose="020B0604020202020204" charset="0"/>
                <a:ea typeface="Roboto" panose="020B0604020202020204" charset="0"/>
              </a:rPr>
              <a:t>« agréable à très agréable » lors du test d’usage.</a:t>
            </a:r>
          </a:p>
          <a:p>
            <a:endParaRPr lang="fr-FR" sz="1200" dirty="0">
              <a:latin typeface="Roboto" panose="020B0604020202020204" charset="0"/>
              <a:ea typeface="Roboto" panose="020B0604020202020204" charset="0"/>
            </a:endParaRPr>
          </a:p>
          <a:p>
            <a:r>
              <a:rPr lang="fr-FR" sz="1200" dirty="0">
                <a:latin typeface="Roboto" panose="020B0604020202020204" charset="0"/>
                <a:ea typeface="Roboto" panose="020B0604020202020204" charset="0"/>
              </a:rPr>
              <a:t>Le parfum de toute la gamme a été développé par un nez. </a:t>
            </a:r>
          </a:p>
          <a:p>
            <a:r>
              <a:rPr lang="fr-FR" sz="1200" dirty="0">
                <a:latin typeface="Roboto" panose="020B0604020202020204" charset="0"/>
                <a:ea typeface="Roboto" panose="020B0604020202020204" charset="0"/>
              </a:rPr>
              <a:t>L’idée de cette composition florale est d’incarner la féminité et l’élégance. </a:t>
            </a:r>
          </a:p>
          <a:p>
            <a:r>
              <a:rPr lang="fr-FR" sz="1200" dirty="0">
                <a:latin typeface="Roboto" panose="020B0604020202020204" charset="0"/>
                <a:ea typeface="Roboto" panose="020B0604020202020204" charset="0"/>
              </a:rPr>
              <a:t>Ce parfum est constitué de  83% de composés naturels. </a:t>
            </a:r>
          </a:p>
          <a:p>
            <a:r>
              <a:rPr lang="fr-FR" sz="1200" dirty="0">
                <a:latin typeface="Roboto" panose="020B0604020202020204" charset="0"/>
                <a:ea typeface="Roboto" panose="020B0604020202020204" charset="0"/>
              </a:rPr>
              <a:t>Il est associé à la Quintessence (sauf  pour le contour de l’œil).  </a:t>
            </a:r>
          </a:p>
          <a:p>
            <a:r>
              <a:rPr lang="fr-FR" sz="1200" dirty="0">
                <a:latin typeface="Roboto" panose="020B0604020202020204" charset="0"/>
                <a:ea typeface="Roboto" panose="020B0604020202020204" charset="0"/>
              </a:rPr>
              <a:t>Les notes hespéridés de tête apportent de la fraîcheur, le cœur floral apporte de la rondeur et de l’élégance et le fond boisé est rassurant.</a:t>
            </a:r>
          </a:p>
          <a:p>
            <a:endParaRPr lang="fr-FR" dirty="0"/>
          </a:p>
        </p:txBody>
      </p:sp>
      <p:sp>
        <p:nvSpPr>
          <p:cNvPr id="4" name="Espace réservé du numéro de diapositive 3"/>
          <p:cNvSpPr>
            <a:spLocks noGrp="1"/>
          </p:cNvSpPr>
          <p:nvPr>
            <p:ph type="sldNum" sz="quarter" idx="10"/>
          </p:nvPr>
        </p:nvSpPr>
        <p:spPr/>
        <p:txBody>
          <a:bodyPr/>
          <a:lstStyle/>
          <a:p>
            <a:fld id="{3E50E931-ACBE-4379-961B-FF41A28B8C22}" type="slidenum">
              <a:rPr lang="fr-FR" smtClean="0"/>
              <a:t>18</a:t>
            </a:fld>
            <a:endParaRPr lang="fr-FR"/>
          </a:p>
        </p:txBody>
      </p:sp>
    </p:spTree>
    <p:extLst>
      <p:ext uri="{BB962C8B-B14F-4D97-AF65-F5344CB8AC3E}">
        <p14:creationId xmlns:p14="http://schemas.microsoft.com/office/powerpoint/2010/main" val="11250323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0" algn="just" eaLnBrk="0" fontAlgn="base" hangingPunct="0">
              <a:spcBef>
                <a:spcPct val="0"/>
              </a:spcBef>
              <a:spcAft>
                <a:spcPct val="0"/>
              </a:spcAft>
            </a:pPr>
            <a:r>
              <a:rPr lang="fr-FR" altLang="fr-FR" sz="1200" dirty="0">
                <a:latin typeface="Roboto" panose="020B0604020202020204" charset="0"/>
                <a:ea typeface="Roboto" panose="020B0604020202020204" charset="0"/>
              </a:rPr>
              <a:t>L’association n’est pas obligatoire, néanmoins si les cellules ne sont pas en bonnes conditions pour être stimulées, </a:t>
            </a:r>
            <a:r>
              <a:rPr lang="fr-FR" altLang="fr-FR" sz="1200" dirty="0">
                <a:latin typeface="KyivType Sans Heavy2" panose="020B0604020202020204" charset="0"/>
                <a:ea typeface="Roboto" panose="020B0604020202020204" charset="0"/>
              </a:rPr>
              <a:t>EXCELLENCE CODE CREME</a:t>
            </a:r>
            <a:r>
              <a:rPr lang="fr-FR" altLang="fr-FR" sz="1200" dirty="0">
                <a:latin typeface="Roboto" panose="020B0604020202020204" charset="0"/>
                <a:ea typeface="Roboto" panose="020B0604020202020204" charset="0"/>
              </a:rPr>
              <a:t> aura un résultat moins rapide et probablement moins visible.</a:t>
            </a:r>
            <a:endParaRPr lang="fr-FR" sz="1200" dirty="0">
              <a:latin typeface="Roboto" panose="020B0604020202020204" charset="0"/>
              <a:ea typeface="Roboto" panose="020B0604020202020204" charset="0"/>
            </a:endParaRPr>
          </a:p>
          <a:p>
            <a:r>
              <a:rPr lang="fr-FR" dirty="0"/>
              <a:t>La crème</a:t>
            </a:r>
            <a:r>
              <a:rPr lang="fr-FR" baseline="0" dirty="0"/>
              <a:t> et le sérum vont agir en synergie </a:t>
            </a:r>
            <a:endParaRPr lang="fr-FR" dirty="0"/>
          </a:p>
        </p:txBody>
      </p:sp>
      <p:sp>
        <p:nvSpPr>
          <p:cNvPr id="4" name="Espace réservé du numéro de diapositive 3"/>
          <p:cNvSpPr>
            <a:spLocks noGrp="1"/>
          </p:cNvSpPr>
          <p:nvPr>
            <p:ph type="sldNum" sz="quarter" idx="10"/>
          </p:nvPr>
        </p:nvSpPr>
        <p:spPr/>
        <p:txBody>
          <a:bodyPr/>
          <a:lstStyle/>
          <a:p>
            <a:fld id="{3E50E931-ACBE-4379-961B-FF41A28B8C22}" type="slidenum">
              <a:rPr lang="fr-FR" smtClean="0"/>
              <a:t>19</a:t>
            </a:fld>
            <a:endParaRPr lang="fr-FR"/>
          </a:p>
        </p:txBody>
      </p:sp>
    </p:spTree>
    <p:extLst>
      <p:ext uri="{BB962C8B-B14F-4D97-AF65-F5344CB8AC3E}">
        <p14:creationId xmlns:p14="http://schemas.microsoft.com/office/powerpoint/2010/main" val="8552782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0" algn="just" eaLnBrk="0" fontAlgn="base" hangingPunct="0">
              <a:spcBef>
                <a:spcPct val="0"/>
              </a:spcBef>
              <a:spcAft>
                <a:spcPct val="0"/>
              </a:spcAft>
            </a:pPr>
            <a:r>
              <a:rPr lang="fr-FR" altLang="fr-FR" sz="1200" dirty="0">
                <a:latin typeface="Roboto" panose="02000000000000000000" pitchFamily="2" charset="0"/>
                <a:ea typeface="Roboto" panose="02000000000000000000" pitchFamily="2" charset="0"/>
              </a:rPr>
              <a:t>Comme son nom l’indique, cette gamme apporte des résultats d’exception sur tous les signes de l’âge :  </a:t>
            </a:r>
            <a:r>
              <a:rPr lang="fr-FR" sz="1200" dirty="0">
                <a:latin typeface="Roboto" panose="02000000000000000000" pitchFamily="2" charset="0"/>
                <a:ea typeface="Roboto" panose="02000000000000000000" pitchFamily="2" charset="0"/>
              </a:rPr>
              <a:t>Manque d'éclat, taches brunes, relâchement, rides, sécheresse... </a:t>
            </a:r>
          </a:p>
          <a:p>
            <a:pPr lvl="0" algn="just" eaLnBrk="0" fontAlgn="base" hangingPunct="0">
              <a:spcBef>
                <a:spcPct val="0"/>
              </a:spcBef>
              <a:spcAft>
                <a:spcPct val="0"/>
              </a:spcAft>
            </a:pPr>
            <a:endParaRPr lang="fr-FR" sz="1200" dirty="0">
              <a:latin typeface="Roboto" panose="02000000000000000000" pitchFamily="2" charset="0"/>
              <a:ea typeface="Roboto" panose="02000000000000000000" pitchFamily="2" charset="0"/>
            </a:endParaRPr>
          </a:p>
          <a:p>
            <a:pPr lvl="0" algn="just" eaLnBrk="0" fontAlgn="base" hangingPunct="0">
              <a:spcBef>
                <a:spcPct val="0"/>
              </a:spcBef>
              <a:spcAft>
                <a:spcPct val="0"/>
              </a:spcAft>
            </a:pPr>
            <a:r>
              <a:rPr lang="fr-FR" sz="1200" dirty="0">
                <a:latin typeface="Roboto" panose="02000000000000000000" pitchFamily="2" charset="0"/>
                <a:ea typeface="Roboto" panose="02000000000000000000" pitchFamily="2" charset="0"/>
              </a:rPr>
              <a:t>Le vieillissement cutané est la 1</a:t>
            </a:r>
            <a:r>
              <a:rPr lang="fr-FR" sz="1200" baseline="30000" dirty="0">
                <a:latin typeface="Roboto" panose="02000000000000000000" pitchFamily="2" charset="0"/>
                <a:ea typeface="Roboto" panose="02000000000000000000" pitchFamily="2" charset="0"/>
              </a:rPr>
              <a:t>ère</a:t>
            </a:r>
            <a:r>
              <a:rPr lang="fr-FR" sz="1200" dirty="0">
                <a:latin typeface="Roboto" panose="02000000000000000000" pitchFamily="2" charset="0"/>
                <a:ea typeface="Roboto" panose="02000000000000000000" pitchFamily="2" charset="0"/>
              </a:rPr>
              <a:t> préoccupation des femmes et elles sont prêtes à investir pour le retarder.</a:t>
            </a:r>
          </a:p>
          <a:p>
            <a:pPr lvl="0" algn="just" eaLnBrk="0" fontAlgn="base" hangingPunct="0">
              <a:spcBef>
                <a:spcPct val="0"/>
              </a:spcBef>
              <a:spcAft>
                <a:spcPct val="0"/>
              </a:spcAft>
            </a:pPr>
            <a:endParaRPr lang="fr-FR" sz="1200" dirty="0">
              <a:latin typeface="Roboto" panose="02000000000000000000" pitchFamily="2" charset="0"/>
              <a:ea typeface="Roboto" panose="02000000000000000000" pitchFamily="2" charset="0"/>
            </a:endParaRPr>
          </a:p>
          <a:p>
            <a:pPr lvl="0" algn="just" eaLnBrk="0" fontAlgn="base" hangingPunct="0">
              <a:spcBef>
                <a:spcPct val="0"/>
              </a:spcBef>
              <a:spcAft>
                <a:spcPct val="0"/>
              </a:spcAft>
            </a:pPr>
            <a:r>
              <a:rPr lang="fr-FR" sz="1200" dirty="0">
                <a:latin typeface="Roboto" panose="02000000000000000000" pitchFamily="2" charset="0"/>
                <a:ea typeface="Roboto" panose="02000000000000000000" pitchFamily="2" charset="0"/>
              </a:rPr>
              <a:t>Les ingrédients contenus dans cette gamme sont brevetés et  surpuissants. </a:t>
            </a:r>
          </a:p>
          <a:p>
            <a:pPr lvl="0" algn="just" eaLnBrk="0" fontAlgn="base" hangingPunct="0">
              <a:spcBef>
                <a:spcPct val="0"/>
              </a:spcBef>
              <a:spcAft>
                <a:spcPct val="0"/>
              </a:spcAft>
            </a:pPr>
            <a:r>
              <a:rPr lang="fr-FR" sz="1200" dirty="0">
                <a:latin typeface="Roboto" panose="02000000000000000000" pitchFamily="2" charset="0"/>
                <a:ea typeface="Roboto" panose="02000000000000000000" pitchFamily="2" charset="0"/>
              </a:rPr>
              <a:t>Les test d’efficacité ont démontré des résultats plus que satisfaisant ! </a:t>
            </a:r>
          </a:p>
          <a:p>
            <a:pPr lvl="0" algn="just" eaLnBrk="0" fontAlgn="base" hangingPunct="0">
              <a:spcBef>
                <a:spcPct val="0"/>
              </a:spcBef>
              <a:spcAft>
                <a:spcPct val="0"/>
              </a:spcAft>
            </a:pPr>
            <a:r>
              <a:rPr lang="fr-FR" sz="1200" dirty="0">
                <a:latin typeface="Roboto" panose="02000000000000000000" pitchFamily="2" charset="0"/>
                <a:ea typeface="Roboto" panose="02000000000000000000" pitchFamily="2" charset="0"/>
              </a:rPr>
              <a:t>Essayer la gamme AGE EXCEPTION c’est l’adopter ! </a:t>
            </a:r>
          </a:p>
          <a:p>
            <a:pPr lvl="0" algn="just" eaLnBrk="0" fontAlgn="base" hangingPunct="0">
              <a:spcBef>
                <a:spcPct val="0"/>
              </a:spcBef>
              <a:spcAft>
                <a:spcPct val="0"/>
              </a:spcAft>
            </a:pPr>
            <a:endParaRPr lang="fr-FR" sz="1200" dirty="0">
              <a:latin typeface="Roboto" panose="02000000000000000000" pitchFamily="2" charset="0"/>
              <a:ea typeface="Roboto" panose="02000000000000000000" pitchFamily="2" charset="0"/>
            </a:endParaRPr>
          </a:p>
          <a:p>
            <a:pPr lvl="0" algn="just" eaLnBrk="0" fontAlgn="base" hangingPunct="0">
              <a:spcBef>
                <a:spcPct val="0"/>
              </a:spcBef>
              <a:spcAft>
                <a:spcPct val="0"/>
              </a:spcAft>
            </a:pPr>
            <a:r>
              <a:rPr lang="fr-FR" sz="1200" dirty="0">
                <a:latin typeface="Roboto" panose="02000000000000000000" pitchFamily="2" charset="0"/>
                <a:ea typeface="Roboto" panose="02000000000000000000" pitchFamily="2" charset="0"/>
              </a:rPr>
              <a:t>Les textures sont sensorielles et les packagings sont également qualitatifs et parfaitement hygiéniques.</a:t>
            </a:r>
          </a:p>
          <a:p>
            <a:pPr lvl="0" eaLnBrk="0" fontAlgn="base" hangingPunct="0">
              <a:spcBef>
                <a:spcPct val="0"/>
              </a:spcBef>
              <a:spcAft>
                <a:spcPct val="0"/>
              </a:spcAft>
            </a:pPr>
            <a:endParaRPr lang="fr-FR" sz="1200" dirty="0"/>
          </a:p>
          <a:p>
            <a:pPr lvl="0" eaLnBrk="0" fontAlgn="base" hangingPunct="0">
              <a:spcBef>
                <a:spcPct val="0"/>
              </a:spcBef>
              <a:spcAft>
                <a:spcPct val="0"/>
              </a:spcAft>
            </a:pPr>
            <a:r>
              <a:rPr lang="fr-FR" sz="1200" dirty="0"/>
              <a:t>EXCELLENCE CODE CREME permet une utilisation jour et nuit, soit l’équivalent de 2 produits en 1. </a:t>
            </a:r>
          </a:p>
          <a:p>
            <a:pPr lvl="0" eaLnBrk="0" fontAlgn="base" hangingPunct="0">
              <a:spcBef>
                <a:spcPct val="0"/>
              </a:spcBef>
              <a:spcAft>
                <a:spcPct val="0"/>
              </a:spcAft>
            </a:pPr>
            <a:endParaRPr lang="fr-FR" sz="1200" dirty="0"/>
          </a:p>
          <a:p>
            <a:pPr lvl="0" eaLnBrk="0" fontAlgn="base" hangingPunct="0">
              <a:spcBef>
                <a:spcPct val="0"/>
              </a:spcBef>
              <a:spcAft>
                <a:spcPct val="0"/>
              </a:spcAft>
            </a:pPr>
            <a:r>
              <a:rPr lang="fr-FR" sz="1200" dirty="0"/>
              <a:t>Proposer à vos clientes l’EXCELLENCE CODE MASQUE, son résultat est visible et immédiat. Utilisé en masque de nuit. Il convient à toutes les peaux; à tout âge : l’essayer c’est l’adopter.</a:t>
            </a:r>
          </a:p>
          <a:p>
            <a:pPr lvl="0" algn="just" eaLnBrk="0" fontAlgn="base" hangingPunct="0">
              <a:spcBef>
                <a:spcPct val="0"/>
              </a:spcBef>
              <a:spcAft>
                <a:spcPct val="0"/>
              </a:spcAft>
            </a:pPr>
            <a:endParaRPr lang="fr-FR" dirty="0"/>
          </a:p>
        </p:txBody>
      </p:sp>
      <p:sp>
        <p:nvSpPr>
          <p:cNvPr id="4" name="Espace réservé du numéro de diapositive 3"/>
          <p:cNvSpPr>
            <a:spLocks noGrp="1"/>
          </p:cNvSpPr>
          <p:nvPr>
            <p:ph type="sldNum" sz="quarter" idx="10"/>
          </p:nvPr>
        </p:nvSpPr>
        <p:spPr/>
        <p:txBody>
          <a:bodyPr/>
          <a:lstStyle/>
          <a:p>
            <a:fld id="{3E50E931-ACBE-4379-961B-FF41A28B8C22}" type="slidenum">
              <a:rPr lang="fr-FR" smtClean="0"/>
              <a:t>20</a:t>
            </a:fld>
            <a:endParaRPr lang="fr-FR"/>
          </a:p>
        </p:txBody>
      </p:sp>
    </p:spTree>
    <p:extLst>
      <p:ext uri="{BB962C8B-B14F-4D97-AF65-F5344CB8AC3E}">
        <p14:creationId xmlns:p14="http://schemas.microsoft.com/office/powerpoint/2010/main" val="39482232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Pouvez-vous me donner les signes visibles que vous connaissez et mieux encore, les classer en fonction de l'âge, en commençant par le premier signe jusqu'aux plus prononcés.</a:t>
            </a:r>
          </a:p>
          <a:p>
            <a:endParaRPr lang="fr-FR" dirty="0"/>
          </a:p>
          <a:p>
            <a:r>
              <a:rPr lang="fr-FR" dirty="0"/>
              <a:t>Ce sont effectivement</a:t>
            </a:r>
            <a:r>
              <a:rPr lang="fr-FR" baseline="0" dirty="0"/>
              <a:t> l</a:t>
            </a:r>
            <a:r>
              <a:rPr lang="fr-FR" dirty="0"/>
              <a:t>es signes visibles les plus courants du vieillissement.</a:t>
            </a:r>
          </a:p>
          <a:p>
            <a:r>
              <a:rPr lang="fr-FR" dirty="0"/>
              <a:t>Et</a:t>
            </a:r>
            <a:r>
              <a:rPr lang="fr-FR" baseline="0" dirty="0"/>
              <a:t> pour répondre aux besoins de notre peau, au fil de ces étapes, il existe pour chacun de ces signes, une gamme Yon-Ka idéale : </a:t>
            </a:r>
          </a:p>
          <a:p>
            <a:endParaRPr lang="fr-FR" baseline="0" dirty="0"/>
          </a:p>
          <a:p>
            <a:r>
              <a:rPr lang="fr-FR" baseline="0" dirty="0"/>
              <a:t>Pour les premières rides, la gamme Elastine Jour et Nuit </a:t>
            </a:r>
          </a:p>
          <a:p>
            <a:r>
              <a:rPr lang="fr-FR" baseline="0" dirty="0"/>
              <a:t>Pour raffermir les peaux qui manque de tonicité, nous avons Phyto 52 </a:t>
            </a:r>
          </a:p>
          <a:p>
            <a:r>
              <a:rPr lang="fr-FR" baseline="0" dirty="0"/>
              <a:t>Afin de combler les rides les plus profondes et de préserver la jeunesse de notre peau, notre duo time </a:t>
            </a:r>
            <a:r>
              <a:rPr lang="fr-FR" baseline="0" dirty="0" err="1"/>
              <a:t>resist</a:t>
            </a:r>
            <a:r>
              <a:rPr lang="fr-FR" baseline="0" dirty="0"/>
              <a:t> est idéal. </a:t>
            </a:r>
          </a:p>
          <a:p>
            <a:r>
              <a:rPr lang="fr-FR" baseline="0" dirty="0"/>
              <a:t>Pour traiter le </a:t>
            </a:r>
            <a:r>
              <a:rPr lang="fr-FR" baseline="0" dirty="0" err="1"/>
              <a:t>relachement</a:t>
            </a:r>
            <a:r>
              <a:rPr lang="fr-FR" baseline="0" dirty="0"/>
              <a:t> et la perte et modification des volumes du visage, c’est notre gamme </a:t>
            </a:r>
            <a:r>
              <a:rPr lang="fr-FR" baseline="0" dirty="0" err="1"/>
              <a:t>advanced</a:t>
            </a:r>
            <a:r>
              <a:rPr lang="fr-FR" baseline="0" dirty="0"/>
              <a:t> </a:t>
            </a:r>
            <a:r>
              <a:rPr lang="fr-FR" baseline="0" dirty="0" err="1"/>
              <a:t>optimizer</a:t>
            </a:r>
            <a:r>
              <a:rPr lang="fr-FR" baseline="0" dirty="0"/>
              <a:t> qui sera parfaite. </a:t>
            </a:r>
          </a:p>
          <a:p>
            <a:r>
              <a:rPr lang="fr-FR" baseline="0" dirty="0"/>
              <a:t>Et enfin, lorsque notre peau présente tous ces signes de l’âge, c’est la gamme Age Exception qu’il faut recommander. </a:t>
            </a:r>
          </a:p>
          <a:p>
            <a:endParaRPr lang="fr-FR" dirty="0"/>
          </a:p>
          <a:p>
            <a:r>
              <a:rPr lang="fr-FR" dirty="0"/>
              <a:t>Bien</a:t>
            </a:r>
            <a:r>
              <a:rPr lang="fr-FR" baseline="0" dirty="0"/>
              <a:t> </a:t>
            </a:r>
            <a:r>
              <a:rPr lang="fr-FR" dirty="0"/>
              <a:t>sûr vous devez adapter votre prescription en fonction du type de peau et des besoins mais cette slide peut vous aider à organiser et classer nos gammes.</a:t>
            </a:r>
          </a:p>
          <a:p>
            <a:endParaRPr lang="fr-FR" dirty="0"/>
          </a:p>
        </p:txBody>
      </p:sp>
      <p:sp>
        <p:nvSpPr>
          <p:cNvPr id="4" name="Espace réservé du numéro de diapositive 3"/>
          <p:cNvSpPr>
            <a:spLocks noGrp="1"/>
          </p:cNvSpPr>
          <p:nvPr>
            <p:ph type="sldNum" sz="quarter" idx="10"/>
          </p:nvPr>
        </p:nvSpPr>
        <p:spPr/>
        <p:txBody>
          <a:bodyPr/>
          <a:lstStyle/>
          <a:p>
            <a:fld id="{3E50E931-ACBE-4379-961B-FF41A28B8C22}" type="slidenum">
              <a:rPr lang="fr-FR" smtClean="0"/>
              <a:t>3</a:t>
            </a:fld>
            <a:endParaRPr lang="fr-FR"/>
          </a:p>
        </p:txBody>
      </p:sp>
    </p:spTree>
    <p:extLst>
      <p:ext uri="{BB962C8B-B14F-4D97-AF65-F5344CB8AC3E}">
        <p14:creationId xmlns:p14="http://schemas.microsoft.com/office/powerpoint/2010/main" val="38065806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3E50E931-ACBE-4379-961B-FF41A28B8C22}" type="slidenum">
              <a:rPr lang="fr-FR" smtClean="0"/>
              <a:t>21</a:t>
            </a:fld>
            <a:endParaRPr lang="fr-FR"/>
          </a:p>
        </p:txBody>
      </p:sp>
    </p:spTree>
    <p:extLst>
      <p:ext uri="{BB962C8B-B14F-4D97-AF65-F5344CB8AC3E}">
        <p14:creationId xmlns:p14="http://schemas.microsoft.com/office/powerpoint/2010/main" val="1241887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3E50E931-ACBE-4379-961B-FF41A28B8C22}" type="slidenum">
              <a:rPr lang="fr-FR" smtClean="0"/>
              <a:t>22</a:t>
            </a:fld>
            <a:endParaRPr lang="fr-FR"/>
          </a:p>
        </p:txBody>
      </p:sp>
    </p:spTree>
    <p:extLst>
      <p:ext uri="{BB962C8B-B14F-4D97-AF65-F5344CB8AC3E}">
        <p14:creationId xmlns:p14="http://schemas.microsoft.com/office/powerpoint/2010/main" val="38295826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10"/>
          </p:nvPr>
        </p:nvSpPr>
        <p:spPr/>
        <p:txBody>
          <a:bodyPr/>
          <a:lstStyle/>
          <a:p>
            <a:fld id="{3E50E931-ACBE-4379-961B-FF41A28B8C22}" type="slidenum">
              <a:rPr lang="fr-FR" smtClean="0"/>
              <a:t>23</a:t>
            </a:fld>
            <a:endParaRPr lang="fr-FR"/>
          </a:p>
        </p:txBody>
      </p:sp>
    </p:spTree>
    <p:extLst>
      <p:ext uri="{BB962C8B-B14F-4D97-AF65-F5344CB8AC3E}">
        <p14:creationId xmlns:p14="http://schemas.microsoft.com/office/powerpoint/2010/main" val="38900519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aseline="0" dirty="0"/>
              <a:t>Nous avons vu juste avant les signes visibles de l’âge, maintenant parlons des changements physiologiques de la peau :</a:t>
            </a:r>
          </a:p>
          <a:p>
            <a:endParaRPr lang="fr-FR" baseline="0" dirty="0"/>
          </a:p>
          <a:p>
            <a:r>
              <a:rPr lang="fr-FR" baseline="0" dirty="0"/>
              <a:t>A gauche vous avez une peau normale et à droite une peau plus mature. </a:t>
            </a:r>
          </a:p>
          <a:p>
            <a:endParaRPr lang="fr-FR" baseline="0" dirty="0"/>
          </a:p>
          <a:p>
            <a:r>
              <a:rPr lang="fr-FR" b="1" u="sng" baseline="0" dirty="0"/>
              <a:t>Avec l'âge, la morphologie de la peau change : On observe </a:t>
            </a:r>
          </a:p>
          <a:p>
            <a:endParaRPr lang="fr-FR" b="1" u="sng" baseline="0" dirty="0"/>
          </a:p>
          <a:p>
            <a:pPr marL="171450" indent="-171450">
              <a:buFont typeface="Arial" panose="020B0604020202020204" pitchFamily="34" charset="0"/>
              <a:buChar char="•"/>
            </a:pPr>
            <a:r>
              <a:rPr lang="fr-FR" baseline="0" dirty="0"/>
              <a:t>Une diminution de la synthèse des lipides. Le film hydrolipidique est déséquilibré et la barrière protectrice endommagée. La peau se déshydrate. </a:t>
            </a:r>
          </a:p>
          <a:p>
            <a:pPr marL="0" indent="0">
              <a:buFont typeface="Arial" panose="020B0604020202020204" pitchFamily="34" charset="0"/>
              <a:buNone/>
            </a:pPr>
            <a:endParaRPr lang="fr-FR" baseline="0" dirty="0"/>
          </a:p>
          <a:p>
            <a:pPr marL="171450" indent="-171450">
              <a:buFont typeface="Arial" panose="020B0604020202020204" pitchFamily="34" charset="0"/>
              <a:buChar char="•"/>
            </a:pPr>
            <a:r>
              <a:rPr lang="fr-FR" baseline="0" dirty="0"/>
              <a:t>Un ralentissement du renouvellement cellulaire et de ce fait, un épaississement de la couche cornée = le teint devient terne et rugueux</a:t>
            </a:r>
          </a:p>
          <a:p>
            <a:pPr marL="171450" indent="-171450">
              <a:buFont typeface="Arial" panose="020B0604020202020204" pitchFamily="34" charset="0"/>
              <a:buChar char="•"/>
            </a:pPr>
            <a:endParaRPr lang="fr-FR" baseline="0" dirty="0"/>
          </a:p>
          <a:p>
            <a:pPr marL="171450" indent="-171450">
              <a:buFont typeface="Arial" panose="020B0604020202020204" pitchFamily="34" charset="0"/>
              <a:buChar char="•"/>
            </a:pPr>
            <a:r>
              <a:rPr lang="fr-FR" baseline="0" dirty="0"/>
              <a:t>L’apparition des premières rides</a:t>
            </a:r>
          </a:p>
          <a:p>
            <a:pPr marL="171450" indent="-171450">
              <a:buFont typeface="Arial" panose="020B0604020202020204" pitchFamily="34" charset="0"/>
              <a:buChar char="•"/>
            </a:pPr>
            <a:endParaRPr lang="fr-FR" baseline="0" dirty="0"/>
          </a:p>
          <a:p>
            <a:pPr marL="171450" indent="-171450">
              <a:buFont typeface="Arial" panose="020B0604020202020204" pitchFamily="34" charset="0"/>
              <a:buChar char="•"/>
            </a:pPr>
            <a:r>
              <a:rPr lang="fr-FR" baseline="0" dirty="0"/>
              <a:t>Un aplatissement de la Jonction </a:t>
            </a:r>
            <a:r>
              <a:rPr lang="fr-FR" baseline="0" dirty="0" err="1"/>
              <a:t>Dermo</a:t>
            </a:r>
            <a:r>
              <a:rPr lang="fr-FR" baseline="0" dirty="0"/>
              <a:t> Epidermique. Ce qui entraine une diminution des échanges entre le derme et l'épiderme et accentue le ralentissement du renouvellement cellulaire. Cela provoque aussi un amincissement de l'épiderme (= la peau devient plus fine, plus fragile)</a:t>
            </a:r>
          </a:p>
          <a:p>
            <a:pPr marL="0" indent="0">
              <a:buFont typeface="Arial" panose="020B0604020202020204" pitchFamily="34" charset="0"/>
              <a:buNone/>
            </a:pPr>
            <a:endParaRPr lang="fr-FR" baseline="0" dirty="0"/>
          </a:p>
          <a:p>
            <a:pPr marL="171450" indent="-171450">
              <a:buFont typeface="Arial" panose="020B0604020202020204" pitchFamily="34" charset="0"/>
              <a:buChar char="•"/>
            </a:pPr>
            <a:r>
              <a:rPr lang="fr-FR" baseline="0" dirty="0"/>
              <a:t>La principale réserve d'eau de la peau, l'acide hyaluronique, diminue de jour en jour ; perte de densité et d'hydratation</a:t>
            </a:r>
          </a:p>
          <a:p>
            <a:pPr marL="0" indent="0">
              <a:buFont typeface="Arial" panose="020B0604020202020204" pitchFamily="34" charset="0"/>
              <a:buNone/>
            </a:pPr>
            <a:endParaRPr lang="fr-FR" baseline="0" dirty="0"/>
          </a:p>
          <a:p>
            <a:pPr marL="171450" indent="-171450">
              <a:buFont typeface="Arial" panose="020B0604020202020204" pitchFamily="34" charset="0"/>
              <a:buChar char="•"/>
            </a:pPr>
            <a:r>
              <a:rPr lang="fr-FR" baseline="0" dirty="0"/>
              <a:t>De manière générale on observe une réduction de la taille et du nombre de fibroblastes impliquant une désorganisation de la structure du derme = la partie inférieure du visage, pommettes, yeux et sourcils commencent à se relâcher. </a:t>
            </a:r>
          </a:p>
          <a:p>
            <a:pPr marL="0" indent="0">
              <a:buFont typeface="Arial" panose="020B0604020202020204" pitchFamily="34" charset="0"/>
              <a:buNone/>
            </a:pPr>
            <a:endParaRPr lang="fr-FR" baseline="0" dirty="0"/>
          </a:p>
          <a:p>
            <a:pPr marL="171450" indent="-171450">
              <a:buFont typeface="Arial" panose="020B0604020202020204" pitchFamily="34" charset="0"/>
              <a:buChar char="•"/>
            </a:pPr>
            <a:r>
              <a:rPr lang="fr-FR" baseline="0" dirty="0"/>
              <a:t>S’ensuit une altération des fibres d'élastine (perte de souplesse, de fermeté, creusement des rides)</a:t>
            </a:r>
          </a:p>
          <a:p>
            <a:pPr marL="171450" indent="-171450">
              <a:buFont typeface="Arial" panose="020B0604020202020204" pitchFamily="34" charset="0"/>
              <a:buChar char="•"/>
            </a:pPr>
            <a:r>
              <a:rPr lang="fr-FR" baseline="0" dirty="0"/>
              <a:t>Ainsi qu’une altération des fibres de collagène qui deviennent rigides et sont détruites par la collagénase = Perte de fermeté et d'élasticité ; plus de rides</a:t>
            </a:r>
          </a:p>
          <a:p>
            <a:endParaRPr lang="fr-FR" baseline="0" dirty="0"/>
          </a:p>
          <a:p>
            <a:r>
              <a:rPr lang="fr-FR" u="sng" baseline="0" dirty="0"/>
              <a:t>Non visible sur ce schéma, on observe également :</a:t>
            </a:r>
            <a:endParaRPr lang="fr-FR" baseline="0" dirty="0"/>
          </a:p>
          <a:p>
            <a:r>
              <a:rPr lang="fr-FR" baseline="0" dirty="0"/>
              <a:t>Un ralentissement de la microcirculation et l’apparition de petits vaisseaux sanguins</a:t>
            </a:r>
          </a:p>
          <a:p>
            <a:r>
              <a:rPr lang="fr-FR" baseline="0" dirty="0"/>
              <a:t>Une atrophie des glandes sébacées et donc une sécheresse de la peau</a:t>
            </a:r>
          </a:p>
          <a:p>
            <a:r>
              <a:rPr lang="fr-FR" baseline="0" dirty="0"/>
              <a:t>Une réduction du nombre de cellules de Langerhans qui va impacter et réduire les réponses immunitaires de la peau. </a:t>
            </a:r>
          </a:p>
          <a:p>
            <a:r>
              <a:rPr lang="fr-FR" baseline="0" dirty="0"/>
              <a:t>Des irrégularités dans la </a:t>
            </a:r>
            <a:r>
              <a:rPr lang="fr-FR" baseline="0" dirty="0" err="1"/>
              <a:t>mélanogénèse</a:t>
            </a:r>
            <a:r>
              <a:rPr lang="fr-FR" baseline="0" dirty="0"/>
              <a:t> de l'organisme, favorisant l’apparition de taches sombres et un teint irrégulier </a:t>
            </a:r>
          </a:p>
          <a:p>
            <a:endParaRPr lang="fr-FR" baseline="0" dirty="0"/>
          </a:p>
          <a:p>
            <a:r>
              <a:rPr lang="fr-FR" baseline="0" dirty="0"/>
              <a:t>Les peaux matures ont dont des besoins et des exigences indispensables pour palier à tous ces changements. Et c’est exactement la réponse que va leur apporter notre gamme AGE EXCEPTION. </a:t>
            </a:r>
          </a:p>
        </p:txBody>
      </p:sp>
      <p:sp>
        <p:nvSpPr>
          <p:cNvPr id="4" name="Espace réservé du numéro de diapositive 3"/>
          <p:cNvSpPr>
            <a:spLocks noGrp="1"/>
          </p:cNvSpPr>
          <p:nvPr>
            <p:ph type="sldNum" sz="quarter" idx="10"/>
          </p:nvPr>
        </p:nvSpPr>
        <p:spPr/>
        <p:txBody>
          <a:bodyPr/>
          <a:lstStyle/>
          <a:p>
            <a:fld id="{3E50E931-ACBE-4379-961B-FF41A28B8C22}" type="slidenum">
              <a:rPr lang="fr-FR" smtClean="0"/>
              <a:t>4</a:t>
            </a:fld>
            <a:endParaRPr lang="fr-FR"/>
          </a:p>
        </p:txBody>
      </p:sp>
    </p:spTree>
    <p:extLst>
      <p:ext uri="{BB962C8B-B14F-4D97-AF65-F5344CB8AC3E}">
        <p14:creationId xmlns:p14="http://schemas.microsoft.com/office/powerpoint/2010/main" val="42901193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3E50E931-ACBE-4379-961B-FF41A28B8C22}" type="slidenum">
              <a:rPr lang="fr-FR" smtClean="0"/>
              <a:t>5</a:t>
            </a:fld>
            <a:endParaRPr lang="fr-FR"/>
          </a:p>
        </p:txBody>
      </p:sp>
    </p:spTree>
    <p:extLst>
      <p:ext uri="{BB962C8B-B14F-4D97-AF65-F5344CB8AC3E}">
        <p14:creationId xmlns:p14="http://schemas.microsoft.com/office/powerpoint/2010/main" val="19596603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5041900" y="566738"/>
            <a:ext cx="5043488" cy="2836862"/>
          </a:xfrm>
        </p:spPr>
      </p:sp>
      <p:sp>
        <p:nvSpPr>
          <p:cNvPr id="3" name="Espace réservé des notes 2"/>
          <p:cNvSpPr>
            <a:spLocks noGrp="1"/>
          </p:cNvSpPr>
          <p:nvPr>
            <p:ph type="body" idx="1"/>
          </p:nvPr>
        </p:nvSpPr>
        <p:spPr/>
        <p:txBody>
          <a:bodyPr/>
          <a:lstStyle/>
          <a:p>
            <a:r>
              <a:rPr lang="fr-FR" sz="1200" i="0" kern="1200" dirty="0">
                <a:solidFill>
                  <a:schemeClr val="tx1"/>
                </a:solidFill>
                <a:effectLst/>
                <a:latin typeface="+mn-lt"/>
                <a:ea typeface="+mn-ea"/>
                <a:cs typeface="+mn-cs"/>
              </a:rPr>
              <a:t>LE CELLULAR CODE SERUM : </a:t>
            </a:r>
          </a:p>
          <a:p>
            <a:endParaRPr lang="fr-FR" sz="1200" i="0" kern="1200" dirty="0">
              <a:solidFill>
                <a:schemeClr val="tx1"/>
              </a:solidFill>
              <a:effectLst/>
              <a:latin typeface="+mn-lt"/>
              <a:ea typeface="+mn-ea"/>
              <a:cs typeface="+mn-cs"/>
            </a:endParaRPr>
          </a:p>
          <a:p>
            <a:r>
              <a:rPr lang="fr-FR" sz="1200" i="0" u="sng" kern="1200" dirty="0">
                <a:solidFill>
                  <a:schemeClr val="tx1"/>
                </a:solidFill>
                <a:effectLst/>
                <a:latin typeface="+mn-lt"/>
                <a:ea typeface="+mn-ea"/>
                <a:cs typeface="+mn-cs"/>
              </a:rPr>
              <a:t>DESCRIPTIF</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i="1" dirty="0">
                <a:solidFill>
                  <a:prstClr val="black"/>
                </a:solidFill>
                <a:latin typeface="KyivType Sans2" panose="00000500000000000000" pitchFamily="50" charset="0"/>
              </a:rPr>
              <a:t>Le Sérum intelligent qui réinitialise la jeunesse de la peau</a:t>
            </a:r>
          </a:p>
          <a:p>
            <a:endParaRPr lang="fr-FR" sz="1200" i="0" kern="1200" dirty="0">
              <a:solidFill>
                <a:schemeClr val="tx1"/>
              </a:solidFill>
              <a:effectLst/>
              <a:latin typeface="+mn-lt"/>
              <a:ea typeface="+mn-ea"/>
              <a:cs typeface="+mn-cs"/>
            </a:endParaRPr>
          </a:p>
          <a:p>
            <a:r>
              <a:rPr lang="fr-FR" sz="1200" i="0" kern="1200" dirty="0">
                <a:solidFill>
                  <a:schemeClr val="tx1"/>
                </a:solidFill>
                <a:effectLst/>
                <a:latin typeface="+mn-lt"/>
                <a:ea typeface="+mn-ea"/>
                <a:cs typeface="+mn-cs"/>
              </a:rPr>
              <a:t>« Véritable sérum de jouvence »</a:t>
            </a:r>
            <a:r>
              <a:rPr lang="fr-FR" sz="1200" i="0" kern="1200" baseline="0" dirty="0">
                <a:solidFill>
                  <a:schemeClr val="tx1"/>
                </a:solidFill>
                <a:effectLst/>
                <a:latin typeface="+mn-lt"/>
                <a:ea typeface="+mn-ea"/>
                <a:cs typeface="+mn-cs"/>
              </a:rPr>
              <a:t> </a:t>
            </a:r>
            <a:r>
              <a:rPr lang="fr-FR" sz="1200" i="0" kern="1200" dirty="0">
                <a:solidFill>
                  <a:schemeClr val="tx1"/>
                </a:solidFill>
                <a:effectLst/>
                <a:latin typeface="+mn-lt"/>
                <a:ea typeface="+mn-ea"/>
                <a:cs typeface="+mn-cs"/>
              </a:rPr>
              <a:t>Cellular Code favorise la réactivation du code jeunesse de la peau grâce au complexe "</a:t>
            </a:r>
            <a:r>
              <a:rPr lang="fr-FR" sz="1200" i="0" kern="1200" dirty="0" err="1">
                <a:solidFill>
                  <a:schemeClr val="tx1"/>
                </a:solidFill>
                <a:effectLst/>
                <a:latin typeface="+mn-lt"/>
                <a:ea typeface="+mn-ea"/>
                <a:cs typeface="+mn-cs"/>
              </a:rPr>
              <a:t>Cell-Energy</a:t>
            </a:r>
            <a:r>
              <a:rPr lang="fr-FR" sz="1200" i="0" kern="1200" dirty="0">
                <a:solidFill>
                  <a:schemeClr val="tx1"/>
                </a:solidFill>
                <a:effectLst/>
                <a:latin typeface="+mn-lt"/>
                <a:ea typeface="+mn-ea"/>
                <a:cs typeface="+mn-cs"/>
              </a:rPr>
              <a:t>", une combinaison d'actifs naturels surpuissants luttant contre le vieillissement cellulaire. </a:t>
            </a:r>
          </a:p>
          <a:p>
            <a:endParaRPr lang="fr-FR" sz="1200" i="0" kern="1200" dirty="0">
              <a:solidFill>
                <a:schemeClr val="tx1"/>
              </a:solidFill>
              <a:effectLst/>
              <a:latin typeface="+mn-lt"/>
              <a:ea typeface="+mn-ea"/>
              <a:cs typeface="+mn-cs"/>
            </a:endParaRPr>
          </a:p>
          <a:p>
            <a:r>
              <a:rPr lang="fr-FR" sz="1200" i="0" kern="1200" dirty="0">
                <a:solidFill>
                  <a:schemeClr val="tx1"/>
                </a:solidFill>
                <a:effectLst/>
                <a:latin typeface="+mn-lt"/>
                <a:ea typeface="+mn-ea"/>
                <a:cs typeface="+mn-cs"/>
              </a:rPr>
              <a:t>Ce sérum </a:t>
            </a:r>
            <a:r>
              <a:rPr lang="fr-FR" sz="1200" i="0" kern="1200" dirty="0" err="1">
                <a:solidFill>
                  <a:schemeClr val="tx1"/>
                </a:solidFill>
                <a:effectLst/>
                <a:latin typeface="+mn-lt"/>
                <a:ea typeface="+mn-ea"/>
                <a:cs typeface="+mn-cs"/>
              </a:rPr>
              <a:t>énergise</a:t>
            </a:r>
            <a:r>
              <a:rPr lang="fr-FR" sz="1200" i="0" kern="1200" dirty="0">
                <a:solidFill>
                  <a:schemeClr val="tx1"/>
                </a:solidFill>
                <a:effectLst/>
                <a:latin typeface="+mn-lt"/>
                <a:ea typeface="+mn-ea"/>
                <a:cs typeface="+mn-cs"/>
              </a:rPr>
              <a:t> et régénère l'épiderme. Les rides sont lissées, les signes de fatigue s'estompent, la peau devient plus ferme et rayonnante. </a:t>
            </a:r>
          </a:p>
          <a:p>
            <a:br>
              <a:rPr lang="fr-FR" sz="1200" i="0" kern="1200" dirty="0">
                <a:solidFill>
                  <a:schemeClr val="tx1"/>
                </a:solidFill>
                <a:effectLst/>
                <a:latin typeface="+mn-lt"/>
                <a:ea typeface="+mn-ea"/>
                <a:cs typeface="+mn-cs"/>
              </a:rPr>
            </a:br>
            <a:endParaRPr lang="fr-FR" sz="1200" b="1" i="0" u="sng" kern="1200" dirty="0">
              <a:solidFill>
                <a:schemeClr val="tx1"/>
              </a:solidFill>
              <a:effectLst/>
              <a:latin typeface="+mn-lt"/>
              <a:ea typeface="+mn-ea"/>
              <a:cs typeface="+mn-cs"/>
            </a:endParaRPr>
          </a:p>
          <a:p>
            <a:r>
              <a:rPr lang="fr-FR" sz="1200" b="0" i="0" u="sng" kern="1200" dirty="0">
                <a:solidFill>
                  <a:schemeClr val="tx1"/>
                </a:solidFill>
                <a:effectLst/>
                <a:latin typeface="+mn-lt"/>
                <a:ea typeface="+mn-ea"/>
                <a:cs typeface="+mn-cs"/>
              </a:rPr>
              <a:t>RESULTATS</a:t>
            </a:r>
          </a:p>
          <a:p>
            <a:pPr lvl="0"/>
            <a:r>
              <a:rPr lang="fr-FR" sz="1200" dirty="0">
                <a:solidFill>
                  <a:prstClr val="black"/>
                </a:solidFill>
                <a:latin typeface="Roboto" panose="02000000000000000000" pitchFamily="2" charset="0"/>
                <a:ea typeface="Roboto" panose="02000000000000000000" pitchFamily="2" charset="0"/>
              </a:rPr>
              <a:t>R</a:t>
            </a:r>
            <a:r>
              <a:rPr lang="fr-FR" sz="1200" dirty="0">
                <a:latin typeface="Roboto" panose="02000000000000000000" pitchFamily="2" charset="0"/>
                <a:ea typeface="Roboto" panose="02000000000000000000" pitchFamily="2" charset="0"/>
              </a:rPr>
              <a:t>enforce le potentiel de défense contre les agressions</a:t>
            </a:r>
          </a:p>
          <a:p>
            <a:pPr lvl="0"/>
            <a:r>
              <a:rPr lang="fr-FR" sz="1050" i="1" dirty="0">
                <a:solidFill>
                  <a:prstClr val="black"/>
                </a:solidFill>
                <a:latin typeface="Roboto" panose="02000000000000000000" pitchFamily="2" charset="0"/>
                <a:ea typeface="Roboto" panose="02000000000000000000" pitchFamily="2" charset="0"/>
              </a:rPr>
              <a:t>Multiplication des cellules de Langerhans: +146%</a:t>
            </a:r>
            <a:r>
              <a:rPr lang="fr-FR" sz="1050" dirty="0">
                <a:solidFill>
                  <a:prstClr val="black"/>
                </a:solidFill>
                <a:latin typeface="Roboto" panose="02000000000000000000" pitchFamily="2" charset="0"/>
                <a:ea typeface="Roboto" panose="02000000000000000000" pitchFamily="2" charset="0"/>
              </a:rPr>
              <a:t> </a:t>
            </a:r>
          </a:p>
          <a:p>
            <a:r>
              <a:rPr lang="fr-FR" sz="1200" dirty="0">
                <a:solidFill>
                  <a:prstClr val="black"/>
                </a:solidFill>
                <a:latin typeface="Roboto" panose="02000000000000000000" pitchFamily="2" charset="0"/>
                <a:ea typeface="Roboto" panose="02000000000000000000" pitchFamily="2" charset="0"/>
              </a:rPr>
              <a:t>R</a:t>
            </a:r>
            <a:r>
              <a:rPr lang="fr-FR" sz="1200" dirty="0">
                <a:latin typeface="Roboto" panose="02000000000000000000" pitchFamily="2" charset="0"/>
                <a:ea typeface="Roboto" panose="02000000000000000000" pitchFamily="2" charset="0"/>
              </a:rPr>
              <a:t>estaure une communication harmonieuse entre les cellules et favorise la régénération </a:t>
            </a:r>
          </a:p>
          <a:p>
            <a:r>
              <a:rPr lang="fr-FR" sz="1050" i="1" dirty="0">
                <a:solidFill>
                  <a:prstClr val="black"/>
                </a:solidFill>
                <a:latin typeface="Roboto" panose="02000000000000000000" pitchFamily="2" charset="0"/>
                <a:ea typeface="Roboto" panose="02000000000000000000" pitchFamily="2" charset="0"/>
              </a:rPr>
              <a:t>Communication entre le derme et la JDE: +124% </a:t>
            </a:r>
          </a:p>
          <a:p>
            <a:endParaRPr lang="fr-FR" sz="1050" i="0" dirty="0">
              <a:solidFill>
                <a:prstClr val="black"/>
              </a:solidFill>
              <a:latin typeface="Roboto" panose="02000000000000000000" pitchFamily="2" charset="0"/>
              <a:ea typeface="Roboto" panose="02000000000000000000" pitchFamily="2" charset="0"/>
            </a:endParaRPr>
          </a:p>
          <a:p>
            <a:r>
              <a:rPr lang="fr-FR" sz="1050" i="0" u="sng" dirty="0">
                <a:solidFill>
                  <a:prstClr val="black"/>
                </a:solidFill>
                <a:latin typeface="Roboto" panose="02000000000000000000" pitchFamily="2" charset="0"/>
                <a:ea typeface="Roboto" panose="02000000000000000000" pitchFamily="2" charset="0"/>
              </a:rPr>
              <a:t>LES + PRODUITS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50" i="0" kern="1200" dirty="0">
                <a:solidFill>
                  <a:schemeClr val="tx1"/>
                </a:solidFill>
                <a:effectLst/>
                <a:latin typeface="+mn-lt"/>
                <a:ea typeface="+mn-ea"/>
                <a:cs typeface="+mn-cs"/>
              </a:rPr>
              <a:t>On aime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50" dirty="0">
                <a:solidFill>
                  <a:prstClr val="black"/>
                </a:solidFill>
                <a:latin typeface="Roboto" panose="020B0604020202020204" charset="0"/>
                <a:ea typeface="Roboto" panose="020B0604020202020204" charset="0"/>
              </a:rPr>
              <a:t>Son complexe unique CELL-ENERGY aux</a:t>
            </a:r>
            <a:r>
              <a:rPr lang="fr-FR" sz="1050" baseline="0" dirty="0">
                <a:solidFill>
                  <a:prstClr val="black"/>
                </a:solidFill>
                <a:latin typeface="Roboto" panose="020B0604020202020204" charset="0"/>
                <a:ea typeface="Roboto" panose="020B0604020202020204" charset="0"/>
              </a:rPr>
              <a:t> 7 brevets</a:t>
            </a:r>
            <a:endParaRPr lang="fr-FR" sz="1050" dirty="0">
              <a:solidFill>
                <a:prstClr val="black"/>
              </a:solidFill>
              <a:latin typeface="Roboto" panose="020B0604020202020204" charset="0"/>
              <a:ea typeface="Roboto" panose="020B060402020202020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050" i="0" kern="1200" dirty="0">
                <a:solidFill>
                  <a:schemeClr val="tx1"/>
                </a:solidFill>
                <a:effectLst/>
                <a:latin typeface="+mn-lt"/>
                <a:ea typeface="+mn-ea"/>
                <a:cs typeface="+mn-cs"/>
              </a:rPr>
              <a:t>Sa texture fine et soyeuse</a:t>
            </a:r>
            <a:r>
              <a:rPr lang="fr-FR" sz="1050" i="0" kern="1200" baseline="0" dirty="0">
                <a:solidFill>
                  <a:schemeClr val="tx1"/>
                </a:solidFill>
                <a:effectLst/>
                <a:latin typeface="+mn-lt"/>
                <a:ea typeface="+mn-ea"/>
                <a:cs typeface="+mn-cs"/>
              </a:rPr>
              <a:t> &amp; s</a:t>
            </a:r>
            <a:r>
              <a:rPr lang="fr-FR" sz="1050" i="0" kern="1200" dirty="0">
                <a:solidFill>
                  <a:schemeClr val="tx1"/>
                </a:solidFill>
                <a:effectLst/>
                <a:latin typeface="+mn-lt"/>
                <a:ea typeface="+mn-ea"/>
                <a:cs typeface="+mn-cs"/>
              </a:rPr>
              <a:t>a senteur raffinée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50" i="0" kern="1200" dirty="0">
                <a:solidFill>
                  <a:schemeClr val="tx1"/>
                </a:solidFill>
                <a:effectLst/>
                <a:latin typeface="+mn-lt"/>
                <a:ea typeface="+mn-ea"/>
                <a:cs typeface="+mn-cs"/>
              </a:rPr>
              <a:t>Son flacon pompe</a:t>
            </a:r>
            <a:r>
              <a:rPr lang="fr-FR" sz="1050" dirty="0">
                <a:solidFill>
                  <a:prstClr val="black"/>
                </a:solidFill>
                <a:latin typeface="Roboto" panose="020B0604020202020204" charset="0"/>
                <a:ea typeface="Roboto" panose="020B0604020202020204" charset="0"/>
              </a:rPr>
              <a:t> </a:t>
            </a:r>
            <a:r>
              <a:rPr lang="fr-FR" sz="1050" dirty="0" err="1">
                <a:solidFill>
                  <a:prstClr val="black"/>
                </a:solidFill>
                <a:latin typeface="Roboto" panose="020B0604020202020204" charset="0"/>
                <a:ea typeface="Roboto" panose="020B0604020202020204" charset="0"/>
              </a:rPr>
              <a:t>airless</a:t>
            </a:r>
            <a:endParaRPr lang="fr-FR" sz="1050" dirty="0">
              <a:solidFill>
                <a:prstClr val="black"/>
              </a:solidFill>
              <a:latin typeface="Roboto" panose="020B0604020202020204" charset="0"/>
              <a:ea typeface="Roboto" panose="020B0604020202020204" charset="0"/>
            </a:endParaRPr>
          </a:p>
          <a:p>
            <a:endParaRPr lang="fr-FR" sz="1050" i="0" dirty="0">
              <a:latin typeface="Roboto" panose="02000000000000000000" pitchFamily="2" charset="0"/>
              <a:ea typeface="Roboto" panose="02000000000000000000" pitchFamily="2" charset="0"/>
            </a:endParaRP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563EA7-A024-41BE-BFA5-2D2CC21575F9}"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49009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b="0" i="0" u="sng" strike="noStrike" kern="1200" dirty="0">
                <a:solidFill>
                  <a:schemeClr val="tx1"/>
                </a:solidFill>
                <a:effectLst/>
                <a:latin typeface="+mn-lt"/>
                <a:ea typeface="+mn-ea"/>
                <a:cs typeface="+mn-cs"/>
              </a:rPr>
              <a:t>Utilisation à domicile :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Matin et/ou soir, après nettoyage et brumisation de la lotion Yon-Ka, appliquer le sérum (2 à 3 pompes) sur le visage et le cou avant la crème habituelle.</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0" i="0" u="none" strike="noStrike"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Ingrédients</a:t>
            </a:r>
          </a:p>
          <a:p>
            <a:pPr marL="171450" indent="-171450">
              <a:buFontTx/>
              <a:buChar char="-"/>
            </a:pPr>
            <a:r>
              <a:rPr lang="fr-FR" sz="1200" b="1" i="0" u="none" kern="1200" dirty="0" err="1">
                <a:solidFill>
                  <a:schemeClr val="tx1"/>
                </a:solidFill>
                <a:effectLst/>
                <a:latin typeface="+mn-lt"/>
                <a:ea typeface="+mn-ea"/>
                <a:cs typeface="+mn-cs"/>
              </a:rPr>
              <a:t>Lipo</a:t>
            </a:r>
            <a:r>
              <a:rPr lang="fr-FR" sz="1200" b="1" i="0" u="none" kern="1200" dirty="0">
                <a:solidFill>
                  <a:schemeClr val="tx1"/>
                </a:solidFill>
                <a:effectLst/>
                <a:latin typeface="+mn-lt"/>
                <a:ea typeface="+mn-ea"/>
                <a:cs typeface="+mn-cs"/>
              </a:rPr>
              <a:t>-aminoacide</a:t>
            </a:r>
            <a:r>
              <a:rPr lang="fr-FR" sz="1200" b="1" i="0" u="none" kern="1200" baseline="0" dirty="0">
                <a:solidFill>
                  <a:schemeClr val="tx1"/>
                </a:solidFill>
                <a:effectLst/>
                <a:latin typeface="+mn-lt"/>
                <a:ea typeface="+mn-ea"/>
                <a:cs typeface="+mn-cs"/>
              </a:rPr>
              <a:t> </a:t>
            </a:r>
            <a:r>
              <a:rPr lang="fr-FR" sz="1200" b="0" i="1" u="none" kern="1200" baseline="0" dirty="0">
                <a:solidFill>
                  <a:schemeClr val="tx1"/>
                </a:solidFill>
                <a:effectLst/>
                <a:latin typeface="+mn-lt"/>
                <a:ea typeface="+mn-ea"/>
                <a:cs typeface="+mn-cs"/>
              </a:rPr>
              <a:t>(</a:t>
            </a:r>
            <a:r>
              <a:rPr lang="fr-FR" i="1" dirty="0"/>
              <a:t>développé à partir de l’alanine, un acide aminé obtenu par biotechnologie)</a:t>
            </a:r>
            <a:r>
              <a:rPr lang="fr-FR" sz="1200" b="1" i="1" u="none" kern="1200" baseline="0" dirty="0">
                <a:solidFill>
                  <a:schemeClr val="tx1"/>
                </a:solidFill>
                <a:effectLst/>
                <a:latin typeface="+mn-lt"/>
                <a:ea typeface="+mn-ea"/>
                <a:cs typeface="+mn-cs"/>
              </a:rPr>
              <a:t> </a:t>
            </a:r>
            <a:r>
              <a:rPr lang="fr-FR" sz="1200" b="1" i="0" kern="1200" dirty="0">
                <a:solidFill>
                  <a:schemeClr val="tx1"/>
                </a:solidFill>
                <a:effectLst/>
                <a:latin typeface="+mn-lt"/>
                <a:ea typeface="+mn-ea"/>
                <a:cs typeface="+mn-cs"/>
              </a:rPr>
              <a:t>Longévité cellulaire/communication harmonieuse entre les cellules/renforce le potentiel de défense</a:t>
            </a:r>
          </a:p>
          <a:p>
            <a:pPr marL="0" indent="0">
              <a:buFontTx/>
              <a:buNone/>
            </a:pPr>
            <a:endParaRPr lang="fr-FR" sz="1200" b="1" i="0" kern="1200" dirty="0">
              <a:solidFill>
                <a:schemeClr val="tx1"/>
              </a:solidFill>
              <a:effectLst/>
              <a:latin typeface="+mn-lt"/>
              <a:ea typeface="+mn-ea"/>
              <a:cs typeface="+mn-cs"/>
            </a:endParaRPr>
          </a:p>
          <a:p>
            <a:pPr marL="171450" indent="-171450">
              <a:buFontTx/>
              <a:buChar char="-"/>
            </a:pPr>
            <a:r>
              <a:rPr lang="fr-FR" sz="1200" b="1" i="0" kern="1200" dirty="0">
                <a:solidFill>
                  <a:schemeClr val="tx1"/>
                </a:solidFill>
                <a:effectLst/>
                <a:latin typeface="+mn-lt"/>
                <a:ea typeface="+mn-ea"/>
                <a:cs typeface="+mn-cs"/>
              </a:rPr>
              <a:t>D-ribose</a:t>
            </a:r>
            <a:r>
              <a:rPr lang="fr-FR" sz="1200" b="0" i="0" kern="1200" baseline="0" dirty="0">
                <a:solidFill>
                  <a:schemeClr val="tx1"/>
                </a:solidFill>
                <a:effectLst/>
                <a:latin typeface="+mn-lt"/>
                <a:ea typeface="+mn-ea"/>
                <a:cs typeface="+mn-cs"/>
              </a:rPr>
              <a:t> </a:t>
            </a:r>
            <a:r>
              <a:rPr lang="fr-FR" sz="1200" b="0" i="1" kern="1200" baseline="0" dirty="0">
                <a:solidFill>
                  <a:schemeClr val="tx1"/>
                </a:solidFill>
                <a:effectLst/>
                <a:latin typeface="+mn-lt"/>
                <a:ea typeface="+mn-ea"/>
                <a:cs typeface="+mn-cs"/>
              </a:rPr>
              <a:t>(</a:t>
            </a:r>
            <a:r>
              <a:rPr lang="fr-FR" i="1" dirty="0"/>
              <a:t>sucre complexe naturel à partir de graines de maïs) </a:t>
            </a:r>
          </a:p>
          <a:p>
            <a:pPr marL="0" indent="0">
              <a:buFontTx/>
              <a:buNone/>
            </a:pPr>
            <a:r>
              <a:rPr lang="fr-FR" sz="1200" b="1" i="0" kern="1200" dirty="0">
                <a:solidFill>
                  <a:schemeClr val="tx1"/>
                </a:solidFill>
                <a:effectLst/>
                <a:latin typeface="+mn-lt"/>
                <a:ea typeface="+mn-ea"/>
                <a:cs typeface="+mn-cs"/>
              </a:rPr>
              <a:t>Energie cellulaire accélère la synthèse d’ATP </a:t>
            </a:r>
            <a:r>
              <a:rPr lang="fr-FR" sz="1200" b="0" i="0" kern="1200" dirty="0">
                <a:solidFill>
                  <a:schemeClr val="tx1"/>
                </a:solidFill>
                <a:effectLst/>
                <a:latin typeface="+mn-lt"/>
                <a:ea typeface="+mn-ea"/>
                <a:cs typeface="+mn-cs"/>
              </a:rPr>
              <a:t>(réserve d’énergie de la cellule)</a:t>
            </a:r>
          </a:p>
          <a:p>
            <a:pPr marL="0" indent="0">
              <a:buFontTx/>
              <a:buNone/>
            </a:pPr>
            <a:endParaRPr lang="fr-FR" sz="1200" b="0" i="0" kern="1200" dirty="0">
              <a:solidFill>
                <a:schemeClr val="tx1"/>
              </a:solidFill>
              <a:effectLst/>
              <a:latin typeface="+mn-lt"/>
              <a:ea typeface="+mn-ea"/>
              <a:cs typeface="+mn-cs"/>
            </a:endParaRPr>
          </a:p>
          <a:p>
            <a:pPr marL="171450" indent="-171450">
              <a:buFontTx/>
              <a:buChar char="-"/>
            </a:pPr>
            <a:r>
              <a:rPr lang="fr-FR" sz="1200" b="1" i="0" kern="1200" dirty="0" err="1">
                <a:solidFill>
                  <a:schemeClr val="tx1"/>
                </a:solidFill>
                <a:effectLst/>
                <a:latin typeface="+mn-lt"/>
                <a:ea typeface="+mn-ea"/>
                <a:cs typeface="+mn-cs"/>
              </a:rPr>
              <a:t>Baicaline</a:t>
            </a:r>
            <a:r>
              <a:rPr lang="fr-FR" sz="1200" b="0" i="0" kern="1200" dirty="0">
                <a:solidFill>
                  <a:schemeClr val="tx1"/>
                </a:solidFill>
                <a:effectLst/>
                <a:latin typeface="+mn-lt"/>
                <a:ea typeface="+mn-ea"/>
                <a:cs typeface="+mn-cs"/>
              </a:rPr>
              <a:t> (</a:t>
            </a:r>
            <a:r>
              <a:rPr lang="fr-FR" dirty="0"/>
              <a:t>polyphénol extrait de la racine de Scutellaire du Baïkal)</a:t>
            </a:r>
          </a:p>
          <a:p>
            <a:pPr marL="0" indent="0">
              <a:buFontTx/>
              <a:buNone/>
            </a:pPr>
            <a:r>
              <a:rPr lang="fr-FR" sz="1200" b="1" i="0" kern="1200" dirty="0">
                <a:solidFill>
                  <a:schemeClr val="tx1"/>
                </a:solidFill>
                <a:effectLst/>
                <a:latin typeface="+mn-lt"/>
                <a:ea typeface="+mn-ea"/>
                <a:cs typeface="+mn-cs"/>
              </a:rPr>
              <a:t>Longévité</a:t>
            </a:r>
            <a:r>
              <a:rPr lang="fr-FR" sz="1200" b="1" i="0" kern="1200" baseline="0" dirty="0">
                <a:solidFill>
                  <a:schemeClr val="tx1"/>
                </a:solidFill>
                <a:effectLst/>
                <a:latin typeface="+mn-lt"/>
                <a:ea typeface="+mn-ea"/>
                <a:cs typeface="+mn-cs"/>
              </a:rPr>
              <a:t> cellulaire </a:t>
            </a:r>
          </a:p>
          <a:p>
            <a:pPr marL="0" indent="0">
              <a:buFontTx/>
              <a:buNone/>
            </a:pPr>
            <a:endParaRPr lang="fr-FR" sz="1200" b="1" i="0" kern="1200" baseline="0" dirty="0">
              <a:solidFill>
                <a:schemeClr val="tx1"/>
              </a:solidFill>
              <a:effectLst/>
              <a:latin typeface="+mn-lt"/>
              <a:ea typeface="+mn-ea"/>
              <a:cs typeface="+mn-cs"/>
            </a:endParaRPr>
          </a:p>
          <a:p>
            <a:pPr marL="171450" indent="-171450">
              <a:buFontTx/>
              <a:buChar char="-"/>
            </a:pPr>
            <a:r>
              <a:rPr lang="fr-FR" sz="1200" b="1" i="0" kern="1200" baseline="0" dirty="0">
                <a:solidFill>
                  <a:schemeClr val="tx1"/>
                </a:solidFill>
                <a:effectLst/>
                <a:latin typeface="+mn-lt"/>
                <a:ea typeface="+mn-ea"/>
                <a:cs typeface="+mn-cs"/>
              </a:rPr>
              <a:t>Grande Capucine </a:t>
            </a:r>
            <a:r>
              <a:rPr lang="fr-FR" sz="1200" b="0" i="0" kern="1200" baseline="0" dirty="0">
                <a:solidFill>
                  <a:schemeClr val="tx1"/>
                </a:solidFill>
                <a:effectLst/>
                <a:latin typeface="+mn-lt"/>
                <a:ea typeface="+mn-ea"/>
                <a:cs typeface="+mn-cs"/>
              </a:rPr>
              <a:t>: </a:t>
            </a:r>
            <a:r>
              <a:rPr lang="fr-FR" sz="1200" b="0" i="0" kern="1200" dirty="0">
                <a:solidFill>
                  <a:schemeClr val="tx1"/>
                </a:solidFill>
                <a:effectLst/>
                <a:latin typeface="+mn-lt"/>
                <a:ea typeface="+mn-ea"/>
                <a:cs typeface="+mn-cs"/>
              </a:rPr>
              <a:t>Oxygène les cellules cutanées et améliore l’éclat du teint</a:t>
            </a:r>
          </a:p>
          <a:p>
            <a:pPr marL="171450" indent="-171450">
              <a:buFontTx/>
              <a:buChar char="-"/>
            </a:pPr>
            <a:endParaRPr lang="fr-FR" sz="1200" b="0" i="0" kern="1200" dirty="0">
              <a:solidFill>
                <a:schemeClr val="tx1"/>
              </a:solidFill>
              <a:effectLst/>
              <a:latin typeface="+mn-lt"/>
              <a:ea typeface="+mn-ea"/>
              <a:cs typeface="+mn-cs"/>
            </a:endParaRPr>
          </a:p>
          <a:p>
            <a:pPr marL="0" indent="0">
              <a:buFontTx/>
              <a:buNone/>
            </a:pPr>
            <a:r>
              <a:rPr lang="en-US" sz="1200" b="0" i="0" kern="1200" dirty="0">
                <a:solidFill>
                  <a:schemeClr val="tx1"/>
                </a:solidFill>
                <a:effectLst/>
                <a:latin typeface="+mn-lt"/>
                <a:ea typeface="+mn-ea"/>
                <a:cs typeface="+mn-cs"/>
              </a:rPr>
              <a:t>these four ingredients together form the cell energy complex </a:t>
            </a:r>
            <a:endParaRPr lang="fr-FR" sz="1200" b="0" i="0" kern="1200" dirty="0">
              <a:solidFill>
                <a:schemeClr val="tx1"/>
              </a:solidFill>
              <a:effectLst/>
              <a:latin typeface="+mn-lt"/>
              <a:ea typeface="+mn-ea"/>
              <a:cs typeface="+mn-cs"/>
            </a:endParaRPr>
          </a:p>
          <a:p>
            <a:pPr marL="0" indent="0">
              <a:buFontTx/>
              <a:buNone/>
            </a:pPr>
            <a:endParaRPr lang="fr-FR" sz="1200" b="0" i="0" kern="1200" dirty="0">
              <a:solidFill>
                <a:schemeClr val="tx1"/>
              </a:solidFill>
              <a:effectLst/>
              <a:latin typeface="+mn-lt"/>
              <a:ea typeface="+mn-ea"/>
              <a:cs typeface="+mn-cs"/>
            </a:endParaRPr>
          </a:p>
          <a:p>
            <a:pPr marL="171450" indent="-171450">
              <a:buFontTx/>
              <a:buChar char="-"/>
            </a:pPr>
            <a:r>
              <a:rPr lang="fr-FR" sz="1200" b="1" i="0" kern="1200" dirty="0">
                <a:solidFill>
                  <a:schemeClr val="tx1"/>
                </a:solidFill>
                <a:effectLst/>
                <a:latin typeface="+mn-lt"/>
                <a:ea typeface="+mn-ea"/>
                <a:cs typeface="+mn-cs"/>
              </a:rPr>
              <a:t>Quintessence</a:t>
            </a:r>
            <a:r>
              <a:rPr lang="fr-FR" sz="1200" b="0" i="0" kern="1200" dirty="0">
                <a:solidFill>
                  <a:schemeClr val="tx1"/>
                </a:solidFill>
                <a:effectLst/>
                <a:latin typeface="+mn-lt"/>
                <a:ea typeface="+mn-ea"/>
                <a:cs typeface="+mn-cs"/>
              </a:rPr>
              <a:t> : Vitalisant,</a:t>
            </a:r>
            <a:r>
              <a:rPr lang="fr-FR" sz="1200" b="0" i="0" kern="1200" baseline="0" dirty="0">
                <a:solidFill>
                  <a:schemeClr val="tx1"/>
                </a:solidFill>
                <a:effectLst/>
                <a:latin typeface="+mn-lt"/>
                <a:ea typeface="+mn-ea"/>
                <a:cs typeface="+mn-cs"/>
              </a:rPr>
              <a:t> ressourçant </a:t>
            </a:r>
            <a:endParaRPr lang="fr-FR"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i="0" u="sng"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BDC39CD1-3524-46B3-A33D-3A96A6148A9B}" type="slidenum">
              <a:rPr lang="fr-FR" smtClean="0"/>
              <a:t>7</a:t>
            </a:fld>
            <a:endParaRPr lang="fr-FR"/>
          </a:p>
        </p:txBody>
      </p:sp>
    </p:spTree>
    <p:extLst>
      <p:ext uri="{BB962C8B-B14F-4D97-AF65-F5344CB8AC3E}">
        <p14:creationId xmlns:p14="http://schemas.microsoft.com/office/powerpoint/2010/main" val="42440175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5041900" y="566738"/>
            <a:ext cx="5043488" cy="2836862"/>
          </a:xfrm>
        </p:spPr>
      </p:sp>
      <p:sp>
        <p:nvSpPr>
          <p:cNvPr id="3" name="Espace réservé des notes 2"/>
          <p:cNvSpPr>
            <a:spLocks noGrp="1"/>
          </p:cNvSpPr>
          <p:nvPr>
            <p:ph type="body" idx="1"/>
          </p:nvPr>
        </p:nvSpPr>
        <p:spPr/>
        <p:txBody>
          <a:bodyPr/>
          <a:lstStyle/>
          <a:p>
            <a:r>
              <a:rPr lang="fr-FR" sz="1200" i="0" kern="1200" baseline="0" dirty="0">
                <a:solidFill>
                  <a:schemeClr val="tx1"/>
                </a:solidFill>
                <a:effectLst/>
                <a:latin typeface="+mn-lt"/>
                <a:ea typeface="+mn-ea"/>
                <a:cs typeface="+mn-cs"/>
              </a:rPr>
              <a:t>EXCELLENCE CODE CREME 94% ION 	</a:t>
            </a:r>
          </a:p>
          <a:p>
            <a:endParaRPr lang="fr-FR" sz="1200" i="0" kern="1200" baseline="0" dirty="0">
              <a:solidFill>
                <a:schemeClr val="tx1"/>
              </a:solidFill>
              <a:effectLst/>
              <a:latin typeface="+mn-lt"/>
              <a:ea typeface="+mn-ea"/>
              <a:cs typeface="+mn-cs"/>
            </a:endParaRPr>
          </a:p>
          <a:p>
            <a:r>
              <a:rPr lang="fr-FR" sz="1200" i="0" u="sng" kern="1200" dirty="0">
                <a:solidFill>
                  <a:schemeClr val="tx1"/>
                </a:solidFill>
                <a:effectLst/>
                <a:latin typeface="+mn-lt"/>
                <a:ea typeface="+mn-ea"/>
                <a:cs typeface="+mn-cs"/>
              </a:rPr>
              <a:t>Descriptif</a:t>
            </a:r>
          </a:p>
          <a:p>
            <a:r>
              <a:rPr lang="fr-FR" sz="1200" b="0" i="0" kern="1200" dirty="0">
                <a:solidFill>
                  <a:schemeClr val="tx1"/>
                </a:solidFill>
                <a:effectLst/>
                <a:latin typeface="+mn-lt"/>
                <a:ea typeface="+mn-ea"/>
                <a:cs typeface="+mn-cs"/>
              </a:rPr>
              <a:t>Véritable soin Globale Jeunesse qui agit à 360° pour des résultats</a:t>
            </a:r>
            <a:r>
              <a:rPr lang="fr-FR" sz="1200" b="0" i="0" kern="1200" baseline="0" dirty="0">
                <a:solidFill>
                  <a:schemeClr val="tx1"/>
                </a:solidFill>
                <a:effectLst/>
                <a:latin typeface="+mn-lt"/>
                <a:ea typeface="+mn-ea"/>
                <a:cs typeface="+mn-cs"/>
              </a:rPr>
              <a:t> d’exception sur tous les signes de l’âge. </a:t>
            </a:r>
          </a:p>
          <a:p>
            <a:endParaRPr lang="fr-FR" sz="1200" b="0" i="0" kern="1200" baseline="0" dirty="0">
              <a:solidFill>
                <a:schemeClr val="tx1"/>
              </a:solidFill>
              <a:effectLst/>
              <a:latin typeface="+mn-lt"/>
              <a:ea typeface="+mn-ea"/>
              <a:cs typeface="+mn-cs"/>
            </a:endParaRPr>
          </a:p>
          <a:p>
            <a:r>
              <a:rPr lang="fr-FR" sz="1200" b="0" i="0" u="sng" kern="1200" baseline="0" dirty="0">
                <a:solidFill>
                  <a:schemeClr val="tx1"/>
                </a:solidFill>
                <a:effectLst/>
                <a:latin typeface="+mn-lt"/>
                <a:ea typeface="+mn-ea"/>
                <a:cs typeface="+mn-cs"/>
              </a:rPr>
              <a:t>Bénéfices</a:t>
            </a:r>
          </a:p>
          <a:p>
            <a:r>
              <a:rPr lang="fr-FR" sz="1200" b="0" i="0" u="none" kern="1200" baseline="0" dirty="0">
                <a:solidFill>
                  <a:schemeClr val="tx1"/>
                </a:solidFill>
                <a:effectLst/>
                <a:latin typeface="+mn-lt"/>
                <a:ea typeface="+mn-ea"/>
                <a:cs typeface="+mn-cs"/>
              </a:rPr>
              <a:t>Régénère et restructure </a:t>
            </a:r>
          </a:p>
          <a:p>
            <a:r>
              <a:rPr lang="fr-FR" sz="1200" b="0" i="0" u="none" kern="1200" baseline="0" dirty="0">
                <a:solidFill>
                  <a:schemeClr val="tx1"/>
                </a:solidFill>
                <a:effectLst/>
                <a:latin typeface="+mn-lt"/>
                <a:ea typeface="+mn-ea"/>
                <a:cs typeface="+mn-cs"/>
              </a:rPr>
              <a:t>Raffermit et lisse</a:t>
            </a:r>
          </a:p>
          <a:p>
            <a:r>
              <a:rPr lang="fr-FR" sz="1200" b="0" i="0" u="none" kern="1200" baseline="0" dirty="0">
                <a:solidFill>
                  <a:schemeClr val="tx1"/>
                </a:solidFill>
                <a:effectLst/>
                <a:latin typeface="+mn-lt"/>
                <a:ea typeface="+mn-ea"/>
                <a:cs typeface="+mn-cs"/>
              </a:rPr>
              <a:t>Homogénéise, illumine et revitalise  </a:t>
            </a:r>
          </a:p>
          <a:p>
            <a:endParaRPr lang="fr-FR" sz="1200" b="0" i="0" u="none" kern="1200" baseline="0" dirty="0">
              <a:solidFill>
                <a:schemeClr val="tx1"/>
              </a:solidFill>
              <a:effectLst/>
              <a:latin typeface="+mn-lt"/>
              <a:ea typeface="+mn-ea"/>
              <a:cs typeface="+mn-cs"/>
            </a:endParaRPr>
          </a:p>
          <a:p>
            <a:r>
              <a:rPr lang="fr-FR" sz="1200" b="0" i="0" u="sng" kern="1200" baseline="0" dirty="0">
                <a:solidFill>
                  <a:schemeClr val="tx1"/>
                </a:solidFill>
                <a:effectLst/>
                <a:latin typeface="+mn-lt"/>
                <a:ea typeface="+mn-ea"/>
                <a:cs typeface="+mn-cs"/>
              </a:rPr>
              <a:t>Résultats</a:t>
            </a:r>
          </a:p>
          <a:p>
            <a:pPr defTabSz="812770"/>
            <a:r>
              <a:rPr lang="fr-FR" sz="1200" dirty="0">
                <a:solidFill>
                  <a:prstClr val="black"/>
                </a:solidFill>
                <a:latin typeface="Roboto" panose="02000000000000000000" pitchFamily="2" charset="0"/>
                <a:ea typeface="Roboto" panose="02000000000000000000" pitchFamily="2" charset="0"/>
              </a:rPr>
              <a:t>Réduit la profondeur des rides : -24%</a:t>
            </a:r>
          </a:p>
          <a:p>
            <a:pPr defTabSz="812770"/>
            <a:r>
              <a:rPr lang="fr-FR" sz="1200" dirty="0">
                <a:solidFill>
                  <a:prstClr val="black"/>
                </a:solidFill>
                <a:latin typeface="Roboto" panose="02000000000000000000" pitchFamily="2" charset="0"/>
                <a:ea typeface="Roboto" panose="02000000000000000000" pitchFamily="2" charset="0"/>
              </a:rPr>
              <a:t>Raffermit</a:t>
            </a:r>
            <a:r>
              <a:rPr lang="fr-FR" sz="1200" baseline="0" dirty="0">
                <a:solidFill>
                  <a:prstClr val="black"/>
                </a:solidFill>
                <a:latin typeface="Roboto" panose="02000000000000000000" pitchFamily="2" charset="0"/>
                <a:ea typeface="Roboto" panose="02000000000000000000" pitchFamily="2" charset="0"/>
              </a:rPr>
              <a:t> </a:t>
            </a:r>
            <a:r>
              <a:rPr lang="fr-FR" sz="1200" dirty="0">
                <a:solidFill>
                  <a:prstClr val="black"/>
                </a:solidFill>
                <a:latin typeface="Roboto" panose="02000000000000000000" pitchFamily="2" charset="0"/>
                <a:ea typeface="Roboto" panose="02000000000000000000" pitchFamily="2" charset="0"/>
              </a:rPr>
              <a:t>la peau +33%</a:t>
            </a:r>
          </a:p>
          <a:p>
            <a:pPr defTabSz="812770"/>
            <a:r>
              <a:rPr lang="fr-FR" sz="1200" dirty="0">
                <a:solidFill>
                  <a:prstClr val="black"/>
                </a:solidFill>
                <a:latin typeface="Roboto" panose="02000000000000000000" pitchFamily="2" charset="0"/>
                <a:ea typeface="Roboto" panose="02000000000000000000" pitchFamily="2" charset="0"/>
              </a:rPr>
              <a:t>Diminue</a:t>
            </a:r>
            <a:r>
              <a:rPr lang="fr-FR" sz="1200" baseline="0" dirty="0">
                <a:solidFill>
                  <a:prstClr val="black"/>
                </a:solidFill>
                <a:latin typeface="Roboto" panose="02000000000000000000" pitchFamily="2" charset="0"/>
                <a:ea typeface="Roboto" panose="02000000000000000000" pitchFamily="2" charset="0"/>
              </a:rPr>
              <a:t> l’i</a:t>
            </a:r>
            <a:r>
              <a:rPr lang="fr-FR" sz="1200" dirty="0">
                <a:solidFill>
                  <a:prstClr val="black"/>
                </a:solidFill>
                <a:latin typeface="Roboto" panose="02000000000000000000" pitchFamily="2" charset="0"/>
                <a:ea typeface="Roboto" panose="02000000000000000000" pitchFamily="2" charset="0"/>
              </a:rPr>
              <a:t>ntensité des taches -25%</a:t>
            </a:r>
          </a:p>
          <a:p>
            <a:pPr defTabSz="812770"/>
            <a:r>
              <a:rPr lang="fr-FR" sz="1200" dirty="0">
                <a:solidFill>
                  <a:prstClr val="black"/>
                </a:solidFill>
                <a:latin typeface="Roboto" panose="02000000000000000000" pitchFamily="2" charset="0"/>
                <a:ea typeface="Roboto" panose="02000000000000000000" pitchFamily="2" charset="0"/>
              </a:rPr>
              <a:t>Améliore la luminosité du teint +33%</a:t>
            </a:r>
          </a:p>
          <a:p>
            <a:pPr defTabSz="812770"/>
            <a:r>
              <a:rPr lang="fr-FR" sz="1200" dirty="0">
                <a:solidFill>
                  <a:prstClr val="black"/>
                </a:solidFill>
                <a:latin typeface="Roboto" panose="02000000000000000000" pitchFamily="2" charset="0"/>
                <a:ea typeface="Roboto" panose="02000000000000000000" pitchFamily="2" charset="0"/>
              </a:rPr>
              <a:t>Apporte Confort et nutrition 95%</a:t>
            </a:r>
            <a:endParaRPr lang="fr-FR" sz="1200" dirty="0">
              <a:solidFill>
                <a:prstClr val="black"/>
              </a:solidFill>
              <a:latin typeface="+mn-lt"/>
            </a:endParaRPr>
          </a:p>
          <a:p>
            <a:endParaRPr lang="fr-FR" sz="1200" b="0" i="0" u="sng" kern="1200" baseline="0" dirty="0">
              <a:solidFill>
                <a:schemeClr val="tx1"/>
              </a:solidFill>
              <a:effectLst/>
              <a:latin typeface="+mn-lt"/>
              <a:ea typeface="+mn-ea"/>
              <a:cs typeface="+mn-cs"/>
            </a:endParaRPr>
          </a:p>
          <a:p>
            <a:r>
              <a:rPr lang="fr-FR" sz="1200" b="0" i="0" u="sng" kern="1200" baseline="0" dirty="0">
                <a:solidFill>
                  <a:schemeClr val="tx1"/>
                </a:solidFill>
                <a:effectLst/>
                <a:latin typeface="+mn-lt"/>
                <a:ea typeface="+mn-ea"/>
                <a:cs typeface="+mn-cs"/>
              </a:rPr>
              <a:t>Les + Produits</a:t>
            </a:r>
          </a:p>
          <a:p>
            <a:pPr lvl="0" defTabSz="812770">
              <a:defRPr/>
            </a:pPr>
            <a:r>
              <a:rPr lang="fr-FR" sz="1200" dirty="0">
                <a:solidFill>
                  <a:prstClr val="black"/>
                </a:solidFill>
                <a:latin typeface="Roboto" panose="02000000000000000000" pitchFamily="2" charset="0"/>
                <a:ea typeface="Roboto" panose="02000000000000000000" pitchFamily="2" charset="0"/>
              </a:rPr>
              <a:t>Son action à 360°</a:t>
            </a:r>
          </a:p>
          <a:p>
            <a:pPr lvl="0" defTabSz="812770">
              <a:defRPr/>
            </a:pPr>
            <a:r>
              <a:rPr lang="fr-FR" sz="1200" dirty="0">
                <a:solidFill>
                  <a:prstClr val="black"/>
                </a:solidFill>
                <a:latin typeface="Roboto" panose="02000000000000000000" pitchFamily="2" charset="0"/>
                <a:ea typeface="Roboto" panose="02000000000000000000" pitchFamily="2" charset="0"/>
              </a:rPr>
              <a:t>Ses 4 Brevets </a:t>
            </a:r>
          </a:p>
          <a:p>
            <a:pPr lvl="0" defTabSz="812770">
              <a:defRPr/>
            </a:pPr>
            <a:r>
              <a:rPr lang="fr-FR" sz="1200" dirty="0">
                <a:solidFill>
                  <a:prstClr val="black"/>
                </a:solidFill>
                <a:latin typeface="Roboto" panose="02000000000000000000" pitchFamily="2" charset="0"/>
                <a:ea typeface="Roboto" panose="02000000000000000000" pitchFamily="2" charset="0"/>
              </a:rPr>
              <a:t>Son packaging en pot </a:t>
            </a:r>
            <a:r>
              <a:rPr lang="fr-FR" sz="1200" dirty="0" err="1">
                <a:solidFill>
                  <a:prstClr val="black"/>
                </a:solidFill>
                <a:latin typeface="Roboto" panose="02000000000000000000" pitchFamily="2" charset="0"/>
                <a:ea typeface="Roboto" panose="02000000000000000000" pitchFamily="2" charset="0"/>
              </a:rPr>
              <a:t>airless</a:t>
            </a:r>
            <a:r>
              <a:rPr lang="fr-FR" sz="1200" dirty="0">
                <a:solidFill>
                  <a:prstClr val="black"/>
                </a:solidFill>
                <a:latin typeface="Roboto" panose="02000000000000000000" pitchFamily="2" charset="0"/>
                <a:ea typeface="Roboto" panose="02000000000000000000" pitchFamily="2" charset="0"/>
              </a:rPr>
              <a:t> </a:t>
            </a:r>
          </a:p>
          <a:p>
            <a:pPr lvl="0" defTabSz="812770">
              <a:defRPr/>
            </a:pPr>
            <a:r>
              <a:rPr lang="fr-FR" sz="1200" dirty="0">
                <a:solidFill>
                  <a:prstClr val="black"/>
                </a:solidFill>
                <a:latin typeface="Roboto" panose="02000000000000000000" pitchFamily="2" charset="0"/>
                <a:ea typeface="Roboto" panose="02000000000000000000" pitchFamily="2" charset="0"/>
              </a:rPr>
              <a:t>Sa texture fondante et réconfortante</a:t>
            </a: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563EA7-A024-41BE-BFA5-2D2CC21575F9}"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33833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1" i="0" u="sng" kern="1200" dirty="0">
                <a:solidFill>
                  <a:schemeClr val="tx1"/>
                </a:solidFill>
                <a:effectLst/>
                <a:latin typeface="+mn-lt"/>
                <a:ea typeface="+mn-ea"/>
                <a:cs typeface="+mn-cs"/>
              </a:rPr>
              <a:t>Utilisation</a:t>
            </a:r>
            <a:r>
              <a:rPr lang="fr-FR" sz="1200" b="1" i="0" u="sng" kern="1200" baseline="0" dirty="0">
                <a:solidFill>
                  <a:schemeClr val="tx1"/>
                </a:solidFill>
                <a:effectLst/>
                <a:latin typeface="+mn-lt"/>
                <a:ea typeface="+mn-ea"/>
                <a:cs typeface="+mn-cs"/>
              </a:rPr>
              <a:t> à domicile </a:t>
            </a:r>
          </a:p>
          <a:p>
            <a:r>
              <a:rPr lang="fr-FR" dirty="0"/>
              <a:t>Matin et soir, après nettoyage et brumisation de Lotion Yon-Ka, appliquer la crème sur le visage et le cou. Pour un effet anti-âge renforcé, utiliser au préalable le sérum Cellular Code</a:t>
            </a:r>
          </a:p>
          <a:p>
            <a:endParaRPr lang="fr-FR" sz="1200" b="0" i="0" kern="1200" dirty="0">
              <a:solidFill>
                <a:schemeClr val="tx1"/>
              </a:solidFill>
              <a:effectLst/>
              <a:latin typeface="+mn-lt"/>
              <a:ea typeface="+mn-ea"/>
              <a:cs typeface="+mn-cs"/>
            </a:endParaRPr>
          </a:p>
          <a:p>
            <a:r>
              <a:rPr lang="fr-FR" dirty="0"/>
              <a:t>*Après avoir ôté le capot, appuyer sur la partie blanche pour délivrer la crème. Ajuster la dose en appuyant plus ou moins fort</a:t>
            </a:r>
          </a:p>
          <a:p>
            <a:r>
              <a:rPr lang="fr-FR" dirty="0"/>
              <a:t>*En appuyant complètement, le pot délivre une dose de 0.5 ml</a:t>
            </a:r>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Ingrédients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algn="just" defTabSz="922591">
              <a:defRPr/>
            </a:pPr>
            <a:r>
              <a:rPr lang="fr-FR" b="0" dirty="0">
                <a:solidFill>
                  <a:schemeClr val="tx1">
                    <a:lumMod val="65000"/>
                    <a:lumOff val="35000"/>
                  </a:schemeClr>
                </a:solidFill>
              </a:rPr>
              <a:t>La Crème Excellence Code agit a 3 niveaux </a:t>
            </a:r>
            <a:endParaRPr lang="fr-FR" b="0" baseline="0" dirty="0">
              <a:solidFill>
                <a:schemeClr val="tx1">
                  <a:lumMod val="65000"/>
                  <a:lumOff val="35000"/>
                </a:schemeClr>
              </a:solidFill>
            </a:endParaRPr>
          </a:p>
          <a:p>
            <a:pPr algn="just" defTabSz="922591">
              <a:defRPr/>
            </a:pPr>
            <a:endParaRPr lang="fr-FR" b="1" dirty="0">
              <a:solidFill>
                <a:schemeClr val="tx1">
                  <a:lumMod val="65000"/>
                  <a:lumOff val="35000"/>
                </a:schemeClr>
              </a:solidFill>
            </a:endParaRPr>
          </a:p>
          <a:p>
            <a:pPr algn="just" defTabSz="922591">
              <a:defRPr/>
            </a:pPr>
            <a:r>
              <a:rPr lang="fr-FR" b="0" dirty="0">
                <a:solidFill>
                  <a:schemeClr val="tx1">
                    <a:lumMod val="65000"/>
                    <a:lumOff val="35000"/>
                  </a:schemeClr>
                </a:solidFill>
              </a:rPr>
              <a:t>*1</a:t>
            </a:r>
            <a:r>
              <a:rPr lang="fr-FR" b="0" baseline="30000" dirty="0">
                <a:solidFill>
                  <a:schemeClr val="tx1">
                    <a:lumMod val="65000"/>
                    <a:lumOff val="35000"/>
                  </a:schemeClr>
                </a:solidFill>
              </a:rPr>
              <a:t>er</a:t>
            </a:r>
            <a:r>
              <a:rPr lang="fr-FR" b="0" dirty="0">
                <a:solidFill>
                  <a:schemeClr val="tx1">
                    <a:lumMod val="65000"/>
                    <a:lumOff val="35000"/>
                  </a:schemeClr>
                </a:solidFill>
              </a:rPr>
              <a:t> niveau : Action au niveau de l’épiderme et de la barrière</a:t>
            </a:r>
            <a:r>
              <a:rPr lang="fr-FR" b="0" baseline="0" dirty="0">
                <a:solidFill>
                  <a:schemeClr val="tx1">
                    <a:lumMod val="65000"/>
                    <a:lumOff val="35000"/>
                  </a:schemeClr>
                </a:solidFill>
              </a:rPr>
              <a:t> cutanée</a:t>
            </a:r>
          </a:p>
          <a:p>
            <a:pPr algn="just" defTabSz="922591">
              <a:defRPr/>
            </a:pPr>
            <a:endParaRPr lang="fr-FR" b="0" dirty="0">
              <a:solidFill>
                <a:schemeClr val="tx1">
                  <a:lumMod val="65000"/>
                  <a:lumOff val="35000"/>
                </a:schemeClr>
              </a:solidFill>
            </a:endParaRPr>
          </a:p>
          <a:p>
            <a:pPr marL="171450" marR="0" lvl="0" indent="-171450" algn="just" defTabSz="914400" rtl="0" eaLnBrk="1" fontAlgn="auto" latinLnBrk="0" hangingPunct="1">
              <a:lnSpc>
                <a:spcPct val="120000"/>
              </a:lnSpc>
              <a:spcBef>
                <a:spcPts val="0"/>
              </a:spcBef>
              <a:spcAft>
                <a:spcPts val="0"/>
              </a:spcAft>
              <a:buClrTx/>
              <a:buSzTx/>
              <a:buFontTx/>
              <a:buChar char="-"/>
              <a:tabLst/>
              <a:defRPr/>
            </a:pP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Herbe d’immortalité </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régénérant et restructurant</a:t>
            </a:r>
          </a:p>
          <a:p>
            <a:pPr marL="171450" marR="0" lvl="0" indent="-171450" algn="just" defTabSz="914400" rtl="0" eaLnBrk="1" fontAlgn="auto" latinLnBrk="0" hangingPunct="1">
              <a:lnSpc>
                <a:spcPct val="120000"/>
              </a:lnSpc>
              <a:spcBef>
                <a:spcPts val="0"/>
              </a:spcBef>
              <a:spcAft>
                <a:spcPts val="0"/>
              </a:spcAft>
              <a:buClrTx/>
              <a:buSzTx/>
              <a:buFontTx/>
              <a:buChar char="-"/>
              <a:tabLst/>
              <a:defRPr/>
            </a:pPr>
            <a:r>
              <a:rPr lang="fr-FR" b="1" dirty="0">
                <a:solidFill>
                  <a:schemeClr val="tx1">
                    <a:lumMod val="65000"/>
                    <a:lumOff val="35000"/>
                  </a:schemeClr>
                </a:solidFill>
              </a:rPr>
              <a:t>vit E et coenzyme 10</a:t>
            </a:r>
            <a:r>
              <a:rPr lang="fr-FR" b="1" baseline="0" dirty="0">
                <a:solidFill>
                  <a:schemeClr val="tx1">
                    <a:lumMod val="65000"/>
                    <a:lumOff val="35000"/>
                  </a:schemeClr>
                </a:solidFill>
              </a:rPr>
              <a:t> </a:t>
            </a:r>
            <a:r>
              <a:rPr lang="fr-FR" baseline="0" dirty="0">
                <a:solidFill>
                  <a:schemeClr val="tx1">
                    <a:lumMod val="65000"/>
                    <a:lumOff val="35000"/>
                  </a:schemeClr>
                </a:solidFill>
              </a:rPr>
              <a:t>: </a:t>
            </a:r>
            <a:r>
              <a:rPr lang="fr-FR" dirty="0">
                <a:solidFill>
                  <a:schemeClr val="tx1">
                    <a:lumMod val="65000"/>
                    <a:lumOff val="35000"/>
                  </a:schemeClr>
                </a:solidFill>
              </a:rPr>
              <a:t>action </a:t>
            </a:r>
            <a:r>
              <a:rPr lang="fr-FR" dirty="0" err="1">
                <a:solidFill>
                  <a:schemeClr val="tx1">
                    <a:lumMod val="65000"/>
                    <a:lumOff val="35000"/>
                  </a:schemeClr>
                </a:solidFill>
              </a:rPr>
              <a:t>antiradicalaire</a:t>
            </a:r>
            <a:r>
              <a:rPr lang="fr-FR" dirty="0">
                <a:solidFill>
                  <a:schemeClr val="tx1">
                    <a:lumMod val="65000"/>
                    <a:lumOff val="35000"/>
                  </a:schemeClr>
                </a:solidFill>
              </a:rPr>
              <a:t> </a:t>
            </a:r>
          </a:p>
          <a:p>
            <a:pPr marL="171450" marR="0" lvl="0" indent="-171450" algn="just" defTabSz="914400" rtl="0" eaLnBrk="1" fontAlgn="auto" latinLnBrk="0" hangingPunct="1">
              <a:lnSpc>
                <a:spcPct val="120000"/>
              </a:lnSpc>
              <a:spcBef>
                <a:spcPts val="0"/>
              </a:spcBef>
              <a:spcAft>
                <a:spcPts val="0"/>
              </a:spcAft>
              <a:buClrTx/>
              <a:buSzTx/>
              <a:buFontTx/>
              <a:buChar char="-"/>
              <a:tabLst/>
              <a:defRPr/>
            </a:pPr>
            <a:r>
              <a:rPr lang="fr-FR" b="1" dirty="0">
                <a:solidFill>
                  <a:schemeClr val="tx1">
                    <a:lumMod val="65000"/>
                    <a:lumOff val="35000"/>
                  </a:schemeClr>
                </a:solidFill>
              </a:rPr>
              <a:t>Huile d’avocat, pépins</a:t>
            </a:r>
            <a:r>
              <a:rPr lang="fr-FR" b="1" baseline="0" dirty="0">
                <a:solidFill>
                  <a:schemeClr val="tx1">
                    <a:lumMod val="65000"/>
                    <a:lumOff val="35000"/>
                  </a:schemeClr>
                </a:solidFill>
              </a:rPr>
              <a:t> de raisins, beurre de </a:t>
            </a:r>
            <a:r>
              <a:rPr lang="fr-FR" b="1" dirty="0">
                <a:solidFill>
                  <a:schemeClr val="tx1">
                    <a:lumMod val="65000"/>
                    <a:lumOff val="35000"/>
                  </a:schemeClr>
                </a:solidFill>
              </a:rPr>
              <a:t>karité, acide hyaluronique</a:t>
            </a:r>
            <a:r>
              <a:rPr lang="fr-FR" b="1" baseline="0" dirty="0">
                <a:solidFill>
                  <a:schemeClr val="tx1">
                    <a:lumMod val="65000"/>
                    <a:lumOff val="35000"/>
                  </a:schemeClr>
                </a:solidFill>
              </a:rPr>
              <a:t> </a:t>
            </a:r>
            <a:r>
              <a:rPr lang="fr-FR" baseline="0" dirty="0">
                <a:solidFill>
                  <a:schemeClr val="tx1">
                    <a:lumMod val="65000"/>
                    <a:lumOff val="35000"/>
                  </a:schemeClr>
                </a:solidFill>
              </a:rPr>
              <a:t>: Nourrit, hydrate et renforce le FHL.</a:t>
            </a:r>
          </a:p>
          <a:p>
            <a:pPr marL="171450" marR="0" lvl="0" indent="-171450" algn="just" defTabSz="914400" rtl="0" eaLnBrk="1" fontAlgn="auto" latinLnBrk="0" hangingPunct="1">
              <a:lnSpc>
                <a:spcPct val="120000"/>
              </a:lnSpc>
              <a:spcBef>
                <a:spcPts val="0"/>
              </a:spcBef>
              <a:spcAft>
                <a:spcPts val="0"/>
              </a:spcAft>
              <a:buClrTx/>
              <a:buSzTx/>
              <a:buFontTx/>
              <a:buChar char="-"/>
              <a:tabLst/>
              <a:defRPr/>
            </a:pPr>
            <a:r>
              <a:rPr lang="fr-FR" dirty="0">
                <a:solidFill>
                  <a:schemeClr val="tx1">
                    <a:lumMod val="65000"/>
                    <a:lumOff val="35000"/>
                  </a:schemeClr>
                </a:solidFill>
              </a:rPr>
              <a:t> </a:t>
            </a:r>
            <a:r>
              <a:rPr lang="fr-FR" b="1" dirty="0">
                <a:solidFill>
                  <a:schemeClr val="tx1">
                    <a:lumMod val="65000"/>
                    <a:lumOff val="35000"/>
                  </a:schemeClr>
                </a:solidFill>
              </a:rPr>
              <a:t>Chardon à feuille d’acanthe +</a:t>
            </a:r>
            <a:r>
              <a:rPr lang="fr-FR" b="1" baseline="0" dirty="0">
                <a:solidFill>
                  <a:schemeClr val="tx1">
                    <a:lumMod val="65000"/>
                    <a:lumOff val="35000"/>
                  </a:schemeClr>
                </a:solidFill>
              </a:rPr>
              <a:t> </a:t>
            </a:r>
            <a:r>
              <a:rPr lang="fr-FR" b="1" dirty="0" err="1">
                <a:solidFill>
                  <a:schemeClr val="tx1">
                    <a:lumMod val="65000"/>
                    <a:lumOff val="35000"/>
                  </a:schemeClr>
                </a:solidFill>
              </a:rPr>
              <a:t>vitmine</a:t>
            </a:r>
            <a:r>
              <a:rPr lang="fr-FR" b="1" dirty="0">
                <a:solidFill>
                  <a:schemeClr val="tx1">
                    <a:lumMod val="65000"/>
                    <a:lumOff val="35000"/>
                  </a:schemeClr>
                </a:solidFill>
              </a:rPr>
              <a:t> A</a:t>
            </a:r>
            <a:r>
              <a:rPr lang="fr-FR" b="1" baseline="0" dirty="0">
                <a:solidFill>
                  <a:schemeClr val="tx1">
                    <a:lumMod val="65000"/>
                    <a:lumOff val="35000"/>
                  </a:schemeClr>
                </a:solidFill>
              </a:rPr>
              <a:t> </a:t>
            </a:r>
            <a:r>
              <a:rPr lang="fr-FR" baseline="0" dirty="0">
                <a:solidFill>
                  <a:schemeClr val="tx1">
                    <a:lumMod val="65000"/>
                    <a:lumOff val="35000"/>
                  </a:schemeClr>
                </a:solidFill>
              </a:rPr>
              <a:t>: </a:t>
            </a:r>
            <a:r>
              <a:rPr lang="fr-FR" dirty="0" err="1"/>
              <a:t>Dermoprotecteur</a:t>
            </a:r>
            <a:r>
              <a:rPr lang="fr-FR" dirty="0"/>
              <a:t> –réparateur</a:t>
            </a:r>
          </a:p>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algn="just" defTabSz="922591">
              <a:defRPr/>
            </a:pPr>
            <a:r>
              <a:rPr lang="fr-FR" b="0" dirty="0">
                <a:solidFill>
                  <a:schemeClr val="tx1">
                    <a:lumMod val="65000"/>
                    <a:lumOff val="35000"/>
                  </a:schemeClr>
                </a:solidFill>
              </a:rPr>
              <a:t>*2</a:t>
            </a:r>
            <a:r>
              <a:rPr lang="fr-FR" b="0" baseline="30000" dirty="0">
                <a:solidFill>
                  <a:schemeClr val="tx1">
                    <a:lumMod val="65000"/>
                    <a:lumOff val="35000"/>
                  </a:schemeClr>
                </a:solidFill>
              </a:rPr>
              <a:t>ème</a:t>
            </a:r>
            <a:r>
              <a:rPr lang="fr-FR" b="0" dirty="0">
                <a:solidFill>
                  <a:schemeClr val="tx1">
                    <a:lumMod val="65000"/>
                    <a:lumOff val="35000"/>
                  </a:schemeClr>
                </a:solidFill>
              </a:rPr>
              <a:t> niveau : Action au niveau de la Jonction </a:t>
            </a:r>
            <a:r>
              <a:rPr lang="fr-FR" b="0" dirty="0" err="1">
                <a:solidFill>
                  <a:schemeClr val="tx1">
                    <a:lumMod val="65000"/>
                    <a:lumOff val="35000"/>
                  </a:schemeClr>
                </a:solidFill>
              </a:rPr>
              <a:t>dermo</a:t>
            </a:r>
            <a:r>
              <a:rPr lang="fr-FR" b="0" dirty="0">
                <a:solidFill>
                  <a:schemeClr val="tx1">
                    <a:lumMod val="65000"/>
                    <a:lumOff val="35000"/>
                  </a:schemeClr>
                </a:solidFill>
              </a:rPr>
              <a:t>-épidermique et du derme.</a:t>
            </a:r>
            <a:r>
              <a:rPr lang="fr-FR" b="0" baseline="0" dirty="0">
                <a:solidFill>
                  <a:schemeClr val="tx1">
                    <a:lumMod val="65000"/>
                    <a:lumOff val="35000"/>
                  </a:schemeClr>
                </a:solidFill>
              </a:rPr>
              <a:t> </a:t>
            </a:r>
          </a:p>
          <a:p>
            <a:pPr algn="just" defTabSz="922591">
              <a:defRPr/>
            </a:pPr>
            <a:endParaRPr lang="fr-FR" b="0" dirty="0">
              <a:solidFill>
                <a:schemeClr val="tx1">
                  <a:lumMod val="65000"/>
                  <a:lumOff val="35000"/>
                </a:schemeClr>
              </a:solidFill>
            </a:endParaRPr>
          </a:p>
          <a:p>
            <a:pPr marL="171450" marR="0" lvl="0" indent="-171450" algn="just" defTabSz="914400" rtl="0" eaLnBrk="1" fontAlgn="auto" latinLnBrk="0" hangingPunct="1">
              <a:lnSpc>
                <a:spcPct val="100000"/>
              </a:lnSpc>
              <a:spcBef>
                <a:spcPts val="0"/>
              </a:spcBef>
              <a:spcAft>
                <a:spcPts val="0"/>
              </a:spcAft>
              <a:buClrTx/>
              <a:buSzTx/>
              <a:buFontTx/>
              <a:buChar char="-"/>
              <a:tabLst/>
              <a:defRPr/>
            </a:pPr>
            <a:r>
              <a:rPr lang="fr-FR" b="1" dirty="0"/>
              <a:t>Complexe silicium-acide aminé </a:t>
            </a:r>
            <a:r>
              <a:rPr lang="fr-FR" dirty="0"/>
              <a:t>: Anti-</a:t>
            </a:r>
            <a:r>
              <a:rPr lang="fr-FR" dirty="0" err="1"/>
              <a:t>glycation</a:t>
            </a:r>
            <a:r>
              <a:rPr lang="fr-FR" dirty="0"/>
              <a:t>.</a:t>
            </a:r>
            <a:r>
              <a:rPr lang="fr-FR" dirty="0">
                <a:solidFill>
                  <a:schemeClr val="tx1">
                    <a:lumMod val="65000"/>
                    <a:lumOff val="35000"/>
                  </a:schemeClr>
                </a:solidFill>
              </a:rPr>
              <a:t> (évite au sucre de se fixer sur les protéines et donc d’entrainer la dégradation du collagène et de l’élastine) </a:t>
            </a:r>
          </a:p>
          <a:p>
            <a:pPr marL="171450" marR="0" lvl="0" indent="-171450" algn="just" defTabSz="914400" rtl="0" eaLnBrk="1" fontAlgn="auto" latinLnBrk="0" hangingPunct="1">
              <a:lnSpc>
                <a:spcPct val="100000"/>
              </a:lnSpc>
              <a:spcBef>
                <a:spcPts val="0"/>
              </a:spcBef>
              <a:spcAft>
                <a:spcPts val="0"/>
              </a:spcAft>
              <a:buClrTx/>
              <a:buSzTx/>
              <a:buFontTx/>
              <a:buChar char="-"/>
              <a:tabLst/>
              <a:defRPr/>
            </a:pPr>
            <a:r>
              <a:rPr lang="fr-FR" b="1" dirty="0">
                <a:solidFill>
                  <a:schemeClr val="tx1">
                    <a:lumMod val="65000"/>
                    <a:lumOff val="35000"/>
                  </a:schemeClr>
                </a:solidFill>
              </a:rPr>
              <a:t>Extrait de levure et souchet </a:t>
            </a:r>
            <a:r>
              <a:rPr lang="fr-FR" b="1" dirty="0" err="1">
                <a:solidFill>
                  <a:schemeClr val="tx1">
                    <a:lumMod val="65000"/>
                    <a:lumOff val="35000"/>
                  </a:schemeClr>
                </a:solidFill>
              </a:rPr>
              <a:t>sultant</a:t>
            </a:r>
            <a:r>
              <a:rPr lang="fr-FR" baseline="0" dirty="0">
                <a:solidFill>
                  <a:schemeClr val="tx1">
                    <a:lumMod val="65000"/>
                    <a:lumOff val="35000"/>
                  </a:schemeClr>
                </a:solidFill>
              </a:rPr>
              <a:t> : redonne </a:t>
            </a:r>
            <a:r>
              <a:rPr lang="fr-FR" dirty="0">
                <a:solidFill>
                  <a:schemeClr val="tx1">
                    <a:lumMod val="65000"/>
                    <a:lumOff val="35000"/>
                  </a:schemeClr>
                </a:solidFill>
              </a:rPr>
              <a:t>fermeté et ressort à la peau</a:t>
            </a:r>
          </a:p>
          <a:p>
            <a:pPr marL="171450" marR="0" lvl="0" indent="-171450" algn="just" defTabSz="914400" rtl="0" eaLnBrk="1" fontAlgn="auto" latinLnBrk="0" hangingPunct="1">
              <a:lnSpc>
                <a:spcPct val="100000"/>
              </a:lnSpc>
              <a:spcBef>
                <a:spcPts val="0"/>
              </a:spcBef>
              <a:spcAft>
                <a:spcPts val="0"/>
              </a:spcAft>
              <a:buClrTx/>
              <a:buSzTx/>
              <a:buFontTx/>
              <a:buChar char="-"/>
              <a:tabLst/>
              <a:defRPr/>
            </a:pPr>
            <a:r>
              <a:rPr lang="fr-FR" b="1" dirty="0"/>
              <a:t>Complexe silice de bambou</a:t>
            </a:r>
            <a:r>
              <a:rPr lang="fr-FR" b="1" baseline="0" dirty="0"/>
              <a:t> et </a:t>
            </a:r>
            <a:r>
              <a:rPr lang="fr-FR" b="1" dirty="0"/>
              <a:t>extrait de pois </a:t>
            </a:r>
            <a:r>
              <a:rPr lang="fr-FR" dirty="0"/>
              <a:t>(riche en acides aminés et glucosamine)</a:t>
            </a:r>
            <a:r>
              <a:rPr lang="fr-FR" baseline="0" dirty="0">
                <a:solidFill>
                  <a:schemeClr val="tx1">
                    <a:lumMod val="65000"/>
                    <a:lumOff val="35000"/>
                  </a:schemeClr>
                </a:solidFill>
              </a:rPr>
              <a:t> : </a:t>
            </a:r>
            <a:r>
              <a:rPr lang="fr-FR" dirty="0">
                <a:solidFill>
                  <a:schemeClr val="tx1">
                    <a:lumMod val="65000"/>
                    <a:lumOff val="35000"/>
                  </a:schemeClr>
                </a:solidFill>
              </a:rPr>
              <a:t>antirides et</a:t>
            </a:r>
            <a:r>
              <a:rPr lang="fr-FR" baseline="0" dirty="0">
                <a:solidFill>
                  <a:schemeClr val="tx1">
                    <a:lumMod val="65000"/>
                    <a:lumOff val="35000"/>
                  </a:schemeClr>
                </a:solidFill>
              </a:rPr>
              <a:t> lissant. S</a:t>
            </a:r>
            <a:r>
              <a:rPr lang="fr-FR" dirty="0">
                <a:solidFill>
                  <a:schemeClr val="tx1">
                    <a:lumMod val="65000"/>
                    <a:lumOff val="35000"/>
                  </a:schemeClr>
                </a:solidFill>
              </a:rPr>
              <a:t>timule la synthèse du collagène et l’élastine.</a:t>
            </a:r>
            <a:endParaRPr lang="fr-FR" b="0" dirty="0">
              <a:solidFill>
                <a:schemeClr val="tx1">
                  <a:lumMod val="65000"/>
                  <a:lumOff val="35000"/>
                </a:schemeClr>
              </a:solidFill>
            </a:endParaRPr>
          </a:p>
          <a:p>
            <a:pPr algn="just" defTabSz="922591">
              <a:defRPr/>
            </a:pPr>
            <a:endParaRPr lang="fr-FR" b="0" dirty="0">
              <a:solidFill>
                <a:schemeClr val="tx1">
                  <a:lumMod val="65000"/>
                  <a:lumOff val="35000"/>
                </a:schemeClr>
              </a:solidFill>
            </a:endParaRPr>
          </a:p>
          <a:p>
            <a:pPr algn="just" defTabSz="922591">
              <a:defRPr/>
            </a:pPr>
            <a:r>
              <a:rPr lang="fr-FR" b="0" dirty="0">
                <a:solidFill>
                  <a:schemeClr val="tx1">
                    <a:lumMod val="65000"/>
                    <a:lumOff val="35000"/>
                  </a:schemeClr>
                </a:solidFill>
                <a:sym typeface="Wingdings" pitchFamily="2" charset="2"/>
              </a:rPr>
              <a:t>*3</a:t>
            </a:r>
            <a:r>
              <a:rPr lang="fr-FR" b="0" baseline="30000" dirty="0">
                <a:solidFill>
                  <a:schemeClr val="tx1">
                    <a:lumMod val="65000"/>
                    <a:lumOff val="35000"/>
                  </a:schemeClr>
                </a:solidFill>
              </a:rPr>
              <a:t>ème</a:t>
            </a:r>
            <a:r>
              <a:rPr lang="fr-FR" b="0" dirty="0">
                <a:solidFill>
                  <a:schemeClr val="tx1">
                    <a:lumMod val="65000"/>
                    <a:lumOff val="35000"/>
                  </a:schemeClr>
                </a:solidFill>
                <a:sym typeface="Wingdings" pitchFamily="2" charset="2"/>
              </a:rPr>
              <a:t> niveau : </a:t>
            </a:r>
            <a:r>
              <a:rPr lang="fr-FR" b="0" dirty="0">
                <a:solidFill>
                  <a:schemeClr val="tx1">
                    <a:lumMod val="65000"/>
                    <a:lumOff val="35000"/>
                  </a:schemeClr>
                </a:solidFill>
              </a:rPr>
              <a:t>Action sur les taches pigmentaires et l’éclat du teint</a:t>
            </a:r>
          </a:p>
          <a:p>
            <a:pPr marL="0" indent="0" algn="just" defTabSz="922591">
              <a:buFont typeface="Wingdings" panose="05000000000000000000" pitchFamily="2" charset="2"/>
              <a:buNone/>
              <a:defRPr/>
            </a:pPr>
            <a:r>
              <a:rPr lang="fr-FR" b="0" dirty="0">
                <a:solidFill>
                  <a:schemeClr val="tx1">
                    <a:lumMod val="65000"/>
                    <a:lumOff val="35000"/>
                  </a:schemeClr>
                </a:solidFill>
              </a:rPr>
              <a:t>Agit</a:t>
            </a:r>
            <a:r>
              <a:rPr lang="fr-FR" b="0" baseline="0" dirty="0">
                <a:solidFill>
                  <a:schemeClr val="tx1">
                    <a:lumMod val="65000"/>
                    <a:lumOff val="35000"/>
                  </a:schemeClr>
                </a:solidFill>
              </a:rPr>
              <a:t> sur le processus de pigmentation et sur la microcirculation</a:t>
            </a:r>
          </a:p>
          <a:p>
            <a:pPr marL="0" indent="0" algn="just" defTabSz="922591">
              <a:buFont typeface="Wingdings" panose="05000000000000000000" pitchFamily="2" charset="2"/>
              <a:buNone/>
              <a:defRPr/>
            </a:pPr>
            <a:endParaRPr lang="fr-FR" b="0" baseline="0" dirty="0">
              <a:solidFill>
                <a:schemeClr val="tx1">
                  <a:lumMod val="65000"/>
                  <a:lumOff val="35000"/>
                </a:schemeClr>
              </a:solidFill>
            </a:endParaRPr>
          </a:p>
          <a:p>
            <a:pPr marL="171450" indent="-171450" algn="just" defTabSz="922591">
              <a:buFontTx/>
              <a:buChar char="-"/>
              <a:defRPr/>
            </a:pPr>
            <a:r>
              <a:rPr lang="fr-FR" b="1" dirty="0"/>
              <a:t>extrait d’algue rouge </a:t>
            </a:r>
            <a:r>
              <a:rPr lang="fr-FR" dirty="0"/>
              <a:t>: Clarté - homogénéité du teint</a:t>
            </a:r>
          </a:p>
          <a:p>
            <a:pPr marL="171450" indent="-171450" algn="just" defTabSz="922591">
              <a:buFontTx/>
              <a:buChar char="-"/>
              <a:defRPr/>
            </a:pPr>
            <a:r>
              <a:rPr lang="fr-FR" dirty="0"/>
              <a:t>sceau de </a:t>
            </a:r>
            <a:r>
              <a:rPr lang="fr-FR" dirty="0" err="1"/>
              <a:t>salomon</a:t>
            </a:r>
            <a:r>
              <a:rPr lang="fr-FR" dirty="0"/>
              <a:t>, arnica et cyprès riche en flavonoïdes : Effet bonne mine</a:t>
            </a:r>
            <a:r>
              <a:rPr lang="fr-FR" baseline="0" dirty="0"/>
              <a:t> </a:t>
            </a:r>
          </a:p>
          <a:p>
            <a:pPr marL="171450" indent="-171450" algn="just" defTabSz="922591">
              <a:buFontTx/>
              <a:buChar char="-"/>
              <a:defRPr/>
            </a:pPr>
            <a:r>
              <a:rPr lang="fr-FR" b="1" dirty="0"/>
              <a:t>pigments naturels rosés </a:t>
            </a:r>
            <a:r>
              <a:rPr lang="fr-FR" dirty="0"/>
              <a:t>: illuminateur</a:t>
            </a:r>
            <a:r>
              <a:rPr lang="fr-FR" baseline="0" dirty="0"/>
              <a:t> </a:t>
            </a:r>
          </a:p>
          <a:p>
            <a:pPr marL="171450" indent="-171450" algn="just" defTabSz="922591">
              <a:buFontTx/>
              <a:buChar char="-"/>
              <a:defRPr/>
            </a:pPr>
            <a:r>
              <a:rPr lang="fr-FR" dirty="0"/>
              <a:t>Quintessence Yon-Ka H.E bergamote, citron, mandarine, rose, fève tonka et bois de gaïac : Vitalisant - ressourçant </a:t>
            </a:r>
            <a:endParaRPr lang="fr-FR" b="0" dirty="0">
              <a:solidFill>
                <a:schemeClr val="tx1">
                  <a:lumMod val="65000"/>
                  <a:lumOff val="35000"/>
                </a:schemeClr>
              </a:solidFill>
            </a:endParaRPr>
          </a:p>
          <a:p>
            <a:pPr algn="just">
              <a:lnSpc>
                <a:spcPct val="120000"/>
              </a:lnSpc>
              <a:defRPr/>
            </a:pPr>
            <a:endParaRPr lang="fr-FR" b="0" baseline="0" dirty="0">
              <a:solidFill>
                <a:schemeClr val="tx1">
                  <a:lumMod val="65000"/>
                  <a:lumOff val="35000"/>
                </a:schemeClr>
              </a:solidFill>
            </a:endParaRPr>
          </a:p>
          <a:p>
            <a:pPr algn="just">
              <a:lnSpc>
                <a:spcPct val="120000"/>
              </a:lnSpc>
              <a:defRPr/>
            </a:pPr>
            <a:endParaRPr lang="fr-FR" b="0" baseline="0" dirty="0">
              <a:solidFill>
                <a:schemeClr val="tx1">
                  <a:lumMod val="65000"/>
                  <a:lumOff val="35000"/>
                </a:schemeClr>
              </a:solidFill>
            </a:endParaRPr>
          </a:p>
          <a:p>
            <a:pPr marL="0" marR="0" lvl="0" indent="0" algn="just" defTabSz="914400" rtl="0" eaLnBrk="1" fontAlgn="auto" latinLnBrk="0" hangingPunct="1">
              <a:lnSpc>
                <a:spcPct val="120000"/>
              </a:lnSpc>
              <a:spcBef>
                <a:spcPts val="0"/>
              </a:spcBef>
              <a:spcAft>
                <a:spcPts val="0"/>
              </a:spcAft>
              <a:buClrTx/>
              <a:buSzTx/>
              <a:buFontTx/>
              <a:buNone/>
              <a:tabLst/>
              <a:defRPr/>
            </a:pPr>
            <a:r>
              <a:rPr lang="fr-FR" sz="1200" b="0" i="0" kern="1200" dirty="0">
                <a:solidFill>
                  <a:schemeClr val="tx1"/>
                </a:solidFill>
                <a:effectLst/>
                <a:latin typeface="+mn-lt"/>
                <a:ea typeface="+mn-ea"/>
                <a:cs typeface="+mn-cs"/>
              </a:rPr>
              <a:t>Excellence Code Crème agit efficacement sur tous les signes de l’âge, les taches pigmentaires, la perte de fermeté et d’éclat. Les ridules sont lissées, les rides profondes apparaissent moins marquées. La peau est comme liftée, les contours du visage se redessinent. Votre peau paraît plus jeune et </a:t>
            </a:r>
            <a:r>
              <a:rPr lang="fr-FR" sz="1200" b="0" i="0" kern="1200" dirty="0" err="1">
                <a:solidFill>
                  <a:schemeClr val="tx1"/>
                </a:solidFill>
                <a:effectLst/>
                <a:latin typeface="+mn-lt"/>
                <a:ea typeface="+mn-ea"/>
                <a:cs typeface="+mn-cs"/>
              </a:rPr>
              <a:t>repulpée</a:t>
            </a:r>
            <a:r>
              <a:rPr lang="fr-FR" sz="1200" b="0" i="0" kern="1200" dirty="0">
                <a:solidFill>
                  <a:schemeClr val="tx1"/>
                </a:solidFill>
                <a:effectLst/>
                <a:latin typeface="+mn-lt"/>
                <a:ea typeface="+mn-ea"/>
                <a:cs typeface="+mn-cs"/>
              </a:rPr>
              <a:t>, votre teint devient plus lumineux et homogène. On aime sa texture fondante et confortable, sa senteur raffinée, son pot </a:t>
            </a:r>
            <a:r>
              <a:rPr lang="fr-FR" sz="1200" b="0" i="0" kern="1200" dirty="0" err="1">
                <a:solidFill>
                  <a:schemeClr val="tx1"/>
                </a:solidFill>
                <a:effectLst/>
                <a:latin typeface="+mn-lt"/>
                <a:ea typeface="+mn-ea"/>
                <a:cs typeface="+mn-cs"/>
              </a:rPr>
              <a:t>airless</a:t>
            </a:r>
            <a:r>
              <a:rPr lang="fr-FR" sz="1200" b="0" i="0" kern="1200" dirty="0">
                <a:solidFill>
                  <a:schemeClr val="tx1"/>
                </a:solidFill>
                <a:effectLst/>
                <a:latin typeface="+mn-lt"/>
                <a:ea typeface="+mn-ea"/>
                <a:cs typeface="+mn-cs"/>
              </a:rPr>
              <a:t> et son efficacité immédiatement perceptible</a:t>
            </a:r>
            <a:endParaRPr lang="fr-FR" sz="1200" i="0" u="sng" kern="1200" dirty="0">
              <a:solidFill>
                <a:schemeClr val="tx1"/>
              </a:solidFill>
              <a:effectLst/>
              <a:latin typeface="+mn-lt"/>
              <a:ea typeface="+mn-ea"/>
              <a:cs typeface="+mn-cs"/>
            </a:endParaRPr>
          </a:p>
          <a:p>
            <a:pPr algn="just">
              <a:lnSpc>
                <a:spcPct val="120000"/>
              </a:lnSpc>
              <a:defRPr/>
            </a:pPr>
            <a:endParaRPr lang="fr-FR" b="0" baseline="0" dirty="0">
              <a:solidFill>
                <a:schemeClr val="tx1">
                  <a:lumMod val="65000"/>
                  <a:lumOff val="35000"/>
                </a:schemeClr>
              </a:solidFill>
            </a:endParaRPr>
          </a:p>
          <a:p>
            <a:pPr algn="just">
              <a:lnSpc>
                <a:spcPct val="120000"/>
              </a:lnSpc>
              <a:defRPr/>
            </a:pPr>
            <a:endParaRPr lang="fr-FR" b="0" baseline="0" dirty="0">
              <a:solidFill>
                <a:schemeClr val="tx1">
                  <a:lumMod val="65000"/>
                  <a:lumOff val="35000"/>
                </a:schemeClr>
              </a:solidFill>
            </a:endParaRPr>
          </a:p>
          <a:p>
            <a:pPr algn="just">
              <a:lnSpc>
                <a:spcPct val="120000"/>
              </a:lnSpc>
              <a:defRPr/>
            </a:pPr>
            <a:r>
              <a:rPr lang="fr-FR" b="0" baseline="0" dirty="0">
                <a:solidFill>
                  <a:schemeClr val="tx1">
                    <a:lumMod val="65000"/>
                    <a:lumOff val="35000"/>
                  </a:schemeClr>
                </a:solidFill>
              </a:rPr>
              <a:t>Rappel : </a:t>
            </a:r>
          </a:p>
          <a:p>
            <a:pPr algn="just">
              <a:lnSpc>
                <a:spcPct val="120000"/>
              </a:lnSpc>
              <a:defRPr/>
            </a:pPr>
            <a:r>
              <a:rPr lang="fr-FR" dirty="0">
                <a:solidFill>
                  <a:schemeClr val="tx1">
                    <a:lumMod val="65000"/>
                    <a:lumOff val="35000"/>
                  </a:schemeClr>
                </a:solidFill>
              </a:rPr>
              <a:t>La couche cornée est comme une structure faite </a:t>
            </a:r>
          </a:p>
          <a:p>
            <a:pPr algn="just">
              <a:lnSpc>
                <a:spcPct val="120000"/>
              </a:lnSpc>
              <a:buFontTx/>
              <a:buChar char="-"/>
              <a:defRPr/>
            </a:pPr>
            <a:r>
              <a:rPr lang="fr-FR" dirty="0">
                <a:solidFill>
                  <a:schemeClr val="tx1">
                    <a:lumMod val="65000"/>
                    <a:lumOff val="35000"/>
                  </a:schemeClr>
                </a:solidFill>
              </a:rPr>
              <a:t> de briques (les </a:t>
            </a:r>
            <a:r>
              <a:rPr lang="fr-FR" dirty="0" err="1">
                <a:solidFill>
                  <a:schemeClr val="tx1">
                    <a:lumMod val="65000"/>
                    <a:lumOff val="35000"/>
                  </a:schemeClr>
                </a:solidFill>
              </a:rPr>
              <a:t>cornéocytes</a:t>
            </a:r>
            <a:r>
              <a:rPr lang="fr-FR" dirty="0">
                <a:solidFill>
                  <a:schemeClr val="tx1">
                    <a:lumMod val="65000"/>
                    <a:lumOff val="35000"/>
                  </a:schemeClr>
                </a:solidFill>
              </a:rPr>
              <a:t> - qui se forment à partir des kératinocytes qui sont dans les couches inférieures de l’épiderme) </a:t>
            </a:r>
          </a:p>
          <a:p>
            <a:pPr algn="just">
              <a:lnSpc>
                <a:spcPct val="120000"/>
              </a:lnSpc>
              <a:buFontTx/>
              <a:buChar char="-"/>
              <a:defRPr/>
            </a:pPr>
            <a:r>
              <a:rPr lang="fr-FR" dirty="0">
                <a:solidFill>
                  <a:schemeClr val="tx1">
                    <a:lumMod val="65000"/>
                    <a:lumOff val="35000"/>
                  </a:schemeClr>
                </a:solidFill>
              </a:rPr>
              <a:t> de mortier (le ciment intercellulaire lipidique = les lipides)</a:t>
            </a:r>
          </a:p>
          <a:p>
            <a:pPr algn="just">
              <a:lnSpc>
                <a:spcPct val="120000"/>
              </a:lnSpc>
              <a:defRPr/>
            </a:pPr>
            <a:r>
              <a:rPr lang="fr-FR" dirty="0">
                <a:solidFill>
                  <a:schemeClr val="tx1">
                    <a:lumMod val="65000"/>
                    <a:lumOff val="35000"/>
                  </a:schemeClr>
                </a:solidFill>
              </a:rPr>
              <a:t>Lorsque la peau est en bon état, elle garantit le rôle de fonction barrière (ce qui permet d’éviter également l’évaporation excessive d’eau soit la PIE= perte insensible en eau)</a:t>
            </a:r>
          </a:p>
          <a:p>
            <a:pPr algn="just" eaLnBrk="1" hangingPunct="1">
              <a:defRPr/>
            </a:pPr>
            <a:r>
              <a:rPr lang="fr-FR" dirty="0">
                <a:solidFill>
                  <a:schemeClr val="tx1">
                    <a:lumMod val="65000"/>
                    <a:lumOff val="35000"/>
                  </a:schemeClr>
                </a:solidFill>
              </a:rPr>
              <a:t>Avec l’âge et les agressions extérieures (UV, stress, pollution, tabac), l’intégrité de la barrière cutanée s’altère = cette structure de briques et de mortier s’altère donc PIE plus importante et diminution de lipides dans la couche cornée (la couche cornée d’une personne de 80 ans contient 65% de moins de lipides épidermiques qu’une personne de 25 ans). </a:t>
            </a:r>
          </a:p>
          <a:p>
            <a:pPr algn="just" eaLnBrk="1" hangingPunct="1">
              <a:defRPr/>
            </a:pPr>
            <a:r>
              <a:rPr lang="fr-FR" dirty="0">
                <a:solidFill>
                  <a:schemeClr val="tx1">
                    <a:lumMod val="65000"/>
                    <a:lumOff val="35000"/>
                  </a:schemeClr>
                </a:solidFill>
              </a:rPr>
              <a:t>Le manque de lipides entraîne une augmentation de la sensibilité face aux attaques environnementales, la peau a une capacité de régénération / réparation réduite et elle perd sa capacité à retenir l’eau.</a:t>
            </a:r>
          </a:p>
          <a:p>
            <a:pPr algn="just" eaLnBrk="1" hangingPunct="1">
              <a:defRPr/>
            </a:pPr>
            <a:r>
              <a:rPr lang="fr-FR" dirty="0">
                <a:solidFill>
                  <a:schemeClr val="tx1">
                    <a:lumMod val="65000"/>
                    <a:lumOff val="35000"/>
                  </a:schemeClr>
                </a:solidFill>
              </a:rPr>
              <a:t>Résultat : elle tiraille, devient sèche, rêche/rugueuse, déshydratée, terne, perd de son rebond, se marque, cicatrise moins bien. </a:t>
            </a:r>
          </a:p>
          <a:p>
            <a:pPr marL="0" indent="0" algn="just" defTabSz="922591">
              <a:buFont typeface="Wingdings" panose="05000000000000000000" pitchFamily="2" charset="2"/>
              <a:buNone/>
              <a:defRPr/>
            </a:pPr>
            <a:endParaRPr lang="fr-FR" b="0" dirty="0">
              <a:solidFill>
                <a:schemeClr val="tx1">
                  <a:lumMod val="65000"/>
                  <a:lumOff val="35000"/>
                </a:schemeClr>
              </a:solidFill>
            </a:endParaRPr>
          </a:p>
          <a:p>
            <a:pPr algn="just" defTabSz="922591">
              <a:defRPr/>
            </a:pPr>
            <a:r>
              <a:rPr lang="fr-FR" dirty="0">
                <a:solidFill>
                  <a:schemeClr val="tx1">
                    <a:lumMod val="65000"/>
                    <a:lumOff val="35000"/>
                  </a:schemeClr>
                </a:solidFill>
              </a:rPr>
              <a:t>La JDE est l’interface entre l’épiderme et le derme – elle permet de soutenir l’épiderme, de filtrer les échanges entre le derme et l’épiderme.  Avec l’âge, la JDE s’aplanit - Moins de sinuosités = Moins d’échanges et moins de cohésion entre les 2 tissus. Par conséquent l’épiderme se plisse, la peau est moins ferme et moins tendue et les rides apparaissent. </a:t>
            </a:r>
          </a:p>
          <a:p>
            <a:pPr algn="l">
              <a:defRPr/>
            </a:pPr>
            <a:endParaRPr lang="fr-FR" dirty="0">
              <a:solidFill>
                <a:schemeClr val="tx1">
                  <a:lumMod val="65000"/>
                  <a:lumOff val="35000"/>
                </a:schemeClr>
              </a:solidFill>
            </a:endParaRPr>
          </a:p>
          <a:p>
            <a:pPr algn="l">
              <a:defRPr/>
            </a:pPr>
            <a:r>
              <a:rPr lang="fr-FR" dirty="0">
                <a:solidFill>
                  <a:schemeClr val="tx1">
                    <a:lumMod val="65000"/>
                    <a:lumOff val="35000"/>
                  </a:schemeClr>
                </a:solidFill>
              </a:rPr>
              <a:t>Dans la couche basale de l’épiderme, on trouve les mélanocytes qui contiennent les </a:t>
            </a:r>
            <a:r>
              <a:rPr lang="fr-FR" dirty="0" err="1">
                <a:solidFill>
                  <a:schemeClr val="tx1">
                    <a:lumMod val="65000"/>
                    <a:lumOff val="35000"/>
                  </a:schemeClr>
                </a:solidFill>
              </a:rPr>
              <a:t>mélanosomes</a:t>
            </a:r>
            <a:r>
              <a:rPr lang="fr-FR" dirty="0">
                <a:solidFill>
                  <a:schemeClr val="tx1">
                    <a:lumMod val="65000"/>
                    <a:lumOff val="35000"/>
                  </a:schemeClr>
                </a:solidFill>
              </a:rPr>
              <a:t>. </a:t>
            </a:r>
            <a:br>
              <a:rPr lang="fr-FR" dirty="0">
                <a:solidFill>
                  <a:schemeClr val="tx1">
                    <a:lumMod val="65000"/>
                    <a:lumOff val="35000"/>
                  </a:schemeClr>
                </a:solidFill>
              </a:rPr>
            </a:br>
            <a:r>
              <a:rPr lang="fr-FR" dirty="0">
                <a:solidFill>
                  <a:schemeClr val="tx1">
                    <a:lumMod val="65000"/>
                    <a:lumOff val="35000"/>
                  </a:schemeClr>
                </a:solidFill>
              </a:rPr>
              <a:t>C’est au sein de ces </a:t>
            </a:r>
            <a:r>
              <a:rPr lang="fr-FR" dirty="0" err="1">
                <a:solidFill>
                  <a:schemeClr val="tx1">
                    <a:lumMod val="65000"/>
                    <a:lumOff val="35000"/>
                  </a:schemeClr>
                </a:solidFill>
              </a:rPr>
              <a:t>mélanosomes</a:t>
            </a:r>
            <a:r>
              <a:rPr lang="fr-FR" dirty="0">
                <a:solidFill>
                  <a:schemeClr val="tx1">
                    <a:lumMod val="65000"/>
                    <a:lumOff val="35000"/>
                  </a:schemeClr>
                </a:solidFill>
              </a:rPr>
              <a:t> qu’à lieu la synthèse de la mélanine, responsable de la pigmentation de la peau.</a:t>
            </a:r>
          </a:p>
          <a:p>
            <a:pPr algn="l">
              <a:defRPr/>
            </a:pPr>
            <a:r>
              <a:rPr lang="fr-FR" dirty="0">
                <a:solidFill>
                  <a:schemeClr val="tx1">
                    <a:lumMod val="65000"/>
                    <a:lumOff val="35000"/>
                  </a:schemeClr>
                </a:solidFill>
              </a:rPr>
              <a:t>Les mélanocytes sont capables de transmettre leur </a:t>
            </a:r>
            <a:r>
              <a:rPr lang="fr-FR" dirty="0" err="1">
                <a:solidFill>
                  <a:schemeClr val="tx1">
                    <a:lumMod val="65000"/>
                    <a:lumOff val="35000"/>
                  </a:schemeClr>
                </a:solidFill>
              </a:rPr>
              <a:t>mélanosomes</a:t>
            </a:r>
            <a:r>
              <a:rPr lang="fr-FR" dirty="0">
                <a:solidFill>
                  <a:schemeClr val="tx1">
                    <a:lumMod val="65000"/>
                    <a:lumOff val="35000"/>
                  </a:schemeClr>
                </a:solidFill>
              </a:rPr>
              <a:t> aux kératinocytes avoisinants. (idée d’une pieuvre =mélanocytes qui </a:t>
            </a:r>
            <a:r>
              <a:rPr lang="fr-FR" dirty="0" err="1">
                <a:solidFill>
                  <a:schemeClr val="tx1">
                    <a:lumMod val="65000"/>
                    <a:lumOff val="35000"/>
                  </a:schemeClr>
                </a:solidFill>
              </a:rPr>
              <a:t>relargue</a:t>
            </a:r>
            <a:r>
              <a:rPr lang="fr-FR" dirty="0">
                <a:solidFill>
                  <a:schemeClr val="tx1">
                    <a:lumMod val="65000"/>
                    <a:lumOff val="35000"/>
                  </a:schemeClr>
                </a:solidFill>
              </a:rPr>
              <a:t> de l’encre = </a:t>
            </a:r>
            <a:r>
              <a:rPr lang="fr-FR" dirty="0" err="1">
                <a:solidFill>
                  <a:schemeClr val="tx1">
                    <a:lumMod val="65000"/>
                    <a:lumOff val="35000"/>
                  </a:schemeClr>
                </a:solidFill>
              </a:rPr>
              <a:t>mélanosomes</a:t>
            </a:r>
            <a:r>
              <a:rPr lang="fr-FR" dirty="0">
                <a:solidFill>
                  <a:schemeClr val="tx1">
                    <a:lumMod val="65000"/>
                    <a:lumOff val="35000"/>
                  </a:schemeClr>
                </a:solidFill>
              </a:rPr>
              <a:t>) </a:t>
            </a:r>
            <a:r>
              <a:rPr lang="fr-FR" i="1" dirty="0">
                <a:solidFill>
                  <a:schemeClr val="tx1">
                    <a:lumMod val="65000"/>
                    <a:lumOff val="35000"/>
                  </a:schemeClr>
                </a:solidFill>
              </a:rPr>
              <a:t>(1 mélanocyte pour 36 kératinocytes environ). </a:t>
            </a:r>
            <a:r>
              <a:rPr lang="fr-FR" dirty="0">
                <a:solidFill>
                  <a:schemeClr val="tx1">
                    <a:lumMod val="65000"/>
                    <a:lumOff val="35000"/>
                  </a:schemeClr>
                </a:solidFill>
              </a:rPr>
              <a:t>Ces derniers vont donc migrer jusqu’à la surface de la peau par l’intermédiaire des kératinocytes (via le renouvellement cellulaire).</a:t>
            </a:r>
          </a:p>
          <a:p>
            <a:pPr defTabSz="930847">
              <a:defRPr/>
            </a:pPr>
            <a:r>
              <a:rPr lang="fr-FR" b="0" dirty="0">
                <a:solidFill>
                  <a:schemeClr val="tx1">
                    <a:lumMod val="65000"/>
                    <a:lumOff val="35000"/>
                  </a:schemeClr>
                </a:solidFill>
              </a:rPr>
              <a:t>Avec l’âge, et les expositions solaires, l’activité des mélanocytes augmente : la synthèse de mélanine est stimulée, le transfert des </a:t>
            </a:r>
            <a:r>
              <a:rPr lang="fr-FR" b="0" dirty="0" err="1">
                <a:solidFill>
                  <a:schemeClr val="tx1">
                    <a:lumMod val="65000"/>
                    <a:lumOff val="35000"/>
                  </a:schemeClr>
                </a:solidFill>
              </a:rPr>
              <a:t>mélanosomes</a:t>
            </a:r>
            <a:r>
              <a:rPr lang="fr-FR" b="0" dirty="0">
                <a:solidFill>
                  <a:schemeClr val="tx1">
                    <a:lumMod val="65000"/>
                    <a:lumOff val="35000"/>
                  </a:schemeClr>
                </a:solidFill>
              </a:rPr>
              <a:t> aux kératinocytes s’accélère. On assiste donc  à un dérèglement du mécanisme de production et de répartition de mélanine. La mélanine se répartit alors dans la peau de façon irrégulière, et s’accumule à la surface de l’épiderme.</a:t>
            </a:r>
            <a:br>
              <a:rPr lang="fr-FR" b="0" dirty="0">
                <a:solidFill>
                  <a:schemeClr val="tx1">
                    <a:lumMod val="65000"/>
                    <a:lumOff val="35000"/>
                  </a:schemeClr>
                </a:solidFill>
              </a:rPr>
            </a:br>
            <a:r>
              <a:rPr lang="fr-FR" b="0" dirty="0">
                <a:solidFill>
                  <a:schemeClr val="tx1">
                    <a:lumMod val="65000"/>
                    <a:lumOff val="35000"/>
                  </a:schemeClr>
                </a:solidFill>
              </a:rPr>
              <a:t>Résultat : la pigmentation de la peau devient inégale, des taches se forment en surface.</a:t>
            </a:r>
          </a:p>
          <a:p>
            <a:pPr algn="just" defTabSz="922591">
              <a:defRPr/>
            </a:pPr>
            <a:r>
              <a:rPr lang="fr-FR" dirty="0">
                <a:solidFill>
                  <a:schemeClr val="tx1">
                    <a:lumMod val="65000"/>
                    <a:lumOff val="35000"/>
                  </a:schemeClr>
                </a:solidFill>
              </a:rPr>
              <a:t>De plus, les peaux matures sont caractérisées par un mauvais fonctionnement et une dégénérescence des micro-vaisseaux cutanés. Les petits vaisseaux se congestionnent, la vascularisation diminue. La n</a:t>
            </a:r>
            <a:r>
              <a:rPr lang="fr-FR" altLang="fr-FR" dirty="0">
                <a:solidFill>
                  <a:schemeClr val="tx1">
                    <a:lumMod val="65000"/>
                    <a:lumOff val="35000"/>
                  </a:schemeClr>
                </a:solidFill>
              </a:rPr>
              <a:t>utrition des cellules est moins bonne, ralentissement du métabolisme et coloration de la peau de plus en plus pâle.</a:t>
            </a:r>
            <a:endParaRPr lang="fr-FR" dirty="0">
              <a:solidFill>
                <a:schemeClr val="tx1">
                  <a:lumMod val="65000"/>
                  <a:lumOff val="35000"/>
                </a:schemeClr>
              </a:solidFill>
            </a:endParaRPr>
          </a:p>
        </p:txBody>
      </p:sp>
      <p:sp>
        <p:nvSpPr>
          <p:cNvPr id="4" name="Espace réservé du numéro de diapositive 3"/>
          <p:cNvSpPr>
            <a:spLocks noGrp="1"/>
          </p:cNvSpPr>
          <p:nvPr>
            <p:ph type="sldNum" sz="quarter" idx="10"/>
          </p:nvPr>
        </p:nvSpPr>
        <p:spPr/>
        <p:txBody>
          <a:bodyPr/>
          <a:lstStyle/>
          <a:p>
            <a:fld id="{BDC39CD1-3524-46B3-A33D-3A96A6148A9B}" type="slidenum">
              <a:rPr lang="fr-FR" smtClean="0"/>
              <a:t>9</a:t>
            </a:fld>
            <a:endParaRPr lang="fr-FR"/>
          </a:p>
        </p:txBody>
      </p:sp>
    </p:spTree>
    <p:extLst>
      <p:ext uri="{BB962C8B-B14F-4D97-AF65-F5344CB8AC3E}">
        <p14:creationId xmlns:p14="http://schemas.microsoft.com/office/powerpoint/2010/main" val="10954747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5041900" y="566738"/>
            <a:ext cx="5043488" cy="2836862"/>
          </a:xfrm>
        </p:spPr>
      </p:sp>
      <p:sp>
        <p:nvSpPr>
          <p:cNvPr id="3" name="Espace réservé des notes 2"/>
          <p:cNvSpPr>
            <a:spLocks noGrp="1"/>
          </p:cNvSpPr>
          <p:nvPr>
            <p:ph type="body" idx="1"/>
          </p:nvPr>
        </p:nvSpPr>
        <p:spPr/>
        <p:txBody>
          <a:bodyPr/>
          <a:lstStyle/>
          <a:p>
            <a:r>
              <a:rPr lang="fr-FR" sz="1200" i="0" kern="1200" baseline="0" dirty="0">
                <a:solidFill>
                  <a:schemeClr val="tx1"/>
                </a:solidFill>
                <a:effectLst/>
                <a:latin typeface="+mn-lt"/>
                <a:ea typeface="+mn-ea"/>
                <a:cs typeface="+mn-cs"/>
              </a:rPr>
              <a:t>EXCELLENCE CODE CONTOURS 94% ION </a:t>
            </a:r>
          </a:p>
          <a:p>
            <a:endParaRPr lang="fr-FR" sz="1200" i="0" u="sng" kern="1200" dirty="0">
              <a:solidFill>
                <a:schemeClr val="tx1"/>
              </a:solidFill>
              <a:effectLst/>
              <a:latin typeface="+mn-lt"/>
              <a:ea typeface="+mn-ea"/>
              <a:cs typeface="+mn-cs"/>
            </a:endParaRPr>
          </a:p>
          <a:p>
            <a:r>
              <a:rPr lang="fr-FR" sz="1200" i="0" u="sng" kern="1200" dirty="0">
                <a:solidFill>
                  <a:schemeClr val="tx1"/>
                </a:solidFill>
                <a:effectLst/>
                <a:latin typeface="+mn-lt"/>
                <a:ea typeface="+mn-ea"/>
                <a:cs typeface="+mn-cs"/>
              </a:rPr>
              <a:t>Descriptif</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a:solidFill>
                  <a:prstClr val="black"/>
                </a:solidFill>
                <a:latin typeface="Century Gothic" panose="020B0502020202020204" pitchFamily="34" charset="0"/>
              </a:rPr>
              <a:t>L’anti-âge global yeux &amp; lèvres</a:t>
            </a:r>
            <a:r>
              <a:rPr lang="fr-FR" sz="1200" baseline="0" dirty="0">
                <a:solidFill>
                  <a:prstClr val="black"/>
                </a:solidFill>
                <a:latin typeface="Century Gothic" panose="020B0502020202020204" pitchFamily="34" charset="0"/>
              </a:rPr>
              <a:t> 5 en 1 </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aseline="0" dirty="0">
              <a:solidFill>
                <a:prstClr val="black"/>
              </a:solidFill>
              <a:latin typeface="Century Gothic" panose="020B0502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u="sng" baseline="0" dirty="0">
                <a:solidFill>
                  <a:prstClr val="black"/>
                </a:solidFill>
                <a:latin typeface="Century Gothic" panose="020B0502020202020204" pitchFamily="34" charset="0"/>
              </a:rPr>
              <a:t>Bénéfices</a:t>
            </a:r>
            <a:r>
              <a:rPr lang="fr-FR" sz="1200" baseline="0" dirty="0">
                <a:solidFill>
                  <a:prstClr val="black"/>
                </a:solidFill>
                <a:latin typeface="Century Gothic" panose="020B0502020202020204" pitchFamily="34" charset="0"/>
              </a:rPr>
              <a:t> </a:t>
            </a:r>
          </a:p>
          <a:p>
            <a:pPr defTabSz="812770"/>
            <a:r>
              <a:rPr lang="fr-FR" sz="1200" dirty="0">
                <a:solidFill>
                  <a:prstClr val="black"/>
                </a:solidFill>
                <a:latin typeface="Roboto" panose="02000000000000000000" pitchFamily="2" charset="0"/>
                <a:ea typeface="Roboto" panose="02000000000000000000" pitchFamily="2" charset="0"/>
              </a:rPr>
              <a:t>Comble et lisse les rides</a:t>
            </a:r>
          </a:p>
          <a:p>
            <a:pPr defTabSz="812770"/>
            <a:r>
              <a:rPr lang="fr-FR" sz="1200" dirty="0">
                <a:solidFill>
                  <a:prstClr val="black"/>
                </a:solidFill>
                <a:latin typeface="Roboto" panose="02000000000000000000" pitchFamily="2" charset="0"/>
                <a:ea typeface="Roboto" panose="02000000000000000000" pitchFamily="2" charset="0"/>
              </a:rPr>
              <a:t>Anti poches, anti cernes </a:t>
            </a:r>
          </a:p>
          <a:p>
            <a:pPr defTabSz="812770"/>
            <a:r>
              <a:rPr lang="fr-FR" sz="1200" dirty="0">
                <a:solidFill>
                  <a:prstClr val="black"/>
                </a:solidFill>
                <a:latin typeface="Roboto" panose="02000000000000000000" pitchFamily="2" charset="0"/>
                <a:ea typeface="Roboto" panose="02000000000000000000" pitchFamily="2" charset="0"/>
              </a:rPr>
              <a:t>Lift, raffermit  </a:t>
            </a:r>
          </a:p>
          <a:p>
            <a:pPr defTabSz="812770"/>
            <a:r>
              <a:rPr lang="fr-FR" sz="1200" dirty="0">
                <a:solidFill>
                  <a:prstClr val="black"/>
                </a:solidFill>
                <a:latin typeface="Roboto" panose="02000000000000000000" pitchFamily="2" charset="0"/>
                <a:ea typeface="Roboto" panose="02000000000000000000" pitchFamily="2" charset="0"/>
              </a:rPr>
              <a:t>Effet illuminateur et </a:t>
            </a:r>
            <a:r>
              <a:rPr lang="fr-FR" sz="1200" dirty="0" err="1">
                <a:solidFill>
                  <a:prstClr val="black"/>
                </a:solidFill>
                <a:latin typeface="Roboto" panose="02000000000000000000" pitchFamily="2" charset="0"/>
                <a:ea typeface="Roboto" panose="02000000000000000000" pitchFamily="2" charset="0"/>
              </a:rPr>
              <a:t>flouteur</a:t>
            </a:r>
            <a:r>
              <a:rPr lang="fr-FR" sz="1200" dirty="0">
                <a:solidFill>
                  <a:prstClr val="black"/>
                </a:solidFill>
                <a:latin typeface="Roboto" panose="02000000000000000000" pitchFamily="2" charset="0"/>
                <a:ea typeface="Roboto" panose="02000000000000000000" pitchFamily="2" charset="0"/>
              </a:rPr>
              <a:t> immédiat</a:t>
            </a:r>
          </a:p>
          <a:p>
            <a:pPr defTabSz="812770"/>
            <a:r>
              <a:rPr lang="fr-FR" sz="1200" dirty="0">
                <a:solidFill>
                  <a:prstClr val="black"/>
                </a:solidFill>
                <a:latin typeface="Roboto" panose="02000000000000000000" pitchFamily="2" charset="0"/>
                <a:ea typeface="Roboto" panose="02000000000000000000" pitchFamily="2" charset="0"/>
              </a:rPr>
              <a:t>Anti tâches  </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aseline="0" dirty="0">
              <a:solidFill>
                <a:prstClr val="black"/>
              </a:solidFill>
              <a:latin typeface="Century Gothic" panose="020B0502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u="sng" baseline="0" dirty="0">
                <a:solidFill>
                  <a:prstClr val="black"/>
                </a:solidFill>
                <a:latin typeface="Century Gothic" panose="020B0502020202020204" pitchFamily="34" charset="0"/>
              </a:rPr>
              <a:t>Résultats</a:t>
            </a:r>
          </a:p>
          <a:p>
            <a:r>
              <a:rPr lang="fr-FR" dirty="0"/>
              <a:t>Les signes de fatigue s’estompent </a:t>
            </a:r>
          </a:p>
          <a:p>
            <a:r>
              <a:rPr lang="fr-FR" dirty="0"/>
              <a:t>Longueur des rides de la patte d’oie : diminuée</a:t>
            </a:r>
            <a:r>
              <a:rPr lang="fr-FR" baseline="0" dirty="0"/>
              <a:t> </a:t>
            </a:r>
            <a:r>
              <a:rPr lang="fr-FR" dirty="0"/>
              <a:t>jusqu’à -48 %</a:t>
            </a:r>
          </a:p>
          <a:p>
            <a:r>
              <a:rPr lang="fr-FR" dirty="0"/>
              <a:t>Effet lifting de la paupière supérieure : amélioré jusqu’à 61 %* </a:t>
            </a:r>
          </a:p>
          <a:p>
            <a:r>
              <a:rPr lang="fr-FR" dirty="0"/>
              <a:t>Apparence des poches : diminuée jusqu’à -34 % </a:t>
            </a:r>
          </a:p>
          <a:p>
            <a:r>
              <a:rPr lang="fr-FR" dirty="0"/>
              <a:t>Intensité des cernes : -50 % </a:t>
            </a:r>
          </a:p>
          <a:p>
            <a:endParaRPr lang="fr-FR" sz="1200" baseline="0" dirty="0">
              <a:solidFill>
                <a:prstClr val="black"/>
              </a:solidFill>
              <a:latin typeface="Century Gothic" panose="020B0502020202020204" pitchFamily="34" charset="0"/>
            </a:endParaRPr>
          </a:p>
          <a:p>
            <a:r>
              <a:rPr lang="fr-FR" dirty="0" err="1"/>
              <a:t>Scorage</a:t>
            </a:r>
            <a:r>
              <a:rPr lang="fr-FR" dirty="0"/>
              <a:t> clinique (cernes, poches, rides lèvres - 22 femmes), évaluation instrumentale (rides, patte d’oie - 19 femmes), test in vivo sur actif (effet lifting - 18 femmes) - Meilleurs résultats obtenus.</a:t>
            </a:r>
            <a:endParaRPr lang="fr-FR" sz="1200" baseline="0" dirty="0">
              <a:solidFill>
                <a:prstClr val="black"/>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endParaRPr lang="fr-FR" sz="1200" b="0" i="0" u="sng" kern="1200" dirty="0">
              <a:solidFill>
                <a:schemeClr val="tx1"/>
              </a:solidFill>
              <a:effectLst/>
              <a:latin typeface="+mn-lt"/>
              <a:ea typeface="+mn-ea"/>
              <a:cs typeface="+mn-cs"/>
            </a:endParaRPr>
          </a:p>
          <a:p>
            <a:r>
              <a:rPr lang="fr-FR" sz="1200" b="0" i="0" u="sng" kern="1200" dirty="0">
                <a:solidFill>
                  <a:schemeClr val="tx1"/>
                </a:solidFill>
                <a:effectLst/>
                <a:latin typeface="+mn-lt"/>
                <a:ea typeface="+mn-ea"/>
                <a:cs typeface="+mn-cs"/>
              </a:rPr>
              <a:t>Les + produits</a:t>
            </a:r>
          </a:p>
          <a:p>
            <a:pPr marL="171450" indent="-171450">
              <a:buFontTx/>
              <a:buChar char="-"/>
            </a:pPr>
            <a:r>
              <a:rPr lang="fr-FR" sz="1200" b="0" i="0" u="none" strike="noStrike" kern="1200" dirty="0">
                <a:solidFill>
                  <a:schemeClr val="tx1"/>
                </a:solidFill>
                <a:effectLst/>
                <a:latin typeface="+mn-lt"/>
                <a:ea typeface="+mn-ea"/>
                <a:cs typeface="+mn-cs"/>
              </a:rPr>
              <a:t>Soin 5 en 1 qui réduit visiblement les signes de l’âge </a:t>
            </a:r>
          </a:p>
          <a:p>
            <a:pPr marL="171450" indent="-171450">
              <a:buFontTx/>
              <a:buChar char="-"/>
            </a:pPr>
            <a:r>
              <a:rPr lang="fr-FR" sz="1200" b="0" i="0" u="none" strike="noStrike" kern="1200" dirty="0">
                <a:solidFill>
                  <a:schemeClr val="tx1"/>
                </a:solidFill>
                <a:effectLst/>
                <a:latin typeface="+mn-lt"/>
                <a:ea typeface="+mn-ea"/>
                <a:cs typeface="+mn-cs"/>
              </a:rPr>
              <a:t>Applicateur haute précision à effet glaçon en ZAMAC </a:t>
            </a:r>
            <a:endParaRPr lang="fr-FR" sz="1200" b="0" i="0" u="sng" kern="1200" baseline="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563EA7-A024-41BE-BFA5-2D2CC21575F9}"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5071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p>
        </p:txBody>
      </p:sp>
      <p:sp>
        <p:nvSpPr>
          <p:cNvPr id="4" name="Espace réservé de la date 3"/>
          <p:cNvSpPr>
            <a:spLocks noGrp="1"/>
          </p:cNvSpPr>
          <p:nvPr>
            <p:ph type="dt" sz="half" idx="10"/>
          </p:nvPr>
        </p:nvSpPr>
        <p:spPr/>
        <p:txBody>
          <a:bodyPr/>
          <a:lstStyle/>
          <a:p>
            <a:fld id="{862B525D-B5F7-42D9-8E30-9816A43F8D69}" type="datetimeFigureOut">
              <a:rPr lang="fr-FR" smtClean="0"/>
              <a:t>06/03/2023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F86D101-69CE-434F-8A45-0C94E6331655}" type="slidenum">
              <a:rPr lang="fr-FR" smtClean="0"/>
              <a:t>‹N°›</a:t>
            </a:fld>
            <a:endParaRPr lang="fr-FR"/>
          </a:p>
        </p:txBody>
      </p:sp>
    </p:spTree>
    <p:extLst>
      <p:ext uri="{BB962C8B-B14F-4D97-AF65-F5344CB8AC3E}">
        <p14:creationId xmlns:p14="http://schemas.microsoft.com/office/powerpoint/2010/main" val="35132291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862B525D-B5F7-42D9-8E30-9816A43F8D69}" type="datetimeFigureOut">
              <a:rPr lang="fr-FR" smtClean="0"/>
              <a:t>06/03/2023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F86D101-69CE-434F-8A45-0C94E6331655}" type="slidenum">
              <a:rPr lang="fr-FR" smtClean="0"/>
              <a:t>‹N°›</a:t>
            </a:fld>
            <a:endParaRPr lang="fr-FR"/>
          </a:p>
        </p:txBody>
      </p:sp>
    </p:spTree>
    <p:extLst>
      <p:ext uri="{BB962C8B-B14F-4D97-AF65-F5344CB8AC3E}">
        <p14:creationId xmlns:p14="http://schemas.microsoft.com/office/powerpoint/2010/main" val="1158778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862B525D-B5F7-42D9-8E30-9816A43F8D69}" type="datetimeFigureOut">
              <a:rPr lang="fr-FR" smtClean="0"/>
              <a:t>06/03/2023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F86D101-69CE-434F-8A45-0C94E6331655}" type="slidenum">
              <a:rPr lang="fr-FR" smtClean="0"/>
              <a:t>‹N°›</a:t>
            </a:fld>
            <a:endParaRPr lang="fr-FR"/>
          </a:p>
        </p:txBody>
      </p:sp>
    </p:spTree>
    <p:extLst>
      <p:ext uri="{BB962C8B-B14F-4D97-AF65-F5344CB8AC3E}">
        <p14:creationId xmlns:p14="http://schemas.microsoft.com/office/powerpoint/2010/main" val="26790564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eminaire">
    <p:spTree>
      <p:nvGrpSpPr>
        <p:cNvPr id="1" name=""/>
        <p:cNvGrpSpPr/>
        <p:nvPr/>
      </p:nvGrpSpPr>
      <p:grpSpPr>
        <a:xfrm>
          <a:off x="0" y="0"/>
          <a:ext cx="0" cy="0"/>
          <a:chOff x="0" y="0"/>
          <a:chExt cx="0" cy="0"/>
        </a:xfrm>
      </p:grpSpPr>
      <p:sp>
        <p:nvSpPr>
          <p:cNvPr id="5" name="Espace réservé du pied de page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Espace réservé du titre 1"/>
          <p:cNvSpPr>
            <a:spLocks noGrp="1"/>
          </p:cNvSpPr>
          <p:nvPr>
            <p:ph type="title"/>
          </p:nvPr>
        </p:nvSpPr>
        <p:spPr>
          <a:xfrm>
            <a:off x="0" y="333861"/>
            <a:ext cx="12192000" cy="602393"/>
          </a:xfrm>
          <a:prstGeom prst="rect">
            <a:avLst/>
          </a:prstGeom>
        </p:spPr>
        <p:txBody>
          <a:bodyPr vert="horz" lIns="91440" tIns="45720" rIns="91440" bIns="45720" rtlCol="0" anchor="ctr">
            <a:normAutofit/>
          </a:bodyPr>
          <a:lstStyle/>
          <a:p>
            <a:r>
              <a:rPr lang="fr-FR" dirty="0"/>
              <a:t>                               Modifiez le style du titre</a:t>
            </a:r>
          </a:p>
        </p:txBody>
      </p:sp>
      <p:sp>
        <p:nvSpPr>
          <p:cNvPr id="7" name="Espace réservé du texte 2"/>
          <p:cNvSpPr>
            <a:spLocks noGrp="1"/>
          </p:cNvSpPr>
          <p:nvPr>
            <p:ph idx="1"/>
          </p:nvPr>
        </p:nvSpPr>
        <p:spPr>
          <a:xfrm>
            <a:off x="838200" y="1375718"/>
            <a:ext cx="10515600" cy="5116555"/>
          </a:xfrm>
          <a:prstGeom prst="rect">
            <a:avLst/>
          </a:prstGeom>
        </p:spPr>
        <p:txBody>
          <a:bodyPr vert="horz" lIns="91440" tIns="45720" rIns="91440" bIns="45720" rtlCol="0">
            <a:normAutofit/>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5777827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re court + Texte">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838200" y="1270450"/>
            <a:ext cx="10515600" cy="4879498"/>
          </a:xfrm>
          <a:prstGeom prst="rect">
            <a:avLst/>
          </a:prstGeom>
        </p:spPr>
        <p:txBody>
          <a:bodyPr/>
          <a:lstStyle>
            <a:lvl1pPr>
              <a:defRPr sz="2400"/>
            </a:lvl1pPr>
            <a:lvl2pPr>
              <a:defRPr sz="2000"/>
            </a:lvl2pPr>
            <a:lvl3pPr>
              <a:defRPr sz="1800"/>
            </a:lvl3pPr>
            <a:lvl4pPr>
              <a:defRPr sz="1600"/>
            </a:lvl4pPr>
            <a:lvl5pPr>
              <a:defRPr sz="1600"/>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Titre 3"/>
          <p:cNvSpPr>
            <a:spLocks noGrp="1"/>
          </p:cNvSpPr>
          <p:nvPr>
            <p:ph type="title"/>
          </p:nvPr>
        </p:nvSpPr>
        <p:spPr>
          <a:xfrm>
            <a:off x="838200" y="254369"/>
            <a:ext cx="10515600" cy="792036"/>
          </a:xfrm>
          <a:prstGeom prst="rect">
            <a:avLst/>
          </a:prstGeom>
        </p:spPr>
        <p:txBody>
          <a:bodyPr/>
          <a:lstStyle/>
          <a:p>
            <a:r>
              <a:rPr lang="fr-FR"/>
              <a:t>Modifiez le style du titre</a:t>
            </a:r>
          </a:p>
        </p:txBody>
      </p:sp>
      <p:pic>
        <p:nvPicPr>
          <p:cNvPr id="5" name="Imag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36011" y="6284980"/>
            <a:ext cx="519977" cy="448523"/>
          </a:xfrm>
          <a:prstGeom prst="rect">
            <a:avLst/>
          </a:prstGeom>
        </p:spPr>
      </p:pic>
    </p:spTree>
    <p:extLst>
      <p:ext uri="{BB962C8B-B14F-4D97-AF65-F5344CB8AC3E}">
        <p14:creationId xmlns:p14="http://schemas.microsoft.com/office/powerpoint/2010/main" val="26525149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862B525D-B5F7-42D9-8E30-9816A43F8D69}" type="datetimeFigureOut">
              <a:rPr lang="fr-FR" smtClean="0"/>
              <a:t>06/03/2023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F86D101-69CE-434F-8A45-0C94E6331655}" type="slidenum">
              <a:rPr lang="fr-FR" smtClean="0"/>
              <a:t>‹N°›</a:t>
            </a:fld>
            <a:endParaRPr lang="fr-FR"/>
          </a:p>
        </p:txBody>
      </p:sp>
    </p:spTree>
    <p:extLst>
      <p:ext uri="{BB962C8B-B14F-4D97-AF65-F5344CB8AC3E}">
        <p14:creationId xmlns:p14="http://schemas.microsoft.com/office/powerpoint/2010/main" val="42063811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p:cNvSpPr>
            <a:spLocks noGrp="1"/>
          </p:cNvSpPr>
          <p:nvPr>
            <p:ph type="dt" sz="half" idx="10"/>
          </p:nvPr>
        </p:nvSpPr>
        <p:spPr/>
        <p:txBody>
          <a:bodyPr/>
          <a:lstStyle/>
          <a:p>
            <a:fld id="{862B525D-B5F7-42D9-8E30-9816A43F8D69}" type="datetimeFigureOut">
              <a:rPr lang="fr-FR" smtClean="0"/>
              <a:t>06/03/2023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F86D101-69CE-434F-8A45-0C94E6331655}" type="slidenum">
              <a:rPr lang="fr-FR" smtClean="0"/>
              <a:t>‹N°›</a:t>
            </a:fld>
            <a:endParaRPr lang="fr-FR"/>
          </a:p>
        </p:txBody>
      </p:sp>
    </p:spTree>
    <p:extLst>
      <p:ext uri="{BB962C8B-B14F-4D97-AF65-F5344CB8AC3E}">
        <p14:creationId xmlns:p14="http://schemas.microsoft.com/office/powerpoint/2010/main" val="12067194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862B525D-B5F7-42D9-8E30-9816A43F8D69}" type="datetimeFigureOut">
              <a:rPr lang="fr-FR" smtClean="0"/>
              <a:t>06/03/2023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F86D101-69CE-434F-8A45-0C94E6331655}" type="slidenum">
              <a:rPr lang="fr-FR" smtClean="0"/>
              <a:t>‹N°›</a:t>
            </a:fld>
            <a:endParaRPr lang="fr-FR"/>
          </a:p>
        </p:txBody>
      </p:sp>
    </p:spTree>
    <p:extLst>
      <p:ext uri="{BB962C8B-B14F-4D97-AF65-F5344CB8AC3E}">
        <p14:creationId xmlns:p14="http://schemas.microsoft.com/office/powerpoint/2010/main" val="2264885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862B525D-B5F7-42D9-8E30-9816A43F8D69}" type="datetimeFigureOut">
              <a:rPr lang="fr-FR" smtClean="0"/>
              <a:t>06/03/2023</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1F86D101-69CE-434F-8A45-0C94E6331655}" type="slidenum">
              <a:rPr lang="fr-FR" smtClean="0"/>
              <a:t>‹N°›</a:t>
            </a:fld>
            <a:endParaRPr lang="fr-FR"/>
          </a:p>
        </p:txBody>
      </p:sp>
    </p:spTree>
    <p:extLst>
      <p:ext uri="{BB962C8B-B14F-4D97-AF65-F5344CB8AC3E}">
        <p14:creationId xmlns:p14="http://schemas.microsoft.com/office/powerpoint/2010/main" val="1715723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862B525D-B5F7-42D9-8E30-9816A43F8D69}" type="datetimeFigureOut">
              <a:rPr lang="fr-FR" smtClean="0"/>
              <a:t>06/03/2023</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1F86D101-69CE-434F-8A45-0C94E6331655}" type="slidenum">
              <a:rPr lang="fr-FR" smtClean="0"/>
              <a:t>‹N°›</a:t>
            </a:fld>
            <a:endParaRPr lang="fr-FR"/>
          </a:p>
        </p:txBody>
      </p:sp>
    </p:spTree>
    <p:extLst>
      <p:ext uri="{BB962C8B-B14F-4D97-AF65-F5344CB8AC3E}">
        <p14:creationId xmlns:p14="http://schemas.microsoft.com/office/powerpoint/2010/main" val="17321198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862B525D-B5F7-42D9-8E30-9816A43F8D69}" type="datetimeFigureOut">
              <a:rPr lang="fr-FR" smtClean="0"/>
              <a:t>06/03/2023</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1F86D101-69CE-434F-8A45-0C94E6331655}" type="slidenum">
              <a:rPr lang="fr-FR" smtClean="0"/>
              <a:t>‹N°›</a:t>
            </a:fld>
            <a:endParaRPr lang="fr-FR"/>
          </a:p>
        </p:txBody>
      </p:sp>
    </p:spTree>
    <p:extLst>
      <p:ext uri="{BB962C8B-B14F-4D97-AF65-F5344CB8AC3E}">
        <p14:creationId xmlns:p14="http://schemas.microsoft.com/office/powerpoint/2010/main" val="30373244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862B525D-B5F7-42D9-8E30-9816A43F8D69}" type="datetimeFigureOut">
              <a:rPr lang="fr-FR" smtClean="0"/>
              <a:t>06/03/2023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F86D101-69CE-434F-8A45-0C94E6331655}" type="slidenum">
              <a:rPr lang="fr-FR" smtClean="0"/>
              <a:t>‹N°›</a:t>
            </a:fld>
            <a:endParaRPr lang="fr-FR"/>
          </a:p>
        </p:txBody>
      </p:sp>
    </p:spTree>
    <p:extLst>
      <p:ext uri="{BB962C8B-B14F-4D97-AF65-F5344CB8AC3E}">
        <p14:creationId xmlns:p14="http://schemas.microsoft.com/office/powerpoint/2010/main" val="25712534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862B525D-B5F7-42D9-8E30-9816A43F8D69}" type="datetimeFigureOut">
              <a:rPr lang="fr-FR" smtClean="0"/>
              <a:t>06/03/2023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F86D101-69CE-434F-8A45-0C94E6331655}" type="slidenum">
              <a:rPr lang="fr-FR" smtClean="0"/>
              <a:t>‹N°›</a:t>
            </a:fld>
            <a:endParaRPr lang="fr-FR"/>
          </a:p>
        </p:txBody>
      </p:sp>
    </p:spTree>
    <p:extLst>
      <p:ext uri="{BB962C8B-B14F-4D97-AF65-F5344CB8AC3E}">
        <p14:creationId xmlns:p14="http://schemas.microsoft.com/office/powerpoint/2010/main" val="9371380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2B525D-B5F7-42D9-8E30-9816A43F8D69}" type="datetimeFigureOut">
              <a:rPr lang="fr-FR" smtClean="0"/>
              <a:t>06/03/2023</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86D101-69CE-434F-8A45-0C94E6331655}" type="slidenum">
              <a:rPr lang="fr-FR" smtClean="0"/>
              <a:t>‹N°›</a:t>
            </a:fld>
            <a:endParaRPr lang="fr-FR"/>
          </a:p>
        </p:txBody>
      </p:sp>
      <p:pic>
        <p:nvPicPr>
          <p:cNvPr id="7" name="Imag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Image 7"/>
          <p:cNvPicPr>
            <a:picLocks noChangeAspect="1"/>
          </p:cNvPicPr>
          <p:nvPr userDrawn="1"/>
        </p:nvPicPr>
        <p:blipFill>
          <a:blip r:embed="rId16"/>
          <a:stretch>
            <a:fillRect/>
          </a:stretch>
        </p:blipFill>
        <p:spPr>
          <a:xfrm>
            <a:off x="5765673" y="6264051"/>
            <a:ext cx="671222" cy="566536"/>
          </a:xfrm>
          <a:prstGeom prst="rect">
            <a:avLst/>
          </a:prstGeom>
        </p:spPr>
      </p:pic>
    </p:spTree>
    <p:extLst>
      <p:ext uri="{BB962C8B-B14F-4D97-AF65-F5344CB8AC3E}">
        <p14:creationId xmlns:p14="http://schemas.microsoft.com/office/powerpoint/2010/main" val="10628470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62.png"/><Relationship Id="rId7"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0.png"/><Relationship Id="rId9" Type="http://schemas.openxmlformats.org/officeDocument/2006/relationships/image" Target="../media/image63.png"/></Relationships>
</file>

<file path=ppt/slides/_rels/slide11.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0.png"/><Relationship Id="rId18" Type="http://schemas.openxmlformats.org/officeDocument/2006/relationships/image" Target="../media/image71.png"/><Relationship Id="rId3" Type="http://schemas.openxmlformats.org/officeDocument/2006/relationships/image" Target="../media/image27.png"/><Relationship Id="rId21" Type="http://schemas.openxmlformats.org/officeDocument/2006/relationships/image" Target="../media/image74.png"/><Relationship Id="rId7" Type="http://schemas.openxmlformats.org/officeDocument/2006/relationships/image" Target="../media/image65.png"/><Relationship Id="rId12" Type="http://schemas.openxmlformats.org/officeDocument/2006/relationships/image" Target="../media/image69.png"/><Relationship Id="rId17" Type="http://schemas.openxmlformats.org/officeDocument/2006/relationships/image" Target="../media/image48.png"/><Relationship Id="rId2" Type="http://schemas.openxmlformats.org/officeDocument/2006/relationships/notesSlide" Target="../notesSlides/notesSlide10.xml"/><Relationship Id="rId16" Type="http://schemas.openxmlformats.org/officeDocument/2006/relationships/image" Target="../media/image47.png"/><Relationship Id="rId20" Type="http://schemas.openxmlformats.org/officeDocument/2006/relationships/image" Target="../media/image73.png"/><Relationship Id="rId1" Type="http://schemas.openxmlformats.org/officeDocument/2006/relationships/slideLayout" Target="../slideLayouts/slideLayout13.xml"/><Relationship Id="rId6" Type="http://schemas.openxmlformats.org/officeDocument/2006/relationships/image" Target="../media/image64.png"/><Relationship Id="rId11" Type="http://schemas.openxmlformats.org/officeDocument/2006/relationships/image" Target="../media/image58.png"/><Relationship Id="rId5" Type="http://schemas.openxmlformats.org/officeDocument/2006/relationships/image" Target="../media/image20.png"/><Relationship Id="rId15" Type="http://schemas.openxmlformats.org/officeDocument/2006/relationships/image" Target="../media/image51.png"/><Relationship Id="rId23" Type="http://schemas.openxmlformats.org/officeDocument/2006/relationships/image" Target="../media/image76.png"/><Relationship Id="rId10" Type="http://schemas.openxmlformats.org/officeDocument/2006/relationships/image" Target="../media/image68.png"/><Relationship Id="rId19" Type="http://schemas.openxmlformats.org/officeDocument/2006/relationships/image" Target="../media/image72.png"/><Relationship Id="rId4" Type="http://schemas.microsoft.com/office/2007/relationships/hdphoto" Target="../media/hdphoto4.wdp"/><Relationship Id="rId9" Type="http://schemas.openxmlformats.org/officeDocument/2006/relationships/image" Target="../media/image67.png"/><Relationship Id="rId14" Type="http://schemas.openxmlformats.org/officeDocument/2006/relationships/image" Target="../media/image52.png"/><Relationship Id="rId22" Type="http://schemas.openxmlformats.org/officeDocument/2006/relationships/image" Target="../media/image75.png"/></Relationships>
</file>

<file path=ppt/slides/_rels/slide12.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7.png"/><Relationship Id="rId7"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 Id="rId9" Type="http://schemas.openxmlformats.org/officeDocument/2006/relationships/image" Target="../media/image41.png"/></Relationships>
</file>

<file path=ppt/slides/_rels/slide13.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4.png"/><Relationship Id="rId18" Type="http://schemas.openxmlformats.org/officeDocument/2006/relationships/image" Target="../media/image28.png"/><Relationship Id="rId3" Type="http://schemas.openxmlformats.org/officeDocument/2006/relationships/image" Target="../media/image27.png"/><Relationship Id="rId21" Type="http://schemas.openxmlformats.org/officeDocument/2006/relationships/image" Target="../media/image36.png"/><Relationship Id="rId7" Type="http://schemas.openxmlformats.org/officeDocument/2006/relationships/image" Target="../media/image79.png"/><Relationship Id="rId12" Type="http://schemas.openxmlformats.org/officeDocument/2006/relationships/image" Target="../media/image50.png"/><Relationship Id="rId17" Type="http://schemas.openxmlformats.org/officeDocument/2006/relationships/image" Target="../media/image88.png"/><Relationship Id="rId2" Type="http://schemas.openxmlformats.org/officeDocument/2006/relationships/notesSlide" Target="../notesSlides/notesSlide12.xml"/><Relationship Id="rId16" Type="http://schemas.openxmlformats.org/officeDocument/2006/relationships/image" Target="../media/image87.png"/><Relationship Id="rId20" Type="http://schemas.openxmlformats.org/officeDocument/2006/relationships/image" Target="../media/image35.png"/><Relationship Id="rId1" Type="http://schemas.openxmlformats.org/officeDocument/2006/relationships/slideLayout" Target="../slideLayouts/slideLayout13.xml"/><Relationship Id="rId6" Type="http://schemas.openxmlformats.org/officeDocument/2006/relationships/image" Target="../media/image70.png"/><Relationship Id="rId11" Type="http://schemas.openxmlformats.org/officeDocument/2006/relationships/image" Target="../media/image83.png"/><Relationship Id="rId24" Type="http://schemas.openxmlformats.org/officeDocument/2006/relationships/image" Target="../media/image39.png"/><Relationship Id="rId5" Type="http://schemas.openxmlformats.org/officeDocument/2006/relationships/image" Target="../media/image20.png"/><Relationship Id="rId15" Type="http://schemas.openxmlformats.org/officeDocument/2006/relationships/image" Target="../media/image86.png"/><Relationship Id="rId23" Type="http://schemas.openxmlformats.org/officeDocument/2006/relationships/image" Target="../media/image38.png"/><Relationship Id="rId10" Type="http://schemas.openxmlformats.org/officeDocument/2006/relationships/image" Target="../media/image82.png"/><Relationship Id="rId19" Type="http://schemas.openxmlformats.org/officeDocument/2006/relationships/image" Target="../media/image34.png"/><Relationship Id="rId4" Type="http://schemas.microsoft.com/office/2007/relationships/hdphoto" Target="../media/hdphoto4.wdp"/><Relationship Id="rId9" Type="http://schemas.openxmlformats.org/officeDocument/2006/relationships/image" Target="../media/image81.png"/><Relationship Id="rId14" Type="http://schemas.openxmlformats.org/officeDocument/2006/relationships/image" Target="../media/image85.png"/><Relationship Id="rId22"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jpeg"/><Relationship Id="rId7" Type="http://schemas.openxmlformats.org/officeDocument/2006/relationships/image" Target="../media/image10.png"/><Relationship Id="rId12" Type="http://schemas.openxmlformats.org/officeDocument/2006/relationships/image" Target="../media/image15.png"/><Relationship Id="rId17" Type="http://schemas.microsoft.com/office/2007/relationships/hdphoto" Target="../media/hdphoto3.wdp"/><Relationship Id="rId2" Type="http://schemas.openxmlformats.org/officeDocument/2006/relationships/notesSlide" Target="../notesSlides/notesSlide2.xml"/><Relationship Id="rId16"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microsoft.com/office/2007/relationships/hdphoto" Target="../media/hdphoto2.wdp"/><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png"/><Relationship Id="rId7"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jpeg"/><Relationship Id="rId9"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18" Type="http://schemas.openxmlformats.org/officeDocument/2006/relationships/image" Target="../media/image39.png"/><Relationship Id="rId3" Type="http://schemas.openxmlformats.org/officeDocument/2006/relationships/image" Target="../media/image27.png"/><Relationship Id="rId7" Type="http://schemas.openxmlformats.org/officeDocument/2006/relationships/image" Target="../media/image22.png"/><Relationship Id="rId12" Type="http://schemas.openxmlformats.org/officeDocument/2006/relationships/image" Target="../media/image33.png"/><Relationship Id="rId17" Type="http://schemas.openxmlformats.org/officeDocument/2006/relationships/image" Target="../media/image38.png"/><Relationship Id="rId2" Type="http://schemas.openxmlformats.org/officeDocument/2006/relationships/notesSlide" Target="../notesSlides/notesSlide6.xml"/><Relationship Id="rId16" Type="http://schemas.openxmlformats.org/officeDocument/2006/relationships/image" Target="../media/image37.png"/><Relationship Id="rId1" Type="http://schemas.openxmlformats.org/officeDocument/2006/relationships/slideLayout" Target="../slideLayouts/slideLayout13.xml"/><Relationship Id="rId6" Type="http://schemas.openxmlformats.org/officeDocument/2006/relationships/image" Target="../media/image20.png"/><Relationship Id="rId11" Type="http://schemas.openxmlformats.org/officeDocument/2006/relationships/image" Target="../media/image32.png"/><Relationship Id="rId5" Type="http://schemas.openxmlformats.org/officeDocument/2006/relationships/image" Target="../media/image28.png"/><Relationship Id="rId15" Type="http://schemas.openxmlformats.org/officeDocument/2006/relationships/image" Target="../media/image36.png"/><Relationship Id="rId10" Type="http://schemas.openxmlformats.org/officeDocument/2006/relationships/image" Target="../media/image31.png"/><Relationship Id="rId4" Type="http://schemas.microsoft.com/office/2007/relationships/hdphoto" Target="../media/hdphoto4.wdp"/><Relationship Id="rId9" Type="http://schemas.openxmlformats.org/officeDocument/2006/relationships/image" Target="../media/image30.png"/><Relationship Id="rId14" Type="http://schemas.openxmlformats.org/officeDocument/2006/relationships/image" Target="../media/image35.png"/></Relationships>
</file>

<file path=ppt/slides/_rels/slide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0.png"/><Relationship Id="rId7"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0.png"/><Relationship Id="rId9" Type="http://schemas.openxmlformats.org/officeDocument/2006/relationships/image" Target="../media/image42.pn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49.png"/><Relationship Id="rId18" Type="http://schemas.openxmlformats.org/officeDocument/2006/relationships/image" Target="../media/image54.png"/><Relationship Id="rId3" Type="http://schemas.openxmlformats.org/officeDocument/2006/relationships/image" Target="../media/image43.png"/><Relationship Id="rId21" Type="http://schemas.openxmlformats.org/officeDocument/2006/relationships/image" Target="../media/image57.png"/><Relationship Id="rId7" Type="http://schemas.openxmlformats.org/officeDocument/2006/relationships/image" Target="../media/image20.png"/><Relationship Id="rId12" Type="http://schemas.openxmlformats.org/officeDocument/2006/relationships/image" Target="../media/image48.png"/><Relationship Id="rId17" Type="http://schemas.openxmlformats.org/officeDocument/2006/relationships/image" Target="../media/image53.png"/><Relationship Id="rId25" Type="http://schemas.openxmlformats.org/officeDocument/2006/relationships/image" Target="../media/image61.png"/><Relationship Id="rId2" Type="http://schemas.openxmlformats.org/officeDocument/2006/relationships/notesSlide" Target="../notesSlides/notesSlide8.xml"/><Relationship Id="rId16" Type="http://schemas.openxmlformats.org/officeDocument/2006/relationships/image" Target="../media/image52.png"/><Relationship Id="rId20" Type="http://schemas.openxmlformats.org/officeDocument/2006/relationships/image" Target="../media/image56.png"/><Relationship Id="rId1" Type="http://schemas.openxmlformats.org/officeDocument/2006/relationships/slideLayout" Target="../slideLayouts/slideLayout13.xml"/><Relationship Id="rId6" Type="http://schemas.microsoft.com/office/2007/relationships/hdphoto" Target="../media/hdphoto4.wdp"/><Relationship Id="rId11" Type="http://schemas.openxmlformats.org/officeDocument/2006/relationships/image" Target="../media/image47.png"/><Relationship Id="rId24" Type="http://schemas.openxmlformats.org/officeDocument/2006/relationships/image" Target="../media/image60.png"/><Relationship Id="rId5" Type="http://schemas.openxmlformats.org/officeDocument/2006/relationships/image" Target="../media/image27.png"/><Relationship Id="rId15" Type="http://schemas.openxmlformats.org/officeDocument/2006/relationships/image" Target="../media/image51.png"/><Relationship Id="rId23" Type="http://schemas.openxmlformats.org/officeDocument/2006/relationships/image" Target="../media/image59.png"/><Relationship Id="rId10" Type="http://schemas.openxmlformats.org/officeDocument/2006/relationships/image" Target="../media/image46.png"/><Relationship Id="rId19" Type="http://schemas.openxmlformats.org/officeDocument/2006/relationships/image" Target="../media/image55.png"/><Relationship Id="rId4" Type="http://schemas.openxmlformats.org/officeDocument/2006/relationships/image" Target="../media/image44.png"/><Relationship Id="rId9" Type="http://schemas.openxmlformats.org/officeDocument/2006/relationships/image" Target="../media/image45.png"/><Relationship Id="rId14" Type="http://schemas.openxmlformats.org/officeDocument/2006/relationships/image" Target="../media/image50.png"/><Relationship Id="rId22" Type="http://schemas.openxmlformats.org/officeDocument/2006/relationships/image" Target="../media/image5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extLst>
              <a:ext uri="{28A0092B-C50C-407E-A947-70E740481C1C}">
                <a14:useLocalDpi xmlns:a14="http://schemas.microsoft.com/office/drawing/2010/main" val="0"/>
              </a:ext>
            </a:extLst>
          </a:blip>
          <a:srcRect b="11437"/>
          <a:stretch/>
        </p:blipFill>
        <p:spPr>
          <a:xfrm>
            <a:off x="0" y="0"/>
            <a:ext cx="12192000" cy="6868452"/>
          </a:xfrm>
          <a:prstGeom prst="rect">
            <a:avLst/>
          </a:prstGeom>
        </p:spPr>
      </p:pic>
      <p:sp>
        <p:nvSpPr>
          <p:cNvPr id="5" name="Rectangle 4"/>
          <p:cNvSpPr/>
          <p:nvPr/>
        </p:nvSpPr>
        <p:spPr>
          <a:xfrm>
            <a:off x="16460" y="2602595"/>
            <a:ext cx="12192000" cy="1663262"/>
          </a:xfrm>
          <a:prstGeom prst="rect">
            <a:avLst/>
          </a:prstGeom>
          <a:solidFill>
            <a:srgbClr val="E4CEC4">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Sous-titre 2">
            <a:extLst>
              <a:ext uri="{FF2B5EF4-FFF2-40B4-BE49-F238E27FC236}">
                <a16:creationId xmlns:a16="http://schemas.microsoft.com/office/drawing/2014/main" id="{5257DCD9-7062-4C85-9309-DADF1D224FEC}"/>
              </a:ext>
            </a:extLst>
          </p:cNvPr>
          <p:cNvSpPr txBox="1">
            <a:spLocks/>
          </p:cNvSpPr>
          <p:nvPr/>
        </p:nvSpPr>
        <p:spPr>
          <a:xfrm>
            <a:off x="1108069" y="3032865"/>
            <a:ext cx="9975862" cy="10189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fia Pro Regular"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fia Pro Regular"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fia Pro Regular"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buNone/>
              <a:defRPr/>
            </a:pPr>
            <a:r>
              <a:rPr lang="fr-FR" sz="4800" dirty="0">
                <a:solidFill>
                  <a:srgbClr val="3E3E3E"/>
                </a:solidFill>
                <a:latin typeface="KyivType Sans2" panose="00000500000000000000" pitchFamily="50" charset="0"/>
                <a:ea typeface="+mj-ea"/>
                <a:cs typeface="+mj-cs"/>
              </a:rPr>
              <a:t>AGE EXCEPTION</a:t>
            </a:r>
          </a:p>
        </p:txBody>
      </p:sp>
      <p:sp>
        <p:nvSpPr>
          <p:cNvPr id="7" name="Rectangle 6"/>
          <p:cNvSpPr/>
          <p:nvPr/>
        </p:nvSpPr>
        <p:spPr>
          <a:xfrm>
            <a:off x="8820871" y="5454869"/>
            <a:ext cx="646386" cy="654267"/>
          </a:xfrm>
          <a:prstGeom prst="rect">
            <a:avLst/>
          </a:prstGeom>
          <a:solidFill>
            <a:srgbClr val="D4B6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8161282" y="5454869"/>
            <a:ext cx="769884" cy="654267"/>
          </a:xfrm>
          <a:prstGeom prst="rect">
            <a:avLst/>
          </a:prstGeom>
          <a:solidFill>
            <a:srgbClr val="D6B9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7926955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3285463" flipV="1">
            <a:off x="6754038" y="2398168"/>
            <a:ext cx="4785274" cy="3858020"/>
          </a:xfrm>
          <a:prstGeom prst="rect">
            <a:avLst/>
          </a:prstGeom>
        </p:spPr>
      </p:pic>
      <p:pic>
        <p:nvPicPr>
          <p:cNvPr id="24" name="Image 23">
            <a:extLst>
              <a:ext uri="{FF2B5EF4-FFF2-40B4-BE49-F238E27FC236}">
                <a16:creationId xmlns:a16="http://schemas.microsoft.com/office/drawing/2014/main" id="{4E3C1067-6E2B-42BB-9BA8-0D0CC4C43ACD}"/>
              </a:ext>
            </a:extLst>
          </p:cNvPr>
          <p:cNvPicPr>
            <a:picLocks noChangeAspect="1"/>
          </p:cNvPicPr>
          <p:nvPr/>
        </p:nvPicPr>
        <p:blipFill rotWithShape="1">
          <a:blip r:embed="rId4" cstate="print"/>
          <a:srcRect l="51870" t="15492" r="24550" b="80330"/>
          <a:stretch/>
        </p:blipFill>
        <p:spPr>
          <a:xfrm>
            <a:off x="1763939" y="574278"/>
            <a:ext cx="8664122" cy="723428"/>
          </a:xfrm>
          <a:prstGeom prst="rect">
            <a:avLst/>
          </a:prstGeom>
        </p:spPr>
      </p:pic>
      <p:sp>
        <p:nvSpPr>
          <p:cNvPr id="22" name="Arc 21"/>
          <p:cNvSpPr/>
          <p:nvPr/>
        </p:nvSpPr>
        <p:spPr>
          <a:xfrm rot="9523306">
            <a:off x="1010674" y="2024223"/>
            <a:ext cx="3226630" cy="4538375"/>
          </a:xfrm>
          <a:custGeom>
            <a:avLst/>
            <a:gdLst>
              <a:gd name="connsiteX0" fmla="*/ 3440652 w 6881304"/>
              <a:gd name="connsiteY0" fmla="*/ 0 h 8221727"/>
              <a:gd name="connsiteX1" fmla="*/ 6881304 w 6881304"/>
              <a:gd name="connsiteY1" fmla="*/ 4110864 h 8221727"/>
              <a:gd name="connsiteX2" fmla="*/ 3440652 w 6881304"/>
              <a:gd name="connsiteY2" fmla="*/ 4110864 h 8221727"/>
              <a:gd name="connsiteX3" fmla="*/ 3440652 w 6881304"/>
              <a:gd name="connsiteY3" fmla="*/ 0 h 8221727"/>
              <a:gd name="connsiteX0" fmla="*/ 3440652 w 6881304"/>
              <a:gd name="connsiteY0" fmla="*/ 0 h 8221727"/>
              <a:gd name="connsiteX1" fmla="*/ 6881304 w 6881304"/>
              <a:gd name="connsiteY1" fmla="*/ 4110864 h 8221727"/>
              <a:gd name="connsiteX0" fmla="*/ 0 w 3440652"/>
              <a:gd name="connsiteY0" fmla="*/ 0 h 4110864"/>
              <a:gd name="connsiteX1" fmla="*/ 3440652 w 3440652"/>
              <a:gd name="connsiteY1" fmla="*/ 4110864 h 4110864"/>
              <a:gd name="connsiteX2" fmla="*/ 0 w 3440652"/>
              <a:gd name="connsiteY2" fmla="*/ 4110864 h 4110864"/>
              <a:gd name="connsiteX3" fmla="*/ 0 w 3440652"/>
              <a:gd name="connsiteY3" fmla="*/ 0 h 4110864"/>
              <a:gd name="connsiteX0" fmla="*/ 358483 w 3440652"/>
              <a:gd name="connsiteY0" fmla="*/ 129388 h 4110864"/>
              <a:gd name="connsiteX1" fmla="*/ 3440652 w 3440652"/>
              <a:gd name="connsiteY1" fmla="*/ 4110864 h 4110864"/>
              <a:gd name="connsiteX0" fmla="*/ 0 w 3440652"/>
              <a:gd name="connsiteY0" fmla="*/ 0 h 4110864"/>
              <a:gd name="connsiteX1" fmla="*/ 3440652 w 3440652"/>
              <a:gd name="connsiteY1" fmla="*/ 4110864 h 4110864"/>
              <a:gd name="connsiteX2" fmla="*/ 0 w 3440652"/>
              <a:gd name="connsiteY2" fmla="*/ 4110864 h 4110864"/>
              <a:gd name="connsiteX3" fmla="*/ 0 w 3440652"/>
              <a:gd name="connsiteY3" fmla="*/ 0 h 4110864"/>
              <a:gd name="connsiteX0" fmla="*/ 303734 w 3440652"/>
              <a:gd name="connsiteY0" fmla="*/ 138732 h 4110864"/>
              <a:gd name="connsiteX1" fmla="*/ 3440652 w 3440652"/>
              <a:gd name="connsiteY1" fmla="*/ 4110864 h 4110864"/>
              <a:gd name="connsiteX0" fmla="*/ 0 w 3440652"/>
              <a:gd name="connsiteY0" fmla="*/ 137908 h 4248772"/>
              <a:gd name="connsiteX1" fmla="*/ 3440652 w 3440652"/>
              <a:gd name="connsiteY1" fmla="*/ 4248772 h 4248772"/>
              <a:gd name="connsiteX2" fmla="*/ 0 w 3440652"/>
              <a:gd name="connsiteY2" fmla="*/ 4248772 h 4248772"/>
              <a:gd name="connsiteX3" fmla="*/ 0 w 3440652"/>
              <a:gd name="connsiteY3" fmla="*/ 137908 h 4248772"/>
              <a:gd name="connsiteX0" fmla="*/ 380805 w 3440652"/>
              <a:gd name="connsiteY0" fmla="*/ 0 h 4248772"/>
              <a:gd name="connsiteX1" fmla="*/ 3440652 w 3440652"/>
              <a:gd name="connsiteY1" fmla="*/ 4248772 h 4248772"/>
              <a:gd name="connsiteX0" fmla="*/ 0 w 3440652"/>
              <a:gd name="connsiteY0" fmla="*/ 218815 h 4329679"/>
              <a:gd name="connsiteX1" fmla="*/ 3440652 w 3440652"/>
              <a:gd name="connsiteY1" fmla="*/ 4329679 h 4329679"/>
              <a:gd name="connsiteX2" fmla="*/ 0 w 3440652"/>
              <a:gd name="connsiteY2" fmla="*/ 4329679 h 4329679"/>
              <a:gd name="connsiteX3" fmla="*/ 0 w 3440652"/>
              <a:gd name="connsiteY3" fmla="*/ 218815 h 4329679"/>
              <a:gd name="connsiteX0" fmla="*/ 330539 w 3440652"/>
              <a:gd name="connsiteY0" fmla="*/ 0 h 4329679"/>
              <a:gd name="connsiteX1" fmla="*/ 3440652 w 3440652"/>
              <a:gd name="connsiteY1" fmla="*/ 4329679 h 4329679"/>
              <a:gd name="connsiteX0" fmla="*/ 43644 w 3484296"/>
              <a:gd name="connsiteY0" fmla="*/ 517867 h 4628731"/>
              <a:gd name="connsiteX1" fmla="*/ 3484296 w 3484296"/>
              <a:gd name="connsiteY1" fmla="*/ 4628731 h 4628731"/>
              <a:gd name="connsiteX2" fmla="*/ 43644 w 3484296"/>
              <a:gd name="connsiteY2" fmla="*/ 4628731 h 4628731"/>
              <a:gd name="connsiteX3" fmla="*/ 43644 w 3484296"/>
              <a:gd name="connsiteY3" fmla="*/ 517867 h 4628731"/>
              <a:gd name="connsiteX0" fmla="*/ 0 w 3484296"/>
              <a:gd name="connsiteY0" fmla="*/ 0 h 4628731"/>
              <a:gd name="connsiteX1" fmla="*/ 3484296 w 3484296"/>
              <a:gd name="connsiteY1" fmla="*/ 4628731 h 4628731"/>
              <a:gd name="connsiteX0" fmla="*/ 158559 w 3599211"/>
              <a:gd name="connsiteY0" fmla="*/ 511511 h 4622375"/>
              <a:gd name="connsiteX1" fmla="*/ 3599211 w 3599211"/>
              <a:gd name="connsiteY1" fmla="*/ 4622375 h 4622375"/>
              <a:gd name="connsiteX2" fmla="*/ 158559 w 3599211"/>
              <a:gd name="connsiteY2" fmla="*/ 4622375 h 4622375"/>
              <a:gd name="connsiteX3" fmla="*/ 158559 w 3599211"/>
              <a:gd name="connsiteY3" fmla="*/ 511511 h 4622375"/>
              <a:gd name="connsiteX0" fmla="*/ 0 w 3599211"/>
              <a:gd name="connsiteY0" fmla="*/ 0 h 4622375"/>
              <a:gd name="connsiteX1" fmla="*/ 3599211 w 3599211"/>
              <a:gd name="connsiteY1" fmla="*/ 4622375 h 4622375"/>
            </a:gdLst>
            <a:ahLst/>
            <a:cxnLst>
              <a:cxn ang="0">
                <a:pos x="connsiteX0" y="connsiteY0"/>
              </a:cxn>
              <a:cxn ang="0">
                <a:pos x="connsiteX1" y="connsiteY1"/>
              </a:cxn>
            </a:cxnLst>
            <a:rect l="l" t="t" r="r" b="b"/>
            <a:pathLst>
              <a:path w="3599211" h="4622375" stroke="0" extrusionOk="0">
                <a:moveTo>
                  <a:pt x="158559" y="511511"/>
                </a:moveTo>
                <a:cubicBezTo>
                  <a:pt x="2058779" y="511511"/>
                  <a:pt x="3599211" y="2352008"/>
                  <a:pt x="3599211" y="4622375"/>
                </a:cubicBezTo>
                <a:lnTo>
                  <a:pt x="158559" y="4622375"/>
                </a:lnTo>
                <a:lnTo>
                  <a:pt x="158559" y="511511"/>
                </a:lnTo>
                <a:close/>
              </a:path>
              <a:path w="3599211" h="4622375" fill="none">
                <a:moveTo>
                  <a:pt x="0" y="0"/>
                </a:moveTo>
                <a:cubicBezTo>
                  <a:pt x="1900220" y="0"/>
                  <a:pt x="3599211" y="2352008"/>
                  <a:pt x="3599211" y="4622375"/>
                </a:cubicBezTo>
              </a:path>
            </a:pathLst>
          </a:cu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812770"/>
            <a:endParaRPr lang="fr-FR" sz="1600">
              <a:solidFill>
                <a:prstClr val="black"/>
              </a:solidFill>
              <a:latin typeface="Calibri"/>
            </a:endParaRPr>
          </a:p>
        </p:txBody>
      </p:sp>
      <p:sp>
        <p:nvSpPr>
          <p:cNvPr id="14" name="Rectangle 13"/>
          <p:cNvSpPr/>
          <p:nvPr/>
        </p:nvSpPr>
        <p:spPr>
          <a:xfrm>
            <a:off x="479344" y="1442260"/>
            <a:ext cx="10837334" cy="400110"/>
          </a:xfrm>
          <a:prstGeom prst="rect">
            <a:avLst/>
          </a:prstGeom>
        </p:spPr>
        <p:txBody>
          <a:bodyPr wrap="square">
            <a:spAutoFit/>
          </a:bodyPr>
          <a:lstStyle/>
          <a:p>
            <a:pPr algn="ctr">
              <a:defRPr/>
            </a:pPr>
            <a:r>
              <a:rPr lang="fr-FR" sz="2000" i="1" dirty="0">
                <a:solidFill>
                  <a:prstClr val="black"/>
                </a:solidFill>
                <a:latin typeface="KyivType Sans2" panose="00000500000000000000" pitchFamily="50" charset="0"/>
              </a:rPr>
              <a:t>L’anti-âge global 5 en 1 yeux &amp; lèvres</a:t>
            </a:r>
          </a:p>
        </p:txBody>
      </p:sp>
      <p:sp>
        <p:nvSpPr>
          <p:cNvPr id="7" name="ZoneTexte 6"/>
          <p:cNvSpPr txBox="1"/>
          <p:nvPr/>
        </p:nvSpPr>
        <p:spPr>
          <a:xfrm>
            <a:off x="1455354" y="2751132"/>
            <a:ext cx="4716984" cy="1323439"/>
          </a:xfrm>
          <a:prstGeom prst="rect">
            <a:avLst/>
          </a:prstGeom>
          <a:solidFill>
            <a:schemeClr val="bg1"/>
          </a:solidFill>
        </p:spPr>
        <p:txBody>
          <a:bodyPr wrap="square" rtlCol="0">
            <a:spAutoFit/>
          </a:bodyPr>
          <a:lstStyle/>
          <a:p>
            <a:pPr defTabSz="812770"/>
            <a:r>
              <a:rPr lang="fr-FR" sz="1600" dirty="0">
                <a:solidFill>
                  <a:prstClr val="black"/>
                </a:solidFill>
                <a:latin typeface="Roboto" panose="02000000000000000000" pitchFamily="2" charset="0"/>
                <a:ea typeface="Roboto" panose="02000000000000000000" pitchFamily="2" charset="0"/>
              </a:rPr>
              <a:t>Comble et lisse les rides</a:t>
            </a:r>
          </a:p>
          <a:p>
            <a:pPr defTabSz="812770"/>
            <a:r>
              <a:rPr lang="fr-FR" sz="1600" dirty="0">
                <a:solidFill>
                  <a:prstClr val="black"/>
                </a:solidFill>
                <a:latin typeface="Roboto" panose="02000000000000000000" pitchFamily="2" charset="0"/>
                <a:ea typeface="Roboto" panose="02000000000000000000" pitchFamily="2" charset="0"/>
              </a:rPr>
              <a:t>Anti poches, anti cernes </a:t>
            </a:r>
          </a:p>
          <a:p>
            <a:pPr defTabSz="812770"/>
            <a:r>
              <a:rPr lang="fr-FR" sz="1600" dirty="0">
                <a:solidFill>
                  <a:prstClr val="black"/>
                </a:solidFill>
                <a:latin typeface="Roboto" panose="02000000000000000000" pitchFamily="2" charset="0"/>
                <a:ea typeface="Roboto" panose="02000000000000000000" pitchFamily="2" charset="0"/>
              </a:rPr>
              <a:t>Lift, raffermit  </a:t>
            </a:r>
          </a:p>
          <a:p>
            <a:pPr defTabSz="812770"/>
            <a:r>
              <a:rPr lang="fr-FR" sz="1600" dirty="0">
                <a:solidFill>
                  <a:prstClr val="black"/>
                </a:solidFill>
                <a:latin typeface="Roboto" panose="02000000000000000000" pitchFamily="2" charset="0"/>
                <a:ea typeface="Roboto" panose="02000000000000000000" pitchFamily="2" charset="0"/>
              </a:rPr>
              <a:t>Effet illuminateur et </a:t>
            </a:r>
            <a:r>
              <a:rPr lang="fr-FR" sz="1600" dirty="0" err="1">
                <a:solidFill>
                  <a:prstClr val="black"/>
                </a:solidFill>
                <a:latin typeface="Roboto" panose="02000000000000000000" pitchFamily="2" charset="0"/>
                <a:ea typeface="Roboto" panose="02000000000000000000" pitchFamily="2" charset="0"/>
              </a:rPr>
              <a:t>flouteur</a:t>
            </a:r>
            <a:r>
              <a:rPr lang="fr-FR" sz="1600" dirty="0">
                <a:solidFill>
                  <a:prstClr val="black"/>
                </a:solidFill>
                <a:latin typeface="Roboto" panose="02000000000000000000" pitchFamily="2" charset="0"/>
                <a:ea typeface="Roboto" panose="02000000000000000000" pitchFamily="2" charset="0"/>
              </a:rPr>
              <a:t> immédiat</a:t>
            </a:r>
          </a:p>
          <a:p>
            <a:pPr defTabSz="812770"/>
            <a:r>
              <a:rPr lang="fr-FR" sz="1600" dirty="0">
                <a:solidFill>
                  <a:prstClr val="black"/>
                </a:solidFill>
                <a:latin typeface="Roboto" panose="02000000000000000000" pitchFamily="2" charset="0"/>
                <a:ea typeface="Roboto" panose="02000000000000000000" pitchFamily="2" charset="0"/>
              </a:rPr>
              <a:t>Anti tâches  </a:t>
            </a:r>
          </a:p>
        </p:txBody>
      </p:sp>
      <p:sp>
        <p:nvSpPr>
          <p:cNvPr id="18" name="ZoneTexte 17"/>
          <p:cNvSpPr txBox="1"/>
          <p:nvPr/>
        </p:nvSpPr>
        <p:spPr>
          <a:xfrm>
            <a:off x="4188600" y="5703086"/>
            <a:ext cx="4685378" cy="1077218"/>
          </a:xfrm>
          <a:prstGeom prst="rect">
            <a:avLst/>
          </a:prstGeom>
          <a:solidFill>
            <a:schemeClr val="bg1"/>
          </a:solidFill>
        </p:spPr>
        <p:txBody>
          <a:bodyPr wrap="square" rtlCol="0">
            <a:spAutoFit/>
          </a:bodyPr>
          <a:lstStyle/>
          <a:p>
            <a:pPr lvl="0" defTabSz="812770">
              <a:defRPr/>
            </a:pPr>
            <a:r>
              <a:rPr lang="fr-FR" sz="1600" dirty="0">
                <a:solidFill>
                  <a:prstClr val="black"/>
                </a:solidFill>
                <a:latin typeface="Roboto" panose="02000000000000000000" pitchFamily="2" charset="0"/>
                <a:ea typeface="Roboto" panose="02000000000000000000" pitchFamily="2" charset="0"/>
              </a:rPr>
              <a:t>Soin global 5 en 1</a:t>
            </a:r>
          </a:p>
          <a:p>
            <a:pPr lvl="0" defTabSz="812770">
              <a:defRPr/>
            </a:pPr>
            <a:r>
              <a:rPr lang="fr-FR" sz="1600" dirty="0">
                <a:solidFill>
                  <a:prstClr val="black"/>
                </a:solidFill>
                <a:latin typeface="Roboto" panose="02000000000000000000" pitchFamily="2" charset="0"/>
                <a:ea typeface="Roboto" panose="02000000000000000000" pitchFamily="2" charset="0"/>
              </a:rPr>
              <a:t>Applicateur haute précision à effet glaçon en ZAMAC</a:t>
            </a:r>
            <a:r>
              <a:rPr lang="fr-FR" sz="1400" i="1" dirty="0">
                <a:solidFill>
                  <a:prstClr val="black"/>
                </a:solidFill>
                <a:latin typeface="Roboto" panose="02000000000000000000" pitchFamily="2" charset="0"/>
                <a:ea typeface="Roboto" panose="02000000000000000000" pitchFamily="2" charset="0"/>
              </a:rPr>
              <a:t>* (zinc, aluminium, magnésium, cuivre)</a:t>
            </a:r>
            <a:endParaRPr lang="fr-FR" sz="1600" dirty="0">
              <a:solidFill>
                <a:prstClr val="black"/>
              </a:solidFill>
            </a:endParaRPr>
          </a:p>
          <a:p>
            <a:pPr lvl="0" indent="-171446" defTabSz="812770">
              <a:buFont typeface="Arial" panose="020B0604020202020204" pitchFamily="34" charset="0"/>
              <a:buChar char="•"/>
              <a:defRPr/>
            </a:pPr>
            <a:endParaRPr lang="fr-FR" sz="1600" dirty="0">
              <a:solidFill>
                <a:prstClr val="black"/>
              </a:solidFill>
            </a:endParaRPr>
          </a:p>
        </p:txBody>
      </p:sp>
      <p:pic>
        <p:nvPicPr>
          <p:cNvPr id="30" name="Image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7172" y="2726138"/>
            <a:ext cx="995198" cy="1261241"/>
          </a:xfrm>
          <a:prstGeom prst="rect">
            <a:avLst/>
          </a:prstGeom>
        </p:spPr>
      </p:pic>
      <p:pic>
        <p:nvPicPr>
          <p:cNvPr id="31" name="Image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2538" y="4276487"/>
            <a:ext cx="1065632" cy="1350505"/>
          </a:xfrm>
          <a:prstGeom prst="rect">
            <a:avLst/>
          </a:prstGeom>
        </p:spPr>
      </p:pic>
      <p:pic>
        <p:nvPicPr>
          <p:cNvPr id="32" name="Image 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08167" y="5352700"/>
            <a:ext cx="1000235" cy="1267624"/>
          </a:xfrm>
          <a:prstGeom prst="rect">
            <a:avLst/>
          </a:prstGeom>
        </p:spPr>
      </p:pic>
      <p:sp>
        <p:nvSpPr>
          <p:cNvPr id="20" name="Espace réservé du titre 1"/>
          <p:cNvSpPr txBox="1">
            <a:spLocks/>
          </p:cNvSpPr>
          <p:nvPr/>
        </p:nvSpPr>
        <p:spPr>
          <a:xfrm>
            <a:off x="0" y="381000"/>
            <a:ext cx="12192000" cy="1510948"/>
          </a:xfrm>
          <a:prstGeom prst="rect">
            <a:avLst/>
          </a:prstGeom>
        </p:spPr>
        <p:txBody>
          <a:bodyPr vert="horz" lIns="81280" tIns="40640" rIns="81280" bIns="4064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a:lnSpc>
                <a:spcPts val="2982"/>
              </a:lnSpc>
            </a:pPr>
            <a:r>
              <a:rPr lang="fr-FR" sz="5000" cap="small" dirty="0"/>
              <a:t>Excellence code contours</a:t>
            </a:r>
          </a:p>
          <a:p>
            <a:pPr>
              <a:lnSpc>
                <a:spcPts val="2982"/>
              </a:lnSpc>
            </a:pPr>
            <a:endParaRPr lang="fr-FR" sz="1934" cap="small" dirty="0"/>
          </a:p>
        </p:txBody>
      </p:sp>
      <p:grpSp>
        <p:nvGrpSpPr>
          <p:cNvPr id="33" name="Groupe 32"/>
          <p:cNvGrpSpPr/>
          <p:nvPr/>
        </p:nvGrpSpPr>
        <p:grpSpPr>
          <a:xfrm>
            <a:off x="14269802" y="-1763670"/>
            <a:ext cx="1012370" cy="958366"/>
            <a:chOff x="-1224098" y="4065566"/>
            <a:chExt cx="1139962" cy="1157046"/>
          </a:xfrm>
        </p:grpSpPr>
        <p:sp>
          <p:nvSpPr>
            <p:cNvPr id="34" name="ZoneTexte 33"/>
            <p:cNvSpPr txBox="1"/>
            <p:nvPr/>
          </p:nvSpPr>
          <p:spPr>
            <a:xfrm rot="2012873">
              <a:off x="-909473" y="4479480"/>
              <a:ext cx="797931" cy="369332"/>
            </a:xfrm>
            <a:prstGeom prst="rect">
              <a:avLst/>
            </a:prstGeom>
            <a:noFill/>
          </p:spPr>
          <p:txBody>
            <a:bodyPr wrap="square" rtlCol="0">
              <a:prstTxWarp prst="textArchUp">
                <a:avLst/>
              </a:prstTxWarp>
              <a:spAutoFit/>
            </a:bodyPr>
            <a:lstStyle/>
            <a:p>
              <a:r>
                <a:rPr lang="fr-FR" sz="1300" b="1" dirty="0">
                  <a:solidFill>
                    <a:schemeClr val="tx1">
                      <a:lumMod val="65000"/>
                      <a:lumOff val="35000"/>
                    </a:schemeClr>
                  </a:solidFill>
                  <a:latin typeface="Century Gothic" panose="020B0502020202020204" pitchFamily="34" charset="0"/>
                </a:rPr>
                <a:t>94%</a:t>
              </a:r>
            </a:p>
          </p:txBody>
        </p:sp>
        <p:sp>
          <p:nvSpPr>
            <p:cNvPr id="35" name="ZoneTexte 34"/>
            <p:cNvSpPr txBox="1"/>
            <p:nvPr/>
          </p:nvSpPr>
          <p:spPr>
            <a:xfrm>
              <a:off x="-1065540" y="4301479"/>
              <a:ext cx="856606" cy="764104"/>
            </a:xfrm>
            <a:custGeom>
              <a:avLst/>
              <a:gdLst>
                <a:gd name="connsiteX0" fmla="*/ 0 w 2429217"/>
                <a:gd name="connsiteY0" fmla="*/ 0 h 369332"/>
                <a:gd name="connsiteX1" fmla="*/ 2429217 w 2429217"/>
                <a:gd name="connsiteY1" fmla="*/ 0 h 369332"/>
                <a:gd name="connsiteX2" fmla="*/ 2429217 w 2429217"/>
                <a:gd name="connsiteY2" fmla="*/ 369332 h 369332"/>
                <a:gd name="connsiteX3" fmla="*/ 0 w 2429217"/>
                <a:gd name="connsiteY3" fmla="*/ 369332 h 369332"/>
                <a:gd name="connsiteX4" fmla="*/ 0 w 2429217"/>
                <a:gd name="connsiteY4" fmla="*/ 0 h 369332"/>
                <a:gd name="connsiteX0" fmla="*/ 22578 w 2429217"/>
                <a:gd name="connsiteY0" fmla="*/ 0 h 516087"/>
                <a:gd name="connsiteX1" fmla="*/ 2429217 w 2429217"/>
                <a:gd name="connsiteY1" fmla="*/ 146755 h 516087"/>
                <a:gd name="connsiteX2" fmla="*/ 2429217 w 2429217"/>
                <a:gd name="connsiteY2" fmla="*/ 516087 h 516087"/>
                <a:gd name="connsiteX3" fmla="*/ 0 w 2429217"/>
                <a:gd name="connsiteY3" fmla="*/ 516087 h 516087"/>
                <a:gd name="connsiteX4" fmla="*/ 22578 w 2429217"/>
                <a:gd name="connsiteY4" fmla="*/ 0 h 516087"/>
                <a:gd name="connsiteX0" fmla="*/ 22578 w 2429217"/>
                <a:gd name="connsiteY0" fmla="*/ 0 h 516087"/>
                <a:gd name="connsiteX1" fmla="*/ 2429217 w 2429217"/>
                <a:gd name="connsiteY1" fmla="*/ 146755 h 516087"/>
                <a:gd name="connsiteX2" fmla="*/ 2429217 w 2429217"/>
                <a:gd name="connsiteY2" fmla="*/ 516087 h 516087"/>
                <a:gd name="connsiteX3" fmla="*/ 0 w 2429217"/>
                <a:gd name="connsiteY3" fmla="*/ 516087 h 516087"/>
                <a:gd name="connsiteX4" fmla="*/ 22578 w 2429217"/>
                <a:gd name="connsiteY4" fmla="*/ 0 h 516087"/>
                <a:gd name="connsiteX0" fmla="*/ 22578 w 2429217"/>
                <a:gd name="connsiteY0" fmla="*/ 94713 h 610800"/>
                <a:gd name="connsiteX1" fmla="*/ 2395351 w 2429217"/>
                <a:gd name="connsiteY1" fmla="*/ 4402 h 610800"/>
                <a:gd name="connsiteX2" fmla="*/ 2429217 w 2429217"/>
                <a:gd name="connsiteY2" fmla="*/ 610800 h 610800"/>
                <a:gd name="connsiteX3" fmla="*/ 0 w 2429217"/>
                <a:gd name="connsiteY3" fmla="*/ 610800 h 610800"/>
                <a:gd name="connsiteX4" fmla="*/ 22578 w 2429217"/>
                <a:gd name="connsiteY4" fmla="*/ 94713 h 61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9217" h="610800">
                  <a:moveTo>
                    <a:pt x="22578" y="94713"/>
                  </a:moveTo>
                  <a:cubicBezTo>
                    <a:pt x="858658" y="335542"/>
                    <a:pt x="1593138" y="-44516"/>
                    <a:pt x="2395351" y="4402"/>
                  </a:cubicBezTo>
                  <a:lnTo>
                    <a:pt x="2429217" y="610800"/>
                  </a:lnTo>
                  <a:lnTo>
                    <a:pt x="0" y="610800"/>
                  </a:lnTo>
                  <a:lnTo>
                    <a:pt x="22578" y="94713"/>
                  </a:lnTo>
                  <a:close/>
                </a:path>
              </a:pathLst>
            </a:custGeom>
            <a:noFill/>
          </p:spPr>
          <p:txBody>
            <a:bodyPr wrap="square" rtlCol="0">
              <a:prstTxWarp prst="textArchDown">
                <a:avLst/>
              </a:prstTxWarp>
              <a:spAutoFit/>
            </a:bodyPr>
            <a:lstStyle/>
            <a:p>
              <a:r>
                <a:rPr lang="fr-FR" sz="3200" b="1" dirty="0">
                  <a:solidFill>
                    <a:schemeClr val="tx1">
                      <a:lumMod val="65000"/>
                      <a:lumOff val="35000"/>
                    </a:schemeClr>
                  </a:solidFill>
                  <a:latin typeface="Century Gothic" panose="020B0502020202020204" pitchFamily="34" charset="0"/>
                </a:rPr>
                <a:t>ingrédients</a:t>
              </a:r>
              <a:r>
                <a:rPr lang="fr-FR" sz="3600" b="1" dirty="0">
                  <a:solidFill>
                    <a:schemeClr val="tx1">
                      <a:lumMod val="65000"/>
                      <a:lumOff val="35000"/>
                    </a:schemeClr>
                  </a:solidFill>
                  <a:latin typeface="Century Gothic" panose="020B0502020202020204" pitchFamily="34" charset="0"/>
                </a:rPr>
                <a:t> naturels</a:t>
              </a:r>
            </a:p>
          </p:txBody>
        </p:sp>
        <p:pic>
          <p:nvPicPr>
            <p:cNvPr id="36" name="Image 3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24098" y="4065566"/>
              <a:ext cx="1139962" cy="1157046"/>
            </a:xfrm>
            <a:prstGeom prst="rect">
              <a:avLst/>
            </a:prstGeom>
          </p:spPr>
        </p:pic>
      </p:grpSp>
      <p:sp>
        <p:nvSpPr>
          <p:cNvPr id="37" name="ZoneTexte 36"/>
          <p:cNvSpPr txBox="1"/>
          <p:nvPr/>
        </p:nvSpPr>
        <p:spPr>
          <a:xfrm>
            <a:off x="2281620" y="4294109"/>
            <a:ext cx="4716984" cy="1077218"/>
          </a:xfrm>
          <a:prstGeom prst="rect">
            <a:avLst/>
          </a:prstGeom>
          <a:solidFill>
            <a:schemeClr val="bg1"/>
          </a:solidFill>
        </p:spPr>
        <p:txBody>
          <a:bodyPr wrap="square" rtlCol="0">
            <a:spAutoFit/>
          </a:bodyPr>
          <a:lstStyle/>
          <a:p>
            <a:pPr defTabSz="812770"/>
            <a:r>
              <a:rPr lang="fr-FR" sz="1600" dirty="0">
                <a:solidFill>
                  <a:prstClr val="black"/>
                </a:solidFill>
                <a:latin typeface="Roboto" panose="02000000000000000000" pitchFamily="2" charset="0"/>
                <a:ea typeface="Roboto" panose="02000000000000000000" pitchFamily="2" charset="0"/>
              </a:rPr>
              <a:t>Longueur des rides de la patte d’oie : -48 %</a:t>
            </a:r>
          </a:p>
          <a:p>
            <a:pPr defTabSz="812770"/>
            <a:r>
              <a:rPr lang="fr-FR" sz="1600" dirty="0">
                <a:solidFill>
                  <a:prstClr val="black"/>
                </a:solidFill>
                <a:latin typeface="Roboto" panose="02000000000000000000" pitchFamily="2" charset="0"/>
                <a:ea typeface="Roboto" panose="02000000000000000000" pitchFamily="2" charset="0"/>
              </a:rPr>
              <a:t>Effet lifting de la paupière supérieure : 61%</a:t>
            </a:r>
          </a:p>
          <a:p>
            <a:pPr defTabSz="812770"/>
            <a:r>
              <a:rPr lang="fr-FR" sz="1600" dirty="0">
                <a:solidFill>
                  <a:prstClr val="black"/>
                </a:solidFill>
                <a:latin typeface="Roboto" panose="02000000000000000000" pitchFamily="2" charset="0"/>
                <a:ea typeface="Roboto" panose="02000000000000000000" pitchFamily="2" charset="0"/>
              </a:rPr>
              <a:t>Apparence des poches : -34%</a:t>
            </a:r>
          </a:p>
          <a:p>
            <a:pPr defTabSz="812770"/>
            <a:r>
              <a:rPr lang="fr-FR" sz="1600" dirty="0">
                <a:solidFill>
                  <a:prstClr val="black"/>
                </a:solidFill>
                <a:latin typeface="Roboto" panose="02000000000000000000" pitchFamily="2" charset="0"/>
                <a:ea typeface="Roboto" panose="02000000000000000000" pitchFamily="2" charset="0"/>
              </a:rPr>
              <a:t>Intensité des cernes : -50%</a:t>
            </a:r>
            <a:endParaRPr lang="fr-FR" sz="1600" dirty="0">
              <a:solidFill>
                <a:prstClr val="black"/>
              </a:solidFill>
              <a:latin typeface="Calibri"/>
            </a:endParaRPr>
          </a:p>
        </p:txBody>
      </p:sp>
      <p:sp>
        <p:nvSpPr>
          <p:cNvPr id="2" name="Rectangle 1"/>
          <p:cNvSpPr/>
          <p:nvPr/>
        </p:nvSpPr>
        <p:spPr>
          <a:xfrm>
            <a:off x="50887" y="6601697"/>
            <a:ext cx="12192000" cy="261610"/>
          </a:xfrm>
          <a:prstGeom prst="rect">
            <a:avLst/>
          </a:prstGeom>
          <a:solidFill>
            <a:schemeClr val="bg1"/>
          </a:solidFill>
        </p:spPr>
        <p:txBody>
          <a:bodyPr wrap="square">
            <a:spAutoFit/>
          </a:bodyPr>
          <a:lstStyle/>
          <a:p>
            <a:r>
              <a:rPr lang="fr-FR" sz="1100" dirty="0" err="1"/>
              <a:t>Scorage</a:t>
            </a:r>
            <a:r>
              <a:rPr lang="fr-FR" sz="1100" dirty="0"/>
              <a:t> clinique (cernes, poches, rides lèvres - 22 femmes), évaluation instrumentale (rides, patte d’oie - 19 femmes), test in vivo sur actif (effet lifting - 18 femmes) - Meilleurs résultats obtenus.</a:t>
            </a:r>
            <a:endParaRPr lang="fr-FR" sz="1100" dirty="0">
              <a:solidFill>
                <a:prstClr val="black"/>
              </a:solidFill>
              <a:latin typeface="Century Gothic" panose="020B0502020202020204" pitchFamily="34" charset="0"/>
            </a:endParaRPr>
          </a:p>
        </p:txBody>
      </p:sp>
      <p:pic>
        <p:nvPicPr>
          <p:cNvPr id="4" name="Image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91910" y="-683939"/>
            <a:ext cx="5027412" cy="7541939"/>
          </a:xfrm>
          <a:prstGeom prst="rect">
            <a:avLst/>
          </a:prstGeom>
        </p:spPr>
      </p:pic>
      <p:sp>
        <p:nvSpPr>
          <p:cNvPr id="23" name="Rectangle 22"/>
          <p:cNvSpPr/>
          <p:nvPr/>
        </p:nvSpPr>
        <p:spPr>
          <a:xfrm>
            <a:off x="10428061" y="5506137"/>
            <a:ext cx="982661" cy="241709"/>
          </a:xfrm>
          <a:prstGeom prst="rect">
            <a:avLst/>
          </a:prstGeom>
          <a:solidFill>
            <a:srgbClr val="404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prstClr val="white"/>
                </a:solidFill>
                <a:latin typeface="Century Gothic" panose="020B0502020202020204" pitchFamily="34" charset="0"/>
              </a:rPr>
              <a:t>5 BREVETS</a:t>
            </a:r>
          </a:p>
        </p:txBody>
      </p:sp>
      <p:grpSp>
        <p:nvGrpSpPr>
          <p:cNvPr id="27" name="Groupe 26"/>
          <p:cNvGrpSpPr/>
          <p:nvPr/>
        </p:nvGrpSpPr>
        <p:grpSpPr>
          <a:xfrm>
            <a:off x="11015182" y="551251"/>
            <a:ext cx="1012370" cy="958366"/>
            <a:chOff x="-1224098" y="4065566"/>
            <a:chExt cx="1139962" cy="1157046"/>
          </a:xfrm>
        </p:grpSpPr>
        <p:sp>
          <p:nvSpPr>
            <p:cNvPr id="28" name="ZoneTexte 27"/>
            <p:cNvSpPr txBox="1"/>
            <p:nvPr/>
          </p:nvSpPr>
          <p:spPr>
            <a:xfrm rot="2012873">
              <a:off x="-909473" y="4479480"/>
              <a:ext cx="797931" cy="369332"/>
            </a:xfrm>
            <a:prstGeom prst="rect">
              <a:avLst/>
            </a:prstGeom>
            <a:noFill/>
          </p:spPr>
          <p:txBody>
            <a:bodyPr wrap="square" rtlCol="0">
              <a:prstTxWarp prst="textArchUp">
                <a:avLst/>
              </a:prstTxWarp>
              <a:spAutoFit/>
            </a:bodyPr>
            <a:lstStyle/>
            <a:p>
              <a:r>
                <a:rPr lang="fr-FR" sz="1300" b="1" dirty="0">
                  <a:solidFill>
                    <a:schemeClr val="tx1">
                      <a:lumMod val="65000"/>
                      <a:lumOff val="35000"/>
                    </a:schemeClr>
                  </a:solidFill>
                  <a:latin typeface="Century Gothic" panose="020B0502020202020204" pitchFamily="34" charset="0"/>
                </a:rPr>
                <a:t>94%</a:t>
              </a:r>
            </a:p>
          </p:txBody>
        </p:sp>
        <p:sp>
          <p:nvSpPr>
            <p:cNvPr id="41" name="ZoneTexte 40"/>
            <p:cNvSpPr txBox="1"/>
            <p:nvPr/>
          </p:nvSpPr>
          <p:spPr>
            <a:xfrm>
              <a:off x="-1065540" y="4301479"/>
              <a:ext cx="856606" cy="764104"/>
            </a:xfrm>
            <a:custGeom>
              <a:avLst/>
              <a:gdLst>
                <a:gd name="connsiteX0" fmla="*/ 0 w 2429217"/>
                <a:gd name="connsiteY0" fmla="*/ 0 h 369332"/>
                <a:gd name="connsiteX1" fmla="*/ 2429217 w 2429217"/>
                <a:gd name="connsiteY1" fmla="*/ 0 h 369332"/>
                <a:gd name="connsiteX2" fmla="*/ 2429217 w 2429217"/>
                <a:gd name="connsiteY2" fmla="*/ 369332 h 369332"/>
                <a:gd name="connsiteX3" fmla="*/ 0 w 2429217"/>
                <a:gd name="connsiteY3" fmla="*/ 369332 h 369332"/>
                <a:gd name="connsiteX4" fmla="*/ 0 w 2429217"/>
                <a:gd name="connsiteY4" fmla="*/ 0 h 369332"/>
                <a:gd name="connsiteX0" fmla="*/ 22578 w 2429217"/>
                <a:gd name="connsiteY0" fmla="*/ 0 h 516087"/>
                <a:gd name="connsiteX1" fmla="*/ 2429217 w 2429217"/>
                <a:gd name="connsiteY1" fmla="*/ 146755 h 516087"/>
                <a:gd name="connsiteX2" fmla="*/ 2429217 w 2429217"/>
                <a:gd name="connsiteY2" fmla="*/ 516087 h 516087"/>
                <a:gd name="connsiteX3" fmla="*/ 0 w 2429217"/>
                <a:gd name="connsiteY3" fmla="*/ 516087 h 516087"/>
                <a:gd name="connsiteX4" fmla="*/ 22578 w 2429217"/>
                <a:gd name="connsiteY4" fmla="*/ 0 h 516087"/>
                <a:gd name="connsiteX0" fmla="*/ 22578 w 2429217"/>
                <a:gd name="connsiteY0" fmla="*/ 0 h 516087"/>
                <a:gd name="connsiteX1" fmla="*/ 2429217 w 2429217"/>
                <a:gd name="connsiteY1" fmla="*/ 146755 h 516087"/>
                <a:gd name="connsiteX2" fmla="*/ 2429217 w 2429217"/>
                <a:gd name="connsiteY2" fmla="*/ 516087 h 516087"/>
                <a:gd name="connsiteX3" fmla="*/ 0 w 2429217"/>
                <a:gd name="connsiteY3" fmla="*/ 516087 h 516087"/>
                <a:gd name="connsiteX4" fmla="*/ 22578 w 2429217"/>
                <a:gd name="connsiteY4" fmla="*/ 0 h 516087"/>
                <a:gd name="connsiteX0" fmla="*/ 22578 w 2429217"/>
                <a:gd name="connsiteY0" fmla="*/ 94713 h 610800"/>
                <a:gd name="connsiteX1" fmla="*/ 2395351 w 2429217"/>
                <a:gd name="connsiteY1" fmla="*/ 4402 h 610800"/>
                <a:gd name="connsiteX2" fmla="*/ 2429217 w 2429217"/>
                <a:gd name="connsiteY2" fmla="*/ 610800 h 610800"/>
                <a:gd name="connsiteX3" fmla="*/ 0 w 2429217"/>
                <a:gd name="connsiteY3" fmla="*/ 610800 h 610800"/>
                <a:gd name="connsiteX4" fmla="*/ 22578 w 2429217"/>
                <a:gd name="connsiteY4" fmla="*/ 94713 h 61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9217" h="610800">
                  <a:moveTo>
                    <a:pt x="22578" y="94713"/>
                  </a:moveTo>
                  <a:cubicBezTo>
                    <a:pt x="858658" y="335542"/>
                    <a:pt x="1593138" y="-44516"/>
                    <a:pt x="2395351" y="4402"/>
                  </a:cubicBezTo>
                  <a:lnTo>
                    <a:pt x="2429217" y="610800"/>
                  </a:lnTo>
                  <a:lnTo>
                    <a:pt x="0" y="610800"/>
                  </a:lnTo>
                  <a:lnTo>
                    <a:pt x="22578" y="94713"/>
                  </a:lnTo>
                  <a:close/>
                </a:path>
              </a:pathLst>
            </a:custGeom>
            <a:noFill/>
          </p:spPr>
          <p:txBody>
            <a:bodyPr wrap="square" rtlCol="0">
              <a:prstTxWarp prst="textArchDown">
                <a:avLst/>
              </a:prstTxWarp>
              <a:spAutoFit/>
            </a:bodyPr>
            <a:lstStyle/>
            <a:p>
              <a:r>
                <a:rPr lang="fr-FR" sz="3200" b="1" dirty="0">
                  <a:solidFill>
                    <a:schemeClr val="tx1">
                      <a:lumMod val="65000"/>
                      <a:lumOff val="35000"/>
                    </a:schemeClr>
                  </a:solidFill>
                  <a:latin typeface="Century Gothic" panose="020B0502020202020204" pitchFamily="34" charset="0"/>
                </a:rPr>
                <a:t>ingrédients</a:t>
              </a:r>
              <a:r>
                <a:rPr lang="fr-FR" sz="3600" b="1" dirty="0">
                  <a:solidFill>
                    <a:schemeClr val="tx1">
                      <a:lumMod val="65000"/>
                      <a:lumOff val="35000"/>
                    </a:schemeClr>
                  </a:solidFill>
                  <a:latin typeface="Century Gothic" panose="020B0502020202020204" pitchFamily="34" charset="0"/>
                </a:rPr>
                <a:t> naturels</a:t>
              </a:r>
            </a:p>
          </p:txBody>
        </p:sp>
        <p:pic>
          <p:nvPicPr>
            <p:cNvPr id="42" name="Image 4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24098" y="4065566"/>
              <a:ext cx="1139962" cy="1157046"/>
            </a:xfrm>
            <a:prstGeom prst="rect">
              <a:avLst/>
            </a:prstGeom>
          </p:spPr>
        </p:pic>
      </p:grpSp>
    </p:spTree>
    <p:extLst>
      <p:ext uri="{BB962C8B-B14F-4D97-AF65-F5344CB8AC3E}">
        <p14:creationId xmlns:p14="http://schemas.microsoft.com/office/powerpoint/2010/main" val="107430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ZoneTexte 15"/>
          <p:cNvSpPr txBox="1"/>
          <p:nvPr/>
        </p:nvSpPr>
        <p:spPr>
          <a:xfrm>
            <a:off x="3481280" y="2446194"/>
            <a:ext cx="6964221" cy="1328023"/>
          </a:xfrm>
          <a:prstGeom prst="roundRect">
            <a:avLst/>
          </a:prstGeom>
          <a:solidFill>
            <a:schemeClr val="bg1"/>
          </a:solidFill>
          <a:ln>
            <a:solidFill>
              <a:schemeClr val="tx1">
                <a:lumMod val="65000"/>
                <a:lumOff val="35000"/>
              </a:schemeClr>
            </a:solidFill>
          </a:ln>
        </p:spPr>
        <p:txBody>
          <a:bodyPr wrap="square" rtlCol="0" anchor="ctr">
            <a:spAutoFit/>
          </a:bodyPr>
          <a:lstStyle/>
          <a:p>
            <a:pPr>
              <a:defRPr/>
            </a:pPr>
            <a:r>
              <a:rPr lang="fr-FR" dirty="0"/>
              <a:t>	</a:t>
            </a:r>
            <a:r>
              <a:rPr lang="fr-FR" dirty="0">
                <a:latin typeface="Roboto" panose="02000000000000000000" pitchFamily="2" charset="0"/>
                <a:ea typeface="Roboto" panose="02000000000000000000" pitchFamily="2" charset="0"/>
              </a:rPr>
              <a:t>Matin et soir, après nettoyage et brumisation de la 	lotion Yon-Ka, déposer une pointe de crème</a:t>
            </a:r>
          </a:p>
          <a:p>
            <a:pPr>
              <a:defRPr/>
            </a:pPr>
            <a:r>
              <a:rPr lang="fr-FR" dirty="0">
                <a:latin typeface="Roboto" panose="02000000000000000000" pitchFamily="2" charset="0"/>
                <a:ea typeface="Roboto" panose="02000000000000000000" pitchFamily="2" charset="0"/>
              </a:rPr>
              <a:t>	sur le contour des yeux et des lèvres.</a:t>
            </a:r>
          </a:p>
          <a:p>
            <a:pPr>
              <a:defRPr/>
            </a:pPr>
            <a:r>
              <a:rPr lang="fr-FR" dirty="0">
                <a:latin typeface="Roboto" panose="02000000000000000000" pitchFamily="2" charset="0"/>
                <a:ea typeface="Roboto" panose="02000000000000000000" pitchFamily="2" charset="0"/>
              </a:rPr>
              <a:t>	Masser à l’aide de l’applicateur.</a:t>
            </a:r>
            <a:r>
              <a:rPr lang="fr-FR" dirty="0"/>
              <a:t>	</a:t>
            </a:r>
            <a:endParaRPr lang="fr-FR" dirty="0">
              <a:solidFill>
                <a:prstClr val="black"/>
              </a:solidFill>
              <a:latin typeface="Roboto Light" panose="020B0604020202020204" charset="0"/>
              <a:ea typeface="Roboto Light" panose="020B0604020202020204" charset="0"/>
            </a:endParaRPr>
          </a:p>
        </p:txBody>
      </p:sp>
      <p:pic>
        <p:nvPicPr>
          <p:cNvPr id="2" name="Image 1"/>
          <p:cNvPicPr>
            <a:picLocks noChangeAspect="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704067" y="2667562"/>
            <a:ext cx="768389" cy="692186"/>
          </a:xfrm>
          <a:prstGeom prst="rect">
            <a:avLst/>
          </a:prstGeom>
        </p:spPr>
      </p:pic>
      <p:sp>
        <p:nvSpPr>
          <p:cNvPr id="19" name="Rectangle 18"/>
          <p:cNvSpPr/>
          <p:nvPr/>
        </p:nvSpPr>
        <p:spPr>
          <a:xfrm>
            <a:off x="8670" y="6046490"/>
            <a:ext cx="1463528" cy="769441"/>
          </a:xfrm>
          <a:prstGeom prst="rect">
            <a:avLst/>
          </a:prstGeom>
        </p:spPr>
        <p:txBody>
          <a:bodyPr wrap="square">
            <a:spAutoFit/>
          </a:bodyPr>
          <a:lstStyle/>
          <a:p>
            <a:pPr algn="ctr">
              <a:defRPr/>
            </a:pPr>
            <a:r>
              <a:rPr lang="fr-FR" sz="1100" dirty="0"/>
              <a:t>acide hyaluronique</a:t>
            </a:r>
          </a:p>
          <a:p>
            <a:pPr algn="ctr">
              <a:defRPr/>
            </a:pPr>
            <a:r>
              <a:rPr lang="fr-FR" sz="1100" dirty="0"/>
              <a:t> + </a:t>
            </a:r>
            <a:r>
              <a:rPr lang="fr-FR" sz="1100" dirty="0" err="1"/>
              <a:t>Konjac</a:t>
            </a:r>
            <a:r>
              <a:rPr lang="fr-FR" sz="1100" dirty="0"/>
              <a:t> </a:t>
            </a:r>
          </a:p>
          <a:p>
            <a:pPr algn="ctr">
              <a:defRPr/>
            </a:pPr>
            <a:r>
              <a:rPr lang="fr-FR" sz="1100" b="1" dirty="0" err="1"/>
              <a:t>Combleur</a:t>
            </a:r>
            <a:r>
              <a:rPr lang="fr-FR" sz="1100" b="1" dirty="0"/>
              <a:t> de rides - lissant - hydratant</a:t>
            </a:r>
            <a:endParaRPr lang="fr-FR" sz="1100" b="1" dirty="0">
              <a:solidFill>
                <a:prstClr val="black"/>
              </a:solidFill>
            </a:endParaRPr>
          </a:p>
        </p:txBody>
      </p:sp>
      <p:sp>
        <p:nvSpPr>
          <p:cNvPr id="24" name="Rectangle 23"/>
          <p:cNvSpPr/>
          <p:nvPr/>
        </p:nvSpPr>
        <p:spPr>
          <a:xfrm>
            <a:off x="5747824" y="6240109"/>
            <a:ext cx="901168" cy="600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Rectangle 25"/>
          <p:cNvSpPr/>
          <p:nvPr/>
        </p:nvSpPr>
        <p:spPr>
          <a:xfrm>
            <a:off x="3544475" y="6032535"/>
            <a:ext cx="2124920" cy="769441"/>
          </a:xfrm>
          <a:prstGeom prst="rect">
            <a:avLst/>
          </a:prstGeom>
        </p:spPr>
        <p:txBody>
          <a:bodyPr wrap="square">
            <a:spAutoFit/>
          </a:bodyPr>
          <a:lstStyle/>
          <a:p>
            <a:pPr algn="ctr">
              <a:defRPr/>
            </a:pPr>
            <a:r>
              <a:rPr lang="fr-FR" sz="1100" dirty="0"/>
              <a:t>pigments naturels</a:t>
            </a:r>
          </a:p>
          <a:p>
            <a:pPr algn="ctr">
              <a:defRPr/>
            </a:pPr>
            <a:r>
              <a:rPr lang="fr-FR" sz="1100" dirty="0"/>
              <a:t>rosés bio</a:t>
            </a:r>
            <a:endParaRPr lang="fr-FR" sz="1100" dirty="0">
              <a:solidFill>
                <a:prstClr val="black"/>
              </a:solidFill>
            </a:endParaRPr>
          </a:p>
          <a:p>
            <a:pPr algn="ctr">
              <a:defRPr/>
            </a:pPr>
            <a:r>
              <a:rPr lang="fr-FR" sz="1100" b="1" dirty="0">
                <a:solidFill>
                  <a:prstClr val="black"/>
                </a:solidFill>
              </a:rPr>
              <a:t>Effet illuminateur -</a:t>
            </a:r>
          </a:p>
          <a:p>
            <a:pPr algn="ctr">
              <a:defRPr/>
            </a:pPr>
            <a:r>
              <a:rPr lang="fr-FR" sz="1100" b="1" dirty="0" err="1">
                <a:solidFill>
                  <a:prstClr val="black"/>
                </a:solidFill>
              </a:rPr>
              <a:t>flouteur</a:t>
            </a:r>
            <a:r>
              <a:rPr lang="fr-FR" sz="1100" b="1" dirty="0">
                <a:solidFill>
                  <a:prstClr val="black"/>
                </a:solidFill>
              </a:rPr>
              <a:t> immédiat</a:t>
            </a:r>
            <a:endParaRPr lang="fr-FR" sz="1100" dirty="0">
              <a:solidFill>
                <a:prstClr val="black"/>
              </a:solidFill>
            </a:endParaRPr>
          </a:p>
        </p:txBody>
      </p:sp>
      <p:sp>
        <p:nvSpPr>
          <p:cNvPr id="28" name="Rectangle 27"/>
          <p:cNvSpPr/>
          <p:nvPr/>
        </p:nvSpPr>
        <p:spPr>
          <a:xfrm>
            <a:off x="5151502" y="6063501"/>
            <a:ext cx="1969243" cy="769441"/>
          </a:xfrm>
          <a:prstGeom prst="rect">
            <a:avLst/>
          </a:prstGeom>
        </p:spPr>
        <p:txBody>
          <a:bodyPr wrap="square">
            <a:spAutoFit/>
          </a:bodyPr>
          <a:lstStyle/>
          <a:p>
            <a:pPr algn="ctr">
              <a:defRPr/>
            </a:pPr>
            <a:r>
              <a:rPr lang="fr-FR" sz="1100" dirty="0">
                <a:solidFill>
                  <a:prstClr val="black"/>
                </a:solidFill>
              </a:rPr>
              <a:t>Grande Capucine +</a:t>
            </a:r>
          </a:p>
          <a:p>
            <a:pPr algn="ctr">
              <a:defRPr/>
            </a:pPr>
            <a:r>
              <a:rPr lang="fr-FR" sz="1100" dirty="0">
                <a:solidFill>
                  <a:prstClr val="black"/>
                </a:solidFill>
              </a:rPr>
              <a:t>Algue rouge</a:t>
            </a:r>
          </a:p>
          <a:p>
            <a:pPr algn="ctr">
              <a:defRPr/>
            </a:pPr>
            <a:r>
              <a:rPr lang="fr-FR" sz="1100" b="1" dirty="0">
                <a:solidFill>
                  <a:prstClr val="black"/>
                </a:solidFill>
              </a:rPr>
              <a:t>Clarté - homogénéité</a:t>
            </a:r>
          </a:p>
          <a:p>
            <a:pPr algn="ctr">
              <a:defRPr/>
            </a:pPr>
            <a:r>
              <a:rPr lang="fr-FR" sz="1100" b="1" dirty="0">
                <a:solidFill>
                  <a:prstClr val="black"/>
                </a:solidFill>
              </a:rPr>
              <a:t>du teint</a:t>
            </a:r>
            <a:endParaRPr lang="fr-FR" sz="1100" dirty="0">
              <a:solidFill>
                <a:prstClr val="black"/>
              </a:solidFill>
            </a:endParaRPr>
          </a:p>
        </p:txBody>
      </p:sp>
      <p:sp>
        <p:nvSpPr>
          <p:cNvPr id="32" name="Rectangle 31"/>
          <p:cNvSpPr/>
          <p:nvPr/>
        </p:nvSpPr>
        <p:spPr>
          <a:xfrm>
            <a:off x="10436361" y="6065033"/>
            <a:ext cx="1771761" cy="769441"/>
          </a:xfrm>
          <a:prstGeom prst="rect">
            <a:avLst/>
          </a:prstGeom>
        </p:spPr>
        <p:txBody>
          <a:bodyPr wrap="square">
            <a:spAutoFit/>
          </a:bodyPr>
          <a:lstStyle/>
          <a:p>
            <a:pPr algn="ctr">
              <a:defRPr/>
            </a:pPr>
            <a:r>
              <a:rPr lang="fr-FR" sz="1100" dirty="0">
                <a:solidFill>
                  <a:prstClr val="black"/>
                </a:solidFill>
              </a:rPr>
              <a:t> </a:t>
            </a:r>
            <a:r>
              <a:rPr lang="fr-FR" sz="1100" dirty="0"/>
              <a:t>H.E. de bergamote, citron, mandarine, rose, fève tonka, bois de gaïac</a:t>
            </a:r>
            <a:endParaRPr lang="fr-FR" sz="1100" dirty="0">
              <a:solidFill>
                <a:prstClr val="black"/>
              </a:solidFill>
            </a:endParaRPr>
          </a:p>
          <a:p>
            <a:pPr algn="ctr">
              <a:defRPr/>
            </a:pPr>
            <a:r>
              <a:rPr lang="fr-FR" sz="1100" b="1" dirty="0">
                <a:solidFill>
                  <a:prstClr val="black"/>
                </a:solidFill>
              </a:rPr>
              <a:t>Rafraîchissant calmant</a:t>
            </a:r>
            <a:endParaRPr lang="fr-FR" sz="1100" dirty="0">
              <a:solidFill>
                <a:prstClr val="black"/>
              </a:solidFill>
            </a:endParaRPr>
          </a:p>
        </p:txBody>
      </p:sp>
      <p:pic>
        <p:nvPicPr>
          <p:cNvPr id="37" name="Image 36">
            <a:extLst>
              <a:ext uri="{FF2B5EF4-FFF2-40B4-BE49-F238E27FC236}">
                <a16:creationId xmlns:a16="http://schemas.microsoft.com/office/drawing/2014/main" id="{4E3C1067-6E2B-42BB-9BA8-0D0CC4C43ACD}"/>
              </a:ext>
            </a:extLst>
          </p:cNvPr>
          <p:cNvPicPr>
            <a:picLocks noChangeAspect="1"/>
          </p:cNvPicPr>
          <p:nvPr/>
        </p:nvPicPr>
        <p:blipFill rotWithShape="1">
          <a:blip r:embed="rId5" cstate="print"/>
          <a:srcRect l="51870" t="15492" r="24550" b="80330"/>
          <a:stretch/>
        </p:blipFill>
        <p:spPr>
          <a:xfrm>
            <a:off x="1772239" y="517622"/>
            <a:ext cx="8664122" cy="723428"/>
          </a:xfrm>
          <a:prstGeom prst="rect">
            <a:avLst/>
          </a:prstGeom>
        </p:spPr>
      </p:pic>
      <p:sp>
        <p:nvSpPr>
          <p:cNvPr id="38" name="Espace réservé du titre 1"/>
          <p:cNvSpPr txBox="1">
            <a:spLocks/>
          </p:cNvSpPr>
          <p:nvPr/>
        </p:nvSpPr>
        <p:spPr>
          <a:xfrm>
            <a:off x="0" y="381000"/>
            <a:ext cx="12192000" cy="1510948"/>
          </a:xfrm>
          <a:prstGeom prst="rect">
            <a:avLst/>
          </a:prstGeom>
        </p:spPr>
        <p:txBody>
          <a:bodyPr vert="horz" lIns="81280" tIns="40640" rIns="81280" bIns="4064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a:lnSpc>
                <a:spcPts val="2982"/>
              </a:lnSpc>
            </a:pPr>
            <a:r>
              <a:rPr lang="fr-FR" sz="5000" cap="small" dirty="0"/>
              <a:t>Excellence code Contours</a:t>
            </a:r>
          </a:p>
          <a:p>
            <a:pPr>
              <a:lnSpc>
                <a:spcPts val="2982"/>
              </a:lnSpc>
            </a:pPr>
            <a:endParaRPr lang="fr-FR" sz="1934" cap="small" dirty="0"/>
          </a:p>
        </p:txBody>
      </p:sp>
      <p:pic>
        <p:nvPicPr>
          <p:cNvPr id="27" name="Image 2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80943" y="1475334"/>
            <a:ext cx="1257150" cy="3630880"/>
          </a:xfrm>
          <a:prstGeom prst="rect">
            <a:avLst/>
          </a:prstGeom>
        </p:spPr>
      </p:pic>
      <p:pic>
        <p:nvPicPr>
          <p:cNvPr id="11" name="Imag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7181" y="5100827"/>
            <a:ext cx="1175017" cy="937178"/>
          </a:xfrm>
          <a:prstGeom prst="rect">
            <a:avLst/>
          </a:prstGeom>
        </p:spPr>
      </p:pic>
      <p:pic>
        <p:nvPicPr>
          <p:cNvPr id="12" name="Imag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27149" y="5225288"/>
            <a:ext cx="1406411" cy="839569"/>
          </a:xfrm>
          <a:prstGeom prst="rect">
            <a:avLst/>
          </a:prstGeom>
        </p:spPr>
      </p:pic>
      <p:sp>
        <p:nvSpPr>
          <p:cNvPr id="29" name="Rectangle 28"/>
          <p:cNvSpPr/>
          <p:nvPr/>
        </p:nvSpPr>
        <p:spPr>
          <a:xfrm>
            <a:off x="1397779" y="6046490"/>
            <a:ext cx="2480629" cy="769441"/>
          </a:xfrm>
          <a:prstGeom prst="rect">
            <a:avLst/>
          </a:prstGeom>
        </p:spPr>
        <p:txBody>
          <a:bodyPr wrap="square">
            <a:spAutoFit/>
          </a:bodyPr>
          <a:lstStyle/>
          <a:p>
            <a:pPr algn="ctr">
              <a:defRPr/>
            </a:pPr>
            <a:r>
              <a:rPr lang="fr-FR" sz="1100" dirty="0"/>
              <a:t>complexe de lupin blanc et </a:t>
            </a:r>
            <a:r>
              <a:rPr lang="fr-FR" sz="1100" dirty="0" err="1"/>
              <a:t>alfalfa</a:t>
            </a:r>
            <a:endParaRPr lang="fr-FR" sz="1100" dirty="0"/>
          </a:p>
          <a:p>
            <a:pPr algn="ctr">
              <a:defRPr/>
            </a:pPr>
            <a:r>
              <a:rPr lang="fr-FR" sz="1100" dirty="0"/>
              <a:t> arbre à soie et herbe divine</a:t>
            </a:r>
          </a:p>
          <a:p>
            <a:pPr algn="ctr">
              <a:defRPr/>
            </a:pPr>
            <a:r>
              <a:rPr lang="fr-FR" sz="1100" b="1" dirty="0"/>
              <a:t>Anti-poches - </a:t>
            </a:r>
            <a:r>
              <a:rPr lang="fr-FR" sz="1100" b="1" dirty="0" err="1"/>
              <a:t>anti-cernes</a:t>
            </a:r>
            <a:r>
              <a:rPr lang="fr-FR" sz="1100" b="1" dirty="0"/>
              <a:t> - effet lift paupière supérieure</a:t>
            </a:r>
            <a:endParaRPr lang="fr-FR" sz="1100" b="1" dirty="0">
              <a:solidFill>
                <a:prstClr val="black"/>
              </a:solidFill>
            </a:endParaRPr>
          </a:p>
        </p:txBody>
      </p:sp>
      <p:pic>
        <p:nvPicPr>
          <p:cNvPr id="13" name="Imag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813587" y="5350096"/>
            <a:ext cx="741987" cy="692152"/>
          </a:xfrm>
          <a:prstGeom prst="rect">
            <a:avLst/>
          </a:prstGeom>
        </p:spPr>
      </p:pic>
      <p:pic>
        <p:nvPicPr>
          <p:cNvPr id="14" name="Imag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6200000">
            <a:off x="2334563" y="5166880"/>
            <a:ext cx="1102693" cy="743215"/>
          </a:xfrm>
          <a:prstGeom prst="rect">
            <a:avLst/>
          </a:prstGeom>
        </p:spPr>
      </p:pic>
      <p:pic>
        <p:nvPicPr>
          <p:cNvPr id="33" name="Image 3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066531" y="5311578"/>
            <a:ext cx="781729" cy="689991"/>
          </a:xfrm>
          <a:prstGeom prst="rect">
            <a:avLst/>
          </a:prstGeom>
        </p:spPr>
      </p:pic>
      <p:pic>
        <p:nvPicPr>
          <p:cNvPr id="34" name="Image 3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335425" y="5373636"/>
            <a:ext cx="1032199" cy="688210"/>
          </a:xfrm>
          <a:prstGeom prst="rect">
            <a:avLst/>
          </a:prstGeom>
        </p:spPr>
      </p:pic>
      <p:pic>
        <p:nvPicPr>
          <p:cNvPr id="35" name="Image 3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044801" y="5432817"/>
            <a:ext cx="902311" cy="558574"/>
          </a:xfrm>
          <a:prstGeom prst="rect">
            <a:avLst/>
          </a:prstGeom>
        </p:spPr>
      </p:pic>
      <p:sp>
        <p:nvSpPr>
          <p:cNvPr id="36" name="Rectangle 35"/>
          <p:cNvSpPr/>
          <p:nvPr/>
        </p:nvSpPr>
        <p:spPr>
          <a:xfrm>
            <a:off x="6870459" y="5919281"/>
            <a:ext cx="2257716" cy="938719"/>
          </a:xfrm>
          <a:prstGeom prst="rect">
            <a:avLst/>
          </a:prstGeom>
        </p:spPr>
        <p:txBody>
          <a:bodyPr wrap="square">
            <a:spAutoFit/>
          </a:bodyPr>
          <a:lstStyle/>
          <a:p>
            <a:pPr algn="ctr">
              <a:defRPr/>
            </a:pPr>
            <a:r>
              <a:rPr lang="fr-FR" sz="1100" dirty="0"/>
              <a:t>chardon à feuille d’acanthe bio,</a:t>
            </a:r>
          </a:p>
          <a:p>
            <a:pPr algn="ctr">
              <a:defRPr/>
            </a:pPr>
            <a:r>
              <a:rPr lang="fr-FR" sz="1100" dirty="0"/>
              <a:t> vitamine. A,</a:t>
            </a:r>
          </a:p>
          <a:p>
            <a:pPr algn="ctr">
              <a:defRPr/>
            </a:pPr>
            <a:r>
              <a:rPr lang="fr-FR" sz="1100" dirty="0"/>
              <a:t>huiles d’avocat et pépins de raisin, </a:t>
            </a:r>
          </a:p>
          <a:p>
            <a:pPr algn="ctr">
              <a:defRPr/>
            </a:pPr>
            <a:r>
              <a:rPr lang="fr-FR" sz="1100" dirty="0"/>
              <a:t>beurre de mangue, </a:t>
            </a:r>
            <a:r>
              <a:rPr lang="fr-FR" sz="1100" dirty="0" err="1"/>
              <a:t>bisabolol</a:t>
            </a:r>
            <a:r>
              <a:rPr lang="fr-FR" sz="1100" b="1" dirty="0">
                <a:solidFill>
                  <a:prstClr val="black"/>
                </a:solidFill>
              </a:rPr>
              <a:t> Réparateur - apaisant</a:t>
            </a:r>
          </a:p>
        </p:txBody>
      </p:sp>
      <p:pic>
        <p:nvPicPr>
          <p:cNvPr id="40" name="Image 3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120745" y="5273274"/>
            <a:ext cx="924273" cy="589224"/>
          </a:xfrm>
          <a:prstGeom prst="rect">
            <a:avLst/>
          </a:prstGeom>
        </p:spPr>
      </p:pic>
      <p:pic>
        <p:nvPicPr>
          <p:cNvPr id="46" name="Image 4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015421" y="5181408"/>
            <a:ext cx="516694" cy="709482"/>
          </a:xfrm>
          <a:prstGeom prst="rect">
            <a:avLst/>
          </a:prstGeom>
        </p:spPr>
      </p:pic>
      <p:sp>
        <p:nvSpPr>
          <p:cNvPr id="47" name="Rectangle 46"/>
          <p:cNvSpPr/>
          <p:nvPr/>
        </p:nvSpPr>
        <p:spPr>
          <a:xfrm>
            <a:off x="8675129" y="6042248"/>
            <a:ext cx="2124920" cy="600164"/>
          </a:xfrm>
          <a:prstGeom prst="rect">
            <a:avLst/>
          </a:prstGeom>
        </p:spPr>
        <p:txBody>
          <a:bodyPr wrap="square">
            <a:spAutoFit/>
          </a:bodyPr>
          <a:lstStyle/>
          <a:p>
            <a:pPr algn="ctr">
              <a:defRPr/>
            </a:pPr>
            <a:r>
              <a:rPr lang="fr-FR" sz="1100" dirty="0" err="1"/>
              <a:t>co-enzyme</a:t>
            </a:r>
            <a:r>
              <a:rPr lang="fr-FR" sz="1100" dirty="0"/>
              <a:t> Q10, vit. E</a:t>
            </a:r>
          </a:p>
          <a:p>
            <a:pPr algn="ctr">
              <a:defRPr/>
            </a:pPr>
            <a:endParaRPr lang="fr-FR" sz="1100" dirty="0"/>
          </a:p>
          <a:p>
            <a:pPr algn="ctr">
              <a:defRPr/>
            </a:pPr>
            <a:r>
              <a:rPr lang="fr-FR" sz="1100" b="1" dirty="0">
                <a:solidFill>
                  <a:prstClr val="black"/>
                </a:solidFill>
              </a:rPr>
              <a:t>Anti-radicalaire</a:t>
            </a:r>
            <a:endParaRPr lang="fr-FR" sz="1100" dirty="0">
              <a:solidFill>
                <a:prstClr val="black"/>
              </a:solidFill>
            </a:endParaRPr>
          </a:p>
        </p:txBody>
      </p:sp>
      <p:pic>
        <p:nvPicPr>
          <p:cNvPr id="48" name="Image 47"/>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019280" y="5206768"/>
            <a:ext cx="570948" cy="783317"/>
          </a:xfrm>
          <a:prstGeom prst="rect">
            <a:avLst/>
          </a:prstGeom>
        </p:spPr>
      </p:pic>
      <p:pic>
        <p:nvPicPr>
          <p:cNvPr id="49" name="Image 48"/>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629541" y="5229890"/>
            <a:ext cx="537240" cy="737071"/>
          </a:xfrm>
          <a:prstGeom prst="rect">
            <a:avLst/>
          </a:prstGeom>
        </p:spPr>
      </p:pic>
      <p:pic>
        <p:nvPicPr>
          <p:cNvPr id="17" name="Image 1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flipH="1">
            <a:off x="10541282" y="5200451"/>
            <a:ext cx="398899" cy="412612"/>
          </a:xfrm>
          <a:prstGeom prst="rect">
            <a:avLst/>
          </a:prstGeom>
        </p:spPr>
      </p:pic>
      <p:pic>
        <p:nvPicPr>
          <p:cNvPr id="18" name="Image 17"/>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1003783" y="5167193"/>
            <a:ext cx="476982" cy="479127"/>
          </a:xfrm>
          <a:prstGeom prst="rect">
            <a:avLst/>
          </a:prstGeom>
        </p:spPr>
      </p:pic>
      <p:pic>
        <p:nvPicPr>
          <p:cNvPr id="20" name="Image 1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1084441" y="5629079"/>
            <a:ext cx="383547" cy="342289"/>
          </a:xfrm>
          <a:prstGeom prst="rect">
            <a:avLst/>
          </a:prstGeom>
        </p:spPr>
      </p:pic>
      <p:pic>
        <p:nvPicPr>
          <p:cNvPr id="21" name="Image 20"/>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1459688" y="5138750"/>
            <a:ext cx="669059" cy="534294"/>
          </a:xfrm>
          <a:prstGeom prst="rect">
            <a:avLst/>
          </a:prstGeom>
        </p:spPr>
      </p:pic>
      <p:pic>
        <p:nvPicPr>
          <p:cNvPr id="22" name="Image 2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flipH="1">
            <a:off x="10536126" y="5610363"/>
            <a:ext cx="467657" cy="379722"/>
          </a:xfrm>
          <a:prstGeom prst="rect">
            <a:avLst/>
          </a:prstGeom>
        </p:spPr>
      </p:pic>
      <p:pic>
        <p:nvPicPr>
          <p:cNvPr id="23" name="Image 22"/>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1455875" y="5646320"/>
            <a:ext cx="672872" cy="366137"/>
          </a:xfrm>
          <a:prstGeom prst="rect">
            <a:avLst/>
          </a:prstGeom>
        </p:spPr>
      </p:pic>
    </p:spTree>
    <p:extLst>
      <p:ext uri="{BB962C8B-B14F-4D97-AF65-F5344CB8AC3E}">
        <p14:creationId xmlns:p14="http://schemas.microsoft.com/office/powerpoint/2010/main" val="863617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7"/>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1"/>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3"/>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0"/>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6" grpId="0"/>
      <p:bldP spid="28" grpId="0"/>
      <p:bldP spid="32" grpId="0"/>
      <p:bldP spid="29" grpId="0"/>
      <p:bldP spid="36" grpId="0"/>
      <p:bldP spid="4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6257" y="3512640"/>
            <a:ext cx="5154222" cy="2854355"/>
          </a:xfrm>
          <a:prstGeom prst="rect">
            <a:avLst/>
          </a:prstGeom>
        </p:spPr>
      </p:pic>
      <p:sp>
        <p:nvSpPr>
          <p:cNvPr id="22" name="Arc 21"/>
          <p:cNvSpPr/>
          <p:nvPr/>
        </p:nvSpPr>
        <p:spPr>
          <a:xfrm rot="9523306">
            <a:off x="1010674" y="1893599"/>
            <a:ext cx="3226630" cy="4538375"/>
          </a:xfrm>
          <a:custGeom>
            <a:avLst/>
            <a:gdLst>
              <a:gd name="connsiteX0" fmla="*/ 3440652 w 6881304"/>
              <a:gd name="connsiteY0" fmla="*/ 0 h 8221727"/>
              <a:gd name="connsiteX1" fmla="*/ 6881304 w 6881304"/>
              <a:gd name="connsiteY1" fmla="*/ 4110864 h 8221727"/>
              <a:gd name="connsiteX2" fmla="*/ 3440652 w 6881304"/>
              <a:gd name="connsiteY2" fmla="*/ 4110864 h 8221727"/>
              <a:gd name="connsiteX3" fmla="*/ 3440652 w 6881304"/>
              <a:gd name="connsiteY3" fmla="*/ 0 h 8221727"/>
              <a:gd name="connsiteX0" fmla="*/ 3440652 w 6881304"/>
              <a:gd name="connsiteY0" fmla="*/ 0 h 8221727"/>
              <a:gd name="connsiteX1" fmla="*/ 6881304 w 6881304"/>
              <a:gd name="connsiteY1" fmla="*/ 4110864 h 8221727"/>
              <a:gd name="connsiteX0" fmla="*/ 0 w 3440652"/>
              <a:gd name="connsiteY0" fmla="*/ 0 h 4110864"/>
              <a:gd name="connsiteX1" fmla="*/ 3440652 w 3440652"/>
              <a:gd name="connsiteY1" fmla="*/ 4110864 h 4110864"/>
              <a:gd name="connsiteX2" fmla="*/ 0 w 3440652"/>
              <a:gd name="connsiteY2" fmla="*/ 4110864 h 4110864"/>
              <a:gd name="connsiteX3" fmla="*/ 0 w 3440652"/>
              <a:gd name="connsiteY3" fmla="*/ 0 h 4110864"/>
              <a:gd name="connsiteX0" fmla="*/ 358483 w 3440652"/>
              <a:gd name="connsiteY0" fmla="*/ 129388 h 4110864"/>
              <a:gd name="connsiteX1" fmla="*/ 3440652 w 3440652"/>
              <a:gd name="connsiteY1" fmla="*/ 4110864 h 4110864"/>
              <a:gd name="connsiteX0" fmla="*/ 0 w 3440652"/>
              <a:gd name="connsiteY0" fmla="*/ 0 h 4110864"/>
              <a:gd name="connsiteX1" fmla="*/ 3440652 w 3440652"/>
              <a:gd name="connsiteY1" fmla="*/ 4110864 h 4110864"/>
              <a:gd name="connsiteX2" fmla="*/ 0 w 3440652"/>
              <a:gd name="connsiteY2" fmla="*/ 4110864 h 4110864"/>
              <a:gd name="connsiteX3" fmla="*/ 0 w 3440652"/>
              <a:gd name="connsiteY3" fmla="*/ 0 h 4110864"/>
              <a:gd name="connsiteX0" fmla="*/ 303734 w 3440652"/>
              <a:gd name="connsiteY0" fmla="*/ 138732 h 4110864"/>
              <a:gd name="connsiteX1" fmla="*/ 3440652 w 3440652"/>
              <a:gd name="connsiteY1" fmla="*/ 4110864 h 4110864"/>
              <a:gd name="connsiteX0" fmla="*/ 0 w 3440652"/>
              <a:gd name="connsiteY0" fmla="*/ 137908 h 4248772"/>
              <a:gd name="connsiteX1" fmla="*/ 3440652 w 3440652"/>
              <a:gd name="connsiteY1" fmla="*/ 4248772 h 4248772"/>
              <a:gd name="connsiteX2" fmla="*/ 0 w 3440652"/>
              <a:gd name="connsiteY2" fmla="*/ 4248772 h 4248772"/>
              <a:gd name="connsiteX3" fmla="*/ 0 w 3440652"/>
              <a:gd name="connsiteY3" fmla="*/ 137908 h 4248772"/>
              <a:gd name="connsiteX0" fmla="*/ 380805 w 3440652"/>
              <a:gd name="connsiteY0" fmla="*/ 0 h 4248772"/>
              <a:gd name="connsiteX1" fmla="*/ 3440652 w 3440652"/>
              <a:gd name="connsiteY1" fmla="*/ 4248772 h 4248772"/>
              <a:gd name="connsiteX0" fmla="*/ 0 w 3440652"/>
              <a:gd name="connsiteY0" fmla="*/ 218815 h 4329679"/>
              <a:gd name="connsiteX1" fmla="*/ 3440652 w 3440652"/>
              <a:gd name="connsiteY1" fmla="*/ 4329679 h 4329679"/>
              <a:gd name="connsiteX2" fmla="*/ 0 w 3440652"/>
              <a:gd name="connsiteY2" fmla="*/ 4329679 h 4329679"/>
              <a:gd name="connsiteX3" fmla="*/ 0 w 3440652"/>
              <a:gd name="connsiteY3" fmla="*/ 218815 h 4329679"/>
              <a:gd name="connsiteX0" fmla="*/ 330539 w 3440652"/>
              <a:gd name="connsiteY0" fmla="*/ 0 h 4329679"/>
              <a:gd name="connsiteX1" fmla="*/ 3440652 w 3440652"/>
              <a:gd name="connsiteY1" fmla="*/ 4329679 h 4329679"/>
              <a:gd name="connsiteX0" fmla="*/ 43644 w 3484296"/>
              <a:gd name="connsiteY0" fmla="*/ 517867 h 4628731"/>
              <a:gd name="connsiteX1" fmla="*/ 3484296 w 3484296"/>
              <a:gd name="connsiteY1" fmla="*/ 4628731 h 4628731"/>
              <a:gd name="connsiteX2" fmla="*/ 43644 w 3484296"/>
              <a:gd name="connsiteY2" fmla="*/ 4628731 h 4628731"/>
              <a:gd name="connsiteX3" fmla="*/ 43644 w 3484296"/>
              <a:gd name="connsiteY3" fmla="*/ 517867 h 4628731"/>
              <a:gd name="connsiteX0" fmla="*/ 0 w 3484296"/>
              <a:gd name="connsiteY0" fmla="*/ 0 h 4628731"/>
              <a:gd name="connsiteX1" fmla="*/ 3484296 w 3484296"/>
              <a:gd name="connsiteY1" fmla="*/ 4628731 h 4628731"/>
              <a:gd name="connsiteX0" fmla="*/ 158559 w 3599211"/>
              <a:gd name="connsiteY0" fmla="*/ 511511 h 4622375"/>
              <a:gd name="connsiteX1" fmla="*/ 3599211 w 3599211"/>
              <a:gd name="connsiteY1" fmla="*/ 4622375 h 4622375"/>
              <a:gd name="connsiteX2" fmla="*/ 158559 w 3599211"/>
              <a:gd name="connsiteY2" fmla="*/ 4622375 h 4622375"/>
              <a:gd name="connsiteX3" fmla="*/ 158559 w 3599211"/>
              <a:gd name="connsiteY3" fmla="*/ 511511 h 4622375"/>
              <a:gd name="connsiteX0" fmla="*/ 0 w 3599211"/>
              <a:gd name="connsiteY0" fmla="*/ 0 h 4622375"/>
              <a:gd name="connsiteX1" fmla="*/ 3599211 w 3599211"/>
              <a:gd name="connsiteY1" fmla="*/ 4622375 h 4622375"/>
            </a:gdLst>
            <a:ahLst/>
            <a:cxnLst>
              <a:cxn ang="0">
                <a:pos x="connsiteX0" y="connsiteY0"/>
              </a:cxn>
              <a:cxn ang="0">
                <a:pos x="connsiteX1" y="connsiteY1"/>
              </a:cxn>
            </a:cxnLst>
            <a:rect l="l" t="t" r="r" b="b"/>
            <a:pathLst>
              <a:path w="3599211" h="4622375" stroke="0" extrusionOk="0">
                <a:moveTo>
                  <a:pt x="158559" y="511511"/>
                </a:moveTo>
                <a:cubicBezTo>
                  <a:pt x="2058779" y="511511"/>
                  <a:pt x="3599211" y="2352008"/>
                  <a:pt x="3599211" y="4622375"/>
                </a:cubicBezTo>
                <a:lnTo>
                  <a:pt x="158559" y="4622375"/>
                </a:lnTo>
                <a:lnTo>
                  <a:pt x="158559" y="511511"/>
                </a:lnTo>
                <a:close/>
              </a:path>
              <a:path w="3599211" h="4622375" fill="none">
                <a:moveTo>
                  <a:pt x="0" y="0"/>
                </a:moveTo>
                <a:cubicBezTo>
                  <a:pt x="1900220" y="0"/>
                  <a:pt x="3599211" y="2352008"/>
                  <a:pt x="3599211" y="4622375"/>
                </a:cubicBezTo>
              </a:path>
            </a:pathLst>
          </a:cu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812770"/>
            <a:endParaRPr lang="fr-FR" sz="1600">
              <a:solidFill>
                <a:prstClr val="black"/>
              </a:solidFill>
              <a:latin typeface="Calibri"/>
            </a:endParaRPr>
          </a:p>
        </p:txBody>
      </p:sp>
      <p:sp>
        <p:nvSpPr>
          <p:cNvPr id="14" name="Rectangle 13"/>
          <p:cNvSpPr/>
          <p:nvPr/>
        </p:nvSpPr>
        <p:spPr>
          <a:xfrm>
            <a:off x="479344" y="1442260"/>
            <a:ext cx="10837334" cy="400110"/>
          </a:xfrm>
          <a:prstGeom prst="rect">
            <a:avLst/>
          </a:prstGeom>
        </p:spPr>
        <p:txBody>
          <a:bodyPr wrap="square">
            <a:spAutoFit/>
          </a:bodyPr>
          <a:lstStyle/>
          <a:p>
            <a:pPr lvl="0" algn="ctr" defTabSz="812770">
              <a:defRPr/>
            </a:pPr>
            <a:r>
              <a:rPr lang="fr-FR" sz="2000" i="1" dirty="0">
                <a:solidFill>
                  <a:prstClr val="black"/>
                </a:solidFill>
                <a:latin typeface="KyivType Sans2" panose="00000500000000000000" pitchFamily="50" charset="0"/>
              </a:rPr>
              <a:t>Masque globale jeunesse éclat &amp; lift instantanés</a:t>
            </a:r>
          </a:p>
        </p:txBody>
      </p:sp>
      <p:sp>
        <p:nvSpPr>
          <p:cNvPr id="7" name="ZoneTexte 6"/>
          <p:cNvSpPr txBox="1"/>
          <p:nvPr/>
        </p:nvSpPr>
        <p:spPr>
          <a:xfrm>
            <a:off x="1334192" y="2793373"/>
            <a:ext cx="4716984" cy="1569660"/>
          </a:xfrm>
          <a:prstGeom prst="rect">
            <a:avLst/>
          </a:prstGeom>
          <a:solidFill>
            <a:schemeClr val="bg1"/>
          </a:solidFill>
        </p:spPr>
        <p:txBody>
          <a:bodyPr wrap="square" rtlCol="0">
            <a:spAutoFit/>
          </a:bodyPr>
          <a:lstStyle/>
          <a:p>
            <a:pPr defTabSz="812770"/>
            <a:r>
              <a:rPr lang="fr-FR" sz="1600" dirty="0">
                <a:solidFill>
                  <a:prstClr val="black"/>
                </a:solidFill>
                <a:latin typeface="Calibri"/>
              </a:rPr>
              <a:t>Effet liftant immédiat </a:t>
            </a:r>
          </a:p>
          <a:p>
            <a:pPr defTabSz="812770"/>
            <a:r>
              <a:rPr lang="fr-FR" sz="1600" dirty="0">
                <a:solidFill>
                  <a:prstClr val="black"/>
                </a:solidFill>
                <a:latin typeface="Calibri"/>
              </a:rPr>
              <a:t>Améliore l’élasticité et la fermeté  </a:t>
            </a:r>
          </a:p>
          <a:p>
            <a:pPr defTabSz="812770"/>
            <a:r>
              <a:rPr lang="fr-FR" sz="1600" dirty="0">
                <a:solidFill>
                  <a:prstClr val="black"/>
                </a:solidFill>
                <a:latin typeface="Calibri"/>
              </a:rPr>
              <a:t>Repulpe et lisse </a:t>
            </a:r>
          </a:p>
          <a:p>
            <a:pPr defTabSz="812770"/>
            <a:r>
              <a:rPr lang="fr-FR" sz="1600" dirty="0">
                <a:solidFill>
                  <a:prstClr val="black"/>
                </a:solidFill>
                <a:latin typeface="Calibri"/>
              </a:rPr>
              <a:t>Hydrate et illumine </a:t>
            </a:r>
          </a:p>
          <a:p>
            <a:pPr defTabSz="812770"/>
            <a:endParaRPr lang="fr-FR" sz="1600" dirty="0">
              <a:solidFill>
                <a:prstClr val="black"/>
              </a:solidFill>
              <a:latin typeface="Calibri"/>
            </a:endParaRPr>
          </a:p>
          <a:p>
            <a:pPr defTabSz="812770"/>
            <a:endParaRPr lang="fr-FR" sz="1600" dirty="0">
              <a:solidFill>
                <a:prstClr val="black"/>
              </a:solidFill>
              <a:latin typeface="Calibri"/>
            </a:endParaRPr>
          </a:p>
        </p:txBody>
      </p:sp>
      <p:sp>
        <p:nvSpPr>
          <p:cNvPr id="18" name="ZoneTexte 17"/>
          <p:cNvSpPr txBox="1"/>
          <p:nvPr/>
        </p:nvSpPr>
        <p:spPr>
          <a:xfrm>
            <a:off x="3804198" y="5217519"/>
            <a:ext cx="3711969" cy="830997"/>
          </a:xfrm>
          <a:prstGeom prst="rect">
            <a:avLst/>
          </a:prstGeom>
          <a:solidFill>
            <a:schemeClr val="bg1"/>
          </a:solidFill>
        </p:spPr>
        <p:txBody>
          <a:bodyPr wrap="square" rtlCol="0">
            <a:spAutoFit/>
          </a:bodyPr>
          <a:lstStyle/>
          <a:p>
            <a:pPr defTabSz="812770"/>
            <a:r>
              <a:rPr lang="fr-FR" sz="1600" dirty="0">
                <a:solidFill>
                  <a:prstClr val="black"/>
                </a:solidFill>
              </a:rPr>
              <a:t>Ne se rince pas</a:t>
            </a:r>
          </a:p>
          <a:p>
            <a:pPr defTabSz="812770"/>
            <a:r>
              <a:rPr lang="fr-FR" sz="1600" dirty="0">
                <a:solidFill>
                  <a:prstClr val="black"/>
                </a:solidFill>
              </a:rPr>
              <a:t>Idéal en masque de nuit</a:t>
            </a:r>
          </a:p>
          <a:p>
            <a:pPr lvl="0" defTabSz="812770">
              <a:defRPr/>
            </a:pPr>
            <a:r>
              <a:rPr lang="fr-FR" sz="1600" dirty="0">
                <a:solidFill>
                  <a:prstClr val="black"/>
                </a:solidFill>
              </a:rPr>
              <a:t>Toutes peaux dès les 1ers signes de l’âge </a:t>
            </a:r>
          </a:p>
        </p:txBody>
      </p:sp>
      <p:pic>
        <p:nvPicPr>
          <p:cNvPr id="30" name="Imag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7172" y="2525169"/>
            <a:ext cx="995198" cy="1261241"/>
          </a:xfrm>
          <a:prstGeom prst="rect">
            <a:avLst/>
          </a:prstGeom>
        </p:spPr>
      </p:pic>
      <p:pic>
        <p:nvPicPr>
          <p:cNvPr id="31" name="Imag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2538" y="4075518"/>
            <a:ext cx="1065632" cy="1350505"/>
          </a:xfrm>
          <a:prstGeom prst="rect">
            <a:avLst/>
          </a:prstGeom>
        </p:spPr>
      </p:pic>
      <p:pic>
        <p:nvPicPr>
          <p:cNvPr id="32" name="Image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25645" y="4961857"/>
            <a:ext cx="1000235" cy="1267624"/>
          </a:xfrm>
          <a:prstGeom prst="rect">
            <a:avLst/>
          </a:prstGeom>
        </p:spPr>
      </p:pic>
      <p:sp>
        <p:nvSpPr>
          <p:cNvPr id="37" name="ZoneTexte 36"/>
          <p:cNvSpPr txBox="1"/>
          <p:nvPr/>
        </p:nvSpPr>
        <p:spPr>
          <a:xfrm>
            <a:off x="2281620" y="4092441"/>
            <a:ext cx="3076193" cy="1077218"/>
          </a:xfrm>
          <a:prstGeom prst="rect">
            <a:avLst/>
          </a:prstGeom>
          <a:solidFill>
            <a:schemeClr val="bg1"/>
          </a:solidFill>
        </p:spPr>
        <p:txBody>
          <a:bodyPr wrap="square" rtlCol="0">
            <a:spAutoFit/>
          </a:bodyPr>
          <a:lstStyle/>
          <a:p>
            <a:pPr defTabSz="812770"/>
            <a:r>
              <a:rPr lang="fr-FR" sz="1600" dirty="0">
                <a:solidFill>
                  <a:prstClr val="black"/>
                </a:solidFill>
              </a:rPr>
              <a:t>*Effet lift immédiat : +61%</a:t>
            </a:r>
          </a:p>
          <a:p>
            <a:pPr defTabSz="812770"/>
            <a:r>
              <a:rPr lang="fr-FR" sz="1600" dirty="0">
                <a:solidFill>
                  <a:prstClr val="black"/>
                </a:solidFill>
              </a:rPr>
              <a:t>*Action </a:t>
            </a:r>
            <a:r>
              <a:rPr lang="fr-FR" sz="1600" dirty="0" err="1">
                <a:solidFill>
                  <a:prstClr val="black"/>
                </a:solidFill>
              </a:rPr>
              <a:t>anti-rides</a:t>
            </a:r>
            <a:r>
              <a:rPr lang="fr-FR" sz="1600" dirty="0">
                <a:solidFill>
                  <a:prstClr val="black"/>
                </a:solidFill>
              </a:rPr>
              <a:t> : -31%</a:t>
            </a:r>
          </a:p>
          <a:p>
            <a:pPr defTabSz="812770"/>
            <a:r>
              <a:rPr lang="fr-FR" sz="1600" dirty="0">
                <a:solidFill>
                  <a:prstClr val="black"/>
                </a:solidFill>
              </a:rPr>
              <a:t>*Coup d’éclat : +95%</a:t>
            </a:r>
          </a:p>
          <a:p>
            <a:pPr defTabSz="812770"/>
            <a:endParaRPr lang="fr-FR" sz="1600" dirty="0">
              <a:solidFill>
                <a:prstClr val="black"/>
              </a:solidFill>
              <a:latin typeface="Calibri"/>
            </a:endParaRPr>
          </a:p>
        </p:txBody>
      </p:sp>
      <p:pic>
        <p:nvPicPr>
          <p:cNvPr id="25" name="Image 24">
            <a:extLst>
              <a:ext uri="{FF2B5EF4-FFF2-40B4-BE49-F238E27FC236}">
                <a16:creationId xmlns:a16="http://schemas.microsoft.com/office/drawing/2014/main" id="{4E3C1067-6E2B-42BB-9BA8-0D0CC4C43ACD}"/>
              </a:ext>
            </a:extLst>
          </p:cNvPr>
          <p:cNvPicPr>
            <a:picLocks noChangeAspect="1"/>
          </p:cNvPicPr>
          <p:nvPr/>
        </p:nvPicPr>
        <p:blipFill rotWithShape="1">
          <a:blip r:embed="rId7" cstate="print"/>
          <a:srcRect l="51870" t="15492" r="24550" b="80330"/>
          <a:stretch/>
        </p:blipFill>
        <p:spPr>
          <a:xfrm>
            <a:off x="1772239" y="517622"/>
            <a:ext cx="8664122" cy="723428"/>
          </a:xfrm>
          <a:prstGeom prst="rect">
            <a:avLst/>
          </a:prstGeom>
        </p:spPr>
      </p:pic>
      <p:sp>
        <p:nvSpPr>
          <p:cNvPr id="33" name="Espace réservé du titre 1"/>
          <p:cNvSpPr txBox="1">
            <a:spLocks/>
          </p:cNvSpPr>
          <p:nvPr/>
        </p:nvSpPr>
        <p:spPr>
          <a:xfrm>
            <a:off x="0" y="381000"/>
            <a:ext cx="12192000" cy="1510948"/>
          </a:xfrm>
          <a:prstGeom prst="rect">
            <a:avLst/>
          </a:prstGeom>
        </p:spPr>
        <p:txBody>
          <a:bodyPr vert="horz" lIns="81280" tIns="40640" rIns="81280" bIns="4064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a:lnSpc>
                <a:spcPts val="2982"/>
              </a:lnSpc>
            </a:pPr>
            <a:r>
              <a:rPr lang="fr-FR" sz="5000" cap="small" dirty="0"/>
              <a:t>Excellence code Masque</a:t>
            </a:r>
          </a:p>
          <a:p>
            <a:pPr>
              <a:lnSpc>
                <a:spcPts val="2982"/>
              </a:lnSpc>
            </a:pPr>
            <a:endParaRPr lang="fr-FR" sz="1934" cap="small" dirty="0"/>
          </a:p>
        </p:txBody>
      </p:sp>
      <p:pic>
        <p:nvPicPr>
          <p:cNvPr id="3" name="Imag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47424" y="182761"/>
            <a:ext cx="4571502" cy="6858000"/>
          </a:xfrm>
          <a:prstGeom prst="rect">
            <a:avLst/>
          </a:prstGeom>
        </p:spPr>
      </p:pic>
      <p:sp>
        <p:nvSpPr>
          <p:cNvPr id="34" name="Rectangle 33"/>
          <p:cNvSpPr/>
          <p:nvPr/>
        </p:nvSpPr>
        <p:spPr>
          <a:xfrm>
            <a:off x="10334017" y="6128630"/>
            <a:ext cx="982661" cy="241709"/>
          </a:xfrm>
          <a:prstGeom prst="rect">
            <a:avLst/>
          </a:prstGeom>
          <a:solidFill>
            <a:srgbClr val="404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prstClr val="white"/>
                </a:solidFill>
                <a:latin typeface="Century Gothic" panose="020B0502020202020204" pitchFamily="34" charset="0"/>
              </a:rPr>
              <a:t>2 BREVETS</a:t>
            </a:r>
          </a:p>
        </p:txBody>
      </p:sp>
      <p:grpSp>
        <p:nvGrpSpPr>
          <p:cNvPr id="23" name="Groupe 22"/>
          <p:cNvGrpSpPr/>
          <p:nvPr/>
        </p:nvGrpSpPr>
        <p:grpSpPr>
          <a:xfrm>
            <a:off x="10825347" y="1005596"/>
            <a:ext cx="1012370" cy="958366"/>
            <a:chOff x="-1222779" y="4095976"/>
            <a:chExt cx="1139962" cy="1157046"/>
          </a:xfrm>
        </p:grpSpPr>
        <p:sp>
          <p:nvSpPr>
            <p:cNvPr id="24" name="ZoneTexte 23"/>
            <p:cNvSpPr txBox="1"/>
            <p:nvPr/>
          </p:nvSpPr>
          <p:spPr>
            <a:xfrm rot="2012873">
              <a:off x="-909473" y="4479480"/>
              <a:ext cx="797931" cy="369332"/>
            </a:xfrm>
            <a:prstGeom prst="rect">
              <a:avLst/>
            </a:prstGeom>
            <a:noFill/>
          </p:spPr>
          <p:txBody>
            <a:bodyPr wrap="square" rtlCol="0">
              <a:prstTxWarp prst="textArchUp">
                <a:avLst/>
              </a:prstTxWarp>
              <a:spAutoFit/>
            </a:bodyPr>
            <a:lstStyle/>
            <a:p>
              <a:r>
                <a:rPr lang="fr-FR" sz="1300" b="1" dirty="0">
                  <a:solidFill>
                    <a:schemeClr val="tx1">
                      <a:lumMod val="65000"/>
                      <a:lumOff val="35000"/>
                    </a:schemeClr>
                  </a:solidFill>
                  <a:latin typeface="Century Gothic" panose="020B0502020202020204" pitchFamily="34" charset="0"/>
                </a:rPr>
                <a:t>91%</a:t>
              </a:r>
            </a:p>
          </p:txBody>
        </p:sp>
        <p:sp>
          <p:nvSpPr>
            <p:cNvPr id="26" name="ZoneTexte 25"/>
            <p:cNvSpPr txBox="1"/>
            <p:nvPr/>
          </p:nvSpPr>
          <p:spPr>
            <a:xfrm>
              <a:off x="-1065540" y="4301479"/>
              <a:ext cx="856606" cy="764104"/>
            </a:xfrm>
            <a:custGeom>
              <a:avLst/>
              <a:gdLst>
                <a:gd name="connsiteX0" fmla="*/ 0 w 2429217"/>
                <a:gd name="connsiteY0" fmla="*/ 0 h 369332"/>
                <a:gd name="connsiteX1" fmla="*/ 2429217 w 2429217"/>
                <a:gd name="connsiteY1" fmla="*/ 0 h 369332"/>
                <a:gd name="connsiteX2" fmla="*/ 2429217 w 2429217"/>
                <a:gd name="connsiteY2" fmla="*/ 369332 h 369332"/>
                <a:gd name="connsiteX3" fmla="*/ 0 w 2429217"/>
                <a:gd name="connsiteY3" fmla="*/ 369332 h 369332"/>
                <a:gd name="connsiteX4" fmla="*/ 0 w 2429217"/>
                <a:gd name="connsiteY4" fmla="*/ 0 h 369332"/>
                <a:gd name="connsiteX0" fmla="*/ 22578 w 2429217"/>
                <a:gd name="connsiteY0" fmla="*/ 0 h 516087"/>
                <a:gd name="connsiteX1" fmla="*/ 2429217 w 2429217"/>
                <a:gd name="connsiteY1" fmla="*/ 146755 h 516087"/>
                <a:gd name="connsiteX2" fmla="*/ 2429217 w 2429217"/>
                <a:gd name="connsiteY2" fmla="*/ 516087 h 516087"/>
                <a:gd name="connsiteX3" fmla="*/ 0 w 2429217"/>
                <a:gd name="connsiteY3" fmla="*/ 516087 h 516087"/>
                <a:gd name="connsiteX4" fmla="*/ 22578 w 2429217"/>
                <a:gd name="connsiteY4" fmla="*/ 0 h 516087"/>
                <a:gd name="connsiteX0" fmla="*/ 22578 w 2429217"/>
                <a:gd name="connsiteY0" fmla="*/ 0 h 516087"/>
                <a:gd name="connsiteX1" fmla="*/ 2429217 w 2429217"/>
                <a:gd name="connsiteY1" fmla="*/ 146755 h 516087"/>
                <a:gd name="connsiteX2" fmla="*/ 2429217 w 2429217"/>
                <a:gd name="connsiteY2" fmla="*/ 516087 h 516087"/>
                <a:gd name="connsiteX3" fmla="*/ 0 w 2429217"/>
                <a:gd name="connsiteY3" fmla="*/ 516087 h 516087"/>
                <a:gd name="connsiteX4" fmla="*/ 22578 w 2429217"/>
                <a:gd name="connsiteY4" fmla="*/ 0 h 516087"/>
                <a:gd name="connsiteX0" fmla="*/ 22578 w 2429217"/>
                <a:gd name="connsiteY0" fmla="*/ 94713 h 610800"/>
                <a:gd name="connsiteX1" fmla="*/ 2395351 w 2429217"/>
                <a:gd name="connsiteY1" fmla="*/ 4402 h 610800"/>
                <a:gd name="connsiteX2" fmla="*/ 2429217 w 2429217"/>
                <a:gd name="connsiteY2" fmla="*/ 610800 h 610800"/>
                <a:gd name="connsiteX3" fmla="*/ 0 w 2429217"/>
                <a:gd name="connsiteY3" fmla="*/ 610800 h 610800"/>
                <a:gd name="connsiteX4" fmla="*/ 22578 w 2429217"/>
                <a:gd name="connsiteY4" fmla="*/ 94713 h 61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9217" h="610800">
                  <a:moveTo>
                    <a:pt x="22578" y="94713"/>
                  </a:moveTo>
                  <a:cubicBezTo>
                    <a:pt x="858658" y="335542"/>
                    <a:pt x="1593138" y="-44516"/>
                    <a:pt x="2395351" y="4402"/>
                  </a:cubicBezTo>
                  <a:lnTo>
                    <a:pt x="2429217" y="610800"/>
                  </a:lnTo>
                  <a:lnTo>
                    <a:pt x="0" y="610800"/>
                  </a:lnTo>
                  <a:lnTo>
                    <a:pt x="22578" y="94713"/>
                  </a:lnTo>
                  <a:close/>
                </a:path>
              </a:pathLst>
            </a:custGeom>
            <a:noFill/>
          </p:spPr>
          <p:txBody>
            <a:bodyPr wrap="square" rtlCol="0">
              <a:prstTxWarp prst="textArchDown">
                <a:avLst/>
              </a:prstTxWarp>
              <a:spAutoFit/>
            </a:bodyPr>
            <a:lstStyle/>
            <a:p>
              <a:r>
                <a:rPr lang="fr-FR" sz="3200" b="1" dirty="0">
                  <a:solidFill>
                    <a:schemeClr val="tx1">
                      <a:lumMod val="65000"/>
                      <a:lumOff val="35000"/>
                    </a:schemeClr>
                  </a:solidFill>
                  <a:latin typeface="Century Gothic" panose="020B0502020202020204" pitchFamily="34" charset="0"/>
                </a:rPr>
                <a:t>ingrédients</a:t>
              </a:r>
              <a:r>
                <a:rPr lang="fr-FR" sz="3600" b="1" dirty="0">
                  <a:solidFill>
                    <a:schemeClr val="tx1">
                      <a:lumMod val="65000"/>
                      <a:lumOff val="35000"/>
                    </a:schemeClr>
                  </a:solidFill>
                  <a:latin typeface="Century Gothic" panose="020B0502020202020204" pitchFamily="34" charset="0"/>
                </a:rPr>
                <a:t> naturels</a:t>
              </a:r>
            </a:p>
          </p:txBody>
        </p:sp>
        <p:pic>
          <p:nvPicPr>
            <p:cNvPr id="27" name="Image 2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22779" y="4095976"/>
              <a:ext cx="1139962" cy="1157046"/>
            </a:xfrm>
            <a:prstGeom prst="rect">
              <a:avLst/>
            </a:prstGeom>
          </p:spPr>
        </p:pic>
      </p:grpSp>
    </p:spTree>
    <p:extLst>
      <p:ext uri="{BB962C8B-B14F-4D97-AF65-F5344CB8AC3E}">
        <p14:creationId xmlns:p14="http://schemas.microsoft.com/office/powerpoint/2010/main" val="7801451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ZoneTexte 15"/>
          <p:cNvSpPr txBox="1"/>
          <p:nvPr/>
        </p:nvSpPr>
        <p:spPr>
          <a:xfrm>
            <a:off x="3449291" y="1787908"/>
            <a:ext cx="6964221" cy="2247424"/>
          </a:xfrm>
          <a:prstGeom prst="roundRect">
            <a:avLst/>
          </a:prstGeom>
          <a:solidFill>
            <a:schemeClr val="bg1"/>
          </a:solidFill>
          <a:ln>
            <a:solidFill>
              <a:schemeClr val="tx1">
                <a:lumMod val="65000"/>
                <a:lumOff val="35000"/>
              </a:schemeClr>
            </a:solidFill>
          </a:ln>
        </p:spPr>
        <p:txBody>
          <a:bodyPr wrap="square" rtlCol="0" anchor="ctr">
            <a:spAutoFit/>
          </a:bodyPr>
          <a:lstStyle/>
          <a:p>
            <a:pPr>
              <a:defRPr/>
            </a:pPr>
            <a:r>
              <a:rPr lang="fr-FR" dirty="0">
                <a:latin typeface="Roboto" panose="02000000000000000000" pitchFamily="2" charset="0"/>
                <a:ea typeface="Roboto" panose="02000000000000000000" pitchFamily="2" charset="0"/>
              </a:rPr>
              <a:t>	1 à 2 fois par semaine, après nettoyage, appliquer le 	masque généreusement sur le visage et le cou. </a:t>
            </a:r>
          </a:p>
          <a:p>
            <a:pPr>
              <a:defRPr/>
            </a:pPr>
            <a:r>
              <a:rPr lang="fr-FR" dirty="0">
                <a:latin typeface="Roboto" panose="02000000000000000000" pitchFamily="2" charset="0"/>
                <a:ea typeface="Roboto" panose="02000000000000000000" pitchFamily="2" charset="0"/>
              </a:rPr>
              <a:t>	Laisser agir 15 min et </a:t>
            </a:r>
            <a:r>
              <a:rPr lang="fr-FR" dirty="0" err="1">
                <a:latin typeface="Roboto" panose="02000000000000000000" pitchFamily="2" charset="0"/>
                <a:ea typeface="Roboto" panose="02000000000000000000" pitchFamily="2" charset="0"/>
              </a:rPr>
              <a:t>brumiser</a:t>
            </a:r>
            <a:r>
              <a:rPr lang="fr-FR" dirty="0">
                <a:latin typeface="Roboto" panose="02000000000000000000" pitchFamily="2" charset="0"/>
                <a:ea typeface="Roboto" panose="02000000000000000000" pitchFamily="2" charset="0"/>
              </a:rPr>
              <a:t> la Lotion Yon-Ka. </a:t>
            </a:r>
          </a:p>
          <a:p>
            <a:pPr>
              <a:defRPr/>
            </a:pPr>
            <a:r>
              <a:rPr lang="fr-FR" dirty="0">
                <a:latin typeface="Roboto" panose="02000000000000000000" pitchFamily="2" charset="0"/>
                <a:ea typeface="Roboto" panose="02000000000000000000" pitchFamily="2" charset="0"/>
              </a:rPr>
              <a:t>	Faire pénétrer par effleurages puis absorber l’excédent 	à l’aide d’un mouchoir en papier. </a:t>
            </a:r>
          </a:p>
          <a:p>
            <a:pPr>
              <a:defRPr/>
            </a:pPr>
            <a:endParaRPr lang="fr-FR" dirty="0">
              <a:latin typeface="Roboto" panose="02000000000000000000" pitchFamily="2" charset="0"/>
              <a:ea typeface="Roboto" panose="02000000000000000000" pitchFamily="2" charset="0"/>
            </a:endParaRPr>
          </a:p>
          <a:p>
            <a:pPr>
              <a:defRPr/>
            </a:pPr>
            <a:r>
              <a:rPr lang="fr-FR" dirty="0">
                <a:latin typeface="Roboto" panose="02000000000000000000" pitchFamily="2" charset="0"/>
                <a:ea typeface="Roboto" panose="02000000000000000000" pitchFamily="2" charset="0"/>
              </a:rPr>
              <a:t>	Possibilité de l’utiliser en sleeping masque</a:t>
            </a:r>
            <a:endParaRPr lang="fr-FR" dirty="0">
              <a:solidFill>
                <a:prstClr val="black"/>
              </a:solidFill>
              <a:latin typeface="Roboto Light" panose="020B0604020202020204" charset="0"/>
              <a:ea typeface="Roboto Light" panose="020B0604020202020204" charset="0"/>
            </a:endParaRPr>
          </a:p>
        </p:txBody>
      </p:sp>
      <p:pic>
        <p:nvPicPr>
          <p:cNvPr id="2" name="Image 1"/>
          <p:cNvPicPr>
            <a:picLocks noChangeAspect="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555574" y="2468580"/>
            <a:ext cx="768389" cy="692186"/>
          </a:xfrm>
          <a:prstGeom prst="rect">
            <a:avLst/>
          </a:prstGeom>
        </p:spPr>
      </p:pic>
      <p:sp>
        <p:nvSpPr>
          <p:cNvPr id="19" name="Rectangle 18"/>
          <p:cNvSpPr/>
          <p:nvPr/>
        </p:nvSpPr>
        <p:spPr>
          <a:xfrm>
            <a:off x="8668" y="6046490"/>
            <a:ext cx="1744819" cy="769441"/>
          </a:xfrm>
          <a:prstGeom prst="rect">
            <a:avLst/>
          </a:prstGeom>
        </p:spPr>
        <p:txBody>
          <a:bodyPr wrap="square">
            <a:spAutoFit/>
          </a:bodyPr>
          <a:lstStyle/>
          <a:p>
            <a:pPr algn="ctr">
              <a:defRPr/>
            </a:pPr>
            <a:r>
              <a:rPr lang="fr-FR" sz="1100" dirty="0"/>
              <a:t>souchet sultan, protéines</a:t>
            </a:r>
          </a:p>
          <a:p>
            <a:pPr algn="ctr">
              <a:defRPr/>
            </a:pPr>
            <a:r>
              <a:rPr lang="fr-FR" sz="1100" dirty="0"/>
              <a:t>d’amandes douces </a:t>
            </a:r>
          </a:p>
          <a:p>
            <a:pPr algn="ctr">
              <a:defRPr/>
            </a:pPr>
            <a:r>
              <a:rPr lang="fr-FR" sz="1100" b="1" dirty="0"/>
              <a:t>Effet lift immédiat -</a:t>
            </a:r>
          </a:p>
          <a:p>
            <a:pPr algn="ctr">
              <a:defRPr/>
            </a:pPr>
            <a:r>
              <a:rPr lang="fr-FR" sz="1100" b="1" dirty="0"/>
              <a:t>fermeté et ressort</a:t>
            </a:r>
            <a:endParaRPr lang="fr-FR" sz="1100" b="1" dirty="0">
              <a:solidFill>
                <a:prstClr val="black"/>
              </a:solidFill>
            </a:endParaRPr>
          </a:p>
        </p:txBody>
      </p:sp>
      <p:sp>
        <p:nvSpPr>
          <p:cNvPr id="24" name="Rectangle 23"/>
          <p:cNvSpPr/>
          <p:nvPr/>
        </p:nvSpPr>
        <p:spPr>
          <a:xfrm>
            <a:off x="5594788" y="6237383"/>
            <a:ext cx="901168" cy="600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Rectangle 25"/>
          <p:cNvSpPr/>
          <p:nvPr/>
        </p:nvSpPr>
        <p:spPr>
          <a:xfrm>
            <a:off x="2239639" y="6073273"/>
            <a:ext cx="2124920" cy="769441"/>
          </a:xfrm>
          <a:prstGeom prst="rect">
            <a:avLst/>
          </a:prstGeom>
        </p:spPr>
        <p:txBody>
          <a:bodyPr wrap="square">
            <a:spAutoFit/>
          </a:bodyPr>
          <a:lstStyle/>
          <a:p>
            <a:pPr algn="ctr">
              <a:defRPr/>
            </a:pPr>
            <a:r>
              <a:rPr lang="fr-FR" sz="1100" dirty="0"/>
              <a:t>Collagène </a:t>
            </a:r>
          </a:p>
          <a:p>
            <a:pPr algn="ctr">
              <a:defRPr/>
            </a:pPr>
            <a:r>
              <a:rPr lang="fr-FR" sz="1100" dirty="0"/>
              <a:t>marin </a:t>
            </a:r>
            <a:endParaRPr lang="fr-FR" sz="1100" dirty="0">
              <a:solidFill>
                <a:prstClr val="black"/>
              </a:solidFill>
            </a:endParaRPr>
          </a:p>
          <a:p>
            <a:pPr algn="ctr">
              <a:defRPr/>
            </a:pPr>
            <a:r>
              <a:rPr lang="fr-FR" sz="1100" b="1" dirty="0">
                <a:solidFill>
                  <a:prstClr val="black"/>
                </a:solidFill>
              </a:rPr>
              <a:t>Effet antirides</a:t>
            </a:r>
          </a:p>
          <a:p>
            <a:pPr algn="ctr">
              <a:defRPr/>
            </a:pPr>
            <a:r>
              <a:rPr lang="fr-FR" sz="1100" b="1" dirty="0">
                <a:solidFill>
                  <a:prstClr val="black"/>
                </a:solidFill>
              </a:rPr>
              <a:t> lissant </a:t>
            </a:r>
            <a:endParaRPr lang="fr-FR" sz="1100" dirty="0">
              <a:solidFill>
                <a:prstClr val="black"/>
              </a:solidFill>
            </a:endParaRPr>
          </a:p>
        </p:txBody>
      </p:sp>
      <p:sp>
        <p:nvSpPr>
          <p:cNvPr id="28" name="Rectangle 27"/>
          <p:cNvSpPr/>
          <p:nvPr/>
        </p:nvSpPr>
        <p:spPr>
          <a:xfrm>
            <a:off x="3514720" y="6076771"/>
            <a:ext cx="1969243" cy="600164"/>
          </a:xfrm>
          <a:prstGeom prst="rect">
            <a:avLst/>
          </a:prstGeom>
        </p:spPr>
        <p:txBody>
          <a:bodyPr wrap="square">
            <a:spAutoFit/>
          </a:bodyPr>
          <a:lstStyle/>
          <a:p>
            <a:pPr algn="ctr">
              <a:defRPr/>
            </a:pPr>
            <a:r>
              <a:rPr lang="fr-FR" sz="1100" dirty="0">
                <a:solidFill>
                  <a:prstClr val="black"/>
                </a:solidFill>
              </a:rPr>
              <a:t>Acide Hyaluronique +</a:t>
            </a:r>
          </a:p>
          <a:p>
            <a:pPr algn="ctr">
              <a:defRPr/>
            </a:pPr>
            <a:r>
              <a:rPr lang="fr-FR" sz="1100" dirty="0">
                <a:solidFill>
                  <a:prstClr val="black"/>
                </a:solidFill>
              </a:rPr>
              <a:t> </a:t>
            </a:r>
            <a:r>
              <a:rPr lang="fr-FR" sz="1100" dirty="0"/>
              <a:t>glycérine végétale, </a:t>
            </a:r>
            <a:r>
              <a:rPr lang="fr-FR" sz="1100" dirty="0">
                <a:solidFill>
                  <a:prstClr val="black"/>
                </a:solidFill>
              </a:rPr>
              <a:t> </a:t>
            </a:r>
          </a:p>
          <a:p>
            <a:pPr algn="ctr">
              <a:defRPr/>
            </a:pPr>
            <a:r>
              <a:rPr lang="fr-FR" sz="1100" b="1" dirty="0">
                <a:solidFill>
                  <a:prstClr val="black"/>
                </a:solidFill>
              </a:rPr>
              <a:t>Hydratant </a:t>
            </a:r>
            <a:endParaRPr lang="fr-FR" sz="1100" dirty="0">
              <a:solidFill>
                <a:prstClr val="black"/>
              </a:solidFill>
            </a:endParaRPr>
          </a:p>
        </p:txBody>
      </p:sp>
      <p:sp>
        <p:nvSpPr>
          <p:cNvPr id="32" name="Rectangle 31"/>
          <p:cNvSpPr/>
          <p:nvPr/>
        </p:nvSpPr>
        <p:spPr>
          <a:xfrm>
            <a:off x="9796300" y="6076892"/>
            <a:ext cx="2395700" cy="769441"/>
          </a:xfrm>
          <a:prstGeom prst="rect">
            <a:avLst/>
          </a:prstGeom>
        </p:spPr>
        <p:txBody>
          <a:bodyPr wrap="square">
            <a:spAutoFit/>
          </a:bodyPr>
          <a:lstStyle/>
          <a:p>
            <a:pPr algn="ctr">
              <a:defRPr/>
            </a:pPr>
            <a:r>
              <a:rPr lang="fr-FR" sz="1100" dirty="0">
                <a:solidFill>
                  <a:prstClr val="black"/>
                </a:solidFill>
              </a:rPr>
              <a:t> Quintessence + </a:t>
            </a:r>
            <a:r>
              <a:rPr lang="fr-FR" sz="1100" dirty="0"/>
              <a:t>H.E. de bergamote, citron, mandarine, rose, fève tonka, bois de gaïac</a:t>
            </a:r>
            <a:endParaRPr lang="fr-FR" sz="1100" dirty="0">
              <a:solidFill>
                <a:prstClr val="black"/>
              </a:solidFill>
            </a:endParaRPr>
          </a:p>
          <a:p>
            <a:pPr algn="ctr">
              <a:defRPr/>
            </a:pPr>
            <a:r>
              <a:rPr lang="fr-FR" sz="1100" b="1" dirty="0">
                <a:solidFill>
                  <a:prstClr val="black"/>
                </a:solidFill>
              </a:rPr>
              <a:t>Vitalisant ressourçant </a:t>
            </a:r>
            <a:endParaRPr lang="fr-FR" sz="1100" dirty="0">
              <a:solidFill>
                <a:prstClr val="black"/>
              </a:solidFill>
            </a:endParaRPr>
          </a:p>
        </p:txBody>
      </p:sp>
      <p:pic>
        <p:nvPicPr>
          <p:cNvPr id="37" name="Image 36">
            <a:extLst>
              <a:ext uri="{FF2B5EF4-FFF2-40B4-BE49-F238E27FC236}">
                <a16:creationId xmlns:a16="http://schemas.microsoft.com/office/drawing/2014/main" id="{4E3C1067-6E2B-42BB-9BA8-0D0CC4C43ACD}"/>
              </a:ext>
            </a:extLst>
          </p:cNvPr>
          <p:cNvPicPr>
            <a:picLocks noChangeAspect="1"/>
          </p:cNvPicPr>
          <p:nvPr/>
        </p:nvPicPr>
        <p:blipFill rotWithShape="1">
          <a:blip r:embed="rId5" cstate="print"/>
          <a:srcRect l="51870" t="15492" r="24550" b="80330"/>
          <a:stretch/>
        </p:blipFill>
        <p:spPr>
          <a:xfrm>
            <a:off x="1772239" y="517622"/>
            <a:ext cx="8664122" cy="723428"/>
          </a:xfrm>
          <a:prstGeom prst="rect">
            <a:avLst/>
          </a:prstGeom>
        </p:spPr>
      </p:pic>
      <p:sp>
        <p:nvSpPr>
          <p:cNvPr id="38" name="Espace réservé du titre 1"/>
          <p:cNvSpPr txBox="1">
            <a:spLocks/>
          </p:cNvSpPr>
          <p:nvPr/>
        </p:nvSpPr>
        <p:spPr>
          <a:xfrm>
            <a:off x="0" y="381000"/>
            <a:ext cx="12192000" cy="1510948"/>
          </a:xfrm>
          <a:prstGeom prst="rect">
            <a:avLst/>
          </a:prstGeom>
        </p:spPr>
        <p:txBody>
          <a:bodyPr vert="horz" lIns="81280" tIns="40640" rIns="81280" bIns="4064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a:lnSpc>
                <a:spcPts val="2982"/>
              </a:lnSpc>
            </a:pPr>
            <a:r>
              <a:rPr lang="fr-FR" sz="5000" cap="small" dirty="0"/>
              <a:t>Excellence code Masque</a:t>
            </a:r>
          </a:p>
          <a:p>
            <a:pPr>
              <a:lnSpc>
                <a:spcPts val="2982"/>
              </a:lnSpc>
            </a:pPr>
            <a:endParaRPr lang="fr-FR" sz="1934" cap="small" dirty="0"/>
          </a:p>
        </p:txBody>
      </p:sp>
      <p:sp>
        <p:nvSpPr>
          <p:cNvPr id="29" name="Rectangle 28"/>
          <p:cNvSpPr/>
          <p:nvPr/>
        </p:nvSpPr>
        <p:spPr>
          <a:xfrm>
            <a:off x="1010078" y="6073274"/>
            <a:ext cx="2480629" cy="769441"/>
          </a:xfrm>
          <a:prstGeom prst="rect">
            <a:avLst/>
          </a:prstGeom>
        </p:spPr>
        <p:txBody>
          <a:bodyPr wrap="square">
            <a:spAutoFit/>
          </a:bodyPr>
          <a:lstStyle/>
          <a:p>
            <a:pPr algn="ctr">
              <a:defRPr/>
            </a:pPr>
            <a:r>
              <a:rPr lang="fr-FR" sz="1100" dirty="0"/>
              <a:t>Acides de Fruits </a:t>
            </a:r>
          </a:p>
          <a:p>
            <a:pPr algn="ctr">
              <a:defRPr/>
            </a:pPr>
            <a:r>
              <a:rPr lang="fr-FR" sz="1100" b="1" dirty="0"/>
              <a:t>Effet antirides</a:t>
            </a:r>
          </a:p>
          <a:p>
            <a:pPr algn="ctr">
              <a:defRPr/>
            </a:pPr>
            <a:r>
              <a:rPr lang="fr-FR" sz="1100" b="1" dirty="0"/>
              <a:t> lissant </a:t>
            </a:r>
          </a:p>
          <a:p>
            <a:pPr algn="ctr">
              <a:defRPr/>
            </a:pPr>
            <a:r>
              <a:rPr lang="fr-FR" sz="1100" b="1" dirty="0"/>
              <a:t>exfoliant</a:t>
            </a:r>
            <a:endParaRPr lang="fr-FR" sz="1100" b="1" dirty="0">
              <a:solidFill>
                <a:prstClr val="black"/>
              </a:solidFill>
            </a:endParaRPr>
          </a:p>
        </p:txBody>
      </p:sp>
      <p:pic>
        <p:nvPicPr>
          <p:cNvPr id="35" name="Image 3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52475" y="5536094"/>
            <a:ext cx="902311" cy="558574"/>
          </a:xfrm>
          <a:prstGeom prst="rect">
            <a:avLst/>
          </a:prstGeom>
        </p:spPr>
      </p:pic>
      <p:sp>
        <p:nvSpPr>
          <p:cNvPr id="36" name="Rectangle 35"/>
          <p:cNvSpPr/>
          <p:nvPr/>
        </p:nvSpPr>
        <p:spPr>
          <a:xfrm>
            <a:off x="5022756" y="6088559"/>
            <a:ext cx="2257716" cy="769441"/>
          </a:xfrm>
          <a:prstGeom prst="rect">
            <a:avLst/>
          </a:prstGeom>
        </p:spPr>
        <p:txBody>
          <a:bodyPr wrap="square">
            <a:spAutoFit/>
          </a:bodyPr>
          <a:lstStyle/>
          <a:p>
            <a:pPr algn="ctr">
              <a:defRPr/>
            </a:pPr>
            <a:r>
              <a:rPr lang="fr-FR" sz="1100" dirty="0"/>
              <a:t>huile de pépins de raisin</a:t>
            </a:r>
          </a:p>
          <a:p>
            <a:pPr algn="ctr">
              <a:defRPr/>
            </a:pPr>
            <a:r>
              <a:rPr lang="fr-FR" sz="1100" dirty="0"/>
              <a:t> allantoïne, vitamines PP et B5</a:t>
            </a:r>
          </a:p>
          <a:p>
            <a:pPr algn="ctr">
              <a:defRPr/>
            </a:pPr>
            <a:r>
              <a:rPr lang="fr-FR" sz="1100" b="1" dirty="0"/>
              <a:t>Nourrissant -</a:t>
            </a:r>
          </a:p>
          <a:p>
            <a:pPr algn="ctr">
              <a:defRPr/>
            </a:pPr>
            <a:r>
              <a:rPr lang="fr-FR" sz="1100" b="1" dirty="0"/>
              <a:t>réparateur</a:t>
            </a:r>
          </a:p>
        </p:txBody>
      </p:sp>
      <p:sp>
        <p:nvSpPr>
          <p:cNvPr id="47" name="Rectangle 46"/>
          <p:cNvSpPr/>
          <p:nvPr/>
        </p:nvSpPr>
        <p:spPr>
          <a:xfrm>
            <a:off x="6619975" y="6106456"/>
            <a:ext cx="2124920" cy="600164"/>
          </a:xfrm>
          <a:prstGeom prst="rect">
            <a:avLst/>
          </a:prstGeom>
        </p:spPr>
        <p:txBody>
          <a:bodyPr wrap="square">
            <a:spAutoFit/>
          </a:bodyPr>
          <a:lstStyle/>
          <a:p>
            <a:pPr algn="ctr">
              <a:defRPr/>
            </a:pPr>
            <a:r>
              <a:rPr lang="fr-FR" sz="1100" dirty="0"/>
              <a:t>Algue rouge </a:t>
            </a:r>
          </a:p>
          <a:p>
            <a:pPr algn="ctr">
              <a:defRPr/>
            </a:pPr>
            <a:r>
              <a:rPr lang="fr-FR" sz="1100" b="1" dirty="0"/>
              <a:t>Clarté - homogénéité</a:t>
            </a:r>
          </a:p>
          <a:p>
            <a:pPr algn="ctr">
              <a:defRPr/>
            </a:pPr>
            <a:r>
              <a:rPr lang="fr-FR" sz="1100" b="1" dirty="0"/>
              <a:t>du teint</a:t>
            </a:r>
          </a:p>
        </p:txBody>
      </p:sp>
      <p:pic>
        <p:nvPicPr>
          <p:cNvPr id="39" name="Image 3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5457" y="334783"/>
            <a:ext cx="3160367" cy="4741067"/>
          </a:xfrm>
          <a:prstGeom prst="rect">
            <a:avLst/>
          </a:prstGeom>
        </p:spPr>
      </p:pic>
      <p:pic>
        <p:nvPicPr>
          <p:cNvPr id="41" name="Image 4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4996" y="5554865"/>
            <a:ext cx="686081" cy="379945"/>
          </a:xfrm>
          <a:prstGeom prst="rect">
            <a:avLst/>
          </a:prstGeom>
        </p:spPr>
      </p:pic>
      <p:pic>
        <p:nvPicPr>
          <p:cNvPr id="3" name="Imag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67729" y="5339377"/>
            <a:ext cx="674459" cy="698104"/>
          </a:xfrm>
          <a:prstGeom prst="rect">
            <a:avLst/>
          </a:prstGeom>
        </p:spPr>
      </p:pic>
      <p:pic>
        <p:nvPicPr>
          <p:cNvPr id="4" name="Image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949419" y="5391280"/>
            <a:ext cx="514970" cy="707113"/>
          </a:xfrm>
          <a:prstGeom prst="rect">
            <a:avLst/>
          </a:prstGeom>
        </p:spPr>
      </p:pic>
      <p:pic>
        <p:nvPicPr>
          <p:cNvPr id="5" name="Image 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03270" y="5383868"/>
            <a:ext cx="558405" cy="766109"/>
          </a:xfrm>
          <a:prstGeom prst="rect">
            <a:avLst/>
          </a:prstGeom>
        </p:spPr>
      </p:pic>
      <p:sp>
        <p:nvSpPr>
          <p:cNvPr id="42" name="Rectangle 41"/>
          <p:cNvSpPr/>
          <p:nvPr/>
        </p:nvSpPr>
        <p:spPr>
          <a:xfrm>
            <a:off x="7991991" y="6088559"/>
            <a:ext cx="2124920" cy="600164"/>
          </a:xfrm>
          <a:prstGeom prst="rect">
            <a:avLst/>
          </a:prstGeom>
        </p:spPr>
        <p:txBody>
          <a:bodyPr wrap="square">
            <a:spAutoFit/>
          </a:bodyPr>
          <a:lstStyle/>
          <a:p>
            <a:pPr algn="ctr">
              <a:defRPr/>
            </a:pPr>
            <a:r>
              <a:rPr lang="fr-FR" sz="1100" dirty="0"/>
              <a:t>Vitamines A C E </a:t>
            </a:r>
          </a:p>
          <a:p>
            <a:pPr algn="ctr">
              <a:defRPr/>
            </a:pPr>
            <a:r>
              <a:rPr lang="fr-FR" sz="1100" b="1" dirty="0"/>
              <a:t>Antioxydant </a:t>
            </a:r>
          </a:p>
          <a:p>
            <a:pPr algn="ctr">
              <a:defRPr/>
            </a:pPr>
            <a:r>
              <a:rPr lang="fr-FR" sz="1100" b="1" dirty="0"/>
              <a:t> régénérant</a:t>
            </a:r>
          </a:p>
        </p:txBody>
      </p:sp>
      <p:pic>
        <p:nvPicPr>
          <p:cNvPr id="44" name="Image 4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982666" y="5494342"/>
            <a:ext cx="512832" cy="665466"/>
          </a:xfrm>
          <a:prstGeom prst="rect">
            <a:avLst/>
          </a:prstGeom>
        </p:spPr>
      </p:pic>
      <p:pic>
        <p:nvPicPr>
          <p:cNvPr id="6" name="Image 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67863" y="5577379"/>
            <a:ext cx="620617" cy="620617"/>
          </a:xfrm>
          <a:prstGeom prst="rect">
            <a:avLst/>
          </a:prstGeom>
        </p:spPr>
      </p:pic>
      <p:pic>
        <p:nvPicPr>
          <p:cNvPr id="7" name="Image 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315238" y="5577379"/>
            <a:ext cx="656270" cy="577643"/>
          </a:xfrm>
          <a:prstGeom prst="rect">
            <a:avLst/>
          </a:prstGeom>
        </p:spPr>
      </p:pic>
      <p:pic>
        <p:nvPicPr>
          <p:cNvPr id="8" name="Image 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241410" y="5550724"/>
            <a:ext cx="614569" cy="552702"/>
          </a:xfrm>
          <a:prstGeom prst="rect">
            <a:avLst/>
          </a:prstGeom>
        </p:spPr>
      </p:pic>
      <p:pic>
        <p:nvPicPr>
          <p:cNvPr id="9" name="Image 8"/>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979642" y="5565256"/>
            <a:ext cx="381671" cy="523637"/>
          </a:xfrm>
          <a:prstGeom prst="rect">
            <a:avLst/>
          </a:prstGeom>
        </p:spPr>
      </p:pic>
      <p:pic>
        <p:nvPicPr>
          <p:cNvPr id="10" name="Image 9"/>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601891" y="5473234"/>
            <a:ext cx="763426" cy="686574"/>
          </a:xfrm>
          <a:prstGeom prst="rect">
            <a:avLst/>
          </a:prstGeom>
        </p:spPr>
      </p:pic>
      <p:pic>
        <p:nvPicPr>
          <p:cNvPr id="50" name="Image 4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970664" y="5033083"/>
            <a:ext cx="945599" cy="1002612"/>
          </a:xfrm>
          <a:prstGeom prst="rect">
            <a:avLst/>
          </a:prstGeom>
        </p:spPr>
      </p:pic>
      <p:pic>
        <p:nvPicPr>
          <p:cNvPr id="51" name="Image 50"/>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flipH="1">
            <a:off x="11604976" y="5578891"/>
            <a:ext cx="388240" cy="417265"/>
          </a:xfrm>
          <a:prstGeom prst="rect">
            <a:avLst/>
          </a:prstGeom>
        </p:spPr>
      </p:pic>
      <p:pic>
        <p:nvPicPr>
          <p:cNvPr id="52" name="Image 51"/>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1567402" y="5167106"/>
            <a:ext cx="459060" cy="479127"/>
          </a:xfrm>
          <a:prstGeom prst="rect">
            <a:avLst/>
          </a:prstGeom>
        </p:spPr>
      </p:pic>
      <p:pic>
        <p:nvPicPr>
          <p:cNvPr id="53" name="Image 52"/>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1595703" y="4927047"/>
            <a:ext cx="369135" cy="342289"/>
          </a:xfrm>
          <a:prstGeom prst="rect">
            <a:avLst/>
          </a:prstGeom>
        </p:spPr>
      </p:pic>
      <p:pic>
        <p:nvPicPr>
          <p:cNvPr id="54" name="Image 53"/>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1032778" y="5259153"/>
            <a:ext cx="543317" cy="450819"/>
          </a:xfrm>
          <a:prstGeom prst="rect">
            <a:avLst/>
          </a:prstGeom>
        </p:spPr>
      </p:pic>
      <p:pic>
        <p:nvPicPr>
          <p:cNvPr id="55" name="Image 54"/>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flipH="1">
            <a:off x="11096339" y="4977245"/>
            <a:ext cx="450085" cy="379722"/>
          </a:xfrm>
          <a:prstGeom prst="rect">
            <a:avLst/>
          </a:prstGeom>
        </p:spPr>
      </p:pic>
      <p:pic>
        <p:nvPicPr>
          <p:cNvPr id="56" name="Image 55"/>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1039856" y="5681121"/>
            <a:ext cx="571745" cy="323256"/>
          </a:xfrm>
          <a:prstGeom prst="rect">
            <a:avLst/>
          </a:prstGeom>
        </p:spPr>
      </p:pic>
    </p:spTree>
    <p:extLst>
      <p:ext uri="{BB962C8B-B14F-4D97-AF65-F5344CB8AC3E}">
        <p14:creationId xmlns:p14="http://schemas.microsoft.com/office/powerpoint/2010/main" val="276036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50"/>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55"/>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53"/>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52"/>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54"/>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56"/>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51"/>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6" grpId="0"/>
      <p:bldP spid="28" grpId="0"/>
      <p:bldP spid="32" grpId="0"/>
      <p:bldP spid="29" grpId="0"/>
      <p:bldP spid="36" grpId="0"/>
      <p:bldP spid="47" grpId="0"/>
      <p:bldP spid="4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3">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rcRect b="11437"/>
          <a:stretch/>
        </p:blipFill>
        <p:spPr>
          <a:xfrm>
            <a:off x="0" y="-10452"/>
            <a:ext cx="12192000" cy="6868452"/>
          </a:xfrm>
          <a:prstGeom prst="rect">
            <a:avLst/>
          </a:prstGeom>
        </p:spPr>
      </p:pic>
      <p:sp>
        <p:nvSpPr>
          <p:cNvPr id="4" name="Rectangle 3"/>
          <p:cNvSpPr/>
          <p:nvPr/>
        </p:nvSpPr>
        <p:spPr>
          <a:xfrm>
            <a:off x="0" y="-10452"/>
            <a:ext cx="12192000" cy="6858000"/>
          </a:xfrm>
          <a:prstGeom prst="rect">
            <a:avLst/>
          </a:prstGeom>
          <a:solidFill>
            <a:srgbClr val="EEE5E4">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1" y="2950488"/>
            <a:ext cx="12192000" cy="936120"/>
          </a:xfrm>
          <a:prstGeom prst="rect">
            <a:avLst/>
          </a:prstGeom>
          <a:solidFill>
            <a:srgbClr val="E4CEC4">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fr-FR" sz="3600" cap="small" dirty="0">
                <a:solidFill>
                  <a:schemeClr val="tx1"/>
                </a:solidFill>
                <a:latin typeface="KyivType Sans2" panose="00000500000000000000" pitchFamily="50" charset="0"/>
              </a:rPr>
              <a:t>Les questions </a:t>
            </a:r>
          </a:p>
        </p:txBody>
      </p:sp>
    </p:spTree>
    <p:extLst>
      <p:ext uri="{BB962C8B-B14F-4D97-AF65-F5344CB8AC3E}">
        <p14:creationId xmlns:p14="http://schemas.microsoft.com/office/powerpoint/2010/main" val="39517909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2110186"/>
          </a:xfrm>
          <a:prstGeom prst="rect">
            <a:avLst/>
          </a:prstGeom>
          <a:solidFill>
            <a:srgbClr val="E9E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p:cNvPicPr>
            <a:picLocks noChangeAspect="1"/>
          </p:cNvPicPr>
          <p:nvPr/>
        </p:nvPicPr>
        <p:blipFill>
          <a:blip r:embed="rId3"/>
          <a:stretch>
            <a:fillRect/>
          </a:stretch>
        </p:blipFill>
        <p:spPr>
          <a:xfrm>
            <a:off x="0" y="2110186"/>
            <a:ext cx="12192000" cy="4760148"/>
          </a:xfrm>
          <a:prstGeom prst="rect">
            <a:avLst/>
          </a:prstGeom>
        </p:spPr>
      </p:pic>
      <p:sp>
        <p:nvSpPr>
          <p:cNvPr id="8" name="Rectangle 7"/>
          <p:cNvSpPr/>
          <p:nvPr/>
        </p:nvSpPr>
        <p:spPr>
          <a:xfrm>
            <a:off x="0" y="12334"/>
            <a:ext cx="12224327" cy="6858000"/>
          </a:xfrm>
          <a:prstGeom prst="rect">
            <a:avLst/>
          </a:prstGeom>
          <a:solidFill>
            <a:srgbClr val="E4CEC4">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endParaRPr lang="fr-FR" sz="4800" cap="small" dirty="0">
              <a:solidFill>
                <a:srgbClr val="3E3E3E"/>
              </a:solidFill>
              <a:latin typeface="KyivType Sans2" panose="00000500000000000000" pitchFamily="50" charset="0"/>
            </a:endParaRPr>
          </a:p>
        </p:txBody>
      </p:sp>
      <p:sp>
        <p:nvSpPr>
          <p:cNvPr id="12" name="Rectangle 11"/>
          <p:cNvSpPr/>
          <p:nvPr/>
        </p:nvSpPr>
        <p:spPr>
          <a:xfrm>
            <a:off x="740533" y="2522245"/>
            <a:ext cx="10743257" cy="3170099"/>
          </a:xfrm>
          <a:prstGeom prst="rect">
            <a:avLst/>
          </a:prstGeom>
          <a:solidFill>
            <a:srgbClr val="E9E0D9"/>
          </a:solidFill>
        </p:spPr>
        <p:txBody>
          <a:bodyPr wrap="square">
            <a:spAutoFit/>
          </a:bodyPr>
          <a:lstStyle/>
          <a:p>
            <a:pPr algn="just" defTabSz="886328">
              <a:defRPr/>
            </a:pPr>
            <a:r>
              <a:rPr lang="fr-FR" altLang="zh-TW" sz="2000" dirty="0">
                <a:latin typeface="Roboto" panose="02000000000000000000" pitchFamily="2" charset="0"/>
                <a:ea typeface="Roboto" panose="02000000000000000000" pitchFamily="2" charset="0"/>
              </a:rPr>
              <a:t>Dans la mesure où le produit agit sur le vieillissement des cellules, on peut commencer à utiliser ce produit dès lors que les signes de l’âge s’installent.</a:t>
            </a:r>
          </a:p>
          <a:p>
            <a:pPr algn="just" defTabSz="886328">
              <a:defRPr/>
            </a:pPr>
            <a:endParaRPr lang="fr-FR" altLang="zh-TW" sz="2000" dirty="0">
              <a:latin typeface="Roboto" panose="02000000000000000000" pitchFamily="2" charset="0"/>
              <a:ea typeface="Roboto" panose="02000000000000000000" pitchFamily="2" charset="0"/>
            </a:endParaRPr>
          </a:p>
          <a:p>
            <a:pPr algn="just" defTabSz="886328">
              <a:defRPr/>
            </a:pPr>
            <a:r>
              <a:rPr lang="fr-FR" altLang="zh-TW" sz="2000" dirty="0">
                <a:latin typeface="Roboto" panose="02000000000000000000" pitchFamily="2" charset="0"/>
                <a:ea typeface="Roboto" panose="02000000000000000000" pitchFamily="2" charset="0"/>
              </a:rPr>
              <a:t>Cependant ce produit a été pensé et conçu plus spécifiquement pour les peaux matures afin d’agir sur la sénescence cellulaire, et non pas en « prévention » (pour cela il y a les produits des gammes AGE DEFENSE) </a:t>
            </a:r>
            <a:r>
              <a:rPr lang="fr-FR" altLang="zh-TW" sz="2000" dirty="0">
                <a:latin typeface="Roboto" panose="02000000000000000000" pitchFamily="2" charset="0"/>
                <a:ea typeface="Roboto" panose="02000000000000000000" pitchFamily="2" charset="0"/>
                <a:sym typeface="Wingdings" pitchFamily="2" charset="2"/>
              </a:rPr>
              <a:t></a:t>
            </a:r>
            <a:r>
              <a:rPr lang="fr-FR" altLang="zh-TW" sz="2000" dirty="0">
                <a:latin typeface="Roboto" panose="02000000000000000000" pitchFamily="2" charset="0"/>
                <a:ea typeface="Roboto" panose="02000000000000000000" pitchFamily="2" charset="0"/>
              </a:rPr>
              <a:t> Cela ne sert à rien d’aller trop vite ! </a:t>
            </a:r>
          </a:p>
          <a:p>
            <a:pPr algn="just" defTabSz="886328">
              <a:defRPr/>
            </a:pPr>
            <a:endParaRPr lang="fr-FR" altLang="zh-TW" sz="2000" dirty="0">
              <a:latin typeface="Roboto" panose="02000000000000000000" pitchFamily="2" charset="0"/>
              <a:ea typeface="Roboto" panose="02000000000000000000" pitchFamily="2" charset="0"/>
            </a:endParaRPr>
          </a:p>
          <a:p>
            <a:pPr algn="just"/>
            <a:r>
              <a:rPr lang="fr-FR" altLang="zh-TW" sz="2000" dirty="0">
                <a:latin typeface="Roboto" panose="02000000000000000000" pitchFamily="2" charset="0"/>
                <a:ea typeface="Roboto" panose="02000000000000000000" pitchFamily="2" charset="0"/>
              </a:rPr>
              <a:t>Il est important de toujours se référer à l’état de la peau.</a:t>
            </a:r>
          </a:p>
          <a:p>
            <a:pPr algn="just"/>
            <a:r>
              <a:rPr lang="fr-FR" altLang="zh-TW" sz="2000" dirty="0">
                <a:latin typeface="Roboto" panose="02000000000000000000" pitchFamily="2" charset="0"/>
                <a:ea typeface="Roboto" panose="02000000000000000000" pitchFamily="2" charset="0"/>
              </a:rPr>
              <a:t>L’âge biologique et l’âge de la peau ne correspondent pas toujours. D’autant plus si le métabolisme cellulaire est ralenti par une quelconque agression, maladie par exemple. </a:t>
            </a:r>
          </a:p>
        </p:txBody>
      </p:sp>
      <p:sp>
        <p:nvSpPr>
          <p:cNvPr id="7" name="Espace réservé du titre 1"/>
          <p:cNvSpPr txBox="1">
            <a:spLocks/>
          </p:cNvSpPr>
          <p:nvPr/>
        </p:nvSpPr>
        <p:spPr>
          <a:xfrm>
            <a:off x="16163" y="527626"/>
            <a:ext cx="12191999" cy="1050929"/>
          </a:xfrm>
          <a:prstGeom prst="rect">
            <a:avLst/>
          </a:prstGeom>
        </p:spPr>
        <p:txBody>
          <a:bodyPr vert="horz" lIns="81280" tIns="40640" rIns="81280" bIns="4064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a:lnSpc>
                <a:spcPts val="2982"/>
              </a:lnSpc>
            </a:pPr>
            <a:r>
              <a:rPr lang="fr-FR" sz="2200" b="1" dirty="0">
                <a:solidFill>
                  <a:schemeClr val="tx1"/>
                </a:solidFill>
              </a:rPr>
              <a:t>PUIS-JE UTILISER CELLULAR CODE SERUM SI JE N’AI PAS LA PEAU MATURE ?</a:t>
            </a:r>
            <a:endParaRPr lang="fr-FR" sz="2200" b="1" cap="small" dirty="0">
              <a:solidFill>
                <a:schemeClr val="tx1"/>
              </a:solidFill>
            </a:endParaRPr>
          </a:p>
        </p:txBody>
      </p:sp>
    </p:spTree>
    <p:extLst>
      <p:ext uri="{BB962C8B-B14F-4D97-AF65-F5344CB8AC3E}">
        <p14:creationId xmlns:p14="http://schemas.microsoft.com/office/powerpoint/2010/main" val="2910235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2110186"/>
          </a:xfrm>
          <a:prstGeom prst="rect">
            <a:avLst/>
          </a:prstGeom>
          <a:solidFill>
            <a:srgbClr val="E9E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p:cNvPicPr>
            <a:picLocks noChangeAspect="1"/>
          </p:cNvPicPr>
          <p:nvPr/>
        </p:nvPicPr>
        <p:blipFill>
          <a:blip r:embed="rId3"/>
          <a:stretch>
            <a:fillRect/>
          </a:stretch>
        </p:blipFill>
        <p:spPr>
          <a:xfrm>
            <a:off x="0" y="2110186"/>
            <a:ext cx="12192000" cy="4760148"/>
          </a:xfrm>
          <a:prstGeom prst="rect">
            <a:avLst/>
          </a:prstGeom>
        </p:spPr>
      </p:pic>
      <p:sp>
        <p:nvSpPr>
          <p:cNvPr id="8" name="Rectangle 7"/>
          <p:cNvSpPr/>
          <p:nvPr/>
        </p:nvSpPr>
        <p:spPr>
          <a:xfrm>
            <a:off x="0" y="12334"/>
            <a:ext cx="12224327" cy="6858000"/>
          </a:xfrm>
          <a:prstGeom prst="rect">
            <a:avLst/>
          </a:prstGeom>
          <a:solidFill>
            <a:srgbClr val="E4CEC4">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endParaRPr lang="fr-FR" sz="4800" cap="small" dirty="0">
              <a:solidFill>
                <a:srgbClr val="3E3E3E"/>
              </a:solidFill>
              <a:latin typeface="KyivType Sans2" panose="00000500000000000000" pitchFamily="50" charset="0"/>
            </a:endParaRPr>
          </a:p>
        </p:txBody>
      </p:sp>
      <p:sp>
        <p:nvSpPr>
          <p:cNvPr id="12" name="Rectangle 11"/>
          <p:cNvSpPr/>
          <p:nvPr/>
        </p:nvSpPr>
        <p:spPr>
          <a:xfrm>
            <a:off x="740533" y="2315212"/>
            <a:ext cx="10743257" cy="3785652"/>
          </a:xfrm>
          <a:prstGeom prst="rect">
            <a:avLst/>
          </a:prstGeom>
          <a:solidFill>
            <a:srgbClr val="E9E0D9"/>
          </a:solidFill>
        </p:spPr>
        <p:txBody>
          <a:bodyPr wrap="square">
            <a:spAutoFit/>
          </a:bodyPr>
          <a:lstStyle/>
          <a:p>
            <a:pPr algn="just" defTabSz="886328">
              <a:defRPr/>
            </a:pPr>
            <a:r>
              <a:rPr lang="fr-FR" altLang="zh-TW" sz="2000" dirty="0">
                <a:latin typeface="Roboto" panose="02000000000000000000" pitchFamily="2" charset="0"/>
                <a:ea typeface="Roboto" panose="02000000000000000000" pitchFamily="2" charset="0"/>
              </a:rPr>
              <a:t>ELIXIR VITAL fait partie de la gamme des SPECIFICS / </a:t>
            </a:r>
            <a:r>
              <a:rPr lang="fr-FR" altLang="zh-TW" sz="2000" dirty="0" err="1">
                <a:latin typeface="Roboto" panose="02000000000000000000" pitchFamily="2" charset="0"/>
                <a:ea typeface="Roboto" panose="02000000000000000000" pitchFamily="2" charset="0"/>
              </a:rPr>
              <a:t>Repair</a:t>
            </a:r>
            <a:r>
              <a:rPr lang="fr-FR" altLang="zh-TW" sz="2000" dirty="0">
                <a:latin typeface="Roboto" panose="02000000000000000000" pitchFamily="2" charset="0"/>
                <a:ea typeface="Roboto" panose="02000000000000000000" pitchFamily="2" charset="0"/>
              </a:rPr>
              <a:t>. </a:t>
            </a:r>
          </a:p>
          <a:p>
            <a:pPr algn="just" defTabSz="886328">
              <a:defRPr/>
            </a:pPr>
            <a:r>
              <a:rPr lang="fr-FR" altLang="zh-TW" sz="2000" dirty="0">
                <a:latin typeface="Roboto" panose="02000000000000000000" pitchFamily="2" charset="0"/>
                <a:ea typeface="Roboto" panose="02000000000000000000" pitchFamily="2" charset="0"/>
              </a:rPr>
              <a:t>Il fonctionne comme un super réparateur et régénérateur des peaux abimées, fatiguées, altérées et en prévention pour toutes les peaux. Son but est de reproduire le film Hydrolipidique en agissant par bio-mimétisme. </a:t>
            </a:r>
          </a:p>
          <a:p>
            <a:pPr algn="just" defTabSz="886328">
              <a:defRPr/>
            </a:pPr>
            <a:r>
              <a:rPr lang="fr-FR" altLang="zh-TW" sz="2000" dirty="0">
                <a:latin typeface="Roboto" panose="02000000000000000000" pitchFamily="2" charset="0"/>
                <a:ea typeface="Roboto" panose="02000000000000000000" pitchFamily="2" charset="0"/>
              </a:rPr>
              <a:t>Il peut être appliqué seul ou en en sérum sous la crème habituelle.</a:t>
            </a:r>
          </a:p>
          <a:p>
            <a:pPr algn="just" defTabSz="886328">
              <a:defRPr/>
            </a:pPr>
            <a:endParaRPr lang="fr-FR" altLang="zh-TW" sz="2000" dirty="0">
              <a:latin typeface="Roboto" panose="02000000000000000000" pitchFamily="2" charset="0"/>
              <a:ea typeface="Roboto" panose="02000000000000000000" pitchFamily="2" charset="0"/>
            </a:endParaRPr>
          </a:p>
          <a:p>
            <a:pPr algn="just" defTabSz="886328">
              <a:defRPr/>
            </a:pPr>
            <a:r>
              <a:rPr lang="fr-FR" altLang="zh-TW" sz="2000" dirty="0">
                <a:latin typeface="Roboto" panose="02000000000000000000" pitchFamily="2" charset="0"/>
                <a:ea typeface="Roboto" panose="02000000000000000000" pitchFamily="2" charset="0"/>
              </a:rPr>
              <a:t>CELLULAR CODE SERUM agit sur l’état même des cellules, sur leur fonctionnement et leur durée de vie.</a:t>
            </a:r>
          </a:p>
          <a:p>
            <a:pPr algn="just" defTabSz="886328">
              <a:defRPr/>
            </a:pPr>
            <a:r>
              <a:rPr lang="fr-FR" altLang="zh-TW" sz="2000" dirty="0">
                <a:latin typeface="Roboto" panose="02000000000000000000" pitchFamily="2" charset="0"/>
                <a:ea typeface="Roboto" panose="02000000000000000000" pitchFamily="2" charset="0"/>
              </a:rPr>
              <a:t>On apporte aux cellules tous les éléments nécessaires pour réinitialiser la jeunesse de la peau et « retrouver le fonctionnement cellulaire d’une personne qui a 10 ans de moins »</a:t>
            </a:r>
          </a:p>
          <a:p>
            <a:pPr algn="just" defTabSz="886328">
              <a:defRPr/>
            </a:pPr>
            <a:endParaRPr lang="fr-FR" altLang="zh-TW" sz="2000" dirty="0">
              <a:latin typeface="Roboto" panose="02000000000000000000" pitchFamily="2" charset="0"/>
              <a:ea typeface="Roboto" panose="02000000000000000000" pitchFamily="2" charset="0"/>
            </a:endParaRPr>
          </a:p>
          <a:p>
            <a:pPr algn="just" defTabSz="886328">
              <a:defRPr/>
            </a:pPr>
            <a:r>
              <a:rPr lang="fr-FR" altLang="zh-TW" sz="2000" dirty="0">
                <a:latin typeface="Roboto" panose="02000000000000000000" pitchFamily="2" charset="0"/>
                <a:ea typeface="Roboto" panose="02000000000000000000" pitchFamily="2" charset="0"/>
              </a:rPr>
              <a:t> Ce sont deux niveaux d’action différents.</a:t>
            </a:r>
          </a:p>
        </p:txBody>
      </p:sp>
      <p:sp>
        <p:nvSpPr>
          <p:cNvPr id="7" name="Espace réservé du titre 1"/>
          <p:cNvSpPr txBox="1">
            <a:spLocks/>
          </p:cNvSpPr>
          <p:nvPr/>
        </p:nvSpPr>
        <p:spPr>
          <a:xfrm>
            <a:off x="16163" y="527626"/>
            <a:ext cx="12191999" cy="1050929"/>
          </a:xfrm>
          <a:prstGeom prst="rect">
            <a:avLst/>
          </a:prstGeom>
        </p:spPr>
        <p:txBody>
          <a:bodyPr vert="horz" lIns="81280" tIns="40640" rIns="81280" bIns="4064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a:lnSpc>
                <a:spcPts val="2982"/>
              </a:lnSpc>
            </a:pPr>
            <a:r>
              <a:rPr lang="fr-FR" sz="2200" b="1" dirty="0">
                <a:solidFill>
                  <a:schemeClr val="tx1"/>
                </a:solidFill>
              </a:rPr>
              <a:t>COMMENT CHOISIR ENTRE L’ELIXIR VITAL ET CELLULAR CODE SERUM? </a:t>
            </a:r>
          </a:p>
        </p:txBody>
      </p:sp>
    </p:spTree>
    <p:extLst>
      <p:ext uri="{BB962C8B-B14F-4D97-AF65-F5344CB8AC3E}">
        <p14:creationId xmlns:p14="http://schemas.microsoft.com/office/powerpoint/2010/main" val="2613183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2110186"/>
          </a:xfrm>
          <a:prstGeom prst="rect">
            <a:avLst/>
          </a:prstGeom>
          <a:solidFill>
            <a:srgbClr val="E9E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p:cNvPicPr>
            <a:picLocks noChangeAspect="1"/>
          </p:cNvPicPr>
          <p:nvPr/>
        </p:nvPicPr>
        <p:blipFill>
          <a:blip r:embed="rId3"/>
          <a:stretch>
            <a:fillRect/>
          </a:stretch>
        </p:blipFill>
        <p:spPr>
          <a:xfrm>
            <a:off x="0" y="2110186"/>
            <a:ext cx="12192000" cy="4760148"/>
          </a:xfrm>
          <a:prstGeom prst="rect">
            <a:avLst/>
          </a:prstGeom>
        </p:spPr>
      </p:pic>
      <p:sp>
        <p:nvSpPr>
          <p:cNvPr id="8" name="Rectangle 7"/>
          <p:cNvSpPr/>
          <p:nvPr/>
        </p:nvSpPr>
        <p:spPr>
          <a:xfrm>
            <a:off x="0" y="12334"/>
            <a:ext cx="12224327" cy="6858000"/>
          </a:xfrm>
          <a:prstGeom prst="rect">
            <a:avLst/>
          </a:prstGeom>
          <a:solidFill>
            <a:srgbClr val="E4CEC4">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endParaRPr lang="fr-FR" sz="4800" cap="small" dirty="0">
              <a:solidFill>
                <a:srgbClr val="3E3E3E"/>
              </a:solidFill>
              <a:latin typeface="KyivType Sans2" panose="00000500000000000000" pitchFamily="50" charset="0"/>
            </a:endParaRPr>
          </a:p>
        </p:txBody>
      </p:sp>
      <p:sp>
        <p:nvSpPr>
          <p:cNvPr id="12" name="Rectangle 11"/>
          <p:cNvSpPr/>
          <p:nvPr/>
        </p:nvSpPr>
        <p:spPr>
          <a:xfrm>
            <a:off x="740533" y="2625478"/>
            <a:ext cx="10743257" cy="2246769"/>
          </a:xfrm>
          <a:prstGeom prst="rect">
            <a:avLst/>
          </a:prstGeom>
          <a:solidFill>
            <a:srgbClr val="E9E0D9"/>
          </a:solidFill>
        </p:spPr>
        <p:txBody>
          <a:bodyPr wrap="square">
            <a:spAutoFit/>
          </a:bodyPr>
          <a:lstStyle/>
          <a:p>
            <a:pPr algn="just"/>
            <a:r>
              <a:rPr lang="fr-FR" sz="2000" dirty="0">
                <a:latin typeface="Roboto" panose="02000000000000000000" pitchFamily="2" charset="0"/>
                <a:ea typeface="Roboto" panose="02000000000000000000" pitchFamily="2" charset="0"/>
              </a:rPr>
              <a:t>Cet applicateur en métal BREVETÉ a une forme ergonomique arrondie, avec une inclinaison étudiée pour une sécurité maximale lors de l’application sur le contour des yeux et des lèvres.</a:t>
            </a:r>
          </a:p>
          <a:p>
            <a:pPr algn="just"/>
            <a:endParaRPr lang="fr-FR" sz="2000" dirty="0">
              <a:latin typeface="Roboto" panose="02000000000000000000" pitchFamily="2" charset="0"/>
              <a:ea typeface="Roboto" panose="02000000000000000000" pitchFamily="2" charset="0"/>
            </a:endParaRPr>
          </a:p>
          <a:p>
            <a:pPr algn="just"/>
            <a:r>
              <a:rPr lang="fr-FR" sz="2000" dirty="0">
                <a:latin typeface="Roboto" panose="02000000000000000000" pitchFamily="2" charset="0"/>
                <a:ea typeface="Roboto" panose="02000000000000000000" pitchFamily="2" charset="0"/>
              </a:rPr>
              <a:t>Il est en ZAMAC = Zinc, Aluminium, Magnésium, Cuivre. </a:t>
            </a:r>
          </a:p>
          <a:p>
            <a:pPr algn="just"/>
            <a:endParaRPr lang="fr-FR" sz="2000" dirty="0">
              <a:latin typeface="Roboto" panose="02000000000000000000" pitchFamily="2" charset="0"/>
              <a:ea typeface="Roboto" panose="02000000000000000000" pitchFamily="2" charset="0"/>
            </a:endParaRPr>
          </a:p>
          <a:p>
            <a:pPr algn="just"/>
            <a:r>
              <a:rPr lang="fr-FR" sz="2000" dirty="0">
                <a:latin typeface="Roboto" panose="02000000000000000000" pitchFamily="2" charset="0"/>
                <a:ea typeface="Roboto" panose="02000000000000000000" pitchFamily="2" charset="0"/>
              </a:rPr>
              <a:t>Il s’agit d’un alliage de métaux sélectionnés pour leur sécurité.</a:t>
            </a:r>
          </a:p>
          <a:p>
            <a:endParaRPr lang="fr-FR" sz="2000" dirty="0">
              <a:latin typeface="Roboto" panose="02000000000000000000" pitchFamily="2" charset="0"/>
              <a:ea typeface="Roboto" panose="02000000000000000000" pitchFamily="2" charset="0"/>
            </a:endParaRPr>
          </a:p>
        </p:txBody>
      </p:sp>
      <p:sp>
        <p:nvSpPr>
          <p:cNvPr id="7" name="Espace réservé du titre 1"/>
          <p:cNvSpPr txBox="1">
            <a:spLocks/>
          </p:cNvSpPr>
          <p:nvPr/>
        </p:nvSpPr>
        <p:spPr>
          <a:xfrm>
            <a:off x="16163" y="527626"/>
            <a:ext cx="12191999" cy="1050929"/>
          </a:xfrm>
          <a:prstGeom prst="rect">
            <a:avLst/>
          </a:prstGeom>
        </p:spPr>
        <p:txBody>
          <a:bodyPr vert="horz" lIns="81280" tIns="40640" rIns="81280" bIns="4064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a:lnSpc>
                <a:spcPts val="2982"/>
              </a:lnSpc>
            </a:pPr>
            <a:r>
              <a:rPr lang="fr-FR" sz="2200" b="1" dirty="0">
                <a:solidFill>
                  <a:schemeClr val="tx1"/>
                </a:solidFill>
              </a:rPr>
              <a:t>EN QUELLE MATIÈRE EST COMPOSÉE L’EMBOUT DU CELLULAR CODE CONTOUR? </a:t>
            </a:r>
            <a:endParaRPr lang="fr-FR" sz="2200" b="1" cap="small" dirty="0">
              <a:solidFill>
                <a:schemeClr val="tx1"/>
              </a:solidFill>
            </a:endParaRPr>
          </a:p>
        </p:txBody>
      </p:sp>
    </p:spTree>
    <p:extLst>
      <p:ext uri="{BB962C8B-B14F-4D97-AF65-F5344CB8AC3E}">
        <p14:creationId xmlns:p14="http://schemas.microsoft.com/office/powerpoint/2010/main" val="2169853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12192000" cy="2110186"/>
          </a:xfrm>
          <a:prstGeom prst="rect">
            <a:avLst/>
          </a:prstGeom>
          <a:solidFill>
            <a:srgbClr val="E9E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p:cNvPicPr>
            <a:picLocks noChangeAspect="1"/>
          </p:cNvPicPr>
          <p:nvPr/>
        </p:nvPicPr>
        <p:blipFill>
          <a:blip r:embed="rId3"/>
          <a:stretch>
            <a:fillRect/>
          </a:stretch>
        </p:blipFill>
        <p:spPr>
          <a:xfrm>
            <a:off x="0" y="2110186"/>
            <a:ext cx="12192000" cy="4760148"/>
          </a:xfrm>
          <a:prstGeom prst="rect">
            <a:avLst/>
          </a:prstGeom>
        </p:spPr>
      </p:pic>
      <p:sp>
        <p:nvSpPr>
          <p:cNvPr id="8" name="Rectangle 7"/>
          <p:cNvSpPr/>
          <p:nvPr/>
        </p:nvSpPr>
        <p:spPr>
          <a:xfrm>
            <a:off x="0" y="12334"/>
            <a:ext cx="12224327" cy="6858000"/>
          </a:xfrm>
          <a:prstGeom prst="rect">
            <a:avLst/>
          </a:prstGeom>
          <a:solidFill>
            <a:srgbClr val="E4CEC4">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endParaRPr lang="fr-FR" sz="4800" cap="small" dirty="0">
              <a:solidFill>
                <a:srgbClr val="3E3E3E"/>
              </a:solidFill>
              <a:latin typeface="KyivType Sans2" panose="00000500000000000000" pitchFamily="50" charset="0"/>
            </a:endParaRPr>
          </a:p>
        </p:txBody>
      </p:sp>
      <p:sp>
        <p:nvSpPr>
          <p:cNvPr id="12" name="Rectangle 11"/>
          <p:cNvSpPr/>
          <p:nvPr/>
        </p:nvSpPr>
        <p:spPr>
          <a:xfrm>
            <a:off x="740533" y="2294174"/>
            <a:ext cx="10743257" cy="4093428"/>
          </a:xfrm>
          <a:prstGeom prst="rect">
            <a:avLst/>
          </a:prstGeom>
          <a:solidFill>
            <a:srgbClr val="E9E0D9"/>
          </a:solidFill>
        </p:spPr>
        <p:txBody>
          <a:bodyPr wrap="square">
            <a:spAutoFit/>
          </a:bodyPr>
          <a:lstStyle/>
          <a:p>
            <a:r>
              <a:rPr lang="fr-FR" sz="2000" dirty="0">
                <a:latin typeface="Roboto" panose="02000000000000000000" pitchFamily="2" charset="0"/>
                <a:ea typeface="Roboto" panose="02000000000000000000" pitchFamily="2" charset="0"/>
              </a:rPr>
              <a:t>Bien évidemment, la perception des senteurs est très subjective.</a:t>
            </a:r>
          </a:p>
          <a:p>
            <a:r>
              <a:rPr lang="fr-FR" sz="2000" dirty="0">
                <a:latin typeface="Roboto" panose="02000000000000000000" pitchFamily="2" charset="0"/>
                <a:ea typeface="Roboto" panose="02000000000000000000" pitchFamily="2" charset="0"/>
              </a:rPr>
              <a:t>Il est important de laisser s’exprimer cette cliente sur ce qu’elle n’aime pas et ne pas la contredire, c’est son ressenti.</a:t>
            </a:r>
          </a:p>
          <a:p>
            <a:endParaRPr lang="fr-FR" sz="2000" dirty="0">
              <a:latin typeface="Roboto" panose="02000000000000000000" pitchFamily="2" charset="0"/>
              <a:ea typeface="Roboto" panose="02000000000000000000" pitchFamily="2" charset="0"/>
            </a:endParaRPr>
          </a:p>
          <a:p>
            <a:r>
              <a:rPr lang="fr-FR" sz="2000" dirty="0">
                <a:latin typeface="Roboto" panose="02000000000000000000" pitchFamily="2" charset="0"/>
                <a:ea typeface="Roboto" panose="02000000000000000000" pitchFamily="2" charset="0"/>
              </a:rPr>
              <a:t>Néanmoins, sachez que 86% des personnes ont considéré ce parfum comme </a:t>
            </a:r>
          </a:p>
          <a:p>
            <a:r>
              <a:rPr lang="fr-FR" sz="2000" dirty="0">
                <a:latin typeface="Roboto" panose="02000000000000000000" pitchFamily="2" charset="0"/>
                <a:ea typeface="Roboto" panose="02000000000000000000" pitchFamily="2" charset="0"/>
              </a:rPr>
              <a:t>« agréable à très agréable » lors du test d’usage.</a:t>
            </a:r>
          </a:p>
          <a:p>
            <a:endParaRPr lang="fr-FR" sz="2000" dirty="0">
              <a:latin typeface="Roboto" panose="02000000000000000000" pitchFamily="2" charset="0"/>
              <a:ea typeface="Roboto" panose="02000000000000000000" pitchFamily="2" charset="0"/>
            </a:endParaRPr>
          </a:p>
          <a:p>
            <a:r>
              <a:rPr lang="fr-FR" sz="2000" dirty="0">
                <a:latin typeface="Roboto" panose="02000000000000000000" pitchFamily="2" charset="0"/>
                <a:ea typeface="Roboto" panose="02000000000000000000" pitchFamily="2" charset="0"/>
              </a:rPr>
              <a:t>Le parfum de toute la gamme a été développé par un nez. </a:t>
            </a:r>
          </a:p>
          <a:p>
            <a:r>
              <a:rPr lang="fr-FR" sz="2000" dirty="0">
                <a:latin typeface="Roboto" panose="02000000000000000000" pitchFamily="2" charset="0"/>
                <a:ea typeface="Roboto" panose="02000000000000000000" pitchFamily="2" charset="0"/>
              </a:rPr>
              <a:t>L’idée de cette composition florale est d’incarner la féminité et l’élégance. </a:t>
            </a:r>
          </a:p>
          <a:p>
            <a:r>
              <a:rPr lang="fr-FR" sz="2000" dirty="0">
                <a:latin typeface="Roboto" panose="02000000000000000000" pitchFamily="2" charset="0"/>
                <a:ea typeface="Roboto" panose="02000000000000000000" pitchFamily="2" charset="0"/>
              </a:rPr>
              <a:t>Ce parfum est constitué de  83% de composés naturels. </a:t>
            </a:r>
          </a:p>
          <a:p>
            <a:r>
              <a:rPr lang="fr-FR" sz="2000" dirty="0">
                <a:latin typeface="Roboto" panose="02000000000000000000" pitchFamily="2" charset="0"/>
                <a:ea typeface="Roboto" panose="02000000000000000000" pitchFamily="2" charset="0"/>
              </a:rPr>
              <a:t>Il est associé à la Quintessence (sauf  pour le contour de l’œil).  </a:t>
            </a:r>
          </a:p>
          <a:p>
            <a:r>
              <a:rPr lang="fr-FR" sz="2000" dirty="0">
                <a:latin typeface="Roboto" panose="02000000000000000000" pitchFamily="2" charset="0"/>
                <a:ea typeface="Roboto" panose="02000000000000000000" pitchFamily="2" charset="0"/>
              </a:rPr>
              <a:t>Les notes hespéridés de tête apportent de la fraîcheur, le cœur floral apporte de la rondeur et de l’élégance et le fond boisé est rassurant.</a:t>
            </a:r>
          </a:p>
        </p:txBody>
      </p:sp>
      <p:sp>
        <p:nvSpPr>
          <p:cNvPr id="7" name="Espace réservé du titre 1"/>
          <p:cNvSpPr txBox="1">
            <a:spLocks/>
          </p:cNvSpPr>
          <p:nvPr/>
        </p:nvSpPr>
        <p:spPr>
          <a:xfrm>
            <a:off x="16163" y="527626"/>
            <a:ext cx="12191999" cy="1050929"/>
          </a:xfrm>
          <a:prstGeom prst="rect">
            <a:avLst/>
          </a:prstGeom>
        </p:spPr>
        <p:txBody>
          <a:bodyPr vert="horz" lIns="81280" tIns="40640" rIns="81280" bIns="4064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a:lnSpc>
                <a:spcPts val="2982"/>
              </a:lnSpc>
            </a:pPr>
            <a:r>
              <a:rPr lang="fr-FR" sz="2400" b="1" dirty="0">
                <a:solidFill>
                  <a:schemeClr val="tx1"/>
                </a:solidFill>
              </a:rPr>
              <a:t>MA CLIENTE N’AIME PAS LE PARFUM DE LA GAMME,</a:t>
            </a:r>
          </a:p>
          <a:p>
            <a:pPr>
              <a:lnSpc>
                <a:spcPts val="2982"/>
              </a:lnSpc>
            </a:pPr>
            <a:r>
              <a:rPr lang="fr-FR" sz="2400" b="1" dirty="0">
                <a:solidFill>
                  <a:schemeClr val="tx1"/>
                </a:solidFill>
              </a:rPr>
              <a:t> COMMENT LUI REPONDRE? </a:t>
            </a:r>
          </a:p>
        </p:txBody>
      </p:sp>
    </p:spTree>
    <p:extLst>
      <p:ext uri="{BB962C8B-B14F-4D97-AF65-F5344CB8AC3E}">
        <p14:creationId xmlns:p14="http://schemas.microsoft.com/office/powerpoint/2010/main" val="214602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2110186"/>
          </a:xfrm>
          <a:prstGeom prst="rect">
            <a:avLst/>
          </a:prstGeom>
          <a:solidFill>
            <a:srgbClr val="E9E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p:cNvPicPr>
            <a:picLocks noChangeAspect="1"/>
          </p:cNvPicPr>
          <p:nvPr/>
        </p:nvPicPr>
        <p:blipFill>
          <a:blip r:embed="rId3"/>
          <a:stretch>
            <a:fillRect/>
          </a:stretch>
        </p:blipFill>
        <p:spPr>
          <a:xfrm>
            <a:off x="0" y="2110186"/>
            <a:ext cx="12192000" cy="4760148"/>
          </a:xfrm>
          <a:prstGeom prst="rect">
            <a:avLst/>
          </a:prstGeom>
        </p:spPr>
      </p:pic>
      <p:sp>
        <p:nvSpPr>
          <p:cNvPr id="8" name="Rectangle 7"/>
          <p:cNvSpPr/>
          <p:nvPr/>
        </p:nvSpPr>
        <p:spPr>
          <a:xfrm>
            <a:off x="0" y="12334"/>
            <a:ext cx="12224327" cy="6858000"/>
          </a:xfrm>
          <a:prstGeom prst="rect">
            <a:avLst/>
          </a:prstGeom>
          <a:solidFill>
            <a:srgbClr val="E4CEC4">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endParaRPr lang="fr-FR" sz="4800" cap="small" dirty="0">
              <a:solidFill>
                <a:srgbClr val="3E3E3E"/>
              </a:solidFill>
              <a:latin typeface="KyivType Sans2" panose="00000500000000000000" pitchFamily="50" charset="0"/>
            </a:endParaRPr>
          </a:p>
        </p:txBody>
      </p:sp>
      <p:sp>
        <p:nvSpPr>
          <p:cNvPr id="12" name="Rectangle 11"/>
          <p:cNvSpPr/>
          <p:nvPr/>
        </p:nvSpPr>
        <p:spPr>
          <a:xfrm>
            <a:off x="724371" y="3062800"/>
            <a:ext cx="10743257" cy="1200329"/>
          </a:xfrm>
          <a:prstGeom prst="rect">
            <a:avLst/>
          </a:prstGeom>
          <a:solidFill>
            <a:srgbClr val="E9E0D9"/>
          </a:solidFill>
        </p:spPr>
        <p:txBody>
          <a:bodyPr wrap="square">
            <a:spAutoFit/>
          </a:bodyPr>
          <a:lstStyle/>
          <a:p>
            <a:pPr lvl="0" algn="just" eaLnBrk="0" fontAlgn="base" hangingPunct="0">
              <a:spcBef>
                <a:spcPct val="0"/>
              </a:spcBef>
              <a:spcAft>
                <a:spcPct val="0"/>
              </a:spcAft>
            </a:pPr>
            <a:r>
              <a:rPr lang="fr-FR" altLang="fr-FR" sz="2400" dirty="0">
                <a:latin typeface="Roboto" panose="02000000000000000000" pitchFamily="2" charset="0"/>
                <a:ea typeface="Roboto" panose="02000000000000000000" pitchFamily="2" charset="0"/>
              </a:rPr>
              <a:t>L’association n’est pas obligatoire, néanmoins si les cellules ne sont pas en bonnes conditions pour être stimulées, EXCELLENCE CODE CREME aura un résultat moins rapide et probablement moins visible.</a:t>
            </a:r>
            <a:endParaRPr lang="fr-FR" sz="2400" dirty="0">
              <a:latin typeface="Roboto" panose="02000000000000000000" pitchFamily="2" charset="0"/>
              <a:ea typeface="Roboto" panose="02000000000000000000" pitchFamily="2" charset="0"/>
            </a:endParaRPr>
          </a:p>
        </p:txBody>
      </p:sp>
      <p:sp>
        <p:nvSpPr>
          <p:cNvPr id="7" name="Espace réservé du titre 1"/>
          <p:cNvSpPr txBox="1">
            <a:spLocks/>
          </p:cNvSpPr>
          <p:nvPr/>
        </p:nvSpPr>
        <p:spPr>
          <a:xfrm>
            <a:off x="16163" y="527626"/>
            <a:ext cx="12191999" cy="1050929"/>
          </a:xfrm>
          <a:prstGeom prst="rect">
            <a:avLst/>
          </a:prstGeom>
        </p:spPr>
        <p:txBody>
          <a:bodyPr vert="horz" lIns="81280" tIns="40640" rIns="81280" bIns="4064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a:lnSpc>
                <a:spcPts val="2982"/>
              </a:lnSpc>
            </a:pPr>
            <a:r>
              <a:rPr lang="fr-FR" sz="2400" b="1" dirty="0">
                <a:solidFill>
                  <a:schemeClr val="tx1"/>
                </a:solidFill>
              </a:rPr>
              <a:t>L’ASSOCIATION SERUM ET CREME EST ELLE INDISPENSABLE? </a:t>
            </a:r>
          </a:p>
        </p:txBody>
      </p:sp>
    </p:spTree>
    <p:extLst>
      <p:ext uri="{BB962C8B-B14F-4D97-AF65-F5344CB8AC3E}">
        <p14:creationId xmlns:p14="http://schemas.microsoft.com/office/powerpoint/2010/main" val="825651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3">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rcRect b="11437"/>
          <a:stretch/>
        </p:blipFill>
        <p:spPr>
          <a:xfrm>
            <a:off x="0" y="-10452"/>
            <a:ext cx="12192000" cy="6868452"/>
          </a:xfrm>
          <a:prstGeom prst="rect">
            <a:avLst/>
          </a:prstGeom>
        </p:spPr>
      </p:pic>
      <p:sp>
        <p:nvSpPr>
          <p:cNvPr id="4" name="Rectangle 3"/>
          <p:cNvSpPr/>
          <p:nvPr/>
        </p:nvSpPr>
        <p:spPr>
          <a:xfrm>
            <a:off x="0" y="-10452"/>
            <a:ext cx="12192000" cy="6858000"/>
          </a:xfrm>
          <a:prstGeom prst="rect">
            <a:avLst/>
          </a:prstGeom>
          <a:solidFill>
            <a:srgbClr val="EEE5E4">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1" y="2950488"/>
            <a:ext cx="12192000" cy="936120"/>
          </a:xfrm>
          <a:prstGeom prst="rect">
            <a:avLst/>
          </a:prstGeom>
          <a:solidFill>
            <a:srgbClr val="E4CEC4">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cap="small" dirty="0">
                <a:solidFill>
                  <a:schemeClr val="tx1"/>
                </a:solidFill>
                <a:latin typeface="KyivType Sans2" panose="00000500000000000000" pitchFamily="50" charset="0"/>
              </a:rPr>
              <a:t>Le vieillissement cutané</a:t>
            </a:r>
          </a:p>
        </p:txBody>
      </p:sp>
    </p:spTree>
    <p:extLst>
      <p:ext uri="{BB962C8B-B14F-4D97-AF65-F5344CB8AC3E}">
        <p14:creationId xmlns:p14="http://schemas.microsoft.com/office/powerpoint/2010/main" val="30235744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12192000" cy="2110186"/>
          </a:xfrm>
          <a:prstGeom prst="rect">
            <a:avLst/>
          </a:prstGeom>
          <a:solidFill>
            <a:srgbClr val="E9E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p:cNvPicPr>
            <a:picLocks noChangeAspect="1"/>
          </p:cNvPicPr>
          <p:nvPr/>
        </p:nvPicPr>
        <p:blipFill>
          <a:blip r:embed="rId3"/>
          <a:stretch>
            <a:fillRect/>
          </a:stretch>
        </p:blipFill>
        <p:spPr>
          <a:xfrm>
            <a:off x="0" y="2110186"/>
            <a:ext cx="12192000" cy="4760148"/>
          </a:xfrm>
          <a:prstGeom prst="rect">
            <a:avLst/>
          </a:prstGeom>
        </p:spPr>
      </p:pic>
      <p:sp>
        <p:nvSpPr>
          <p:cNvPr id="8" name="Rectangle 7"/>
          <p:cNvSpPr/>
          <p:nvPr/>
        </p:nvSpPr>
        <p:spPr>
          <a:xfrm>
            <a:off x="0" y="12334"/>
            <a:ext cx="12224327" cy="6858000"/>
          </a:xfrm>
          <a:prstGeom prst="rect">
            <a:avLst/>
          </a:prstGeom>
          <a:solidFill>
            <a:srgbClr val="E4CEC4">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endParaRPr lang="fr-FR" sz="4800" cap="small" dirty="0">
              <a:solidFill>
                <a:srgbClr val="3E3E3E"/>
              </a:solidFill>
              <a:latin typeface="KyivType Sans2" panose="00000500000000000000" pitchFamily="50" charset="0"/>
            </a:endParaRPr>
          </a:p>
        </p:txBody>
      </p:sp>
      <p:sp>
        <p:nvSpPr>
          <p:cNvPr id="12" name="Rectangle 11"/>
          <p:cNvSpPr/>
          <p:nvPr/>
        </p:nvSpPr>
        <p:spPr>
          <a:xfrm>
            <a:off x="740533" y="2124692"/>
            <a:ext cx="10743257" cy="4062651"/>
          </a:xfrm>
          <a:prstGeom prst="rect">
            <a:avLst/>
          </a:prstGeom>
          <a:solidFill>
            <a:srgbClr val="E9E0D9"/>
          </a:solidFill>
        </p:spPr>
        <p:txBody>
          <a:bodyPr wrap="square">
            <a:spAutoFit/>
          </a:bodyPr>
          <a:lstStyle/>
          <a:p>
            <a:pPr lvl="0" algn="just" eaLnBrk="0" fontAlgn="base" hangingPunct="0">
              <a:spcBef>
                <a:spcPct val="0"/>
              </a:spcBef>
              <a:spcAft>
                <a:spcPct val="0"/>
              </a:spcAft>
            </a:pPr>
            <a:r>
              <a:rPr lang="fr-FR" altLang="fr-FR" sz="2000" dirty="0">
                <a:latin typeface="Roboto" panose="02000000000000000000" pitchFamily="2" charset="0"/>
                <a:ea typeface="Roboto" panose="02000000000000000000" pitchFamily="2" charset="0"/>
              </a:rPr>
              <a:t>Comme son nom l’indique, cette gamme apporte des résultats d’exception sur tous les signes de l’âge :  </a:t>
            </a:r>
            <a:r>
              <a:rPr lang="fr-FR" sz="2000" dirty="0">
                <a:latin typeface="Roboto" panose="02000000000000000000" pitchFamily="2" charset="0"/>
                <a:ea typeface="Roboto" panose="02000000000000000000" pitchFamily="2" charset="0"/>
              </a:rPr>
              <a:t>Manque d'éclat, taches brunes, relâchement, rides, sécheresse... </a:t>
            </a:r>
          </a:p>
          <a:p>
            <a:pPr lvl="0" algn="just" eaLnBrk="0" fontAlgn="base" hangingPunct="0">
              <a:spcBef>
                <a:spcPct val="0"/>
              </a:spcBef>
              <a:spcAft>
                <a:spcPct val="0"/>
              </a:spcAft>
            </a:pPr>
            <a:endParaRPr lang="fr-FR" sz="2000" dirty="0">
              <a:latin typeface="Roboto" panose="02000000000000000000" pitchFamily="2" charset="0"/>
              <a:ea typeface="Roboto" panose="02000000000000000000" pitchFamily="2" charset="0"/>
            </a:endParaRPr>
          </a:p>
          <a:p>
            <a:pPr lvl="0" algn="just" eaLnBrk="0" fontAlgn="base" hangingPunct="0">
              <a:spcBef>
                <a:spcPct val="0"/>
              </a:spcBef>
              <a:spcAft>
                <a:spcPct val="0"/>
              </a:spcAft>
            </a:pPr>
            <a:r>
              <a:rPr lang="fr-FR" sz="2000" dirty="0">
                <a:latin typeface="Roboto" panose="02000000000000000000" pitchFamily="2" charset="0"/>
                <a:ea typeface="Roboto" panose="02000000000000000000" pitchFamily="2" charset="0"/>
              </a:rPr>
              <a:t>Le vieillissement cutané est la 1</a:t>
            </a:r>
            <a:r>
              <a:rPr lang="fr-FR" sz="2000" baseline="30000" dirty="0">
                <a:latin typeface="Roboto" panose="02000000000000000000" pitchFamily="2" charset="0"/>
                <a:ea typeface="Roboto" panose="02000000000000000000" pitchFamily="2" charset="0"/>
              </a:rPr>
              <a:t>ère</a:t>
            </a:r>
            <a:r>
              <a:rPr lang="fr-FR" sz="2000" dirty="0">
                <a:latin typeface="Roboto" panose="02000000000000000000" pitchFamily="2" charset="0"/>
                <a:ea typeface="Roboto" panose="02000000000000000000" pitchFamily="2" charset="0"/>
              </a:rPr>
              <a:t> préoccupation des femmes et elles sont prêtes à investir pour le retarder.</a:t>
            </a:r>
          </a:p>
          <a:p>
            <a:pPr lvl="0" algn="just" eaLnBrk="0" fontAlgn="base" hangingPunct="0">
              <a:spcBef>
                <a:spcPct val="0"/>
              </a:spcBef>
              <a:spcAft>
                <a:spcPct val="0"/>
              </a:spcAft>
            </a:pPr>
            <a:endParaRPr lang="fr-FR" sz="2000" dirty="0">
              <a:latin typeface="Roboto" panose="02000000000000000000" pitchFamily="2" charset="0"/>
              <a:ea typeface="Roboto" panose="02000000000000000000" pitchFamily="2" charset="0"/>
            </a:endParaRPr>
          </a:p>
          <a:p>
            <a:pPr lvl="0" algn="just" eaLnBrk="0" fontAlgn="base" hangingPunct="0">
              <a:spcBef>
                <a:spcPct val="0"/>
              </a:spcBef>
              <a:spcAft>
                <a:spcPct val="0"/>
              </a:spcAft>
            </a:pPr>
            <a:r>
              <a:rPr lang="fr-FR" sz="2000" dirty="0">
                <a:latin typeface="Roboto" panose="02000000000000000000" pitchFamily="2" charset="0"/>
                <a:ea typeface="Roboto" panose="02000000000000000000" pitchFamily="2" charset="0"/>
              </a:rPr>
              <a:t>Les ingrédients contenus dans cette gamme sont brevetés et  surpuissants. </a:t>
            </a:r>
          </a:p>
          <a:p>
            <a:pPr lvl="0" algn="just" eaLnBrk="0" fontAlgn="base" hangingPunct="0">
              <a:spcBef>
                <a:spcPct val="0"/>
              </a:spcBef>
              <a:spcAft>
                <a:spcPct val="0"/>
              </a:spcAft>
            </a:pPr>
            <a:r>
              <a:rPr lang="fr-FR" sz="2000" dirty="0">
                <a:latin typeface="Roboto" panose="02000000000000000000" pitchFamily="2" charset="0"/>
                <a:ea typeface="Roboto" panose="02000000000000000000" pitchFamily="2" charset="0"/>
              </a:rPr>
              <a:t>Les test d’efficacité ont démontré des résultats plus que satisfaisant ! </a:t>
            </a:r>
          </a:p>
          <a:p>
            <a:pPr lvl="0" algn="just" eaLnBrk="0" fontAlgn="base" hangingPunct="0">
              <a:spcBef>
                <a:spcPct val="0"/>
              </a:spcBef>
              <a:spcAft>
                <a:spcPct val="0"/>
              </a:spcAft>
            </a:pPr>
            <a:r>
              <a:rPr lang="fr-FR" sz="2000" dirty="0">
                <a:latin typeface="Roboto" panose="02000000000000000000" pitchFamily="2" charset="0"/>
                <a:ea typeface="Roboto" panose="02000000000000000000" pitchFamily="2" charset="0"/>
              </a:rPr>
              <a:t>Essayer la gamme AGE EXCEPTION c’est l’adopter ! </a:t>
            </a:r>
          </a:p>
          <a:p>
            <a:pPr lvl="0" algn="just" eaLnBrk="0" fontAlgn="base" hangingPunct="0">
              <a:spcBef>
                <a:spcPct val="0"/>
              </a:spcBef>
              <a:spcAft>
                <a:spcPct val="0"/>
              </a:spcAft>
            </a:pPr>
            <a:endParaRPr lang="fr-FR" sz="2000" dirty="0">
              <a:latin typeface="Roboto" panose="02000000000000000000" pitchFamily="2" charset="0"/>
              <a:ea typeface="Roboto" panose="02000000000000000000" pitchFamily="2" charset="0"/>
            </a:endParaRPr>
          </a:p>
          <a:p>
            <a:pPr lvl="0" algn="just" eaLnBrk="0" fontAlgn="base" hangingPunct="0">
              <a:spcBef>
                <a:spcPct val="0"/>
              </a:spcBef>
              <a:spcAft>
                <a:spcPct val="0"/>
              </a:spcAft>
            </a:pPr>
            <a:r>
              <a:rPr lang="fr-FR" sz="2000" dirty="0">
                <a:latin typeface="Roboto" panose="02000000000000000000" pitchFamily="2" charset="0"/>
                <a:ea typeface="Roboto" panose="02000000000000000000" pitchFamily="2" charset="0"/>
              </a:rPr>
              <a:t>Les textures sont sensorielles et les packagings sont également qualitatifs et parfaitement hygiéniques.</a:t>
            </a:r>
          </a:p>
          <a:p>
            <a:pPr lvl="0" eaLnBrk="0" fontAlgn="base" hangingPunct="0">
              <a:spcBef>
                <a:spcPct val="0"/>
              </a:spcBef>
              <a:spcAft>
                <a:spcPct val="0"/>
              </a:spcAft>
            </a:pPr>
            <a:endParaRPr lang="fr-FR" sz="2000" dirty="0"/>
          </a:p>
        </p:txBody>
      </p:sp>
      <p:sp>
        <p:nvSpPr>
          <p:cNvPr id="7" name="Espace réservé du titre 1"/>
          <p:cNvSpPr txBox="1">
            <a:spLocks/>
          </p:cNvSpPr>
          <p:nvPr/>
        </p:nvSpPr>
        <p:spPr>
          <a:xfrm>
            <a:off x="16163" y="527626"/>
            <a:ext cx="12191999" cy="1050929"/>
          </a:xfrm>
          <a:prstGeom prst="rect">
            <a:avLst/>
          </a:prstGeom>
        </p:spPr>
        <p:txBody>
          <a:bodyPr vert="horz" lIns="81280" tIns="40640" rIns="81280" bIns="4064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a:lnSpc>
                <a:spcPts val="2982"/>
              </a:lnSpc>
            </a:pPr>
            <a:r>
              <a:rPr lang="fr-FR" sz="2400" b="1" dirty="0">
                <a:solidFill>
                  <a:schemeClr val="tx1"/>
                </a:solidFill>
              </a:rPr>
              <a:t>MES CLIENTES N’ONT PAS LE BUDGET  POUR </a:t>
            </a:r>
          </a:p>
          <a:p>
            <a:pPr>
              <a:lnSpc>
                <a:spcPts val="2982"/>
              </a:lnSpc>
            </a:pPr>
            <a:r>
              <a:rPr lang="fr-FR" sz="2400" b="1" dirty="0">
                <a:solidFill>
                  <a:schemeClr val="tx1"/>
                </a:solidFill>
              </a:rPr>
              <a:t>AGE EXCEPTION? </a:t>
            </a:r>
          </a:p>
        </p:txBody>
      </p:sp>
    </p:spTree>
    <p:extLst>
      <p:ext uri="{BB962C8B-B14F-4D97-AF65-F5344CB8AC3E}">
        <p14:creationId xmlns:p14="http://schemas.microsoft.com/office/powerpoint/2010/main" val="757610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3">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rcRect b="11437"/>
          <a:stretch/>
        </p:blipFill>
        <p:spPr>
          <a:xfrm>
            <a:off x="0" y="-10452"/>
            <a:ext cx="12192000" cy="6868452"/>
          </a:xfrm>
          <a:prstGeom prst="rect">
            <a:avLst/>
          </a:prstGeom>
        </p:spPr>
      </p:pic>
      <p:sp>
        <p:nvSpPr>
          <p:cNvPr id="4" name="Rectangle 3"/>
          <p:cNvSpPr/>
          <p:nvPr/>
        </p:nvSpPr>
        <p:spPr>
          <a:xfrm>
            <a:off x="0" y="-10452"/>
            <a:ext cx="12192000" cy="6858000"/>
          </a:xfrm>
          <a:prstGeom prst="rect">
            <a:avLst/>
          </a:prstGeom>
          <a:solidFill>
            <a:srgbClr val="EEE5E4">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1" y="2950488"/>
            <a:ext cx="12192000" cy="936120"/>
          </a:xfrm>
          <a:prstGeom prst="rect">
            <a:avLst/>
          </a:prstGeom>
          <a:solidFill>
            <a:srgbClr val="E4CEC4">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fr-FR" sz="3600" cap="small" dirty="0">
                <a:solidFill>
                  <a:schemeClr val="tx1"/>
                </a:solidFill>
                <a:latin typeface="KyivType Sans2" panose="00000500000000000000" pitchFamily="50" charset="0"/>
              </a:rPr>
              <a:t>Les offres </a:t>
            </a:r>
          </a:p>
        </p:txBody>
      </p:sp>
    </p:spTree>
    <p:extLst>
      <p:ext uri="{BB962C8B-B14F-4D97-AF65-F5344CB8AC3E}">
        <p14:creationId xmlns:p14="http://schemas.microsoft.com/office/powerpoint/2010/main" val="3055146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2334"/>
            <a:ext cx="12224327" cy="6858000"/>
          </a:xfrm>
          <a:prstGeom prst="rect">
            <a:avLst/>
          </a:prstGeom>
          <a:solidFill>
            <a:srgbClr val="E4CEC4">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endParaRPr lang="fr-FR" sz="4800" cap="small" dirty="0">
              <a:solidFill>
                <a:srgbClr val="3E3E3E"/>
              </a:solidFill>
              <a:latin typeface="KyivType Sans2" panose="00000500000000000000" pitchFamily="50" charset="0"/>
            </a:endParaRPr>
          </a:p>
        </p:txBody>
      </p:sp>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4158" y="264302"/>
            <a:ext cx="4399722" cy="635406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 name="Imag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71324" y="245607"/>
            <a:ext cx="4484688" cy="633363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8515284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stretch>
            <a:fillRect/>
          </a:stretch>
        </p:blipFill>
        <p:spPr>
          <a:xfrm>
            <a:off x="4767069" y="2307333"/>
            <a:ext cx="2657861" cy="2243333"/>
          </a:xfrm>
          <a:prstGeom prst="rect">
            <a:avLst/>
          </a:prstGeom>
        </p:spPr>
      </p:pic>
    </p:spTree>
    <p:extLst>
      <p:ext uri="{BB962C8B-B14F-4D97-AF65-F5344CB8AC3E}">
        <p14:creationId xmlns:p14="http://schemas.microsoft.com/office/powerpoint/2010/main" val="33964846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Rectangle 66"/>
          <p:cNvSpPr/>
          <p:nvPr/>
        </p:nvSpPr>
        <p:spPr>
          <a:xfrm>
            <a:off x="0" y="0"/>
            <a:ext cx="12192000" cy="6858000"/>
          </a:xfrm>
          <a:prstGeom prst="rect">
            <a:avLst/>
          </a:prstGeom>
          <a:solidFill>
            <a:srgbClr val="EEE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p:cNvPicPr>
            <a:picLocks noChangeAspect="1"/>
          </p:cNvPicPr>
          <p:nvPr/>
        </p:nvPicPr>
        <p:blipFill rotWithShape="1">
          <a:blip r:embed="rId3" cstate="screen">
            <a:extLst>
              <a:ext uri="{28A0092B-C50C-407E-A947-70E740481C1C}">
                <a14:useLocalDpi xmlns:a14="http://schemas.microsoft.com/office/drawing/2010/main"/>
              </a:ext>
            </a:extLst>
          </a:blip>
          <a:srcRect l="616" r="60842" b="54"/>
          <a:stretch/>
        </p:blipFill>
        <p:spPr>
          <a:xfrm>
            <a:off x="152943" y="589388"/>
            <a:ext cx="4495360" cy="60398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Ellipse 6"/>
          <p:cNvSpPr/>
          <p:nvPr/>
        </p:nvSpPr>
        <p:spPr>
          <a:xfrm>
            <a:off x="3288298" y="2569220"/>
            <a:ext cx="466290" cy="619497"/>
          </a:xfrm>
          <a:prstGeom prst="ellipse">
            <a:avLst/>
          </a:prstGeom>
          <a:noFill/>
          <a:ln w="12700">
            <a:solidFill>
              <a:srgbClr val="7F72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llipse 7"/>
          <p:cNvSpPr/>
          <p:nvPr/>
        </p:nvSpPr>
        <p:spPr>
          <a:xfrm>
            <a:off x="2942129" y="3709430"/>
            <a:ext cx="466290" cy="635956"/>
          </a:xfrm>
          <a:prstGeom prst="ellipse">
            <a:avLst/>
          </a:prstGeom>
          <a:noFill/>
          <a:ln w="12700">
            <a:solidFill>
              <a:srgbClr val="7F72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p:cNvSpPr/>
          <p:nvPr/>
        </p:nvSpPr>
        <p:spPr>
          <a:xfrm>
            <a:off x="1991286" y="1630838"/>
            <a:ext cx="466290" cy="635956"/>
          </a:xfrm>
          <a:prstGeom prst="ellipse">
            <a:avLst/>
          </a:prstGeom>
          <a:noFill/>
          <a:ln w="12700">
            <a:solidFill>
              <a:srgbClr val="7F72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Multiplication 13"/>
          <p:cNvSpPr/>
          <p:nvPr/>
        </p:nvSpPr>
        <p:spPr>
          <a:xfrm>
            <a:off x="1546100" y="4671375"/>
            <a:ext cx="133973" cy="267947"/>
          </a:xfrm>
          <a:prstGeom prst="mathMultiply">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Multiplication 14"/>
          <p:cNvSpPr/>
          <p:nvPr/>
        </p:nvSpPr>
        <p:spPr>
          <a:xfrm>
            <a:off x="964914" y="4090336"/>
            <a:ext cx="120124" cy="267947"/>
          </a:xfrm>
          <a:prstGeom prst="mathMultiply">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Multiplication 15"/>
          <p:cNvSpPr/>
          <p:nvPr/>
        </p:nvSpPr>
        <p:spPr>
          <a:xfrm>
            <a:off x="2634180" y="4776516"/>
            <a:ext cx="133973" cy="267947"/>
          </a:xfrm>
          <a:prstGeom prst="mathMultiply">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Multiplication 16"/>
          <p:cNvSpPr/>
          <p:nvPr/>
        </p:nvSpPr>
        <p:spPr>
          <a:xfrm>
            <a:off x="1262867" y="4403428"/>
            <a:ext cx="133973" cy="267947"/>
          </a:xfrm>
          <a:prstGeom prst="mathMultiply">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Multiplication 17"/>
          <p:cNvSpPr/>
          <p:nvPr/>
        </p:nvSpPr>
        <p:spPr>
          <a:xfrm>
            <a:off x="3140754" y="4279533"/>
            <a:ext cx="133973" cy="267947"/>
          </a:xfrm>
          <a:prstGeom prst="mathMultiply">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Multiplication 18"/>
          <p:cNvSpPr/>
          <p:nvPr/>
        </p:nvSpPr>
        <p:spPr>
          <a:xfrm>
            <a:off x="2908316" y="4547480"/>
            <a:ext cx="133973" cy="267947"/>
          </a:xfrm>
          <a:prstGeom prst="mathMultiply">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Losange 21"/>
          <p:cNvSpPr/>
          <p:nvPr/>
        </p:nvSpPr>
        <p:spPr>
          <a:xfrm>
            <a:off x="2067672" y="1760483"/>
            <a:ext cx="299978" cy="395154"/>
          </a:xfrm>
          <a:prstGeom prst="diamond">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Losange 23"/>
          <p:cNvSpPr/>
          <p:nvPr/>
        </p:nvSpPr>
        <p:spPr>
          <a:xfrm>
            <a:off x="3044042" y="3796286"/>
            <a:ext cx="299978" cy="395154"/>
          </a:xfrm>
          <a:prstGeom prst="diamond">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Losange 29"/>
          <p:cNvSpPr/>
          <p:nvPr/>
        </p:nvSpPr>
        <p:spPr>
          <a:xfrm>
            <a:off x="3384504" y="2670420"/>
            <a:ext cx="299978" cy="395154"/>
          </a:xfrm>
          <a:prstGeom prst="diamond">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Éclair 32"/>
          <p:cNvSpPr/>
          <p:nvPr/>
        </p:nvSpPr>
        <p:spPr>
          <a:xfrm>
            <a:off x="886648" y="3356831"/>
            <a:ext cx="400460" cy="378241"/>
          </a:xfrm>
          <a:prstGeom prst="lightningBolt">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Éclair 33"/>
          <p:cNvSpPr/>
          <p:nvPr/>
        </p:nvSpPr>
        <p:spPr>
          <a:xfrm>
            <a:off x="961695" y="4655764"/>
            <a:ext cx="400460" cy="378241"/>
          </a:xfrm>
          <a:prstGeom prst="lightningBolt">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59" name="Groupe 58"/>
          <p:cNvGrpSpPr/>
          <p:nvPr/>
        </p:nvGrpSpPr>
        <p:grpSpPr>
          <a:xfrm>
            <a:off x="4684452" y="1227986"/>
            <a:ext cx="2668772" cy="2717231"/>
            <a:chOff x="4590072" y="705946"/>
            <a:chExt cx="2668772" cy="2717231"/>
          </a:xfrm>
        </p:grpSpPr>
        <p:sp>
          <p:nvSpPr>
            <p:cNvPr id="5" name="Rectangle 4"/>
            <p:cNvSpPr/>
            <p:nvPr/>
          </p:nvSpPr>
          <p:spPr>
            <a:xfrm>
              <a:off x="4744105" y="705946"/>
              <a:ext cx="2370635" cy="2717231"/>
            </a:xfrm>
            <a:prstGeom prst="rect">
              <a:avLst/>
            </a:prstGeom>
            <a:solidFill>
              <a:srgbClr val="E4CE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Rectangle 37"/>
            <p:cNvSpPr/>
            <p:nvPr/>
          </p:nvSpPr>
          <p:spPr>
            <a:xfrm>
              <a:off x="4855243" y="800771"/>
              <a:ext cx="2098450" cy="2505955"/>
            </a:xfrm>
            <a:prstGeom prst="rect">
              <a:avLst/>
            </a:prstGeom>
            <a:solidFill>
              <a:srgbClr val="EEE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4590072" y="908433"/>
              <a:ext cx="2668772" cy="1754326"/>
            </a:xfrm>
            <a:prstGeom prst="rect">
              <a:avLst/>
            </a:prstGeom>
            <a:noFill/>
          </p:spPr>
          <p:txBody>
            <a:bodyPr wrap="square" rtlCol="0">
              <a:spAutoFit/>
            </a:bodyPr>
            <a:lstStyle/>
            <a:p>
              <a:pPr algn="ctr"/>
              <a:r>
                <a:rPr lang="fr-FR" sz="1600" dirty="0">
                  <a:latin typeface="Roboto" panose="02000000000000000000" pitchFamily="2" charset="0"/>
                  <a:ea typeface="Roboto" panose="02000000000000000000" pitchFamily="2" charset="0"/>
                </a:rPr>
                <a:t>Premières rides</a:t>
              </a:r>
            </a:p>
            <a:p>
              <a:pPr algn="ctr"/>
              <a:r>
                <a:rPr lang="fr-FR" sz="1600" dirty="0">
                  <a:latin typeface="Roboto" panose="02000000000000000000" pitchFamily="2" charset="0"/>
                  <a:ea typeface="Roboto" panose="02000000000000000000" pitchFamily="2" charset="0"/>
                </a:rPr>
                <a:t>Rides superficielles </a:t>
              </a:r>
            </a:p>
            <a:p>
              <a:pPr algn="ctr"/>
              <a:endParaRPr lang="fr-FR" dirty="0"/>
            </a:p>
            <a:p>
              <a:pPr algn="ctr"/>
              <a:r>
                <a:rPr lang="fr-FR" dirty="0"/>
                <a:t> </a:t>
              </a:r>
            </a:p>
            <a:p>
              <a:pPr algn="ctr"/>
              <a:endParaRPr lang="fr-FR" dirty="0"/>
            </a:p>
            <a:p>
              <a:pPr algn="ctr"/>
              <a:endParaRPr lang="fr-FR" dirty="0"/>
            </a:p>
          </p:txBody>
        </p:sp>
        <p:pic>
          <p:nvPicPr>
            <p:cNvPr id="44" name="Picture 6" descr="https://o.remove.bg/downloads/26e22594-a1a0-4f01-a200-35b5eab0ca92/image-removebg-preview.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73710" y="1609226"/>
              <a:ext cx="745377" cy="1700479"/>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8" descr="https://o.remove.bg/downloads/8536b30f-d62c-41ec-9cd0-fd0b322f6bf0/image-removebg-preview.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16498" y="1606245"/>
              <a:ext cx="745146" cy="170644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0" name="Groupe 59"/>
          <p:cNvGrpSpPr/>
          <p:nvPr/>
        </p:nvGrpSpPr>
        <p:grpSpPr>
          <a:xfrm>
            <a:off x="7211454" y="1227985"/>
            <a:ext cx="2464633" cy="2717231"/>
            <a:chOff x="7198920" y="746038"/>
            <a:chExt cx="2464633" cy="2717231"/>
          </a:xfrm>
        </p:grpSpPr>
        <p:sp>
          <p:nvSpPr>
            <p:cNvPr id="40" name="Rectangle 39"/>
            <p:cNvSpPr/>
            <p:nvPr/>
          </p:nvSpPr>
          <p:spPr>
            <a:xfrm>
              <a:off x="7269854" y="746038"/>
              <a:ext cx="2370635" cy="2717231"/>
            </a:xfrm>
            <a:prstGeom prst="rect">
              <a:avLst/>
            </a:prstGeom>
            <a:solidFill>
              <a:srgbClr val="E4CE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Rectangle 41"/>
            <p:cNvSpPr/>
            <p:nvPr/>
          </p:nvSpPr>
          <p:spPr>
            <a:xfrm>
              <a:off x="7382273" y="837745"/>
              <a:ext cx="2098450" cy="2509074"/>
            </a:xfrm>
            <a:prstGeom prst="rect">
              <a:avLst/>
            </a:prstGeom>
            <a:solidFill>
              <a:srgbClr val="EEE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p:cNvSpPr txBox="1"/>
            <p:nvPr/>
          </p:nvSpPr>
          <p:spPr>
            <a:xfrm>
              <a:off x="7198920" y="908433"/>
              <a:ext cx="2464633" cy="1754326"/>
            </a:xfrm>
            <a:prstGeom prst="rect">
              <a:avLst/>
            </a:prstGeom>
            <a:noFill/>
          </p:spPr>
          <p:txBody>
            <a:bodyPr wrap="square" rtlCol="0">
              <a:spAutoFit/>
            </a:bodyPr>
            <a:lstStyle/>
            <a:p>
              <a:pPr algn="ctr"/>
              <a:r>
                <a:rPr lang="fr-FR" sz="1600" dirty="0">
                  <a:latin typeface="Roboto" panose="02000000000000000000" pitchFamily="2" charset="0"/>
                  <a:ea typeface="Roboto" panose="02000000000000000000" pitchFamily="2" charset="0"/>
                </a:rPr>
                <a:t>Manque de fermeté </a:t>
              </a:r>
            </a:p>
            <a:p>
              <a:pPr algn="ctr"/>
              <a:r>
                <a:rPr lang="fr-FR" sz="1600" dirty="0">
                  <a:latin typeface="Roboto" panose="02000000000000000000" pitchFamily="2" charset="0"/>
                  <a:ea typeface="Roboto" panose="02000000000000000000" pitchFamily="2" charset="0"/>
                </a:rPr>
                <a:t>Peau moins tonique </a:t>
              </a:r>
            </a:p>
            <a:p>
              <a:pPr algn="ctr"/>
              <a:endParaRPr lang="fr-FR" dirty="0"/>
            </a:p>
            <a:p>
              <a:pPr algn="ctr"/>
              <a:r>
                <a:rPr lang="fr-FR" dirty="0"/>
                <a:t> </a:t>
              </a:r>
            </a:p>
            <a:p>
              <a:pPr algn="ctr"/>
              <a:endParaRPr lang="fr-FR" dirty="0"/>
            </a:p>
            <a:p>
              <a:pPr algn="ctr"/>
              <a:endParaRPr lang="fr-FR" dirty="0"/>
            </a:p>
          </p:txBody>
        </p:sp>
        <p:pic>
          <p:nvPicPr>
            <p:cNvPr id="47" name="Picture 16" descr="https://o.remove.bg/downloads/30b89b56-81ac-4543-9cc6-8cead83e612c/image-removebg-preview.png">
              <a:extLst>
                <a:ext uri="{FF2B5EF4-FFF2-40B4-BE49-F238E27FC236}">
                  <a16:creationId xmlns:a16="http://schemas.microsoft.com/office/drawing/2014/main" id="{56532297-B64E-401A-AE5C-577B7C7C8D7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80523" y="1606245"/>
              <a:ext cx="737206" cy="168183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e 60"/>
          <p:cNvGrpSpPr/>
          <p:nvPr/>
        </p:nvGrpSpPr>
        <p:grpSpPr>
          <a:xfrm>
            <a:off x="9726402" y="1233311"/>
            <a:ext cx="2370635" cy="2717231"/>
            <a:chOff x="9748257" y="705946"/>
            <a:chExt cx="2370635" cy="2717231"/>
          </a:xfrm>
        </p:grpSpPr>
        <p:sp>
          <p:nvSpPr>
            <p:cNvPr id="41" name="Rectangle 40"/>
            <p:cNvSpPr/>
            <p:nvPr/>
          </p:nvSpPr>
          <p:spPr>
            <a:xfrm>
              <a:off x="9748257" y="705946"/>
              <a:ext cx="2370635" cy="2717231"/>
            </a:xfrm>
            <a:prstGeom prst="rect">
              <a:avLst/>
            </a:prstGeom>
            <a:solidFill>
              <a:srgbClr val="E4CE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Rectangle 42"/>
            <p:cNvSpPr/>
            <p:nvPr/>
          </p:nvSpPr>
          <p:spPr>
            <a:xfrm>
              <a:off x="9884349" y="800769"/>
              <a:ext cx="2098450" cy="2505955"/>
            </a:xfrm>
            <a:prstGeom prst="rect">
              <a:avLst/>
            </a:prstGeom>
            <a:solidFill>
              <a:srgbClr val="EEE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ZoneTexte 20"/>
            <p:cNvSpPr txBox="1"/>
            <p:nvPr/>
          </p:nvSpPr>
          <p:spPr>
            <a:xfrm>
              <a:off x="9884348" y="908433"/>
              <a:ext cx="2098451" cy="1661993"/>
            </a:xfrm>
            <a:prstGeom prst="rect">
              <a:avLst/>
            </a:prstGeom>
            <a:noFill/>
          </p:spPr>
          <p:txBody>
            <a:bodyPr wrap="square" rtlCol="0">
              <a:spAutoFit/>
            </a:bodyPr>
            <a:lstStyle/>
            <a:p>
              <a:pPr algn="ctr"/>
              <a:r>
                <a:rPr lang="fr-FR" sz="1600" dirty="0">
                  <a:latin typeface="Roboto" panose="02000000000000000000" pitchFamily="2" charset="0"/>
                  <a:ea typeface="Roboto" panose="02000000000000000000" pitchFamily="2" charset="0"/>
                </a:rPr>
                <a:t>Rides plus nombreuses </a:t>
              </a:r>
            </a:p>
            <a:p>
              <a:pPr algn="ctr"/>
              <a:r>
                <a:rPr lang="fr-FR" sz="1600" dirty="0">
                  <a:latin typeface="Roboto" panose="02000000000000000000" pitchFamily="2" charset="0"/>
                  <a:ea typeface="Roboto" panose="02000000000000000000" pitchFamily="2" charset="0"/>
                </a:rPr>
                <a:t>Plus profondes</a:t>
              </a:r>
            </a:p>
            <a:p>
              <a:pPr algn="ctr"/>
              <a:r>
                <a:rPr lang="fr-FR" dirty="0"/>
                <a:t> </a:t>
              </a:r>
            </a:p>
            <a:p>
              <a:pPr algn="ctr"/>
              <a:endParaRPr lang="fr-FR" dirty="0"/>
            </a:p>
            <a:p>
              <a:pPr algn="ctr"/>
              <a:endParaRPr lang="fr-FR" dirty="0"/>
            </a:p>
          </p:txBody>
        </p:sp>
      </p:grpSp>
      <p:grpSp>
        <p:nvGrpSpPr>
          <p:cNvPr id="63" name="Groupe 62"/>
          <p:cNvGrpSpPr/>
          <p:nvPr/>
        </p:nvGrpSpPr>
        <p:grpSpPr>
          <a:xfrm>
            <a:off x="8285780" y="3382470"/>
            <a:ext cx="3805278" cy="3271476"/>
            <a:chOff x="8313614" y="2885077"/>
            <a:chExt cx="3805278" cy="3271476"/>
          </a:xfrm>
        </p:grpSpPr>
        <p:sp>
          <p:nvSpPr>
            <p:cNvPr id="31" name="Rectangle 30"/>
            <p:cNvSpPr/>
            <p:nvPr/>
          </p:nvSpPr>
          <p:spPr>
            <a:xfrm>
              <a:off x="8313614" y="3530015"/>
              <a:ext cx="3805278" cy="2626538"/>
            </a:xfrm>
            <a:prstGeom prst="rect">
              <a:avLst/>
            </a:prstGeom>
            <a:solidFill>
              <a:srgbClr val="E4CE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Rectangle 53"/>
            <p:cNvSpPr/>
            <p:nvPr/>
          </p:nvSpPr>
          <p:spPr>
            <a:xfrm>
              <a:off x="8427818" y="3660850"/>
              <a:ext cx="3554981" cy="2409292"/>
            </a:xfrm>
            <a:prstGeom prst="rect">
              <a:avLst/>
            </a:prstGeom>
            <a:solidFill>
              <a:srgbClr val="EEE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ZoneTexte 35"/>
            <p:cNvSpPr txBox="1"/>
            <p:nvPr/>
          </p:nvSpPr>
          <p:spPr>
            <a:xfrm>
              <a:off x="8502607" y="2885077"/>
              <a:ext cx="3443639" cy="1661993"/>
            </a:xfrm>
            <a:prstGeom prst="rect">
              <a:avLst/>
            </a:prstGeom>
            <a:noFill/>
          </p:spPr>
          <p:txBody>
            <a:bodyPr wrap="square" rtlCol="0">
              <a:spAutoFit/>
            </a:bodyPr>
            <a:lstStyle/>
            <a:p>
              <a:endParaRPr lang="fr-FR" dirty="0"/>
            </a:p>
            <a:p>
              <a:r>
                <a:rPr lang="fr-FR" dirty="0"/>
                <a:t> </a:t>
              </a:r>
            </a:p>
            <a:p>
              <a:endParaRPr lang="fr-FR" dirty="0"/>
            </a:p>
            <a:p>
              <a:pPr algn="ctr"/>
              <a:r>
                <a:rPr lang="fr-FR" sz="1600" dirty="0">
                  <a:latin typeface="Roboto" panose="02000000000000000000" pitchFamily="2" charset="0"/>
                  <a:ea typeface="Roboto" panose="02000000000000000000" pitchFamily="2" charset="0"/>
                </a:rPr>
                <a:t>Rides, relâchement, manque de confort, tâches pigmentaires, manque d’éclat </a:t>
              </a:r>
            </a:p>
          </p:txBody>
        </p:sp>
        <p:pic>
          <p:nvPicPr>
            <p:cNvPr id="55" name="Picture 2" descr="https://o.remove.bg/downloads/fec5f40a-9b33-404f-b955-aeed062b1624/image-removebg-preview.png">
              <a:extLst>
                <a:ext uri="{FF2B5EF4-FFF2-40B4-BE49-F238E27FC236}">
                  <a16:creationId xmlns:a16="http://schemas.microsoft.com/office/drawing/2014/main" id="{2FE9BE58-0B4F-4DE6-B64F-7BA43FEC004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704977" y="4684007"/>
              <a:ext cx="384105" cy="1339903"/>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4" descr="https://o.remove.bg/downloads/529e9f80-ffa0-411c-a4db-18922bed6e30/image-removebg-preview.png">
              <a:extLst>
                <a:ext uri="{FF2B5EF4-FFF2-40B4-BE49-F238E27FC236}">
                  <a16:creationId xmlns:a16="http://schemas.microsoft.com/office/drawing/2014/main" id="{1391AD94-C315-4EAF-B1F9-683D89B1120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352913" y="4461214"/>
              <a:ext cx="477081" cy="1599155"/>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6" descr="https://o.remove.bg/downloads/460b1611-1ec8-42dc-bf3c-1c9cdf75e084/image-removebg-preview.png">
              <a:extLst>
                <a:ext uri="{FF2B5EF4-FFF2-40B4-BE49-F238E27FC236}">
                  <a16:creationId xmlns:a16="http://schemas.microsoft.com/office/drawing/2014/main" id="{8DB46AE5-BBB6-4583-A07B-44C270742A7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043890" y="4988567"/>
              <a:ext cx="937325" cy="1071802"/>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8" descr="Code d'Excellence Masque Yon-Ka">
              <a:extLst>
                <a:ext uri="{FF2B5EF4-FFF2-40B4-BE49-F238E27FC236}">
                  <a16:creationId xmlns:a16="http://schemas.microsoft.com/office/drawing/2014/main" id="{3821FCFA-44D7-43EA-BCCD-E53CBFAB8D8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100125" y="4609836"/>
              <a:ext cx="676686" cy="1471057"/>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Rectangle 19"/>
          <p:cNvSpPr/>
          <p:nvPr/>
        </p:nvSpPr>
        <p:spPr>
          <a:xfrm>
            <a:off x="4842373" y="4027408"/>
            <a:ext cx="3307314" cy="2626537"/>
          </a:xfrm>
          <a:prstGeom prst="rect">
            <a:avLst/>
          </a:prstGeom>
          <a:solidFill>
            <a:srgbClr val="E4CE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a:latin typeface="Roboto" panose="02000000000000000000" pitchFamily="2" charset="0"/>
              <a:ea typeface="Roboto" panose="02000000000000000000" pitchFamily="2" charset="0"/>
            </a:endParaRPr>
          </a:p>
        </p:txBody>
      </p:sp>
      <p:sp>
        <p:nvSpPr>
          <p:cNvPr id="64" name="Rectangle 63"/>
          <p:cNvSpPr/>
          <p:nvPr/>
        </p:nvSpPr>
        <p:spPr>
          <a:xfrm>
            <a:off x="4928202" y="4162364"/>
            <a:ext cx="3077660" cy="2415922"/>
          </a:xfrm>
          <a:prstGeom prst="rect">
            <a:avLst/>
          </a:prstGeom>
          <a:solidFill>
            <a:srgbClr val="EEE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fr-FR" sz="1600" dirty="0">
                <a:solidFill>
                  <a:schemeClr val="tx1"/>
                </a:solidFill>
                <a:latin typeface="Roboto" panose="02000000000000000000" pitchFamily="2" charset="0"/>
                <a:ea typeface="Roboto" panose="02000000000000000000" pitchFamily="2" charset="0"/>
              </a:rPr>
              <a:t>Perte de volume, relâchement </a:t>
            </a:r>
          </a:p>
        </p:txBody>
      </p:sp>
      <p:pic>
        <p:nvPicPr>
          <p:cNvPr id="51" name="Picture 6" descr="https://o.remove.bg/downloads/b7ed6631-73ff-4218-bcaf-f81350ebba9d/image-removebg-preview.png">
            <a:extLst>
              <a:ext uri="{FF2B5EF4-FFF2-40B4-BE49-F238E27FC236}">
                <a16:creationId xmlns:a16="http://schemas.microsoft.com/office/drawing/2014/main" id="{3FB3035D-8D68-480E-86FB-A5B14B097530}"/>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228079" y="4671375"/>
            <a:ext cx="475571" cy="1750565"/>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8" descr="https://o.remove.bg/downloads/d3cbe3b0-2f4e-43fb-a6a8-743b428b2ce4/image-removebg-preview.png">
            <a:extLst>
              <a:ext uri="{FF2B5EF4-FFF2-40B4-BE49-F238E27FC236}">
                <a16:creationId xmlns:a16="http://schemas.microsoft.com/office/drawing/2014/main" id="{B51177EA-8116-4C63-BD9C-5D05753C69F9}"/>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678654" y="4224310"/>
            <a:ext cx="1603734" cy="2405601"/>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0" descr="https://o.remove.bg/downloads/15ac8191-df3a-4d6d-a039-dc7639a3fa86/image-removebg-preview.png">
            <a:extLst>
              <a:ext uri="{FF2B5EF4-FFF2-40B4-BE49-F238E27FC236}">
                <a16:creationId xmlns:a16="http://schemas.microsoft.com/office/drawing/2014/main" id="{87A4DA85-7B32-432B-BAE9-07C9CFA79FDA}"/>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677191" y="4213217"/>
            <a:ext cx="1603734" cy="2405602"/>
          </a:xfrm>
          <a:prstGeom prst="rect">
            <a:avLst/>
          </a:prstGeom>
          <a:noFill/>
          <a:extLst>
            <a:ext uri="{909E8E84-426E-40DD-AFC4-6F175D3DCCD1}">
              <a14:hiddenFill xmlns:a14="http://schemas.microsoft.com/office/drawing/2010/main">
                <a:solidFill>
                  <a:srgbClr val="FFFFFF"/>
                </a:solidFill>
              </a14:hiddenFill>
            </a:ext>
          </a:extLst>
        </p:spPr>
      </p:pic>
      <p:sp>
        <p:nvSpPr>
          <p:cNvPr id="66" name="Rectangle 65"/>
          <p:cNvSpPr/>
          <p:nvPr/>
        </p:nvSpPr>
        <p:spPr>
          <a:xfrm>
            <a:off x="4838485" y="157694"/>
            <a:ext cx="7258552" cy="936120"/>
          </a:xfrm>
          <a:prstGeom prst="rect">
            <a:avLst/>
          </a:prstGeom>
          <a:solidFill>
            <a:srgbClr val="E4CEC4">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dirty="0">
                <a:solidFill>
                  <a:schemeClr val="tx1"/>
                </a:solidFill>
                <a:latin typeface="KyivType Sans2" panose="00000500000000000000" pitchFamily="50" charset="0"/>
              </a:rPr>
              <a:t>Signes visibles de l’âge </a:t>
            </a:r>
          </a:p>
        </p:txBody>
      </p:sp>
      <p:sp>
        <p:nvSpPr>
          <p:cNvPr id="65" name="Ellipse 64"/>
          <p:cNvSpPr/>
          <p:nvPr/>
        </p:nvSpPr>
        <p:spPr>
          <a:xfrm>
            <a:off x="1752783" y="3913086"/>
            <a:ext cx="948383" cy="268001"/>
          </a:xfrm>
          <a:prstGeom prst="ellipse">
            <a:avLst/>
          </a:prstGeom>
          <a:noFill/>
          <a:ln w="12700">
            <a:solidFill>
              <a:srgbClr val="7F72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8" name="Ellipse 77"/>
          <p:cNvSpPr/>
          <p:nvPr/>
        </p:nvSpPr>
        <p:spPr>
          <a:xfrm>
            <a:off x="1325431" y="3320790"/>
            <a:ext cx="384700" cy="586628"/>
          </a:xfrm>
          <a:prstGeom prst="ellipse">
            <a:avLst/>
          </a:prstGeom>
          <a:noFill/>
          <a:ln w="12700">
            <a:solidFill>
              <a:srgbClr val="7F72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2" name="Image 61">
            <a:extLst>
              <a:ext uri="{FF2B5EF4-FFF2-40B4-BE49-F238E27FC236}">
                <a16:creationId xmlns:a16="http://schemas.microsoft.com/office/drawing/2014/main" id="{1C3A4E4D-976D-411A-B5B4-F98ED3BE8E68}"/>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9926" b="94045" l="9843" r="89961">
                        <a14:foregroundMark x1="12598" y1="41191" x2="15945" y2="78412"/>
                        <a14:foregroundMark x1="15945" y1="78412" x2="37795" y2="94293"/>
                        <a14:foregroundMark x1="37795" y1="94293" x2="61024" y2="94045"/>
                        <a14:foregroundMark x1="61024" y1="94045" x2="68110" y2="69727"/>
                        <a14:foregroundMark x1="68110" y1="69727" x2="67126" y2="16625"/>
                        <a14:foregroundMark x1="13189" y1="62531" x2="12205" y2="84119"/>
                        <a14:foregroundMark x1="68110" y1="85112" x2="68701" y2="90074"/>
                        <a14:foregroundMark x1="63583" y1="11911" x2="17717" y2="12159"/>
                        <a14:foregroundMark x1="66535" y1="11911" x2="18307" y2="11911"/>
                        <a14:foregroundMark x1="14764" y1="11911" x2="30118" y2="11166"/>
                        <a14:foregroundMark x1="66535" y1="11414" x2="50591" y2="10670"/>
                        <a14:foregroundMark x1="68307" y1="11166" x2="64567" y2="11166"/>
                        <a14:foregroundMark x1="13583" y1="11911" x2="20276" y2="9926"/>
                      </a14:backgroundRemoval>
                    </a14:imgEffect>
                  </a14:imgLayer>
                </a14:imgProps>
              </a:ext>
            </a:extLst>
          </a:blip>
          <a:srcRect l="7789" t="7438" r="28836"/>
          <a:stretch/>
        </p:blipFill>
        <p:spPr>
          <a:xfrm>
            <a:off x="9895923" y="2671507"/>
            <a:ext cx="995289" cy="1153210"/>
          </a:xfrm>
          <a:prstGeom prst="rect">
            <a:avLst/>
          </a:prstGeom>
        </p:spPr>
      </p:pic>
      <p:pic>
        <p:nvPicPr>
          <p:cNvPr id="68" name="Image 67">
            <a:extLst>
              <a:ext uri="{FF2B5EF4-FFF2-40B4-BE49-F238E27FC236}">
                <a16:creationId xmlns:a16="http://schemas.microsoft.com/office/drawing/2014/main" id="{C9447109-0CA0-492B-BCB2-3759207FCEF1}"/>
              </a:ext>
            </a:extLst>
          </p:cNvPr>
          <p:cNvPicPr>
            <a:picLocks noChangeAspect="1"/>
          </p:cNvPicPr>
          <p:nvPr/>
        </p:nvPicPr>
        <p:blipFill rotWithShape="1">
          <a:blip r:embed="rId16">
            <a:extLst>
              <a:ext uri="{BEBA8EAE-BF5A-486C-A8C5-ECC9F3942E4B}">
                <a14:imgProps xmlns:a14="http://schemas.microsoft.com/office/drawing/2010/main">
                  <a14:imgLayer r:embed="rId17">
                    <a14:imgEffect>
                      <a14:backgroundRemoval t="3774" b="94879" l="2802" r="89871">
                        <a14:foregroundMark x1="3664" y1="5930" x2="33405" y2="8356"/>
                        <a14:foregroundMark x1="33405" y1="8356" x2="54741" y2="18598"/>
                        <a14:foregroundMark x1="54741" y1="18598" x2="56034" y2="26954"/>
                        <a14:foregroundMark x1="4808" y1="43501" x2="6250" y2="82480"/>
                        <a14:foregroundMark x1="3448" y1="6739" x2="4612" y2="38207"/>
                        <a14:foregroundMark x1="6250" y1="82480" x2="25431" y2="95148"/>
                        <a14:foregroundMark x1="25431" y1="95148" x2="46767" y2="95148"/>
                        <a14:foregroundMark x1="4170" y1="55740" x2="4095" y2="61456"/>
                        <a14:foregroundMark x1="64871" y1="11051" x2="64871" y2="25337"/>
                        <a14:foregroundMark x1="64009" y1="41779" x2="62284" y2="77628"/>
                        <a14:foregroundMark x1="64009" y1="86253" x2="61853" y2="91105"/>
                        <a14:foregroundMark x1="2829" y1="63180" x2="3017" y2="86792"/>
                        <a14:foregroundMark x1="65302" y1="86253" x2="64440" y2="91644"/>
                        <a14:foregroundMark x1="4957" y1="4582" x2="61422" y2="5391"/>
                        <a14:foregroundMark x1="57974" y1="3774" x2="61422" y2="4582"/>
                        <a14:foregroundMark x1="55603" y1="4582" x2="55603" y2="4582"/>
                        <a14:foregroundMark x1="63147" y1="5391" x2="63147" y2="5391"/>
                        <a14:foregroundMark x1="29526" y1="60647" x2="30388" y2="64690"/>
                        <a14:backgroundMark x1="1078" y1="38275" x2="1293" y2="55795"/>
                        <a14:backgroundMark x1="216" y1="54178" x2="0" y2="63073"/>
                        <a14:backgroundMark x1="431" y1="85984" x2="647" y2="62534"/>
                      </a14:backgroundRemoval>
                    </a14:imgEffect>
                  </a14:imgLayer>
                </a14:imgProps>
              </a:ext>
            </a:extLst>
          </a:blip>
          <a:srcRect l="-1" r="24694"/>
          <a:stretch/>
        </p:blipFill>
        <p:spPr>
          <a:xfrm>
            <a:off x="10949460" y="2652237"/>
            <a:ext cx="1070985" cy="1126490"/>
          </a:xfrm>
          <a:prstGeom prst="rect">
            <a:avLst/>
          </a:prstGeom>
        </p:spPr>
      </p:pic>
    </p:spTree>
    <p:extLst>
      <p:ext uri="{BB962C8B-B14F-4D97-AF65-F5344CB8AC3E}">
        <p14:creationId xmlns:p14="http://schemas.microsoft.com/office/powerpoint/2010/main" val="3719385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64"/>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5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4"/>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7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6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4" grpId="0" animBg="1"/>
      <p:bldP spid="15" grpId="0" animBg="1"/>
      <p:bldP spid="16" grpId="0" animBg="1"/>
      <p:bldP spid="17" grpId="0" animBg="1"/>
      <p:bldP spid="18" grpId="0" animBg="1"/>
      <p:bldP spid="19" grpId="0" animBg="1"/>
      <p:bldP spid="22" grpId="0" animBg="1"/>
      <p:bldP spid="24" grpId="0" animBg="1"/>
      <p:bldP spid="30" grpId="0" animBg="1"/>
      <p:bldP spid="33" grpId="0" animBg="1"/>
      <p:bldP spid="34" grpId="0" animBg="1"/>
      <p:bldP spid="20" grpId="0" animBg="1"/>
      <p:bldP spid="64" grpId="0" animBg="1"/>
      <p:bldP spid="65" grpId="0" animBg="1"/>
      <p:bldP spid="7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a:xfrm>
            <a:off x="0" y="-108155"/>
            <a:ext cx="12192000" cy="6858000"/>
          </a:xfrm>
          <a:prstGeom prst="rect">
            <a:avLst/>
          </a:prstGeom>
          <a:solidFill>
            <a:srgbClr val="EEE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2"/>
          <p:cNvSpPr txBox="1"/>
          <p:nvPr/>
        </p:nvSpPr>
        <p:spPr>
          <a:xfrm>
            <a:off x="8779750" y="3174834"/>
            <a:ext cx="3463649" cy="584775"/>
          </a:xfrm>
          <a:prstGeom prst="rect">
            <a:avLst/>
          </a:prstGeom>
          <a:noFill/>
        </p:spPr>
        <p:txBody>
          <a:bodyPr wrap="square" rtlCol="0">
            <a:spAutoFit/>
          </a:bodyPr>
          <a:lstStyle/>
          <a:p>
            <a:r>
              <a:rPr lang="fr-FR" sz="1600" cap="small" dirty="0">
                <a:latin typeface="Roboto" panose="02000000000000000000" pitchFamily="2" charset="0"/>
                <a:ea typeface="Roboto" panose="02000000000000000000" pitchFamily="2" charset="0"/>
              </a:rPr>
              <a:t>Diminution de la production d’acide hyaluronique</a:t>
            </a:r>
          </a:p>
        </p:txBody>
      </p:sp>
      <p:sp>
        <p:nvSpPr>
          <p:cNvPr id="9" name="ZoneTexte 8"/>
          <p:cNvSpPr txBox="1"/>
          <p:nvPr/>
        </p:nvSpPr>
        <p:spPr>
          <a:xfrm>
            <a:off x="8785998" y="4489951"/>
            <a:ext cx="3231284" cy="338554"/>
          </a:xfrm>
          <a:prstGeom prst="rect">
            <a:avLst/>
          </a:prstGeom>
          <a:noFill/>
        </p:spPr>
        <p:txBody>
          <a:bodyPr wrap="square" rtlCol="0">
            <a:spAutoFit/>
          </a:bodyPr>
          <a:lstStyle/>
          <a:p>
            <a:r>
              <a:rPr lang="fr-FR" sz="1600" cap="small" dirty="0">
                <a:latin typeface="Roboto" panose="02000000000000000000" pitchFamily="2" charset="0"/>
                <a:ea typeface="Roboto" panose="02000000000000000000" pitchFamily="2" charset="0"/>
              </a:rPr>
              <a:t>Atrophie des fibres de collagène</a:t>
            </a:r>
          </a:p>
        </p:txBody>
      </p:sp>
      <p:sp>
        <p:nvSpPr>
          <p:cNvPr id="12" name="ZoneTexte 11"/>
          <p:cNvSpPr txBox="1"/>
          <p:nvPr/>
        </p:nvSpPr>
        <p:spPr>
          <a:xfrm>
            <a:off x="-106571" y="1987016"/>
            <a:ext cx="1832483" cy="338554"/>
          </a:xfrm>
          <a:prstGeom prst="rect">
            <a:avLst/>
          </a:prstGeom>
          <a:noFill/>
        </p:spPr>
        <p:txBody>
          <a:bodyPr wrap="square" rtlCol="0">
            <a:spAutoFit/>
          </a:bodyPr>
          <a:lstStyle/>
          <a:p>
            <a:pPr algn="r"/>
            <a:r>
              <a:rPr lang="fr-FR" sz="1600" dirty="0">
                <a:latin typeface="Roboto" panose="02000000000000000000" pitchFamily="2" charset="0"/>
                <a:ea typeface="Roboto" panose="02000000000000000000" pitchFamily="2" charset="0"/>
              </a:rPr>
              <a:t>COUCHE CORNÉE</a:t>
            </a:r>
          </a:p>
        </p:txBody>
      </p:sp>
      <p:sp>
        <p:nvSpPr>
          <p:cNvPr id="46" name="ZoneTexte 45"/>
          <p:cNvSpPr txBox="1"/>
          <p:nvPr/>
        </p:nvSpPr>
        <p:spPr>
          <a:xfrm>
            <a:off x="8804521" y="2046906"/>
            <a:ext cx="3463649" cy="338554"/>
          </a:xfrm>
          <a:prstGeom prst="rect">
            <a:avLst/>
          </a:prstGeom>
          <a:noFill/>
        </p:spPr>
        <p:txBody>
          <a:bodyPr wrap="square" rtlCol="0">
            <a:spAutoFit/>
          </a:bodyPr>
          <a:lstStyle/>
          <a:p>
            <a:r>
              <a:rPr lang="fr-FR" sz="1600" cap="small" dirty="0">
                <a:latin typeface="Roboto" panose="02000000000000000000" pitchFamily="2" charset="0"/>
                <a:ea typeface="Roboto" panose="02000000000000000000" pitchFamily="2" charset="0"/>
              </a:rPr>
              <a:t>Épaississement de la couche cornée</a:t>
            </a:r>
          </a:p>
        </p:txBody>
      </p:sp>
      <p:sp>
        <p:nvSpPr>
          <p:cNvPr id="48" name="ZoneTexte 47"/>
          <p:cNvSpPr txBox="1"/>
          <p:nvPr/>
        </p:nvSpPr>
        <p:spPr>
          <a:xfrm>
            <a:off x="8782949" y="2341103"/>
            <a:ext cx="3237381" cy="338554"/>
          </a:xfrm>
          <a:prstGeom prst="rect">
            <a:avLst/>
          </a:prstGeom>
          <a:noFill/>
        </p:spPr>
        <p:txBody>
          <a:bodyPr wrap="square" rtlCol="0">
            <a:spAutoFit/>
          </a:bodyPr>
          <a:lstStyle/>
          <a:p>
            <a:r>
              <a:rPr lang="fr-FR" sz="1600" cap="small" dirty="0">
                <a:latin typeface="Roboto" panose="02000000000000000000" pitchFamily="2" charset="0"/>
                <a:ea typeface="Roboto" panose="02000000000000000000" pitchFamily="2" charset="0"/>
              </a:rPr>
              <a:t>Rides et ridules</a:t>
            </a:r>
          </a:p>
        </p:txBody>
      </p:sp>
      <p:pic>
        <p:nvPicPr>
          <p:cNvPr id="2" name="Image 1"/>
          <p:cNvPicPr>
            <a:picLocks noChangeAspect="1"/>
          </p:cNvPicPr>
          <p:nvPr/>
        </p:nvPicPr>
        <p:blipFill rotWithShape="1">
          <a:blip r:embed="rId3"/>
          <a:srcRect l="14202" t="13906" r="55651" b="14435"/>
          <a:stretch/>
        </p:blipFill>
        <p:spPr>
          <a:xfrm>
            <a:off x="1745424" y="1959139"/>
            <a:ext cx="3401299" cy="4485011"/>
          </a:xfrm>
          <a:prstGeom prst="rect">
            <a:avLst/>
          </a:prstGeom>
        </p:spPr>
      </p:pic>
      <p:sp>
        <p:nvSpPr>
          <p:cNvPr id="8" name="ZoneTexte 7"/>
          <p:cNvSpPr txBox="1"/>
          <p:nvPr/>
        </p:nvSpPr>
        <p:spPr>
          <a:xfrm>
            <a:off x="8802709" y="3791572"/>
            <a:ext cx="2642484" cy="338554"/>
          </a:xfrm>
          <a:prstGeom prst="rect">
            <a:avLst/>
          </a:prstGeom>
          <a:noFill/>
        </p:spPr>
        <p:txBody>
          <a:bodyPr wrap="square" rtlCol="0">
            <a:spAutoFit/>
          </a:bodyPr>
          <a:lstStyle>
            <a:defPPr>
              <a:defRPr lang="fr-FR"/>
            </a:defPPr>
            <a:lvl1pPr>
              <a:defRPr sz="1600"/>
            </a:lvl1pPr>
          </a:lstStyle>
          <a:p>
            <a:r>
              <a:rPr lang="fr-FR" cap="small" dirty="0">
                <a:latin typeface="Roboto" panose="02000000000000000000" pitchFamily="2" charset="0"/>
                <a:ea typeface="Roboto" panose="02000000000000000000" pitchFamily="2" charset="0"/>
              </a:rPr>
              <a:t>Fibres d’élastine brisées</a:t>
            </a:r>
          </a:p>
        </p:txBody>
      </p:sp>
      <p:sp>
        <p:nvSpPr>
          <p:cNvPr id="10" name="ZoneTexte 9"/>
          <p:cNvSpPr txBox="1"/>
          <p:nvPr/>
        </p:nvSpPr>
        <p:spPr>
          <a:xfrm>
            <a:off x="173764" y="2516514"/>
            <a:ext cx="1543041" cy="344244"/>
          </a:xfrm>
          <a:prstGeom prst="rect">
            <a:avLst/>
          </a:prstGeom>
          <a:noFill/>
        </p:spPr>
        <p:txBody>
          <a:bodyPr wrap="square" rtlCol="0">
            <a:spAutoFit/>
          </a:bodyPr>
          <a:lstStyle/>
          <a:p>
            <a:pPr algn="r"/>
            <a:r>
              <a:rPr lang="fr-FR" sz="1600" dirty="0">
                <a:latin typeface="Roboto" panose="02000000000000000000" pitchFamily="2" charset="0"/>
                <a:ea typeface="Roboto" panose="02000000000000000000" pitchFamily="2" charset="0"/>
              </a:rPr>
              <a:t>EPIDERME</a:t>
            </a:r>
          </a:p>
        </p:txBody>
      </p:sp>
      <p:sp>
        <p:nvSpPr>
          <p:cNvPr id="11" name="ZoneTexte 10"/>
          <p:cNvSpPr txBox="1"/>
          <p:nvPr/>
        </p:nvSpPr>
        <p:spPr>
          <a:xfrm>
            <a:off x="150984" y="3896981"/>
            <a:ext cx="1543041" cy="338554"/>
          </a:xfrm>
          <a:prstGeom prst="rect">
            <a:avLst/>
          </a:prstGeom>
          <a:noFill/>
        </p:spPr>
        <p:txBody>
          <a:bodyPr wrap="square" rtlCol="0">
            <a:spAutoFit/>
          </a:bodyPr>
          <a:lstStyle/>
          <a:p>
            <a:pPr algn="r"/>
            <a:r>
              <a:rPr lang="fr-FR" sz="1600" dirty="0">
                <a:latin typeface="Roboto" panose="02000000000000000000" pitchFamily="2" charset="0"/>
                <a:ea typeface="Roboto" panose="02000000000000000000" pitchFamily="2" charset="0"/>
              </a:rPr>
              <a:t>DERME</a:t>
            </a:r>
          </a:p>
        </p:txBody>
      </p:sp>
      <p:sp>
        <p:nvSpPr>
          <p:cNvPr id="13" name="ZoneTexte 12"/>
          <p:cNvSpPr txBox="1"/>
          <p:nvPr/>
        </p:nvSpPr>
        <p:spPr>
          <a:xfrm>
            <a:off x="202383" y="5307639"/>
            <a:ext cx="1543041" cy="338554"/>
          </a:xfrm>
          <a:prstGeom prst="rect">
            <a:avLst/>
          </a:prstGeom>
          <a:noFill/>
        </p:spPr>
        <p:txBody>
          <a:bodyPr wrap="square" rtlCol="0">
            <a:spAutoFit/>
          </a:bodyPr>
          <a:lstStyle/>
          <a:p>
            <a:pPr algn="r"/>
            <a:r>
              <a:rPr lang="fr-FR" sz="1600" dirty="0">
                <a:latin typeface="Roboto" panose="02000000000000000000" pitchFamily="2" charset="0"/>
                <a:ea typeface="Roboto" panose="02000000000000000000" pitchFamily="2" charset="0"/>
              </a:rPr>
              <a:t>HYPODERME</a:t>
            </a:r>
          </a:p>
        </p:txBody>
      </p:sp>
      <p:sp>
        <p:nvSpPr>
          <p:cNvPr id="14" name="ZoneTexte 13"/>
          <p:cNvSpPr txBox="1"/>
          <p:nvPr/>
        </p:nvSpPr>
        <p:spPr>
          <a:xfrm>
            <a:off x="150984" y="6105596"/>
            <a:ext cx="1543041" cy="338554"/>
          </a:xfrm>
          <a:prstGeom prst="rect">
            <a:avLst/>
          </a:prstGeom>
          <a:noFill/>
        </p:spPr>
        <p:txBody>
          <a:bodyPr wrap="square" rtlCol="0">
            <a:spAutoFit/>
          </a:bodyPr>
          <a:lstStyle/>
          <a:p>
            <a:pPr algn="r"/>
            <a:r>
              <a:rPr lang="fr-FR" sz="1600" dirty="0">
                <a:latin typeface="Roboto" panose="02000000000000000000" pitchFamily="2" charset="0"/>
                <a:ea typeface="Roboto" panose="02000000000000000000" pitchFamily="2" charset="0"/>
              </a:rPr>
              <a:t>MUSCLE</a:t>
            </a:r>
          </a:p>
        </p:txBody>
      </p:sp>
      <p:sp>
        <p:nvSpPr>
          <p:cNvPr id="16" name="ZoneTexte 15"/>
          <p:cNvSpPr txBox="1"/>
          <p:nvPr/>
        </p:nvSpPr>
        <p:spPr>
          <a:xfrm>
            <a:off x="8779749" y="2847195"/>
            <a:ext cx="2642484" cy="338554"/>
          </a:xfrm>
          <a:prstGeom prst="rect">
            <a:avLst/>
          </a:prstGeom>
          <a:noFill/>
        </p:spPr>
        <p:txBody>
          <a:bodyPr wrap="square" rtlCol="0">
            <a:spAutoFit/>
          </a:bodyPr>
          <a:lstStyle/>
          <a:p>
            <a:r>
              <a:rPr lang="fr-FR" sz="1600" cap="small" dirty="0">
                <a:latin typeface="Roboto" panose="02000000000000000000" pitchFamily="2" charset="0"/>
                <a:ea typeface="Roboto" panose="02000000000000000000" pitchFamily="2" charset="0"/>
              </a:rPr>
              <a:t>Aplatissement de la </a:t>
            </a:r>
            <a:r>
              <a:rPr lang="fr-FR" sz="1600" cap="small" dirty="0" err="1">
                <a:latin typeface="Roboto" panose="02000000000000000000" pitchFamily="2" charset="0"/>
                <a:ea typeface="Roboto" panose="02000000000000000000" pitchFamily="2" charset="0"/>
              </a:rPr>
              <a:t>jde</a:t>
            </a:r>
            <a:endParaRPr lang="fr-FR" sz="1600" cap="small" dirty="0">
              <a:latin typeface="Roboto" panose="02000000000000000000" pitchFamily="2" charset="0"/>
              <a:ea typeface="Roboto" panose="02000000000000000000" pitchFamily="2" charset="0"/>
            </a:endParaRPr>
          </a:p>
        </p:txBody>
      </p:sp>
      <p:sp>
        <p:nvSpPr>
          <p:cNvPr id="30" name="Larme 29"/>
          <p:cNvSpPr/>
          <p:nvPr/>
        </p:nvSpPr>
        <p:spPr>
          <a:xfrm rot="18697875">
            <a:off x="6265058" y="1617473"/>
            <a:ext cx="184138" cy="241258"/>
          </a:xfrm>
          <a:prstGeom prst="teardrop">
            <a:avLst>
              <a:gd name="adj" fmla="val 13461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Larme 31"/>
          <p:cNvSpPr/>
          <p:nvPr/>
        </p:nvSpPr>
        <p:spPr>
          <a:xfrm rot="18697875">
            <a:off x="7563213" y="1603559"/>
            <a:ext cx="184138" cy="241258"/>
          </a:xfrm>
          <a:prstGeom prst="teardrop">
            <a:avLst>
              <a:gd name="adj" fmla="val 13461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ZoneTexte 32"/>
          <p:cNvSpPr txBox="1"/>
          <p:nvPr/>
        </p:nvSpPr>
        <p:spPr>
          <a:xfrm>
            <a:off x="8802709" y="1501569"/>
            <a:ext cx="2642484" cy="338554"/>
          </a:xfrm>
          <a:prstGeom prst="rect">
            <a:avLst/>
          </a:prstGeom>
          <a:noFill/>
        </p:spPr>
        <p:txBody>
          <a:bodyPr wrap="square" rtlCol="0">
            <a:spAutoFit/>
          </a:bodyPr>
          <a:lstStyle/>
          <a:p>
            <a:r>
              <a:rPr lang="fr-FR" sz="1600" cap="small" dirty="0">
                <a:latin typeface="Roboto" panose="02000000000000000000" pitchFamily="2" charset="0"/>
                <a:ea typeface="Roboto" panose="02000000000000000000" pitchFamily="2" charset="0"/>
              </a:rPr>
              <a:t>Déshydratation</a:t>
            </a:r>
          </a:p>
        </p:txBody>
      </p:sp>
      <p:sp>
        <p:nvSpPr>
          <p:cNvPr id="47" name="ZoneTexte 46"/>
          <p:cNvSpPr txBox="1"/>
          <p:nvPr/>
        </p:nvSpPr>
        <p:spPr>
          <a:xfrm>
            <a:off x="8778196" y="2629497"/>
            <a:ext cx="3440690" cy="338554"/>
          </a:xfrm>
          <a:prstGeom prst="rect">
            <a:avLst/>
          </a:prstGeom>
          <a:noFill/>
        </p:spPr>
        <p:txBody>
          <a:bodyPr wrap="square" rtlCol="0">
            <a:spAutoFit/>
          </a:bodyPr>
          <a:lstStyle/>
          <a:p>
            <a:r>
              <a:rPr lang="fr-FR" sz="1600" cap="small" dirty="0">
                <a:latin typeface="Roboto" panose="02000000000000000000" pitchFamily="2" charset="0"/>
                <a:ea typeface="Roboto" panose="02000000000000000000" pitchFamily="2" charset="0"/>
              </a:rPr>
              <a:t>Amincissement de l’épiderme</a:t>
            </a:r>
          </a:p>
        </p:txBody>
      </p:sp>
      <p:sp>
        <p:nvSpPr>
          <p:cNvPr id="51" name="Ellipse 50"/>
          <p:cNvSpPr/>
          <p:nvPr/>
        </p:nvSpPr>
        <p:spPr>
          <a:xfrm>
            <a:off x="7594994" y="2617764"/>
            <a:ext cx="45719" cy="45719"/>
          </a:xfrm>
          <a:prstGeom prst="ellipse">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54" name="ZoneTexte 53"/>
          <p:cNvSpPr txBox="1"/>
          <p:nvPr/>
        </p:nvSpPr>
        <p:spPr>
          <a:xfrm>
            <a:off x="8869503" y="5307639"/>
            <a:ext cx="3349383" cy="830997"/>
          </a:xfrm>
          <a:prstGeom prst="rect">
            <a:avLst/>
          </a:prstGeom>
          <a:noFill/>
        </p:spPr>
        <p:txBody>
          <a:bodyPr wrap="square" rtlCol="0">
            <a:spAutoFit/>
          </a:bodyPr>
          <a:lstStyle/>
          <a:p>
            <a:r>
              <a:rPr lang="fr-FR" sz="1600" cap="small" dirty="0">
                <a:latin typeface="Roboto" panose="02000000000000000000" pitchFamily="2" charset="0"/>
                <a:ea typeface="Roboto" panose="02000000000000000000" pitchFamily="2" charset="0"/>
              </a:rPr>
              <a:t>+ apparition de petits vaisseaux sanguins</a:t>
            </a:r>
          </a:p>
          <a:p>
            <a:r>
              <a:rPr lang="fr-FR" sz="1600" cap="small" dirty="0">
                <a:latin typeface="Roboto" panose="02000000000000000000" pitchFamily="2" charset="0"/>
                <a:ea typeface="Roboto" panose="02000000000000000000" pitchFamily="2" charset="0"/>
              </a:rPr>
              <a:t>taches sombres, teint irrégulier … </a:t>
            </a:r>
          </a:p>
        </p:txBody>
      </p:sp>
      <p:sp>
        <p:nvSpPr>
          <p:cNvPr id="39" name="Rectangle 38"/>
          <p:cNvSpPr/>
          <p:nvPr/>
        </p:nvSpPr>
        <p:spPr>
          <a:xfrm>
            <a:off x="2223758" y="326514"/>
            <a:ext cx="7258552" cy="936120"/>
          </a:xfrm>
          <a:prstGeom prst="rect">
            <a:avLst/>
          </a:prstGeom>
          <a:solidFill>
            <a:srgbClr val="E4CEC4">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dirty="0">
                <a:solidFill>
                  <a:schemeClr val="tx1"/>
                </a:solidFill>
                <a:latin typeface="KyivType Sans2" panose="00000500000000000000" pitchFamily="50" charset="0"/>
              </a:rPr>
              <a:t>Au cœur de la peau </a:t>
            </a:r>
          </a:p>
        </p:txBody>
      </p:sp>
      <p:grpSp>
        <p:nvGrpSpPr>
          <p:cNvPr id="17" name="Groupe 16"/>
          <p:cNvGrpSpPr/>
          <p:nvPr/>
        </p:nvGrpSpPr>
        <p:grpSpPr>
          <a:xfrm>
            <a:off x="5416805" y="1959139"/>
            <a:ext cx="3306879" cy="4485011"/>
            <a:chOff x="5417639" y="1959138"/>
            <a:chExt cx="3306879" cy="4485011"/>
          </a:xfrm>
        </p:grpSpPr>
        <p:pic>
          <p:nvPicPr>
            <p:cNvPr id="15" name="Image 14"/>
            <p:cNvPicPr>
              <a:picLocks noChangeAspect="1"/>
            </p:cNvPicPr>
            <p:nvPr/>
          </p:nvPicPr>
          <p:blipFill rotWithShape="1">
            <a:blip r:embed="rId3"/>
            <a:srcRect l="48210" t="13906" r="22479" b="14435"/>
            <a:stretch/>
          </p:blipFill>
          <p:spPr>
            <a:xfrm>
              <a:off x="5417639" y="1959138"/>
              <a:ext cx="3306879" cy="4485011"/>
            </a:xfrm>
            <a:prstGeom prst="rect">
              <a:avLst/>
            </a:prstGeom>
          </p:spPr>
        </p:pic>
        <p:sp>
          <p:nvSpPr>
            <p:cNvPr id="7" name="Rectangle 6"/>
            <p:cNvSpPr/>
            <p:nvPr/>
          </p:nvSpPr>
          <p:spPr>
            <a:xfrm>
              <a:off x="8081483" y="5443876"/>
              <a:ext cx="489064" cy="202317"/>
            </a:xfrm>
            <a:prstGeom prst="rect">
              <a:avLst/>
            </a:prstGeom>
            <a:solidFill>
              <a:srgbClr val="FEE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1" name="Larme 30"/>
          <p:cNvSpPr/>
          <p:nvPr/>
        </p:nvSpPr>
        <p:spPr>
          <a:xfrm rot="18697875">
            <a:off x="6959158" y="1936938"/>
            <a:ext cx="184138" cy="241258"/>
          </a:xfrm>
          <a:prstGeom prst="teardrop">
            <a:avLst>
              <a:gd name="adj" fmla="val 13461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50" name="Connecteur droit 49"/>
          <p:cNvCxnSpPr/>
          <p:nvPr/>
        </p:nvCxnSpPr>
        <p:spPr>
          <a:xfrm flipV="1">
            <a:off x="7640713" y="2545382"/>
            <a:ext cx="1139859" cy="3569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18" name="Connecteur droit 17"/>
          <p:cNvCxnSpPr>
            <a:endCxn id="16" idx="1"/>
          </p:cNvCxnSpPr>
          <p:nvPr/>
        </p:nvCxnSpPr>
        <p:spPr>
          <a:xfrm flipV="1">
            <a:off x="8081482" y="3016472"/>
            <a:ext cx="698267" cy="151815"/>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249617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46" grpId="0"/>
      <p:bldP spid="48" grpId="0"/>
      <p:bldP spid="8" grpId="0"/>
      <p:bldP spid="16" grpId="0"/>
      <p:bldP spid="30" grpId="0" animBg="1"/>
      <p:bldP spid="32" grpId="0" animBg="1"/>
      <p:bldP spid="33" grpId="0"/>
      <p:bldP spid="47" grpId="0"/>
      <p:bldP spid="54" grpId="0"/>
      <p:bldP spid="3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3">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rcRect b="11437"/>
          <a:stretch/>
        </p:blipFill>
        <p:spPr>
          <a:xfrm>
            <a:off x="0" y="-10452"/>
            <a:ext cx="12192000" cy="6868452"/>
          </a:xfrm>
          <a:prstGeom prst="rect">
            <a:avLst/>
          </a:prstGeom>
        </p:spPr>
      </p:pic>
      <p:sp>
        <p:nvSpPr>
          <p:cNvPr id="4" name="Rectangle 3"/>
          <p:cNvSpPr/>
          <p:nvPr/>
        </p:nvSpPr>
        <p:spPr>
          <a:xfrm>
            <a:off x="0" y="-10452"/>
            <a:ext cx="12192000" cy="6858000"/>
          </a:xfrm>
          <a:prstGeom prst="rect">
            <a:avLst/>
          </a:prstGeom>
          <a:solidFill>
            <a:srgbClr val="EEE5E4">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1" y="2950488"/>
            <a:ext cx="12192000" cy="936120"/>
          </a:xfrm>
          <a:prstGeom prst="rect">
            <a:avLst/>
          </a:prstGeom>
          <a:solidFill>
            <a:srgbClr val="E4CEC4">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cap="small" dirty="0">
                <a:solidFill>
                  <a:schemeClr val="tx1"/>
                </a:solidFill>
                <a:latin typeface="KyivType Sans2" panose="00000500000000000000" pitchFamily="50" charset="0"/>
              </a:rPr>
              <a:t>Les Produits </a:t>
            </a:r>
          </a:p>
        </p:txBody>
      </p:sp>
    </p:spTree>
    <p:extLst>
      <p:ext uri="{BB962C8B-B14F-4D97-AF65-F5344CB8AC3E}">
        <p14:creationId xmlns:p14="http://schemas.microsoft.com/office/powerpoint/2010/main" val="17710657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Image 35">
            <a:extLst>
              <a:ext uri="{FF2B5EF4-FFF2-40B4-BE49-F238E27FC236}">
                <a16:creationId xmlns:a16="http://schemas.microsoft.com/office/drawing/2014/main" id="{4E3C1067-6E2B-42BB-9BA8-0D0CC4C43ACD}"/>
              </a:ext>
            </a:extLst>
          </p:cNvPr>
          <p:cNvPicPr>
            <a:picLocks noChangeAspect="1"/>
          </p:cNvPicPr>
          <p:nvPr/>
        </p:nvPicPr>
        <p:blipFill rotWithShape="1">
          <a:blip r:embed="rId3" cstate="print"/>
          <a:srcRect l="51870" t="15492" r="24550" b="80330"/>
          <a:stretch/>
        </p:blipFill>
        <p:spPr>
          <a:xfrm>
            <a:off x="1772239" y="517622"/>
            <a:ext cx="8664122" cy="723428"/>
          </a:xfrm>
          <a:prstGeom prst="rect">
            <a:avLst/>
          </a:prstGeom>
        </p:spPr>
      </p:pic>
      <p:pic>
        <p:nvPicPr>
          <p:cNvPr id="17" name="Image 16"/>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rot="19953923">
            <a:off x="7583005" y="1966325"/>
            <a:ext cx="3841480" cy="4269375"/>
          </a:xfrm>
          <a:prstGeom prst="rect">
            <a:avLst/>
          </a:prstGeom>
        </p:spPr>
      </p:pic>
      <p:sp>
        <p:nvSpPr>
          <p:cNvPr id="22" name="Arc 21"/>
          <p:cNvSpPr/>
          <p:nvPr/>
        </p:nvSpPr>
        <p:spPr>
          <a:xfrm rot="9523306">
            <a:off x="1010674" y="2024223"/>
            <a:ext cx="3226630" cy="4538375"/>
          </a:xfrm>
          <a:custGeom>
            <a:avLst/>
            <a:gdLst>
              <a:gd name="connsiteX0" fmla="*/ 3440652 w 6881304"/>
              <a:gd name="connsiteY0" fmla="*/ 0 h 8221727"/>
              <a:gd name="connsiteX1" fmla="*/ 6881304 w 6881304"/>
              <a:gd name="connsiteY1" fmla="*/ 4110864 h 8221727"/>
              <a:gd name="connsiteX2" fmla="*/ 3440652 w 6881304"/>
              <a:gd name="connsiteY2" fmla="*/ 4110864 h 8221727"/>
              <a:gd name="connsiteX3" fmla="*/ 3440652 w 6881304"/>
              <a:gd name="connsiteY3" fmla="*/ 0 h 8221727"/>
              <a:gd name="connsiteX0" fmla="*/ 3440652 w 6881304"/>
              <a:gd name="connsiteY0" fmla="*/ 0 h 8221727"/>
              <a:gd name="connsiteX1" fmla="*/ 6881304 w 6881304"/>
              <a:gd name="connsiteY1" fmla="*/ 4110864 h 8221727"/>
              <a:gd name="connsiteX0" fmla="*/ 0 w 3440652"/>
              <a:gd name="connsiteY0" fmla="*/ 0 h 4110864"/>
              <a:gd name="connsiteX1" fmla="*/ 3440652 w 3440652"/>
              <a:gd name="connsiteY1" fmla="*/ 4110864 h 4110864"/>
              <a:gd name="connsiteX2" fmla="*/ 0 w 3440652"/>
              <a:gd name="connsiteY2" fmla="*/ 4110864 h 4110864"/>
              <a:gd name="connsiteX3" fmla="*/ 0 w 3440652"/>
              <a:gd name="connsiteY3" fmla="*/ 0 h 4110864"/>
              <a:gd name="connsiteX0" fmla="*/ 358483 w 3440652"/>
              <a:gd name="connsiteY0" fmla="*/ 129388 h 4110864"/>
              <a:gd name="connsiteX1" fmla="*/ 3440652 w 3440652"/>
              <a:gd name="connsiteY1" fmla="*/ 4110864 h 4110864"/>
              <a:gd name="connsiteX0" fmla="*/ 0 w 3440652"/>
              <a:gd name="connsiteY0" fmla="*/ 0 h 4110864"/>
              <a:gd name="connsiteX1" fmla="*/ 3440652 w 3440652"/>
              <a:gd name="connsiteY1" fmla="*/ 4110864 h 4110864"/>
              <a:gd name="connsiteX2" fmla="*/ 0 w 3440652"/>
              <a:gd name="connsiteY2" fmla="*/ 4110864 h 4110864"/>
              <a:gd name="connsiteX3" fmla="*/ 0 w 3440652"/>
              <a:gd name="connsiteY3" fmla="*/ 0 h 4110864"/>
              <a:gd name="connsiteX0" fmla="*/ 303734 w 3440652"/>
              <a:gd name="connsiteY0" fmla="*/ 138732 h 4110864"/>
              <a:gd name="connsiteX1" fmla="*/ 3440652 w 3440652"/>
              <a:gd name="connsiteY1" fmla="*/ 4110864 h 4110864"/>
              <a:gd name="connsiteX0" fmla="*/ 0 w 3440652"/>
              <a:gd name="connsiteY0" fmla="*/ 137908 h 4248772"/>
              <a:gd name="connsiteX1" fmla="*/ 3440652 w 3440652"/>
              <a:gd name="connsiteY1" fmla="*/ 4248772 h 4248772"/>
              <a:gd name="connsiteX2" fmla="*/ 0 w 3440652"/>
              <a:gd name="connsiteY2" fmla="*/ 4248772 h 4248772"/>
              <a:gd name="connsiteX3" fmla="*/ 0 w 3440652"/>
              <a:gd name="connsiteY3" fmla="*/ 137908 h 4248772"/>
              <a:gd name="connsiteX0" fmla="*/ 380805 w 3440652"/>
              <a:gd name="connsiteY0" fmla="*/ 0 h 4248772"/>
              <a:gd name="connsiteX1" fmla="*/ 3440652 w 3440652"/>
              <a:gd name="connsiteY1" fmla="*/ 4248772 h 4248772"/>
              <a:gd name="connsiteX0" fmla="*/ 0 w 3440652"/>
              <a:gd name="connsiteY0" fmla="*/ 218815 h 4329679"/>
              <a:gd name="connsiteX1" fmla="*/ 3440652 w 3440652"/>
              <a:gd name="connsiteY1" fmla="*/ 4329679 h 4329679"/>
              <a:gd name="connsiteX2" fmla="*/ 0 w 3440652"/>
              <a:gd name="connsiteY2" fmla="*/ 4329679 h 4329679"/>
              <a:gd name="connsiteX3" fmla="*/ 0 w 3440652"/>
              <a:gd name="connsiteY3" fmla="*/ 218815 h 4329679"/>
              <a:gd name="connsiteX0" fmla="*/ 330539 w 3440652"/>
              <a:gd name="connsiteY0" fmla="*/ 0 h 4329679"/>
              <a:gd name="connsiteX1" fmla="*/ 3440652 w 3440652"/>
              <a:gd name="connsiteY1" fmla="*/ 4329679 h 4329679"/>
              <a:gd name="connsiteX0" fmla="*/ 43644 w 3484296"/>
              <a:gd name="connsiteY0" fmla="*/ 517867 h 4628731"/>
              <a:gd name="connsiteX1" fmla="*/ 3484296 w 3484296"/>
              <a:gd name="connsiteY1" fmla="*/ 4628731 h 4628731"/>
              <a:gd name="connsiteX2" fmla="*/ 43644 w 3484296"/>
              <a:gd name="connsiteY2" fmla="*/ 4628731 h 4628731"/>
              <a:gd name="connsiteX3" fmla="*/ 43644 w 3484296"/>
              <a:gd name="connsiteY3" fmla="*/ 517867 h 4628731"/>
              <a:gd name="connsiteX0" fmla="*/ 0 w 3484296"/>
              <a:gd name="connsiteY0" fmla="*/ 0 h 4628731"/>
              <a:gd name="connsiteX1" fmla="*/ 3484296 w 3484296"/>
              <a:gd name="connsiteY1" fmla="*/ 4628731 h 4628731"/>
              <a:gd name="connsiteX0" fmla="*/ 158559 w 3599211"/>
              <a:gd name="connsiteY0" fmla="*/ 511511 h 4622375"/>
              <a:gd name="connsiteX1" fmla="*/ 3599211 w 3599211"/>
              <a:gd name="connsiteY1" fmla="*/ 4622375 h 4622375"/>
              <a:gd name="connsiteX2" fmla="*/ 158559 w 3599211"/>
              <a:gd name="connsiteY2" fmla="*/ 4622375 h 4622375"/>
              <a:gd name="connsiteX3" fmla="*/ 158559 w 3599211"/>
              <a:gd name="connsiteY3" fmla="*/ 511511 h 4622375"/>
              <a:gd name="connsiteX0" fmla="*/ 0 w 3599211"/>
              <a:gd name="connsiteY0" fmla="*/ 0 h 4622375"/>
              <a:gd name="connsiteX1" fmla="*/ 3599211 w 3599211"/>
              <a:gd name="connsiteY1" fmla="*/ 4622375 h 4622375"/>
            </a:gdLst>
            <a:ahLst/>
            <a:cxnLst>
              <a:cxn ang="0">
                <a:pos x="connsiteX0" y="connsiteY0"/>
              </a:cxn>
              <a:cxn ang="0">
                <a:pos x="connsiteX1" y="connsiteY1"/>
              </a:cxn>
            </a:cxnLst>
            <a:rect l="l" t="t" r="r" b="b"/>
            <a:pathLst>
              <a:path w="3599211" h="4622375" stroke="0" extrusionOk="0">
                <a:moveTo>
                  <a:pt x="158559" y="511511"/>
                </a:moveTo>
                <a:cubicBezTo>
                  <a:pt x="2058779" y="511511"/>
                  <a:pt x="3599211" y="2352008"/>
                  <a:pt x="3599211" y="4622375"/>
                </a:cubicBezTo>
                <a:lnTo>
                  <a:pt x="158559" y="4622375"/>
                </a:lnTo>
                <a:lnTo>
                  <a:pt x="158559" y="511511"/>
                </a:lnTo>
                <a:close/>
              </a:path>
              <a:path w="3599211" h="4622375" fill="none">
                <a:moveTo>
                  <a:pt x="0" y="0"/>
                </a:moveTo>
                <a:cubicBezTo>
                  <a:pt x="1900220" y="0"/>
                  <a:pt x="3599211" y="2352008"/>
                  <a:pt x="3599211" y="4622375"/>
                </a:cubicBezTo>
              </a:path>
            </a:pathLst>
          </a:cu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812770"/>
            <a:endParaRPr lang="fr-FR" sz="1600">
              <a:solidFill>
                <a:prstClr val="black"/>
              </a:solidFill>
              <a:latin typeface="Calibri"/>
            </a:endParaRPr>
          </a:p>
        </p:txBody>
      </p:sp>
      <p:sp>
        <p:nvSpPr>
          <p:cNvPr id="14" name="Rectangle 13"/>
          <p:cNvSpPr/>
          <p:nvPr/>
        </p:nvSpPr>
        <p:spPr>
          <a:xfrm>
            <a:off x="677333" y="1491838"/>
            <a:ext cx="10837334" cy="400110"/>
          </a:xfrm>
          <a:prstGeom prst="rect">
            <a:avLst/>
          </a:prstGeom>
        </p:spPr>
        <p:txBody>
          <a:bodyPr wrap="square">
            <a:spAutoFit/>
          </a:bodyPr>
          <a:lstStyle/>
          <a:p>
            <a:pPr algn="ctr" defTabSz="812770">
              <a:defRPr/>
            </a:pPr>
            <a:r>
              <a:rPr lang="fr-FR" sz="2000" i="1" dirty="0">
                <a:solidFill>
                  <a:prstClr val="black"/>
                </a:solidFill>
                <a:latin typeface="KyivType Sans2" panose="00000500000000000000" pitchFamily="50" charset="0"/>
              </a:rPr>
              <a:t>Sérum intelligent qui réinitialise la jeunesse de la peau</a:t>
            </a:r>
          </a:p>
        </p:txBody>
      </p:sp>
      <p:sp>
        <p:nvSpPr>
          <p:cNvPr id="7" name="ZoneTexte 6"/>
          <p:cNvSpPr txBox="1"/>
          <p:nvPr/>
        </p:nvSpPr>
        <p:spPr>
          <a:xfrm>
            <a:off x="1334192" y="2994342"/>
            <a:ext cx="4183657" cy="1077218"/>
          </a:xfrm>
          <a:prstGeom prst="rect">
            <a:avLst/>
          </a:prstGeom>
          <a:solidFill>
            <a:schemeClr val="bg1"/>
          </a:solidFill>
        </p:spPr>
        <p:txBody>
          <a:bodyPr wrap="square" rtlCol="0">
            <a:spAutoFit/>
          </a:bodyPr>
          <a:lstStyle/>
          <a:p>
            <a:pPr defTabSz="812770"/>
            <a:r>
              <a:rPr lang="fr-FR" sz="1600" dirty="0">
                <a:solidFill>
                  <a:prstClr val="black"/>
                </a:solidFill>
                <a:latin typeface="Roboto" panose="020B0604020202020204" charset="0"/>
                <a:ea typeface="Roboto" panose="020B0604020202020204" charset="0"/>
              </a:rPr>
              <a:t>Rides </a:t>
            </a:r>
            <a:r>
              <a:rPr lang="fr-FR" sz="1600" dirty="0" err="1">
                <a:solidFill>
                  <a:prstClr val="black"/>
                </a:solidFill>
                <a:latin typeface="Roboto" panose="020B0604020202020204" charset="0"/>
                <a:ea typeface="Roboto" panose="020B0604020202020204" charset="0"/>
              </a:rPr>
              <a:t>lisées</a:t>
            </a:r>
            <a:endParaRPr lang="fr-FR" sz="1600" dirty="0">
              <a:solidFill>
                <a:prstClr val="black"/>
              </a:solidFill>
              <a:latin typeface="Roboto" panose="020B0604020202020204" charset="0"/>
              <a:ea typeface="Roboto" panose="020B0604020202020204" charset="0"/>
            </a:endParaRPr>
          </a:p>
          <a:p>
            <a:pPr defTabSz="812770"/>
            <a:r>
              <a:rPr lang="fr-FR" sz="1600" dirty="0">
                <a:solidFill>
                  <a:prstClr val="black"/>
                </a:solidFill>
                <a:latin typeface="Roboto" panose="020B0604020202020204" charset="0"/>
                <a:ea typeface="Roboto" panose="020B0604020202020204" charset="0"/>
              </a:rPr>
              <a:t>Fermeté renforcée</a:t>
            </a:r>
          </a:p>
          <a:p>
            <a:pPr defTabSz="812770"/>
            <a:r>
              <a:rPr lang="fr-FR" sz="1600" dirty="0">
                <a:solidFill>
                  <a:prstClr val="black"/>
                </a:solidFill>
                <a:latin typeface="Roboto" panose="020B0604020202020204" charset="0"/>
                <a:ea typeface="Roboto" panose="020B0604020202020204" charset="0"/>
              </a:rPr>
              <a:t>Peau régénérée et rayonnante</a:t>
            </a:r>
          </a:p>
          <a:p>
            <a:pPr defTabSz="812770"/>
            <a:r>
              <a:rPr lang="fr-FR" sz="1600" dirty="0">
                <a:solidFill>
                  <a:prstClr val="black"/>
                </a:solidFill>
                <a:latin typeface="Roboto" panose="020B0604020202020204" charset="0"/>
                <a:ea typeface="Roboto" panose="020B0604020202020204" charset="0"/>
              </a:rPr>
              <a:t>Signes de fatigue estompés</a:t>
            </a:r>
          </a:p>
        </p:txBody>
      </p:sp>
      <p:sp>
        <p:nvSpPr>
          <p:cNvPr id="18" name="ZoneTexte 17"/>
          <p:cNvSpPr txBox="1"/>
          <p:nvPr/>
        </p:nvSpPr>
        <p:spPr>
          <a:xfrm>
            <a:off x="4037573" y="5780782"/>
            <a:ext cx="3691149" cy="1077218"/>
          </a:xfrm>
          <a:prstGeom prst="rect">
            <a:avLst/>
          </a:prstGeom>
          <a:solidFill>
            <a:schemeClr val="bg1"/>
          </a:solidFill>
        </p:spPr>
        <p:txBody>
          <a:bodyPr wrap="square" rtlCol="0">
            <a:spAutoFit/>
          </a:bodyPr>
          <a:lstStyle/>
          <a:p>
            <a:pPr defTabSz="812770"/>
            <a:r>
              <a:rPr lang="fr-FR" sz="1600" dirty="0">
                <a:solidFill>
                  <a:prstClr val="black"/>
                </a:solidFill>
                <a:latin typeface="Roboto" panose="020B0604020202020204" charset="0"/>
                <a:ea typeface="Roboto" panose="020B0604020202020204" charset="0"/>
              </a:rPr>
              <a:t>Son complexe unique CELL-ENERGY </a:t>
            </a:r>
          </a:p>
          <a:p>
            <a:pPr defTabSz="812770"/>
            <a:r>
              <a:rPr lang="fr-FR" sz="1600" dirty="0">
                <a:solidFill>
                  <a:prstClr val="black"/>
                </a:solidFill>
                <a:latin typeface="Roboto" panose="020B0604020202020204" charset="0"/>
                <a:ea typeface="Roboto" panose="020B0604020202020204" charset="0"/>
              </a:rPr>
              <a:t>Ses 7 brevets</a:t>
            </a:r>
          </a:p>
          <a:p>
            <a:pPr defTabSz="812770"/>
            <a:r>
              <a:rPr lang="fr-FR" sz="1600" dirty="0">
                <a:solidFill>
                  <a:prstClr val="black"/>
                </a:solidFill>
                <a:latin typeface="Roboto" panose="020B0604020202020204" charset="0"/>
                <a:ea typeface="Roboto" panose="020B0604020202020204" charset="0"/>
              </a:rPr>
              <a:t>Sa texture fine et soyeuse</a:t>
            </a:r>
          </a:p>
          <a:p>
            <a:pPr defTabSz="812770"/>
            <a:r>
              <a:rPr lang="fr-FR" sz="1600" dirty="0">
                <a:solidFill>
                  <a:prstClr val="black"/>
                </a:solidFill>
                <a:latin typeface="Roboto" panose="020B0604020202020204" charset="0"/>
                <a:ea typeface="Roboto" panose="020B0604020202020204" charset="0"/>
              </a:rPr>
              <a:t>Flacon pompe </a:t>
            </a:r>
            <a:r>
              <a:rPr lang="fr-FR" sz="1600" dirty="0" err="1">
                <a:solidFill>
                  <a:prstClr val="black"/>
                </a:solidFill>
                <a:latin typeface="Roboto" panose="020B0604020202020204" charset="0"/>
                <a:ea typeface="Roboto" panose="020B0604020202020204" charset="0"/>
              </a:rPr>
              <a:t>airless</a:t>
            </a:r>
            <a:endParaRPr lang="fr-FR" sz="1600" dirty="0">
              <a:solidFill>
                <a:prstClr val="black"/>
              </a:solidFill>
              <a:latin typeface="Roboto" panose="020B0604020202020204" charset="0"/>
              <a:ea typeface="Roboto" panose="020B0604020202020204" charset="0"/>
            </a:endParaRPr>
          </a:p>
        </p:txBody>
      </p:sp>
      <p:sp>
        <p:nvSpPr>
          <p:cNvPr id="21" name="Rectangle 20"/>
          <p:cNvSpPr/>
          <p:nvPr/>
        </p:nvSpPr>
        <p:spPr>
          <a:xfrm>
            <a:off x="2283694" y="4337716"/>
            <a:ext cx="5928568" cy="1391791"/>
          </a:xfrm>
          <a:prstGeom prst="rect">
            <a:avLst/>
          </a:prstGeom>
          <a:solidFill>
            <a:schemeClr val="bg1"/>
          </a:solidFill>
        </p:spPr>
        <p:txBody>
          <a:bodyPr wrap="square">
            <a:spAutoFit/>
          </a:bodyPr>
          <a:lstStyle/>
          <a:p>
            <a:pPr lvl="0"/>
            <a:r>
              <a:rPr lang="fr-FR" sz="1600" dirty="0">
                <a:solidFill>
                  <a:prstClr val="black"/>
                </a:solidFill>
                <a:latin typeface="Roboto" panose="02000000000000000000" pitchFamily="2" charset="0"/>
                <a:ea typeface="Roboto" panose="02000000000000000000" pitchFamily="2" charset="0"/>
              </a:rPr>
              <a:t>R</a:t>
            </a:r>
            <a:r>
              <a:rPr lang="fr-FR" sz="1600" dirty="0">
                <a:latin typeface="Roboto" panose="02000000000000000000" pitchFamily="2" charset="0"/>
                <a:ea typeface="Roboto" panose="02000000000000000000" pitchFamily="2" charset="0"/>
              </a:rPr>
              <a:t>enforce le potentiel de défense contre les agressions</a:t>
            </a:r>
          </a:p>
          <a:p>
            <a:pPr lvl="0"/>
            <a:r>
              <a:rPr lang="fr-FR" sz="1200" i="1" dirty="0">
                <a:solidFill>
                  <a:prstClr val="black"/>
                </a:solidFill>
                <a:latin typeface="Roboto" panose="02000000000000000000" pitchFamily="2" charset="0"/>
                <a:ea typeface="Roboto" panose="02000000000000000000" pitchFamily="2" charset="0"/>
              </a:rPr>
              <a:t>Multiplication des cellules de Langerhans: +146%</a:t>
            </a:r>
            <a:r>
              <a:rPr lang="fr-FR" sz="1200" dirty="0">
                <a:solidFill>
                  <a:prstClr val="black"/>
                </a:solidFill>
                <a:latin typeface="Roboto" panose="02000000000000000000" pitchFamily="2" charset="0"/>
                <a:ea typeface="Roboto" panose="02000000000000000000" pitchFamily="2" charset="0"/>
              </a:rPr>
              <a:t> </a:t>
            </a:r>
          </a:p>
          <a:p>
            <a:r>
              <a:rPr lang="fr-FR" sz="1600" dirty="0">
                <a:solidFill>
                  <a:prstClr val="black"/>
                </a:solidFill>
                <a:latin typeface="Roboto" panose="02000000000000000000" pitchFamily="2" charset="0"/>
                <a:ea typeface="Roboto" panose="02000000000000000000" pitchFamily="2" charset="0"/>
              </a:rPr>
              <a:t>R</a:t>
            </a:r>
            <a:r>
              <a:rPr lang="fr-FR" sz="1600" dirty="0">
                <a:latin typeface="Roboto" panose="02000000000000000000" pitchFamily="2" charset="0"/>
                <a:ea typeface="Roboto" panose="02000000000000000000" pitchFamily="2" charset="0"/>
              </a:rPr>
              <a:t>estaure une communication harmonieuse entre les cellules et favorise la régénération </a:t>
            </a:r>
          </a:p>
          <a:p>
            <a:r>
              <a:rPr lang="fr-FR" sz="1200" i="1" dirty="0">
                <a:solidFill>
                  <a:prstClr val="black"/>
                </a:solidFill>
                <a:latin typeface="Roboto" panose="02000000000000000000" pitchFamily="2" charset="0"/>
                <a:ea typeface="Roboto" panose="02000000000000000000" pitchFamily="2" charset="0"/>
              </a:rPr>
              <a:t>Communication entre le derme et la JDE: +124% </a:t>
            </a:r>
            <a:endParaRPr lang="fr-FR" sz="1200" i="1" dirty="0">
              <a:latin typeface="Roboto" panose="02000000000000000000" pitchFamily="2" charset="0"/>
              <a:ea typeface="Roboto" panose="02000000000000000000" pitchFamily="2" charset="0"/>
            </a:endParaRPr>
          </a:p>
          <a:p>
            <a:endParaRPr lang="fr-FR" sz="1244" dirty="0">
              <a:solidFill>
                <a:prstClr val="black"/>
              </a:solidFill>
              <a:latin typeface="Roboto" panose="020B0604020202020204" charset="0"/>
              <a:ea typeface="Roboto" panose="020B0604020202020204" charset="0"/>
            </a:endParaRPr>
          </a:p>
        </p:txBody>
      </p:sp>
      <p:sp>
        <p:nvSpPr>
          <p:cNvPr id="24" name="ZoneTexte 23"/>
          <p:cNvSpPr txBox="1"/>
          <p:nvPr/>
        </p:nvSpPr>
        <p:spPr>
          <a:xfrm>
            <a:off x="10436361" y="5103994"/>
            <a:ext cx="430887" cy="605062"/>
          </a:xfrm>
          <a:prstGeom prst="rect">
            <a:avLst/>
          </a:prstGeom>
          <a:solidFill>
            <a:schemeClr val="bg1"/>
          </a:solidFill>
        </p:spPr>
        <p:txBody>
          <a:bodyPr vert="vert270" wrap="square" rtlCol="0">
            <a:spAutoFit/>
          </a:bodyPr>
          <a:lstStyle/>
          <a:p>
            <a:pPr defTabSz="812770"/>
            <a:r>
              <a:rPr lang="fr-FR" sz="1600" dirty="0">
                <a:solidFill>
                  <a:prstClr val="black"/>
                </a:solidFill>
                <a:latin typeface="Calibri"/>
              </a:rPr>
              <a:t>30 ml </a:t>
            </a:r>
          </a:p>
        </p:txBody>
      </p:sp>
      <p:pic>
        <p:nvPicPr>
          <p:cNvPr id="19" name="Image 18"/>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9853965" y="1706321"/>
            <a:ext cx="1087369" cy="4789385"/>
          </a:xfrm>
          <a:prstGeom prst="rect">
            <a:avLst/>
          </a:prstGeom>
        </p:spPr>
      </p:pic>
      <p:sp>
        <p:nvSpPr>
          <p:cNvPr id="16" name="ZoneTexte 15"/>
          <p:cNvSpPr txBox="1"/>
          <p:nvPr/>
        </p:nvSpPr>
        <p:spPr>
          <a:xfrm>
            <a:off x="10054966" y="2249789"/>
            <a:ext cx="2071907" cy="311175"/>
          </a:xfrm>
          <a:prstGeom prst="rect">
            <a:avLst/>
          </a:prstGeom>
          <a:solidFill>
            <a:schemeClr val="bg1"/>
          </a:solidFill>
        </p:spPr>
        <p:txBody>
          <a:bodyPr wrap="square" rtlCol="0">
            <a:spAutoFit/>
          </a:bodyPr>
          <a:lstStyle/>
          <a:p>
            <a:pPr defTabSz="812770"/>
            <a:r>
              <a:rPr lang="fr-FR" sz="1422" i="1" dirty="0">
                <a:solidFill>
                  <a:prstClr val="black"/>
                </a:solidFill>
                <a:latin typeface="Calibri"/>
              </a:rPr>
              <a:t>Au Complexe </a:t>
            </a:r>
            <a:r>
              <a:rPr lang="fr-FR" sz="1422" i="1" dirty="0" err="1">
                <a:solidFill>
                  <a:prstClr val="black"/>
                </a:solidFill>
                <a:latin typeface="Calibri"/>
              </a:rPr>
              <a:t>Cell-Energy</a:t>
            </a:r>
            <a:endParaRPr lang="fr-FR" sz="1422" i="1" dirty="0">
              <a:solidFill>
                <a:prstClr val="black"/>
              </a:solidFill>
              <a:latin typeface="Calibri"/>
            </a:endParaRPr>
          </a:p>
        </p:txBody>
      </p:sp>
      <p:pic>
        <p:nvPicPr>
          <p:cNvPr id="30" name="Image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7172" y="2726138"/>
            <a:ext cx="995198" cy="1261241"/>
          </a:xfrm>
          <a:prstGeom prst="rect">
            <a:avLst/>
          </a:prstGeom>
        </p:spPr>
      </p:pic>
      <p:pic>
        <p:nvPicPr>
          <p:cNvPr id="31" name="Image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2538" y="4276487"/>
            <a:ext cx="1065632" cy="1350505"/>
          </a:xfrm>
          <a:prstGeom prst="rect">
            <a:avLst/>
          </a:prstGeom>
        </p:spPr>
      </p:pic>
      <p:pic>
        <p:nvPicPr>
          <p:cNvPr id="32" name="Image 3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61528" y="5539374"/>
            <a:ext cx="1000235" cy="1267624"/>
          </a:xfrm>
          <a:prstGeom prst="rect">
            <a:avLst/>
          </a:prstGeom>
        </p:spPr>
      </p:pic>
      <p:sp>
        <p:nvSpPr>
          <p:cNvPr id="20" name="Espace réservé du titre 1"/>
          <p:cNvSpPr txBox="1">
            <a:spLocks/>
          </p:cNvSpPr>
          <p:nvPr/>
        </p:nvSpPr>
        <p:spPr>
          <a:xfrm>
            <a:off x="0" y="381000"/>
            <a:ext cx="12192000" cy="1510948"/>
          </a:xfrm>
          <a:prstGeom prst="rect">
            <a:avLst/>
          </a:prstGeom>
        </p:spPr>
        <p:txBody>
          <a:bodyPr vert="horz" lIns="81280" tIns="40640" rIns="81280" bIns="4064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a:lnSpc>
                <a:spcPts val="2982"/>
              </a:lnSpc>
            </a:pPr>
            <a:r>
              <a:rPr lang="fr-FR" sz="5000" cap="small" dirty="0"/>
              <a:t>Cellular Code </a:t>
            </a:r>
            <a:r>
              <a:rPr lang="fr-FR" sz="5000" cap="small" dirty="0" err="1"/>
              <a:t>Serum</a:t>
            </a:r>
            <a:endParaRPr lang="fr-FR" sz="5000" cap="small" dirty="0"/>
          </a:p>
          <a:p>
            <a:pPr>
              <a:lnSpc>
                <a:spcPts val="2982"/>
              </a:lnSpc>
            </a:pPr>
            <a:endParaRPr lang="fr-FR" sz="1934" cap="small" dirty="0"/>
          </a:p>
        </p:txBody>
      </p:sp>
      <p:pic>
        <p:nvPicPr>
          <p:cNvPr id="2" name="Image 1"/>
          <p:cNvPicPr>
            <a:picLocks noChangeAspect="1"/>
          </p:cNvPicPr>
          <p:nvPr/>
        </p:nvPicPr>
        <p:blipFill>
          <a:blip r:embed="rId9"/>
          <a:stretch>
            <a:fillRect/>
          </a:stretch>
        </p:blipFill>
        <p:spPr>
          <a:xfrm>
            <a:off x="10508850" y="1050421"/>
            <a:ext cx="1160221" cy="1097317"/>
          </a:xfrm>
          <a:prstGeom prst="rect">
            <a:avLst/>
          </a:prstGeom>
        </p:spPr>
      </p:pic>
      <p:sp>
        <p:nvSpPr>
          <p:cNvPr id="23" name="Rectangle 22"/>
          <p:cNvSpPr/>
          <p:nvPr/>
        </p:nvSpPr>
        <p:spPr>
          <a:xfrm>
            <a:off x="9958673" y="6198536"/>
            <a:ext cx="982661" cy="241709"/>
          </a:xfrm>
          <a:prstGeom prst="rect">
            <a:avLst/>
          </a:prstGeom>
          <a:solidFill>
            <a:srgbClr val="404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prstClr val="white"/>
                </a:solidFill>
                <a:latin typeface="Century Gothic" panose="020B0502020202020204" pitchFamily="34" charset="0"/>
              </a:rPr>
              <a:t>7 BREVETS</a:t>
            </a:r>
          </a:p>
        </p:txBody>
      </p:sp>
    </p:spTree>
    <p:extLst>
      <p:ext uri="{BB962C8B-B14F-4D97-AF65-F5344CB8AC3E}">
        <p14:creationId xmlns:p14="http://schemas.microsoft.com/office/powerpoint/2010/main" val="7142097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ZoneTexte 15"/>
          <p:cNvSpPr txBox="1"/>
          <p:nvPr/>
        </p:nvSpPr>
        <p:spPr>
          <a:xfrm>
            <a:off x="3388349" y="1636639"/>
            <a:ext cx="6964221" cy="1634490"/>
          </a:xfrm>
          <a:prstGeom prst="roundRect">
            <a:avLst/>
          </a:prstGeom>
          <a:solidFill>
            <a:schemeClr val="bg1"/>
          </a:solidFill>
          <a:ln>
            <a:solidFill>
              <a:schemeClr val="tx1">
                <a:lumMod val="65000"/>
                <a:lumOff val="35000"/>
              </a:schemeClr>
            </a:solidFill>
          </a:ln>
        </p:spPr>
        <p:txBody>
          <a:bodyPr wrap="square" rtlCol="0" anchor="ctr">
            <a:spAutoFit/>
          </a:bodyPr>
          <a:lstStyle/>
          <a:p>
            <a:pPr>
              <a:defRPr/>
            </a:pPr>
            <a:r>
              <a:rPr lang="fr-FR" dirty="0"/>
              <a:t>	</a:t>
            </a:r>
          </a:p>
          <a:p>
            <a:pPr>
              <a:defRPr/>
            </a:pPr>
            <a:r>
              <a:rPr lang="fr-FR" dirty="0"/>
              <a:t>	</a:t>
            </a:r>
            <a:r>
              <a:rPr lang="fr-FR" dirty="0">
                <a:latin typeface="Roboto" panose="02000000000000000000" pitchFamily="2" charset="0"/>
                <a:ea typeface="Roboto" panose="02000000000000000000" pitchFamily="2" charset="0"/>
              </a:rPr>
              <a:t>Matin et/ou soir, après nettoyage et brumisation de la 	lotion Yon-Ka, appliquer le sérum (2 à 3 pompes) sur le 	visage et le cou avant la crème habituelle.</a:t>
            </a:r>
          </a:p>
          <a:p>
            <a:pPr>
              <a:defRPr/>
            </a:pPr>
            <a:r>
              <a:rPr lang="fr-FR" dirty="0"/>
              <a:t>	</a:t>
            </a:r>
            <a:endParaRPr lang="fr-FR" dirty="0">
              <a:solidFill>
                <a:prstClr val="black"/>
              </a:solidFill>
              <a:latin typeface="Roboto Light" panose="020B0604020202020204" charset="0"/>
              <a:ea typeface="Roboto Light" panose="020B0604020202020204" charset="0"/>
            </a:endParaRPr>
          </a:p>
        </p:txBody>
      </p:sp>
      <p:pic>
        <p:nvPicPr>
          <p:cNvPr id="2" name="Image 1"/>
          <p:cNvPicPr>
            <a:picLocks noChangeAspect="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585124" y="2028570"/>
            <a:ext cx="768389" cy="692186"/>
          </a:xfrm>
          <a:prstGeom prst="rect">
            <a:avLst/>
          </a:prstGeom>
        </p:spPr>
      </p:pic>
      <p:sp>
        <p:nvSpPr>
          <p:cNvPr id="19" name="Rectangle 18"/>
          <p:cNvSpPr/>
          <p:nvPr/>
        </p:nvSpPr>
        <p:spPr>
          <a:xfrm>
            <a:off x="108097" y="6120080"/>
            <a:ext cx="3328283" cy="600164"/>
          </a:xfrm>
          <a:prstGeom prst="rect">
            <a:avLst/>
          </a:prstGeom>
        </p:spPr>
        <p:txBody>
          <a:bodyPr wrap="square">
            <a:spAutoFit/>
          </a:bodyPr>
          <a:lstStyle/>
          <a:p>
            <a:pPr algn="ctr">
              <a:defRPr/>
            </a:pPr>
            <a:r>
              <a:rPr lang="fr-FR" sz="1100" dirty="0" err="1">
                <a:solidFill>
                  <a:prstClr val="black"/>
                </a:solidFill>
              </a:rPr>
              <a:t>Lipo</a:t>
            </a:r>
            <a:r>
              <a:rPr lang="fr-FR" sz="1100" dirty="0">
                <a:solidFill>
                  <a:prstClr val="black"/>
                </a:solidFill>
              </a:rPr>
              <a:t>-aminoacide</a:t>
            </a:r>
          </a:p>
          <a:p>
            <a:pPr algn="ctr">
              <a:defRPr/>
            </a:pPr>
            <a:r>
              <a:rPr lang="fr-FR" sz="1100" b="1" dirty="0">
                <a:solidFill>
                  <a:prstClr val="black"/>
                </a:solidFill>
              </a:rPr>
              <a:t>Longévité cellulaire/communication harmonieuse entre les cellules/renforce le potentiel de défense</a:t>
            </a:r>
            <a:endParaRPr lang="fr-FR" sz="1100" dirty="0">
              <a:solidFill>
                <a:prstClr val="black"/>
              </a:solidFill>
            </a:endParaRPr>
          </a:p>
        </p:txBody>
      </p:sp>
      <p:pic>
        <p:nvPicPr>
          <p:cNvPr id="4" name="Imag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29762" y="5018613"/>
            <a:ext cx="945599" cy="1002612"/>
          </a:xfrm>
          <a:prstGeom prst="rect">
            <a:avLst/>
          </a:prstGeom>
        </p:spPr>
      </p:pic>
      <p:sp>
        <p:nvSpPr>
          <p:cNvPr id="24" name="Rectangle 23"/>
          <p:cNvSpPr/>
          <p:nvPr/>
        </p:nvSpPr>
        <p:spPr>
          <a:xfrm>
            <a:off x="5747824" y="6240109"/>
            <a:ext cx="901168" cy="600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ectangle 24"/>
          <p:cNvSpPr/>
          <p:nvPr/>
        </p:nvSpPr>
        <p:spPr>
          <a:xfrm>
            <a:off x="3357907" y="6131130"/>
            <a:ext cx="2644016" cy="600164"/>
          </a:xfrm>
          <a:prstGeom prst="rect">
            <a:avLst/>
          </a:prstGeom>
        </p:spPr>
        <p:txBody>
          <a:bodyPr wrap="square">
            <a:spAutoFit/>
          </a:bodyPr>
          <a:lstStyle/>
          <a:p>
            <a:pPr algn="ctr">
              <a:defRPr/>
            </a:pPr>
            <a:r>
              <a:rPr lang="fr-FR" sz="1100" dirty="0">
                <a:solidFill>
                  <a:prstClr val="black"/>
                </a:solidFill>
              </a:rPr>
              <a:t>D-Ribose</a:t>
            </a:r>
          </a:p>
          <a:p>
            <a:pPr algn="ctr">
              <a:defRPr/>
            </a:pPr>
            <a:r>
              <a:rPr lang="fr-FR" sz="1100" b="1" dirty="0">
                <a:solidFill>
                  <a:prstClr val="black"/>
                </a:solidFill>
              </a:rPr>
              <a:t>Energie cellulaire accélère la synthèse d’ATP (réserve d’énergie de la cellule)</a:t>
            </a:r>
            <a:endParaRPr lang="fr-FR" sz="1100" dirty="0">
              <a:solidFill>
                <a:prstClr val="black"/>
              </a:solidFill>
            </a:endParaRPr>
          </a:p>
        </p:txBody>
      </p:sp>
      <p:sp>
        <p:nvSpPr>
          <p:cNvPr id="26" name="Rectangle 25"/>
          <p:cNvSpPr/>
          <p:nvPr/>
        </p:nvSpPr>
        <p:spPr>
          <a:xfrm>
            <a:off x="5808000" y="6133274"/>
            <a:ext cx="2124920" cy="600164"/>
          </a:xfrm>
          <a:prstGeom prst="rect">
            <a:avLst/>
          </a:prstGeom>
        </p:spPr>
        <p:txBody>
          <a:bodyPr wrap="square">
            <a:spAutoFit/>
          </a:bodyPr>
          <a:lstStyle/>
          <a:p>
            <a:pPr algn="ctr">
              <a:defRPr/>
            </a:pPr>
            <a:r>
              <a:rPr lang="fr-FR" sz="1100" dirty="0" err="1">
                <a:solidFill>
                  <a:prstClr val="black"/>
                </a:solidFill>
              </a:rPr>
              <a:t>Baicaline</a:t>
            </a:r>
            <a:endParaRPr lang="fr-FR" sz="1100" dirty="0">
              <a:solidFill>
                <a:prstClr val="black"/>
              </a:solidFill>
            </a:endParaRPr>
          </a:p>
          <a:p>
            <a:pPr algn="ctr">
              <a:defRPr/>
            </a:pPr>
            <a:r>
              <a:rPr lang="fr-FR" sz="1100" b="1" dirty="0">
                <a:solidFill>
                  <a:prstClr val="black"/>
                </a:solidFill>
              </a:rPr>
              <a:t>Longévité cellulaire </a:t>
            </a:r>
          </a:p>
          <a:p>
            <a:pPr lvl="0">
              <a:defRPr/>
            </a:pPr>
            <a:endParaRPr lang="fr-FR" sz="1100" dirty="0">
              <a:solidFill>
                <a:prstClr val="black"/>
              </a:solidFill>
            </a:endParaRPr>
          </a:p>
        </p:txBody>
      </p:sp>
      <p:sp>
        <p:nvSpPr>
          <p:cNvPr id="28" name="Rectangle 27"/>
          <p:cNvSpPr/>
          <p:nvPr/>
        </p:nvSpPr>
        <p:spPr>
          <a:xfrm>
            <a:off x="7932315" y="6148821"/>
            <a:ext cx="1969243" cy="600164"/>
          </a:xfrm>
          <a:prstGeom prst="rect">
            <a:avLst/>
          </a:prstGeom>
        </p:spPr>
        <p:txBody>
          <a:bodyPr wrap="square">
            <a:spAutoFit/>
          </a:bodyPr>
          <a:lstStyle/>
          <a:p>
            <a:pPr algn="ctr">
              <a:defRPr/>
            </a:pPr>
            <a:r>
              <a:rPr lang="fr-FR" sz="1100" dirty="0">
                <a:solidFill>
                  <a:prstClr val="black"/>
                </a:solidFill>
              </a:rPr>
              <a:t>Grande Capucine </a:t>
            </a:r>
          </a:p>
          <a:p>
            <a:pPr algn="ctr">
              <a:defRPr/>
            </a:pPr>
            <a:r>
              <a:rPr lang="fr-FR" sz="1100" b="1" dirty="0">
                <a:solidFill>
                  <a:prstClr val="black"/>
                </a:solidFill>
              </a:rPr>
              <a:t>Oxygène les cellules cutanées et améliore l’éclat du teint</a:t>
            </a:r>
            <a:endParaRPr lang="fr-FR" sz="1100" dirty="0">
              <a:solidFill>
                <a:prstClr val="black"/>
              </a:solidFill>
            </a:endParaRPr>
          </a:p>
        </p:txBody>
      </p:sp>
      <p:sp>
        <p:nvSpPr>
          <p:cNvPr id="32" name="Rectangle 31"/>
          <p:cNvSpPr/>
          <p:nvPr/>
        </p:nvSpPr>
        <p:spPr>
          <a:xfrm>
            <a:off x="9944842" y="6148821"/>
            <a:ext cx="2375337" cy="938719"/>
          </a:xfrm>
          <a:prstGeom prst="rect">
            <a:avLst/>
          </a:prstGeom>
        </p:spPr>
        <p:txBody>
          <a:bodyPr wrap="square">
            <a:spAutoFit/>
          </a:bodyPr>
          <a:lstStyle/>
          <a:p>
            <a:pPr algn="ctr">
              <a:defRPr/>
            </a:pPr>
            <a:r>
              <a:rPr lang="fr-FR" sz="1100" dirty="0">
                <a:solidFill>
                  <a:prstClr val="black"/>
                </a:solidFill>
              </a:rPr>
              <a:t>Quintessence Yon-Ka + </a:t>
            </a:r>
            <a:r>
              <a:rPr lang="fr-FR" sz="1100" dirty="0"/>
              <a:t>H.E. de bergamote, citron, mandarine, rose, fève tonka, bois de gaïac</a:t>
            </a:r>
            <a:endParaRPr lang="fr-FR" sz="1100" dirty="0">
              <a:solidFill>
                <a:prstClr val="black"/>
              </a:solidFill>
            </a:endParaRPr>
          </a:p>
          <a:p>
            <a:pPr algn="ctr">
              <a:defRPr/>
            </a:pPr>
            <a:r>
              <a:rPr lang="fr-FR" sz="1100" b="1" dirty="0">
                <a:solidFill>
                  <a:prstClr val="black"/>
                </a:solidFill>
              </a:rPr>
              <a:t>Vitalisant - Ressourçant</a:t>
            </a:r>
          </a:p>
          <a:p>
            <a:pPr lvl="0">
              <a:defRPr/>
            </a:pPr>
            <a:endParaRPr lang="fr-FR" sz="1100" dirty="0">
              <a:solidFill>
                <a:prstClr val="black"/>
              </a:solidFill>
            </a:endParaRPr>
          </a:p>
        </p:txBody>
      </p:sp>
      <p:pic>
        <p:nvPicPr>
          <p:cNvPr id="37" name="Image 36">
            <a:extLst>
              <a:ext uri="{FF2B5EF4-FFF2-40B4-BE49-F238E27FC236}">
                <a16:creationId xmlns:a16="http://schemas.microsoft.com/office/drawing/2014/main" id="{4E3C1067-6E2B-42BB-9BA8-0D0CC4C43ACD}"/>
              </a:ext>
            </a:extLst>
          </p:cNvPr>
          <p:cNvPicPr>
            <a:picLocks noChangeAspect="1"/>
          </p:cNvPicPr>
          <p:nvPr/>
        </p:nvPicPr>
        <p:blipFill rotWithShape="1">
          <a:blip r:embed="rId6" cstate="print"/>
          <a:srcRect l="51870" t="15492" r="24550" b="80330"/>
          <a:stretch/>
        </p:blipFill>
        <p:spPr>
          <a:xfrm>
            <a:off x="1772239" y="517622"/>
            <a:ext cx="8664122" cy="723428"/>
          </a:xfrm>
          <a:prstGeom prst="rect">
            <a:avLst/>
          </a:prstGeom>
        </p:spPr>
      </p:pic>
      <p:sp>
        <p:nvSpPr>
          <p:cNvPr id="38" name="Espace réservé du titre 1"/>
          <p:cNvSpPr txBox="1">
            <a:spLocks/>
          </p:cNvSpPr>
          <p:nvPr/>
        </p:nvSpPr>
        <p:spPr>
          <a:xfrm>
            <a:off x="0" y="381000"/>
            <a:ext cx="12192000" cy="1510948"/>
          </a:xfrm>
          <a:prstGeom prst="rect">
            <a:avLst/>
          </a:prstGeom>
        </p:spPr>
        <p:txBody>
          <a:bodyPr vert="horz" lIns="81280" tIns="40640" rIns="81280" bIns="4064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a:lnSpc>
                <a:spcPts val="2982"/>
              </a:lnSpc>
            </a:pPr>
            <a:r>
              <a:rPr lang="fr-FR" sz="5000" cap="small" dirty="0"/>
              <a:t>Cellular Code </a:t>
            </a:r>
            <a:r>
              <a:rPr lang="fr-FR" sz="5000" cap="small" dirty="0" err="1"/>
              <a:t>Serum</a:t>
            </a:r>
            <a:endParaRPr lang="fr-FR" sz="5000" cap="small" dirty="0"/>
          </a:p>
          <a:p>
            <a:pPr>
              <a:lnSpc>
                <a:spcPts val="2982"/>
              </a:lnSpc>
            </a:pPr>
            <a:endParaRPr lang="fr-FR" sz="1934" cap="small" dirty="0"/>
          </a:p>
        </p:txBody>
      </p:sp>
      <p:pic>
        <p:nvPicPr>
          <p:cNvPr id="39" name="Image 38"/>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1295872" y="266181"/>
            <a:ext cx="993380" cy="4375405"/>
          </a:xfrm>
          <a:prstGeom prst="rect">
            <a:avLst/>
          </a:prstGeom>
        </p:spPr>
      </p:pic>
      <p:pic>
        <p:nvPicPr>
          <p:cNvPr id="3" name="Imag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33365" y="4996668"/>
            <a:ext cx="746784" cy="1024557"/>
          </a:xfrm>
          <a:prstGeom prst="rect">
            <a:avLst/>
          </a:prstGeom>
        </p:spPr>
      </p:pic>
      <p:pic>
        <p:nvPicPr>
          <p:cNvPr id="5" name="Image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158640" y="5018613"/>
            <a:ext cx="1006780" cy="1006780"/>
          </a:xfrm>
          <a:prstGeom prst="rect">
            <a:avLst/>
          </a:prstGeom>
        </p:spPr>
      </p:pic>
      <p:pic>
        <p:nvPicPr>
          <p:cNvPr id="6" name="Imag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48735" y="5112218"/>
            <a:ext cx="528047" cy="909007"/>
          </a:xfrm>
          <a:prstGeom prst="rect">
            <a:avLst/>
          </a:prstGeom>
        </p:spPr>
      </p:pic>
      <p:pic>
        <p:nvPicPr>
          <p:cNvPr id="7" name="Image 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224998" y="5157050"/>
            <a:ext cx="1526168" cy="1017560"/>
          </a:xfrm>
          <a:prstGeom prst="rect">
            <a:avLst/>
          </a:prstGeom>
        </p:spPr>
      </p:pic>
      <p:pic>
        <p:nvPicPr>
          <p:cNvPr id="41" name="Image 4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400000">
            <a:off x="8525748" y="4627424"/>
            <a:ext cx="510131" cy="272247"/>
          </a:xfrm>
          <a:prstGeom prst="rect">
            <a:avLst/>
          </a:prstGeom>
        </p:spPr>
      </p:pic>
      <p:pic>
        <p:nvPicPr>
          <p:cNvPr id="42" name="Image 4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400000">
            <a:off x="6609307" y="4665004"/>
            <a:ext cx="510131" cy="272247"/>
          </a:xfrm>
          <a:prstGeom prst="rect">
            <a:avLst/>
          </a:prstGeom>
        </p:spPr>
      </p:pic>
      <p:pic>
        <p:nvPicPr>
          <p:cNvPr id="43" name="Image 4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400000">
            <a:off x="4371330" y="4625280"/>
            <a:ext cx="510131" cy="272247"/>
          </a:xfrm>
          <a:prstGeom prst="rect">
            <a:avLst/>
          </a:prstGeom>
        </p:spPr>
      </p:pic>
      <p:pic>
        <p:nvPicPr>
          <p:cNvPr id="44" name="Image 4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8331441">
            <a:off x="2210791" y="4642084"/>
            <a:ext cx="510131" cy="272247"/>
          </a:xfrm>
          <a:prstGeom prst="rect">
            <a:avLst/>
          </a:prstGeom>
        </p:spPr>
      </p:pic>
      <p:sp>
        <p:nvSpPr>
          <p:cNvPr id="9" name="Accolade ouvrante 8"/>
          <p:cNvSpPr/>
          <p:nvPr/>
        </p:nvSpPr>
        <p:spPr>
          <a:xfrm rot="5400000">
            <a:off x="5228596" y="309127"/>
            <a:ext cx="587658" cy="8378120"/>
          </a:xfrm>
          <a:prstGeom prst="leftBrace">
            <a:avLst>
              <a:gd name="adj1" fmla="val 0"/>
              <a:gd name="adj2" fmla="val 49437"/>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45" name="Rectangle 44"/>
          <p:cNvSpPr/>
          <p:nvPr/>
        </p:nvSpPr>
        <p:spPr>
          <a:xfrm>
            <a:off x="4762519" y="3923963"/>
            <a:ext cx="1754930" cy="261610"/>
          </a:xfrm>
          <a:prstGeom prst="rect">
            <a:avLst/>
          </a:prstGeom>
          <a:solidFill>
            <a:schemeClr val="bg1"/>
          </a:solidFill>
          <a:ln>
            <a:solidFill>
              <a:schemeClr val="tx1"/>
            </a:solidFill>
          </a:ln>
        </p:spPr>
        <p:txBody>
          <a:bodyPr wrap="square" anchor="ctr">
            <a:spAutoFit/>
          </a:bodyPr>
          <a:lstStyle/>
          <a:p>
            <a:pPr algn="ctr">
              <a:defRPr/>
            </a:pPr>
            <a:r>
              <a:rPr lang="fr-FR" sz="1100" b="1" dirty="0">
                <a:solidFill>
                  <a:prstClr val="black"/>
                </a:solidFill>
              </a:rPr>
              <a:t>= Complexe </a:t>
            </a:r>
            <a:r>
              <a:rPr lang="fr-FR" sz="1100" b="1" dirty="0" err="1">
                <a:solidFill>
                  <a:prstClr val="black"/>
                </a:solidFill>
              </a:rPr>
              <a:t>Cell-energy</a:t>
            </a:r>
            <a:endParaRPr lang="fr-FR" sz="1100" dirty="0">
              <a:solidFill>
                <a:prstClr val="black"/>
              </a:solidFill>
            </a:endParaRPr>
          </a:p>
        </p:txBody>
      </p:sp>
      <p:pic>
        <p:nvPicPr>
          <p:cNvPr id="27" name="Image 2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11604976" y="5578891"/>
            <a:ext cx="388240" cy="417265"/>
          </a:xfrm>
          <a:prstGeom prst="rect">
            <a:avLst/>
          </a:prstGeom>
        </p:spPr>
      </p:pic>
      <p:pic>
        <p:nvPicPr>
          <p:cNvPr id="29" name="Image 2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567402" y="5167106"/>
            <a:ext cx="459060" cy="479127"/>
          </a:xfrm>
          <a:prstGeom prst="rect">
            <a:avLst/>
          </a:prstGeom>
        </p:spPr>
      </p:pic>
      <p:pic>
        <p:nvPicPr>
          <p:cNvPr id="30" name="Image 2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595703" y="4927047"/>
            <a:ext cx="369135" cy="342289"/>
          </a:xfrm>
          <a:prstGeom prst="rect">
            <a:avLst/>
          </a:prstGeom>
        </p:spPr>
      </p:pic>
      <p:pic>
        <p:nvPicPr>
          <p:cNvPr id="31" name="Image 30"/>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1032778" y="5259153"/>
            <a:ext cx="543317" cy="450819"/>
          </a:xfrm>
          <a:prstGeom prst="rect">
            <a:avLst/>
          </a:prstGeom>
        </p:spPr>
      </p:pic>
      <p:pic>
        <p:nvPicPr>
          <p:cNvPr id="33" name="Image 3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11096339" y="4977245"/>
            <a:ext cx="450085" cy="379722"/>
          </a:xfrm>
          <a:prstGeom prst="rect">
            <a:avLst/>
          </a:prstGeom>
        </p:spPr>
      </p:pic>
      <p:pic>
        <p:nvPicPr>
          <p:cNvPr id="34" name="Image 33"/>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1039856" y="5681121"/>
            <a:ext cx="571745" cy="323256"/>
          </a:xfrm>
          <a:prstGeom prst="rect">
            <a:avLst/>
          </a:prstGeom>
        </p:spPr>
      </p:pic>
    </p:spTree>
    <p:extLst>
      <p:ext uri="{BB962C8B-B14F-4D97-AF65-F5344CB8AC3E}">
        <p14:creationId xmlns:p14="http://schemas.microsoft.com/office/powerpoint/2010/main" val="2323588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1"/>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4"/>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5" grpId="0"/>
      <p:bldP spid="26" grpId="0"/>
      <p:bldP spid="28" grpId="0"/>
      <p:bldP spid="32" grpId="0"/>
      <p:bldP spid="9" grpId="0" animBg="1"/>
      <p:bldP spid="4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791539">
            <a:off x="6324606" y="2463244"/>
            <a:ext cx="5429442" cy="3065271"/>
          </a:xfrm>
          <a:prstGeom prst="rect">
            <a:avLst/>
          </a:prstGeom>
        </p:spPr>
      </p:pic>
      <p:pic>
        <p:nvPicPr>
          <p:cNvPr id="25" name="Image 24">
            <a:extLst>
              <a:ext uri="{FF2B5EF4-FFF2-40B4-BE49-F238E27FC236}">
                <a16:creationId xmlns:a16="http://schemas.microsoft.com/office/drawing/2014/main" id="{4E3C1067-6E2B-42BB-9BA8-0D0CC4C43ACD}"/>
              </a:ext>
            </a:extLst>
          </p:cNvPr>
          <p:cNvPicPr>
            <a:picLocks noChangeAspect="1"/>
          </p:cNvPicPr>
          <p:nvPr/>
        </p:nvPicPr>
        <p:blipFill rotWithShape="1">
          <a:blip r:embed="rId4" cstate="print"/>
          <a:srcRect l="51870" t="15492" r="24550" b="80330"/>
          <a:stretch/>
        </p:blipFill>
        <p:spPr>
          <a:xfrm>
            <a:off x="1772239" y="517622"/>
            <a:ext cx="8664122" cy="723428"/>
          </a:xfrm>
          <a:prstGeom prst="rect">
            <a:avLst/>
          </a:prstGeom>
        </p:spPr>
      </p:pic>
      <p:sp>
        <p:nvSpPr>
          <p:cNvPr id="22" name="Arc 21"/>
          <p:cNvSpPr/>
          <p:nvPr/>
        </p:nvSpPr>
        <p:spPr>
          <a:xfrm rot="9523306">
            <a:off x="1010674" y="2024223"/>
            <a:ext cx="3226630" cy="4538375"/>
          </a:xfrm>
          <a:custGeom>
            <a:avLst/>
            <a:gdLst>
              <a:gd name="connsiteX0" fmla="*/ 3440652 w 6881304"/>
              <a:gd name="connsiteY0" fmla="*/ 0 h 8221727"/>
              <a:gd name="connsiteX1" fmla="*/ 6881304 w 6881304"/>
              <a:gd name="connsiteY1" fmla="*/ 4110864 h 8221727"/>
              <a:gd name="connsiteX2" fmla="*/ 3440652 w 6881304"/>
              <a:gd name="connsiteY2" fmla="*/ 4110864 h 8221727"/>
              <a:gd name="connsiteX3" fmla="*/ 3440652 w 6881304"/>
              <a:gd name="connsiteY3" fmla="*/ 0 h 8221727"/>
              <a:gd name="connsiteX0" fmla="*/ 3440652 w 6881304"/>
              <a:gd name="connsiteY0" fmla="*/ 0 h 8221727"/>
              <a:gd name="connsiteX1" fmla="*/ 6881304 w 6881304"/>
              <a:gd name="connsiteY1" fmla="*/ 4110864 h 8221727"/>
              <a:gd name="connsiteX0" fmla="*/ 0 w 3440652"/>
              <a:gd name="connsiteY0" fmla="*/ 0 h 4110864"/>
              <a:gd name="connsiteX1" fmla="*/ 3440652 w 3440652"/>
              <a:gd name="connsiteY1" fmla="*/ 4110864 h 4110864"/>
              <a:gd name="connsiteX2" fmla="*/ 0 w 3440652"/>
              <a:gd name="connsiteY2" fmla="*/ 4110864 h 4110864"/>
              <a:gd name="connsiteX3" fmla="*/ 0 w 3440652"/>
              <a:gd name="connsiteY3" fmla="*/ 0 h 4110864"/>
              <a:gd name="connsiteX0" fmla="*/ 358483 w 3440652"/>
              <a:gd name="connsiteY0" fmla="*/ 129388 h 4110864"/>
              <a:gd name="connsiteX1" fmla="*/ 3440652 w 3440652"/>
              <a:gd name="connsiteY1" fmla="*/ 4110864 h 4110864"/>
              <a:gd name="connsiteX0" fmla="*/ 0 w 3440652"/>
              <a:gd name="connsiteY0" fmla="*/ 0 h 4110864"/>
              <a:gd name="connsiteX1" fmla="*/ 3440652 w 3440652"/>
              <a:gd name="connsiteY1" fmla="*/ 4110864 h 4110864"/>
              <a:gd name="connsiteX2" fmla="*/ 0 w 3440652"/>
              <a:gd name="connsiteY2" fmla="*/ 4110864 h 4110864"/>
              <a:gd name="connsiteX3" fmla="*/ 0 w 3440652"/>
              <a:gd name="connsiteY3" fmla="*/ 0 h 4110864"/>
              <a:gd name="connsiteX0" fmla="*/ 303734 w 3440652"/>
              <a:gd name="connsiteY0" fmla="*/ 138732 h 4110864"/>
              <a:gd name="connsiteX1" fmla="*/ 3440652 w 3440652"/>
              <a:gd name="connsiteY1" fmla="*/ 4110864 h 4110864"/>
              <a:gd name="connsiteX0" fmla="*/ 0 w 3440652"/>
              <a:gd name="connsiteY0" fmla="*/ 137908 h 4248772"/>
              <a:gd name="connsiteX1" fmla="*/ 3440652 w 3440652"/>
              <a:gd name="connsiteY1" fmla="*/ 4248772 h 4248772"/>
              <a:gd name="connsiteX2" fmla="*/ 0 w 3440652"/>
              <a:gd name="connsiteY2" fmla="*/ 4248772 h 4248772"/>
              <a:gd name="connsiteX3" fmla="*/ 0 w 3440652"/>
              <a:gd name="connsiteY3" fmla="*/ 137908 h 4248772"/>
              <a:gd name="connsiteX0" fmla="*/ 380805 w 3440652"/>
              <a:gd name="connsiteY0" fmla="*/ 0 h 4248772"/>
              <a:gd name="connsiteX1" fmla="*/ 3440652 w 3440652"/>
              <a:gd name="connsiteY1" fmla="*/ 4248772 h 4248772"/>
              <a:gd name="connsiteX0" fmla="*/ 0 w 3440652"/>
              <a:gd name="connsiteY0" fmla="*/ 218815 h 4329679"/>
              <a:gd name="connsiteX1" fmla="*/ 3440652 w 3440652"/>
              <a:gd name="connsiteY1" fmla="*/ 4329679 h 4329679"/>
              <a:gd name="connsiteX2" fmla="*/ 0 w 3440652"/>
              <a:gd name="connsiteY2" fmla="*/ 4329679 h 4329679"/>
              <a:gd name="connsiteX3" fmla="*/ 0 w 3440652"/>
              <a:gd name="connsiteY3" fmla="*/ 218815 h 4329679"/>
              <a:gd name="connsiteX0" fmla="*/ 330539 w 3440652"/>
              <a:gd name="connsiteY0" fmla="*/ 0 h 4329679"/>
              <a:gd name="connsiteX1" fmla="*/ 3440652 w 3440652"/>
              <a:gd name="connsiteY1" fmla="*/ 4329679 h 4329679"/>
              <a:gd name="connsiteX0" fmla="*/ 43644 w 3484296"/>
              <a:gd name="connsiteY0" fmla="*/ 517867 h 4628731"/>
              <a:gd name="connsiteX1" fmla="*/ 3484296 w 3484296"/>
              <a:gd name="connsiteY1" fmla="*/ 4628731 h 4628731"/>
              <a:gd name="connsiteX2" fmla="*/ 43644 w 3484296"/>
              <a:gd name="connsiteY2" fmla="*/ 4628731 h 4628731"/>
              <a:gd name="connsiteX3" fmla="*/ 43644 w 3484296"/>
              <a:gd name="connsiteY3" fmla="*/ 517867 h 4628731"/>
              <a:gd name="connsiteX0" fmla="*/ 0 w 3484296"/>
              <a:gd name="connsiteY0" fmla="*/ 0 h 4628731"/>
              <a:gd name="connsiteX1" fmla="*/ 3484296 w 3484296"/>
              <a:gd name="connsiteY1" fmla="*/ 4628731 h 4628731"/>
              <a:gd name="connsiteX0" fmla="*/ 158559 w 3599211"/>
              <a:gd name="connsiteY0" fmla="*/ 511511 h 4622375"/>
              <a:gd name="connsiteX1" fmla="*/ 3599211 w 3599211"/>
              <a:gd name="connsiteY1" fmla="*/ 4622375 h 4622375"/>
              <a:gd name="connsiteX2" fmla="*/ 158559 w 3599211"/>
              <a:gd name="connsiteY2" fmla="*/ 4622375 h 4622375"/>
              <a:gd name="connsiteX3" fmla="*/ 158559 w 3599211"/>
              <a:gd name="connsiteY3" fmla="*/ 511511 h 4622375"/>
              <a:gd name="connsiteX0" fmla="*/ 0 w 3599211"/>
              <a:gd name="connsiteY0" fmla="*/ 0 h 4622375"/>
              <a:gd name="connsiteX1" fmla="*/ 3599211 w 3599211"/>
              <a:gd name="connsiteY1" fmla="*/ 4622375 h 4622375"/>
            </a:gdLst>
            <a:ahLst/>
            <a:cxnLst>
              <a:cxn ang="0">
                <a:pos x="connsiteX0" y="connsiteY0"/>
              </a:cxn>
              <a:cxn ang="0">
                <a:pos x="connsiteX1" y="connsiteY1"/>
              </a:cxn>
            </a:cxnLst>
            <a:rect l="l" t="t" r="r" b="b"/>
            <a:pathLst>
              <a:path w="3599211" h="4622375" stroke="0" extrusionOk="0">
                <a:moveTo>
                  <a:pt x="158559" y="511511"/>
                </a:moveTo>
                <a:cubicBezTo>
                  <a:pt x="2058779" y="511511"/>
                  <a:pt x="3599211" y="2352008"/>
                  <a:pt x="3599211" y="4622375"/>
                </a:cubicBezTo>
                <a:lnTo>
                  <a:pt x="158559" y="4622375"/>
                </a:lnTo>
                <a:lnTo>
                  <a:pt x="158559" y="511511"/>
                </a:lnTo>
                <a:close/>
              </a:path>
              <a:path w="3599211" h="4622375" fill="none">
                <a:moveTo>
                  <a:pt x="0" y="0"/>
                </a:moveTo>
                <a:cubicBezTo>
                  <a:pt x="1900220" y="0"/>
                  <a:pt x="3599211" y="2352008"/>
                  <a:pt x="3599211" y="4622375"/>
                </a:cubicBezTo>
              </a:path>
            </a:pathLst>
          </a:cu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812770"/>
            <a:endParaRPr lang="fr-FR" sz="1600">
              <a:solidFill>
                <a:prstClr val="black"/>
              </a:solidFill>
              <a:latin typeface="Calibri"/>
            </a:endParaRPr>
          </a:p>
        </p:txBody>
      </p:sp>
      <p:sp>
        <p:nvSpPr>
          <p:cNvPr id="14" name="Rectangle 13"/>
          <p:cNvSpPr/>
          <p:nvPr/>
        </p:nvSpPr>
        <p:spPr>
          <a:xfrm>
            <a:off x="532489" y="1509890"/>
            <a:ext cx="10837334" cy="400110"/>
          </a:xfrm>
          <a:prstGeom prst="rect">
            <a:avLst/>
          </a:prstGeom>
        </p:spPr>
        <p:txBody>
          <a:bodyPr wrap="square">
            <a:spAutoFit/>
          </a:bodyPr>
          <a:lstStyle/>
          <a:p>
            <a:pPr lvl="0" algn="ctr" defTabSz="812770">
              <a:defRPr/>
            </a:pPr>
            <a:r>
              <a:rPr lang="fr-FR" sz="2000" i="1" dirty="0">
                <a:solidFill>
                  <a:prstClr val="black"/>
                </a:solidFill>
                <a:latin typeface="KyivType Sans2" panose="00000500000000000000" pitchFamily="50" charset="0"/>
              </a:rPr>
              <a:t>Soin jeunesse à 360° pour des résultats d’exception sur tous les signes de l’âge</a:t>
            </a:r>
          </a:p>
        </p:txBody>
      </p:sp>
      <p:sp>
        <p:nvSpPr>
          <p:cNvPr id="7" name="ZoneTexte 6"/>
          <p:cNvSpPr txBox="1"/>
          <p:nvPr/>
        </p:nvSpPr>
        <p:spPr>
          <a:xfrm>
            <a:off x="1387315" y="2893065"/>
            <a:ext cx="4716984" cy="830997"/>
          </a:xfrm>
          <a:prstGeom prst="rect">
            <a:avLst/>
          </a:prstGeom>
          <a:solidFill>
            <a:schemeClr val="bg1"/>
          </a:solidFill>
        </p:spPr>
        <p:txBody>
          <a:bodyPr wrap="square" rtlCol="0">
            <a:spAutoFit/>
          </a:bodyPr>
          <a:lstStyle/>
          <a:p>
            <a:pPr defTabSz="812770"/>
            <a:r>
              <a:rPr lang="fr-FR" sz="1600" dirty="0">
                <a:solidFill>
                  <a:prstClr val="black"/>
                </a:solidFill>
                <a:latin typeface="Roboto" panose="02000000000000000000" pitchFamily="2" charset="0"/>
                <a:ea typeface="Roboto" panose="02000000000000000000" pitchFamily="2" charset="0"/>
              </a:rPr>
              <a:t>Régénère et restructure</a:t>
            </a:r>
          </a:p>
          <a:p>
            <a:pPr defTabSz="812770"/>
            <a:r>
              <a:rPr lang="fr-FR" sz="1600" dirty="0">
                <a:solidFill>
                  <a:prstClr val="black"/>
                </a:solidFill>
                <a:latin typeface="Roboto" panose="02000000000000000000" pitchFamily="2" charset="0"/>
                <a:ea typeface="Roboto" panose="02000000000000000000" pitchFamily="2" charset="0"/>
              </a:rPr>
              <a:t>Raffermit et lisse</a:t>
            </a:r>
          </a:p>
          <a:p>
            <a:pPr defTabSz="812770"/>
            <a:r>
              <a:rPr lang="fr-FR" sz="1600" dirty="0">
                <a:solidFill>
                  <a:prstClr val="black"/>
                </a:solidFill>
                <a:latin typeface="Roboto" panose="02000000000000000000" pitchFamily="2" charset="0"/>
                <a:ea typeface="Roboto" panose="02000000000000000000" pitchFamily="2" charset="0"/>
              </a:rPr>
              <a:t>Homogénéise, illumine et revitalise.</a:t>
            </a:r>
          </a:p>
        </p:txBody>
      </p:sp>
      <p:sp>
        <p:nvSpPr>
          <p:cNvPr id="18" name="ZoneTexte 17"/>
          <p:cNvSpPr txBox="1"/>
          <p:nvPr/>
        </p:nvSpPr>
        <p:spPr>
          <a:xfrm>
            <a:off x="4488059" y="5445450"/>
            <a:ext cx="4685378" cy="1323439"/>
          </a:xfrm>
          <a:prstGeom prst="rect">
            <a:avLst/>
          </a:prstGeom>
          <a:solidFill>
            <a:schemeClr val="bg1"/>
          </a:solidFill>
        </p:spPr>
        <p:txBody>
          <a:bodyPr wrap="square" rtlCol="0">
            <a:spAutoFit/>
          </a:bodyPr>
          <a:lstStyle/>
          <a:p>
            <a:pPr lvl="0" defTabSz="812770">
              <a:defRPr/>
            </a:pPr>
            <a:r>
              <a:rPr lang="fr-FR" sz="1600" dirty="0">
                <a:solidFill>
                  <a:prstClr val="black"/>
                </a:solidFill>
                <a:latin typeface="Roboto" panose="02000000000000000000" pitchFamily="2" charset="0"/>
                <a:ea typeface="Roboto" panose="02000000000000000000" pitchFamily="2" charset="0"/>
              </a:rPr>
              <a:t>Son action à 360°</a:t>
            </a:r>
          </a:p>
          <a:p>
            <a:pPr lvl="0" defTabSz="812770">
              <a:defRPr/>
            </a:pPr>
            <a:r>
              <a:rPr lang="fr-FR" sz="1600" dirty="0">
                <a:solidFill>
                  <a:prstClr val="black"/>
                </a:solidFill>
                <a:latin typeface="Roboto" panose="02000000000000000000" pitchFamily="2" charset="0"/>
                <a:ea typeface="Roboto" panose="02000000000000000000" pitchFamily="2" charset="0"/>
              </a:rPr>
              <a:t>Ses 4 Brevets </a:t>
            </a:r>
          </a:p>
          <a:p>
            <a:pPr lvl="0" defTabSz="812770">
              <a:defRPr/>
            </a:pPr>
            <a:r>
              <a:rPr lang="fr-FR" sz="1600" dirty="0">
                <a:solidFill>
                  <a:prstClr val="black"/>
                </a:solidFill>
                <a:latin typeface="Roboto" panose="02000000000000000000" pitchFamily="2" charset="0"/>
                <a:ea typeface="Roboto" panose="02000000000000000000" pitchFamily="2" charset="0"/>
              </a:rPr>
              <a:t>Son packaging en pot </a:t>
            </a:r>
            <a:r>
              <a:rPr lang="fr-FR" sz="1600" dirty="0" err="1">
                <a:solidFill>
                  <a:prstClr val="black"/>
                </a:solidFill>
                <a:latin typeface="Roboto" panose="02000000000000000000" pitchFamily="2" charset="0"/>
                <a:ea typeface="Roboto" panose="02000000000000000000" pitchFamily="2" charset="0"/>
              </a:rPr>
              <a:t>airless</a:t>
            </a:r>
            <a:r>
              <a:rPr lang="fr-FR" sz="1600" dirty="0">
                <a:solidFill>
                  <a:prstClr val="black"/>
                </a:solidFill>
                <a:latin typeface="Roboto" panose="02000000000000000000" pitchFamily="2" charset="0"/>
                <a:ea typeface="Roboto" panose="02000000000000000000" pitchFamily="2" charset="0"/>
              </a:rPr>
              <a:t> </a:t>
            </a:r>
          </a:p>
          <a:p>
            <a:pPr lvl="0" defTabSz="812770">
              <a:defRPr/>
            </a:pPr>
            <a:r>
              <a:rPr lang="fr-FR" sz="1600" dirty="0">
                <a:solidFill>
                  <a:prstClr val="black"/>
                </a:solidFill>
                <a:latin typeface="Roboto" panose="02000000000000000000" pitchFamily="2" charset="0"/>
                <a:ea typeface="Roboto" panose="02000000000000000000" pitchFamily="2" charset="0"/>
              </a:rPr>
              <a:t>Sa texture fondante et réconfortante</a:t>
            </a:r>
          </a:p>
          <a:p>
            <a:pPr lvl="0" defTabSz="812770">
              <a:defRPr/>
            </a:pPr>
            <a:r>
              <a:rPr lang="fr-FR" sz="1600" dirty="0">
                <a:solidFill>
                  <a:prstClr val="black"/>
                </a:solidFill>
                <a:latin typeface="Roboto" panose="02000000000000000000" pitchFamily="2" charset="0"/>
                <a:ea typeface="Roboto" panose="02000000000000000000" pitchFamily="2" charset="0"/>
              </a:rPr>
              <a:t> </a:t>
            </a:r>
          </a:p>
        </p:txBody>
      </p:sp>
      <p:pic>
        <p:nvPicPr>
          <p:cNvPr id="30" name="Image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7172" y="2726138"/>
            <a:ext cx="995198" cy="1261241"/>
          </a:xfrm>
          <a:prstGeom prst="rect">
            <a:avLst/>
          </a:prstGeom>
        </p:spPr>
      </p:pic>
      <p:pic>
        <p:nvPicPr>
          <p:cNvPr id="31" name="Image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2538" y="4276487"/>
            <a:ext cx="1065632" cy="1350505"/>
          </a:xfrm>
          <a:prstGeom prst="rect">
            <a:avLst/>
          </a:prstGeom>
        </p:spPr>
      </p:pic>
      <p:pic>
        <p:nvPicPr>
          <p:cNvPr id="32" name="Image 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97062" y="5390192"/>
            <a:ext cx="1000235" cy="1267624"/>
          </a:xfrm>
          <a:prstGeom prst="rect">
            <a:avLst/>
          </a:prstGeom>
        </p:spPr>
      </p:pic>
      <p:sp>
        <p:nvSpPr>
          <p:cNvPr id="20" name="Espace réservé du titre 1"/>
          <p:cNvSpPr txBox="1">
            <a:spLocks/>
          </p:cNvSpPr>
          <p:nvPr/>
        </p:nvSpPr>
        <p:spPr>
          <a:xfrm>
            <a:off x="1772238" y="603336"/>
            <a:ext cx="8664123" cy="714683"/>
          </a:xfrm>
          <a:prstGeom prst="rect">
            <a:avLst/>
          </a:prstGeom>
        </p:spPr>
        <p:txBody>
          <a:bodyPr vert="horz" lIns="81280" tIns="40640" rIns="81280" bIns="4064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a:lnSpc>
                <a:spcPts val="2982"/>
              </a:lnSpc>
            </a:pPr>
            <a:r>
              <a:rPr lang="fr-FR" sz="5000" cap="small" dirty="0"/>
              <a:t>Excellence code </a:t>
            </a:r>
            <a:r>
              <a:rPr lang="fr-FR" sz="5000" cap="small" dirty="0" err="1"/>
              <a:t>Creme</a:t>
            </a:r>
            <a:endParaRPr lang="fr-FR" sz="5000" cap="small" dirty="0"/>
          </a:p>
        </p:txBody>
      </p:sp>
      <p:grpSp>
        <p:nvGrpSpPr>
          <p:cNvPr id="26" name="Groupe 25"/>
          <p:cNvGrpSpPr/>
          <p:nvPr/>
        </p:nvGrpSpPr>
        <p:grpSpPr>
          <a:xfrm>
            <a:off x="10594219" y="2226379"/>
            <a:ext cx="1012370" cy="958366"/>
            <a:chOff x="-1224098" y="4065566"/>
            <a:chExt cx="1139962" cy="1157046"/>
          </a:xfrm>
        </p:grpSpPr>
        <p:sp>
          <p:nvSpPr>
            <p:cNvPr id="27" name="ZoneTexte 26"/>
            <p:cNvSpPr txBox="1"/>
            <p:nvPr/>
          </p:nvSpPr>
          <p:spPr>
            <a:xfrm rot="2012873">
              <a:off x="-909473" y="4479480"/>
              <a:ext cx="797931" cy="369332"/>
            </a:xfrm>
            <a:prstGeom prst="rect">
              <a:avLst/>
            </a:prstGeom>
            <a:noFill/>
          </p:spPr>
          <p:txBody>
            <a:bodyPr wrap="square" rtlCol="0">
              <a:prstTxWarp prst="textArchUp">
                <a:avLst/>
              </a:prstTxWarp>
              <a:spAutoFit/>
            </a:bodyPr>
            <a:lstStyle/>
            <a:p>
              <a:r>
                <a:rPr lang="fr-FR" sz="1300" b="1" dirty="0">
                  <a:solidFill>
                    <a:schemeClr val="tx1">
                      <a:lumMod val="65000"/>
                      <a:lumOff val="35000"/>
                    </a:schemeClr>
                  </a:solidFill>
                  <a:latin typeface="Century Gothic" panose="020B0502020202020204" pitchFamily="34" charset="0"/>
                </a:rPr>
                <a:t>94%</a:t>
              </a:r>
            </a:p>
          </p:txBody>
        </p:sp>
        <p:sp>
          <p:nvSpPr>
            <p:cNvPr id="28" name="ZoneTexte 27"/>
            <p:cNvSpPr txBox="1"/>
            <p:nvPr/>
          </p:nvSpPr>
          <p:spPr>
            <a:xfrm>
              <a:off x="-1065540" y="4301479"/>
              <a:ext cx="856606" cy="764104"/>
            </a:xfrm>
            <a:custGeom>
              <a:avLst/>
              <a:gdLst>
                <a:gd name="connsiteX0" fmla="*/ 0 w 2429217"/>
                <a:gd name="connsiteY0" fmla="*/ 0 h 369332"/>
                <a:gd name="connsiteX1" fmla="*/ 2429217 w 2429217"/>
                <a:gd name="connsiteY1" fmla="*/ 0 h 369332"/>
                <a:gd name="connsiteX2" fmla="*/ 2429217 w 2429217"/>
                <a:gd name="connsiteY2" fmla="*/ 369332 h 369332"/>
                <a:gd name="connsiteX3" fmla="*/ 0 w 2429217"/>
                <a:gd name="connsiteY3" fmla="*/ 369332 h 369332"/>
                <a:gd name="connsiteX4" fmla="*/ 0 w 2429217"/>
                <a:gd name="connsiteY4" fmla="*/ 0 h 369332"/>
                <a:gd name="connsiteX0" fmla="*/ 22578 w 2429217"/>
                <a:gd name="connsiteY0" fmla="*/ 0 h 516087"/>
                <a:gd name="connsiteX1" fmla="*/ 2429217 w 2429217"/>
                <a:gd name="connsiteY1" fmla="*/ 146755 h 516087"/>
                <a:gd name="connsiteX2" fmla="*/ 2429217 w 2429217"/>
                <a:gd name="connsiteY2" fmla="*/ 516087 h 516087"/>
                <a:gd name="connsiteX3" fmla="*/ 0 w 2429217"/>
                <a:gd name="connsiteY3" fmla="*/ 516087 h 516087"/>
                <a:gd name="connsiteX4" fmla="*/ 22578 w 2429217"/>
                <a:gd name="connsiteY4" fmla="*/ 0 h 516087"/>
                <a:gd name="connsiteX0" fmla="*/ 22578 w 2429217"/>
                <a:gd name="connsiteY0" fmla="*/ 0 h 516087"/>
                <a:gd name="connsiteX1" fmla="*/ 2429217 w 2429217"/>
                <a:gd name="connsiteY1" fmla="*/ 146755 h 516087"/>
                <a:gd name="connsiteX2" fmla="*/ 2429217 w 2429217"/>
                <a:gd name="connsiteY2" fmla="*/ 516087 h 516087"/>
                <a:gd name="connsiteX3" fmla="*/ 0 w 2429217"/>
                <a:gd name="connsiteY3" fmla="*/ 516087 h 516087"/>
                <a:gd name="connsiteX4" fmla="*/ 22578 w 2429217"/>
                <a:gd name="connsiteY4" fmla="*/ 0 h 516087"/>
                <a:gd name="connsiteX0" fmla="*/ 22578 w 2429217"/>
                <a:gd name="connsiteY0" fmla="*/ 94713 h 610800"/>
                <a:gd name="connsiteX1" fmla="*/ 2395351 w 2429217"/>
                <a:gd name="connsiteY1" fmla="*/ 4402 h 610800"/>
                <a:gd name="connsiteX2" fmla="*/ 2429217 w 2429217"/>
                <a:gd name="connsiteY2" fmla="*/ 610800 h 610800"/>
                <a:gd name="connsiteX3" fmla="*/ 0 w 2429217"/>
                <a:gd name="connsiteY3" fmla="*/ 610800 h 610800"/>
                <a:gd name="connsiteX4" fmla="*/ 22578 w 2429217"/>
                <a:gd name="connsiteY4" fmla="*/ 94713 h 61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9217" h="610800">
                  <a:moveTo>
                    <a:pt x="22578" y="94713"/>
                  </a:moveTo>
                  <a:cubicBezTo>
                    <a:pt x="858658" y="335542"/>
                    <a:pt x="1593138" y="-44516"/>
                    <a:pt x="2395351" y="4402"/>
                  </a:cubicBezTo>
                  <a:lnTo>
                    <a:pt x="2429217" y="610800"/>
                  </a:lnTo>
                  <a:lnTo>
                    <a:pt x="0" y="610800"/>
                  </a:lnTo>
                  <a:lnTo>
                    <a:pt x="22578" y="94713"/>
                  </a:lnTo>
                  <a:close/>
                </a:path>
              </a:pathLst>
            </a:custGeom>
            <a:noFill/>
          </p:spPr>
          <p:txBody>
            <a:bodyPr wrap="square" rtlCol="0">
              <a:prstTxWarp prst="textArchDown">
                <a:avLst/>
              </a:prstTxWarp>
              <a:spAutoFit/>
            </a:bodyPr>
            <a:lstStyle/>
            <a:p>
              <a:r>
                <a:rPr lang="fr-FR" sz="3200" b="1" dirty="0">
                  <a:solidFill>
                    <a:schemeClr val="tx1">
                      <a:lumMod val="65000"/>
                      <a:lumOff val="35000"/>
                    </a:schemeClr>
                  </a:solidFill>
                  <a:latin typeface="Century Gothic" panose="020B0502020202020204" pitchFamily="34" charset="0"/>
                </a:rPr>
                <a:t>ingrédients</a:t>
              </a:r>
              <a:r>
                <a:rPr lang="fr-FR" sz="3600" b="1" dirty="0">
                  <a:solidFill>
                    <a:schemeClr val="tx1">
                      <a:lumMod val="65000"/>
                      <a:lumOff val="35000"/>
                    </a:schemeClr>
                  </a:solidFill>
                  <a:latin typeface="Century Gothic" panose="020B0502020202020204" pitchFamily="34" charset="0"/>
                </a:rPr>
                <a:t> naturels</a:t>
              </a:r>
            </a:p>
          </p:txBody>
        </p:sp>
        <p:pic>
          <p:nvPicPr>
            <p:cNvPr id="41" name="Image 4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24098" y="4065566"/>
              <a:ext cx="1139962" cy="1157046"/>
            </a:xfrm>
            <a:prstGeom prst="rect">
              <a:avLst/>
            </a:prstGeom>
          </p:spPr>
        </p:pic>
      </p:grpSp>
      <p:sp>
        <p:nvSpPr>
          <p:cNvPr id="42" name="ZoneTexte 41"/>
          <p:cNvSpPr txBox="1"/>
          <p:nvPr/>
        </p:nvSpPr>
        <p:spPr>
          <a:xfrm>
            <a:off x="2210345" y="4043406"/>
            <a:ext cx="3173904" cy="1323439"/>
          </a:xfrm>
          <a:prstGeom prst="rect">
            <a:avLst/>
          </a:prstGeom>
          <a:solidFill>
            <a:schemeClr val="bg1"/>
          </a:solidFill>
        </p:spPr>
        <p:txBody>
          <a:bodyPr wrap="square" rtlCol="0">
            <a:spAutoFit/>
          </a:bodyPr>
          <a:lstStyle/>
          <a:p>
            <a:pPr defTabSz="812770"/>
            <a:r>
              <a:rPr lang="fr-FR" sz="1600" dirty="0">
                <a:solidFill>
                  <a:prstClr val="black"/>
                </a:solidFill>
                <a:latin typeface="Roboto" panose="02000000000000000000" pitchFamily="2" charset="0"/>
                <a:ea typeface="Roboto" panose="02000000000000000000" pitchFamily="2" charset="0"/>
              </a:rPr>
              <a:t>Profondeur des rides : -24%</a:t>
            </a:r>
          </a:p>
          <a:p>
            <a:pPr defTabSz="812770"/>
            <a:r>
              <a:rPr lang="fr-FR" sz="1600" dirty="0">
                <a:solidFill>
                  <a:prstClr val="black"/>
                </a:solidFill>
                <a:latin typeface="Roboto" panose="02000000000000000000" pitchFamily="2" charset="0"/>
                <a:ea typeface="Roboto" panose="02000000000000000000" pitchFamily="2" charset="0"/>
              </a:rPr>
              <a:t>Fermeté de la peau +33%</a:t>
            </a:r>
          </a:p>
          <a:p>
            <a:pPr defTabSz="812770"/>
            <a:r>
              <a:rPr lang="fr-FR" sz="1600" dirty="0">
                <a:solidFill>
                  <a:prstClr val="black"/>
                </a:solidFill>
                <a:latin typeface="Roboto" panose="02000000000000000000" pitchFamily="2" charset="0"/>
                <a:ea typeface="Roboto" panose="02000000000000000000" pitchFamily="2" charset="0"/>
              </a:rPr>
              <a:t>Intensité des taches -25%</a:t>
            </a:r>
          </a:p>
          <a:p>
            <a:pPr defTabSz="812770"/>
            <a:r>
              <a:rPr lang="fr-FR" sz="1600" dirty="0">
                <a:solidFill>
                  <a:prstClr val="black"/>
                </a:solidFill>
                <a:latin typeface="Roboto" panose="02000000000000000000" pitchFamily="2" charset="0"/>
                <a:ea typeface="Roboto" panose="02000000000000000000" pitchFamily="2" charset="0"/>
              </a:rPr>
              <a:t>Luminosité du teint +33%</a:t>
            </a:r>
          </a:p>
          <a:p>
            <a:pPr defTabSz="812770"/>
            <a:r>
              <a:rPr lang="fr-FR" sz="1600" dirty="0">
                <a:solidFill>
                  <a:prstClr val="black"/>
                </a:solidFill>
                <a:latin typeface="Roboto" panose="02000000000000000000" pitchFamily="2" charset="0"/>
                <a:ea typeface="Roboto" panose="02000000000000000000" pitchFamily="2" charset="0"/>
              </a:rPr>
              <a:t>Confort et nutrition 95%</a:t>
            </a:r>
            <a:endParaRPr lang="fr-FR" sz="1600" dirty="0">
              <a:solidFill>
                <a:prstClr val="black"/>
              </a:solidFill>
              <a:latin typeface="Calibri"/>
            </a:endParaRPr>
          </a:p>
        </p:txBody>
      </p:sp>
      <p:sp>
        <p:nvSpPr>
          <p:cNvPr id="3" name="ZoneTexte 2"/>
          <p:cNvSpPr txBox="1"/>
          <p:nvPr/>
        </p:nvSpPr>
        <p:spPr>
          <a:xfrm>
            <a:off x="113122" y="6605616"/>
            <a:ext cx="12078878" cy="261610"/>
          </a:xfrm>
          <a:prstGeom prst="rect">
            <a:avLst/>
          </a:prstGeom>
          <a:solidFill>
            <a:schemeClr val="bg1"/>
          </a:solidFill>
        </p:spPr>
        <p:txBody>
          <a:bodyPr wrap="square" rtlCol="0">
            <a:spAutoFit/>
          </a:bodyPr>
          <a:lstStyle/>
          <a:p>
            <a:r>
              <a:rPr lang="fr-FR" sz="1050" dirty="0"/>
              <a:t>* Mesures cliniques (Fermeté, taches, éclat), évaluation instrumentale (Profondeur rides) et test d’usage (nutrition &amp; confort) - 4 semaines - 42 femmes de moyenne d’âge 57 ans - Meilleurs résultats obtenus</a:t>
            </a:r>
          </a:p>
        </p:txBody>
      </p:sp>
      <p:pic>
        <p:nvPicPr>
          <p:cNvPr id="4" name="Image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17471" y="163354"/>
            <a:ext cx="4388958" cy="6584154"/>
          </a:xfrm>
          <a:prstGeom prst="rect">
            <a:avLst/>
          </a:prstGeom>
        </p:spPr>
      </p:pic>
      <p:sp>
        <p:nvSpPr>
          <p:cNvPr id="21" name="Rectangle 20"/>
          <p:cNvSpPr/>
          <p:nvPr/>
        </p:nvSpPr>
        <p:spPr>
          <a:xfrm>
            <a:off x="10138332" y="3308362"/>
            <a:ext cx="982661" cy="241709"/>
          </a:xfrm>
          <a:prstGeom prst="rect">
            <a:avLst/>
          </a:prstGeom>
          <a:solidFill>
            <a:srgbClr val="404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prstClr val="white"/>
                </a:solidFill>
                <a:latin typeface="Century Gothic" panose="020B0502020202020204" pitchFamily="34" charset="0"/>
              </a:rPr>
              <a:t>4 BREVETS</a:t>
            </a:r>
          </a:p>
        </p:txBody>
      </p:sp>
    </p:spTree>
    <p:extLst>
      <p:ext uri="{BB962C8B-B14F-4D97-AF65-F5344CB8AC3E}">
        <p14:creationId xmlns:p14="http://schemas.microsoft.com/office/powerpoint/2010/main" val="3703367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2283" y="5061087"/>
            <a:ext cx="723968" cy="637230"/>
          </a:xfrm>
          <a:prstGeom prst="rect">
            <a:avLst/>
          </a:prstGeom>
        </p:spPr>
      </p:pic>
      <p:pic>
        <p:nvPicPr>
          <p:cNvPr id="14" name="Imag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571278" y="4738178"/>
            <a:ext cx="976830" cy="630101"/>
          </a:xfrm>
          <a:prstGeom prst="rect">
            <a:avLst/>
          </a:prstGeom>
        </p:spPr>
      </p:pic>
      <p:sp>
        <p:nvSpPr>
          <p:cNvPr id="16" name="ZoneTexte 15"/>
          <p:cNvSpPr txBox="1"/>
          <p:nvPr/>
        </p:nvSpPr>
        <p:spPr>
          <a:xfrm>
            <a:off x="3319349" y="1547160"/>
            <a:ext cx="6964221" cy="1498283"/>
          </a:xfrm>
          <a:prstGeom prst="roundRect">
            <a:avLst/>
          </a:prstGeom>
          <a:solidFill>
            <a:schemeClr val="bg1"/>
          </a:solidFill>
          <a:ln>
            <a:solidFill>
              <a:schemeClr val="tx1">
                <a:lumMod val="65000"/>
                <a:lumOff val="35000"/>
              </a:schemeClr>
            </a:solidFill>
          </a:ln>
        </p:spPr>
        <p:txBody>
          <a:bodyPr wrap="square" rtlCol="0" anchor="ctr">
            <a:spAutoFit/>
          </a:bodyPr>
          <a:lstStyle/>
          <a:p>
            <a:pPr>
              <a:defRPr/>
            </a:pPr>
            <a:r>
              <a:rPr lang="fr-FR" dirty="0"/>
              <a:t>	</a:t>
            </a:r>
            <a:r>
              <a:rPr lang="fr-FR" sz="1600" dirty="0">
                <a:latin typeface="Roboto" panose="02000000000000000000" pitchFamily="2" charset="0"/>
                <a:ea typeface="Roboto" panose="02000000000000000000" pitchFamily="2" charset="0"/>
              </a:rPr>
              <a:t>Matin et soir, après nettoyage et brumisation de Lotion, 	appliquer la crème sur le visage et le cou. </a:t>
            </a:r>
          </a:p>
          <a:p>
            <a:pPr>
              <a:defRPr/>
            </a:pPr>
            <a:endParaRPr lang="fr-FR" sz="1600" dirty="0">
              <a:latin typeface="Roboto" panose="02000000000000000000" pitchFamily="2" charset="0"/>
              <a:ea typeface="Roboto" panose="02000000000000000000" pitchFamily="2" charset="0"/>
            </a:endParaRPr>
          </a:p>
          <a:p>
            <a:pPr>
              <a:defRPr/>
            </a:pPr>
            <a:r>
              <a:rPr lang="fr-FR" sz="1600" dirty="0">
                <a:latin typeface="Roboto" panose="02000000000000000000" pitchFamily="2" charset="0"/>
                <a:ea typeface="Roboto" panose="02000000000000000000" pitchFamily="2" charset="0"/>
              </a:rPr>
              <a:t>	Pour un effet anti-âge renforcé, utiliser au préalable le sérum 	Cellular Code</a:t>
            </a:r>
          </a:p>
        </p:txBody>
      </p:sp>
      <p:pic>
        <p:nvPicPr>
          <p:cNvPr id="2" name="Image 1"/>
          <p:cNvPicPr>
            <a:picLocks noChangeAspect="1"/>
          </p:cNvPicPr>
          <p:nvPr/>
        </p:nvPicPr>
        <p:blipFill>
          <a:blip r:embed="rId5">
            <a:duotone>
              <a:schemeClr val="accent4">
                <a:shade val="45000"/>
                <a:satMod val="135000"/>
              </a:schemeClr>
              <a:prstClr val="white"/>
            </a:duotone>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469825" y="1776239"/>
            <a:ext cx="768389" cy="692186"/>
          </a:xfrm>
          <a:prstGeom prst="rect">
            <a:avLst/>
          </a:prstGeom>
        </p:spPr>
      </p:pic>
      <p:sp>
        <p:nvSpPr>
          <p:cNvPr id="19" name="Rectangle 18"/>
          <p:cNvSpPr/>
          <p:nvPr/>
        </p:nvSpPr>
        <p:spPr>
          <a:xfrm>
            <a:off x="-21077" y="5630443"/>
            <a:ext cx="1249486" cy="769441"/>
          </a:xfrm>
          <a:prstGeom prst="rect">
            <a:avLst/>
          </a:prstGeom>
        </p:spPr>
        <p:txBody>
          <a:bodyPr wrap="square">
            <a:spAutoFit/>
          </a:bodyPr>
          <a:lstStyle/>
          <a:p>
            <a:pPr algn="ctr">
              <a:defRPr/>
            </a:pPr>
            <a:r>
              <a:rPr lang="fr-FR" sz="1100" dirty="0">
                <a:solidFill>
                  <a:prstClr val="black"/>
                </a:solidFill>
              </a:rPr>
              <a:t>Herbe d’immortalité </a:t>
            </a:r>
          </a:p>
          <a:p>
            <a:pPr algn="ctr">
              <a:defRPr/>
            </a:pPr>
            <a:r>
              <a:rPr lang="fr-FR" sz="1100" b="1" dirty="0">
                <a:solidFill>
                  <a:prstClr val="black"/>
                </a:solidFill>
              </a:rPr>
              <a:t>Régénérant &amp; restructurant </a:t>
            </a:r>
            <a:endParaRPr lang="fr-FR" sz="1100" dirty="0">
              <a:solidFill>
                <a:prstClr val="black"/>
              </a:solidFill>
            </a:endParaRPr>
          </a:p>
        </p:txBody>
      </p:sp>
      <p:sp>
        <p:nvSpPr>
          <p:cNvPr id="24" name="Rectangle 23"/>
          <p:cNvSpPr/>
          <p:nvPr/>
        </p:nvSpPr>
        <p:spPr>
          <a:xfrm>
            <a:off x="5747824" y="6240109"/>
            <a:ext cx="901168" cy="600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Rectangle 25"/>
          <p:cNvSpPr/>
          <p:nvPr/>
        </p:nvSpPr>
        <p:spPr>
          <a:xfrm>
            <a:off x="3678601" y="5665557"/>
            <a:ext cx="1673734" cy="938719"/>
          </a:xfrm>
          <a:prstGeom prst="rect">
            <a:avLst/>
          </a:prstGeom>
        </p:spPr>
        <p:txBody>
          <a:bodyPr wrap="square">
            <a:spAutoFit/>
          </a:bodyPr>
          <a:lstStyle/>
          <a:p>
            <a:pPr algn="ctr">
              <a:defRPr/>
            </a:pPr>
            <a:r>
              <a:rPr lang="fr-FR" sz="1100" dirty="0">
                <a:solidFill>
                  <a:prstClr val="black"/>
                </a:solidFill>
              </a:rPr>
              <a:t>Chardon à feuille d’acanthe + vitamine A </a:t>
            </a:r>
          </a:p>
          <a:p>
            <a:pPr algn="ctr">
              <a:defRPr/>
            </a:pPr>
            <a:r>
              <a:rPr lang="fr-FR" sz="1100" b="1" dirty="0" err="1">
                <a:solidFill>
                  <a:prstClr val="black"/>
                </a:solidFill>
              </a:rPr>
              <a:t>Dermo</a:t>
            </a:r>
            <a:r>
              <a:rPr lang="fr-FR" sz="1100" b="1" dirty="0">
                <a:solidFill>
                  <a:prstClr val="black"/>
                </a:solidFill>
              </a:rPr>
              <a:t>-protecteur, </a:t>
            </a:r>
          </a:p>
          <a:p>
            <a:pPr algn="ctr">
              <a:defRPr/>
            </a:pPr>
            <a:r>
              <a:rPr lang="fr-FR" sz="1100" b="1" dirty="0">
                <a:solidFill>
                  <a:prstClr val="black"/>
                </a:solidFill>
              </a:rPr>
              <a:t>Réparateur </a:t>
            </a:r>
          </a:p>
          <a:p>
            <a:pPr lvl="0">
              <a:defRPr/>
            </a:pPr>
            <a:endParaRPr lang="fr-FR" sz="1100" dirty="0">
              <a:solidFill>
                <a:prstClr val="black"/>
              </a:solidFill>
            </a:endParaRPr>
          </a:p>
        </p:txBody>
      </p:sp>
      <p:sp>
        <p:nvSpPr>
          <p:cNvPr id="32" name="Rectangle 31"/>
          <p:cNvSpPr/>
          <p:nvPr/>
        </p:nvSpPr>
        <p:spPr>
          <a:xfrm>
            <a:off x="8868410" y="5661842"/>
            <a:ext cx="1504954" cy="600164"/>
          </a:xfrm>
          <a:prstGeom prst="rect">
            <a:avLst/>
          </a:prstGeom>
        </p:spPr>
        <p:txBody>
          <a:bodyPr wrap="square">
            <a:spAutoFit/>
          </a:bodyPr>
          <a:lstStyle/>
          <a:p>
            <a:pPr algn="ctr">
              <a:defRPr/>
            </a:pPr>
            <a:r>
              <a:rPr lang="fr-FR" sz="1100" dirty="0">
                <a:solidFill>
                  <a:prstClr val="black"/>
                </a:solidFill>
              </a:rPr>
              <a:t>Algue rouge </a:t>
            </a:r>
          </a:p>
          <a:p>
            <a:pPr algn="ctr">
              <a:defRPr/>
            </a:pPr>
            <a:r>
              <a:rPr lang="fr-FR" sz="1100" b="1" dirty="0">
                <a:solidFill>
                  <a:prstClr val="black"/>
                </a:solidFill>
              </a:rPr>
              <a:t>Clarté, homogénéité </a:t>
            </a:r>
          </a:p>
          <a:p>
            <a:pPr lvl="0">
              <a:defRPr/>
            </a:pPr>
            <a:endParaRPr lang="fr-FR" sz="1100" dirty="0">
              <a:solidFill>
                <a:prstClr val="black"/>
              </a:solidFill>
            </a:endParaRPr>
          </a:p>
        </p:txBody>
      </p:sp>
      <p:pic>
        <p:nvPicPr>
          <p:cNvPr id="37" name="Image 36">
            <a:extLst>
              <a:ext uri="{FF2B5EF4-FFF2-40B4-BE49-F238E27FC236}">
                <a16:creationId xmlns:a16="http://schemas.microsoft.com/office/drawing/2014/main" id="{4E3C1067-6E2B-42BB-9BA8-0D0CC4C43ACD}"/>
              </a:ext>
            </a:extLst>
          </p:cNvPr>
          <p:cNvPicPr>
            <a:picLocks noChangeAspect="1"/>
          </p:cNvPicPr>
          <p:nvPr/>
        </p:nvPicPr>
        <p:blipFill rotWithShape="1">
          <a:blip r:embed="rId7" cstate="print"/>
          <a:srcRect l="51870" t="15492" r="24550" b="80330"/>
          <a:stretch/>
        </p:blipFill>
        <p:spPr>
          <a:xfrm>
            <a:off x="1772239" y="517622"/>
            <a:ext cx="8664122" cy="723428"/>
          </a:xfrm>
          <a:prstGeom prst="rect">
            <a:avLst/>
          </a:prstGeom>
        </p:spPr>
      </p:pic>
      <p:sp>
        <p:nvSpPr>
          <p:cNvPr id="38" name="Espace réservé du titre 1"/>
          <p:cNvSpPr txBox="1">
            <a:spLocks/>
          </p:cNvSpPr>
          <p:nvPr/>
        </p:nvSpPr>
        <p:spPr>
          <a:xfrm>
            <a:off x="0" y="381000"/>
            <a:ext cx="12192000" cy="1510948"/>
          </a:xfrm>
          <a:prstGeom prst="rect">
            <a:avLst/>
          </a:prstGeom>
        </p:spPr>
        <p:txBody>
          <a:bodyPr vert="horz" lIns="81280" tIns="40640" rIns="81280" bIns="4064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a:lnSpc>
                <a:spcPts val="2982"/>
              </a:lnSpc>
            </a:pPr>
            <a:r>
              <a:rPr lang="fr-FR" sz="5000" cap="small" dirty="0"/>
              <a:t>Excellence Code Crème</a:t>
            </a:r>
          </a:p>
          <a:p>
            <a:pPr>
              <a:lnSpc>
                <a:spcPts val="2982"/>
              </a:lnSpc>
            </a:pPr>
            <a:endParaRPr lang="fr-FR" sz="1934" cap="small" dirty="0"/>
          </a:p>
        </p:txBody>
      </p:sp>
      <p:pic>
        <p:nvPicPr>
          <p:cNvPr id="42" name="Image 4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435787">
            <a:off x="9052082" y="3713122"/>
            <a:ext cx="460623" cy="245825"/>
          </a:xfrm>
          <a:prstGeom prst="rect">
            <a:avLst/>
          </a:prstGeom>
        </p:spPr>
      </p:pic>
      <p:pic>
        <p:nvPicPr>
          <p:cNvPr id="43" name="Image 4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6419506" y="3769761"/>
            <a:ext cx="356837" cy="190437"/>
          </a:xfrm>
          <a:prstGeom prst="rect">
            <a:avLst/>
          </a:prstGeom>
        </p:spPr>
      </p:pic>
      <p:pic>
        <p:nvPicPr>
          <p:cNvPr id="44" name="Image 4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8331441">
            <a:off x="3859466" y="3709118"/>
            <a:ext cx="445725" cy="237875"/>
          </a:xfrm>
          <a:prstGeom prst="rect">
            <a:avLst/>
          </a:prstGeom>
        </p:spPr>
      </p:pic>
      <p:sp>
        <p:nvSpPr>
          <p:cNvPr id="9" name="Parenthèse ouvrante 8"/>
          <p:cNvSpPr/>
          <p:nvPr/>
        </p:nvSpPr>
        <p:spPr>
          <a:xfrm rot="5400000">
            <a:off x="2681975" y="2424989"/>
            <a:ext cx="155589" cy="4781966"/>
          </a:xfrm>
          <a:prstGeom prst="lef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pic>
        <p:nvPicPr>
          <p:cNvPr id="27" name="Image 26"/>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14579" y="1574776"/>
            <a:ext cx="2853484" cy="2555259"/>
          </a:xfrm>
          <a:prstGeom prst="rect">
            <a:avLst/>
          </a:prstGeom>
        </p:spPr>
      </p:pic>
      <p:pic>
        <p:nvPicPr>
          <p:cNvPr id="8" name="Image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95958" y="4980616"/>
            <a:ext cx="901130" cy="617891"/>
          </a:xfrm>
          <a:prstGeom prst="rect">
            <a:avLst/>
          </a:prstGeom>
        </p:spPr>
      </p:pic>
      <p:pic>
        <p:nvPicPr>
          <p:cNvPr id="10" name="Image 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353619" y="4969549"/>
            <a:ext cx="466504" cy="640024"/>
          </a:xfrm>
          <a:prstGeom prst="rect">
            <a:avLst/>
          </a:prstGeom>
        </p:spPr>
      </p:pic>
      <p:pic>
        <p:nvPicPr>
          <p:cNvPr id="11" name="Image 1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15249" y="4957923"/>
            <a:ext cx="464313" cy="637018"/>
          </a:xfrm>
          <a:prstGeom prst="rect">
            <a:avLst/>
          </a:prstGeom>
        </p:spPr>
      </p:pic>
      <p:pic>
        <p:nvPicPr>
          <p:cNvPr id="12" name="Image 1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287657" y="4949540"/>
            <a:ext cx="364336" cy="669736"/>
          </a:xfrm>
          <a:prstGeom prst="rect">
            <a:avLst/>
          </a:prstGeom>
        </p:spPr>
      </p:pic>
      <p:pic>
        <p:nvPicPr>
          <p:cNvPr id="15" name="Image 1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498032" y="4951165"/>
            <a:ext cx="523476" cy="679278"/>
          </a:xfrm>
          <a:prstGeom prst="rect">
            <a:avLst/>
          </a:prstGeom>
        </p:spPr>
      </p:pic>
      <p:pic>
        <p:nvPicPr>
          <p:cNvPr id="17" name="Image 1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618698" y="4915964"/>
            <a:ext cx="516694" cy="709482"/>
          </a:xfrm>
          <a:prstGeom prst="rect">
            <a:avLst/>
          </a:prstGeom>
        </p:spPr>
      </p:pic>
      <p:pic>
        <p:nvPicPr>
          <p:cNvPr id="18" name="Image 17"/>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762621" y="5032372"/>
            <a:ext cx="924273" cy="589224"/>
          </a:xfrm>
          <a:prstGeom prst="rect">
            <a:avLst/>
          </a:prstGeom>
        </p:spPr>
      </p:pic>
      <p:sp>
        <p:nvSpPr>
          <p:cNvPr id="34" name="Rectangle 33"/>
          <p:cNvSpPr/>
          <p:nvPr/>
        </p:nvSpPr>
        <p:spPr>
          <a:xfrm>
            <a:off x="1151230" y="5658608"/>
            <a:ext cx="1358594" cy="600164"/>
          </a:xfrm>
          <a:prstGeom prst="rect">
            <a:avLst/>
          </a:prstGeom>
        </p:spPr>
        <p:txBody>
          <a:bodyPr wrap="square">
            <a:spAutoFit/>
          </a:bodyPr>
          <a:lstStyle/>
          <a:p>
            <a:pPr algn="ctr">
              <a:defRPr/>
            </a:pPr>
            <a:r>
              <a:rPr lang="fr-FR" sz="1100" dirty="0" err="1">
                <a:solidFill>
                  <a:prstClr val="black"/>
                </a:solidFill>
              </a:rPr>
              <a:t>Co-enzyme</a:t>
            </a:r>
            <a:r>
              <a:rPr lang="fr-FR" sz="1100" dirty="0">
                <a:solidFill>
                  <a:prstClr val="black"/>
                </a:solidFill>
              </a:rPr>
              <a:t> Q10 &amp;</a:t>
            </a:r>
          </a:p>
          <a:p>
            <a:pPr algn="ctr">
              <a:defRPr/>
            </a:pPr>
            <a:r>
              <a:rPr lang="fr-FR" sz="1100" dirty="0">
                <a:solidFill>
                  <a:prstClr val="black"/>
                </a:solidFill>
              </a:rPr>
              <a:t> Vitamine E</a:t>
            </a:r>
          </a:p>
          <a:p>
            <a:pPr algn="ctr">
              <a:defRPr/>
            </a:pPr>
            <a:r>
              <a:rPr lang="fr-FR" sz="1100" b="1" dirty="0" err="1">
                <a:solidFill>
                  <a:prstClr val="black"/>
                </a:solidFill>
              </a:rPr>
              <a:t>Antiradicalaire</a:t>
            </a:r>
            <a:endParaRPr lang="fr-FR" sz="1100" b="1" dirty="0">
              <a:solidFill>
                <a:prstClr val="black"/>
              </a:solidFill>
            </a:endParaRPr>
          </a:p>
        </p:txBody>
      </p:sp>
      <p:sp>
        <p:nvSpPr>
          <p:cNvPr id="35" name="Rectangle 34"/>
          <p:cNvSpPr/>
          <p:nvPr/>
        </p:nvSpPr>
        <p:spPr>
          <a:xfrm>
            <a:off x="2187709" y="5658608"/>
            <a:ext cx="1793317" cy="1107996"/>
          </a:xfrm>
          <a:prstGeom prst="rect">
            <a:avLst/>
          </a:prstGeom>
        </p:spPr>
        <p:txBody>
          <a:bodyPr wrap="square">
            <a:spAutoFit/>
          </a:bodyPr>
          <a:lstStyle/>
          <a:p>
            <a:pPr algn="ctr">
              <a:defRPr/>
            </a:pPr>
            <a:r>
              <a:rPr lang="fr-FR" sz="1100" dirty="0"/>
              <a:t>Huile d’avocat,</a:t>
            </a:r>
          </a:p>
          <a:p>
            <a:pPr algn="ctr">
              <a:defRPr/>
            </a:pPr>
            <a:r>
              <a:rPr lang="fr-FR" sz="1100" dirty="0"/>
              <a:t>pépins de raisins</a:t>
            </a:r>
          </a:p>
          <a:p>
            <a:pPr algn="ctr">
              <a:defRPr/>
            </a:pPr>
            <a:r>
              <a:rPr lang="fr-FR" sz="1100" dirty="0"/>
              <a:t>beurre de karité</a:t>
            </a:r>
          </a:p>
          <a:p>
            <a:pPr algn="ctr">
              <a:defRPr/>
            </a:pPr>
            <a:r>
              <a:rPr lang="fr-FR" sz="1100" dirty="0"/>
              <a:t>acide hyaluronique</a:t>
            </a:r>
          </a:p>
          <a:p>
            <a:pPr algn="ctr">
              <a:defRPr/>
            </a:pPr>
            <a:r>
              <a:rPr lang="fr-FR" sz="1100" b="1" dirty="0"/>
              <a:t>Nourrit, hydrate</a:t>
            </a:r>
            <a:r>
              <a:rPr lang="fr-FR" sz="1100" dirty="0"/>
              <a:t> </a:t>
            </a:r>
          </a:p>
          <a:p>
            <a:pPr algn="ctr">
              <a:defRPr/>
            </a:pPr>
            <a:endParaRPr lang="fr-FR" sz="1100" b="1" dirty="0">
              <a:solidFill>
                <a:prstClr val="black"/>
              </a:solidFill>
            </a:endParaRPr>
          </a:p>
        </p:txBody>
      </p:sp>
      <p:sp>
        <p:nvSpPr>
          <p:cNvPr id="36" name="Parenthèse ouvrante 35"/>
          <p:cNvSpPr/>
          <p:nvPr/>
        </p:nvSpPr>
        <p:spPr>
          <a:xfrm rot="5400000">
            <a:off x="7110903" y="2924503"/>
            <a:ext cx="132407" cy="3759755"/>
          </a:xfrm>
          <a:prstGeom prst="lef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40" name="Parenthèse ouvrante 39"/>
          <p:cNvSpPr/>
          <p:nvPr/>
        </p:nvSpPr>
        <p:spPr>
          <a:xfrm rot="5400000">
            <a:off x="10543868" y="3403317"/>
            <a:ext cx="140032" cy="2794502"/>
          </a:xfrm>
          <a:prstGeom prst="lef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pic>
        <p:nvPicPr>
          <p:cNvPr id="20" name="Image 19"/>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461072" y="4884404"/>
            <a:ext cx="681804" cy="759968"/>
          </a:xfrm>
          <a:prstGeom prst="rect">
            <a:avLst/>
          </a:prstGeom>
        </p:spPr>
      </p:pic>
      <p:pic>
        <p:nvPicPr>
          <p:cNvPr id="21" name="Image 20"/>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834053" y="4783309"/>
            <a:ext cx="570082" cy="782129"/>
          </a:xfrm>
          <a:prstGeom prst="rect">
            <a:avLst/>
          </a:prstGeom>
        </p:spPr>
      </p:pic>
      <p:pic>
        <p:nvPicPr>
          <p:cNvPr id="22" name="Image 2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502706" y="5294552"/>
            <a:ext cx="597508" cy="330894"/>
          </a:xfrm>
          <a:prstGeom prst="rect">
            <a:avLst/>
          </a:prstGeom>
        </p:spPr>
      </p:pic>
      <p:pic>
        <p:nvPicPr>
          <p:cNvPr id="29" name="Image 28"/>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837632" y="4935589"/>
            <a:ext cx="853897" cy="683687"/>
          </a:xfrm>
          <a:prstGeom prst="rect">
            <a:avLst/>
          </a:prstGeom>
        </p:spPr>
      </p:pic>
      <p:sp>
        <p:nvSpPr>
          <p:cNvPr id="46" name="Rectangle 45"/>
          <p:cNvSpPr/>
          <p:nvPr/>
        </p:nvSpPr>
        <p:spPr>
          <a:xfrm>
            <a:off x="5106347" y="5628540"/>
            <a:ext cx="1535135" cy="600164"/>
          </a:xfrm>
          <a:prstGeom prst="rect">
            <a:avLst/>
          </a:prstGeom>
        </p:spPr>
        <p:txBody>
          <a:bodyPr wrap="square">
            <a:spAutoFit/>
          </a:bodyPr>
          <a:lstStyle/>
          <a:p>
            <a:pPr algn="ctr">
              <a:defRPr/>
            </a:pPr>
            <a:r>
              <a:rPr lang="fr-FR" sz="1100" dirty="0">
                <a:solidFill>
                  <a:prstClr val="black"/>
                </a:solidFill>
              </a:rPr>
              <a:t>Complexe silicium-acide aminé </a:t>
            </a:r>
          </a:p>
          <a:p>
            <a:pPr algn="ctr">
              <a:defRPr/>
            </a:pPr>
            <a:r>
              <a:rPr lang="fr-FR" sz="1100" b="1" dirty="0">
                <a:solidFill>
                  <a:prstClr val="black"/>
                </a:solidFill>
              </a:rPr>
              <a:t>Anti-</a:t>
            </a:r>
            <a:r>
              <a:rPr lang="fr-FR" sz="1100" b="1" dirty="0" err="1">
                <a:solidFill>
                  <a:prstClr val="black"/>
                </a:solidFill>
              </a:rPr>
              <a:t>glycation</a:t>
            </a:r>
            <a:endParaRPr lang="fr-FR" sz="1100" dirty="0">
              <a:solidFill>
                <a:prstClr val="black"/>
              </a:solidFill>
            </a:endParaRPr>
          </a:p>
        </p:txBody>
      </p:sp>
      <p:sp>
        <p:nvSpPr>
          <p:cNvPr id="47" name="Rectangle 46"/>
          <p:cNvSpPr/>
          <p:nvPr/>
        </p:nvSpPr>
        <p:spPr>
          <a:xfrm>
            <a:off x="6369562" y="5630443"/>
            <a:ext cx="1444998" cy="769441"/>
          </a:xfrm>
          <a:prstGeom prst="rect">
            <a:avLst/>
          </a:prstGeom>
        </p:spPr>
        <p:txBody>
          <a:bodyPr wrap="square">
            <a:spAutoFit/>
          </a:bodyPr>
          <a:lstStyle/>
          <a:p>
            <a:pPr algn="ctr">
              <a:defRPr/>
            </a:pPr>
            <a:r>
              <a:rPr lang="fr-FR" sz="1100" dirty="0">
                <a:solidFill>
                  <a:prstClr val="black"/>
                </a:solidFill>
              </a:rPr>
              <a:t>Extrait de levure + souchet </a:t>
            </a:r>
            <a:r>
              <a:rPr lang="fr-FR" sz="1100" dirty="0" err="1">
                <a:solidFill>
                  <a:prstClr val="black"/>
                </a:solidFill>
              </a:rPr>
              <a:t>sultant</a:t>
            </a:r>
            <a:endParaRPr lang="fr-FR" sz="1100" dirty="0">
              <a:solidFill>
                <a:prstClr val="black"/>
              </a:solidFill>
            </a:endParaRPr>
          </a:p>
          <a:p>
            <a:pPr algn="ctr">
              <a:defRPr/>
            </a:pPr>
            <a:r>
              <a:rPr lang="fr-FR" sz="1100" b="1" dirty="0">
                <a:solidFill>
                  <a:prstClr val="black"/>
                </a:solidFill>
              </a:rPr>
              <a:t>Redonne fermeté et ressort </a:t>
            </a:r>
            <a:endParaRPr lang="fr-FR" sz="1100" dirty="0">
              <a:solidFill>
                <a:prstClr val="black"/>
              </a:solidFill>
            </a:endParaRPr>
          </a:p>
        </p:txBody>
      </p:sp>
      <p:sp>
        <p:nvSpPr>
          <p:cNvPr id="48" name="Rectangle 47"/>
          <p:cNvSpPr/>
          <p:nvPr/>
        </p:nvSpPr>
        <p:spPr>
          <a:xfrm>
            <a:off x="7542640" y="5641610"/>
            <a:ext cx="1535135" cy="769441"/>
          </a:xfrm>
          <a:prstGeom prst="rect">
            <a:avLst/>
          </a:prstGeom>
        </p:spPr>
        <p:txBody>
          <a:bodyPr wrap="square">
            <a:spAutoFit/>
          </a:bodyPr>
          <a:lstStyle/>
          <a:p>
            <a:pPr algn="ctr">
              <a:defRPr/>
            </a:pPr>
            <a:r>
              <a:rPr lang="fr-FR" sz="1100" dirty="0">
                <a:solidFill>
                  <a:prstClr val="black"/>
                </a:solidFill>
              </a:rPr>
              <a:t>Complexe</a:t>
            </a:r>
          </a:p>
          <a:p>
            <a:pPr algn="ctr">
              <a:defRPr/>
            </a:pPr>
            <a:r>
              <a:rPr lang="fr-FR" sz="1100" dirty="0">
                <a:solidFill>
                  <a:prstClr val="black"/>
                </a:solidFill>
              </a:rPr>
              <a:t> silice de bambou et extrait de pois </a:t>
            </a:r>
          </a:p>
          <a:p>
            <a:pPr algn="ctr">
              <a:defRPr/>
            </a:pPr>
            <a:r>
              <a:rPr lang="fr-FR" sz="1100" b="1" dirty="0">
                <a:solidFill>
                  <a:prstClr val="black"/>
                </a:solidFill>
              </a:rPr>
              <a:t>Antirides, lissant</a:t>
            </a:r>
            <a:endParaRPr lang="fr-FR" sz="1100" dirty="0">
              <a:solidFill>
                <a:prstClr val="black"/>
              </a:solidFill>
            </a:endParaRPr>
          </a:p>
        </p:txBody>
      </p:sp>
      <p:pic>
        <p:nvPicPr>
          <p:cNvPr id="30" name="Image 29"/>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9216633" y="5134913"/>
            <a:ext cx="733250" cy="453917"/>
          </a:xfrm>
          <a:prstGeom prst="rect">
            <a:avLst/>
          </a:prstGeom>
        </p:spPr>
      </p:pic>
      <p:pic>
        <p:nvPicPr>
          <p:cNvPr id="31" name="Image 30"/>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9927427" y="5016875"/>
            <a:ext cx="781729" cy="689991"/>
          </a:xfrm>
          <a:prstGeom prst="rect">
            <a:avLst/>
          </a:prstGeom>
        </p:spPr>
      </p:pic>
      <p:pic>
        <p:nvPicPr>
          <p:cNvPr id="33" name="Image 32"/>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rot="19956906">
            <a:off x="11353288" y="5224470"/>
            <a:ext cx="827466" cy="406545"/>
          </a:xfrm>
          <a:prstGeom prst="rect">
            <a:avLst/>
          </a:prstGeom>
        </p:spPr>
      </p:pic>
      <p:pic>
        <p:nvPicPr>
          <p:cNvPr id="49" name="Image 48"/>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1208238" y="4738178"/>
            <a:ext cx="504349" cy="756524"/>
          </a:xfrm>
          <a:prstGeom prst="rect">
            <a:avLst/>
          </a:prstGeom>
        </p:spPr>
      </p:pic>
      <p:pic>
        <p:nvPicPr>
          <p:cNvPr id="50" name="Image 49"/>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rot="14300984">
            <a:off x="10777806" y="5128175"/>
            <a:ext cx="854933" cy="570075"/>
          </a:xfrm>
          <a:prstGeom prst="rect">
            <a:avLst/>
          </a:prstGeom>
        </p:spPr>
      </p:pic>
      <p:sp>
        <p:nvSpPr>
          <p:cNvPr id="51" name="Rectangle 50"/>
          <p:cNvSpPr/>
          <p:nvPr/>
        </p:nvSpPr>
        <p:spPr>
          <a:xfrm>
            <a:off x="10207633" y="5656992"/>
            <a:ext cx="1504954" cy="600164"/>
          </a:xfrm>
          <a:prstGeom prst="rect">
            <a:avLst/>
          </a:prstGeom>
        </p:spPr>
        <p:txBody>
          <a:bodyPr wrap="square">
            <a:spAutoFit/>
          </a:bodyPr>
          <a:lstStyle/>
          <a:p>
            <a:pPr algn="ctr">
              <a:defRPr/>
            </a:pPr>
            <a:r>
              <a:rPr lang="fr-FR" sz="1100" dirty="0">
                <a:solidFill>
                  <a:prstClr val="black"/>
                </a:solidFill>
              </a:rPr>
              <a:t>Pigments rose naturels </a:t>
            </a:r>
          </a:p>
          <a:p>
            <a:pPr algn="ctr">
              <a:defRPr/>
            </a:pPr>
            <a:r>
              <a:rPr lang="fr-FR" sz="1100" b="1" dirty="0" err="1">
                <a:solidFill>
                  <a:prstClr val="black"/>
                </a:solidFill>
              </a:rPr>
              <a:t>Illuinateur</a:t>
            </a:r>
            <a:r>
              <a:rPr lang="fr-FR" sz="1100" b="1" dirty="0">
                <a:solidFill>
                  <a:prstClr val="black"/>
                </a:solidFill>
              </a:rPr>
              <a:t> </a:t>
            </a:r>
          </a:p>
          <a:p>
            <a:pPr algn="ctr">
              <a:defRPr/>
            </a:pPr>
            <a:endParaRPr lang="fr-FR" sz="1100" b="1" dirty="0">
              <a:solidFill>
                <a:prstClr val="black"/>
              </a:solidFill>
            </a:endParaRPr>
          </a:p>
        </p:txBody>
      </p:sp>
      <p:sp>
        <p:nvSpPr>
          <p:cNvPr id="52" name="Rectangle 51"/>
          <p:cNvSpPr/>
          <p:nvPr/>
        </p:nvSpPr>
        <p:spPr>
          <a:xfrm>
            <a:off x="4939481" y="3367927"/>
            <a:ext cx="3861955" cy="338554"/>
          </a:xfrm>
          <a:prstGeom prst="rect">
            <a:avLst/>
          </a:prstGeom>
        </p:spPr>
        <p:txBody>
          <a:bodyPr wrap="none">
            <a:spAutoFit/>
          </a:bodyPr>
          <a:lstStyle/>
          <a:p>
            <a:pPr algn="just" defTabSz="922591">
              <a:defRPr/>
            </a:pPr>
            <a:r>
              <a:rPr lang="fr-FR" sz="1600" dirty="0">
                <a:latin typeface="Roboto" panose="02000000000000000000" pitchFamily="2" charset="0"/>
                <a:ea typeface="Roboto" panose="02000000000000000000" pitchFamily="2" charset="0"/>
              </a:rPr>
              <a:t>Excellence Code Crème agit à 3 niveaux </a:t>
            </a:r>
          </a:p>
        </p:txBody>
      </p:sp>
      <p:sp>
        <p:nvSpPr>
          <p:cNvPr id="53" name="Rectangle 52"/>
          <p:cNvSpPr/>
          <p:nvPr/>
        </p:nvSpPr>
        <p:spPr>
          <a:xfrm>
            <a:off x="925662" y="4334284"/>
            <a:ext cx="3589806" cy="276999"/>
          </a:xfrm>
          <a:prstGeom prst="rect">
            <a:avLst/>
          </a:prstGeom>
        </p:spPr>
        <p:txBody>
          <a:bodyPr wrap="square">
            <a:spAutoFit/>
          </a:bodyPr>
          <a:lstStyle/>
          <a:p>
            <a:pPr algn="just" defTabSz="922591">
              <a:defRPr/>
            </a:pPr>
            <a:r>
              <a:rPr lang="fr-FR" sz="1200" dirty="0">
                <a:latin typeface="Roboto" panose="02000000000000000000" pitchFamily="2" charset="0"/>
                <a:ea typeface="Roboto" panose="02000000000000000000" pitchFamily="2" charset="0"/>
              </a:rPr>
              <a:t>au niveau de l’épiderme et de la barrière cutanée</a:t>
            </a:r>
          </a:p>
        </p:txBody>
      </p:sp>
      <p:sp>
        <p:nvSpPr>
          <p:cNvPr id="54" name="Rectangle 53"/>
          <p:cNvSpPr/>
          <p:nvPr/>
        </p:nvSpPr>
        <p:spPr>
          <a:xfrm>
            <a:off x="5174874" y="4289118"/>
            <a:ext cx="3808992" cy="461665"/>
          </a:xfrm>
          <a:prstGeom prst="rect">
            <a:avLst/>
          </a:prstGeom>
        </p:spPr>
        <p:txBody>
          <a:bodyPr wrap="square">
            <a:spAutoFit/>
          </a:bodyPr>
          <a:lstStyle/>
          <a:p>
            <a:pPr algn="ctr"/>
            <a:r>
              <a:rPr lang="fr-FR" sz="1200" dirty="0">
                <a:latin typeface="Roboto" panose="02000000000000000000" pitchFamily="2" charset="0"/>
                <a:ea typeface="Roboto" panose="02000000000000000000" pitchFamily="2" charset="0"/>
              </a:rPr>
              <a:t>au niveau de la Jonction </a:t>
            </a:r>
            <a:r>
              <a:rPr lang="fr-FR" sz="1200" dirty="0" err="1">
                <a:latin typeface="Roboto" panose="02000000000000000000" pitchFamily="2" charset="0"/>
                <a:ea typeface="Roboto" panose="02000000000000000000" pitchFamily="2" charset="0"/>
              </a:rPr>
              <a:t>dermo</a:t>
            </a:r>
            <a:r>
              <a:rPr lang="fr-FR" sz="1200" dirty="0">
                <a:latin typeface="Roboto" panose="02000000000000000000" pitchFamily="2" charset="0"/>
                <a:ea typeface="Roboto" panose="02000000000000000000" pitchFamily="2" charset="0"/>
              </a:rPr>
              <a:t>-épidermique </a:t>
            </a:r>
          </a:p>
          <a:p>
            <a:pPr algn="ctr"/>
            <a:r>
              <a:rPr lang="fr-FR" sz="1200" dirty="0">
                <a:latin typeface="Roboto" panose="02000000000000000000" pitchFamily="2" charset="0"/>
                <a:ea typeface="Roboto" panose="02000000000000000000" pitchFamily="2" charset="0"/>
              </a:rPr>
              <a:t>et du derme</a:t>
            </a:r>
          </a:p>
        </p:txBody>
      </p:sp>
      <p:sp>
        <p:nvSpPr>
          <p:cNvPr id="55" name="Rectangle 54"/>
          <p:cNvSpPr/>
          <p:nvPr/>
        </p:nvSpPr>
        <p:spPr>
          <a:xfrm>
            <a:off x="9564407" y="4242152"/>
            <a:ext cx="2108269" cy="461665"/>
          </a:xfrm>
          <a:prstGeom prst="rect">
            <a:avLst/>
          </a:prstGeom>
        </p:spPr>
        <p:txBody>
          <a:bodyPr wrap="none">
            <a:spAutoFit/>
          </a:bodyPr>
          <a:lstStyle/>
          <a:p>
            <a:pPr algn="ctr" defTabSz="922591">
              <a:defRPr/>
            </a:pPr>
            <a:r>
              <a:rPr lang="fr-FR" sz="1200" dirty="0">
                <a:latin typeface="Roboto" panose="02000000000000000000" pitchFamily="2" charset="0"/>
                <a:ea typeface="Roboto" panose="02000000000000000000" pitchFamily="2" charset="0"/>
              </a:rPr>
              <a:t>sur les taches pigmentaires </a:t>
            </a:r>
          </a:p>
          <a:p>
            <a:pPr algn="ctr" defTabSz="922591">
              <a:defRPr/>
            </a:pPr>
            <a:r>
              <a:rPr lang="fr-FR" sz="1200" dirty="0">
                <a:latin typeface="Roboto" panose="02000000000000000000" pitchFamily="2" charset="0"/>
                <a:ea typeface="Roboto" panose="02000000000000000000" pitchFamily="2" charset="0"/>
              </a:rPr>
              <a:t>et l’éclat du teint</a:t>
            </a:r>
          </a:p>
        </p:txBody>
      </p:sp>
      <p:sp>
        <p:nvSpPr>
          <p:cNvPr id="57" name="Rectangle 56"/>
          <p:cNvSpPr/>
          <p:nvPr/>
        </p:nvSpPr>
        <p:spPr>
          <a:xfrm>
            <a:off x="10274523" y="6119364"/>
            <a:ext cx="1419434" cy="600164"/>
          </a:xfrm>
          <a:prstGeom prst="rect">
            <a:avLst/>
          </a:prstGeom>
        </p:spPr>
        <p:txBody>
          <a:bodyPr wrap="square">
            <a:spAutoFit/>
          </a:bodyPr>
          <a:lstStyle/>
          <a:p>
            <a:pPr algn="ctr">
              <a:defRPr/>
            </a:pPr>
            <a:r>
              <a:rPr lang="fr-FR" sz="1100" dirty="0">
                <a:solidFill>
                  <a:prstClr val="black"/>
                </a:solidFill>
              </a:rPr>
              <a:t>+ Sceau de </a:t>
            </a:r>
            <a:r>
              <a:rPr lang="fr-FR" sz="1100" dirty="0" err="1">
                <a:solidFill>
                  <a:prstClr val="black"/>
                </a:solidFill>
              </a:rPr>
              <a:t>salomon</a:t>
            </a:r>
            <a:r>
              <a:rPr lang="fr-FR" sz="1100" dirty="0">
                <a:solidFill>
                  <a:prstClr val="black"/>
                </a:solidFill>
              </a:rPr>
              <a:t>, arnica, cyprès </a:t>
            </a:r>
          </a:p>
          <a:p>
            <a:pPr algn="ctr">
              <a:defRPr/>
            </a:pPr>
            <a:r>
              <a:rPr lang="fr-FR" sz="1100" b="1" dirty="0">
                <a:solidFill>
                  <a:prstClr val="black"/>
                </a:solidFill>
              </a:rPr>
              <a:t>Effet bonne mine</a:t>
            </a:r>
          </a:p>
        </p:txBody>
      </p:sp>
      <p:sp>
        <p:nvSpPr>
          <p:cNvPr id="59" name="Rectangle 58"/>
          <p:cNvSpPr/>
          <p:nvPr/>
        </p:nvSpPr>
        <p:spPr>
          <a:xfrm>
            <a:off x="-21077" y="6625876"/>
            <a:ext cx="12563061" cy="261610"/>
          </a:xfrm>
          <a:prstGeom prst="rect">
            <a:avLst/>
          </a:prstGeom>
        </p:spPr>
        <p:txBody>
          <a:bodyPr wrap="square">
            <a:spAutoFit/>
          </a:bodyPr>
          <a:lstStyle/>
          <a:p>
            <a:pPr>
              <a:defRPr/>
            </a:pPr>
            <a:r>
              <a:rPr lang="fr-FR" sz="1100" i="1" dirty="0">
                <a:latin typeface="Roboto" panose="02000000000000000000" pitchFamily="2" charset="0"/>
                <a:ea typeface="Roboto" panose="02000000000000000000" pitchFamily="2" charset="0"/>
              </a:rPr>
              <a:t>+ Quintessence &amp; HE de </a:t>
            </a:r>
            <a:r>
              <a:rPr lang="fr-FR" sz="1100" i="1" dirty="0" err="1">
                <a:latin typeface="Roboto" panose="02000000000000000000" pitchFamily="2" charset="0"/>
                <a:ea typeface="Roboto" panose="02000000000000000000" pitchFamily="2" charset="0"/>
              </a:rPr>
              <a:t>Bergamotte</a:t>
            </a:r>
            <a:r>
              <a:rPr lang="fr-FR" sz="1100" i="1" dirty="0">
                <a:latin typeface="Roboto" panose="02000000000000000000" pitchFamily="2" charset="0"/>
                <a:ea typeface="Roboto" panose="02000000000000000000" pitchFamily="2" charset="0"/>
              </a:rPr>
              <a:t>, citron, mandarine, rose, fève tonka, bois de gaïac</a:t>
            </a:r>
            <a:endParaRPr lang="fr-FR" sz="1200" i="1" dirty="0">
              <a:solidFill>
                <a:prstClr val="black"/>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315722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1"/>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2"/>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9"/>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8"/>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55"/>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42"/>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40"/>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30"/>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32"/>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31"/>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51"/>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33"/>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49"/>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50"/>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57"/>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6" grpId="0"/>
      <p:bldP spid="32" grpId="0"/>
      <p:bldP spid="9" grpId="0" animBg="1"/>
      <p:bldP spid="34" grpId="0"/>
      <p:bldP spid="35" grpId="0"/>
      <p:bldP spid="36" grpId="0" animBg="1"/>
      <p:bldP spid="40" grpId="0" animBg="1"/>
      <p:bldP spid="46" grpId="0"/>
      <p:bldP spid="47" grpId="0"/>
      <p:bldP spid="48" grpId="0"/>
      <p:bldP spid="51" grpId="0"/>
      <p:bldP spid="53" grpId="0"/>
      <p:bldP spid="54" grpId="0"/>
      <p:bldP spid="55" grpId="0"/>
      <p:bldP spid="57" grpId="0"/>
      <p:bldP spid="59" grpId="0"/>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14360</TotalTime>
  <Words>5726</Words>
  <Application>Microsoft Office PowerPoint</Application>
  <PresentationFormat>Grand écran</PresentationFormat>
  <Paragraphs>638</Paragraphs>
  <Slides>23</Slides>
  <Notes>22</Notes>
  <HiddenSlides>2</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23</vt:i4>
      </vt:variant>
    </vt:vector>
  </HeadingPairs>
  <TitlesOfParts>
    <vt:vector size="33" baseType="lpstr">
      <vt:lpstr>Arial</vt:lpstr>
      <vt:lpstr>Calibri</vt:lpstr>
      <vt:lpstr>Calibri Light</vt:lpstr>
      <vt:lpstr>Century Gothic</vt:lpstr>
      <vt:lpstr>KyivType Sans Heavy2</vt:lpstr>
      <vt:lpstr>KyivType Sans2</vt:lpstr>
      <vt:lpstr>Roboto</vt:lpstr>
      <vt:lpstr>Roboto Light</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MULTALER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BASSON Sophie</dc:creator>
  <cp:lastModifiedBy>BASSON Sophie</cp:lastModifiedBy>
  <cp:revision>279</cp:revision>
  <dcterms:created xsi:type="dcterms:W3CDTF">2021-02-11T15:16:45Z</dcterms:created>
  <dcterms:modified xsi:type="dcterms:W3CDTF">2023-03-06T10:53:48Z</dcterms:modified>
</cp:coreProperties>
</file>