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24" r:id="rId2"/>
    <p:sldId id="339" r:id="rId3"/>
    <p:sldId id="325" r:id="rId4"/>
    <p:sldId id="303" r:id="rId5"/>
    <p:sldId id="346" r:id="rId6"/>
    <p:sldId id="308" r:id="rId7"/>
    <p:sldId id="341" r:id="rId8"/>
    <p:sldId id="310" r:id="rId9"/>
    <p:sldId id="342" r:id="rId10"/>
    <p:sldId id="309" r:id="rId11"/>
    <p:sldId id="343" r:id="rId12"/>
    <p:sldId id="311" r:id="rId13"/>
    <p:sldId id="345" r:id="rId14"/>
    <p:sldId id="347" r:id="rId15"/>
    <p:sldId id="348" r:id="rId16"/>
    <p:sldId id="349" r:id="rId17"/>
    <p:sldId id="350" r:id="rId18"/>
    <p:sldId id="352" r:id="rId19"/>
    <p:sldId id="353" r:id="rId20"/>
    <p:sldId id="354" r:id="rId21"/>
    <p:sldId id="338" r:id="rId22"/>
    <p:sldId id="263"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EC4"/>
    <a:srgbClr val="E9E0D9"/>
    <a:srgbClr val="E2E0ED"/>
    <a:srgbClr val="FEEF85"/>
    <a:srgbClr val="EEE5E4"/>
    <a:srgbClr val="D4B6A5"/>
    <a:srgbClr val="EDDFD9"/>
    <a:srgbClr val="F3D0AC"/>
    <a:srgbClr val="C1B3A8"/>
    <a:srgbClr val="D6B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79" autoAdjust="0"/>
    <p:restoredTop sz="95033" autoAdjust="0"/>
  </p:normalViewPr>
  <p:slideViewPr>
    <p:cSldViewPr snapToGrid="0" showGuides="1">
      <p:cViewPr varScale="1">
        <p:scale>
          <a:sx n="82" d="100"/>
          <a:sy n="82" d="100"/>
        </p:scale>
        <p:origin x="523" y="72"/>
      </p:cViewPr>
      <p:guideLst>
        <p:guide orient="horz" pos="2183"/>
        <p:guide pos="3885"/>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showGuides="1">
      <p:cViewPr varScale="1">
        <p:scale>
          <a:sx n="87" d="100"/>
          <a:sy n="87" d="100"/>
        </p:scale>
        <p:origin x="376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8892BF-CBBE-4A77-8939-43BBD9D0A813}" type="datetimeFigureOut">
              <a:rPr lang="fr-FR" smtClean="0"/>
              <a:t>06/03/2023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9C27D-B797-4A19-A0DA-D2694187A20A}" type="slidenum">
              <a:rPr lang="fr-FR" smtClean="0"/>
              <a:t>‹N°›</a:t>
            </a:fld>
            <a:endParaRPr lang="fr-FR"/>
          </a:p>
        </p:txBody>
      </p:sp>
    </p:spTree>
    <p:extLst>
      <p:ext uri="{BB962C8B-B14F-4D97-AF65-F5344CB8AC3E}">
        <p14:creationId xmlns:p14="http://schemas.microsoft.com/office/powerpoint/2010/main" val="3739697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AC0FA-708D-4649-82DA-56BB033AA282}" type="datetimeFigureOut">
              <a:rPr lang="fr-FR" smtClean="0"/>
              <a:t>06/03/2023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0E931-ACBE-4379-961B-FF41A28B8C22}" type="slidenum">
              <a:rPr lang="fr-FR" smtClean="0"/>
              <a:t>‹N°›</a:t>
            </a:fld>
            <a:endParaRPr lang="fr-FR"/>
          </a:p>
        </p:txBody>
      </p:sp>
    </p:spTree>
    <p:extLst>
      <p:ext uri="{BB962C8B-B14F-4D97-AF65-F5344CB8AC3E}">
        <p14:creationId xmlns:p14="http://schemas.microsoft.com/office/powerpoint/2010/main" val="236317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a:t>
            </a:fld>
            <a:endParaRPr lang="fr-FR"/>
          </a:p>
        </p:txBody>
      </p:sp>
    </p:spTree>
    <p:extLst>
      <p:ext uri="{BB962C8B-B14F-4D97-AF65-F5344CB8AC3E}">
        <p14:creationId xmlns:p14="http://schemas.microsoft.com/office/powerpoint/2010/main" val="395418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EXCELLENCE CODE CONTOURS 94% ION </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entury Gothic" panose="020B0502020202020204" pitchFamily="34" charset="0"/>
              </a:rPr>
              <a:t>The 5-in-1 global anti-aging eye &amp; lip contour</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baseline="0" dirty="0">
                <a:solidFill>
                  <a:prstClr val="black"/>
                </a:solidFill>
                <a:latin typeface="Century Gothic" panose="020B0502020202020204" pitchFamily="34" charset="0"/>
              </a:rPr>
              <a:t>Bénéfices</a:t>
            </a:r>
            <a:r>
              <a:rPr lang="fr-FR" sz="1200" baseline="0" dirty="0">
                <a:solidFill>
                  <a:prstClr val="black"/>
                </a:solidFill>
                <a:latin typeface="Century Gothic" panose="020B0502020202020204" pitchFamily="34" charset="0"/>
              </a:rPr>
              <a:t> </a:t>
            </a:r>
          </a:p>
          <a:p>
            <a:pPr defTabSz="812770"/>
            <a:r>
              <a:rPr lang="fr-FR" sz="1200" dirty="0" err="1">
                <a:solidFill>
                  <a:prstClr val="black"/>
                </a:solidFill>
                <a:latin typeface="Roboto" panose="02000000000000000000" pitchFamily="2" charset="0"/>
                <a:ea typeface="Roboto" panose="02000000000000000000" pitchFamily="2" charset="0"/>
              </a:rPr>
              <a:t>Plumps</a:t>
            </a:r>
            <a:r>
              <a:rPr lang="fr-FR" sz="1200" dirty="0">
                <a:solidFill>
                  <a:prstClr val="black"/>
                </a:solidFill>
                <a:latin typeface="Roboto" panose="02000000000000000000" pitchFamily="2" charset="0"/>
                <a:ea typeface="Roboto" panose="02000000000000000000" pitchFamily="2" charset="0"/>
              </a:rPr>
              <a:t> and </a:t>
            </a:r>
            <a:r>
              <a:rPr lang="fr-FR" sz="1200" dirty="0" err="1">
                <a:solidFill>
                  <a:prstClr val="black"/>
                </a:solidFill>
                <a:latin typeface="Roboto" panose="02000000000000000000" pitchFamily="2" charset="0"/>
                <a:ea typeface="Roboto" panose="02000000000000000000" pitchFamily="2" charset="0"/>
              </a:rPr>
              <a:t>smoothes</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wrinkles</a:t>
            </a:r>
            <a:r>
              <a:rPr lang="fr-FR" sz="1200" dirty="0">
                <a:solidFill>
                  <a:prstClr val="black"/>
                </a:solidFill>
                <a:latin typeface="Roboto" panose="02000000000000000000" pitchFamily="2" charset="0"/>
                <a:ea typeface="Roboto" panose="02000000000000000000" pitchFamily="2" charset="0"/>
              </a:rPr>
              <a:t> </a:t>
            </a:r>
          </a:p>
          <a:p>
            <a:pPr defTabSz="812770"/>
            <a:r>
              <a:rPr lang="fr-FR" sz="1200" dirty="0">
                <a:solidFill>
                  <a:prstClr val="black"/>
                </a:solidFill>
                <a:latin typeface="Roboto" panose="02000000000000000000" pitchFamily="2" charset="0"/>
                <a:ea typeface="Roboto" panose="02000000000000000000" pitchFamily="2" charset="0"/>
              </a:rPr>
              <a:t>Anti </a:t>
            </a:r>
            <a:r>
              <a:rPr lang="fr-FR" sz="1200" dirty="0" err="1">
                <a:solidFill>
                  <a:prstClr val="black"/>
                </a:solidFill>
                <a:latin typeface="Roboto" panose="02000000000000000000" pitchFamily="2" charset="0"/>
                <a:ea typeface="Roboto" panose="02000000000000000000" pitchFamily="2" charset="0"/>
              </a:rPr>
              <a:t>puffiness</a:t>
            </a:r>
            <a:r>
              <a:rPr lang="fr-FR" sz="1200" dirty="0">
                <a:solidFill>
                  <a:prstClr val="black"/>
                </a:solidFill>
                <a:latin typeface="Roboto" panose="02000000000000000000" pitchFamily="2" charset="0"/>
                <a:ea typeface="Roboto" panose="02000000000000000000" pitchFamily="2" charset="0"/>
              </a:rPr>
              <a:t> &amp; </a:t>
            </a:r>
            <a:r>
              <a:rPr lang="fr-FR" sz="1200" dirty="0" err="1">
                <a:solidFill>
                  <a:prstClr val="black"/>
                </a:solidFill>
                <a:latin typeface="Roboto" panose="02000000000000000000" pitchFamily="2" charset="0"/>
                <a:ea typeface="Roboto" panose="02000000000000000000" pitchFamily="2" charset="0"/>
              </a:rPr>
              <a:t>dark</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circles</a:t>
            </a:r>
            <a:r>
              <a:rPr lang="fr-FR" sz="1200" dirty="0">
                <a:solidFill>
                  <a:prstClr val="black"/>
                </a:solidFill>
                <a:latin typeface="Roboto" panose="02000000000000000000" pitchFamily="2" charset="0"/>
                <a:ea typeface="Roboto" panose="02000000000000000000" pitchFamily="2" charset="0"/>
              </a:rPr>
              <a:t> </a:t>
            </a:r>
          </a:p>
          <a:p>
            <a:pPr defTabSz="812770"/>
            <a:r>
              <a:rPr lang="fr-FR" sz="1200" dirty="0">
                <a:solidFill>
                  <a:prstClr val="black"/>
                </a:solidFill>
                <a:latin typeface="Roboto" panose="02000000000000000000" pitchFamily="2" charset="0"/>
                <a:ea typeface="Roboto" panose="02000000000000000000" pitchFamily="2" charset="0"/>
              </a:rPr>
              <a:t>Lifts &amp; </a:t>
            </a:r>
            <a:r>
              <a:rPr lang="fr-FR" sz="1200" dirty="0" err="1">
                <a:solidFill>
                  <a:prstClr val="black"/>
                </a:solidFill>
                <a:latin typeface="Roboto" panose="02000000000000000000" pitchFamily="2" charset="0"/>
                <a:ea typeface="Roboto" panose="02000000000000000000" pitchFamily="2" charset="0"/>
              </a:rPr>
              <a:t>firms</a:t>
            </a:r>
            <a:r>
              <a:rPr lang="fr-FR" sz="1200" dirty="0">
                <a:solidFill>
                  <a:prstClr val="black"/>
                </a:solidFill>
                <a:latin typeface="Roboto" panose="02000000000000000000" pitchFamily="2" charset="0"/>
                <a:ea typeface="Roboto" panose="02000000000000000000" pitchFamily="2" charset="0"/>
              </a:rPr>
              <a:t> </a:t>
            </a:r>
          </a:p>
          <a:p>
            <a:pPr defTabSz="812770"/>
            <a:r>
              <a:rPr lang="fr-FR" sz="1200" dirty="0" err="1">
                <a:solidFill>
                  <a:prstClr val="black"/>
                </a:solidFill>
                <a:latin typeface="Roboto" panose="02000000000000000000" pitchFamily="2" charset="0"/>
                <a:ea typeface="Roboto" panose="02000000000000000000" pitchFamily="2" charset="0"/>
              </a:rPr>
              <a:t>illuminating</a:t>
            </a:r>
            <a:r>
              <a:rPr lang="fr-FR" sz="1200" dirty="0">
                <a:solidFill>
                  <a:prstClr val="black"/>
                </a:solidFill>
                <a:latin typeface="Roboto" panose="02000000000000000000" pitchFamily="2" charset="0"/>
                <a:ea typeface="Roboto" panose="02000000000000000000" pitchFamily="2" charset="0"/>
              </a:rPr>
              <a:t> and </a:t>
            </a:r>
            <a:r>
              <a:rPr lang="fr-FR" sz="1200" dirty="0" err="1">
                <a:solidFill>
                  <a:prstClr val="black"/>
                </a:solidFill>
                <a:latin typeface="Roboto" panose="02000000000000000000" pitchFamily="2" charset="0"/>
                <a:ea typeface="Roboto" panose="02000000000000000000" pitchFamily="2" charset="0"/>
              </a:rPr>
              <a:t>blurring</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immediate</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effect</a:t>
            </a:r>
            <a:endParaRPr lang="fr-FR" sz="1200" dirty="0">
              <a:solidFill>
                <a:prstClr val="black"/>
              </a:solidFill>
              <a:latin typeface="Roboto" panose="02000000000000000000" pitchFamily="2" charset="0"/>
              <a:ea typeface="Roboto" panose="02000000000000000000" pitchFamily="2" charset="0"/>
            </a:endParaRPr>
          </a:p>
          <a:p>
            <a:pPr defTabSz="812770"/>
            <a:r>
              <a:rPr lang="fr-FR" sz="1200" dirty="0">
                <a:solidFill>
                  <a:prstClr val="black"/>
                </a:solidFill>
                <a:latin typeface="Roboto" panose="02000000000000000000" pitchFamily="2" charset="0"/>
                <a:ea typeface="Roboto" panose="02000000000000000000" pitchFamily="2" charset="0"/>
              </a:rPr>
              <a:t>Anti </a:t>
            </a:r>
            <a:r>
              <a:rPr lang="fr-FR" sz="1200" dirty="0" err="1">
                <a:solidFill>
                  <a:prstClr val="black"/>
                </a:solidFill>
                <a:latin typeface="Roboto" panose="02000000000000000000" pitchFamily="2" charset="0"/>
                <a:ea typeface="Roboto" panose="02000000000000000000" pitchFamily="2" charset="0"/>
              </a:rPr>
              <a:t>dark</a:t>
            </a:r>
            <a:r>
              <a:rPr lang="fr-FR" sz="1200" dirty="0">
                <a:solidFill>
                  <a:prstClr val="black"/>
                </a:solidFill>
                <a:latin typeface="Roboto" panose="02000000000000000000" pitchFamily="2" charset="0"/>
                <a:ea typeface="Roboto" panose="02000000000000000000" pitchFamily="2" charset="0"/>
              </a:rPr>
              <a:t> spot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baseline="0" dirty="0">
                <a:solidFill>
                  <a:prstClr val="black"/>
                </a:solidFill>
                <a:latin typeface="Century Gothic" panose="020B0502020202020204" pitchFamily="34" charset="0"/>
              </a:rPr>
              <a:t>Résultats</a:t>
            </a:r>
          </a:p>
          <a:p>
            <a:r>
              <a:rPr lang="en-US" dirty="0"/>
              <a:t>Length of crow's feet wrinkles: reduced by 48%</a:t>
            </a:r>
          </a:p>
          <a:p>
            <a:r>
              <a:rPr lang="en-US" dirty="0"/>
              <a:t>Upper eyelid lifting effect: improved by 61%</a:t>
            </a:r>
          </a:p>
          <a:p>
            <a:r>
              <a:rPr lang="en-US" dirty="0"/>
              <a:t>Appearance of bags: reduced by 34%</a:t>
            </a:r>
          </a:p>
          <a:p>
            <a:r>
              <a:rPr lang="en-US" dirty="0"/>
              <a:t>Intensity of dark circles: reduced by 50% </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r>
              <a:rPr lang="fr-FR" sz="1200" b="0" i="0" u="none" kern="1200" dirty="0" err="1">
                <a:solidFill>
                  <a:schemeClr val="tx1"/>
                </a:solidFill>
                <a:effectLst/>
                <a:latin typeface="+mn-lt"/>
                <a:ea typeface="+mn-ea"/>
                <a:cs typeface="+mn-cs"/>
              </a:rPr>
              <a:t>We</a:t>
            </a:r>
            <a:r>
              <a:rPr lang="fr-FR" sz="1200" b="0" i="0" u="none" kern="1200" dirty="0">
                <a:solidFill>
                  <a:schemeClr val="tx1"/>
                </a:solidFill>
                <a:effectLst/>
                <a:latin typeface="+mn-lt"/>
                <a:ea typeface="+mn-ea"/>
                <a:cs typeface="+mn-cs"/>
              </a:rPr>
              <a:t> love </a:t>
            </a:r>
          </a:p>
          <a:p>
            <a:pPr marL="171450" indent="-171450">
              <a:buFontTx/>
              <a:buChar char="-"/>
            </a:pPr>
            <a:r>
              <a:rPr lang="en-US" sz="1200" b="0" i="0" u="none" strike="noStrike" kern="1200" dirty="0">
                <a:solidFill>
                  <a:schemeClr val="tx1"/>
                </a:solidFill>
                <a:effectLst/>
                <a:latin typeface="+mn-lt"/>
                <a:ea typeface="+mn-ea"/>
                <a:cs typeface="+mn-cs"/>
              </a:rPr>
              <a:t>5-in-1 treatment that visibly reduces the signs of aging </a:t>
            </a:r>
          </a:p>
          <a:p>
            <a:pPr marL="171450" indent="-171450">
              <a:buFontTx/>
              <a:buChar char="-"/>
            </a:pPr>
            <a:r>
              <a:rPr lang="fr-FR" sz="1200" dirty="0" err="1">
                <a:solidFill>
                  <a:prstClr val="black"/>
                </a:solidFill>
                <a:latin typeface="Roboto" panose="02000000000000000000" pitchFamily="2" charset="0"/>
                <a:ea typeface="Roboto" panose="02000000000000000000" pitchFamily="2" charset="0"/>
              </a:rPr>
              <a:t>Extreme-precision</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applicator</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with</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cooling</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effect</a:t>
            </a:r>
            <a:r>
              <a:rPr lang="fr-FR" sz="1200" dirty="0">
                <a:solidFill>
                  <a:prstClr val="black"/>
                </a:solidFill>
                <a:latin typeface="Roboto" panose="02000000000000000000" pitchFamily="2" charset="0"/>
                <a:ea typeface="Roboto" panose="02000000000000000000" pitchFamily="2" charset="0"/>
              </a:rPr>
              <a:t> in ZAMAC</a:t>
            </a:r>
            <a:r>
              <a:rPr lang="fr-FR" sz="1100" i="1" dirty="0">
                <a:solidFill>
                  <a:prstClr val="black"/>
                </a:solidFill>
                <a:latin typeface="Roboto" panose="02000000000000000000" pitchFamily="2" charset="0"/>
                <a:ea typeface="Roboto" panose="02000000000000000000" pitchFamily="2" charset="0"/>
              </a:rPr>
              <a:t>* (zinc, </a:t>
            </a:r>
            <a:r>
              <a:rPr lang="fr-FR" sz="1100" i="1" dirty="0" err="1">
                <a:solidFill>
                  <a:prstClr val="black"/>
                </a:solidFill>
                <a:latin typeface="Roboto" panose="02000000000000000000" pitchFamily="2" charset="0"/>
                <a:ea typeface="Roboto" panose="02000000000000000000" pitchFamily="2" charset="0"/>
              </a:rPr>
              <a:t>aluminum</a:t>
            </a:r>
            <a:r>
              <a:rPr lang="fr-FR" sz="1100" i="1" dirty="0">
                <a:solidFill>
                  <a:prstClr val="black"/>
                </a:solidFill>
                <a:latin typeface="Roboto" panose="02000000000000000000" pitchFamily="2" charset="0"/>
                <a:ea typeface="Roboto" panose="02000000000000000000" pitchFamily="2" charset="0"/>
              </a:rPr>
              <a:t>, </a:t>
            </a:r>
            <a:r>
              <a:rPr lang="fr-FR" sz="1100" i="1" dirty="0" err="1">
                <a:solidFill>
                  <a:prstClr val="black"/>
                </a:solidFill>
                <a:latin typeface="Roboto" panose="02000000000000000000" pitchFamily="2" charset="0"/>
                <a:ea typeface="Roboto" panose="02000000000000000000" pitchFamily="2" charset="0"/>
              </a:rPr>
              <a:t>magnesium</a:t>
            </a:r>
            <a:r>
              <a:rPr lang="fr-FR" sz="1100" i="1" dirty="0">
                <a:solidFill>
                  <a:prstClr val="black"/>
                </a:solidFill>
                <a:latin typeface="Roboto" panose="02000000000000000000" pitchFamily="2" charset="0"/>
                <a:ea typeface="Roboto" panose="02000000000000000000" pitchFamily="2" charset="0"/>
              </a:rPr>
              <a:t>, </a:t>
            </a:r>
            <a:r>
              <a:rPr lang="fr-FR" sz="1100" i="1" dirty="0" err="1">
                <a:solidFill>
                  <a:prstClr val="black"/>
                </a:solidFill>
                <a:latin typeface="Roboto" panose="02000000000000000000" pitchFamily="2" charset="0"/>
                <a:ea typeface="Roboto" panose="02000000000000000000" pitchFamily="2" charset="0"/>
              </a:rPr>
              <a:t>copper</a:t>
            </a:r>
            <a:r>
              <a:rPr lang="fr-FR" sz="1100" i="1" dirty="0">
                <a:solidFill>
                  <a:prstClr val="black"/>
                </a:solidFill>
                <a:latin typeface="Roboto" panose="02000000000000000000" pitchFamily="2" charset="0"/>
                <a:ea typeface="Roboto" panose="02000000000000000000" pitchFamily="2" charset="0"/>
              </a:rPr>
              <a:t>)</a:t>
            </a:r>
          </a:p>
          <a:p>
            <a:pPr marL="171450" indent="-171450">
              <a:buFontTx/>
              <a:buChar char="-"/>
            </a:pPr>
            <a:endParaRPr lang="fr-FR" sz="1100" i="1" dirty="0">
              <a:solidFill>
                <a:prstClr val="black"/>
              </a:solidFill>
              <a:latin typeface="Roboto" panose="02000000000000000000" pitchFamily="2" charset="0"/>
              <a:ea typeface="Roboto" panose="02000000000000000000" pitchFamily="2" charset="0"/>
            </a:endParaRPr>
          </a:p>
          <a:p>
            <a:pPr marL="0" indent="0">
              <a:buFontTx/>
              <a:buNone/>
            </a:pPr>
            <a:r>
              <a:rPr lang="fr-FR" sz="1100" dirty="0"/>
              <a:t>*</a:t>
            </a:r>
            <a:r>
              <a:rPr lang="fr-FR" sz="1100" dirty="0" err="1"/>
              <a:t>Clinical</a:t>
            </a:r>
            <a:r>
              <a:rPr lang="fr-FR" sz="1100" dirty="0"/>
              <a:t> </a:t>
            </a:r>
            <a:r>
              <a:rPr lang="fr-FR" sz="1100" dirty="0" err="1"/>
              <a:t>scoring</a:t>
            </a:r>
            <a:r>
              <a:rPr lang="fr-FR" sz="1100" dirty="0"/>
              <a:t> (</a:t>
            </a:r>
            <a:r>
              <a:rPr lang="fr-FR" sz="1100" dirty="0" err="1"/>
              <a:t>dark</a:t>
            </a:r>
            <a:r>
              <a:rPr lang="fr-FR" sz="1100" dirty="0"/>
              <a:t> </a:t>
            </a:r>
            <a:r>
              <a:rPr lang="fr-FR" sz="1100" dirty="0" err="1"/>
              <a:t>circles</a:t>
            </a:r>
            <a:r>
              <a:rPr lang="fr-FR" sz="1100" dirty="0"/>
              <a:t>, </a:t>
            </a:r>
            <a:r>
              <a:rPr lang="fr-FR" sz="1100" dirty="0" err="1"/>
              <a:t>puffiness</a:t>
            </a:r>
            <a:r>
              <a:rPr lang="fr-FR" sz="1100" dirty="0"/>
              <a:t>, </a:t>
            </a:r>
            <a:r>
              <a:rPr lang="fr-FR" sz="1100" dirty="0" err="1"/>
              <a:t>lip</a:t>
            </a:r>
            <a:r>
              <a:rPr lang="fr-FR" sz="1100" dirty="0"/>
              <a:t> </a:t>
            </a:r>
            <a:r>
              <a:rPr lang="fr-FR" sz="1100" dirty="0" err="1"/>
              <a:t>wrinkles</a:t>
            </a:r>
            <a:r>
              <a:rPr lang="fr-FR" sz="1100" dirty="0"/>
              <a:t> - 22 </a:t>
            </a:r>
            <a:r>
              <a:rPr lang="fr-FR" sz="1100" dirty="0" err="1"/>
              <a:t>women</a:t>
            </a:r>
            <a:r>
              <a:rPr lang="fr-FR" sz="1100" dirty="0"/>
              <a:t>), instrumental </a:t>
            </a:r>
            <a:r>
              <a:rPr lang="fr-FR" sz="1100" dirty="0" err="1"/>
              <a:t>assessment</a:t>
            </a:r>
            <a:r>
              <a:rPr lang="fr-FR" sz="1100" dirty="0"/>
              <a:t> (</a:t>
            </a:r>
            <a:r>
              <a:rPr lang="fr-FR" sz="1100" dirty="0" err="1"/>
              <a:t>crow’s</a:t>
            </a:r>
            <a:r>
              <a:rPr lang="fr-FR" sz="1100" dirty="0"/>
              <a:t> </a:t>
            </a:r>
            <a:r>
              <a:rPr lang="fr-FR" sz="1100" dirty="0" err="1"/>
              <a:t>feet</a:t>
            </a:r>
            <a:r>
              <a:rPr lang="fr-FR" sz="1100" dirty="0"/>
              <a:t> </a:t>
            </a:r>
            <a:r>
              <a:rPr lang="fr-FR" sz="1100" dirty="0" err="1"/>
              <a:t>wrinkles</a:t>
            </a:r>
            <a:r>
              <a:rPr lang="fr-FR" sz="1100" dirty="0"/>
              <a:t> - 19 </a:t>
            </a:r>
            <a:r>
              <a:rPr lang="fr-FR" sz="1100" dirty="0" err="1"/>
              <a:t>women</a:t>
            </a:r>
            <a:r>
              <a:rPr lang="fr-FR" sz="1100" dirty="0"/>
              <a:t>), in vivo test on </a:t>
            </a:r>
            <a:r>
              <a:rPr lang="fr-FR" sz="1100" dirty="0" err="1"/>
              <a:t>ingredients</a:t>
            </a:r>
            <a:r>
              <a:rPr lang="fr-FR" sz="1100" dirty="0"/>
              <a:t> (lifting </a:t>
            </a:r>
            <a:r>
              <a:rPr lang="fr-FR" sz="1100" dirty="0" err="1"/>
              <a:t>effect</a:t>
            </a:r>
            <a:r>
              <a:rPr lang="fr-FR" sz="1100" dirty="0"/>
              <a:t> - 18 </a:t>
            </a:r>
            <a:r>
              <a:rPr lang="fr-FR" sz="1100" dirty="0" err="1"/>
              <a:t>women</a:t>
            </a:r>
            <a:r>
              <a:rPr lang="fr-FR" sz="1100" dirty="0"/>
              <a:t>) - Best </a:t>
            </a:r>
            <a:r>
              <a:rPr lang="fr-FR" sz="1100" dirty="0" err="1"/>
              <a:t>results</a:t>
            </a:r>
            <a:r>
              <a:rPr lang="fr-FR" sz="1100" dirty="0"/>
              <a:t> </a:t>
            </a:r>
            <a:r>
              <a:rPr lang="fr-FR" sz="1100" dirty="0" err="1"/>
              <a:t>obtained</a:t>
            </a:r>
            <a:r>
              <a:rPr lang="fr-FR" sz="1100" dirty="0"/>
              <a:t>.</a:t>
            </a:r>
            <a:endParaRPr lang="fr-FR" sz="1100" i="1" dirty="0">
              <a:solidFill>
                <a:prstClr val="black"/>
              </a:solidFill>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0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Utilisation à domicile </a:t>
            </a:r>
          </a:p>
          <a:p>
            <a:r>
              <a:rPr lang="en-US" sz="1200" b="0" i="0" u="none" strike="noStrike" kern="1200" dirty="0">
                <a:solidFill>
                  <a:schemeClr val="tx1"/>
                </a:solidFill>
                <a:effectLst/>
                <a:latin typeface="+mn-lt"/>
                <a:ea typeface="+mn-ea"/>
                <a:cs typeface="+mn-cs"/>
              </a:rPr>
              <a:t>Remove makeup and cleanse your face carefully then mist with Yon-Ka Lotion adapted to your skin type. In the morning and evening, apply a small amount of cream around your eyes and lips. Massage the cream into your skin with your finger or with the applicator for a cool effect. Repeat each movement 3 times, insisting on the wrinkles. </a:t>
            </a:r>
          </a:p>
          <a:p>
            <a:endParaRPr lang="fr-FR" sz="1200" b="0" i="0" kern="1200" dirty="0">
              <a:solidFill>
                <a:schemeClr val="tx1"/>
              </a:solidFill>
              <a:effectLst/>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hyaluronic acid +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konjac</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Filling sphere) wrinkle filler, smoothing, hydrating (plumps up to 6 times the wrinkle)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complex of white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lupin</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alfalfa +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persian</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silk tree and St. Paul’s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wort</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US" dirty="0"/>
              <a:t>Anti-puffiness - anti-dark circles - upper eyelid-lifting effect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dirty="0"/>
              <a:t>Natural light-</a:t>
            </a:r>
            <a:r>
              <a:rPr lang="fr-FR" sz="1200" b="1" dirty="0" err="1"/>
              <a:t>reflecting</a:t>
            </a:r>
            <a:r>
              <a:rPr lang="fr-FR" sz="1200" b="1" dirty="0"/>
              <a:t> </a:t>
            </a:r>
            <a:r>
              <a:rPr lang="fr-FR" sz="1200" b="1" dirty="0" err="1"/>
              <a:t>pink</a:t>
            </a:r>
            <a:r>
              <a:rPr lang="fr-FR" sz="1200" b="1" dirty="0"/>
              <a:t> pigments </a:t>
            </a:r>
            <a:r>
              <a:rPr lang="fr-FR" sz="1200" b="1" dirty="0" err="1"/>
              <a:t>organic</a:t>
            </a:r>
            <a:r>
              <a:rPr lang="fr-FR" sz="1200" b="1" dirty="0"/>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illuminating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blurring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immediate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effect</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(surface corrector: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smoothed</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skin,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improved</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radiance of the complexion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while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maintaining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transparent finish)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ecocert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validated</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pink</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mineral</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Silica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bead</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encapsulating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titanium</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dioxide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which</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masks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imperfections by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blurring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them</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fr-FR" sz="1200" b="0" i="1"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dirty="0" err="1"/>
              <a:t>Red</a:t>
            </a:r>
            <a:r>
              <a:rPr lang="fr-FR" sz="1200" b="1" dirty="0"/>
              <a:t> </a:t>
            </a:r>
            <a:r>
              <a:rPr lang="fr-FR" sz="1200" b="1" dirty="0" err="1"/>
              <a:t>algae</a:t>
            </a:r>
            <a:r>
              <a:rPr lang="fr-FR" sz="1200" b="1" baseline="0" dirty="0"/>
              <a:t> + </a:t>
            </a:r>
            <a:r>
              <a:rPr lang="fr-FR" sz="1200" b="1" dirty="0"/>
              <a:t>Garden nasturtium</a:t>
            </a:r>
            <a:r>
              <a:rPr lang="fr-FR" sz="1200" b="1" baseline="0" dirty="0"/>
              <a:t>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dirty="0" err="1"/>
              <a:t>Clear</a:t>
            </a:r>
            <a:r>
              <a:rPr lang="fr-FR" dirty="0"/>
              <a:t> and </a:t>
            </a:r>
            <a:r>
              <a:rPr lang="fr-FR" dirty="0" err="1"/>
              <a:t>even</a:t>
            </a:r>
            <a:r>
              <a:rPr lang="fr-FR" dirty="0"/>
              <a:t> complexion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Organic thistle, vitamin A, avocado and grape seed oils, mango butter, </a:t>
            </a:r>
            <a:r>
              <a:rPr lang="en-US" b="1" dirty="0" err="1"/>
              <a:t>bisabolol</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Réparateur, apaisant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Co-enzyme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Q10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vitamin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anti-free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radicals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Bergamot</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lemon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mandarin,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rose,tonka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bean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guaiac</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wood</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E.O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refreshing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calming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endParaRPr lang="fr-FR" sz="1200" b="0" i="0" u="none"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Infos + </a:t>
            </a:r>
          </a:p>
          <a:p>
            <a:endParaRPr lang="fr-FR" sz="1200" b="0" i="0" u="sng"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Organic soft focus powder : mineral material validated by </a:t>
            </a:r>
            <a:r>
              <a:rPr lang="en-US" sz="1200" b="0" i="0" u="none" kern="1200" dirty="0" err="1">
                <a:solidFill>
                  <a:schemeClr val="tx1"/>
                </a:solidFill>
                <a:effectLst/>
                <a:latin typeface="+mn-lt"/>
                <a:ea typeface="+mn-ea"/>
                <a:cs typeface="+mn-cs"/>
              </a:rPr>
              <a:t>ecocert</a:t>
            </a:r>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Silica bead encapsulating titanium dioxide </a:t>
            </a:r>
          </a:p>
          <a:p>
            <a:r>
              <a:rPr lang="en-US" sz="1200" b="0" i="0" u="none" kern="1200" dirty="0">
                <a:solidFill>
                  <a:schemeClr val="tx1"/>
                </a:solidFill>
                <a:effectLst/>
                <a:latin typeface="+mn-lt"/>
                <a:ea typeface="+mn-ea"/>
                <a:cs typeface="+mn-cs"/>
              </a:rPr>
              <a:t>Mask imperfections by blurring them, perfecting effect </a:t>
            </a:r>
          </a:p>
          <a:p>
            <a:r>
              <a:rPr lang="en-US" sz="1200" b="0" i="0" u="none" kern="1200" dirty="0">
                <a:solidFill>
                  <a:schemeClr val="tx1"/>
                </a:solidFill>
                <a:effectLst/>
                <a:latin typeface="+mn-lt"/>
                <a:ea typeface="+mn-ea"/>
                <a:cs typeface="+mn-cs"/>
              </a:rPr>
              <a:t>(wrinkle-filling effect + surface corrector: smoothed skin, improved complexion radiance while maintaining a transparent finish).</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White </a:t>
            </a:r>
            <a:r>
              <a:rPr lang="en-US" sz="1200" b="0" i="0" u="none" kern="1200" dirty="0" err="1">
                <a:solidFill>
                  <a:schemeClr val="tx1"/>
                </a:solidFill>
                <a:effectLst/>
                <a:latin typeface="+mn-lt"/>
                <a:ea typeface="+mn-ea"/>
                <a:cs typeface="+mn-cs"/>
              </a:rPr>
              <a:t>lupin</a:t>
            </a:r>
            <a:r>
              <a:rPr lang="en-US" sz="1200" b="0" i="0" u="none" kern="1200" dirty="0">
                <a:solidFill>
                  <a:schemeClr val="tx1"/>
                </a:solidFill>
                <a:effectLst/>
                <a:latin typeface="+mn-lt"/>
                <a:ea typeface="+mn-ea"/>
                <a:cs typeface="+mn-cs"/>
              </a:rPr>
              <a:t> :</a:t>
            </a:r>
          </a:p>
          <a:p>
            <a:r>
              <a:rPr lang="en-US" sz="1200" b="0" i="0" u="none" kern="1200" dirty="0">
                <a:solidFill>
                  <a:schemeClr val="tx1"/>
                </a:solidFill>
                <a:effectLst/>
                <a:latin typeface="+mn-lt"/>
                <a:ea typeface="+mn-ea"/>
                <a:cs typeface="+mn-cs"/>
              </a:rPr>
              <a:t>Europe, China </a:t>
            </a:r>
          </a:p>
          <a:p>
            <a:r>
              <a:rPr lang="en-US" sz="1200" b="0" i="0" u="none" kern="1200" dirty="0">
                <a:solidFill>
                  <a:schemeClr val="tx1"/>
                </a:solidFill>
                <a:effectLst/>
                <a:latin typeface="+mn-lt"/>
                <a:ea typeface="+mn-ea"/>
                <a:cs typeface="+mn-cs"/>
              </a:rPr>
              <a:t>Parts used: seeds</a:t>
            </a:r>
          </a:p>
          <a:p>
            <a:r>
              <a:rPr lang="en-US" sz="1200" b="0" i="0" u="none" kern="1200" dirty="0">
                <a:solidFill>
                  <a:schemeClr val="tx1"/>
                </a:solidFill>
                <a:effectLst/>
                <a:latin typeface="+mn-lt"/>
                <a:ea typeface="+mn-ea"/>
                <a:cs typeface="+mn-cs"/>
              </a:rPr>
              <a:t>Thanks to its richness in oligopeptides and oligosaccharides, it </a:t>
            </a:r>
          </a:p>
          <a:p>
            <a:r>
              <a:rPr lang="en-US" sz="1200" b="0" i="0" u="none" kern="1200" dirty="0">
                <a:solidFill>
                  <a:schemeClr val="tx1"/>
                </a:solidFill>
                <a:effectLst/>
                <a:latin typeface="+mn-lt"/>
                <a:ea typeface="+mn-ea"/>
                <a:cs typeface="+mn-cs"/>
              </a:rPr>
              <a:t>- reduces puffiness under the eyes by stimulating lymphatic drainage to promote the elimination of liquids present in the skin tissue and reduce edema</a:t>
            </a:r>
          </a:p>
          <a:p>
            <a:r>
              <a:rPr lang="en-US" sz="1200" b="0" i="0" u="none" kern="1200" dirty="0">
                <a:solidFill>
                  <a:schemeClr val="tx1"/>
                </a:solidFill>
                <a:effectLst/>
                <a:latin typeface="+mn-lt"/>
                <a:ea typeface="+mn-ea"/>
                <a:cs typeface="+mn-cs"/>
              </a:rPr>
              <a:t>- limits skin slackening to strengthen the fine and fragile skin around the eyes</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Alfalfa: Alfalfa, the "queen of forage plants", sometimes called "great clover" or "Burgundy hay", is a species of dicotyledonous plant of the </a:t>
            </a:r>
            <a:r>
              <a:rPr lang="en-US" sz="1200" b="0" i="0" u="none" kern="1200" dirty="0" err="1">
                <a:solidFill>
                  <a:schemeClr val="tx1"/>
                </a:solidFill>
                <a:effectLst/>
                <a:latin typeface="+mn-lt"/>
                <a:ea typeface="+mn-ea"/>
                <a:cs typeface="+mn-cs"/>
              </a:rPr>
              <a:t>Fabaceae</a:t>
            </a:r>
            <a:r>
              <a:rPr lang="en-US" sz="1200" b="0" i="0" u="none" kern="1200" dirty="0">
                <a:solidFill>
                  <a:schemeClr val="tx1"/>
                </a:solidFill>
                <a:effectLst/>
                <a:latin typeface="+mn-lt"/>
                <a:ea typeface="+mn-ea"/>
                <a:cs typeface="+mn-cs"/>
              </a:rPr>
              <a:t> family, subfamily </a:t>
            </a:r>
            <a:r>
              <a:rPr lang="en-US" sz="1200" b="0" i="0" u="none" kern="1200" dirty="0" err="1">
                <a:solidFill>
                  <a:schemeClr val="tx1"/>
                </a:solidFill>
                <a:effectLst/>
                <a:latin typeface="+mn-lt"/>
                <a:ea typeface="+mn-ea"/>
                <a:cs typeface="+mn-cs"/>
              </a:rPr>
              <a:t>Faboideae</a:t>
            </a:r>
            <a:r>
              <a:rPr lang="en-US" sz="1200" b="0" i="0" u="none" kern="1200" dirty="0">
                <a:solidFill>
                  <a:schemeClr val="tx1"/>
                </a:solidFill>
                <a:effectLst/>
                <a:latin typeface="+mn-lt"/>
                <a:ea typeface="+mn-ea"/>
                <a:cs typeface="+mn-cs"/>
              </a:rPr>
              <a:t>, native to the temperate regions of the Near East and Central Asia.</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Divine herb: Native to India, it is widespread in several tropical countries including Madagascar where it is used by local people as a medicinal plant with a calming and healing effect. High herb of about 50 cm (</a:t>
            </a:r>
            <a:r>
              <a:rPr lang="en-US" sz="1200" b="0" i="0" u="none" kern="1200" dirty="0" err="1">
                <a:solidFill>
                  <a:schemeClr val="tx1"/>
                </a:solidFill>
                <a:effectLst/>
                <a:latin typeface="+mn-lt"/>
                <a:ea typeface="+mn-ea"/>
                <a:cs typeface="+mn-cs"/>
              </a:rPr>
              <a:t>Asteraceae</a:t>
            </a:r>
            <a:r>
              <a:rPr lang="en-US" sz="1200" b="0" i="0" u="none" kern="1200" dirty="0">
                <a:solidFill>
                  <a:schemeClr val="tx1"/>
                </a:solidFill>
                <a:effectLst/>
                <a:latin typeface="+mn-lt"/>
                <a:ea typeface="+mn-ea"/>
                <a:cs typeface="+mn-cs"/>
              </a:rPr>
              <a:t>), also called "Heals quickly". </a:t>
            </a:r>
          </a:p>
          <a:p>
            <a:r>
              <a:rPr lang="en-US" sz="1200" b="0" i="0" u="none" kern="1200" dirty="0">
                <a:solidFill>
                  <a:schemeClr val="tx1"/>
                </a:solidFill>
                <a:effectLst/>
                <a:latin typeface="+mn-lt"/>
                <a:ea typeface="+mn-ea"/>
                <a:cs typeface="+mn-cs"/>
              </a:rPr>
              <a:t>Parts used: </a:t>
            </a:r>
            <a:r>
              <a:rPr lang="en-US" sz="1200" b="0" i="0" u="none" kern="1200" dirty="0" err="1">
                <a:solidFill>
                  <a:schemeClr val="tx1"/>
                </a:solidFill>
                <a:effectLst/>
                <a:latin typeface="+mn-lt"/>
                <a:ea typeface="+mn-ea"/>
                <a:cs typeface="+mn-cs"/>
              </a:rPr>
              <a:t>darutoside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diterpene</a:t>
            </a:r>
            <a:r>
              <a:rPr lang="en-US" sz="1200" b="0" i="0" u="none" kern="1200" dirty="0">
                <a:solidFill>
                  <a:schemeClr val="tx1"/>
                </a:solidFill>
                <a:effectLst/>
                <a:latin typeface="+mn-lt"/>
                <a:ea typeface="+mn-ea"/>
                <a:cs typeface="+mn-cs"/>
              </a:rPr>
              <a:t>) extracted from the plant</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Silk tree: Plant of the </a:t>
            </a:r>
            <a:r>
              <a:rPr lang="en-US" sz="1200" b="0" i="0" u="none" kern="1200" dirty="0" err="1">
                <a:solidFill>
                  <a:schemeClr val="tx1"/>
                </a:solidFill>
                <a:effectLst/>
                <a:latin typeface="+mn-lt"/>
                <a:ea typeface="+mn-ea"/>
                <a:cs typeface="+mn-cs"/>
              </a:rPr>
              <a:t>Mimosaceae</a:t>
            </a:r>
            <a:r>
              <a:rPr lang="en-US" sz="1200" b="0" i="0" u="none" kern="1200" dirty="0">
                <a:solidFill>
                  <a:schemeClr val="tx1"/>
                </a:solidFill>
                <a:effectLst/>
                <a:latin typeface="+mn-lt"/>
                <a:ea typeface="+mn-ea"/>
                <a:cs typeface="+mn-cs"/>
              </a:rPr>
              <a:t> family originates from Asia and, due to the ornamental quality of its flowers, is now found on all continents from the Himalayan foothills to the gardens of New York. </a:t>
            </a:r>
          </a:p>
          <a:p>
            <a:r>
              <a:rPr lang="en-US" sz="1200" b="0" i="0" u="none" kern="1200" dirty="0">
                <a:solidFill>
                  <a:schemeClr val="tx1"/>
                </a:solidFill>
                <a:effectLst/>
                <a:latin typeface="+mn-lt"/>
                <a:ea typeface="+mn-ea"/>
                <a:cs typeface="+mn-cs"/>
              </a:rPr>
              <a:t>Its flowers form a graceful plume, generally pink in color, reminiscent of the silky brushes of make-up artists or eyelashes. Its leaves have the particularity to open in the sunlight and to close at night, a phenomenon called </a:t>
            </a:r>
            <a:r>
              <a:rPr lang="en-US" sz="1200" b="0" i="0" u="none" kern="1200" dirty="0" err="1">
                <a:solidFill>
                  <a:schemeClr val="tx1"/>
                </a:solidFill>
                <a:effectLst/>
                <a:latin typeface="+mn-lt"/>
                <a:ea typeface="+mn-ea"/>
                <a:cs typeface="+mn-cs"/>
              </a:rPr>
              <a:t>nyctinasty</a:t>
            </a:r>
            <a:r>
              <a:rPr lang="en-US" sz="1200" b="0" i="0" u="none" kern="1200" dirty="0">
                <a:solidFill>
                  <a:schemeClr val="tx1"/>
                </a:solidFill>
                <a:effectLst/>
                <a:latin typeface="+mn-lt"/>
                <a:ea typeface="+mn-ea"/>
                <a:cs typeface="+mn-cs"/>
              </a:rPr>
              <a:t>. This is why Persian poets have nicknamed it the "night sleeper". In Haikus, these short Japanese poems, it conveys the idea of joy and gladness. </a:t>
            </a:r>
          </a:p>
          <a:p>
            <a:r>
              <a:rPr lang="en-US" sz="1200" b="0" i="0" u="none" kern="1200" dirty="0">
                <a:solidFill>
                  <a:schemeClr val="tx1"/>
                </a:solidFill>
                <a:effectLst/>
                <a:latin typeface="+mn-lt"/>
                <a:ea typeface="+mn-ea"/>
                <a:cs typeface="+mn-cs"/>
              </a:rPr>
              <a:t>Parts used: bark</a:t>
            </a:r>
          </a:p>
          <a:p>
            <a:r>
              <a:rPr lang="en-US" sz="1200" b="0" i="0" u="none" kern="1200" dirty="0">
                <a:solidFill>
                  <a:schemeClr val="tx1"/>
                </a:solidFill>
                <a:effectLst/>
                <a:latin typeface="+mn-lt"/>
                <a:ea typeface="+mn-ea"/>
                <a:cs typeface="+mn-cs"/>
              </a:rPr>
              <a:t>The duo silk tree + divine herb allows to have a lifting effect on the upper eyelid and to reduce dark circles</a:t>
            </a:r>
          </a:p>
          <a:p>
            <a:r>
              <a:rPr lang="en-US" sz="1200" b="0" i="0" u="none" kern="1200" dirty="0">
                <a:solidFill>
                  <a:schemeClr val="tx1"/>
                </a:solidFill>
                <a:effectLst/>
                <a:latin typeface="+mn-lt"/>
                <a:ea typeface="+mn-ea"/>
                <a:cs typeface="+mn-cs"/>
              </a:rPr>
              <a:t>ANTI-FATIGUE - SMOOTHING</a:t>
            </a:r>
          </a:p>
          <a:p>
            <a:endParaRPr lang="en-US" sz="1200" b="0" i="0" u="none" kern="1200" dirty="0">
              <a:solidFill>
                <a:schemeClr val="tx1"/>
              </a:solidFill>
              <a:effectLst/>
              <a:latin typeface="+mn-lt"/>
              <a:ea typeface="+mn-ea"/>
              <a:cs typeface="+mn-cs"/>
            </a:endParaRP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5 PATENTS</a:t>
            </a:r>
          </a:p>
          <a:p>
            <a:r>
              <a:rPr lang="en-US" sz="1200" b="0" i="0" u="none" kern="1200" dirty="0">
                <a:solidFill>
                  <a:schemeClr val="tx1"/>
                </a:solidFill>
                <a:effectLst/>
                <a:latin typeface="+mn-lt"/>
                <a:ea typeface="+mn-ea"/>
                <a:cs typeface="+mn-cs"/>
              </a:rPr>
              <a:t>*1 patent on the white </a:t>
            </a:r>
            <a:r>
              <a:rPr lang="en-US" sz="1200" b="0" i="0" u="none" kern="1200" dirty="0" err="1">
                <a:solidFill>
                  <a:schemeClr val="tx1"/>
                </a:solidFill>
                <a:effectLst/>
                <a:latin typeface="+mn-lt"/>
                <a:ea typeface="+mn-ea"/>
                <a:cs typeface="+mn-cs"/>
              </a:rPr>
              <a:t>lupin</a:t>
            </a:r>
            <a:r>
              <a:rPr lang="en-US" sz="1200" b="0" i="0" u="none" kern="1200" dirty="0">
                <a:solidFill>
                  <a:schemeClr val="tx1"/>
                </a:solidFill>
                <a:effectLst/>
                <a:latin typeface="+mn-lt"/>
                <a:ea typeface="+mn-ea"/>
                <a:cs typeface="+mn-cs"/>
              </a:rPr>
              <a:t>-alfalfa association</a:t>
            </a:r>
          </a:p>
          <a:p>
            <a:r>
              <a:rPr lang="en-US" sz="1200" b="0" i="0" u="none" kern="1200" dirty="0">
                <a:solidFill>
                  <a:schemeClr val="tx1"/>
                </a:solidFill>
                <a:effectLst/>
                <a:latin typeface="+mn-lt"/>
                <a:ea typeface="+mn-ea"/>
                <a:cs typeface="+mn-cs"/>
              </a:rPr>
              <a:t>*1 patent on the encapsulation of hyaluronic acid via </a:t>
            </a:r>
            <a:r>
              <a:rPr lang="en-US" sz="1200" b="0" i="0" u="none" kern="1200" dirty="0" err="1">
                <a:solidFill>
                  <a:schemeClr val="tx1"/>
                </a:solidFill>
                <a:effectLst/>
                <a:latin typeface="+mn-lt"/>
                <a:ea typeface="+mn-ea"/>
                <a:cs typeface="+mn-cs"/>
              </a:rPr>
              <a:t>konjac</a:t>
            </a:r>
            <a:r>
              <a:rPr lang="en-US" sz="1200" b="0" i="0" u="none" kern="1200" dirty="0">
                <a:solidFill>
                  <a:schemeClr val="tx1"/>
                </a:solidFill>
                <a:effectLst/>
                <a:latin typeface="+mn-lt"/>
                <a:ea typeface="+mn-ea"/>
                <a:cs typeface="+mn-cs"/>
              </a:rPr>
              <a:t> microcapsules</a:t>
            </a:r>
          </a:p>
          <a:p>
            <a:r>
              <a:rPr lang="en-US" sz="1200" b="0" i="0" u="none" kern="1200" dirty="0">
                <a:solidFill>
                  <a:schemeClr val="tx1"/>
                </a:solidFill>
                <a:effectLst/>
                <a:latin typeface="+mn-lt"/>
                <a:ea typeface="+mn-ea"/>
                <a:cs typeface="+mn-cs"/>
              </a:rPr>
              <a:t>*1 patent on the manufacturing process of soft focus powder</a:t>
            </a:r>
          </a:p>
          <a:p>
            <a:r>
              <a:rPr lang="en-US" sz="1200" b="0" i="0" u="none" kern="1200" dirty="0">
                <a:solidFill>
                  <a:schemeClr val="tx1"/>
                </a:solidFill>
                <a:effectLst/>
                <a:latin typeface="+mn-lt"/>
                <a:ea typeface="+mn-ea"/>
                <a:cs typeface="+mn-cs"/>
              </a:rPr>
              <a:t>*1 patent on the silk tree-divine herb association</a:t>
            </a:r>
          </a:p>
          <a:p>
            <a:r>
              <a:rPr lang="en-US" sz="1200" b="0" i="0" u="none" kern="1200" dirty="0">
                <a:solidFill>
                  <a:schemeClr val="tx1"/>
                </a:solidFill>
                <a:effectLst/>
                <a:latin typeface="+mn-lt"/>
                <a:ea typeface="+mn-ea"/>
                <a:cs typeface="+mn-cs"/>
              </a:rPr>
              <a:t>*1 patent on the </a:t>
            </a:r>
            <a:r>
              <a:rPr lang="en-US" sz="1200" b="0" i="0" u="none" kern="1200" dirty="0" err="1">
                <a:solidFill>
                  <a:schemeClr val="tx1"/>
                </a:solidFill>
                <a:effectLst/>
                <a:latin typeface="+mn-lt"/>
                <a:ea typeface="+mn-ea"/>
                <a:cs typeface="+mn-cs"/>
              </a:rPr>
              <a:t>zamac</a:t>
            </a:r>
            <a:r>
              <a:rPr lang="en-US" sz="1200" b="0" i="0" u="none" kern="1200" dirty="0">
                <a:solidFill>
                  <a:schemeClr val="tx1"/>
                </a:solidFill>
                <a:effectLst/>
                <a:latin typeface="+mn-lt"/>
                <a:ea typeface="+mn-ea"/>
                <a:cs typeface="+mn-cs"/>
              </a:rPr>
              <a:t> application cannula (zinc, mg, aluminum, copper) = energy storage</a:t>
            </a:r>
          </a:p>
          <a:p>
            <a:endParaRPr lang="en-US" sz="1200" b="0" i="0" u="none" kern="1200" dirty="0">
              <a:solidFill>
                <a:schemeClr val="tx1"/>
              </a:solidFill>
              <a:effectLst/>
              <a:latin typeface="+mn-lt"/>
              <a:ea typeface="+mn-ea"/>
              <a:cs typeface="+mn-cs"/>
            </a:endParaRP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POPULAR PRODUCT</a:t>
            </a:r>
          </a:p>
          <a:p>
            <a:r>
              <a:rPr lang="en-US" sz="1200" b="0" i="0" u="none" kern="1200" dirty="0">
                <a:solidFill>
                  <a:schemeClr val="tx1"/>
                </a:solidFill>
                <a:effectLst/>
                <a:latin typeface="+mn-lt"/>
                <a:ea typeface="+mn-ea"/>
                <a:cs typeface="+mn-cs"/>
              </a:rPr>
              <a:t>75% of consumers find this contour more effective than their usual contour</a:t>
            </a:r>
          </a:p>
          <a:p>
            <a:endParaRPr lang="fr-FR" sz="1200" b="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11</a:t>
            </a:fld>
            <a:endParaRPr lang="fr-FR"/>
          </a:p>
        </p:txBody>
      </p:sp>
    </p:spTree>
    <p:extLst>
      <p:ext uri="{BB962C8B-B14F-4D97-AF65-F5344CB8AC3E}">
        <p14:creationId xmlns:p14="http://schemas.microsoft.com/office/powerpoint/2010/main" val="178513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EXCELLENCE CODE MASQUE 91%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en-US" dirty="0"/>
              <a:t>GLOBAL YOUTH MASK INSTANT LIFT &amp; RADIANCE</a:t>
            </a:r>
          </a:p>
          <a:p>
            <a:endParaRPr lang="fr-FR" sz="1200" i="0" u="none" kern="1200" baseline="0" dirty="0">
              <a:solidFill>
                <a:schemeClr val="tx1"/>
              </a:solidFill>
              <a:effectLst/>
              <a:latin typeface="+mn-lt"/>
              <a:ea typeface="+mn-ea"/>
              <a:cs typeface="+mn-cs"/>
            </a:endParaRPr>
          </a:p>
          <a:p>
            <a:r>
              <a:rPr lang="fr-FR" sz="1200" i="0" u="sng" kern="1200" baseline="0" dirty="0" err="1">
                <a:solidFill>
                  <a:schemeClr val="tx1"/>
                </a:solidFill>
                <a:effectLst/>
                <a:latin typeface="+mn-lt"/>
                <a:ea typeface="+mn-ea"/>
                <a:cs typeface="+mn-cs"/>
              </a:rPr>
              <a:t>Bénéfits</a:t>
            </a: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mask-care, with </a:t>
            </a:r>
            <a:r>
              <a:rPr lang="en-US" sz="1200" i="0" kern="1200" dirty="0" err="1">
                <a:solidFill>
                  <a:schemeClr val="tx1"/>
                </a:solidFill>
                <a:effectLst/>
                <a:latin typeface="+mn-lt"/>
                <a:ea typeface="+mn-ea"/>
                <a:cs typeface="+mn-cs"/>
              </a:rPr>
              <a:t>nutgrass</a:t>
            </a:r>
            <a:r>
              <a:rPr lang="en-US" sz="1200" i="0" kern="1200" dirty="0">
                <a:solidFill>
                  <a:schemeClr val="tx1"/>
                </a:solidFill>
                <a:effectLst/>
                <a:latin typeface="+mn-lt"/>
                <a:ea typeface="+mn-ea"/>
                <a:cs typeface="+mn-cs"/>
              </a:rPr>
              <a:t> known for its immediate lifting effect, helps to visibly fight against the signs of aging.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It improves the elasticity and firmness of the skin and acts as a youth concentrate.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marks of fatigue disappear, the skin</a:t>
            </a:r>
            <a:r>
              <a:rPr lang="en-US" sz="1200" i="0" kern="1200" baseline="0" dirty="0">
                <a:solidFill>
                  <a:schemeClr val="tx1"/>
                </a:solidFill>
                <a:effectLst/>
                <a:latin typeface="+mn-lt"/>
                <a:ea typeface="+mn-ea"/>
                <a:cs typeface="+mn-cs"/>
              </a:rPr>
              <a:t> is</a:t>
            </a:r>
            <a:r>
              <a:rPr lang="en-US" sz="1200" i="0" kern="1200" dirty="0">
                <a:solidFill>
                  <a:schemeClr val="tx1"/>
                </a:solidFill>
                <a:effectLst/>
                <a:latin typeface="+mn-lt"/>
                <a:ea typeface="+mn-ea"/>
                <a:cs typeface="+mn-cs"/>
              </a:rPr>
              <a:t> plumped up</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appears visibly smoother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More luminous, hydrated  and younger.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err="1">
                <a:solidFill>
                  <a:schemeClr val="tx1"/>
                </a:solidFill>
                <a:effectLst/>
                <a:latin typeface="+mn-lt"/>
                <a:ea typeface="+mn-ea"/>
                <a:cs typeface="+mn-cs"/>
              </a:rPr>
              <a:t>Résults</a:t>
            </a:r>
            <a:endParaRPr lang="fr-FR" sz="1200" i="0" u="sng" kern="1200" dirty="0">
              <a:solidFill>
                <a:schemeClr val="tx1"/>
              </a:solidFill>
              <a:effectLst/>
              <a:latin typeface="+mn-lt"/>
              <a:ea typeface="+mn-ea"/>
              <a:cs typeface="+mn-cs"/>
            </a:endParaRPr>
          </a:p>
          <a:p>
            <a:pPr defTabSz="812770"/>
            <a:r>
              <a:rPr lang="fr-FR" sz="1200" dirty="0">
                <a:solidFill>
                  <a:prstClr val="black"/>
                </a:solidFill>
              </a:rPr>
              <a:t>*Instant lift </a:t>
            </a:r>
            <a:r>
              <a:rPr lang="fr-FR" sz="1200" dirty="0" err="1">
                <a:solidFill>
                  <a:prstClr val="black"/>
                </a:solidFill>
              </a:rPr>
              <a:t>effect</a:t>
            </a:r>
            <a:r>
              <a:rPr lang="fr-FR" sz="1200" dirty="0">
                <a:solidFill>
                  <a:prstClr val="black"/>
                </a:solidFill>
              </a:rPr>
              <a:t>: +61%</a:t>
            </a:r>
          </a:p>
          <a:p>
            <a:pPr defTabSz="812770"/>
            <a:r>
              <a:rPr lang="fr-FR" sz="1200" dirty="0">
                <a:solidFill>
                  <a:prstClr val="black"/>
                </a:solidFill>
              </a:rPr>
              <a:t>*Anti-</a:t>
            </a:r>
            <a:r>
              <a:rPr lang="fr-FR" sz="1200" dirty="0" err="1">
                <a:solidFill>
                  <a:prstClr val="black"/>
                </a:solidFill>
              </a:rPr>
              <a:t>wrinkles</a:t>
            </a:r>
            <a:r>
              <a:rPr lang="fr-FR" sz="1200" dirty="0">
                <a:solidFill>
                  <a:prstClr val="black"/>
                </a:solidFill>
              </a:rPr>
              <a:t> – </a:t>
            </a:r>
            <a:r>
              <a:rPr lang="fr-FR" sz="1200" dirty="0" err="1">
                <a:solidFill>
                  <a:prstClr val="black"/>
                </a:solidFill>
              </a:rPr>
              <a:t>smoothing</a:t>
            </a:r>
            <a:r>
              <a:rPr lang="fr-FR" sz="1200" dirty="0">
                <a:solidFill>
                  <a:prstClr val="black"/>
                </a:solidFill>
              </a:rPr>
              <a:t> </a:t>
            </a:r>
            <a:r>
              <a:rPr lang="fr-FR" sz="1200" dirty="0" err="1">
                <a:solidFill>
                  <a:prstClr val="black"/>
                </a:solidFill>
              </a:rPr>
              <a:t>effect</a:t>
            </a:r>
            <a:r>
              <a:rPr lang="fr-FR" sz="1200" dirty="0">
                <a:solidFill>
                  <a:prstClr val="black"/>
                </a:solidFill>
              </a:rPr>
              <a:t> : -31%</a:t>
            </a:r>
          </a:p>
          <a:p>
            <a:pPr defTabSz="812770"/>
            <a:r>
              <a:rPr lang="fr-FR" sz="1200" dirty="0">
                <a:solidFill>
                  <a:prstClr val="black"/>
                </a:solidFill>
              </a:rPr>
              <a:t>*</a:t>
            </a:r>
            <a:r>
              <a:rPr lang="fr-FR" sz="1200" dirty="0" err="1">
                <a:solidFill>
                  <a:prstClr val="black"/>
                </a:solidFill>
              </a:rPr>
              <a:t>Genuine</a:t>
            </a:r>
            <a:r>
              <a:rPr lang="fr-FR" sz="1200" dirty="0">
                <a:solidFill>
                  <a:prstClr val="black"/>
                </a:solidFill>
              </a:rPr>
              <a:t> complexion radiance : +95%</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baseline="0" dirty="0">
                <a:solidFill>
                  <a:schemeClr val="tx1"/>
                </a:solidFill>
                <a:effectLst/>
                <a:latin typeface="+mn-lt"/>
                <a:ea typeface="+mn-ea"/>
                <a:cs typeface="+mn-cs"/>
              </a:rPr>
              <a:t>Les + produit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No need</a:t>
            </a:r>
            <a:r>
              <a:rPr lang="en-US" sz="1200" i="0" kern="1200" baseline="0" dirty="0">
                <a:solidFill>
                  <a:schemeClr val="tx1"/>
                </a:solidFill>
                <a:effectLst/>
                <a:latin typeface="+mn-lt"/>
                <a:ea typeface="+mn-ea"/>
                <a:cs typeface="+mn-cs"/>
              </a:rPr>
              <a:t> to rinse </a:t>
            </a: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Possibility of using it as a sleeping mask (to increase the effects of the active ingredients during the night and a visible result in the morning)</a:t>
            </a:r>
            <a:endParaRPr lang="fr-FR"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From the first signs of aging, we love the creamy and velvety texture of Excellence Code Masque</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its delicate and natural scent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2 patents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a:p>
            <a:pPr rtl="0" eaLnBrk="1" fontAlgn="ctr" latinLnBrk="0" hangingPunct="1"/>
            <a:endParaRPr lang="fr-FR" sz="1200" b="0" i="0" u="none" strike="noStrike" kern="1200" dirty="0">
              <a:solidFill>
                <a:schemeClr val="tx1"/>
              </a:solidFill>
              <a:effectLst/>
              <a:latin typeface="+mn-lt"/>
              <a:ea typeface="+mn-ea"/>
              <a:cs typeface="+mn-cs"/>
            </a:endParaRPr>
          </a:p>
          <a:p>
            <a:pPr marL="0" indent="0" algn="just">
              <a:buFont typeface="Arial" charset="0"/>
              <a:buNone/>
            </a:pPr>
            <a:r>
              <a:rPr lang="fr-FR" u="sng" baseline="0" dirty="0"/>
              <a:t>Open-test sous contrôle dermatologique </a:t>
            </a:r>
            <a:r>
              <a:rPr lang="fr-FR" baseline="0" dirty="0"/>
              <a:t>: </a:t>
            </a:r>
          </a:p>
          <a:p>
            <a:r>
              <a:rPr lang="en-US" dirty="0"/>
              <a:t>Open test supervised by dermatologists on 11 women aged between 50 and 64 (clinical scoring) Average results after 2 applications (D1 and D3)</a:t>
            </a:r>
            <a:endParaRPr lang="fr-FR" sz="1200" i="0" u="sng"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78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home : </a:t>
            </a:r>
          </a:p>
          <a:p>
            <a:pPr>
              <a:defRPr/>
            </a:pPr>
            <a:r>
              <a:rPr lang="en-US" dirty="0"/>
              <a:t>1 to 2 times a week, after cleansing, apply the mask generously to the face and neck. Leave on for 15 minutes, then spray on Yon-Ka Lotion. Massage in gently, then absorb the excess with a tissue paper. </a:t>
            </a:r>
            <a:endParaRPr lang="fr-FR" dirty="0">
              <a:latin typeface="Roboto" panose="02000000000000000000" pitchFamily="2" charset="0"/>
              <a:ea typeface="Roboto" panose="02000000000000000000" pitchFamily="2" charset="0"/>
            </a:endParaRPr>
          </a:p>
          <a:p>
            <a:pPr>
              <a:defRPr/>
            </a:pPr>
            <a:r>
              <a:rPr lang="fr-FR" dirty="0">
                <a:latin typeface="Roboto" panose="02000000000000000000" pitchFamily="2" charset="0"/>
                <a:ea typeface="Roboto" panose="02000000000000000000" pitchFamily="2" charset="0"/>
              </a:rPr>
              <a:t>Possibilité de l’utiliser en sleeping masque</a:t>
            </a:r>
          </a:p>
          <a:p>
            <a:pPr>
              <a:defRPr/>
            </a:pPr>
            <a:endParaRPr lang="fr-FR" dirty="0">
              <a:latin typeface="Roboto" panose="02000000000000000000" pitchFamily="2" charset="0"/>
              <a:ea typeface="Roboto" panose="02000000000000000000" pitchFamily="2" charset="0"/>
            </a:endParaRPr>
          </a:p>
          <a:p>
            <a:pPr>
              <a:defRPr/>
            </a:pPr>
            <a:r>
              <a:rPr lang="fr-FR" dirty="0">
                <a:latin typeface="Roboto" panose="02000000000000000000" pitchFamily="2" charset="0"/>
                <a:ea typeface="Roboto" panose="02000000000000000000" pitchFamily="2" charset="0"/>
              </a:rPr>
              <a:t>Can </a:t>
            </a:r>
            <a:r>
              <a:rPr lang="fr-FR" dirty="0" err="1">
                <a:latin typeface="Roboto" panose="02000000000000000000" pitchFamily="2" charset="0"/>
                <a:ea typeface="Roboto" panose="02000000000000000000" pitchFamily="2" charset="0"/>
              </a:rPr>
              <a:t>be</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used</a:t>
            </a:r>
            <a:r>
              <a:rPr lang="fr-FR" dirty="0">
                <a:latin typeface="Roboto" panose="02000000000000000000" pitchFamily="2" charset="0"/>
                <a:ea typeface="Roboto" panose="02000000000000000000" pitchFamily="2" charset="0"/>
              </a:rPr>
              <a:t> as a sleeping</a:t>
            </a:r>
            <a:r>
              <a:rPr lang="fr-FR" baseline="0" dirty="0">
                <a:latin typeface="Roboto" panose="02000000000000000000" pitchFamily="2" charset="0"/>
                <a:ea typeface="Roboto" panose="02000000000000000000" pitchFamily="2" charset="0"/>
              </a:rPr>
              <a:t> </a:t>
            </a:r>
            <a:r>
              <a:rPr lang="fr-FR" baseline="0" dirty="0" err="1">
                <a:latin typeface="Roboto" panose="02000000000000000000" pitchFamily="2" charset="0"/>
                <a:ea typeface="Roboto" panose="02000000000000000000" pitchFamily="2" charset="0"/>
              </a:rPr>
              <a:t>mask</a:t>
            </a:r>
            <a:r>
              <a:rPr lang="fr-FR" baseline="0" dirty="0">
                <a:latin typeface="Roboto" panose="02000000000000000000" pitchFamily="2" charset="0"/>
                <a:ea typeface="Roboto" panose="02000000000000000000" pitchFamily="2" charset="0"/>
              </a:rPr>
              <a:t> ! </a:t>
            </a:r>
            <a:endParaRPr lang="fr-FR" dirty="0">
              <a:latin typeface="Roboto" panose="02000000000000000000" pitchFamily="2" charset="0"/>
              <a:ea typeface="Roboto" panose="02000000000000000000" pitchFamily="2" charset="0"/>
            </a:endParaRPr>
          </a:p>
          <a:p>
            <a:pPr>
              <a:defRPr/>
            </a:pPr>
            <a:endParaRPr lang="fr-FR" dirty="0">
              <a:solidFill>
                <a:prstClr val="black"/>
              </a:solidFill>
              <a:latin typeface="Roboto Light" panose="020B0604020202020204" charset="0"/>
              <a:ea typeface="Roboto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Nutgrass</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sweet</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almond</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proteins</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US" dirty="0"/>
              <a:t>Instant lift - Firmness and bounce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 acids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lang="fr-FR" dirty="0"/>
              <a:t>Anti-</a:t>
            </a:r>
            <a:r>
              <a:rPr lang="fr-FR" dirty="0" err="1"/>
              <a:t>wrinkle</a:t>
            </a:r>
            <a:r>
              <a:rPr lang="fr-FR" dirty="0"/>
              <a:t> - </a:t>
            </a:r>
            <a:r>
              <a:rPr lang="fr-FR" dirty="0" err="1"/>
              <a:t>smoothing</a:t>
            </a:r>
            <a:r>
              <a:rPr lang="fr-FR" dirty="0"/>
              <a:t> - </a:t>
            </a:r>
            <a:r>
              <a:rPr lang="fr-FR" dirty="0" err="1"/>
              <a:t>exfoliating</a:t>
            </a:r>
            <a:r>
              <a:rPr lang="fr-FR"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Marine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collagen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dirty="0"/>
              <a:t>Anti-</a:t>
            </a:r>
            <a:r>
              <a:rPr lang="fr-FR" dirty="0" err="1"/>
              <a:t>wrinkle</a:t>
            </a:r>
            <a:r>
              <a:rPr lang="fr-FR" dirty="0"/>
              <a:t> - </a:t>
            </a:r>
            <a:r>
              <a:rPr lang="fr-FR" dirty="0" err="1"/>
              <a:t>smoothing</a:t>
            </a:r>
            <a:r>
              <a:rPr lang="fr-FR" dirty="0"/>
              <a:t> </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Hyaluronic</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acid</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Vegetable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glycerin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Grape seed oil, </a:t>
            </a:r>
            <a:r>
              <a:rPr lang="en-US" b="1" dirty="0" err="1"/>
              <a:t>allantoin</a:t>
            </a:r>
            <a:r>
              <a:rPr lang="en-US" b="1" dirty="0"/>
              <a:t>, vitamins PP and B5</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nourishing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repairing</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Red</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algae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fr-FR" dirty="0"/>
              <a:t>Radiant - </a:t>
            </a:r>
            <a:r>
              <a:rPr lang="fr-FR" dirty="0" err="1"/>
              <a:t>even</a:t>
            </a:r>
            <a:r>
              <a:rPr lang="fr-FR" dirty="0"/>
              <a:t> complexion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Vitamins</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Anti-oxydant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regenerating</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Yon-Ka Quintessence, </a:t>
            </a:r>
            <a:r>
              <a:rPr lang="fr-FR" dirty="0" err="1"/>
              <a:t>bergamot</a:t>
            </a:r>
            <a:r>
              <a:rPr lang="fr-FR" dirty="0"/>
              <a:t>, </a:t>
            </a:r>
            <a:r>
              <a:rPr lang="fr-FR" dirty="0" err="1"/>
              <a:t>lemon</a:t>
            </a:r>
            <a:r>
              <a:rPr lang="fr-FR" dirty="0"/>
              <a:t>, mandarin, rose, tonka </a:t>
            </a:r>
            <a:r>
              <a:rPr lang="fr-FR" dirty="0" err="1"/>
              <a:t>bean</a:t>
            </a:r>
            <a:r>
              <a:rPr lang="fr-FR" dirty="0"/>
              <a:t>, and </a:t>
            </a:r>
            <a:r>
              <a:rPr lang="fr-FR" dirty="0" err="1"/>
              <a:t>guaïac</a:t>
            </a:r>
            <a:r>
              <a:rPr lang="fr-FR" dirty="0"/>
              <a:t> </a:t>
            </a:r>
            <a:r>
              <a:rPr lang="fr-FR" dirty="0" err="1"/>
              <a:t>wood</a:t>
            </a:r>
            <a:r>
              <a:rPr lang="fr-FR" dirty="0"/>
              <a:t> E.O.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lang="fr-FR" dirty="0" err="1"/>
              <a:t>Vitalizing</a:t>
            </a:r>
            <a:r>
              <a:rPr lang="fr-FR" dirty="0"/>
              <a:t> - </a:t>
            </a:r>
            <a:r>
              <a:rPr lang="fr-FR" dirty="0" err="1"/>
              <a:t>replenishing</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fr-FR" sz="1200" b="0" i="0" u="sng" strike="noStrike" kern="1200" dirty="0">
              <a:solidFill>
                <a:schemeClr val="tx1"/>
              </a:solidFill>
              <a:effectLst/>
              <a:latin typeface="+mn-lt"/>
              <a:ea typeface="+mn-ea"/>
              <a:cs typeface="+mn-cs"/>
            </a:endParaRPr>
          </a:p>
          <a:p>
            <a:pPr marL="0" indent="0">
              <a:buFontTx/>
              <a:buNone/>
            </a:pPr>
            <a:endParaRPr lang="fr-FR" dirty="0">
              <a:latin typeface="Century Gothic" panose="020B0502020202020204" pitchFamily="34" charset="0"/>
            </a:endParaRPr>
          </a:p>
          <a:p>
            <a:pPr marL="171450" indent="-171450">
              <a:buFontTx/>
              <a:buChar char="-"/>
            </a:pPr>
            <a:endParaRPr lang="fr-FR" dirty="0">
              <a:latin typeface="Century Gothic" panose="020B0502020202020204" pitchFamily="34" charset="0"/>
            </a:endParaRPr>
          </a:p>
          <a:p>
            <a:endParaRPr lang="fr-FR" sz="1200" b="0" i="0" u="sng" kern="1200" baseline="0" dirty="0">
              <a:solidFill>
                <a:schemeClr val="tx1"/>
              </a:solidFill>
              <a:effectLst/>
              <a:latin typeface="+mn-lt"/>
              <a:ea typeface="+mn-ea"/>
              <a:cs typeface="+mn-cs"/>
            </a:endParaRPr>
          </a:p>
          <a:p>
            <a:endParaRPr lang="fr-FR" sz="1200" b="0" i="0" u="sng"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Info +</a:t>
            </a:r>
          </a:p>
          <a:p>
            <a:endParaRPr lang="fr-FR" sz="1200" b="0" i="0" u="sng" kern="1200" baseline="0" dirty="0">
              <a:solidFill>
                <a:schemeClr val="tx1"/>
              </a:solidFill>
              <a:effectLst/>
              <a:latin typeface="+mn-lt"/>
              <a:ea typeface="+mn-ea"/>
              <a:cs typeface="+mn-cs"/>
            </a:endParaRPr>
          </a:p>
          <a:p>
            <a:r>
              <a:rPr lang="en-US" b="1" dirty="0"/>
              <a:t>High molecular weight hyaluronic acid </a:t>
            </a:r>
            <a:r>
              <a:rPr lang="en-US" b="0" dirty="0"/>
              <a:t>obtained by natural biotechnological process = surface action (smoothing and plumping effect)</a:t>
            </a:r>
          </a:p>
          <a:p>
            <a:r>
              <a:rPr lang="en-US" b="0" dirty="0"/>
              <a:t>Forms a moisturizing and protective film capable of maintaining water in the tissues and slowing down its evaporation (insensitive water loss) without being occlusive or greasy</a:t>
            </a:r>
          </a:p>
          <a:p>
            <a:r>
              <a:rPr lang="en-US" b="0" dirty="0"/>
              <a:t>The internal hydrous circulation is maintained + the film leaves the skin soft and silky</a:t>
            </a:r>
          </a:p>
          <a:p>
            <a:endParaRPr lang="en-US" b="0" dirty="0"/>
          </a:p>
          <a:p>
            <a:r>
              <a:rPr lang="en-US" b="1" dirty="0"/>
              <a:t>Vegetable glycerin : </a:t>
            </a:r>
          </a:p>
          <a:p>
            <a:r>
              <a:rPr lang="en-US" b="0" dirty="0"/>
              <a:t>Reduces the speed of water evaporation.</a:t>
            </a:r>
          </a:p>
          <a:p>
            <a:r>
              <a:rPr lang="en-US" b="0" dirty="0"/>
              <a:t>Comes mainly from rapeseed - Origin: Malaysia and Belgium.</a:t>
            </a:r>
          </a:p>
          <a:p>
            <a:endParaRPr lang="en-US" b="0" dirty="0"/>
          </a:p>
          <a:p>
            <a:r>
              <a:rPr lang="en-US" b="1" dirty="0"/>
              <a:t>Grape seed oil</a:t>
            </a:r>
          </a:p>
          <a:p>
            <a:r>
              <a:rPr lang="en-US" b="0" dirty="0"/>
              <a:t>Restructuring, it reduces the insensible loss of water, thus bringing comfort and elasticity (fatty acids)</a:t>
            </a:r>
          </a:p>
          <a:p>
            <a:r>
              <a:rPr lang="en-US" b="0" dirty="0"/>
              <a:t>Rich in omega 6 and 9 - Origin: Mediterranean (France, Italy)</a:t>
            </a:r>
          </a:p>
          <a:p>
            <a:endParaRPr lang="en-US" b="0" dirty="0"/>
          </a:p>
          <a:p>
            <a:r>
              <a:rPr lang="en-US" b="1" dirty="0"/>
              <a:t>Vitamin B5</a:t>
            </a:r>
            <a:r>
              <a:rPr lang="en-US" b="0" dirty="0"/>
              <a:t>: Maintains moisture in the various skin layers, it is moisturizing and healing.</a:t>
            </a:r>
          </a:p>
          <a:p>
            <a:endParaRPr lang="en-US" b="0" dirty="0"/>
          </a:p>
          <a:p>
            <a:r>
              <a:rPr lang="en-US" b="1" dirty="0"/>
              <a:t>Vitamin PP</a:t>
            </a:r>
            <a:r>
              <a:rPr lang="en-US" b="0" dirty="0"/>
              <a:t>: Stimulates the synthesis of lipids in the horny layer, thus limiting water loss (vitamin B3).</a:t>
            </a:r>
          </a:p>
          <a:p>
            <a:endParaRPr lang="en-US" b="0" dirty="0"/>
          </a:p>
          <a:p>
            <a:r>
              <a:rPr lang="en-US" b="1" dirty="0" err="1"/>
              <a:t>Allantoin</a:t>
            </a:r>
            <a:r>
              <a:rPr lang="en-US" b="0" dirty="0"/>
              <a:t>: Synthetic, France</a:t>
            </a:r>
          </a:p>
          <a:p>
            <a:endParaRPr lang="en-US" b="0" dirty="0"/>
          </a:p>
          <a:p>
            <a:r>
              <a:rPr lang="en-US" b="1" dirty="0"/>
              <a:t>Fruit acids </a:t>
            </a:r>
            <a:r>
              <a:rPr lang="en-US" b="0" dirty="0"/>
              <a:t>stimulate cell renewal thanks to their exfoliating properties. They improve the radiance and texture of the skin.</a:t>
            </a:r>
          </a:p>
          <a:p>
            <a:r>
              <a:rPr lang="en-US" b="0" dirty="0"/>
              <a:t>Origin: Europe, blend made in Italy</a:t>
            </a:r>
          </a:p>
          <a:p>
            <a:r>
              <a:rPr lang="en-US" b="0" dirty="0"/>
              <a:t>Parts used: Blueberry: Berry / Fruit, Sugar cane: Stalks, Maple: Tree sap, Orange and Lemon: Whole fruit</a:t>
            </a:r>
          </a:p>
          <a:p>
            <a:endParaRPr lang="en-US" b="0" dirty="0"/>
          </a:p>
          <a:p>
            <a:r>
              <a:rPr lang="en-US" b="1" dirty="0"/>
              <a:t>The marine collagen </a:t>
            </a:r>
            <a:r>
              <a:rPr lang="en-US" b="0" dirty="0"/>
              <a:t>acts on wrinkles and fine lines by forming a smoothing and protective film on the skin.</a:t>
            </a:r>
          </a:p>
          <a:p>
            <a:r>
              <a:rPr lang="en-US" b="0" dirty="0"/>
              <a:t>Parts used: fish skin (</a:t>
            </a:r>
            <a:r>
              <a:rPr lang="en-US" b="0" dirty="0" err="1"/>
              <a:t>Molva</a:t>
            </a:r>
            <a:r>
              <a:rPr lang="en-US" b="0" dirty="0"/>
              <a:t> </a:t>
            </a:r>
            <a:r>
              <a:rPr lang="en-US" b="0" dirty="0" err="1"/>
              <a:t>molva</a:t>
            </a:r>
            <a:r>
              <a:rPr lang="en-US" b="0" dirty="0"/>
              <a:t> species = white ling)</a:t>
            </a:r>
          </a:p>
          <a:p>
            <a:r>
              <a:rPr lang="en-US" b="0" dirty="0"/>
              <a:t>Origin : North Atlantic</a:t>
            </a:r>
          </a:p>
          <a:p>
            <a:endParaRPr lang="en-US" b="1" dirty="0"/>
          </a:p>
          <a:p>
            <a:r>
              <a:rPr lang="en-US" b="1" dirty="0" err="1"/>
              <a:t>Nutgrass</a:t>
            </a:r>
            <a:r>
              <a:rPr lang="en-US" b="1" dirty="0"/>
              <a:t> </a:t>
            </a:r>
            <a:r>
              <a:rPr lang="en-US" b="0" dirty="0"/>
              <a:t>: will act at the heart of the papillary dermis by reinforcing the network of fibers and stimulating the synthesis of collagens specific to the papillary dermis (+500% collagen XII)</a:t>
            </a:r>
          </a:p>
          <a:p>
            <a:r>
              <a:rPr lang="en-US" b="0" dirty="0"/>
              <a:t>It reinforces the mesh structure and deformability of the papillary dermis, thus improving the firmness and the spring effect of the skin.</a:t>
            </a:r>
            <a:endParaRPr lang="fr-FR" b="0" i="0"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13</a:t>
            </a:fld>
            <a:endParaRPr lang="fr-FR"/>
          </a:p>
        </p:txBody>
      </p:sp>
    </p:spTree>
    <p:extLst>
      <p:ext uri="{BB962C8B-B14F-4D97-AF65-F5344CB8AC3E}">
        <p14:creationId xmlns:p14="http://schemas.microsoft.com/office/powerpoint/2010/main" val="198849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14</a:t>
            </a:fld>
            <a:endParaRPr lang="fr-FR"/>
          </a:p>
        </p:txBody>
      </p:sp>
    </p:spTree>
    <p:extLst>
      <p:ext uri="{BB962C8B-B14F-4D97-AF65-F5344CB8AC3E}">
        <p14:creationId xmlns:p14="http://schemas.microsoft.com/office/powerpoint/2010/main" val="3941334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886328">
              <a:defRPr/>
            </a:pPr>
            <a:r>
              <a:rPr lang="en-US" altLang="zh-TW" sz="1200" dirty="0">
                <a:latin typeface="Roboto" panose="02000000000000000000" pitchFamily="2" charset="0"/>
                <a:ea typeface="Roboto" panose="02000000000000000000" pitchFamily="2" charset="0"/>
              </a:rPr>
              <a:t>As the product acts on the aging of the cells, one can start using this product as soon as the signs of aging appear.</a:t>
            </a:r>
          </a:p>
          <a:p>
            <a:pPr algn="just" defTabSz="886328">
              <a:defRPr/>
            </a:pPr>
            <a:endParaRPr lang="en-US" altLang="zh-TW" sz="1200" dirty="0">
              <a:latin typeface="Roboto" panose="02000000000000000000" pitchFamily="2" charset="0"/>
              <a:ea typeface="Roboto" panose="02000000000000000000" pitchFamily="2" charset="0"/>
            </a:endParaRPr>
          </a:p>
          <a:p>
            <a:pPr algn="just" defTabSz="886328">
              <a:defRPr/>
            </a:pPr>
            <a:r>
              <a:rPr lang="en-US" altLang="zh-TW" sz="1200" dirty="0">
                <a:latin typeface="Roboto" panose="02000000000000000000" pitchFamily="2" charset="0"/>
                <a:ea typeface="Roboto" panose="02000000000000000000" pitchFamily="2" charset="0"/>
              </a:rPr>
              <a:t>This product has been thought and designed specifically for mature skin in order to act on cellular senescence, and not in "prevention" (for that there are the products of the AGE DEFENSE ranges). There is no point in going too fast! </a:t>
            </a:r>
          </a:p>
          <a:p>
            <a:pPr algn="just" defTabSz="886328">
              <a:defRPr/>
            </a:pPr>
            <a:endParaRPr lang="en-US" altLang="zh-TW" sz="1200" dirty="0">
              <a:latin typeface="Roboto" panose="02000000000000000000" pitchFamily="2" charset="0"/>
              <a:ea typeface="Roboto" panose="02000000000000000000" pitchFamily="2" charset="0"/>
            </a:endParaRPr>
          </a:p>
          <a:p>
            <a:pPr algn="just" defTabSz="886328">
              <a:defRPr/>
            </a:pPr>
            <a:r>
              <a:rPr lang="en-US" altLang="zh-TW" sz="1200" dirty="0">
                <a:latin typeface="Roboto" panose="02000000000000000000" pitchFamily="2" charset="0"/>
                <a:ea typeface="Roboto" panose="02000000000000000000" pitchFamily="2" charset="0"/>
              </a:rPr>
              <a:t>It is important to always refer to the skin's condition.</a:t>
            </a:r>
          </a:p>
          <a:p>
            <a:pPr algn="just" defTabSz="886328">
              <a:defRPr/>
            </a:pPr>
            <a:r>
              <a:rPr lang="en-US" altLang="zh-TW" sz="1200" dirty="0">
                <a:latin typeface="Roboto" panose="02000000000000000000" pitchFamily="2" charset="0"/>
                <a:ea typeface="Roboto" panose="02000000000000000000" pitchFamily="2" charset="0"/>
              </a:rPr>
              <a:t>The biological age and the age of the skin do not always correspond. Even more so if the cellular metabolism has been slowed down by some kind of aggression, illness for example. </a:t>
            </a:r>
            <a:endParaRPr lang="fr-FR" altLang="zh-TW" sz="1200" dirty="0">
              <a:latin typeface="Roboto" panose="02000000000000000000" pitchFamily="2" charset="0"/>
              <a:ea typeface="Roboto" panose="02000000000000000000" pitchFamily="2" charset="0"/>
            </a:endParaRPr>
          </a:p>
          <a:p>
            <a:endParaRPr lang="fr-FR" dirty="0"/>
          </a:p>
          <a:p>
            <a:r>
              <a:rPr lang="en-US" b="1" u="sng" dirty="0"/>
              <a:t>Thus to be used on a skin which shows signs of ageing and which starts to see its cellular metabolism slowing down </a:t>
            </a:r>
            <a:endParaRPr lang="fr-FR" b="1" u="sng"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15</a:t>
            </a:fld>
            <a:endParaRPr lang="fr-FR"/>
          </a:p>
        </p:txBody>
      </p:sp>
    </p:spTree>
    <p:extLst>
      <p:ext uri="{BB962C8B-B14F-4D97-AF65-F5344CB8AC3E}">
        <p14:creationId xmlns:p14="http://schemas.microsoft.com/office/powerpoint/2010/main" val="26861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6328">
              <a:defRPr/>
            </a:pPr>
            <a:r>
              <a:rPr lang="en-US" altLang="zh-TW" sz="1200" dirty="0">
                <a:latin typeface="Roboto" panose="02000000000000000000" pitchFamily="2" charset="0"/>
                <a:ea typeface="Roboto" panose="02000000000000000000" pitchFamily="2" charset="0"/>
              </a:rPr>
              <a:t>ELIXIR VITAL is part of the SPECIFICS / Repair range. </a:t>
            </a:r>
          </a:p>
          <a:p>
            <a:pPr defTabSz="886328">
              <a:defRPr/>
            </a:pPr>
            <a:r>
              <a:rPr lang="en-US" altLang="zh-TW" sz="1200" dirty="0">
                <a:latin typeface="Roboto" panose="02000000000000000000" pitchFamily="2" charset="0"/>
                <a:ea typeface="Roboto" panose="02000000000000000000" pitchFamily="2" charset="0"/>
              </a:rPr>
              <a:t>It works as a super repairer and regenerator of damaged, tired, altered and in prevention for all skin types at any ages! Its purpose is to reproduce the </a:t>
            </a:r>
            <a:r>
              <a:rPr lang="en-US" altLang="zh-TW" sz="1200" dirty="0" err="1">
                <a:latin typeface="Roboto" panose="02000000000000000000" pitchFamily="2" charset="0"/>
                <a:ea typeface="Roboto" panose="02000000000000000000" pitchFamily="2" charset="0"/>
              </a:rPr>
              <a:t>Hydrolipidic</a:t>
            </a:r>
            <a:r>
              <a:rPr lang="en-US" altLang="zh-TW" sz="1200" dirty="0">
                <a:latin typeface="Roboto" panose="02000000000000000000" pitchFamily="2" charset="0"/>
                <a:ea typeface="Roboto" panose="02000000000000000000" pitchFamily="2" charset="0"/>
              </a:rPr>
              <a:t> film by acting by bio-mimicry. </a:t>
            </a:r>
          </a:p>
          <a:p>
            <a:pPr defTabSz="886328">
              <a:defRPr/>
            </a:pPr>
            <a:r>
              <a:rPr lang="en-US" altLang="zh-TW" sz="1200" dirty="0">
                <a:latin typeface="Roboto" panose="02000000000000000000" pitchFamily="2" charset="0"/>
                <a:ea typeface="Roboto" panose="02000000000000000000" pitchFamily="2" charset="0"/>
              </a:rPr>
              <a:t>It can be applied alone or as a serum under the usual cream.</a:t>
            </a:r>
          </a:p>
          <a:p>
            <a:pPr defTabSz="886328">
              <a:defRPr/>
            </a:pPr>
            <a:endParaRPr lang="en-US" altLang="zh-TW" sz="1200" dirty="0">
              <a:latin typeface="Roboto" panose="02000000000000000000" pitchFamily="2" charset="0"/>
              <a:ea typeface="Roboto" panose="02000000000000000000" pitchFamily="2" charset="0"/>
            </a:endParaRPr>
          </a:p>
          <a:p>
            <a:pPr defTabSz="886328">
              <a:defRPr/>
            </a:pPr>
            <a:r>
              <a:rPr lang="en-US" altLang="zh-TW" sz="1200" dirty="0">
                <a:latin typeface="Roboto" panose="02000000000000000000" pitchFamily="2" charset="0"/>
                <a:ea typeface="Roboto" panose="02000000000000000000" pitchFamily="2" charset="0"/>
              </a:rPr>
              <a:t>CELLULAR CODE SERUM acts on the state of the cells themselves, on their functions and their longevity.</a:t>
            </a:r>
          </a:p>
          <a:p>
            <a:pPr defTabSz="886328">
              <a:defRPr/>
            </a:pPr>
            <a:r>
              <a:rPr lang="en-US" altLang="zh-TW" sz="1200" dirty="0">
                <a:latin typeface="Roboto" panose="02000000000000000000" pitchFamily="2" charset="0"/>
                <a:ea typeface="Roboto" panose="02000000000000000000" pitchFamily="2" charset="0"/>
              </a:rPr>
              <a:t>It provides the cells with all the necessary elements to reset the skin's youthfulness and "regain the cellular function of a person 10 years younger".</a:t>
            </a:r>
          </a:p>
          <a:p>
            <a:pPr defTabSz="886328">
              <a:defRPr/>
            </a:pPr>
            <a:endParaRPr lang="en-US" altLang="zh-TW" sz="1200" dirty="0">
              <a:latin typeface="Roboto" panose="02000000000000000000" pitchFamily="2" charset="0"/>
              <a:ea typeface="Roboto" panose="02000000000000000000" pitchFamily="2" charset="0"/>
            </a:endParaRPr>
          </a:p>
          <a:p>
            <a:pPr defTabSz="886328">
              <a:defRPr/>
            </a:pPr>
            <a:r>
              <a:rPr lang="en-US" altLang="zh-TW" sz="1200" dirty="0">
                <a:latin typeface="Roboto" panose="02000000000000000000" pitchFamily="2" charset="0"/>
                <a:ea typeface="Roboto" panose="02000000000000000000" pitchFamily="2" charset="0"/>
              </a:rPr>
              <a:t> These are two different levels of action</a:t>
            </a:r>
            <a:r>
              <a:rPr lang="en-US" altLang="zh-TW" sz="1200" baseline="0" dirty="0">
                <a:latin typeface="Roboto" panose="02000000000000000000" pitchFamily="2" charset="0"/>
                <a:ea typeface="Roboto" panose="02000000000000000000" pitchFamily="2" charset="0"/>
              </a:rPr>
              <a:t> for two kinds of needs. </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16</a:t>
            </a:fld>
            <a:endParaRPr lang="fr-FR"/>
          </a:p>
        </p:txBody>
      </p:sp>
    </p:spTree>
    <p:extLst>
      <p:ext uri="{BB962C8B-B14F-4D97-AF65-F5344CB8AC3E}">
        <p14:creationId xmlns:p14="http://schemas.microsoft.com/office/powerpoint/2010/main" val="230162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latin typeface="Roboto" panose="020B0604020202020204" charset="0"/>
                <a:ea typeface="Roboto" panose="020B0604020202020204" charset="0"/>
              </a:rPr>
              <a:t>This PATENTED metal applicator has a rounded ergonomic shape, with an inclination studied for maximum safety when applying on the eye and lip contour.</a:t>
            </a:r>
          </a:p>
          <a:p>
            <a:endParaRPr lang="en-US" sz="1200" dirty="0">
              <a:latin typeface="Roboto" panose="020B0604020202020204" charset="0"/>
              <a:ea typeface="Roboto" panose="020B0604020202020204" charset="0"/>
            </a:endParaRPr>
          </a:p>
          <a:p>
            <a:r>
              <a:rPr lang="en-US" sz="1200" dirty="0">
                <a:latin typeface="Roboto" panose="020B0604020202020204" charset="0"/>
                <a:ea typeface="Roboto" panose="020B0604020202020204" charset="0"/>
              </a:rPr>
              <a:t>It is made of ZAMAC = Zinc, </a:t>
            </a:r>
            <a:r>
              <a:rPr lang="en-US" sz="1200" dirty="0" err="1">
                <a:latin typeface="Roboto" panose="020B0604020202020204" charset="0"/>
                <a:ea typeface="Roboto" panose="020B0604020202020204" charset="0"/>
              </a:rPr>
              <a:t>Aluminium</a:t>
            </a:r>
            <a:r>
              <a:rPr lang="en-US" sz="1200" dirty="0">
                <a:latin typeface="Roboto" panose="020B0604020202020204" charset="0"/>
                <a:ea typeface="Roboto" panose="020B0604020202020204" charset="0"/>
              </a:rPr>
              <a:t>, Magnesium, Copper. </a:t>
            </a:r>
          </a:p>
          <a:p>
            <a:endParaRPr lang="en-US" sz="1200" dirty="0">
              <a:latin typeface="Roboto" panose="020B0604020202020204" charset="0"/>
              <a:ea typeface="Roboto" panose="020B0604020202020204" charset="0"/>
            </a:endParaRPr>
          </a:p>
          <a:p>
            <a:r>
              <a:rPr lang="en-US" sz="1200" dirty="0">
                <a:latin typeface="Roboto" panose="020B0604020202020204" charset="0"/>
                <a:ea typeface="Roboto" panose="020B0604020202020204" charset="0"/>
              </a:rPr>
              <a:t>It is an alloy of metals selected for their safety.</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17</a:t>
            </a:fld>
            <a:endParaRPr lang="fr-FR"/>
          </a:p>
        </p:txBody>
      </p:sp>
    </p:spTree>
    <p:extLst>
      <p:ext uri="{BB962C8B-B14F-4D97-AF65-F5344CB8AC3E}">
        <p14:creationId xmlns:p14="http://schemas.microsoft.com/office/powerpoint/2010/main" val="123165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eaLnBrk="0" fontAlgn="base" hangingPunct="0">
              <a:spcBef>
                <a:spcPct val="0"/>
              </a:spcBef>
              <a:spcAft>
                <a:spcPct val="0"/>
              </a:spcAft>
            </a:pPr>
            <a:r>
              <a:rPr lang="en-US" altLang="fr-FR" sz="1200" dirty="0">
                <a:latin typeface="Roboto" panose="020B0604020202020204" charset="0"/>
                <a:ea typeface="Roboto" panose="020B0604020202020204" charset="0"/>
              </a:rPr>
              <a:t>The association is not obligatory, however, if the cells are not in good conditions to be stimulated, EXCELLENCE CODE CREME will have a less rapid and probably less visible result. The serum will boost the results </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18</a:t>
            </a:fld>
            <a:endParaRPr lang="fr-FR"/>
          </a:p>
        </p:txBody>
      </p:sp>
    </p:spTree>
    <p:extLst>
      <p:ext uri="{BB962C8B-B14F-4D97-AF65-F5344CB8AC3E}">
        <p14:creationId xmlns:p14="http://schemas.microsoft.com/office/powerpoint/2010/main" val="85527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eaLnBrk="0" fontAlgn="base" hangingPunct="0">
              <a:spcBef>
                <a:spcPct val="0"/>
              </a:spcBef>
              <a:spcAft>
                <a:spcPct val="0"/>
              </a:spcAft>
            </a:pPr>
            <a:r>
              <a:rPr lang="en-US" sz="1200" dirty="0"/>
              <a:t>As its name indicates, this range provides exceptional results on all signs of aging: lack of radiance, dark spots, sagging, wrinkles, dryness... </a:t>
            </a:r>
          </a:p>
          <a:p>
            <a:pPr lvl="0" eaLnBrk="0" fontAlgn="base" hangingPunct="0">
              <a:spcBef>
                <a:spcPct val="0"/>
              </a:spcBef>
              <a:spcAft>
                <a:spcPct val="0"/>
              </a:spcAft>
            </a:pPr>
            <a:endParaRPr lang="en-US" sz="1200" dirty="0"/>
          </a:p>
          <a:p>
            <a:pPr lvl="0" eaLnBrk="0" fontAlgn="base" hangingPunct="0">
              <a:spcBef>
                <a:spcPct val="0"/>
              </a:spcBef>
              <a:spcAft>
                <a:spcPct val="0"/>
              </a:spcAft>
            </a:pPr>
            <a:r>
              <a:rPr lang="en-US" sz="1200" dirty="0"/>
              <a:t>Skin aging is the number one priority for women and they are ready to invest in order to delay it.</a:t>
            </a:r>
          </a:p>
          <a:p>
            <a:pPr lvl="0" eaLnBrk="0" fontAlgn="base" hangingPunct="0">
              <a:spcBef>
                <a:spcPct val="0"/>
              </a:spcBef>
              <a:spcAft>
                <a:spcPct val="0"/>
              </a:spcAft>
            </a:pPr>
            <a:endParaRPr lang="en-US" sz="1200" dirty="0"/>
          </a:p>
          <a:p>
            <a:pPr lvl="0" eaLnBrk="0" fontAlgn="base" hangingPunct="0">
              <a:spcBef>
                <a:spcPct val="0"/>
              </a:spcBef>
              <a:spcAft>
                <a:spcPct val="0"/>
              </a:spcAft>
            </a:pPr>
            <a:r>
              <a:rPr lang="en-US" sz="1200" dirty="0"/>
              <a:t>The ingredients contained in this range are patented and super-powerful. </a:t>
            </a:r>
          </a:p>
          <a:p>
            <a:pPr lvl="0" eaLnBrk="0" fontAlgn="base" hangingPunct="0">
              <a:spcBef>
                <a:spcPct val="0"/>
              </a:spcBef>
              <a:spcAft>
                <a:spcPct val="0"/>
              </a:spcAft>
            </a:pPr>
            <a:r>
              <a:rPr lang="en-US" sz="1200" dirty="0"/>
              <a:t>Efficiency tests have shown more than satisfactory results! </a:t>
            </a:r>
          </a:p>
          <a:p>
            <a:pPr lvl="0" eaLnBrk="0" fontAlgn="base" hangingPunct="0">
              <a:spcBef>
                <a:spcPct val="0"/>
              </a:spcBef>
              <a:spcAft>
                <a:spcPct val="0"/>
              </a:spcAft>
            </a:pPr>
            <a:r>
              <a:rPr lang="en-US" sz="1200" dirty="0"/>
              <a:t>To try the AGE EXCEPTION range is to adopt it! </a:t>
            </a:r>
          </a:p>
          <a:p>
            <a:pPr lvl="0" eaLnBrk="0" fontAlgn="base" hangingPunct="0">
              <a:spcBef>
                <a:spcPct val="0"/>
              </a:spcBef>
              <a:spcAft>
                <a:spcPct val="0"/>
              </a:spcAft>
            </a:pPr>
            <a:endParaRPr lang="en-US" sz="1200" dirty="0"/>
          </a:p>
          <a:p>
            <a:pPr lvl="0" eaLnBrk="0" fontAlgn="base" hangingPunct="0">
              <a:spcBef>
                <a:spcPct val="0"/>
              </a:spcBef>
              <a:spcAft>
                <a:spcPct val="0"/>
              </a:spcAft>
            </a:pPr>
            <a:r>
              <a:rPr lang="en-US" sz="1200" dirty="0"/>
              <a:t>The textures are sensorial and the packaging is also qualitative and perfectly hygienic.</a:t>
            </a:r>
          </a:p>
          <a:p>
            <a:pPr lvl="0" eaLnBrk="0" fontAlgn="base" hangingPunct="0">
              <a:spcBef>
                <a:spcPct val="0"/>
              </a:spcBef>
              <a:spcAft>
                <a:spcPct val="0"/>
              </a:spcAft>
            </a:pPr>
            <a:endParaRPr lang="fr-FR" sz="1200" dirty="0"/>
          </a:p>
          <a:p>
            <a:pPr lvl="0" eaLnBrk="0" fontAlgn="base" hangingPunct="0">
              <a:spcBef>
                <a:spcPct val="0"/>
              </a:spcBef>
              <a:spcAft>
                <a:spcPct val="0"/>
              </a:spcAft>
            </a:pPr>
            <a:r>
              <a:rPr lang="en-US" sz="1200" dirty="0"/>
              <a:t>EXCELLENCE CODE CREAM can be used day and night, the equivalent of 2 products in 1. </a:t>
            </a:r>
          </a:p>
          <a:p>
            <a:pPr lvl="0" eaLnBrk="0" fontAlgn="base" hangingPunct="0">
              <a:spcBef>
                <a:spcPct val="0"/>
              </a:spcBef>
              <a:spcAft>
                <a:spcPct val="0"/>
              </a:spcAft>
            </a:pPr>
            <a:endParaRPr lang="en-US" sz="1200" dirty="0"/>
          </a:p>
          <a:p>
            <a:pPr lvl="0" eaLnBrk="0" fontAlgn="base" hangingPunct="0">
              <a:spcBef>
                <a:spcPct val="0"/>
              </a:spcBef>
              <a:spcAft>
                <a:spcPct val="0"/>
              </a:spcAft>
            </a:pPr>
            <a:r>
              <a:rPr lang="en-US" sz="1200" dirty="0"/>
              <a:t>Advise your clients to use the EXCELLENCE CODE MASK, its result is visible and immediate. Used as a night mask. It is suitable for all skin types and all ages: to try it is to adopt it.</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19</a:t>
            </a:fld>
            <a:endParaRPr lang="fr-FR"/>
          </a:p>
        </p:txBody>
      </p:sp>
    </p:spTree>
    <p:extLst>
      <p:ext uri="{BB962C8B-B14F-4D97-AF65-F5344CB8AC3E}">
        <p14:creationId xmlns:p14="http://schemas.microsoft.com/office/powerpoint/2010/main" val="394822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a:t>
            </a:fld>
            <a:endParaRPr lang="fr-FR"/>
          </a:p>
        </p:txBody>
      </p:sp>
    </p:spTree>
    <p:extLst>
      <p:ext uri="{BB962C8B-B14F-4D97-AF65-F5344CB8AC3E}">
        <p14:creationId xmlns:p14="http://schemas.microsoft.com/office/powerpoint/2010/main" val="3729373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20</a:t>
            </a:fld>
            <a:endParaRPr lang="fr-FR"/>
          </a:p>
        </p:txBody>
      </p:sp>
    </p:spTree>
    <p:extLst>
      <p:ext uri="{BB962C8B-B14F-4D97-AF65-F5344CB8AC3E}">
        <p14:creationId xmlns:p14="http://schemas.microsoft.com/office/powerpoint/2010/main" val="12418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Two</a:t>
            </a:r>
            <a:r>
              <a:rPr lang="fr-FR" dirty="0"/>
              <a:t> </a:t>
            </a:r>
            <a:r>
              <a:rPr lang="fr-FR" dirty="0" err="1"/>
              <a:t>differents</a:t>
            </a:r>
            <a:r>
              <a:rPr lang="fr-FR" baseline="0" dirty="0"/>
              <a:t> options : </a:t>
            </a:r>
          </a:p>
          <a:p>
            <a:endParaRPr lang="fr-FR" baseline="0" dirty="0"/>
          </a:p>
          <a:p>
            <a:r>
              <a:rPr lang="en-US" dirty="0"/>
              <a:t>1 product offered with the purchase of 2 </a:t>
            </a:r>
          </a:p>
          <a:p>
            <a:r>
              <a:rPr lang="en-US" dirty="0"/>
              <a:t>Or</a:t>
            </a:r>
            <a:r>
              <a:rPr lang="en-US" baseline="0" dirty="0"/>
              <a:t> 25% discount with a 2 product purchase </a:t>
            </a:r>
          </a:p>
          <a:p>
            <a:endParaRPr lang="en-US" baseline="0" dirty="0"/>
          </a:p>
          <a:p>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also</a:t>
            </a:r>
            <a:r>
              <a:rPr lang="fr-FR" sz="1200" kern="1200" baseline="0" dirty="0">
                <a:solidFill>
                  <a:schemeClr val="tx1"/>
                </a:solidFill>
                <a:effectLst/>
                <a:latin typeface="+mn-lt"/>
                <a:ea typeface="+mn-ea"/>
                <a:cs typeface="+mn-cs"/>
              </a:rPr>
              <a:t> have </a:t>
            </a:r>
            <a:r>
              <a:rPr lang="fr-FR" sz="1200" kern="1200" dirty="0">
                <a:solidFill>
                  <a:schemeClr val="tx1"/>
                </a:solidFill>
                <a:effectLst/>
                <a:latin typeface="+mn-lt"/>
                <a:ea typeface="+mn-ea"/>
                <a:cs typeface="+mn-cs"/>
              </a:rPr>
              <a:t>new communication </a:t>
            </a:r>
            <a:r>
              <a:rPr lang="fr-FR" sz="1200" kern="1200" dirty="0" err="1">
                <a:solidFill>
                  <a:schemeClr val="tx1"/>
                </a:solidFill>
                <a:effectLst/>
                <a:latin typeface="+mn-lt"/>
                <a:ea typeface="+mn-ea"/>
                <a:cs typeface="+mn-cs"/>
              </a:rPr>
              <a:t>tools</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you</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can</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see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it</a:t>
            </a:r>
            <a:r>
              <a:rPr lang="fr-FR" sz="1200" kern="1200" baseline="0" dirty="0">
                <a:solidFill>
                  <a:schemeClr val="tx1"/>
                </a:solidFill>
                <a:effectLst/>
                <a:latin typeface="+mn-lt"/>
                <a:ea typeface="+mn-ea"/>
                <a:cs typeface="+mn-cs"/>
              </a:rPr>
              <a:t> to the newsletter of </a:t>
            </a:r>
            <a:r>
              <a:rPr lang="fr-FR" sz="1200" kern="1200" baseline="0" dirty="0" err="1">
                <a:solidFill>
                  <a:schemeClr val="tx1"/>
                </a:solidFill>
                <a:effectLst/>
                <a:latin typeface="+mn-lt"/>
                <a:ea typeface="+mn-ea"/>
                <a:cs typeface="+mn-cs"/>
              </a:rPr>
              <a:t>april</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with</a:t>
            </a:r>
            <a:r>
              <a:rPr lang="fr-FR" sz="1200" kern="1200" baseline="0" dirty="0">
                <a:solidFill>
                  <a:schemeClr val="tx1"/>
                </a:solidFill>
                <a:effectLst/>
                <a:latin typeface="+mn-lt"/>
                <a:ea typeface="+mn-ea"/>
                <a:cs typeface="+mn-cs"/>
              </a:rPr>
              <a:t> the </a:t>
            </a:r>
            <a:r>
              <a:rPr lang="fr-FR" sz="1200" kern="1200" baseline="0" dirty="0" err="1">
                <a:solidFill>
                  <a:schemeClr val="tx1"/>
                </a:solidFill>
                <a:effectLst/>
                <a:latin typeface="+mn-lt"/>
                <a:ea typeface="+mn-ea"/>
                <a:cs typeface="+mn-cs"/>
              </a:rPr>
              <a:t>dyptique</a:t>
            </a:r>
            <a:r>
              <a:rPr lang="fr-FR" sz="1200" kern="1200" baseline="0" dirty="0">
                <a:solidFill>
                  <a:schemeClr val="tx1"/>
                </a:solidFill>
                <a:effectLst/>
                <a:latin typeface="+mn-lt"/>
                <a:ea typeface="+mn-ea"/>
                <a:cs typeface="+mn-cs"/>
              </a:rPr>
              <a:t>, and the </a:t>
            </a:r>
            <a:r>
              <a:rPr lang="fr-FR" sz="1200" kern="1200" baseline="0" dirty="0" err="1">
                <a:solidFill>
                  <a:schemeClr val="tx1"/>
                </a:solidFill>
                <a:effectLst/>
                <a:latin typeface="+mn-lt"/>
                <a:ea typeface="+mn-ea"/>
                <a:cs typeface="+mn-cs"/>
              </a:rPr>
              <a:t>countertop</a:t>
            </a:r>
            <a:r>
              <a:rPr lang="fr-FR" sz="1200" kern="1200" baseline="0" dirty="0">
                <a:solidFill>
                  <a:schemeClr val="tx1"/>
                </a:solidFill>
                <a:effectLst/>
                <a:latin typeface="+mn-lt"/>
                <a:ea typeface="+mn-ea"/>
                <a:cs typeface="+mn-cs"/>
              </a:rPr>
              <a:t> display and the A4) </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21</a:t>
            </a:fld>
            <a:endParaRPr lang="fr-FR"/>
          </a:p>
        </p:txBody>
      </p:sp>
    </p:spTree>
    <p:extLst>
      <p:ext uri="{BB962C8B-B14F-4D97-AF65-F5344CB8AC3E}">
        <p14:creationId xmlns:p14="http://schemas.microsoft.com/office/powerpoint/2010/main" val="382958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22</a:t>
            </a:fld>
            <a:endParaRPr lang="fr-FR"/>
          </a:p>
        </p:txBody>
      </p:sp>
    </p:spTree>
    <p:extLst>
      <p:ext uri="{BB962C8B-B14F-4D97-AF65-F5344CB8AC3E}">
        <p14:creationId xmlns:p14="http://schemas.microsoft.com/office/powerpoint/2010/main" val="389005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aseline="0" dirty="0"/>
              <a:t>For the first and superficial wrinkles, the </a:t>
            </a:r>
            <a:r>
              <a:rPr lang="en-US" baseline="0" dirty="0" err="1"/>
              <a:t>Elastine</a:t>
            </a:r>
            <a:r>
              <a:rPr lang="en-US" baseline="0" dirty="0"/>
              <a:t> Day and Night duo : on the forehead, eye and lips contours, all the expressions area </a:t>
            </a:r>
          </a:p>
          <a:p>
            <a:r>
              <a:rPr lang="en-US" baseline="0" dirty="0"/>
              <a:t>To firm up skin that lacks tonicity, we have </a:t>
            </a:r>
            <a:r>
              <a:rPr lang="en-US" baseline="0" dirty="0" err="1"/>
              <a:t>Phyto</a:t>
            </a:r>
            <a:r>
              <a:rPr lang="en-US" baseline="0" dirty="0"/>
              <a:t> 52 : oval of the face</a:t>
            </a:r>
          </a:p>
          <a:p>
            <a:r>
              <a:rPr lang="en-US" baseline="0" dirty="0"/>
              <a:t>To fill in the deepest wrinkles and preserve the skin's youthfulness, the Time Resist duo is ideal. </a:t>
            </a:r>
          </a:p>
          <a:p>
            <a:r>
              <a:rPr lang="en-US" baseline="0" dirty="0"/>
              <a:t>To treat sagging and loss and modification of facial volumes, the advanced optimizer range is perfect.</a:t>
            </a:r>
          </a:p>
          <a:p>
            <a:r>
              <a:rPr lang="en-US" baseline="0" dirty="0"/>
              <a:t>And finally, when the skin shows all these signs of aging, the Age Exception range is recommended. </a:t>
            </a:r>
          </a:p>
          <a:p>
            <a:endParaRPr lang="en-US" baseline="0" dirty="0"/>
          </a:p>
          <a:p>
            <a:r>
              <a:rPr lang="en-US" dirty="0"/>
              <a:t>Of course you have to adapt your recommendation according to the skin type and needs but this slide can help you to organize and classify the range of products.</a:t>
            </a:r>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3</a:t>
            </a:fld>
            <a:endParaRPr lang="fr-FR"/>
          </a:p>
        </p:txBody>
      </p:sp>
    </p:spTree>
    <p:extLst>
      <p:ext uri="{BB962C8B-B14F-4D97-AF65-F5344CB8AC3E}">
        <p14:creationId xmlns:p14="http://schemas.microsoft.com/office/powerpoint/2010/main" val="3806580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u="sng" baseline="0" dirty="0"/>
              <a:t>With age, the morphology of the skin changes: We can observe</a:t>
            </a:r>
          </a:p>
          <a:p>
            <a:endParaRPr lang="en-US" b="1" u="sng" baseline="0" dirty="0"/>
          </a:p>
          <a:p>
            <a:pPr marL="0" indent="0">
              <a:buFont typeface="Arial" panose="020B0604020202020204" pitchFamily="34" charset="0"/>
              <a:buNone/>
            </a:pPr>
            <a:r>
              <a:rPr lang="en-US" b="0" u="none" baseline="0" dirty="0"/>
              <a:t>&gt;  A reduction in the synthesis of lipids. The </a:t>
            </a:r>
            <a:r>
              <a:rPr lang="en-US" b="0" u="none" baseline="0" dirty="0" err="1"/>
              <a:t>hydrolipidic</a:t>
            </a:r>
            <a:r>
              <a:rPr lang="en-US" b="0" u="none" baseline="0" dirty="0"/>
              <a:t> film is unbalanced and the protective barrier damaged. The skin becomes dehydrated. </a:t>
            </a:r>
          </a:p>
          <a:p>
            <a:endParaRPr lang="en-US" b="1" u="sng" baseline="0" dirty="0"/>
          </a:p>
          <a:p>
            <a:pPr marL="0" indent="0">
              <a:buFont typeface="Arial" panose="020B0604020202020204" pitchFamily="34" charset="0"/>
              <a:buNone/>
            </a:pPr>
            <a:r>
              <a:rPr lang="en-US" b="0" u="none" baseline="0" dirty="0"/>
              <a:t>&gt; A slowdown in cell renewal and, as a result, a thickening of the corneous layer = the complexion becomes dull and rough</a:t>
            </a:r>
          </a:p>
          <a:p>
            <a:pPr marL="171450" indent="-171450">
              <a:buFont typeface="Arial" panose="020B0604020202020204" pitchFamily="34" charset="0"/>
              <a:buChar char="•"/>
            </a:pPr>
            <a:endParaRPr lang="en-US" b="0" u="none" baseline="0" dirty="0"/>
          </a:p>
          <a:p>
            <a:pPr marL="0" indent="0">
              <a:buFont typeface="Arial" panose="020B0604020202020204" pitchFamily="34" charset="0"/>
              <a:buNone/>
            </a:pPr>
            <a:r>
              <a:rPr lang="en-US" b="0" u="none" baseline="0" dirty="0"/>
              <a:t>&gt; The appearance of the first wrinkles and fine lines </a:t>
            </a:r>
          </a:p>
          <a:p>
            <a:pPr marL="171450" indent="-171450">
              <a:buFont typeface="Arial" panose="020B0604020202020204" pitchFamily="34" charset="0"/>
              <a:buChar char="•"/>
            </a:pPr>
            <a:endParaRPr lang="en-US" b="0" u="none" baseline="0" dirty="0"/>
          </a:p>
          <a:p>
            <a:pPr marL="0" indent="0">
              <a:buFont typeface="Arial" panose="020B0604020202020204" pitchFamily="34" charset="0"/>
              <a:buNone/>
            </a:pPr>
            <a:r>
              <a:rPr lang="en-US" b="0" u="none" baseline="0" dirty="0"/>
              <a:t>&gt; A flattening of the </a:t>
            </a:r>
            <a:r>
              <a:rPr lang="en-US" b="0" u="none" baseline="0" dirty="0" err="1"/>
              <a:t>Dermo</a:t>
            </a:r>
            <a:r>
              <a:rPr lang="en-US" b="0" u="none" baseline="0" dirty="0"/>
              <a:t> Epidermal Junction. This leads to a decrease in the exchanges between the dermis and the epidermis and accentuates the slowing down of cell renewal. This also causes a thinning of the epidermis (= the skin becomes thinner, more fragile)</a:t>
            </a:r>
            <a:endParaRPr lang="fr-FR" b="0" u="none" baseline="0" dirty="0"/>
          </a:p>
          <a:p>
            <a:pPr marL="0" indent="0">
              <a:buFont typeface="Arial" panose="020B0604020202020204" pitchFamily="34" charset="0"/>
              <a:buNone/>
            </a:pPr>
            <a:endParaRPr lang="fr-FR" baseline="0" dirty="0"/>
          </a:p>
          <a:p>
            <a:pPr marL="0" indent="0">
              <a:buFont typeface="Arial" panose="020B0604020202020204" pitchFamily="34" charset="0"/>
              <a:buNone/>
            </a:pPr>
            <a:r>
              <a:rPr lang="en-US" baseline="0" dirty="0"/>
              <a:t>&gt; The skin's main water reserve, hyaluronic acid, decreases day by day causing a loss of density and hydration</a:t>
            </a:r>
          </a:p>
          <a:p>
            <a:pPr marL="0" indent="0">
              <a:buFont typeface="Arial" panose="020B0604020202020204" pitchFamily="34" charset="0"/>
              <a:buNone/>
            </a:pPr>
            <a:endParaRPr lang="fr-FR" baseline="0" dirty="0"/>
          </a:p>
          <a:p>
            <a:pPr marL="0" indent="0">
              <a:buFont typeface="Arial" panose="020B0604020202020204" pitchFamily="34" charset="0"/>
              <a:buNone/>
            </a:pPr>
            <a:r>
              <a:rPr lang="en-US" baseline="0" dirty="0"/>
              <a:t>&gt; Typically, a reduction in the size and number of fibroblasts is observed, which implies a disorganization of the dermis structure = the lower part of the face, cheekbones, eyes and eyebrows start to sag. </a:t>
            </a:r>
          </a:p>
          <a:p>
            <a:pPr marL="0" indent="0">
              <a:buFont typeface="Arial" panose="020B0604020202020204" pitchFamily="34" charset="0"/>
              <a:buNone/>
            </a:pPr>
            <a:endParaRPr lang="fr-FR" baseline="0" dirty="0"/>
          </a:p>
          <a:p>
            <a:pPr marL="171450" indent="-171450">
              <a:buFont typeface="Arial" panose="020B0604020202020204" pitchFamily="34" charset="0"/>
              <a:buChar char="•"/>
            </a:pPr>
            <a:r>
              <a:rPr lang="en-US" baseline="0" dirty="0"/>
              <a:t>This leads to an alteration of the elastin fibers (loss of suppleness, firmness, deepening of wrinkles)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well as an alteration of the collagen fibers which become rigid and are destroyed by collagenase = leading to a loss of firmness and elasticity; more wrinkles</a:t>
            </a:r>
          </a:p>
          <a:p>
            <a:pPr marL="0" indent="0">
              <a:buFont typeface="Arial" panose="020B0604020202020204" pitchFamily="34" charset="0"/>
              <a:buNone/>
            </a:pPr>
            <a:endParaRPr lang="fr-FR" baseline="0" dirty="0"/>
          </a:p>
          <a:p>
            <a:r>
              <a:rPr lang="en-US" u="sng" baseline="0" dirty="0"/>
              <a:t>&gt; And, not visible on this illustration but observed on the skin : </a:t>
            </a:r>
          </a:p>
          <a:p>
            <a:endParaRPr lang="en-US" baseline="0" dirty="0"/>
          </a:p>
          <a:p>
            <a:r>
              <a:rPr lang="en-US" baseline="0" dirty="0"/>
              <a:t>A slowing down of the microcirculation and the appearance of small blood vessels .</a:t>
            </a:r>
          </a:p>
          <a:p>
            <a:r>
              <a:rPr lang="en-US" baseline="0" dirty="0"/>
              <a:t>Irregularities in the body's </a:t>
            </a:r>
            <a:r>
              <a:rPr lang="en-US" baseline="0" dirty="0" err="1"/>
              <a:t>melanogenesis</a:t>
            </a:r>
            <a:r>
              <a:rPr lang="en-US" baseline="0" dirty="0"/>
              <a:t>, causing the appearance of dark spots and an irregular complexion </a:t>
            </a:r>
          </a:p>
          <a:p>
            <a:r>
              <a:rPr lang="en-US" baseline="0" dirty="0"/>
              <a:t>An atrophy of the sebaceous glands and therefore a dryness of the skin</a:t>
            </a:r>
          </a:p>
          <a:p>
            <a:r>
              <a:rPr lang="en-US" baseline="0" dirty="0"/>
              <a:t>A reduction in the number of Langerhans cells which will impact and reduce the skin's immune responses. </a:t>
            </a:r>
          </a:p>
          <a:p>
            <a:endParaRPr lang="en-US" baseline="0" dirty="0"/>
          </a:p>
          <a:p>
            <a:r>
              <a:rPr lang="en-US" baseline="0" dirty="0"/>
              <a:t>Finally, it could be said that mature skin has specific needs and expectations that must be met to deal with all these changes.</a:t>
            </a:r>
          </a:p>
          <a:p>
            <a:r>
              <a:rPr lang="en-US" baseline="0" dirty="0"/>
              <a:t>It is exactly the answer that the AGE EXCEPTION range will bring them. </a:t>
            </a:r>
            <a:endParaRPr lang="fr-FR" baseline="0"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4</a:t>
            </a:fld>
            <a:endParaRPr lang="fr-FR"/>
          </a:p>
        </p:txBody>
      </p:sp>
    </p:spTree>
    <p:extLst>
      <p:ext uri="{BB962C8B-B14F-4D97-AF65-F5344CB8AC3E}">
        <p14:creationId xmlns:p14="http://schemas.microsoft.com/office/powerpoint/2010/main" val="429011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50E931-ACBE-4379-961B-FF41A28B8C22}" type="slidenum">
              <a:rPr lang="fr-FR" smtClean="0"/>
              <a:t>5</a:t>
            </a:fld>
            <a:endParaRPr lang="fr-FR"/>
          </a:p>
        </p:txBody>
      </p:sp>
    </p:spTree>
    <p:extLst>
      <p:ext uri="{BB962C8B-B14F-4D97-AF65-F5344CB8AC3E}">
        <p14:creationId xmlns:p14="http://schemas.microsoft.com/office/powerpoint/2010/main" val="195966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LE CELLULAR CODE SERUM : </a:t>
            </a:r>
          </a:p>
          <a:p>
            <a:endParaRPr lang="fr-FR" sz="1200" i="0"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KyivType Sans2" panose="00000500000000000000" pitchFamily="50" charset="0"/>
              </a:rPr>
              <a:t>The smart serum which reprograms the skin’s youth code</a:t>
            </a:r>
          </a:p>
          <a:p>
            <a:endParaRPr lang="fr-FR"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“Like a real elixir</a:t>
            </a:r>
            <a:r>
              <a:rPr lang="en-US" sz="1200" i="0" kern="1200" baseline="0" dirty="0">
                <a:solidFill>
                  <a:schemeClr val="tx1"/>
                </a:solidFill>
                <a:effectLst/>
                <a:latin typeface="+mn-lt"/>
                <a:ea typeface="+mn-ea"/>
                <a:cs typeface="+mn-cs"/>
              </a:rPr>
              <a:t> of youth”. This serum </a:t>
            </a:r>
            <a:r>
              <a:rPr lang="en-US" sz="1200" i="0" kern="1200" dirty="0">
                <a:solidFill>
                  <a:schemeClr val="tx1"/>
                </a:solidFill>
                <a:effectLst/>
                <a:latin typeface="+mn-lt"/>
                <a:ea typeface="+mn-ea"/>
                <a:cs typeface="+mn-cs"/>
              </a:rPr>
              <a:t>helps reactivate the skin's youth code thanks to the "Cell-Energy" complex</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that fight against skin aging. </a:t>
            </a:r>
          </a:p>
          <a:p>
            <a:endParaRPr lang="fr-FR"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This serum energizes and regenerates the skin</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Wrinkles</a:t>
            </a:r>
            <a:r>
              <a:rPr lang="fr-FR" sz="1200" i="0" kern="1200" dirty="0">
                <a:solidFill>
                  <a:schemeClr val="tx1"/>
                </a:solidFill>
                <a:effectLst/>
                <a:latin typeface="+mn-lt"/>
                <a:ea typeface="+mn-ea"/>
                <a:cs typeface="+mn-cs"/>
              </a:rPr>
              <a:t> are </a:t>
            </a:r>
            <a:r>
              <a:rPr lang="fr-FR" sz="1200" i="0" kern="1200" dirty="0" err="1">
                <a:solidFill>
                  <a:schemeClr val="tx1"/>
                </a:solidFill>
                <a:effectLst/>
                <a:latin typeface="+mn-lt"/>
                <a:ea typeface="+mn-ea"/>
                <a:cs typeface="+mn-cs"/>
              </a:rPr>
              <a:t>smoothed</a:t>
            </a:r>
            <a:r>
              <a:rPr lang="fr-FR" sz="1200" i="0" kern="1200" dirty="0">
                <a:solidFill>
                  <a:schemeClr val="tx1"/>
                </a:solidFill>
                <a:effectLst/>
                <a:latin typeface="+mn-lt"/>
                <a:ea typeface="+mn-ea"/>
                <a:cs typeface="+mn-cs"/>
              </a:rPr>
              <a:t>,</a:t>
            </a:r>
            <a:r>
              <a:rPr lang="fr-FR" sz="1200" i="0" kern="1200" baseline="0" dirty="0">
                <a:solidFill>
                  <a:schemeClr val="tx1"/>
                </a:solidFill>
                <a:effectLst/>
                <a:latin typeface="+mn-lt"/>
                <a:ea typeface="+mn-ea"/>
                <a:cs typeface="+mn-cs"/>
              </a:rPr>
              <a:t> </a:t>
            </a:r>
            <a:r>
              <a:rPr lang="fr-FR" sz="1200" i="0" kern="1200" baseline="0" dirty="0" err="1">
                <a:solidFill>
                  <a:schemeClr val="tx1"/>
                </a:solidFill>
                <a:effectLst/>
                <a:latin typeface="+mn-lt"/>
                <a:ea typeface="+mn-ea"/>
                <a:cs typeface="+mn-cs"/>
              </a:rPr>
              <a:t>firmness</a:t>
            </a:r>
            <a:r>
              <a:rPr lang="fr-FR" sz="1200" i="0" kern="1200" baseline="0" dirty="0">
                <a:solidFill>
                  <a:schemeClr val="tx1"/>
                </a:solidFill>
                <a:effectLst/>
                <a:latin typeface="+mn-lt"/>
                <a:ea typeface="+mn-ea"/>
                <a:cs typeface="+mn-cs"/>
              </a:rPr>
              <a:t> are </a:t>
            </a:r>
            <a:r>
              <a:rPr lang="fr-FR" sz="1200" i="0" kern="1200" baseline="0" dirty="0" err="1">
                <a:solidFill>
                  <a:schemeClr val="tx1"/>
                </a:solidFill>
                <a:effectLst/>
                <a:latin typeface="+mn-lt"/>
                <a:ea typeface="+mn-ea"/>
                <a:cs typeface="+mn-cs"/>
              </a:rPr>
              <a:t>improved</a:t>
            </a:r>
            <a:r>
              <a:rPr lang="fr-FR" sz="1200" i="0" kern="1200" baseline="0" dirty="0">
                <a:solidFill>
                  <a:schemeClr val="tx1"/>
                </a:solidFill>
                <a:effectLst/>
                <a:latin typeface="+mn-lt"/>
                <a:ea typeface="+mn-ea"/>
                <a:cs typeface="+mn-cs"/>
              </a:rPr>
              <a:t>, skin </a:t>
            </a:r>
            <a:r>
              <a:rPr lang="fr-FR" sz="1200" i="0" kern="1200" baseline="0" dirty="0" err="1">
                <a:solidFill>
                  <a:schemeClr val="tx1"/>
                </a:solidFill>
                <a:effectLst/>
                <a:latin typeface="+mn-lt"/>
                <a:ea typeface="+mn-ea"/>
                <a:cs typeface="+mn-cs"/>
              </a:rPr>
              <a:t>is</a:t>
            </a:r>
            <a:r>
              <a:rPr lang="fr-FR" sz="1200" i="0" kern="1200" baseline="0" dirty="0">
                <a:solidFill>
                  <a:schemeClr val="tx1"/>
                </a:solidFill>
                <a:effectLst/>
                <a:latin typeface="+mn-lt"/>
                <a:ea typeface="+mn-ea"/>
                <a:cs typeface="+mn-cs"/>
              </a:rPr>
              <a:t> </a:t>
            </a:r>
            <a:r>
              <a:rPr lang="fr-FR" sz="1200" i="0" kern="1200" baseline="0" dirty="0" err="1">
                <a:solidFill>
                  <a:schemeClr val="tx1"/>
                </a:solidFill>
                <a:effectLst/>
                <a:latin typeface="+mn-lt"/>
                <a:ea typeface="+mn-ea"/>
                <a:cs typeface="+mn-cs"/>
              </a:rPr>
              <a:t>regenerated</a:t>
            </a:r>
            <a:r>
              <a:rPr lang="fr-FR" sz="1200" i="0" kern="1200" baseline="0" dirty="0">
                <a:solidFill>
                  <a:schemeClr val="tx1"/>
                </a:solidFill>
                <a:effectLst/>
                <a:latin typeface="+mn-lt"/>
                <a:ea typeface="+mn-ea"/>
                <a:cs typeface="+mn-cs"/>
              </a:rPr>
              <a:t> and radiant, </a:t>
            </a:r>
            <a:r>
              <a:rPr lang="fr-FR" sz="1200" i="0" kern="1200" baseline="0" dirty="0" err="1">
                <a:solidFill>
                  <a:schemeClr val="tx1"/>
                </a:solidFill>
                <a:effectLst/>
                <a:latin typeface="+mn-lt"/>
                <a:ea typeface="+mn-ea"/>
                <a:cs typeface="+mn-cs"/>
              </a:rPr>
              <a:t>signs</a:t>
            </a:r>
            <a:r>
              <a:rPr lang="fr-FR" sz="1200" i="0" kern="1200" baseline="0" dirty="0">
                <a:solidFill>
                  <a:schemeClr val="tx1"/>
                </a:solidFill>
                <a:effectLst/>
                <a:latin typeface="+mn-lt"/>
                <a:ea typeface="+mn-ea"/>
                <a:cs typeface="+mn-cs"/>
              </a:rPr>
              <a:t> of fatigue are </a:t>
            </a:r>
            <a:r>
              <a:rPr lang="fr-FR" sz="1200" i="0" kern="1200" baseline="0" dirty="0" err="1">
                <a:solidFill>
                  <a:schemeClr val="tx1"/>
                </a:solidFill>
                <a:effectLst/>
                <a:latin typeface="+mn-lt"/>
                <a:ea typeface="+mn-ea"/>
                <a:cs typeface="+mn-cs"/>
              </a:rPr>
              <a:t>reduced</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 </a:t>
            </a:r>
          </a:p>
          <a:p>
            <a:br>
              <a:rPr lang="fr-FR" sz="1200" i="0" kern="1200" dirty="0">
                <a:solidFill>
                  <a:schemeClr val="tx1"/>
                </a:solidFill>
                <a:effectLst/>
                <a:latin typeface="+mn-lt"/>
                <a:ea typeface="+mn-ea"/>
                <a:cs typeface="+mn-cs"/>
              </a:rPr>
            </a:br>
            <a:endParaRPr lang="fr-FR" sz="1200" b="1"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RESULTATS</a:t>
            </a:r>
          </a:p>
          <a:p>
            <a:pPr lvl="0"/>
            <a:r>
              <a:rPr lang="en-US" sz="1200" dirty="0">
                <a:solidFill>
                  <a:prstClr val="black"/>
                </a:solidFill>
                <a:latin typeface="Roboto" panose="02000000000000000000" pitchFamily="2" charset="0"/>
                <a:ea typeface="Roboto" panose="02000000000000000000" pitchFamily="2" charset="0"/>
              </a:rPr>
              <a:t>It Reinforces the potential of defense against aggressions</a:t>
            </a:r>
          </a:p>
          <a:p>
            <a:pPr lvl="0"/>
            <a:r>
              <a:rPr lang="en-US" sz="1200" i="1" dirty="0">
                <a:solidFill>
                  <a:prstClr val="black"/>
                </a:solidFill>
                <a:latin typeface="Roboto" panose="02000000000000000000" pitchFamily="2" charset="0"/>
                <a:ea typeface="Roboto" panose="02000000000000000000" pitchFamily="2" charset="0"/>
              </a:rPr>
              <a:t>Multiplication of Langerhans cells: +146 %</a:t>
            </a:r>
          </a:p>
          <a:p>
            <a:pPr lvl="0"/>
            <a:r>
              <a:rPr lang="en-US" sz="1200" dirty="0">
                <a:solidFill>
                  <a:prstClr val="black"/>
                </a:solidFill>
                <a:latin typeface="Roboto" panose="02000000000000000000" pitchFamily="2" charset="0"/>
                <a:ea typeface="Roboto" panose="02000000000000000000" pitchFamily="2" charset="0"/>
              </a:rPr>
              <a:t>Restores</a:t>
            </a:r>
            <a:r>
              <a:rPr lang="en-US" sz="1200" baseline="0" dirty="0">
                <a:solidFill>
                  <a:prstClr val="black"/>
                </a:solidFill>
                <a:latin typeface="Roboto" panose="02000000000000000000" pitchFamily="2" charset="0"/>
                <a:ea typeface="Roboto" panose="02000000000000000000" pitchFamily="2" charset="0"/>
              </a:rPr>
              <a:t> an</a:t>
            </a:r>
            <a:r>
              <a:rPr lang="en-US" sz="1200" dirty="0">
                <a:solidFill>
                  <a:prstClr val="black"/>
                </a:solidFill>
                <a:latin typeface="Roboto" panose="02000000000000000000" pitchFamily="2" charset="0"/>
                <a:ea typeface="Roboto" panose="02000000000000000000" pitchFamily="2" charset="0"/>
              </a:rPr>
              <a:t> harmonious communication between cells and promotes regeneration </a:t>
            </a:r>
          </a:p>
          <a:p>
            <a:pPr lvl="0"/>
            <a:r>
              <a:rPr lang="en-US" sz="1200" i="1" dirty="0">
                <a:solidFill>
                  <a:prstClr val="black"/>
                </a:solidFill>
                <a:latin typeface="Roboto" panose="02000000000000000000" pitchFamily="2" charset="0"/>
                <a:ea typeface="Roboto" panose="02000000000000000000" pitchFamily="2" charset="0"/>
              </a:rPr>
              <a:t>Communication between the dermis and the EDJ: +124 %</a:t>
            </a:r>
          </a:p>
          <a:p>
            <a:pPr lvl="0"/>
            <a:endParaRPr lang="fr-FR" sz="1050" i="1" dirty="0">
              <a:solidFill>
                <a:prstClr val="black"/>
              </a:solidFill>
              <a:latin typeface="Roboto" panose="02000000000000000000" pitchFamily="2" charset="0"/>
              <a:ea typeface="Roboto" panose="02000000000000000000" pitchFamily="2" charset="0"/>
            </a:endParaRPr>
          </a:p>
          <a:p>
            <a:r>
              <a:rPr lang="fr-FR" sz="1050" i="0" u="sng" dirty="0">
                <a:solidFill>
                  <a:prstClr val="black"/>
                </a:solidFill>
                <a:latin typeface="Roboto" panose="02000000000000000000" pitchFamily="2" charset="0"/>
                <a:ea typeface="Roboto" panose="02000000000000000000" pitchFamily="2" charset="0"/>
              </a:rPr>
              <a:t>LES + PRODUITS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err="1">
                <a:solidFill>
                  <a:schemeClr val="tx1"/>
                </a:solidFill>
                <a:effectLst/>
                <a:latin typeface="+mn-lt"/>
                <a:ea typeface="+mn-ea"/>
                <a:cs typeface="+mn-cs"/>
              </a:rPr>
              <a:t>We</a:t>
            </a:r>
            <a:r>
              <a:rPr lang="fr-FR" sz="1050" i="0" kern="1200" dirty="0">
                <a:solidFill>
                  <a:schemeClr val="tx1"/>
                </a:solidFill>
                <a:effectLst/>
                <a:latin typeface="+mn-lt"/>
                <a:ea typeface="+mn-ea"/>
                <a:cs typeface="+mn-cs"/>
              </a:rPr>
              <a:t> love</a:t>
            </a: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unique </a:t>
            </a:r>
            <a:r>
              <a:rPr lang="fr-FR" sz="1050" dirty="0" err="1">
                <a:solidFill>
                  <a:prstClr val="black"/>
                </a:solidFill>
                <a:latin typeface="Roboto" panose="020B0604020202020204" charset="0"/>
                <a:ea typeface="Roboto" panose="020B0604020202020204" charset="0"/>
              </a:rPr>
              <a:t>Cell-energy</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complex</a:t>
            </a:r>
            <a:endParaRPr lang="fr-FR" sz="1050" dirty="0">
              <a:solidFill>
                <a:prstClr val="black"/>
              </a:solidFill>
              <a:latin typeface="Roboto" panose="020B0604020202020204" charset="0"/>
              <a:ea typeface="Roboto" panose="020B0604020202020204" charset="0"/>
            </a:endParaRP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7 patents</a:t>
            </a: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fine and </a:t>
            </a:r>
            <a:r>
              <a:rPr lang="fr-FR" sz="1050" dirty="0" err="1">
                <a:solidFill>
                  <a:prstClr val="black"/>
                </a:solidFill>
                <a:latin typeface="Roboto" panose="020B0604020202020204" charset="0"/>
                <a:ea typeface="Roboto" panose="020B0604020202020204" charset="0"/>
              </a:rPr>
              <a:t>silky</a:t>
            </a:r>
            <a:r>
              <a:rPr lang="fr-FR" sz="1050" dirty="0">
                <a:solidFill>
                  <a:prstClr val="black"/>
                </a:solidFill>
                <a:latin typeface="Roboto" panose="020B0604020202020204" charset="0"/>
                <a:ea typeface="Roboto" panose="020B0604020202020204" charset="0"/>
              </a:rPr>
              <a:t> texture</a:t>
            </a:r>
          </a:p>
          <a:p>
            <a:pPr defTabSz="812770"/>
            <a:r>
              <a:rPr lang="fr-FR" sz="1050" dirty="0" err="1">
                <a:solidFill>
                  <a:prstClr val="black"/>
                </a:solidFill>
                <a:latin typeface="Roboto" panose="020B0604020202020204" charset="0"/>
                <a:ea typeface="Roboto" panose="020B0604020202020204" charset="0"/>
              </a:rPr>
              <a:t>Its</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airless</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pump</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bottle</a:t>
            </a:r>
            <a:endParaRPr lang="fr-FR" sz="1050" dirty="0">
              <a:solidFill>
                <a:prstClr val="black"/>
              </a:solidFill>
              <a:latin typeface="Roboto" panose="020B0604020202020204" charset="0"/>
              <a:ea typeface="Roboto" panose="020B0604020202020204" charset="0"/>
            </a:endParaRPr>
          </a:p>
          <a:p>
            <a:endParaRPr lang="fr-FR" sz="1050" i="0"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0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sng" strike="noStrike" kern="1200" dirty="0">
                <a:solidFill>
                  <a:schemeClr val="tx1"/>
                </a:solidFill>
                <a:effectLst/>
                <a:latin typeface="+mn-lt"/>
                <a:ea typeface="+mn-ea"/>
                <a:cs typeface="+mn-cs"/>
              </a:rPr>
              <a:t>At home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Morning and /or evening, after cleansing and spraying with Lotion Yon-Ka, apply the serum (2 to 3 pumps) to the face and neck, before your usual cream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indent="-171450">
              <a:buFontTx/>
              <a:buChar char="-"/>
            </a:pPr>
            <a:r>
              <a:rPr lang="fr-FR" sz="1200" b="1" i="0" u="none" kern="1200" dirty="0" err="1">
                <a:solidFill>
                  <a:schemeClr val="tx1"/>
                </a:solidFill>
                <a:effectLst/>
                <a:latin typeface="+mn-lt"/>
                <a:ea typeface="+mn-ea"/>
                <a:cs typeface="+mn-cs"/>
              </a:rPr>
              <a:t>Lipo-aminoacid</a:t>
            </a:r>
            <a:r>
              <a:rPr lang="fr-FR" sz="1200" b="1" i="0" u="none" kern="1200" dirty="0">
                <a:solidFill>
                  <a:schemeClr val="tx1"/>
                </a:solidFill>
                <a:effectLst/>
                <a:latin typeface="+mn-lt"/>
                <a:ea typeface="+mn-ea"/>
                <a:cs typeface="+mn-cs"/>
              </a:rPr>
              <a:t> : </a:t>
            </a:r>
            <a:r>
              <a:rPr lang="fr-FR" sz="1200" b="1" i="0" u="none" kern="1200" baseline="0" dirty="0">
                <a:solidFill>
                  <a:schemeClr val="tx1"/>
                </a:solidFill>
                <a:effectLst/>
                <a:latin typeface="+mn-lt"/>
                <a:ea typeface="+mn-ea"/>
                <a:cs typeface="+mn-cs"/>
              </a:rPr>
              <a:t> </a:t>
            </a:r>
            <a:r>
              <a:rPr lang="fr-FR" sz="1200" b="1" dirty="0" err="1">
                <a:solidFill>
                  <a:prstClr val="black"/>
                </a:solidFill>
              </a:rPr>
              <a:t>Boosts</a:t>
            </a:r>
            <a:r>
              <a:rPr lang="fr-FR" sz="1200" b="1" dirty="0">
                <a:solidFill>
                  <a:prstClr val="black"/>
                </a:solidFill>
              </a:rPr>
              <a:t> Cellular </a:t>
            </a:r>
            <a:r>
              <a:rPr lang="fr-FR" sz="1200" b="1" dirty="0" err="1">
                <a:solidFill>
                  <a:prstClr val="black"/>
                </a:solidFill>
              </a:rPr>
              <a:t>longevity</a:t>
            </a:r>
            <a:r>
              <a:rPr lang="fr-FR" sz="1200" b="1" dirty="0">
                <a:solidFill>
                  <a:prstClr val="black"/>
                </a:solidFill>
              </a:rPr>
              <a:t> /</a:t>
            </a:r>
            <a:r>
              <a:rPr lang="en-US" sz="1200" b="1" dirty="0">
                <a:solidFill>
                  <a:prstClr val="black"/>
                </a:solidFill>
              </a:rPr>
              <a:t> Restores clear communication between cells / Reinforces the defense potential of the skin against assaults</a:t>
            </a:r>
          </a:p>
          <a:p>
            <a:pPr marL="0" indent="0">
              <a:buFontTx/>
              <a:buNone/>
            </a:pPr>
            <a:r>
              <a:rPr lang="fr-FR" sz="1200" b="0" i="0" u="none" kern="1200" baseline="0" dirty="0">
                <a:solidFill>
                  <a:schemeClr val="tx1"/>
                </a:solidFill>
                <a:effectLst/>
                <a:latin typeface="+mn-lt"/>
                <a:ea typeface="+mn-ea"/>
                <a:cs typeface="+mn-cs"/>
              </a:rPr>
              <a:t>(alanine-</a:t>
            </a:r>
            <a:r>
              <a:rPr lang="fr-FR" sz="1200" b="0" i="0" u="none" kern="1200" baseline="0" dirty="0" err="1">
                <a:solidFill>
                  <a:schemeClr val="tx1"/>
                </a:solidFill>
                <a:effectLst/>
                <a:latin typeface="+mn-lt"/>
                <a:ea typeface="+mn-ea"/>
                <a:cs typeface="+mn-cs"/>
              </a:rPr>
              <a:t>based</a:t>
            </a:r>
            <a:r>
              <a:rPr lang="fr-FR" b="0" i="1" dirty="0"/>
              <a:t>,</a:t>
            </a:r>
            <a:r>
              <a:rPr lang="en-US" b="0" dirty="0"/>
              <a:t> </a:t>
            </a:r>
            <a:r>
              <a:rPr lang="en-US" dirty="0"/>
              <a:t>an amino acid derived from biotechnology</a:t>
            </a:r>
            <a:r>
              <a:rPr lang="fr-FR" i="1" dirty="0"/>
              <a:t>)</a:t>
            </a:r>
          </a:p>
          <a:p>
            <a:pPr marL="171450" indent="-171450">
              <a:buFontTx/>
              <a:buChar char="-"/>
            </a:pPr>
            <a:endParaRPr lang="fr-FR" sz="1200" b="1" i="0" kern="1200" dirty="0">
              <a:solidFill>
                <a:schemeClr val="tx1"/>
              </a:solidFill>
              <a:effectLst/>
              <a:latin typeface="+mn-lt"/>
              <a:ea typeface="+mn-ea"/>
              <a:cs typeface="+mn-cs"/>
            </a:endParaRPr>
          </a:p>
          <a:p>
            <a:pPr marL="171450" indent="-171450">
              <a:buFontTx/>
              <a:buChar char="-"/>
            </a:pPr>
            <a:r>
              <a:rPr lang="fr-FR" sz="1200" b="1" i="0" kern="1200" dirty="0">
                <a:solidFill>
                  <a:schemeClr val="tx1"/>
                </a:solidFill>
                <a:effectLst/>
                <a:latin typeface="+mn-lt"/>
                <a:ea typeface="+mn-ea"/>
                <a:cs typeface="+mn-cs"/>
              </a:rPr>
              <a:t>D-ribose :</a:t>
            </a:r>
            <a:r>
              <a:rPr lang="fr-FR"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Cellular energy -</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Accelerates the synthesis of</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ATP (the cell’s energy reserve)</a:t>
            </a:r>
            <a:r>
              <a:rPr lang="fr-FR" sz="1200" b="0" i="0" kern="1200" baseline="0" dirty="0">
                <a:solidFill>
                  <a:schemeClr val="tx1"/>
                </a:solidFill>
                <a:effectLst/>
                <a:latin typeface="+mn-lt"/>
                <a:ea typeface="+mn-ea"/>
                <a:cs typeface="+mn-cs"/>
              </a:rPr>
              <a:t> (</a:t>
            </a:r>
            <a:r>
              <a:rPr lang="en-US" dirty="0"/>
              <a:t>natural complex sugar derived from corn)</a:t>
            </a:r>
          </a:p>
          <a:p>
            <a:pPr marL="171450" indent="-171450">
              <a:buFontTx/>
              <a:buChar char="-"/>
            </a:pPr>
            <a:endParaRPr lang="fr-FR"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err="1">
                <a:solidFill>
                  <a:schemeClr val="tx1"/>
                </a:solidFill>
                <a:effectLst/>
                <a:latin typeface="+mn-lt"/>
                <a:ea typeface="+mn-ea"/>
                <a:cs typeface="+mn-cs"/>
              </a:rPr>
              <a:t>Baicalin</a:t>
            </a:r>
            <a:r>
              <a:rPr lang="fr-FR" sz="1200" b="1" i="0" kern="1200" baseline="0" dirty="0">
                <a:solidFill>
                  <a:schemeClr val="tx1"/>
                </a:solidFill>
                <a:effectLst/>
                <a:latin typeface="+mn-lt"/>
                <a:ea typeface="+mn-ea"/>
                <a:cs typeface="+mn-cs"/>
              </a:rPr>
              <a:t> : </a:t>
            </a:r>
            <a:r>
              <a:rPr lang="fr-FR" sz="1200" b="1" i="0" kern="1200" dirty="0" err="1">
                <a:solidFill>
                  <a:schemeClr val="tx1"/>
                </a:solidFill>
                <a:effectLst/>
                <a:latin typeface="+mn-lt"/>
                <a:ea typeface="+mn-ea"/>
                <a:cs typeface="+mn-cs"/>
              </a:rPr>
              <a:t>Boosts</a:t>
            </a:r>
            <a:r>
              <a:rPr lang="fr-FR" sz="1200" b="1" i="0" kern="1200" dirty="0">
                <a:solidFill>
                  <a:schemeClr val="tx1"/>
                </a:solidFill>
                <a:effectLst/>
                <a:latin typeface="+mn-lt"/>
                <a:ea typeface="+mn-ea"/>
                <a:cs typeface="+mn-cs"/>
              </a:rPr>
              <a:t> cellular </a:t>
            </a:r>
            <a:r>
              <a:rPr lang="fr-FR" sz="1200" b="1" i="0" kern="1200" dirty="0" err="1">
                <a:solidFill>
                  <a:schemeClr val="tx1"/>
                </a:solidFill>
                <a:effectLst/>
                <a:latin typeface="+mn-lt"/>
                <a:ea typeface="+mn-ea"/>
                <a:cs typeface="+mn-cs"/>
              </a:rPr>
              <a:t>longevity</a:t>
            </a:r>
            <a:r>
              <a:rPr lang="fr-FR" sz="1200" b="1" i="0" kern="1200" dirty="0">
                <a:solidFill>
                  <a:schemeClr val="tx1"/>
                </a:solidFill>
                <a:effectLst/>
                <a:latin typeface="+mn-lt"/>
                <a:ea typeface="+mn-ea"/>
                <a:cs typeface="+mn-cs"/>
              </a:rPr>
              <a:t> </a:t>
            </a:r>
            <a:endParaRPr lang="fr-FR"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a:solidFill>
                  <a:schemeClr val="tx1"/>
                </a:solidFill>
                <a:effectLst/>
                <a:latin typeface="+mn-lt"/>
                <a:ea typeface="+mn-ea"/>
                <a:cs typeface="+mn-cs"/>
              </a:rPr>
              <a:t>(a</a:t>
            </a:r>
            <a:r>
              <a:rPr lang="fr-FR" b="0" dirty="0"/>
              <a:t> </a:t>
            </a:r>
            <a:r>
              <a:rPr lang="fr-FR" dirty="0" err="1"/>
              <a:t>polyphenol</a:t>
            </a:r>
            <a:r>
              <a:rPr lang="fr-FR" dirty="0"/>
              <a:t> </a:t>
            </a:r>
            <a:r>
              <a:rPr lang="fr-FR" dirty="0" err="1"/>
              <a:t>extracted</a:t>
            </a:r>
            <a:r>
              <a:rPr lang="fr-FR" dirty="0"/>
              <a:t> </a:t>
            </a:r>
            <a:r>
              <a:rPr lang="fr-FR" dirty="0" err="1"/>
              <a:t>from</a:t>
            </a:r>
            <a:r>
              <a:rPr lang="fr-FR" dirty="0"/>
              <a:t> </a:t>
            </a:r>
            <a:r>
              <a:rPr lang="fr-FR" dirty="0" err="1"/>
              <a:t>Scutellaria</a:t>
            </a:r>
            <a:r>
              <a:rPr lang="fr-FR" dirty="0"/>
              <a:t> </a:t>
            </a:r>
            <a:r>
              <a:rPr lang="fr-FR" dirty="0" err="1"/>
              <a:t>Baicalensis</a:t>
            </a:r>
            <a:r>
              <a:rPr lang="fr-FR" dirty="0"/>
              <a:t> </a:t>
            </a:r>
            <a:r>
              <a:rPr lang="fr-FR" dirty="0" err="1"/>
              <a:t>root</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kern="1200" baseline="0" dirty="0">
              <a:solidFill>
                <a:schemeClr val="tx1"/>
              </a:solidFill>
              <a:effectLst/>
              <a:latin typeface="+mn-lt"/>
              <a:ea typeface="+mn-ea"/>
              <a:cs typeface="+mn-cs"/>
            </a:endParaRPr>
          </a:p>
          <a:p>
            <a:pPr marL="171450" indent="-171450">
              <a:buFontTx/>
              <a:buChar char="-"/>
            </a:pPr>
            <a:r>
              <a:rPr lang="fr-FR" sz="1200" b="1" i="0" kern="1200" baseline="0" dirty="0">
                <a:solidFill>
                  <a:schemeClr val="tx1"/>
                </a:solidFill>
                <a:effectLst/>
                <a:latin typeface="+mn-lt"/>
                <a:ea typeface="+mn-ea"/>
                <a:cs typeface="+mn-cs"/>
              </a:rPr>
              <a:t>Garden </a:t>
            </a:r>
            <a:r>
              <a:rPr lang="fr-FR" sz="1200" b="1" i="0" kern="1200" baseline="0" dirty="0" err="1">
                <a:solidFill>
                  <a:schemeClr val="tx1"/>
                </a:solidFill>
                <a:effectLst/>
                <a:latin typeface="+mn-lt"/>
                <a:ea typeface="+mn-ea"/>
                <a:cs typeface="+mn-cs"/>
              </a:rPr>
              <a:t>nastturtium</a:t>
            </a:r>
            <a:r>
              <a:rPr lang="fr-FR" sz="1200" b="1" i="0" kern="1200" baseline="0" dirty="0">
                <a:solidFill>
                  <a:schemeClr val="tx1"/>
                </a:solidFill>
                <a:effectLst/>
                <a:latin typeface="+mn-lt"/>
                <a:ea typeface="+mn-ea"/>
                <a:cs typeface="+mn-cs"/>
              </a:rPr>
              <a:t> </a:t>
            </a:r>
            <a:r>
              <a:rPr lang="fr-FR" sz="1200" b="1" i="0" kern="1200" baseline="0" dirty="0" err="1">
                <a:solidFill>
                  <a:schemeClr val="tx1"/>
                </a:solidFill>
                <a:effectLst/>
                <a:latin typeface="+mn-lt"/>
                <a:ea typeface="+mn-ea"/>
                <a:cs typeface="+mn-cs"/>
              </a:rPr>
              <a:t>extract</a:t>
            </a:r>
            <a:r>
              <a:rPr lang="fr-FR" sz="1200" b="1" i="0" kern="1200" baseline="0" dirty="0">
                <a:solidFill>
                  <a:schemeClr val="tx1"/>
                </a:solidFill>
                <a:effectLst/>
                <a:latin typeface="+mn-lt"/>
                <a:ea typeface="+mn-ea"/>
                <a:cs typeface="+mn-cs"/>
              </a:rPr>
              <a:t> </a:t>
            </a:r>
            <a:r>
              <a:rPr lang="fr-FR" sz="1200" b="0" i="0" kern="1200" baseline="0" dirty="0">
                <a:solidFill>
                  <a:schemeClr val="tx1"/>
                </a:solidFill>
                <a:effectLst/>
                <a:latin typeface="+mn-lt"/>
                <a:ea typeface="+mn-ea"/>
                <a:cs typeface="+mn-cs"/>
              </a:rPr>
              <a:t>: </a:t>
            </a:r>
            <a:r>
              <a:rPr lang="en-US" dirty="0"/>
              <a:t>Oxygenates skin cells and improves the radiance of the complexion</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fr-FR"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these four ingredients together form the cell energy complex </a:t>
            </a:r>
            <a:endParaRPr lang="fr-FR" sz="1200" b="0" i="0" kern="1200" dirty="0">
              <a:solidFill>
                <a:schemeClr val="tx1"/>
              </a:solidFill>
              <a:effectLst/>
              <a:latin typeface="+mn-lt"/>
              <a:ea typeface="+mn-ea"/>
              <a:cs typeface="+mn-cs"/>
            </a:endParaRPr>
          </a:p>
          <a:p>
            <a:pPr marL="0" indent="0">
              <a:buFontTx/>
              <a:buNone/>
            </a:pPr>
            <a:endParaRPr lang="fr-FR" sz="1200" b="0" i="0" u="sng" kern="1200" dirty="0">
              <a:solidFill>
                <a:schemeClr val="tx1"/>
              </a:solidFill>
              <a:effectLst/>
              <a:latin typeface="+mn-lt"/>
              <a:ea typeface="+mn-ea"/>
              <a:cs typeface="+mn-cs"/>
            </a:endParaRPr>
          </a:p>
          <a:p>
            <a:pPr marL="0" indent="0">
              <a:buFontTx/>
              <a:buNone/>
            </a:pPr>
            <a:r>
              <a:rPr lang="fr-FR" sz="1200" i="0" u="none" kern="1200" dirty="0" err="1">
                <a:solidFill>
                  <a:schemeClr val="tx1"/>
                </a:solidFill>
                <a:effectLst/>
                <a:latin typeface="+mn-lt"/>
                <a:ea typeface="+mn-ea"/>
                <a:cs typeface="+mn-cs"/>
              </a:rPr>
              <a:t>We</a:t>
            </a:r>
            <a:r>
              <a:rPr lang="fr-FR" sz="1200" i="0" u="none" kern="1200" baseline="0" dirty="0">
                <a:solidFill>
                  <a:schemeClr val="tx1"/>
                </a:solidFill>
                <a:effectLst/>
                <a:latin typeface="+mn-lt"/>
                <a:ea typeface="+mn-ea"/>
                <a:cs typeface="+mn-cs"/>
              </a:rPr>
              <a:t> </a:t>
            </a:r>
            <a:r>
              <a:rPr lang="fr-FR" sz="1200" i="0" u="none" kern="1200" baseline="0" dirty="0" err="1">
                <a:solidFill>
                  <a:schemeClr val="tx1"/>
                </a:solidFill>
                <a:effectLst/>
                <a:latin typeface="+mn-lt"/>
                <a:ea typeface="+mn-ea"/>
                <a:cs typeface="+mn-cs"/>
              </a:rPr>
              <a:t>also</a:t>
            </a:r>
            <a:r>
              <a:rPr lang="fr-FR" sz="1200" i="0" u="none" kern="1200" baseline="0" dirty="0">
                <a:solidFill>
                  <a:schemeClr val="tx1"/>
                </a:solidFill>
                <a:effectLst/>
                <a:latin typeface="+mn-lt"/>
                <a:ea typeface="+mn-ea"/>
                <a:cs typeface="+mn-cs"/>
              </a:rPr>
              <a:t> have the </a:t>
            </a:r>
            <a:r>
              <a:rPr lang="fr-FR" sz="1200" u="none" dirty="0"/>
              <a:t>Yon-Ka </a:t>
            </a:r>
            <a:r>
              <a:rPr lang="fr-FR" sz="1200" dirty="0"/>
              <a:t>Quintessence </a:t>
            </a:r>
            <a:r>
              <a:rPr lang="fr-FR" sz="1200" dirty="0" err="1"/>
              <a:t>with</a:t>
            </a:r>
            <a:r>
              <a:rPr lang="fr-FR" sz="1200" dirty="0"/>
              <a:t> </a:t>
            </a:r>
            <a:r>
              <a:rPr lang="fr-FR" sz="1200" dirty="0" err="1"/>
              <a:t>essentials</a:t>
            </a:r>
            <a:r>
              <a:rPr lang="fr-FR" sz="1200" dirty="0"/>
              <a:t> </a:t>
            </a:r>
            <a:r>
              <a:rPr lang="fr-FR" sz="1200" dirty="0" err="1"/>
              <a:t>oils</a:t>
            </a:r>
            <a:r>
              <a:rPr lang="fr-FR" sz="1200" dirty="0"/>
              <a:t> of </a:t>
            </a:r>
            <a:r>
              <a:rPr lang="fr-FR" sz="1200" dirty="0" err="1"/>
              <a:t>bergamot</a:t>
            </a:r>
            <a:r>
              <a:rPr lang="fr-FR" sz="1200" dirty="0"/>
              <a:t>, citrus fruits, mandarin, rose, tonka </a:t>
            </a:r>
            <a:r>
              <a:rPr lang="fr-FR" sz="1200" dirty="0" err="1"/>
              <a:t>bean</a:t>
            </a:r>
            <a:r>
              <a:rPr lang="fr-FR" sz="1200" baseline="0" dirty="0"/>
              <a:t> and </a:t>
            </a:r>
            <a:r>
              <a:rPr lang="fr-FR" sz="1200" dirty="0" err="1"/>
              <a:t>guaiac</a:t>
            </a:r>
            <a:r>
              <a:rPr lang="fr-FR" sz="1200" dirty="0"/>
              <a:t> </a:t>
            </a:r>
            <a:r>
              <a:rPr lang="fr-FR" sz="1200" dirty="0" err="1"/>
              <a:t>wood</a:t>
            </a:r>
            <a:r>
              <a:rPr lang="fr-FR" sz="1200" baseline="0" dirty="0"/>
              <a:t> to </a:t>
            </a:r>
            <a:r>
              <a:rPr lang="fr-FR" sz="1200" b="1" dirty="0" err="1">
                <a:solidFill>
                  <a:prstClr val="black"/>
                </a:solidFill>
              </a:rPr>
              <a:t>Vitalizes</a:t>
            </a:r>
            <a:r>
              <a:rPr lang="fr-FR" sz="1200" b="1" baseline="0" dirty="0">
                <a:solidFill>
                  <a:prstClr val="black"/>
                </a:solidFill>
              </a:rPr>
              <a:t> and</a:t>
            </a:r>
            <a:r>
              <a:rPr lang="fr-FR" sz="1200" b="1" dirty="0">
                <a:solidFill>
                  <a:prstClr val="black"/>
                </a:solidFill>
              </a:rPr>
              <a:t> </a:t>
            </a:r>
            <a:r>
              <a:rPr lang="fr-FR" sz="1200" b="1" dirty="0" err="1">
                <a:solidFill>
                  <a:prstClr val="black"/>
                </a:solidFill>
              </a:rPr>
              <a:t>Energizes</a:t>
            </a:r>
            <a:r>
              <a:rPr lang="fr-FR" sz="1200" b="1" baseline="0" dirty="0">
                <a:solidFill>
                  <a:prstClr val="black"/>
                </a:solidFill>
              </a:rPr>
              <a:t> </a:t>
            </a: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7</a:t>
            </a:fld>
            <a:endParaRPr lang="fr-FR"/>
          </a:p>
        </p:txBody>
      </p:sp>
    </p:spTree>
    <p:extLst>
      <p:ext uri="{BB962C8B-B14F-4D97-AF65-F5344CB8AC3E}">
        <p14:creationId xmlns:p14="http://schemas.microsoft.com/office/powerpoint/2010/main" val="424401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EXCELLENCE CODE CREME 94%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en-US" sz="1200" b="0" i="0" kern="1200" dirty="0">
                <a:solidFill>
                  <a:schemeClr val="tx1"/>
                </a:solidFill>
                <a:effectLst/>
                <a:latin typeface="+mn-lt"/>
                <a:ea typeface="+mn-ea"/>
                <a:cs typeface="+mn-cs"/>
              </a:rPr>
              <a:t>A unique product for unique results on all signs of aging</a:t>
            </a:r>
          </a:p>
          <a:p>
            <a:endParaRPr lang="fr-FR" sz="1200" b="0" i="0"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Bénéfices</a:t>
            </a:r>
          </a:p>
          <a:p>
            <a:r>
              <a:rPr lang="en-US" sz="1200" b="0" i="0" u="none" kern="1200" baseline="0" dirty="0">
                <a:solidFill>
                  <a:schemeClr val="tx1"/>
                </a:solidFill>
                <a:effectLst/>
                <a:latin typeface="+mn-lt"/>
                <a:ea typeface="+mn-ea"/>
                <a:cs typeface="+mn-cs"/>
              </a:rPr>
              <a:t>Regenerates and restructures</a:t>
            </a:r>
          </a:p>
          <a:p>
            <a:r>
              <a:rPr lang="en-US" sz="1200" b="0" i="0" u="none" kern="1200" baseline="0" dirty="0">
                <a:solidFill>
                  <a:schemeClr val="tx1"/>
                </a:solidFill>
                <a:effectLst/>
                <a:latin typeface="+mn-lt"/>
                <a:ea typeface="+mn-ea"/>
                <a:cs typeface="+mn-cs"/>
              </a:rPr>
              <a:t>Firms and </a:t>
            </a:r>
            <a:r>
              <a:rPr lang="en-US" sz="1200" b="0" i="0" u="none" kern="1200" baseline="0" dirty="0" err="1">
                <a:solidFill>
                  <a:schemeClr val="tx1"/>
                </a:solidFill>
                <a:effectLst/>
                <a:latin typeface="+mn-lt"/>
                <a:ea typeface="+mn-ea"/>
                <a:cs typeface="+mn-cs"/>
              </a:rPr>
              <a:t>smoothes</a:t>
            </a:r>
            <a:endParaRPr lang="en-US" sz="1200" b="0" i="0" u="none" kern="1200" baseline="0" dirty="0">
              <a:solidFill>
                <a:schemeClr val="tx1"/>
              </a:solidFill>
              <a:effectLst/>
              <a:latin typeface="+mn-lt"/>
              <a:ea typeface="+mn-ea"/>
              <a:cs typeface="+mn-cs"/>
            </a:endParaRPr>
          </a:p>
          <a:p>
            <a:r>
              <a:rPr lang="en-US" sz="1200" b="0" i="0" u="none" kern="1200" baseline="0" dirty="0">
                <a:solidFill>
                  <a:schemeClr val="tx1"/>
                </a:solidFill>
                <a:effectLst/>
                <a:latin typeface="+mn-lt"/>
                <a:ea typeface="+mn-ea"/>
                <a:cs typeface="+mn-cs"/>
              </a:rPr>
              <a:t>Homogenizes, illuminates and revitalizes.</a:t>
            </a:r>
          </a:p>
          <a:p>
            <a:endParaRPr lang="fr-FR" sz="1200" b="0" i="0" u="none"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Résultats</a:t>
            </a:r>
          </a:p>
          <a:p>
            <a:pPr defTabSz="812770"/>
            <a:r>
              <a:rPr lang="fr-FR" sz="1200" dirty="0" err="1">
                <a:solidFill>
                  <a:prstClr val="black"/>
                </a:solidFill>
                <a:latin typeface="Roboto" panose="02000000000000000000" pitchFamily="2" charset="0"/>
                <a:ea typeface="Roboto" panose="02000000000000000000" pitchFamily="2" charset="0"/>
              </a:rPr>
              <a:t>Reduces</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Depth</a:t>
            </a:r>
            <a:r>
              <a:rPr lang="fr-FR" sz="1200" dirty="0">
                <a:solidFill>
                  <a:prstClr val="black"/>
                </a:solidFill>
                <a:latin typeface="Roboto" panose="02000000000000000000" pitchFamily="2" charset="0"/>
                <a:ea typeface="Roboto" panose="02000000000000000000" pitchFamily="2" charset="0"/>
              </a:rPr>
              <a:t> of </a:t>
            </a:r>
            <a:r>
              <a:rPr lang="fr-FR" sz="1200" dirty="0" err="1">
                <a:solidFill>
                  <a:prstClr val="black"/>
                </a:solidFill>
                <a:latin typeface="Roboto" panose="02000000000000000000" pitchFamily="2" charset="0"/>
                <a:ea typeface="Roboto" panose="02000000000000000000" pitchFamily="2" charset="0"/>
              </a:rPr>
              <a:t>wrinkles</a:t>
            </a:r>
            <a:r>
              <a:rPr lang="fr-FR" sz="1200" dirty="0">
                <a:solidFill>
                  <a:prstClr val="black"/>
                </a:solidFill>
                <a:latin typeface="Roboto" panose="02000000000000000000" pitchFamily="2" charset="0"/>
                <a:ea typeface="Roboto" panose="02000000000000000000" pitchFamily="2" charset="0"/>
              </a:rPr>
              <a:t> -24%</a:t>
            </a:r>
          </a:p>
          <a:p>
            <a:pPr defTabSz="812770"/>
            <a:r>
              <a:rPr lang="fr-FR" sz="1200" dirty="0" err="1">
                <a:solidFill>
                  <a:prstClr val="black"/>
                </a:solidFill>
                <a:latin typeface="Roboto" panose="02000000000000000000" pitchFamily="2" charset="0"/>
                <a:ea typeface="Roboto" panose="02000000000000000000" pitchFamily="2" charset="0"/>
              </a:rPr>
              <a:t>Increase</a:t>
            </a:r>
            <a:r>
              <a:rPr lang="fr-FR" sz="1200" dirty="0">
                <a:solidFill>
                  <a:prstClr val="black"/>
                </a:solidFill>
                <a:latin typeface="Roboto" panose="02000000000000000000" pitchFamily="2" charset="0"/>
                <a:ea typeface="Roboto" panose="02000000000000000000" pitchFamily="2" charset="0"/>
              </a:rPr>
              <a:t> Skin </a:t>
            </a:r>
            <a:r>
              <a:rPr lang="fr-FR" sz="1200" dirty="0" err="1">
                <a:solidFill>
                  <a:prstClr val="black"/>
                </a:solidFill>
                <a:latin typeface="Roboto" panose="02000000000000000000" pitchFamily="2" charset="0"/>
                <a:ea typeface="Roboto" panose="02000000000000000000" pitchFamily="2" charset="0"/>
              </a:rPr>
              <a:t>firmness</a:t>
            </a:r>
            <a:r>
              <a:rPr lang="fr-FR" sz="1200" dirty="0">
                <a:solidFill>
                  <a:prstClr val="black"/>
                </a:solidFill>
                <a:latin typeface="Roboto" panose="02000000000000000000" pitchFamily="2" charset="0"/>
                <a:ea typeface="Roboto" panose="02000000000000000000" pitchFamily="2" charset="0"/>
              </a:rPr>
              <a:t> +33%</a:t>
            </a:r>
          </a:p>
          <a:p>
            <a:pPr defTabSz="812770"/>
            <a:r>
              <a:rPr lang="fr-FR" sz="1200" dirty="0" err="1">
                <a:solidFill>
                  <a:prstClr val="black"/>
                </a:solidFill>
                <a:latin typeface="Roboto" panose="02000000000000000000" pitchFamily="2" charset="0"/>
                <a:ea typeface="Roboto" panose="02000000000000000000" pitchFamily="2" charset="0"/>
              </a:rPr>
              <a:t>Decreases</a:t>
            </a:r>
            <a:r>
              <a:rPr lang="fr-FR" sz="1200" baseline="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Intensity</a:t>
            </a:r>
            <a:r>
              <a:rPr lang="fr-FR" sz="1200" dirty="0">
                <a:solidFill>
                  <a:prstClr val="black"/>
                </a:solidFill>
                <a:latin typeface="Roboto" panose="02000000000000000000" pitchFamily="2" charset="0"/>
                <a:ea typeface="Roboto" panose="02000000000000000000" pitchFamily="2" charset="0"/>
              </a:rPr>
              <a:t> of </a:t>
            </a:r>
            <a:r>
              <a:rPr lang="fr-FR" sz="1200" dirty="0" err="1">
                <a:solidFill>
                  <a:prstClr val="black"/>
                </a:solidFill>
                <a:latin typeface="Roboto" panose="02000000000000000000" pitchFamily="2" charset="0"/>
                <a:ea typeface="Roboto" panose="02000000000000000000" pitchFamily="2" charset="0"/>
              </a:rPr>
              <a:t>discoloration</a:t>
            </a:r>
            <a:r>
              <a:rPr lang="fr-FR" sz="1200" dirty="0">
                <a:solidFill>
                  <a:prstClr val="black"/>
                </a:solidFill>
                <a:latin typeface="Roboto" panose="02000000000000000000" pitchFamily="2" charset="0"/>
                <a:ea typeface="Roboto" panose="02000000000000000000" pitchFamily="2" charset="0"/>
              </a:rPr>
              <a:t> -25%</a:t>
            </a:r>
          </a:p>
          <a:p>
            <a:pPr defTabSz="812770"/>
            <a:r>
              <a:rPr lang="fr-FR" sz="1200" dirty="0" err="1">
                <a:solidFill>
                  <a:prstClr val="black"/>
                </a:solidFill>
                <a:latin typeface="Roboto" panose="02000000000000000000" pitchFamily="2" charset="0"/>
                <a:ea typeface="Roboto" panose="02000000000000000000" pitchFamily="2" charset="0"/>
              </a:rPr>
              <a:t>Improves</a:t>
            </a:r>
            <a:r>
              <a:rPr lang="fr-FR" sz="1200" baseline="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Brightness</a:t>
            </a:r>
            <a:r>
              <a:rPr lang="fr-FR" sz="1200" dirty="0">
                <a:solidFill>
                  <a:prstClr val="black"/>
                </a:solidFill>
                <a:latin typeface="Roboto" panose="02000000000000000000" pitchFamily="2" charset="0"/>
                <a:ea typeface="Roboto" panose="02000000000000000000" pitchFamily="2" charset="0"/>
              </a:rPr>
              <a:t> of complexion +33%</a:t>
            </a:r>
          </a:p>
          <a:p>
            <a:pPr defTabSz="812770"/>
            <a:r>
              <a:rPr lang="fr-FR" sz="1200" dirty="0" err="1">
                <a:solidFill>
                  <a:prstClr val="black"/>
                </a:solidFill>
                <a:latin typeface="Roboto" panose="02000000000000000000" pitchFamily="2" charset="0"/>
                <a:ea typeface="Roboto" panose="02000000000000000000" pitchFamily="2" charset="0"/>
              </a:rPr>
              <a:t>Improves</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Comfort</a:t>
            </a:r>
            <a:r>
              <a:rPr lang="fr-FR" sz="1200" dirty="0">
                <a:solidFill>
                  <a:prstClr val="black"/>
                </a:solidFill>
                <a:latin typeface="Roboto" panose="02000000000000000000" pitchFamily="2" charset="0"/>
                <a:ea typeface="Roboto" panose="02000000000000000000" pitchFamily="2" charset="0"/>
              </a:rPr>
              <a:t> and nutrition 95%</a:t>
            </a:r>
            <a:endParaRPr lang="fr-FR" sz="1200" dirty="0">
              <a:solidFill>
                <a:prstClr val="black"/>
              </a:solidFill>
              <a:latin typeface="+mn-lt"/>
            </a:endParaRPr>
          </a:p>
          <a:p>
            <a:endParaRPr lang="fr-FR" sz="1200" b="0" i="0" u="sng" kern="1200" baseline="0" dirty="0">
              <a:solidFill>
                <a:schemeClr val="tx1"/>
              </a:solidFill>
              <a:effectLst/>
              <a:latin typeface="+mn-lt"/>
              <a:ea typeface="+mn-ea"/>
              <a:cs typeface="+mn-cs"/>
            </a:endParaRPr>
          </a:p>
          <a:p>
            <a:r>
              <a:rPr lang="fr-FR" sz="1200" b="0" i="0" u="sng" kern="1200" baseline="0" dirty="0">
                <a:solidFill>
                  <a:schemeClr val="tx1"/>
                </a:solidFill>
                <a:effectLst/>
                <a:latin typeface="+mn-lt"/>
                <a:ea typeface="+mn-ea"/>
                <a:cs typeface="+mn-cs"/>
              </a:rPr>
              <a:t>Les + Produits</a:t>
            </a:r>
          </a:p>
          <a:p>
            <a:r>
              <a:rPr lang="fr-FR" sz="1200" b="0" i="0" u="sng" kern="1200" baseline="0" dirty="0" err="1">
                <a:solidFill>
                  <a:schemeClr val="tx1"/>
                </a:solidFill>
                <a:effectLst/>
                <a:latin typeface="+mn-lt"/>
                <a:ea typeface="+mn-ea"/>
                <a:cs typeface="+mn-cs"/>
              </a:rPr>
              <a:t>We</a:t>
            </a:r>
            <a:r>
              <a:rPr lang="fr-FR" sz="1200" b="0" i="0" u="sng" kern="1200" baseline="0" dirty="0">
                <a:solidFill>
                  <a:schemeClr val="tx1"/>
                </a:solidFill>
                <a:effectLst/>
                <a:latin typeface="+mn-lt"/>
                <a:ea typeface="+mn-ea"/>
                <a:cs typeface="+mn-cs"/>
              </a:rPr>
              <a:t> love </a:t>
            </a:r>
          </a:p>
          <a:p>
            <a:pPr lvl="0" defTabSz="812770">
              <a:defRPr/>
            </a:pPr>
            <a:r>
              <a:rPr lang="fr-FR" sz="1200" dirty="0" err="1">
                <a:solidFill>
                  <a:prstClr val="black"/>
                </a:solidFill>
                <a:latin typeface="Roboto" panose="02000000000000000000" pitchFamily="2" charset="0"/>
                <a:ea typeface="Roboto" panose="02000000000000000000" pitchFamily="2" charset="0"/>
              </a:rPr>
              <a:t>Its</a:t>
            </a:r>
            <a:r>
              <a:rPr lang="fr-FR" sz="1200" dirty="0">
                <a:solidFill>
                  <a:prstClr val="black"/>
                </a:solidFill>
                <a:latin typeface="Roboto" panose="02000000000000000000" pitchFamily="2" charset="0"/>
                <a:ea typeface="Roboto" panose="02000000000000000000" pitchFamily="2" charset="0"/>
              </a:rPr>
              <a:t> 360° action </a:t>
            </a:r>
          </a:p>
          <a:p>
            <a:pPr lvl="0" defTabSz="812770">
              <a:defRPr/>
            </a:pPr>
            <a:r>
              <a:rPr lang="fr-FR" sz="1200" dirty="0" err="1">
                <a:solidFill>
                  <a:prstClr val="black"/>
                </a:solidFill>
                <a:latin typeface="Roboto" panose="02000000000000000000" pitchFamily="2" charset="0"/>
                <a:ea typeface="Roboto" panose="02000000000000000000" pitchFamily="2" charset="0"/>
              </a:rPr>
              <a:t>Its</a:t>
            </a:r>
            <a:r>
              <a:rPr lang="fr-FR" sz="1200" dirty="0">
                <a:solidFill>
                  <a:prstClr val="black"/>
                </a:solidFill>
                <a:latin typeface="Roboto" panose="02000000000000000000" pitchFamily="2" charset="0"/>
                <a:ea typeface="Roboto" panose="02000000000000000000" pitchFamily="2" charset="0"/>
              </a:rPr>
              <a:t> 4 patents </a:t>
            </a:r>
          </a:p>
          <a:p>
            <a:pPr lvl="0" defTabSz="812770">
              <a:defRPr/>
            </a:pPr>
            <a:r>
              <a:rPr lang="fr-FR" sz="1200" dirty="0" err="1">
                <a:solidFill>
                  <a:prstClr val="black"/>
                </a:solidFill>
                <a:latin typeface="Roboto" panose="02000000000000000000" pitchFamily="2" charset="0"/>
                <a:ea typeface="Roboto" panose="02000000000000000000" pitchFamily="2" charset="0"/>
              </a:rPr>
              <a:t>Its</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airless</a:t>
            </a:r>
            <a:r>
              <a:rPr lang="fr-FR" sz="1200" dirty="0">
                <a:solidFill>
                  <a:prstClr val="black"/>
                </a:solidFill>
                <a:latin typeface="Roboto" panose="02000000000000000000" pitchFamily="2" charset="0"/>
                <a:ea typeface="Roboto" panose="02000000000000000000" pitchFamily="2" charset="0"/>
              </a:rPr>
              <a:t> jar</a:t>
            </a:r>
          </a:p>
          <a:p>
            <a:pPr lvl="0" defTabSz="812770">
              <a:defRPr/>
            </a:pPr>
            <a:r>
              <a:rPr lang="fr-FR" sz="1200" dirty="0" err="1">
                <a:solidFill>
                  <a:prstClr val="black"/>
                </a:solidFill>
                <a:latin typeface="Roboto" panose="02000000000000000000" pitchFamily="2" charset="0"/>
                <a:ea typeface="Roboto" panose="02000000000000000000" pitchFamily="2" charset="0"/>
              </a:rPr>
              <a:t>Its</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melting</a:t>
            </a:r>
            <a:r>
              <a:rPr lang="fr-FR" sz="1200" dirty="0">
                <a:solidFill>
                  <a:prstClr val="black"/>
                </a:solidFill>
                <a:latin typeface="Roboto" panose="02000000000000000000" pitchFamily="2" charset="0"/>
                <a:ea typeface="Roboto" panose="02000000000000000000" pitchFamily="2" charset="0"/>
              </a:rPr>
              <a:t> and </a:t>
            </a:r>
            <a:r>
              <a:rPr lang="fr-FR" sz="1200" dirty="0" err="1">
                <a:solidFill>
                  <a:prstClr val="black"/>
                </a:solidFill>
                <a:latin typeface="Roboto" panose="02000000000000000000" pitchFamily="2" charset="0"/>
                <a:ea typeface="Roboto" panose="02000000000000000000" pitchFamily="2" charset="0"/>
              </a:rPr>
              <a:t>comfortable</a:t>
            </a:r>
            <a:r>
              <a:rPr lang="fr-FR" sz="1200" dirty="0">
                <a:solidFill>
                  <a:prstClr val="black"/>
                </a:solidFill>
                <a:latin typeface="Roboto" panose="02000000000000000000" pitchFamily="2" charset="0"/>
                <a:ea typeface="Roboto" panose="02000000000000000000" pitchFamily="2" charset="0"/>
              </a:rPr>
              <a:t> texture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38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u="sng" kern="1200" dirty="0">
                <a:solidFill>
                  <a:schemeClr val="tx1"/>
                </a:solidFill>
                <a:effectLst/>
                <a:latin typeface="+mn-lt"/>
                <a:ea typeface="+mn-ea"/>
                <a:cs typeface="+mn-cs"/>
              </a:rPr>
              <a:t>At home</a:t>
            </a:r>
            <a:r>
              <a:rPr lang="fr-FR" sz="1200" b="1" i="0" u="sng" kern="1200" baseline="0" dirty="0">
                <a:solidFill>
                  <a:schemeClr val="tx1"/>
                </a:solidFill>
                <a:effectLst/>
                <a:latin typeface="+mn-lt"/>
                <a:ea typeface="+mn-ea"/>
                <a:cs typeface="+mn-cs"/>
              </a:rPr>
              <a:t> :</a:t>
            </a:r>
          </a:p>
          <a:p>
            <a:r>
              <a:rPr lang="en-US" dirty="0"/>
              <a:t>In the morning and evening, after cleansing and spraying on Lotion Yon-Ka, apply the cream to the face and neck.</a:t>
            </a:r>
          </a:p>
          <a:p>
            <a:r>
              <a:rPr lang="en-US" dirty="0"/>
              <a:t>For an enhanced anti-aging effect, use the Cellular Code serum beforehand.</a:t>
            </a:r>
          </a:p>
          <a:p>
            <a:endParaRPr lang="fr-FR" sz="1200" b="0" i="0" kern="1200" dirty="0">
              <a:solidFill>
                <a:schemeClr val="tx1"/>
              </a:solidFill>
              <a:effectLst/>
              <a:latin typeface="+mn-lt"/>
              <a:ea typeface="+mn-ea"/>
              <a:cs typeface="+mn-cs"/>
            </a:endParaRPr>
          </a:p>
          <a:p>
            <a:r>
              <a:rPr lang="en-US" dirty="0"/>
              <a:t>*After removing the lid, press the white top to release the cream. The harder you press, the larger the dose</a:t>
            </a:r>
          </a:p>
          <a:p>
            <a:r>
              <a:rPr lang="en-US" dirty="0"/>
              <a:t>*By pressing completely, the jar delivers 0.5 ml of cream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lgn="just" defTabSz="922591">
              <a:defRPr/>
            </a:pPr>
            <a:r>
              <a:rPr lang="fr-FR" b="0" dirty="0">
                <a:solidFill>
                  <a:schemeClr val="tx1">
                    <a:lumMod val="65000"/>
                    <a:lumOff val="35000"/>
                  </a:schemeClr>
                </a:solidFill>
              </a:rPr>
              <a:t>Excellence code</a:t>
            </a:r>
            <a:r>
              <a:rPr lang="fr-FR" b="0" baseline="0" dirty="0">
                <a:solidFill>
                  <a:schemeClr val="tx1">
                    <a:lumMod val="65000"/>
                    <a:lumOff val="35000"/>
                  </a:schemeClr>
                </a:solidFill>
              </a:rPr>
              <a:t> </a:t>
            </a:r>
            <a:r>
              <a:rPr lang="fr-FR" b="0" baseline="0" dirty="0" err="1">
                <a:solidFill>
                  <a:schemeClr val="tx1">
                    <a:lumMod val="65000"/>
                    <a:lumOff val="35000"/>
                  </a:schemeClr>
                </a:solidFill>
              </a:rPr>
              <a:t>cream</a:t>
            </a:r>
            <a:r>
              <a:rPr lang="fr-FR" b="0" baseline="0" dirty="0">
                <a:solidFill>
                  <a:schemeClr val="tx1">
                    <a:lumMod val="65000"/>
                    <a:lumOff val="35000"/>
                  </a:schemeClr>
                </a:solidFill>
              </a:rPr>
              <a:t> </a:t>
            </a:r>
            <a:r>
              <a:rPr lang="fr-FR" b="0" baseline="0" dirty="0" err="1">
                <a:solidFill>
                  <a:schemeClr val="tx1">
                    <a:lumMod val="65000"/>
                    <a:lumOff val="35000"/>
                  </a:schemeClr>
                </a:solidFill>
              </a:rPr>
              <a:t>acts</a:t>
            </a:r>
            <a:r>
              <a:rPr lang="fr-FR" b="0" baseline="0" dirty="0">
                <a:solidFill>
                  <a:schemeClr val="tx1">
                    <a:lumMod val="65000"/>
                    <a:lumOff val="35000"/>
                  </a:schemeClr>
                </a:solidFill>
              </a:rPr>
              <a:t> on 3 </a:t>
            </a:r>
            <a:r>
              <a:rPr lang="fr-FR" b="0" baseline="0" dirty="0" err="1">
                <a:solidFill>
                  <a:schemeClr val="tx1">
                    <a:lumMod val="65000"/>
                    <a:lumOff val="35000"/>
                  </a:schemeClr>
                </a:solidFill>
              </a:rPr>
              <a:t>levels</a:t>
            </a:r>
            <a:r>
              <a:rPr lang="fr-FR" b="0" baseline="0" dirty="0">
                <a:solidFill>
                  <a:schemeClr val="tx1">
                    <a:lumMod val="65000"/>
                    <a:lumOff val="35000"/>
                  </a:schemeClr>
                </a:solidFill>
              </a:rPr>
              <a:t> : </a:t>
            </a:r>
          </a:p>
          <a:p>
            <a:pPr algn="just" defTabSz="922591">
              <a:defRPr/>
            </a:pPr>
            <a:endParaRPr lang="fr-FR" b="1" dirty="0">
              <a:solidFill>
                <a:schemeClr val="tx1">
                  <a:lumMod val="65000"/>
                  <a:lumOff val="35000"/>
                </a:schemeClr>
              </a:solidFill>
            </a:endParaRPr>
          </a:p>
          <a:p>
            <a:pPr algn="just" defTabSz="922591">
              <a:defRPr/>
            </a:pPr>
            <a:r>
              <a:rPr lang="fr-FR" b="0" dirty="0">
                <a:solidFill>
                  <a:schemeClr val="tx1">
                    <a:lumMod val="65000"/>
                    <a:lumOff val="35000"/>
                  </a:schemeClr>
                </a:solidFill>
              </a:rPr>
              <a:t>*First one : on </a:t>
            </a:r>
            <a:r>
              <a:rPr lang="fr-FR" b="0" dirty="0" err="1">
                <a:solidFill>
                  <a:schemeClr val="tx1">
                    <a:lumMod val="65000"/>
                    <a:lumOff val="35000"/>
                  </a:schemeClr>
                </a:solidFill>
              </a:rPr>
              <a:t>epidermis</a:t>
            </a:r>
            <a:r>
              <a:rPr lang="fr-FR" b="0" baseline="0" dirty="0">
                <a:solidFill>
                  <a:schemeClr val="tx1">
                    <a:lumMod val="65000"/>
                    <a:lumOff val="35000"/>
                  </a:schemeClr>
                </a:solidFill>
              </a:rPr>
              <a:t> and skin </a:t>
            </a:r>
            <a:r>
              <a:rPr lang="fr-FR" b="0" baseline="0" dirty="0" err="1">
                <a:solidFill>
                  <a:schemeClr val="tx1">
                    <a:lumMod val="65000"/>
                    <a:lumOff val="35000"/>
                  </a:schemeClr>
                </a:solidFill>
              </a:rPr>
              <a:t>barrier</a:t>
            </a:r>
            <a:r>
              <a:rPr lang="fr-FR" b="0" baseline="0" dirty="0">
                <a:solidFill>
                  <a:schemeClr val="tx1">
                    <a:lumMod val="65000"/>
                    <a:lumOff val="35000"/>
                  </a:schemeClr>
                </a:solidFill>
              </a:rPr>
              <a:t> </a:t>
            </a:r>
          </a:p>
          <a:p>
            <a:pPr algn="just" defTabSz="922591">
              <a:defRPr/>
            </a:pPr>
            <a:endParaRPr lang="fr-FR" b="0" dirty="0">
              <a:solidFill>
                <a:schemeClr val="tx1">
                  <a:lumMod val="65000"/>
                  <a:lumOff val="35000"/>
                </a:schemeClr>
              </a:solidFill>
            </a:endParaRP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Immortality</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herb</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regenerating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restructuring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lang="fr-FR" b="1" dirty="0">
                <a:solidFill>
                  <a:schemeClr val="tx1">
                    <a:lumMod val="65000"/>
                    <a:lumOff val="35000"/>
                  </a:schemeClr>
                </a:solidFill>
              </a:rPr>
              <a:t>vit E et coenzyme 10</a:t>
            </a:r>
            <a:r>
              <a:rPr lang="fr-FR" b="1" baseline="0" dirty="0">
                <a:solidFill>
                  <a:schemeClr val="tx1">
                    <a:lumMod val="65000"/>
                    <a:lumOff val="35000"/>
                  </a:schemeClr>
                </a:solidFill>
              </a:rPr>
              <a:t> </a:t>
            </a:r>
            <a:r>
              <a:rPr lang="fr-FR" baseline="0" dirty="0">
                <a:solidFill>
                  <a:schemeClr val="tx1">
                    <a:lumMod val="65000"/>
                    <a:lumOff val="35000"/>
                  </a:schemeClr>
                </a:solidFill>
              </a:rPr>
              <a:t>: anti free </a:t>
            </a:r>
            <a:r>
              <a:rPr lang="fr-FR" baseline="0" dirty="0" err="1">
                <a:solidFill>
                  <a:schemeClr val="tx1">
                    <a:lumMod val="65000"/>
                    <a:lumOff val="35000"/>
                  </a:schemeClr>
                </a:solidFill>
              </a:rPr>
              <a:t>radicals</a:t>
            </a:r>
            <a:r>
              <a:rPr lang="fr-FR" baseline="0" dirty="0">
                <a:solidFill>
                  <a:schemeClr val="tx1">
                    <a:lumMod val="65000"/>
                    <a:lumOff val="35000"/>
                  </a:schemeClr>
                </a:solidFill>
              </a:rPr>
              <a:t> </a:t>
            </a:r>
            <a:endParaRPr lang="fr-FR" dirty="0">
              <a:solidFill>
                <a:schemeClr val="tx1">
                  <a:lumMod val="65000"/>
                  <a:lumOff val="35000"/>
                </a:schemeClr>
              </a:solidFill>
            </a:endParaRP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lang="fr-FR" b="1" dirty="0" err="1">
                <a:solidFill>
                  <a:schemeClr val="tx1">
                    <a:lumMod val="65000"/>
                    <a:lumOff val="35000"/>
                  </a:schemeClr>
                </a:solidFill>
              </a:rPr>
              <a:t>Avocado</a:t>
            </a:r>
            <a:r>
              <a:rPr lang="fr-FR" b="1" dirty="0">
                <a:solidFill>
                  <a:schemeClr val="tx1">
                    <a:lumMod val="65000"/>
                    <a:lumOff val="35000"/>
                  </a:schemeClr>
                </a:solidFill>
              </a:rPr>
              <a:t> and </a:t>
            </a:r>
            <a:r>
              <a:rPr lang="fr-FR" b="1" dirty="0" err="1">
                <a:solidFill>
                  <a:schemeClr val="tx1">
                    <a:lumMod val="65000"/>
                    <a:lumOff val="35000"/>
                  </a:schemeClr>
                </a:solidFill>
              </a:rPr>
              <a:t>grape</a:t>
            </a:r>
            <a:r>
              <a:rPr lang="fr-FR" b="1" dirty="0">
                <a:solidFill>
                  <a:schemeClr val="tx1">
                    <a:lumMod val="65000"/>
                    <a:lumOff val="35000"/>
                  </a:schemeClr>
                </a:solidFill>
              </a:rPr>
              <a:t> </a:t>
            </a:r>
            <a:r>
              <a:rPr lang="fr-FR" b="1" dirty="0" err="1">
                <a:solidFill>
                  <a:schemeClr val="tx1">
                    <a:lumMod val="65000"/>
                    <a:lumOff val="35000"/>
                  </a:schemeClr>
                </a:solidFill>
              </a:rPr>
              <a:t>seed</a:t>
            </a:r>
            <a:r>
              <a:rPr lang="fr-FR" b="1" dirty="0">
                <a:solidFill>
                  <a:schemeClr val="tx1">
                    <a:lumMod val="65000"/>
                    <a:lumOff val="35000"/>
                  </a:schemeClr>
                </a:solidFill>
              </a:rPr>
              <a:t> </a:t>
            </a:r>
            <a:r>
              <a:rPr lang="fr-FR" b="1" dirty="0" err="1">
                <a:solidFill>
                  <a:schemeClr val="tx1">
                    <a:lumMod val="65000"/>
                    <a:lumOff val="35000"/>
                  </a:schemeClr>
                </a:solidFill>
              </a:rPr>
              <a:t>oils</a:t>
            </a:r>
            <a:r>
              <a:rPr lang="fr-FR" b="1" dirty="0">
                <a:solidFill>
                  <a:schemeClr val="tx1">
                    <a:lumMod val="65000"/>
                    <a:lumOff val="35000"/>
                  </a:schemeClr>
                </a:solidFill>
              </a:rPr>
              <a:t>,</a:t>
            </a:r>
            <a:r>
              <a:rPr lang="fr-FR" b="1" baseline="0" dirty="0">
                <a:solidFill>
                  <a:schemeClr val="tx1">
                    <a:lumMod val="65000"/>
                    <a:lumOff val="35000"/>
                  </a:schemeClr>
                </a:solidFill>
              </a:rPr>
              <a:t> </a:t>
            </a:r>
            <a:r>
              <a:rPr lang="fr-FR" b="1" baseline="0" dirty="0" err="1">
                <a:solidFill>
                  <a:schemeClr val="tx1">
                    <a:lumMod val="65000"/>
                    <a:lumOff val="35000"/>
                  </a:schemeClr>
                </a:solidFill>
              </a:rPr>
              <a:t>shea</a:t>
            </a:r>
            <a:r>
              <a:rPr lang="fr-FR" b="1" baseline="0" dirty="0">
                <a:solidFill>
                  <a:schemeClr val="tx1">
                    <a:lumMod val="65000"/>
                    <a:lumOff val="35000"/>
                  </a:schemeClr>
                </a:solidFill>
              </a:rPr>
              <a:t> butter and </a:t>
            </a:r>
            <a:r>
              <a:rPr lang="fr-FR" b="1" baseline="0" dirty="0" err="1">
                <a:solidFill>
                  <a:schemeClr val="tx1">
                    <a:lumMod val="65000"/>
                    <a:lumOff val="35000"/>
                  </a:schemeClr>
                </a:solidFill>
              </a:rPr>
              <a:t>hyaluronic</a:t>
            </a:r>
            <a:r>
              <a:rPr lang="fr-FR" b="1" baseline="0" dirty="0">
                <a:solidFill>
                  <a:schemeClr val="tx1">
                    <a:lumMod val="65000"/>
                    <a:lumOff val="35000"/>
                  </a:schemeClr>
                </a:solidFill>
              </a:rPr>
              <a:t> </a:t>
            </a:r>
            <a:r>
              <a:rPr lang="fr-FR" b="1" baseline="0" dirty="0" err="1">
                <a:solidFill>
                  <a:schemeClr val="tx1">
                    <a:lumMod val="65000"/>
                    <a:lumOff val="35000"/>
                  </a:schemeClr>
                </a:solidFill>
              </a:rPr>
              <a:t>acid</a:t>
            </a:r>
            <a:r>
              <a:rPr lang="fr-FR" b="1" baseline="0" dirty="0">
                <a:solidFill>
                  <a:schemeClr val="tx1">
                    <a:lumMod val="65000"/>
                    <a:lumOff val="35000"/>
                  </a:schemeClr>
                </a:solidFill>
              </a:rPr>
              <a:t> </a:t>
            </a:r>
            <a:r>
              <a:rPr lang="fr-FR" baseline="0" dirty="0">
                <a:solidFill>
                  <a:schemeClr val="tx1">
                    <a:lumMod val="65000"/>
                    <a:lumOff val="35000"/>
                  </a:schemeClr>
                </a:solidFill>
              </a:rPr>
              <a:t>: nutrition, </a:t>
            </a:r>
            <a:r>
              <a:rPr lang="fr-FR" baseline="0" dirty="0" err="1">
                <a:solidFill>
                  <a:schemeClr val="tx1">
                    <a:lumMod val="65000"/>
                    <a:lumOff val="35000"/>
                  </a:schemeClr>
                </a:solidFill>
              </a:rPr>
              <a:t>hydration</a:t>
            </a:r>
            <a:r>
              <a:rPr lang="fr-FR" baseline="0" dirty="0">
                <a:solidFill>
                  <a:schemeClr val="tx1">
                    <a:lumMod val="65000"/>
                    <a:lumOff val="35000"/>
                  </a:schemeClr>
                </a:solidFill>
              </a:rPr>
              <a:t> and </a:t>
            </a:r>
            <a:r>
              <a:rPr lang="fr-FR" baseline="0" dirty="0" err="1">
                <a:solidFill>
                  <a:schemeClr val="tx1">
                    <a:lumMod val="65000"/>
                    <a:lumOff val="35000"/>
                  </a:schemeClr>
                </a:solidFill>
              </a:rPr>
              <a:t>resistance</a:t>
            </a:r>
            <a:r>
              <a:rPr lang="fr-FR" baseline="0" dirty="0">
                <a:solidFill>
                  <a:schemeClr val="tx1">
                    <a:lumMod val="65000"/>
                    <a:lumOff val="35000"/>
                  </a:schemeClr>
                </a:solidFill>
              </a:rPr>
              <a:t> (to the </a:t>
            </a:r>
            <a:r>
              <a:rPr lang="fr-FR" baseline="0" dirty="0" err="1">
                <a:solidFill>
                  <a:schemeClr val="tx1">
                    <a:lumMod val="65000"/>
                    <a:lumOff val="35000"/>
                  </a:schemeClr>
                </a:solidFill>
              </a:rPr>
              <a:t>hydrolipidic</a:t>
            </a:r>
            <a:r>
              <a:rPr lang="fr-FR" baseline="0" dirty="0">
                <a:solidFill>
                  <a:schemeClr val="tx1">
                    <a:lumMod val="65000"/>
                    <a:lumOff val="35000"/>
                  </a:schemeClr>
                </a:solidFill>
              </a:rPr>
              <a:t> film) </a:t>
            </a:r>
          </a:p>
          <a:p>
            <a:pPr marL="171450" marR="0" lvl="0" indent="-171450" algn="just" defTabSz="914400" rtl="0" eaLnBrk="1" fontAlgn="auto" latinLnBrk="0" hangingPunct="1">
              <a:lnSpc>
                <a:spcPct val="120000"/>
              </a:lnSpc>
              <a:spcBef>
                <a:spcPts val="0"/>
              </a:spcBef>
              <a:spcAft>
                <a:spcPts val="0"/>
              </a:spcAft>
              <a:buClrTx/>
              <a:buSzTx/>
              <a:buFontTx/>
              <a:buChar char="-"/>
              <a:tabLst/>
              <a:defRPr/>
            </a:pPr>
            <a:r>
              <a:rPr lang="fr-FR" b="1" baseline="0" dirty="0" err="1">
                <a:solidFill>
                  <a:schemeClr val="tx1">
                    <a:lumMod val="65000"/>
                    <a:lumOff val="35000"/>
                  </a:schemeClr>
                </a:solidFill>
              </a:rPr>
              <a:t>Thistle</a:t>
            </a:r>
            <a:r>
              <a:rPr lang="fr-FR" b="1" baseline="0" dirty="0">
                <a:solidFill>
                  <a:schemeClr val="tx1">
                    <a:lumMod val="65000"/>
                    <a:lumOff val="35000"/>
                  </a:schemeClr>
                </a:solidFill>
              </a:rPr>
              <a:t> and vit A </a:t>
            </a:r>
            <a:r>
              <a:rPr lang="fr-FR" baseline="0" dirty="0">
                <a:solidFill>
                  <a:schemeClr val="tx1">
                    <a:lumMod val="65000"/>
                    <a:lumOff val="35000"/>
                  </a:schemeClr>
                </a:solidFill>
              </a:rPr>
              <a:t>: </a:t>
            </a:r>
            <a:r>
              <a:rPr lang="fr-FR" dirty="0" err="1"/>
              <a:t>Dermoprotective</a:t>
            </a:r>
            <a:r>
              <a:rPr lang="fr-FR" baseline="0" dirty="0"/>
              <a:t> – </a:t>
            </a:r>
            <a:r>
              <a:rPr lang="fr-FR" baseline="0" dirty="0" err="1"/>
              <a:t>repairing</a:t>
            </a:r>
            <a:r>
              <a:rPr lang="fr-FR" baseline="0" dirty="0"/>
              <a:t> </a:t>
            </a:r>
          </a:p>
          <a:p>
            <a:pPr marL="171450" marR="0" lvl="0" indent="-171450" algn="just" defTabSz="914400" rtl="0" eaLnBrk="1" fontAlgn="auto" latinLnBrk="0" hangingPunct="1">
              <a:lnSpc>
                <a:spcPct val="12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lgn="just" defTabSz="922591">
              <a:defRPr/>
            </a:pPr>
            <a:r>
              <a:rPr lang="fr-FR" b="0" dirty="0">
                <a:solidFill>
                  <a:schemeClr val="tx1">
                    <a:lumMod val="65000"/>
                    <a:lumOff val="35000"/>
                  </a:schemeClr>
                </a:solidFill>
              </a:rPr>
              <a:t>*Second action </a:t>
            </a:r>
            <a:r>
              <a:rPr lang="fr-FR" b="0" dirty="0" err="1">
                <a:solidFill>
                  <a:schemeClr val="tx1">
                    <a:lumMod val="65000"/>
                    <a:lumOff val="35000"/>
                  </a:schemeClr>
                </a:solidFill>
              </a:rPr>
              <a:t>level</a:t>
            </a:r>
            <a:r>
              <a:rPr lang="fr-FR" b="0" dirty="0">
                <a:solidFill>
                  <a:schemeClr val="tx1">
                    <a:lumMod val="65000"/>
                    <a:lumOff val="35000"/>
                  </a:schemeClr>
                </a:solidFill>
              </a:rPr>
              <a:t> : on</a:t>
            </a:r>
            <a:r>
              <a:rPr lang="fr-FR" b="0" baseline="0" dirty="0">
                <a:solidFill>
                  <a:schemeClr val="tx1">
                    <a:lumMod val="65000"/>
                    <a:lumOff val="35000"/>
                  </a:schemeClr>
                </a:solidFill>
              </a:rPr>
              <a:t> </a:t>
            </a:r>
            <a:r>
              <a:rPr lang="fr-FR" b="0" baseline="0" dirty="0" err="1">
                <a:solidFill>
                  <a:schemeClr val="tx1">
                    <a:lumMod val="65000"/>
                    <a:lumOff val="35000"/>
                  </a:schemeClr>
                </a:solidFill>
              </a:rPr>
              <a:t>dermo-epidermal</a:t>
            </a:r>
            <a:r>
              <a:rPr lang="fr-FR" b="0" baseline="0" dirty="0">
                <a:solidFill>
                  <a:schemeClr val="tx1">
                    <a:lumMod val="65000"/>
                    <a:lumOff val="35000"/>
                  </a:schemeClr>
                </a:solidFill>
              </a:rPr>
              <a:t> </a:t>
            </a:r>
            <a:r>
              <a:rPr lang="fr-FR" b="0" baseline="0" dirty="0" err="1">
                <a:solidFill>
                  <a:schemeClr val="tx1">
                    <a:lumMod val="65000"/>
                    <a:lumOff val="35000"/>
                  </a:schemeClr>
                </a:solidFill>
              </a:rPr>
              <a:t>junction</a:t>
            </a:r>
            <a:r>
              <a:rPr lang="fr-FR" b="0" baseline="0" dirty="0">
                <a:solidFill>
                  <a:schemeClr val="tx1">
                    <a:lumMod val="65000"/>
                    <a:lumOff val="35000"/>
                  </a:schemeClr>
                </a:solidFill>
              </a:rPr>
              <a:t> and </a:t>
            </a:r>
            <a:r>
              <a:rPr lang="fr-FR" b="0" baseline="0" dirty="0" err="1">
                <a:solidFill>
                  <a:schemeClr val="tx1">
                    <a:lumMod val="65000"/>
                    <a:lumOff val="35000"/>
                  </a:schemeClr>
                </a:solidFill>
              </a:rPr>
              <a:t>dermis</a:t>
            </a:r>
            <a:r>
              <a:rPr lang="fr-FR" b="0" baseline="0" dirty="0">
                <a:solidFill>
                  <a:schemeClr val="tx1">
                    <a:lumMod val="65000"/>
                    <a:lumOff val="35000"/>
                  </a:schemeClr>
                </a:solidFill>
              </a:rPr>
              <a:t> </a:t>
            </a:r>
          </a:p>
          <a:p>
            <a:pPr algn="just" defTabSz="922591">
              <a:defRPr/>
            </a:pPr>
            <a:endParaRPr lang="fr-FR" b="0" dirty="0">
              <a:solidFill>
                <a:schemeClr val="tx1">
                  <a:lumMod val="65000"/>
                  <a:lumOff val="35000"/>
                </a:schemeClr>
              </a:solidFill>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1" dirty="0" err="1"/>
              <a:t>Complex</a:t>
            </a:r>
            <a:r>
              <a:rPr lang="fr-FR" b="1" baseline="0" dirty="0"/>
              <a:t> of </a:t>
            </a:r>
            <a:r>
              <a:rPr lang="fr-FR" b="1" baseline="0" dirty="0" err="1"/>
              <a:t>silicon</a:t>
            </a:r>
            <a:r>
              <a:rPr lang="fr-FR" b="1" baseline="0" dirty="0"/>
              <a:t> – </a:t>
            </a:r>
            <a:r>
              <a:rPr lang="fr-FR" b="1" baseline="0" dirty="0" err="1"/>
              <a:t>amino</a:t>
            </a:r>
            <a:r>
              <a:rPr lang="fr-FR" b="1" baseline="0" dirty="0"/>
              <a:t> </a:t>
            </a:r>
            <a:r>
              <a:rPr lang="fr-FR" b="1" baseline="0" dirty="0" err="1"/>
              <a:t>acid</a:t>
            </a:r>
            <a:r>
              <a:rPr lang="fr-FR" b="1" baseline="0" dirty="0"/>
              <a:t> </a:t>
            </a:r>
            <a:r>
              <a:rPr lang="fr-FR" dirty="0"/>
              <a:t>: Anti-</a:t>
            </a:r>
            <a:r>
              <a:rPr lang="fr-FR" dirty="0" err="1"/>
              <a:t>glycation</a:t>
            </a:r>
            <a:r>
              <a:rPr lang="fr-FR" dirty="0"/>
              <a:t>.</a:t>
            </a:r>
            <a:r>
              <a:rPr lang="fr-FR" dirty="0">
                <a:solidFill>
                  <a:schemeClr val="tx1">
                    <a:lumMod val="65000"/>
                    <a:lumOff val="35000"/>
                  </a:schemeClr>
                </a:solidFill>
              </a:rPr>
              <a:t> </a:t>
            </a:r>
            <a:r>
              <a:rPr lang="en-US" dirty="0">
                <a:solidFill>
                  <a:schemeClr val="tx1">
                    <a:lumMod val="65000"/>
                    <a:lumOff val="35000"/>
                  </a:schemeClr>
                </a:solidFill>
              </a:rPr>
              <a:t>(prevents the sugar from fixing on the proteins and thus causing the degradation of collagen and elastin) </a:t>
            </a:r>
            <a:endParaRPr lang="fr-FR" dirty="0">
              <a:solidFill>
                <a:schemeClr val="tx1">
                  <a:lumMod val="65000"/>
                  <a:lumOff val="35000"/>
                </a:schemeClr>
              </a:solidFill>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1" dirty="0" err="1">
                <a:solidFill>
                  <a:schemeClr val="tx1">
                    <a:lumMod val="65000"/>
                    <a:lumOff val="35000"/>
                  </a:schemeClr>
                </a:solidFill>
              </a:rPr>
              <a:t>Yeast</a:t>
            </a:r>
            <a:r>
              <a:rPr lang="fr-FR" b="1" dirty="0">
                <a:solidFill>
                  <a:schemeClr val="tx1">
                    <a:lumMod val="65000"/>
                    <a:lumOff val="35000"/>
                  </a:schemeClr>
                </a:solidFill>
              </a:rPr>
              <a:t> and </a:t>
            </a:r>
            <a:r>
              <a:rPr lang="fr-FR" b="1" dirty="0" err="1">
                <a:solidFill>
                  <a:schemeClr val="tx1">
                    <a:lumMod val="65000"/>
                    <a:lumOff val="35000"/>
                  </a:schemeClr>
                </a:solidFill>
              </a:rPr>
              <a:t>nutgrass</a:t>
            </a:r>
            <a:r>
              <a:rPr lang="fr-FR" b="1" dirty="0">
                <a:solidFill>
                  <a:schemeClr val="tx1">
                    <a:lumMod val="65000"/>
                    <a:lumOff val="35000"/>
                  </a:schemeClr>
                </a:solidFill>
              </a:rPr>
              <a:t> </a:t>
            </a:r>
            <a:r>
              <a:rPr lang="fr-FR" b="1" dirty="0" err="1">
                <a:solidFill>
                  <a:schemeClr val="tx1">
                    <a:lumMod val="65000"/>
                    <a:lumOff val="35000"/>
                  </a:schemeClr>
                </a:solidFill>
              </a:rPr>
              <a:t>extract</a:t>
            </a:r>
            <a:r>
              <a:rPr lang="fr-FR" b="1" dirty="0">
                <a:solidFill>
                  <a:schemeClr val="tx1">
                    <a:lumMod val="65000"/>
                    <a:lumOff val="35000"/>
                  </a:schemeClr>
                </a:solidFill>
              </a:rPr>
              <a:t> </a:t>
            </a:r>
            <a:r>
              <a:rPr lang="fr-FR" baseline="0" dirty="0">
                <a:solidFill>
                  <a:schemeClr val="tx1">
                    <a:lumMod val="65000"/>
                    <a:lumOff val="35000"/>
                  </a:schemeClr>
                </a:solidFill>
              </a:rPr>
              <a:t>: </a:t>
            </a:r>
            <a:r>
              <a:rPr lang="fr-FR" baseline="0" dirty="0" err="1">
                <a:solidFill>
                  <a:schemeClr val="tx1">
                    <a:lumMod val="65000"/>
                    <a:lumOff val="35000"/>
                  </a:schemeClr>
                </a:solidFill>
              </a:rPr>
              <a:t>firmness</a:t>
            </a:r>
            <a:r>
              <a:rPr lang="fr-FR" baseline="0" dirty="0">
                <a:solidFill>
                  <a:schemeClr val="tx1">
                    <a:lumMod val="65000"/>
                    <a:lumOff val="35000"/>
                  </a:schemeClr>
                </a:solidFill>
              </a:rPr>
              <a:t> and </a:t>
            </a:r>
            <a:r>
              <a:rPr lang="fr-FR" baseline="0" dirty="0" err="1">
                <a:solidFill>
                  <a:schemeClr val="tx1">
                    <a:lumMod val="65000"/>
                    <a:lumOff val="35000"/>
                  </a:schemeClr>
                </a:solidFill>
              </a:rPr>
              <a:t>bounce</a:t>
            </a:r>
            <a:r>
              <a:rPr lang="fr-FR" baseline="0" dirty="0">
                <a:solidFill>
                  <a:schemeClr val="tx1">
                    <a:lumMod val="65000"/>
                    <a:lumOff val="35000"/>
                  </a:schemeClr>
                </a:solidFill>
              </a:rPr>
              <a:t> </a:t>
            </a:r>
            <a:endParaRPr lang="fr-FR" dirty="0">
              <a:solidFill>
                <a:schemeClr val="tx1">
                  <a:lumMod val="65000"/>
                  <a:lumOff val="35000"/>
                </a:schemeClr>
              </a:solidFill>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1" dirty="0" err="1"/>
              <a:t>Complex</a:t>
            </a:r>
            <a:r>
              <a:rPr lang="fr-FR" b="1" baseline="0" dirty="0"/>
              <a:t> of </a:t>
            </a:r>
            <a:r>
              <a:rPr lang="fr-FR" b="1" baseline="0" dirty="0" err="1"/>
              <a:t>bamboo</a:t>
            </a:r>
            <a:r>
              <a:rPr lang="fr-FR" b="1" baseline="0" dirty="0"/>
              <a:t> </a:t>
            </a:r>
            <a:r>
              <a:rPr lang="fr-FR" b="1" baseline="0" dirty="0" err="1"/>
              <a:t>silica</a:t>
            </a:r>
            <a:r>
              <a:rPr lang="fr-FR" b="1" baseline="0" dirty="0"/>
              <a:t> &amp; </a:t>
            </a:r>
            <a:r>
              <a:rPr lang="fr-FR" b="1" baseline="0" dirty="0" err="1"/>
              <a:t>pea</a:t>
            </a:r>
            <a:r>
              <a:rPr lang="fr-FR" b="1" baseline="0" dirty="0"/>
              <a:t> </a:t>
            </a:r>
            <a:r>
              <a:rPr lang="fr-FR" b="1" baseline="0" dirty="0" err="1"/>
              <a:t>extract</a:t>
            </a:r>
            <a:r>
              <a:rPr lang="fr-FR" b="1" baseline="0" dirty="0">
                <a:solidFill>
                  <a:schemeClr val="tx1">
                    <a:lumMod val="65000"/>
                    <a:lumOff val="35000"/>
                  </a:schemeClr>
                </a:solidFill>
              </a:rPr>
              <a:t> </a:t>
            </a:r>
            <a:r>
              <a:rPr lang="fr-FR" baseline="0" dirty="0">
                <a:solidFill>
                  <a:schemeClr val="tx1">
                    <a:lumMod val="65000"/>
                    <a:lumOff val="35000"/>
                  </a:schemeClr>
                </a:solidFill>
              </a:rPr>
              <a:t>: </a:t>
            </a:r>
            <a:r>
              <a:rPr lang="fr-FR" dirty="0" err="1">
                <a:solidFill>
                  <a:schemeClr val="tx1">
                    <a:lumMod val="65000"/>
                    <a:lumOff val="35000"/>
                  </a:schemeClr>
                </a:solidFill>
              </a:rPr>
              <a:t>antiwrinkle</a:t>
            </a:r>
            <a:r>
              <a:rPr lang="fr-FR" baseline="0" dirty="0">
                <a:solidFill>
                  <a:schemeClr val="tx1">
                    <a:lumMod val="65000"/>
                    <a:lumOff val="35000"/>
                  </a:schemeClr>
                </a:solidFill>
              </a:rPr>
              <a:t> – </a:t>
            </a:r>
            <a:r>
              <a:rPr lang="fr-FR" baseline="0" dirty="0" err="1">
                <a:solidFill>
                  <a:schemeClr val="tx1">
                    <a:lumMod val="65000"/>
                    <a:lumOff val="35000"/>
                  </a:schemeClr>
                </a:solidFill>
              </a:rPr>
              <a:t>smoothing</a:t>
            </a:r>
            <a:r>
              <a:rPr lang="fr-FR" baseline="0" dirty="0">
                <a:solidFill>
                  <a:schemeClr val="tx1">
                    <a:lumMod val="65000"/>
                    <a:lumOff val="35000"/>
                  </a:schemeClr>
                </a:solidFill>
              </a:rPr>
              <a:t>  </a:t>
            </a:r>
            <a:r>
              <a:rPr lang="en-US" baseline="0" dirty="0">
                <a:solidFill>
                  <a:schemeClr val="tx1">
                    <a:lumMod val="65000"/>
                    <a:lumOff val="35000"/>
                  </a:schemeClr>
                </a:solidFill>
              </a:rPr>
              <a:t>Boosts the synthesis of collagen and elastin.</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fr-FR" b="0" dirty="0">
              <a:solidFill>
                <a:schemeClr val="tx1">
                  <a:lumMod val="65000"/>
                  <a:lumOff val="35000"/>
                </a:schemeClr>
              </a:solidFill>
            </a:endParaRPr>
          </a:p>
          <a:p>
            <a:pPr algn="just" defTabSz="922591">
              <a:defRPr/>
            </a:pPr>
            <a:r>
              <a:rPr lang="fr-FR" b="0" dirty="0">
                <a:solidFill>
                  <a:schemeClr val="tx1">
                    <a:lumMod val="65000"/>
                    <a:lumOff val="35000"/>
                  </a:schemeClr>
                </a:solidFill>
                <a:sym typeface="Wingdings" pitchFamily="2" charset="2"/>
              </a:rPr>
              <a:t>*</a:t>
            </a:r>
            <a:r>
              <a:rPr lang="fr-FR" b="0" dirty="0" err="1">
                <a:solidFill>
                  <a:schemeClr val="tx1">
                    <a:lumMod val="65000"/>
                    <a:lumOff val="35000"/>
                  </a:schemeClr>
                </a:solidFill>
                <a:sym typeface="Wingdings" pitchFamily="2" charset="2"/>
              </a:rPr>
              <a:t>third</a:t>
            </a:r>
            <a:r>
              <a:rPr lang="fr-FR" b="0" baseline="0" dirty="0">
                <a:solidFill>
                  <a:schemeClr val="tx1">
                    <a:lumMod val="65000"/>
                    <a:lumOff val="35000"/>
                  </a:schemeClr>
                </a:solidFill>
                <a:sym typeface="Wingdings" pitchFamily="2" charset="2"/>
              </a:rPr>
              <a:t> and last action </a:t>
            </a:r>
            <a:r>
              <a:rPr lang="fr-FR" b="0" baseline="0" dirty="0" err="1">
                <a:solidFill>
                  <a:schemeClr val="tx1">
                    <a:lumMod val="65000"/>
                    <a:lumOff val="35000"/>
                  </a:schemeClr>
                </a:solidFill>
                <a:sym typeface="Wingdings" pitchFamily="2" charset="2"/>
              </a:rPr>
              <a:t>level</a:t>
            </a:r>
            <a:r>
              <a:rPr lang="fr-FR" b="0" baseline="0" dirty="0">
                <a:solidFill>
                  <a:schemeClr val="tx1">
                    <a:lumMod val="65000"/>
                    <a:lumOff val="35000"/>
                  </a:schemeClr>
                </a:solidFill>
                <a:sym typeface="Wingdings" pitchFamily="2" charset="2"/>
              </a:rPr>
              <a:t> </a:t>
            </a:r>
            <a:r>
              <a:rPr lang="fr-FR" b="0" dirty="0">
                <a:solidFill>
                  <a:schemeClr val="tx1">
                    <a:lumMod val="65000"/>
                    <a:lumOff val="35000"/>
                  </a:schemeClr>
                </a:solidFill>
                <a:sym typeface="Wingdings" pitchFamily="2" charset="2"/>
              </a:rPr>
              <a:t> : on</a:t>
            </a:r>
            <a:r>
              <a:rPr lang="fr-FR" b="0" baseline="0" dirty="0">
                <a:solidFill>
                  <a:schemeClr val="tx1">
                    <a:lumMod val="65000"/>
                    <a:lumOff val="35000"/>
                  </a:schemeClr>
                </a:solidFill>
                <a:sym typeface="Wingdings" pitchFamily="2" charset="2"/>
              </a:rPr>
              <a:t> </a:t>
            </a:r>
            <a:r>
              <a:rPr lang="fr-FR" b="0" baseline="0" dirty="0" err="1">
                <a:solidFill>
                  <a:schemeClr val="tx1">
                    <a:lumMod val="65000"/>
                    <a:lumOff val="35000"/>
                  </a:schemeClr>
                </a:solidFill>
                <a:sym typeface="Wingdings" pitchFamily="2" charset="2"/>
              </a:rPr>
              <a:t>discoloration</a:t>
            </a:r>
            <a:r>
              <a:rPr lang="fr-FR" b="0" baseline="0" dirty="0">
                <a:solidFill>
                  <a:schemeClr val="tx1">
                    <a:lumMod val="65000"/>
                    <a:lumOff val="35000"/>
                  </a:schemeClr>
                </a:solidFill>
                <a:sym typeface="Wingdings" pitchFamily="2" charset="2"/>
              </a:rPr>
              <a:t> and skin radiance : </a:t>
            </a:r>
            <a:r>
              <a:rPr lang="en-US" b="0" baseline="0" dirty="0">
                <a:solidFill>
                  <a:schemeClr val="tx1">
                    <a:lumMod val="65000"/>
                    <a:lumOff val="35000"/>
                  </a:schemeClr>
                </a:solidFill>
                <a:sym typeface="Wingdings" pitchFamily="2" charset="2"/>
              </a:rPr>
              <a:t>Acts on the pigmentation process and on the microcirculation</a:t>
            </a:r>
            <a:endParaRPr lang="fr-FR" b="0" baseline="0" dirty="0">
              <a:solidFill>
                <a:schemeClr val="tx1">
                  <a:lumMod val="65000"/>
                  <a:lumOff val="35000"/>
                </a:schemeClr>
              </a:solidFill>
              <a:sym typeface="Wingdings" pitchFamily="2" charset="2"/>
            </a:endParaRPr>
          </a:p>
          <a:p>
            <a:pPr marL="0" indent="0" algn="just" defTabSz="922591">
              <a:buFont typeface="Wingdings" panose="05000000000000000000" pitchFamily="2" charset="2"/>
              <a:buNone/>
              <a:defRPr/>
            </a:pPr>
            <a:endParaRPr lang="fr-FR" b="0" baseline="0" dirty="0">
              <a:solidFill>
                <a:schemeClr val="tx1">
                  <a:lumMod val="65000"/>
                  <a:lumOff val="35000"/>
                </a:schemeClr>
              </a:solidFill>
            </a:endParaRPr>
          </a:p>
          <a:p>
            <a:pPr marL="171450" indent="-171450" algn="just" defTabSz="922591">
              <a:buFontTx/>
              <a:buChar char="-"/>
              <a:defRPr/>
            </a:pPr>
            <a:r>
              <a:rPr lang="fr-FR" b="1" dirty="0" err="1"/>
              <a:t>Red</a:t>
            </a:r>
            <a:r>
              <a:rPr lang="fr-FR" b="1" baseline="0" dirty="0"/>
              <a:t> </a:t>
            </a:r>
            <a:r>
              <a:rPr lang="fr-FR" b="1" baseline="0" dirty="0" err="1"/>
              <a:t>algae</a:t>
            </a:r>
            <a:r>
              <a:rPr lang="fr-FR" b="1" baseline="0" dirty="0"/>
              <a:t> </a:t>
            </a:r>
            <a:r>
              <a:rPr lang="fr-FR" b="1" baseline="0" dirty="0" err="1"/>
              <a:t>extract</a:t>
            </a:r>
            <a:r>
              <a:rPr lang="fr-FR" b="1" dirty="0"/>
              <a:t> </a:t>
            </a:r>
            <a:r>
              <a:rPr lang="fr-FR" dirty="0"/>
              <a:t>: </a:t>
            </a:r>
            <a:r>
              <a:rPr lang="fr-FR" dirty="0" err="1"/>
              <a:t>Clear</a:t>
            </a:r>
            <a:r>
              <a:rPr lang="fr-FR" baseline="0" dirty="0"/>
              <a:t> – </a:t>
            </a:r>
            <a:r>
              <a:rPr lang="fr-FR" baseline="0" dirty="0" err="1"/>
              <a:t>even</a:t>
            </a:r>
            <a:r>
              <a:rPr lang="fr-FR" baseline="0" dirty="0"/>
              <a:t> </a:t>
            </a:r>
            <a:r>
              <a:rPr lang="fr-FR" baseline="0" dirty="0" err="1"/>
              <a:t>textured</a:t>
            </a:r>
            <a:r>
              <a:rPr lang="fr-FR" baseline="0" dirty="0"/>
              <a:t> complexion </a:t>
            </a:r>
            <a:endParaRPr lang="fr-FR" dirty="0"/>
          </a:p>
          <a:p>
            <a:pPr marL="171450" indent="-171450" algn="just" defTabSz="922591">
              <a:buFontTx/>
              <a:buChar char="-"/>
              <a:defRPr/>
            </a:pPr>
            <a:r>
              <a:rPr lang="fr-FR" b="1" dirty="0"/>
              <a:t>Natural</a:t>
            </a:r>
            <a:r>
              <a:rPr lang="fr-FR" b="1" baseline="0" dirty="0"/>
              <a:t> light-</a:t>
            </a:r>
            <a:r>
              <a:rPr lang="fr-FR" b="1" baseline="0" dirty="0" err="1"/>
              <a:t>reflecting</a:t>
            </a:r>
            <a:r>
              <a:rPr lang="fr-FR" b="1" baseline="0" dirty="0"/>
              <a:t> </a:t>
            </a:r>
            <a:r>
              <a:rPr lang="fr-FR" b="1" baseline="0" dirty="0" err="1"/>
              <a:t>pink</a:t>
            </a:r>
            <a:r>
              <a:rPr lang="fr-FR" b="1" baseline="0" dirty="0"/>
              <a:t> pigments </a:t>
            </a:r>
            <a:r>
              <a:rPr lang="fr-FR" baseline="0" dirty="0"/>
              <a:t>: </a:t>
            </a:r>
            <a:r>
              <a:rPr lang="fr-FR" baseline="0" dirty="0" err="1"/>
              <a:t>illuminating</a:t>
            </a:r>
            <a:r>
              <a:rPr lang="fr-FR" baseline="0" dirty="0"/>
              <a:t> the skin </a:t>
            </a:r>
          </a:p>
          <a:p>
            <a:pPr marL="171450" indent="-171450" algn="just" defTabSz="922591">
              <a:buFontTx/>
              <a:buChar char="-"/>
              <a:defRPr/>
            </a:pPr>
            <a:r>
              <a:rPr lang="fr-FR" b="1" dirty="0" err="1"/>
              <a:t>Solomon’s</a:t>
            </a:r>
            <a:r>
              <a:rPr lang="fr-FR" b="1" dirty="0"/>
              <a:t> </a:t>
            </a:r>
            <a:r>
              <a:rPr lang="fr-FR" b="1" dirty="0" err="1"/>
              <a:t>seal</a:t>
            </a:r>
            <a:r>
              <a:rPr lang="fr-FR" b="1" dirty="0"/>
              <a:t> arnica and </a:t>
            </a:r>
            <a:r>
              <a:rPr lang="fr-FR" b="1" dirty="0" err="1"/>
              <a:t>cypress</a:t>
            </a:r>
            <a:r>
              <a:rPr lang="fr-FR" b="1" dirty="0"/>
              <a:t>  </a:t>
            </a:r>
            <a:r>
              <a:rPr lang="fr-FR" dirty="0"/>
              <a:t>: </a:t>
            </a:r>
            <a:r>
              <a:rPr lang="fr-FR" dirty="0" err="1"/>
              <a:t>brightening</a:t>
            </a:r>
            <a:r>
              <a:rPr lang="fr-FR" dirty="0"/>
              <a:t> </a:t>
            </a:r>
            <a:r>
              <a:rPr lang="fr-FR" dirty="0" err="1"/>
              <a:t>effect</a:t>
            </a:r>
            <a:r>
              <a:rPr lang="fr-FR" dirty="0"/>
              <a:t> </a:t>
            </a:r>
            <a:r>
              <a:rPr lang="fr-FR" baseline="0" dirty="0"/>
              <a:t> </a:t>
            </a:r>
          </a:p>
          <a:p>
            <a:pPr marL="0" indent="0" algn="just" defTabSz="922591">
              <a:buFontTx/>
              <a:buNone/>
              <a:defRPr/>
            </a:pPr>
            <a:endParaRPr lang="fr-FR" baseline="0" dirty="0"/>
          </a:p>
          <a:p>
            <a:pPr marL="171450" marR="0" lvl="0" indent="-171450" algn="just" defTabSz="922591" rtl="0" eaLnBrk="1" fontAlgn="auto" latinLnBrk="0" hangingPunct="1">
              <a:lnSpc>
                <a:spcPct val="100000"/>
              </a:lnSpc>
              <a:spcBef>
                <a:spcPts val="0"/>
              </a:spcBef>
              <a:spcAft>
                <a:spcPts val="0"/>
              </a:spcAft>
              <a:buClrTx/>
              <a:buSzTx/>
              <a:buFontTx/>
              <a:buChar char="-"/>
              <a:tabLst/>
              <a:defRPr/>
            </a:pPr>
            <a:r>
              <a:rPr lang="fr-FR" sz="1200" i="1" dirty="0">
                <a:latin typeface="Roboto" panose="02000000000000000000" pitchFamily="2" charset="0"/>
                <a:ea typeface="Roboto" panose="02000000000000000000" pitchFamily="2" charset="0"/>
              </a:rPr>
              <a:t>+ Yon-Ka Quintessence, </a:t>
            </a:r>
            <a:r>
              <a:rPr lang="fr-FR" sz="1200" i="1" dirty="0" err="1">
                <a:latin typeface="Roboto" panose="02000000000000000000" pitchFamily="2" charset="0"/>
                <a:ea typeface="Roboto" panose="02000000000000000000" pitchFamily="2" charset="0"/>
              </a:rPr>
              <a:t>bergamot</a:t>
            </a:r>
            <a:r>
              <a:rPr lang="fr-FR" sz="1200" i="1" dirty="0">
                <a:latin typeface="Roboto" panose="02000000000000000000" pitchFamily="2" charset="0"/>
                <a:ea typeface="Roboto" panose="02000000000000000000" pitchFamily="2" charset="0"/>
              </a:rPr>
              <a:t>, </a:t>
            </a:r>
            <a:r>
              <a:rPr lang="fr-FR" sz="1200" i="1" dirty="0" err="1">
                <a:latin typeface="Roboto" panose="02000000000000000000" pitchFamily="2" charset="0"/>
                <a:ea typeface="Roboto" panose="02000000000000000000" pitchFamily="2" charset="0"/>
              </a:rPr>
              <a:t>lemon</a:t>
            </a:r>
            <a:r>
              <a:rPr lang="fr-FR" sz="1200" i="1" dirty="0">
                <a:latin typeface="Roboto" panose="02000000000000000000" pitchFamily="2" charset="0"/>
                <a:ea typeface="Roboto" panose="02000000000000000000" pitchFamily="2" charset="0"/>
              </a:rPr>
              <a:t>, mandarin, rose, tonka </a:t>
            </a:r>
            <a:r>
              <a:rPr lang="fr-FR" sz="1200" i="1" dirty="0" err="1">
                <a:latin typeface="Roboto" panose="02000000000000000000" pitchFamily="2" charset="0"/>
                <a:ea typeface="Roboto" panose="02000000000000000000" pitchFamily="2" charset="0"/>
              </a:rPr>
              <a:t>bean</a:t>
            </a:r>
            <a:r>
              <a:rPr lang="fr-FR" sz="1200" i="1" dirty="0">
                <a:latin typeface="Roboto" panose="02000000000000000000" pitchFamily="2" charset="0"/>
                <a:ea typeface="Roboto" panose="02000000000000000000" pitchFamily="2" charset="0"/>
              </a:rPr>
              <a:t> and </a:t>
            </a:r>
            <a:r>
              <a:rPr lang="fr-FR" sz="1200" i="1" dirty="0" err="1">
                <a:latin typeface="Roboto" panose="02000000000000000000" pitchFamily="2" charset="0"/>
                <a:ea typeface="Roboto" panose="02000000000000000000" pitchFamily="2" charset="0"/>
              </a:rPr>
              <a:t>guaiac</a:t>
            </a:r>
            <a:r>
              <a:rPr lang="fr-FR" sz="1200" i="1" dirty="0">
                <a:latin typeface="Roboto" panose="02000000000000000000" pitchFamily="2" charset="0"/>
                <a:ea typeface="Roboto" panose="02000000000000000000" pitchFamily="2" charset="0"/>
              </a:rPr>
              <a:t> </a:t>
            </a:r>
            <a:r>
              <a:rPr lang="fr-FR" sz="1200" i="1" dirty="0" err="1">
                <a:latin typeface="Roboto" panose="02000000000000000000" pitchFamily="2" charset="0"/>
                <a:ea typeface="Roboto" panose="02000000000000000000" pitchFamily="2" charset="0"/>
              </a:rPr>
              <a:t>wood</a:t>
            </a:r>
            <a:r>
              <a:rPr lang="fr-FR" sz="1200" i="1" dirty="0">
                <a:latin typeface="Roboto" panose="02000000000000000000" pitchFamily="2" charset="0"/>
                <a:ea typeface="Roboto" panose="02000000000000000000" pitchFamily="2" charset="0"/>
              </a:rPr>
              <a:t> E.O.</a:t>
            </a:r>
            <a:r>
              <a:rPr lang="fr-FR" sz="1400" i="1" baseline="0" dirty="0">
                <a:solidFill>
                  <a:prstClr val="black"/>
                </a:solidFill>
                <a:latin typeface="Roboto" panose="02000000000000000000" pitchFamily="2" charset="0"/>
                <a:ea typeface="Roboto" panose="02000000000000000000" pitchFamily="2" charset="0"/>
              </a:rPr>
              <a:t> </a:t>
            </a:r>
            <a:r>
              <a:rPr lang="fr-FR" dirty="0"/>
              <a:t>: </a:t>
            </a:r>
            <a:r>
              <a:rPr lang="fr-FR" dirty="0" err="1"/>
              <a:t>vitalizing</a:t>
            </a:r>
            <a:r>
              <a:rPr lang="fr-FR" dirty="0"/>
              <a:t> &amp; </a:t>
            </a:r>
            <a:r>
              <a:rPr lang="fr-FR" dirty="0" err="1"/>
              <a:t>replenishing</a:t>
            </a:r>
            <a:r>
              <a:rPr lang="fr-FR" baseline="0" dirty="0"/>
              <a:t> </a:t>
            </a:r>
            <a:r>
              <a:rPr lang="fr-FR" baseline="0" dirty="0" err="1"/>
              <a:t>effects</a:t>
            </a:r>
            <a:r>
              <a:rPr lang="fr-FR" baseline="0" dirty="0"/>
              <a:t> </a:t>
            </a:r>
            <a:endParaRPr lang="fr-FR" b="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endParaRPr lang="fr-FR" b="0" baseline="0" dirty="0">
              <a:solidFill>
                <a:schemeClr val="tx1">
                  <a:lumMod val="65000"/>
                  <a:lumOff val="35000"/>
                </a:schemeClr>
              </a:solidFill>
            </a:endParaRPr>
          </a:p>
          <a:p>
            <a:pPr algn="just">
              <a:lnSpc>
                <a:spcPct val="120000"/>
              </a:lnSpc>
              <a:defRPr/>
            </a:pPr>
            <a:r>
              <a:rPr lang="en-US" b="0" baseline="0" dirty="0">
                <a:solidFill>
                  <a:schemeClr val="tx1">
                    <a:lumMod val="65000"/>
                    <a:lumOff val="35000"/>
                  </a:schemeClr>
                </a:solidFill>
              </a:rPr>
              <a:t>Reminder: </a:t>
            </a:r>
          </a:p>
          <a:p>
            <a:pPr algn="just">
              <a:lnSpc>
                <a:spcPct val="120000"/>
              </a:lnSpc>
              <a:defRPr/>
            </a:pPr>
            <a:r>
              <a:rPr lang="en-US" b="0" baseline="0" dirty="0">
                <a:solidFill>
                  <a:schemeClr val="tx1">
                    <a:lumMod val="65000"/>
                    <a:lumOff val="35000"/>
                  </a:schemeClr>
                </a:solidFill>
              </a:rPr>
              <a:t>The stratum </a:t>
            </a:r>
            <a:r>
              <a:rPr lang="en-US" b="0" baseline="0" dirty="0" err="1">
                <a:solidFill>
                  <a:schemeClr val="tx1">
                    <a:lumMod val="65000"/>
                    <a:lumOff val="35000"/>
                  </a:schemeClr>
                </a:solidFill>
              </a:rPr>
              <a:t>corneum</a:t>
            </a:r>
            <a:r>
              <a:rPr lang="en-US" b="0" baseline="0" dirty="0">
                <a:solidFill>
                  <a:schemeClr val="tx1">
                    <a:lumMod val="65000"/>
                    <a:lumOff val="35000"/>
                  </a:schemeClr>
                </a:solidFill>
              </a:rPr>
              <a:t> is like a structure made of </a:t>
            </a:r>
          </a:p>
          <a:p>
            <a:pPr algn="just">
              <a:lnSpc>
                <a:spcPct val="120000"/>
              </a:lnSpc>
              <a:defRPr/>
            </a:pPr>
            <a:r>
              <a:rPr lang="en-US" b="0" baseline="0" dirty="0">
                <a:solidFill>
                  <a:schemeClr val="tx1">
                    <a:lumMod val="65000"/>
                    <a:lumOff val="35000"/>
                  </a:schemeClr>
                </a:solidFill>
              </a:rPr>
              <a:t> bricks (the </a:t>
            </a:r>
            <a:r>
              <a:rPr lang="en-US" b="0" baseline="0" dirty="0" err="1">
                <a:solidFill>
                  <a:schemeClr val="tx1">
                    <a:lumMod val="65000"/>
                    <a:lumOff val="35000"/>
                  </a:schemeClr>
                </a:solidFill>
              </a:rPr>
              <a:t>corneocytes</a:t>
            </a:r>
            <a:r>
              <a:rPr lang="en-US" b="0" baseline="0" dirty="0">
                <a:solidFill>
                  <a:schemeClr val="tx1">
                    <a:lumMod val="65000"/>
                    <a:lumOff val="35000"/>
                  </a:schemeClr>
                </a:solidFill>
              </a:rPr>
              <a:t> - which are formed from the keratinocytes that are in the lower layers of the epidermis) </a:t>
            </a:r>
          </a:p>
          <a:p>
            <a:pPr algn="just">
              <a:lnSpc>
                <a:spcPct val="120000"/>
              </a:lnSpc>
              <a:defRPr/>
            </a:pPr>
            <a:r>
              <a:rPr lang="en-US" b="0" baseline="0" dirty="0">
                <a:solidFill>
                  <a:schemeClr val="tx1">
                    <a:lumMod val="65000"/>
                    <a:lumOff val="35000"/>
                  </a:schemeClr>
                </a:solidFill>
              </a:rPr>
              <a:t> mortar (the intercellular lipid cement = lipids)</a:t>
            </a:r>
          </a:p>
          <a:p>
            <a:pPr algn="just">
              <a:lnSpc>
                <a:spcPct val="120000"/>
              </a:lnSpc>
              <a:defRPr/>
            </a:pPr>
            <a:r>
              <a:rPr lang="en-US" b="0" baseline="0" dirty="0">
                <a:solidFill>
                  <a:schemeClr val="tx1">
                    <a:lumMod val="65000"/>
                    <a:lumOff val="35000"/>
                  </a:schemeClr>
                </a:solidFill>
              </a:rPr>
              <a:t>When the skin is in good condition, it guarantees the role of barrier function (which also prevents excessive evaporation of water, i.e., IEP = insensible water loss)</a:t>
            </a:r>
          </a:p>
          <a:p>
            <a:pPr algn="just">
              <a:lnSpc>
                <a:spcPct val="120000"/>
              </a:lnSpc>
              <a:defRPr/>
            </a:pPr>
            <a:r>
              <a:rPr lang="en-US" b="0" baseline="0" dirty="0">
                <a:solidFill>
                  <a:schemeClr val="tx1">
                    <a:lumMod val="65000"/>
                    <a:lumOff val="35000"/>
                  </a:schemeClr>
                </a:solidFill>
              </a:rPr>
              <a:t>With age and external aggressions (UV, stress, pollution, tobacco), the integrity of the cutaneous barrier is altered = this brick and mortar structure is altered and therefore the EIP is greater and the lipids in the horny layer decrease (the horny layer of an 80 year old person contains 65% less epidermal lipids than a 25 year old). </a:t>
            </a:r>
          </a:p>
          <a:p>
            <a:pPr algn="just">
              <a:lnSpc>
                <a:spcPct val="120000"/>
              </a:lnSpc>
              <a:defRPr/>
            </a:pPr>
            <a:r>
              <a:rPr lang="en-US" b="0" baseline="0" dirty="0">
                <a:solidFill>
                  <a:schemeClr val="tx1">
                    <a:lumMod val="65000"/>
                    <a:lumOff val="35000"/>
                  </a:schemeClr>
                </a:solidFill>
              </a:rPr>
              <a:t>The lack of lipids leads to an increase in sensitivity to environmental attacks, the skin has a reduced capacity for regeneration/repair and loses its ability to retain water.</a:t>
            </a:r>
          </a:p>
          <a:p>
            <a:pPr algn="just">
              <a:lnSpc>
                <a:spcPct val="120000"/>
              </a:lnSpc>
              <a:defRPr/>
            </a:pPr>
            <a:r>
              <a:rPr lang="en-US" b="0" baseline="0" dirty="0">
                <a:solidFill>
                  <a:schemeClr val="tx1">
                    <a:lumMod val="65000"/>
                    <a:lumOff val="35000"/>
                  </a:schemeClr>
                </a:solidFill>
              </a:rPr>
              <a:t>The result: it becomes tight, dry, rough, dehydrated, dull, loses its bounce, becomes marked, heals less well. </a:t>
            </a:r>
          </a:p>
          <a:p>
            <a:pPr algn="just">
              <a:lnSpc>
                <a:spcPct val="120000"/>
              </a:lnSpc>
              <a:defRPr/>
            </a:pPr>
            <a:endParaRPr lang="fr-FR" b="0" dirty="0">
              <a:solidFill>
                <a:schemeClr val="tx1">
                  <a:lumMod val="65000"/>
                  <a:lumOff val="35000"/>
                </a:schemeClr>
              </a:solidFill>
            </a:endParaRPr>
          </a:p>
          <a:p>
            <a:pPr algn="just" defTabSz="922591">
              <a:defRPr/>
            </a:pPr>
            <a:r>
              <a:rPr lang="en-US" dirty="0">
                <a:solidFill>
                  <a:schemeClr val="tx1">
                    <a:lumMod val="65000"/>
                    <a:lumOff val="35000"/>
                  </a:schemeClr>
                </a:solidFill>
              </a:rPr>
              <a:t>The DEJ is the interface between the epidermis and the dermis - it supports the epidermis, filters the exchanges between the dermis and the epidermis.  With age, the DEJ flattens out - fewer </a:t>
            </a:r>
            <a:r>
              <a:rPr lang="en-US" dirty="0" err="1">
                <a:solidFill>
                  <a:schemeClr val="tx1">
                    <a:lumMod val="65000"/>
                    <a:lumOff val="35000"/>
                  </a:schemeClr>
                </a:solidFill>
              </a:rPr>
              <a:t>sinuosities</a:t>
            </a:r>
            <a:r>
              <a:rPr lang="en-US" dirty="0">
                <a:solidFill>
                  <a:schemeClr val="tx1">
                    <a:lumMod val="65000"/>
                    <a:lumOff val="35000"/>
                  </a:schemeClr>
                </a:solidFill>
              </a:rPr>
              <a:t> = fewer exchanges and less cohesion between the two tissues. Consequently, the epidermis wrinkles, the skin is less firm and less taut and wrinkles appear. </a:t>
            </a:r>
          </a:p>
          <a:p>
            <a:pPr algn="just" defTabSz="922591">
              <a:defRPr/>
            </a:pPr>
            <a:endParaRPr lang="en-US" dirty="0">
              <a:solidFill>
                <a:schemeClr val="tx1">
                  <a:lumMod val="65000"/>
                  <a:lumOff val="35000"/>
                </a:schemeClr>
              </a:solidFill>
            </a:endParaRPr>
          </a:p>
          <a:p>
            <a:pPr algn="just" defTabSz="922591">
              <a:defRPr/>
            </a:pPr>
            <a:r>
              <a:rPr lang="en-US" dirty="0">
                <a:solidFill>
                  <a:schemeClr val="tx1">
                    <a:lumMod val="65000"/>
                    <a:lumOff val="35000"/>
                  </a:schemeClr>
                </a:solidFill>
              </a:rPr>
              <a:t>In the basal layer of the epidermis, we find the melanocytes which contain the melanosomes. It is within these melanosomes that the synthesis of melanin takes place, responsible for the pigmentation of the skin.</a:t>
            </a:r>
          </a:p>
          <a:p>
            <a:pPr algn="just" defTabSz="922591">
              <a:defRPr/>
            </a:pPr>
            <a:r>
              <a:rPr lang="en-US" dirty="0">
                <a:solidFill>
                  <a:schemeClr val="tx1">
                    <a:lumMod val="65000"/>
                    <a:lumOff val="35000"/>
                  </a:schemeClr>
                </a:solidFill>
              </a:rPr>
              <a:t>Melanocytes are able to transmit their melanosomes to neighboring keratinocytes. (idea of an octopus = melanocytes that release ink = melanosomes) (1 melanocyte for approximately 36 keratinocytes). These will then migrate to the surface of the skin via the keratinocytes (via cell renewal).</a:t>
            </a:r>
          </a:p>
          <a:p>
            <a:pPr algn="just" defTabSz="922591">
              <a:defRPr/>
            </a:pPr>
            <a:r>
              <a:rPr lang="en-US" dirty="0">
                <a:solidFill>
                  <a:schemeClr val="tx1">
                    <a:lumMod val="65000"/>
                    <a:lumOff val="35000"/>
                  </a:schemeClr>
                </a:solidFill>
              </a:rPr>
              <a:t>With age and exposure to the sun, melanocyte activity increases: melanin synthesis is stimulated and the transfer of melanosomes to keratinocytes accelerates. This leads to a disruption of the melanin production and distribution mechanism. The melanin is then distributed irregularly in the skin and accumulates on the surface of the epidermis, resulting in uneven skin pigmentation and the formation of surface spots.</a:t>
            </a:r>
          </a:p>
          <a:p>
            <a:pPr algn="just" defTabSz="922591">
              <a:defRPr/>
            </a:pPr>
            <a:r>
              <a:rPr lang="en-US" dirty="0">
                <a:solidFill>
                  <a:schemeClr val="tx1">
                    <a:lumMod val="65000"/>
                    <a:lumOff val="35000"/>
                  </a:schemeClr>
                </a:solidFill>
              </a:rPr>
              <a:t>In addition, mature skin is characterized by poor functioning and degeneration of the skin's micro-vessels. The small vessels become congested and the vascularization decreases. The nutrition of the cells is less good, the metabolism slows down and the skin becomes paler.</a:t>
            </a:r>
            <a:endParaRPr lang="fr-FR" dirty="0">
              <a:solidFill>
                <a:schemeClr val="tx1">
                  <a:lumMod val="65000"/>
                  <a:lumOff val="35000"/>
                </a:schemeClr>
              </a:solidFill>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9</a:t>
            </a:fld>
            <a:endParaRPr lang="fr-FR"/>
          </a:p>
        </p:txBody>
      </p:sp>
    </p:spTree>
    <p:extLst>
      <p:ext uri="{BB962C8B-B14F-4D97-AF65-F5344CB8AC3E}">
        <p14:creationId xmlns:p14="http://schemas.microsoft.com/office/powerpoint/2010/main" val="109547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3513229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1587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2679056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minai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7"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77782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652514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420638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20671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62B525D-B5F7-42D9-8E30-9816A43F8D69}" type="datetimeFigureOut">
              <a:rPr lang="fr-FR" smtClean="0"/>
              <a:t>06/03/2023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22648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62B525D-B5F7-42D9-8E30-9816A43F8D69}" type="datetimeFigureOut">
              <a:rPr lang="fr-FR" smtClean="0"/>
              <a:t>06/03/2023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71572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62B525D-B5F7-42D9-8E30-9816A43F8D69}" type="datetimeFigureOut">
              <a:rPr lang="fr-FR" smtClean="0"/>
              <a:t>06/03/2023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173211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62B525D-B5F7-42D9-8E30-9816A43F8D69}" type="datetimeFigureOut">
              <a:rPr lang="fr-FR" smtClean="0"/>
              <a:t>06/03/2023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30373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62B525D-B5F7-42D9-8E30-9816A43F8D69}" type="datetimeFigureOut">
              <a:rPr lang="fr-FR" smtClean="0"/>
              <a:t>06/03/2023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257125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62B525D-B5F7-42D9-8E30-9816A43F8D69}" type="datetimeFigureOut">
              <a:rPr lang="fr-FR" smtClean="0"/>
              <a:t>06/03/2023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86D101-69CE-434F-8A45-0C94E6331655}" type="slidenum">
              <a:rPr lang="fr-FR" smtClean="0"/>
              <a:t>‹N°›</a:t>
            </a:fld>
            <a:endParaRPr lang="fr-FR"/>
          </a:p>
        </p:txBody>
      </p:sp>
    </p:spTree>
    <p:extLst>
      <p:ext uri="{BB962C8B-B14F-4D97-AF65-F5344CB8AC3E}">
        <p14:creationId xmlns:p14="http://schemas.microsoft.com/office/powerpoint/2010/main" val="9371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B525D-B5F7-42D9-8E30-9816A43F8D69}" type="datetimeFigureOut">
              <a:rPr lang="fr-FR" smtClean="0"/>
              <a:t>06/03/2023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6D101-69CE-434F-8A45-0C94E6331655}" type="slidenum">
              <a:rPr lang="fr-FR" smtClean="0"/>
              <a:t>‹N°›</a:t>
            </a:fld>
            <a:endParaRPr lang="fr-FR"/>
          </a:p>
        </p:txBody>
      </p:sp>
      <p:pic>
        <p:nvPicPr>
          <p:cNvPr id="7" name="Imag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p:cNvPicPr>
            <a:picLocks noChangeAspect="1"/>
          </p:cNvPicPr>
          <p:nvPr userDrawn="1"/>
        </p:nvPicPr>
        <p:blipFill>
          <a:blip r:embed="rId16"/>
          <a:stretch>
            <a:fillRect/>
          </a:stretch>
        </p:blipFill>
        <p:spPr>
          <a:xfrm>
            <a:off x="5765673" y="6264051"/>
            <a:ext cx="671222" cy="566536"/>
          </a:xfrm>
          <a:prstGeom prst="rect">
            <a:avLst/>
          </a:prstGeom>
        </p:spPr>
      </p:pic>
    </p:spTree>
    <p:extLst>
      <p:ext uri="{BB962C8B-B14F-4D97-AF65-F5344CB8AC3E}">
        <p14:creationId xmlns:p14="http://schemas.microsoft.com/office/powerpoint/2010/main" val="1062847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1.png"/><Relationship Id="rId3" Type="http://schemas.openxmlformats.org/officeDocument/2006/relationships/image" Target="../media/image27.png"/><Relationship Id="rId21" Type="http://schemas.openxmlformats.org/officeDocument/2006/relationships/image" Target="../media/image74.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47.png"/><Relationship Id="rId20"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58.png"/><Relationship Id="rId5" Type="http://schemas.openxmlformats.org/officeDocument/2006/relationships/image" Target="../media/image20.png"/><Relationship Id="rId15" Type="http://schemas.openxmlformats.org/officeDocument/2006/relationships/image" Target="../media/image51.png"/><Relationship Id="rId23" Type="http://schemas.openxmlformats.org/officeDocument/2006/relationships/image" Target="../media/image76.png"/><Relationship Id="rId10" Type="http://schemas.openxmlformats.org/officeDocument/2006/relationships/image" Target="../media/image68.png"/><Relationship Id="rId19" Type="http://schemas.openxmlformats.org/officeDocument/2006/relationships/image" Target="../media/image72.png"/><Relationship Id="rId4" Type="http://schemas.microsoft.com/office/2007/relationships/hdphoto" Target="../media/hdphoto4.wdp"/><Relationship Id="rId9" Type="http://schemas.openxmlformats.org/officeDocument/2006/relationships/image" Target="../media/image67.png"/><Relationship Id="rId14" Type="http://schemas.openxmlformats.org/officeDocument/2006/relationships/image" Target="../media/image52.png"/><Relationship Id="rId22"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28.png"/><Relationship Id="rId3" Type="http://schemas.openxmlformats.org/officeDocument/2006/relationships/image" Target="../media/image27.png"/><Relationship Id="rId21" Type="http://schemas.openxmlformats.org/officeDocument/2006/relationships/image" Target="../media/image36.png"/><Relationship Id="rId7" Type="http://schemas.openxmlformats.org/officeDocument/2006/relationships/image" Target="../media/image79.png"/><Relationship Id="rId12" Type="http://schemas.openxmlformats.org/officeDocument/2006/relationships/image" Target="../media/image50.pn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87.png"/><Relationship Id="rId20"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83.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86.png"/><Relationship Id="rId23" Type="http://schemas.openxmlformats.org/officeDocument/2006/relationships/image" Target="../media/image38.png"/><Relationship Id="rId10" Type="http://schemas.openxmlformats.org/officeDocument/2006/relationships/image" Target="../media/image82.png"/><Relationship Id="rId19" Type="http://schemas.openxmlformats.org/officeDocument/2006/relationships/image" Target="../media/image34.png"/><Relationship Id="rId4" Type="http://schemas.microsoft.com/office/2007/relationships/hdphoto" Target="../media/hdphoto4.wdp"/><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1.png"/><Relationship Id="rId4" Type="http://schemas.microsoft.com/office/2007/relationships/hdphoto" Target="../media/hdphoto4.wdp"/><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43.png"/><Relationship Id="rId21" Type="http://schemas.openxmlformats.org/officeDocument/2006/relationships/image" Target="../media/image57.png"/><Relationship Id="rId7" Type="http://schemas.openxmlformats.org/officeDocument/2006/relationships/image" Target="../media/image20.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27.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11437"/>
          <a:stretch/>
        </p:blipFill>
        <p:spPr>
          <a:xfrm>
            <a:off x="0" y="0"/>
            <a:ext cx="12192000" cy="6868452"/>
          </a:xfrm>
          <a:prstGeom prst="rect">
            <a:avLst/>
          </a:prstGeom>
        </p:spPr>
      </p:pic>
      <p:sp>
        <p:nvSpPr>
          <p:cNvPr id="5" name="Rectangle 4"/>
          <p:cNvSpPr/>
          <p:nvPr/>
        </p:nvSpPr>
        <p:spPr>
          <a:xfrm>
            <a:off x="16460" y="2602595"/>
            <a:ext cx="12192000" cy="1663262"/>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ous-titre 2">
            <a:extLst>
              <a:ext uri="{FF2B5EF4-FFF2-40B4-BE49-F238E27FC236}">
                <a16:creationId xmlns:a16="http://schemas.microsoft.com/office/drawing/2014/main" id="{5257DCD9-7062-4C85-9309-DADF1D224FEC}"/>
              </a:ext>
            </a:extLst>
          </p:cNvPr>
          <p:cNvSpPr txBox="1">
            <a:spLocks/>
          </p:cNvSpPr>
          <p:nvPr/>
        </p:nvSpPr>
        <p:spPr>
          <a:xfrm>
            <a:off x="1108069" y="3032865"/>
            <a:ext cx="9975862"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fr-FR" sz="4800" dirty="0">
                <a:solidFill>
                  <a:srgbClr val="3E3E3E"/>
                </a:solidFill>
                <a:latin typeface="KyivType Sans2" panose="00000500000000000000" pitchFamily="50" charset="0"/>
                <a:ea typeface="+mj-ea"/>
                <a:cs typeface="+mj-cs"/>
              </a:rPr>
              <a:t>AGE EXCEPTION</a:t>
            </a:r>
          </a:p>
        </p:txBody>
      </p:sp>
      <p:sp>
        <p:nvSpPr>
          <p:cNvPr id="7" name="Rectangle 6"/>
          <p:cNvSpPr/>
          <p:nvPr/>
        </p:nvSpPr>
        <p:spPr>
          <a:xfrm>
            <a:off x="8820871" y="5454869"/>
            <a:ext cx="646386" cy="654267"/>
          </a:xfrm>
          <a:prstGeom prst="rect">
            <a:avLst/>
          </a:prstGeom>
          <a:solidFill>
            <a:srgbClr val="D4B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161282" y="5454869"/>
            <a:ext cx="769884" cy="654267"/>
          </a:xfrm>
          <a:prstGeom prst="rect">
            <a:avLst/>
          </a:prstGeom>
          <a:solidFill>
            <a:srgbClr val="D6B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2695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85463" flipV="1">
            <a:off x="6754038" y="2398168"/>
            <a:ext cx="4785274" cy="3858020"/>
          </a:xfrm>
          <a:prstGeom prst="rect">
            <a:avLst/>
          </a:prstGeom>
        </p:spPr>
      </p:pic>
      <p:pic>
        <p:nvPicPr>
          <p:cNvPr id="24" name="Image 23">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1763939" y="574278"/>
            <a:ext cx="8664122" cy="723428"/>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479344" y="1442260"/>
            <a:ext cx="10837334" cy="400110"/>
          </a:xfrm>
          <a:prstGeom prst="rect">
            <a:avLst/>
          </a:prstGeom>
        </p:spPr>
        <p:txBody>
          <a:bodyPr wrap="square">
            <a:spAutoFit/>
          </a:bodyPr>
          <a:lstStyle/>
          <a:p>
            <a:pPr algn="ctr">
              <a:defRPr/>
            </a:pPr>
            <a:r>
              <a:rPr lang="en-US" sz="2000" i="1" dirty="0">
                <a:solidFill>
                  <a:prstClr val="black"/>
                </a:solidFill>
                <a:latin typeface="KyivType Sans2" panose="00000500000000000000" pitchFamily="50" charset="0"/>
              </a:rPr>
              <a:t>The 5-in-1 global anti-aging eye &amp; lip contour</a:t>
            </a:r>
            <a:endParaRPr lang="fr-FR" sz="2000" i="1" dirty="0">
              <a:solidFill>
                <a:prstClr val="black"/>
              </a:solidFill>
              <a:latin typeface="KyivType Sans2" panose="00000500000000000000" pitchFamily="50" charset="0"/>
            </a:endParaRPr>
          </a:p>
        </p:txBody>
      </p:sp>
      <p:sp>
        <p:nvSpPr>
          <p:cNvPr id="7" name="ZoneTexte 6"/>
          <p:cNvSpPr txBox="1"/>
          <p:nvPr/>
        </p:nvSpPr>
        <p:spPr>
          <a:xfrm>
            <a:off x="1455355" y="2751132"/>
            <a:ext cx="4716984" cy="1323439"/>
          </a:xfrm>
          <a:prstGeom prst="rect">
            <a:avLst/>
          </a:prstGeom>
          <a:solidFill>
            <a:schemeClr val="bg1"/>
          </a:solidFill>
        </p:spPr>
        <p:txBody>
          <a:bodyPr wrap="square" rtlCol="0">
            <a:spAutoFit/>
          </a:bodyPr>
          <a:lstStyle/>
          <a:p>
            <a:pPr defTabSz="812770"/>
            <a:r>
              <a:rPr lang="fr-FR" sz="1600" dirty="0" err="1">
                <a:solidFill>
                  <a:prstClr val="black"/>
                </a:solidFill>
                <a:latin typeface="Roboto" panose="02000000000000000000" pitchFamily="2" charset="0"/>
                <a:ea typeface="Roboto" panose="02000000000000000000" pitchFamily="2" charset="0"/>
              </a:rPr>
              <a:t>Plumps</a:t>
            </a:r>
            <a:r>
              <a:rPr lang="fr-FR" sz="1600" dirty="0">
                <a:solidFill>
                  <a:prstClr val="black"/>
                </a:solidFill>
                <a:latin typeface="Roboto" panose="02000000000000000000" pitchFamily="2" charset="0"/>
                <a:ea typeface="Roboto" panose="02000000000000000000" pitchFamily="2" charset="0"/>
              </a:rPr>
              <a:t> and </a:t>
            </a:r>
            <a:r>
              <a:rPr lang="fr-FR" sz="1600" dirty="0" err="1">
                <a:solidFill>
                  <a:prstClr val="black"/>
                </a:solidFill>
                <a:latin typeface="Roboto" panose="02000000000000000000" pitchFamily="2" charset="0"/>
                <a:ea typeface="Roboto" panose="02000000000000000000" pitchFamily="2" charset="0"/>
              </a:rPr>
              <a:t>smoothes</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wrinkles</a:t>
            </a:r>
            <a:r>
              <a:rPr lang="fr-FR" sz="1600" dirty="0">
                <a:solidFill>
                  <a:prstClr val="black"/>
                </a:solidFill>
                <a:latin typeface="Roboto" panose="02000000000000000000" pitchFamily="2" charset="0"/>
                <a:ea typeface="Roboto" panose="02000000000000000000" pitchFamily="2" charset="0"/>
              </a:rPr>
              <a:t> </a:t>
            </a:r>
          </a:p>
          <a:p>
            <a:pPr defTabSz="812770"/>
            <a:r>
              <a:rPr lang="fr-FR" sz="1600" dirty="0">
                <a:solidFill>
                  <a:prstClr val="black"/>
                </a:solidFill>
                <a:latin typeface="Roboto" panose="02000000000000000000" pitchFamily="2" charset="0"/>
                <a:ea typeface="Roboto" panose="02000000000000000000" pitchFamily="2" charset="0"/>
              </a:rPr>
              <a:t>Anti </a:t>
            </a:r>
            <a:r>
              <a:rPr lang="fr-FR" sz="1600" dirty="0" err="1">
                <a:solidFill>
                  <a:prstClr val="black"/>
                </a:solidFill>
                <a:latin typeface="Roboto" panose="02000000000000000000" pitchFamily="2" charset="0"/>
                <a:ea typeface="Roboto" panose="02000000000000000000" pitchFamily="2" charset="0"/>
              </a:rPr>
              <a:t>puffiness</a:t>
            </a:r>
            <a:r>
              <a:rPr lang="fr-FR" sz="1600" dirty="0">
                <a:solidFill>
                  <a:prstClr val="black"/>
                </a:solidFill>
                <a:latin typeface="Roboto" panose="02000000000000000000" pitchFamily="2" charset="0"/>
                <a:ea typeface="Roboto" panose="02000000000000000000" pitchFamily="2" charset="0"/>
              </a:rPr>
              <a:t> &amp; </a:t>
            </a:r>
            <a:r>
              <a:rPr lang="fr-FR" sz="1600" dirty="0" err="1">
                <a:solidFill>
                  <a:prstClr val="black"/>
                </a:solidFill>
                <a:latin typeface="Roboto" panose="02000000000000000000" pitchFamily="2" charset="0"/>
                <a:ea typeface="Roboto" panose="02000000000000000000" pitchFamily="2" charset="0"/>
              </a:rPr>
              <a:t>dark</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circles</a:t>
            </a:r>
            <a:r>
              <a:rPr lang="fr-FR" sz="1600" dirty="0">
                <a:solidFill>
                  <a:prstClr val="black"/>
                </a:solidFill>
                <a:latin typeface="Roboto" panose="02000000000000000000" pitchFamily="2" charset="0"/>
                <a:ea typeface="Roboto" panose="02000000000000000000" pitchFamily="2" charset="0"/>
              </a:rPr>
              <a:t> </a:t>
            </a:r>
          </a:p>
          <a:p>
            <a:pPr defTabSz="812770"/>
            <a:r>
              <a:rPr lang="fr-FR" sz="1600" dirty="0">
                <a:solidFill>
                  <a:prstClr val="black"/>
                </a:solidFill>
                <a:latin typeface="Roboto" panose="02000000000000000000" pitchFamily="2" charset="0"/>
                <a:ea typeface="Roboto" panose="02000000000000000000" pitchFamily="2" charset="0"/>
              </a:rPr>
              <a:t>Lifts &amp; </a:t>
            </a:r>
            <a:r>
              <a:rPr lang="fr-FR" sz="1600" dirty="0" err="1">
                <a:solidFill>
                  <a:prstClr val="black"/>
                </a:solidFill>
                <a:latin typeface="Roboto" panose="02000000000000000000" pitchFamily="2" charset="0"/>
                <a:ea typeface="Roboto" panose="02000000000000000000" pitchFamily="2" charset="0"/>
              </a:rPr>
              <a:t>firms</a:t>
            </a:r>
            <a:r>
              <a:rPr lang="fr-FR" sz="1600" dirty="0">
                <a:solidFill>
                  <a:prstClr val="black"/>
                </a:solidFill>
                <a:latin typeface="Roboto" panose="02000000000000000000" pitchFamily="2" charset="0"/>
                <a:ea typeface="Roboto" panose="02000000000000000000" pitchFamily="2" charset="0"/>
              </a:rPr>
              <a:t> </a:t>
            </a:r>
          </a:p>
          <a:p>
            <a:pPr defTabSz="812770"/>
            <a:r>
              <a:rPr lang="fr-FR" sz="1600" dirty="0" err="1">
                <a:solidFill>
                  <a:prstClr val="black"/>
                </a:solidFill>
                <a:latin typeface="Roboto" panose="02000000000000000000" pitchFamily="2" charset="0"/>
                <a:ea typeface="Roboto" panose="02000000000000000000" pitchFamily="2" charset="0"/>
              </a:rPr>
              <a:t>illuminating</a:t>
            </a:r>
            <a:r>
              <a:rPr lang="fr-FR" sz="1600" dirty="0">
                <a:solidFill>
                  <a:prstClr val="black"/>
                </a:solidFill>
                <a:latin typeface="Roboto" panose="02000000000000000000" pitchFamily="2" charset="0"/>
                <a:ea typeface="Roboto" panose="02000000000000000000" pitchFamily="2" charset="0"/>
              </a:rPr>
              <a:t> and </a:t>
            </a:r>
            <a:r>
              <a:rPr lang="fr-FR" sz="1600" dirty="0" err="1">
                <a:solidFill>
                  <a:prstClr val="black"/>
                </a:solidFill>
                <a:latin typeface="Roboto" panose="02000000000000000000" pitchFamily="2" charset="0"/>
                <a:ea typeface="Roboto" panose="02000000000000000000" pitchFamily="2" charset="0"/>
              </a:rPr>
              <a:t>blurring</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immediate</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effect</a:t>
            </a:r>
            <a:endParaRPr lang="fr-FR" sz="1600" dirty="0">
              <a:solidFill>
                <a:prstClr val="black"/>
              </a:solidFill>
              <a:latin typeface="Roboto" panose="02000000000000000000" pitchFamily="2" charset="0"/>
              <a:ea typeface="Roboto" panose="02000000000000000000" pitchFamily="2" charset="0"/>
            </a:endParaRPr>
          </a:p>
          <a:p>
            <a:pPr defTabSz="812770"/>
            <a:r>
              <a:rPr lang="fr-FR" sz="1600" dirty="0">
                <a:solidFill>
                  <a:prstClr val="black"/>
                </a:solidFill>
                <a:latin typeface="Roboto" panose="02000000000000000000" pitchFamily="2" charset="0"/>
                <a:ea typeface="Roboto" panose="02000000000000000000" pitchFamily="2" charset="0"/>
              </a:rPr>
              <a:t>Anti </a:t>
            </a:r>
            <a:r>
              <a:rPr lang="fr-FR" sz="1600" dirty="0" err="1">
                <a:solidFill>
                  <a:prstClr val="black"/>
                </a:solidFill>
                <a:latin typeface="Roboto" panose="02000000000000000000" pitchFamily="2" charset="0"/>
                <a:ea typeface="Roboto" panose="02000000000000000000" pitchFamily="2" charset="0"/>
              </a:rPr>
              <a:t>dark</a:t>
            </a:r>
            <a:r>
              <a:rPr lang="fr-FR" sz="1600" dirty="0">
                <a:solidFill>
                  <a:prstClr val="black"/>
                </a:solidFill>
                <a:latin typeface="Roboto" panose="02000000000000000000" pitchFamily="2" charset="0"/>
                <a:ea typeface="Roboto" panose="02000000000000000000" pitchFamily="2" charset="0"/>
              </a:rPr>
              <a:t> spot  </a:t>
            </a:r>
          </a:p>
        </p:txBody>
      </p:sp>
      <p:sp>
        <p:nvSpPr>
          <p:cNvPr id="18" name="ZoneTexte 17"/>
          <p:cNvSpPr txBox="1"/>
          <p:nvPr/>
        </p:nvSpPr>
        <p:spPr>
          <a:xfrm>
            <a:off x="4188600" y="5703086"/>
            <a:ext cx="5605640" cy="1077218"/>
          </a:xfrm>
          <a:prstGeom prst="rect">
            <a:avLst/>
          </a:prstGeom>
          <a:solidFill>
            <a:schemeClr val="bg1"/>
          </a:solidFill>
        </p:spPr>
        <p:txBody>
          <a:bodyPr wrap="square" rtlCol="0">
            <a:spAutoFit/>
          </a:bodyPr>
          <a:lstStyle/>
          <a:p>
            <a:pPr lvl="0" defTabSz="812770">
              <a:defRPr/>
            </a:pPr>
            <a:r>
              <a:rPr lang="en-US" sz="1600" dirty="0">
                <a:solidFill>
                  <a:prstClr val="black"/>
                </a:solidFill>
                <a:latin typeface="Roboto" panose="02000000000000000000" pitchFamily="2" charset="0"/>
                <a:ea typeface="Roboto" panose="02000000000000000000" pitchFamily="2" charset="0"/>
              </a:rPr>
              <a:t>5-in-1 treatment that visibly reduces the signs of aging </a:t>
            </a:r>
          </a:p>
          <a:p>
            <a:pPr lvl="0" defTabSz="812770">
              <a:defRPr/>
            </a:pPr>
            <a:r>
              <a:rPr lang="fr-FR" sz="1600" dirty="0" err="1">
                <a:solidFill>
                  <a:prstClr val="black"/>
                </a:solidFill>
                <a:latin typeface="Roboto" panose="02000000000000000000" pitchFamily="2" charset="0"/>
                <a:ea typeface="Roboto" panose="02000000000000000000" pitchFamily="2" charset="0"/>
              </a:rPr>
              <a:t>Extreme-precision</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applicator</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with</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cooling</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effect</a:t>
            </a:r>
            <a:r>
              <a:rPr lang="fr-FR" sz="1600" dirty="0">
                <a:solidFill>
                  <a:prstClr val="black"/>
                </a:solidFill>
                <a:latin typeface="Roboto" panose="02000000000000000000" pitchFamily="2" charset="0"/>
                <a:ea typeface="Roboto" panose="02000000000000000000" pitchFamily="2" charset="0"/>
              </a:rPr>
              <a:t> in ZAMAC</a:t>
            </a:r>
            <a:r>
              <a:rPr lang="fr-FR" sz="1400" i="1" dirty="0">
                <a:solidFill>
                  <a:prstClr val="black"/>
                </a:solidFill>
                <a:latin typeface="Roboto" panose="02000000000000000000" pitchFamily="2" charset="0"/>
                <a:ea typeface="Roboto" panose="02000000000000000000" pitchFamily="2" charset="0"/>
              </a:rPr>
              <a:t>* (zinc, </a:t>
            </a:r>
            <a:r>
              <a:rPr lang="fr-FR" sz="1400" i="1" dirty="0" err="1">
                <a:solidFill>
                  <a:prstClr val="black"/>
                </a:solidFill>
                <a:latin typeface="Roboto" panose="02000000000000000000" pitchFamily="2" charset="0"/>
                <a:ea typeface="Roboto" panose="02000000000000000000" pitchFamily="2" charset="0"/>
              </a:rPr>
              <a:t>aluminum</a:t>
            </a:r>
            <a:r>
              <a:rPr lang="fr-FR" sz="1400" i="1" dirty="0">
                <a:solidFill>
                  <a:prstClr val="black"/>
                </a:solidFill>
                <a:latin typeface="Roboto" panose="02000000000000000000" pitchFamily="2" charset="0"/>
                <a:ea typeface="Roboto" panose="02000000000000000000" pitchFamily="2" charset="0"/>
              </a:rPr>
              <a:t>, </a:t>
            </a:r>
            <a:r>
              <a:rPr lang="fr-FR" sz="1400" i="1" dirty="0" err="1">
                <a:solidFill>
                  <a:prstClr val="black"/>
                </a:solidFill>
                <a:latin typeface="Roboto" panose="02000000000000000000" pitchFamily="2" charset="0"/>
                <a:ea typeface="Roboto" panose="02000000000000000000" pitchFamily="2" charset="0"/>
              </a:rPr>
              <a:t>magnesium</a:t>
            </a:r>
            <a:r>
              <a:rPr lang="fr-FR" sz="1400" i="1" dirty="0">
                <a:solidFill>
                  <a:prstClr val="black"/>
                </a:solidFill>
                <a:latin typeface="Roboto" panose="02000000000000000000" pitchFamily="2" charset="0"/>
                <a:ea typeface="Roboto" panose="02000000000000000000" pitchFamily="2" charset="0"/>
              </a:rPr>
              <a:t>, </a:t>
            </a:r>
            <a:r>
              <a:rPr lang="fr-FR" sz="1400" i="1" dirty="0" err="1">
                <a:solidFill>
                  <a:prstClr val="black"/>
                </a:solidFill>
                <a:latin typeface="Roboto" panose="02000000000000000000" pitchFamily="2" charset="0"/>
                <a:ea typeface="Roboto" panose="02000000000000000000" pitchFamily="2" charset="0"/>
              </a:rPr>
              <a:t>copper</a:t>
            </a:r>
            <a:r>
              <a:rPr lang="fr-FR" sz="1400" i="1" dirty="0">
                <a:solidFill>
                  <a:prstClr val="black"/>
                </a:solidFill>
                <a:latin typeface="Roboto" panose="02000000000000000000" pitchFamily="2" charset="0"/>
                <a:ea typeface="Roboto" panose="02000000000000000000" pitchFamily="2" charset="0"/>
              </a:rPr>
              <a:t>)</a:t>
            </a:r>
            <a:endParaRPr lang="fr-FR" sz="1600" dirty="0">
              <a:solidFill>
                <a:prstClr val="black"/>
              </a:solidFill>
            </a:endParaRPr>
          </a:p>
          <a:p>
            <a:pPr lvl="0" indent="-171446" defTabSz="812770">
              <a:buFont typeface="Arial" panose="020B0604020202020204" pitchFamily="34" charset="0"/>
              <a:buChar char="•"/>
              <a:defRPr/>
            </a:pPr>
            <a:endParaRPr lang="fr-FR" sz="1600" dirty="0">
              <a:solidFill>
                <a:prstClr val="black"/>
              </a:solidFill>
            </a:endParaRPr>
          </a:p>
        </p:txBody>
      </p:sp>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73" y="2726138"/>
            <a:ext cx="995198" cy="1261241"/>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8167" y="5352700"/>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contours</a:t>
            </a:r>
          </a:p>
          <a:p>
            <a:pPr>
              <a:lnSpc>
                <a:spcPts val="2982"/>
              </a:lnSpc>
            </a:pPr>
            <a:endParaRPr lang="fr-FR" sz="1934" cap="small" dirty="0"/>
          </a:p>
        </p:txBody>
      </p:sp>
      <p:sp>
        <p:nvSpPr>
          <p:cNvPr id="37" name="ZoneTexte 36"/>
          <p:cNvSpPr txBox="1"/>
          <p:nvPr/>
        </p:nvSpPr>
        <p:spPr>
          <a:xfrm>
            <a:off x="2281620" y="4294109"/>
            <a:ext cx="4716984" cy="1077218"/>
          </a:xfrm>
          <a:prstGeom prst="rect">
            <a:avLst/>
          </a:prstGeom>
          <a:solidFill>
            <a:schemeClr val="bg1"/>
          </a:solidFill>
        </p:spPr>
        <p:txBody>
          <a:bodyPr wrap="square" rtlCol="0">
            <a:spAutoFit/>
          </a:bodyPr>
          <a:lstStyle/>
          <a:p>
            <a:pPr defTabSz="812770"/>
            <a:r>
              <a:rPr lang="en-US" sz="1600" dirty="0">
                <a:solidFill>
                  <a:prstClr val="black"/>
                </a:solidFill>
                <a:latin typeface="Roboto" panose="02000000000000000000" pitchFamily="2" charset="0"/>
                <a:ea typeface="Roboto" panose="02000000000000000000" pitchFamily="2" charset="0"/>
              </a:rPr>
              <a:t>Length of crow's feet wrinkles: - 48%</a:t>
            </a:r>
          </a:p>
          <a:p>
            <a:pPr defTabSz="812770"/>
            <a:r>
              <a:rPr lang="en-US" sz="1600" dirty="0">
                <a:solidFill>
                  <a:prstClr val="black"/>
                </a:solidFill>
                <a:latin typeface="Roboto" panose="02000000000000000000" pitchFamily="2" charset="0"/>
                <a:ea typeface="Roboto" panose="02000000000000000000" pitchFamily="2" charset="0"/>
              </a:rPr>
              <a:t>Upper eyelid lifting effect:  61%</a:t>
            </a:r>
          </a:p>
          <a:p>
            <a:pPr defTabSz="812770"/>
            <a:r>
              <a:rPr lang="fr-FR" sz="1600" dirty="0" err="1">
                <a:solidFill>
                  <a:prstClr val="black"/>
                </a:solidFill>
                <a:latin typeface="Roboto" panose="02000000000000000000" pitchFamily="2" charset="0"/>
                <a:ea typeface="Roboto" panose="02000000000000000000" pitchFamily="2" charset="0"/>
              </a:rPr>
              <a:t>Appearance</a:t>
            </a:r>
            <a:r>
              <a:rPr lang="fr-FR" sz="1600" dirty="0">
                <a:solidFill>
                  <a:prstClr val="black"/>
                </a:solidFill>
                <a:latin typeface="Roboto" panose="02000000000000000000" pitchFamily="2" charset="0"/>
                <a:ea typeface="Roboto" panose="02000000000000000000" pitchFamily="2" charset="0"/>
              </a:rPr>
              <a:t> of </a:t>
            </a:r>
            <a:r>
              <a:rPr lang="fr-FR" sz="1600" dirty="0" err="1">
                <a:solidFill>
                  <a:prstClr val="black"/>
                </a:solidFill>
                <a:latin typeface="Roboto" panose="02000000000000000000" pitchFamily="2" charset="0"/>
                <a:ea typeface="Roboto" panose="02000000000000000000" pitchFamily="2" charset="0"/>
              </a:rPr>
              <a:t>puffiness</a:t>
            </a:r>
            <a:r>
              <a:rPr lang="fr-FR" sz="1600" dirty="0">
                <a:solidFill>
                  <a:prstClr val="black"/>
                </a:solidFill>
                <a:latin typeface="Roboto" panose="02000000000000000000" pitchFamily="2" charset="0"/>
                <a:ea typeface="Roboto" panose="02000000000000000000" pitchFamily="2" charset="0"/>
              </a:rPr>
              <a:t>: -34%</a:t>
            </a:r>
          </a:p>
          <a:p>
            <a:pPr defTabSz="812770"/>
            <a:r>
              <a:rPr lang="fr-FR" sz="1600" dirty="0" err="1">
                <a:solidFill>
                  <a:prstClr val="black"/>
                </a:solidFill>
                <a:latin typeface="Roboto" panose="02000000000000000000" pitchFamily="2" charset="0"/>
                <a:ea typeface="Roboto" panose="02000000000000000000" pitchFamily="2" charset="0"/>
              </a:rPr>
              <a:t>Intensity</a:t>
            </a:r>
            <a:r>
              <a:rPr lang="fr-FR" sz="1600" dirty="0">
                <a:solidFill>
                  <a:prstClr val="black"/>
                </a:solidFill>
                <a:latin typeface="Roboto" panose="02000000000000000000" pitchFamily="2" charset="0"/>
                <a:ea typeface="Roboto" panose="02000000000000000000" pitchFamily="2" charset="0"/>
              </a:rPr>
              <a:t> of </a:t>
            </a:r>
            <a:r>
              <a:rPr lang="fr-FR" sz="1600" dirty="0" err="1">
                <a:solidFill>
                  <a:prstClr val="black"/>
                </a:solidFill>
                <a:latin typeface="Roboto" panose="02000000000000000000" pitchFamily="2" charset="0"/>
                <a:ea typeface="Roboto" panose="02000000000000000000" pitchFamily="2" charset="0"/>
              </a:rPr>
              <a:t>dark</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circles</a:t>
            </a:r>
            <a:r>
              <a:rPr lang="fr-FR" sz="1600" dirty="0">
                <a:solidFill>
                  <a:prstClr val="black"/>
                </a:solidFill>
                <a:latin typeface="Roboto" panose="02000000000000000000" pitchFamily="2" charset="0"/>
                <a:ea typeface="Roboto" panose="02000000000000000000" pitchFamily="2" charset="0"/>
              </a:rPr>
              <a:t>: -50%</a:t>
            </a:r>
            <a:endParaRPr lang="fr-FR" sz="1600" dirty="0">
              <a:solidFill>
                <a:prstClr val="black"/>
              </a:solidFill>
              <a:latin typeface="Calibri"/>
            </a:endParaRPr>
          </a:p>
        </p:txBody>
      </p:sp>
      <p:sp>
        <p:nvSpPr>
          <p:cNvPr id="2" name="Rectangle 1"/>
          <p:cNvSpPr/>
          <p:nvPr/>
        </p:nvSpPr>
        <p:spPr>
          <a:xfrm>
            <a:off x="50887" y="6601697"/>
            <a:ext cx="12192000" cy="246221"/>
          </a:xfrm>
          <a:prstGeom prst="rect">
            <a:avLst/>
          </a:prstGeom>
          <a:solidFill>
            <a:schemeClr val="bg1"/>
          </a:solidFill>
        </p:spPr>
        <p:txBody>
          <a:bodyPr wrap="square">
            <a:spAutoFit/>
          </a:bodyPr>
          <a:lstStyle/>
          <a:p>
            <a:r>
              <a:rPr lang="fr-FR" sz="1000" i="1" dirty="0">
                <a:latin typeface="Roboto" panose="02000000000000000000" pitchFamily="2" charset="0"/>
                <a:ea typeface="Roboto" panose="02000000000000000000" pitchFamily="2" charset="0"/>
              </a:rPr>
              <a:t>*</a:t>
            </a:r>
            <a:r>
              <a:rPr lang="fr-FR" sz="1000" i="1" dirty="0" err="1">
                <a:latin typeface="Roboto" panose="02000000000000000000" pitchFamily="2" charset="0"/>
                <a:ea typeface="Roboto" panose="02000000000000000000" pitchFamily="2" charset="0"/>
              </a:rPr>
              <a:t>Clinical</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scoring</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dark</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circles</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puffiness</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lip</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wrinkles</a:t>
            </a:r>
            <a:r>
              <a:rPr lang="fr-FR" sz="1000" i="1" dirty="0">
                <a:latin typeface="Roboto" panose="02000000000000000000" pitchFamily="2" charset="0"/>
                <a:ea typeface="Roboto" panose="02000000000000000000" pitchFamily="2" charset="0"/>
              </a:rPr>
              <a:t> - 22 </a:t>
            </a:r>
            <a:r>
              <a:rPr lang="fr-FR" sz="1000" i="1" dirty="0" err="1">
                <a:latin typeface="Roboto" panose="02000000000000000000" pitchFamily="2" charset="0"/>
                <a:ea typeface="Roboto" panose="02000000000000000000" pitchFamily="2" charset="0"/>
              </a:rPr>
              <a:t>women</a:t>
            </a:r>
            <a:r>
              <a:rPr lang="fr-FR" sz="1000" i="1" dirty="0">
                <a:latin typeface="Roboto" panose="02000000000000000000" pitchFamily="2" charset="0"/>
                <a:ea typeface="Roboto" panose="02000000000000000000" pitchFamily="2" charset="0"/>
              </a:rPr>
              <a:t>), instrumental </a:t>
            </a:r>
            <a:r>
              <a:rPr lang="fr-FR" sz="1000" i="1" dirty="0" err="1">
                <a:latin typeface="Roboto" panose="02000000000000000000" pitchFamily="2" charset="0"/>
                <a:ea typeface="Roboto" panose="02000000000000000000" pitchFamily="2" charset="0"/>
              </a:rPr>
              <a:t>assessment</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crow’s</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feet</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wrinkles</a:t>
            </a:r>
            <a:r>
              <a:rPr lang="fr-FR" sz="1000" i="1" dirty="0">
                <a:latin typeface="Roboto" panose="02000000000000000000" pitchFamily="2" charset="0"/>
                <a:ea typeface="Roboto" panose="02000000000000000000" pitchFamily="2" charset="0"/>
              </a:rPr>
              <a:t> - 19 </a:t>
            </a:r>
            <a:r>
              <a:rPr lang="fr-FR" sz="1000" i="1" dirty="0" err="1">
                <a:latin typeface="Roboto" panose="02000000000000000000" pitchFamily="2" charset="0"/>
                <a:ea typeface="Roboto" panose="02000000000000000000" pitchFamily="2" charset="0"/>
              </a:rPr>
              <a:t>women</a:t>
            </a:r>
            <a:r>
              <a:rPr lang="fr-FR" sz="1000" i="1" dirty="0">
                <a:latin typeface="Roboto" panose="02000000000000000000" pitchFamily="2" charset="0"/>
                <a:ea typeface="Roboto" panose="02000000000000000000" pitchFamily="2" charset="0"/>
              </a:rPr>
              <a:t>), in vivo test on </a:t>
            </a:r>
            <a:r>
              <a:rPr lang="fr-FR" sz="1000" i="1" dirty="0" err="1">
                <a:latin typeface="Roboto" panose="02000000000000000000" pitchFamily="2" charset="0"/>
                <a:ea typeface="Roboto" panose="02000000000000000000" pitchFamily="2" charset="0"/>
              </a:rPr>
              <a:t>ingredients</a:t>
            </a:r>
            <a:r>
              <a:rPr lang="fr-FR" sz="1000" i="1" dirty="0">
                <a:latin typeface="Roboto" panose="02000000000000000000" pitchFamily="2" charset="0"/>
                <a:ea typeface="Roboto" panose="02000000000000000000" pitchFamily="2" charset="0"/>
              </a:rPr>
              <a:t> (lifting </a:t>
            </a:r>
            <a:r>
              <a:rPr lang="fr-FR" sz="1000" i="1" dirty="0" err="1">
                <a:latin typeface="Roboto" panose="02000000000000000000" pitchFamily="2" charset="0"/>
                <a:ea typeface="Roboto" panose="02000000000000000000" pitchFamily="2" charset="0"/>
              </a:rPr>
              <a:t>effect</a:t>
            </a:r>
            <a:r>
              <a:rPr lang="fr-FR" sz="1000" i="1" dirty="0">
                <a:latin typeface="Roboto" panose="02000000000000000000" pitchFamily="2" charset="0"/>
                <a:ea typeface="Roboto" panose="02000000000000000000" pitchFamily="2" charset="0"/>
              </a:rPr>
              <a:t> - 18 </a:t>
            </a:r>
            <a:r>
              <a:rPr lang="fr-FR" sz="1000" i="1" dirty="0" err="1">
                <a:latin typeface="Roboto" panose="02000000000000000000" pitchFamily="2" charset="0"/>
                <a:ea typeface="Roboto" panose="02000000000000000000" pitchFamily="2" charset="0"/>
              </a:rPr>
              <a:t>women</a:t>
            </a:r>
            <a:r>
              <a:rPr lang="fr-FR" sz="1000" i="1" dirty="0">
                <a:latin typeface="Roboto" panose="02000000000000000000" pitchFamily="2" charset="0"/>
                <a:ea typeface="Roboto" panose="02000000000000000000" pitchFamily="2" charset="0"/>
              </a:rPr>
              <a:t>) - Best </a:t>
            </a:r>
            <a:r>
              <a:rPr lang="fr-FR" sz="1000" i="1" dirty="0" err="1">
                <a:latin typeface="Roboto" panose="02000000000000000000" pitchFamily="2" charset="0"/>
                <a:ea typeface="Roboto" panose="02000000000000000000" pitchFamily="2" charset="0"/>
              </a:rPr>
              <a:t>results</a:t>
            </a:r>
            <a:r>
              <a:rPr lang="fr-FR" sz="1000" i="1" dirty="0">
                <a:latin typeface="Roboto" panose="02000000000000000000" pitchFamily="2" charset="0"/>
                <a:ea typeface="Roboto" panose="02000000000000000000" pitchFamily="2" charset="0"/>
              </a:rPr>
              <a:t> </a:t>
            </a:r>
            <a:r>
              <a:rPr lang="fr-FR" sz="1000" i="1" dirty="0" err="1">
                <a:latin typeface="Roboto" panose="02000000000000000000" pitchFamily="2" charset="0"/>
                <a:ea typeface="Roboto" panose="02000000000000000000" pitchFamily="2" charset="0"/>
              </a:rPr>
              <a:t>obtained</a:t>
            </a:r>
            <a:r>
              <a:rPr lang="fr-FR" sz="1000" i="1" dirty="0">
                <a:latin typeface="Roboto" panose="02000000000000000000" pitchFamily="2" charset="0"/>
                <a:ea typeface="Roboto" panose="02000000000000000000" pitchFamily="2" charset="0"/>
              </a:rPr>
              <a:t>.</a:t>
            </a:r>
            <a:endParaRPr lang="fr-FR" sz="1000" i="1" dirty="0">
              <a:solidFill>
                <a:prstClr val="black"/>
              </a:solidFill>
              <a:latin typeface="Roboto" panose="02000000000000000000" pitchFamily="2" charset="0"/>
              <a:ea typeface="Roboto" panose="02000000000000000000" pitchFamily="2" charset="0"/>
            </a:endParaRPr>
          </a:p>
        </p:txBody>
      </p:sp>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1910" y="-683939"/>
            <a:ext cx="5027412" cy="7541939"/>
          </a:xfrm>
          <a:prstGeom prst="rect">
            <a:avLst/>
          </a:prstGeom>
        </p:spPr>
      </p:pic>
      <p:sp>
        <p:nvSpPr>
          <p:cNvPr id="23" name="Rectangle 22"/>
          <p:cNvSpPr/>
          <p:nvPr/>
        </p:nvSpPr>
        <p:spPr>
          <a:xfrm>
            <a:off x="10428061" y="5506137"/>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5 PATENTS</a:t>
            </a:r>
          </a:p>
        </p:txBody>
      </p:sp>
      <p:grpSp>
        <p:nvGrpSpPr>
          <p:cNvPr id="27" name="Groupe 26"/>
          <p:cNvGrpSpPr/>
          <p:nvPr/>
        </p:nvGrpSpPr>
        <p:grpSpPr>
          <a:xfrm>
            <a:off x="11015182" y="551251"/>
            <a:ext cx="1012370" cy="958366"/>
            <a:chOff x="-1224098" y="4065566"/>
            <a:chExt cx="1139962" cy="1157046"/>
          </a:xfrm>
        </p:grpSpPr>
        <p:sp>
          <p:nvSpPr>
            <p:cNvPr id="28" name="ZoneTexte 27"/>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94%</a:t>
              </a:r>
            </a:p>
          </p:txBody>
        </p:sp>
        <p:sp>
          <p:nvSpPr>
            <p:cNvPr id="41" name="ZoneTexte 40"/>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42" name="Imag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4098" y="4065566"/>
              <a:ext cx="1139962" cy="1157046"/>
            </a:xfrm>
            <a:prstGeom prst="rect">
              <a:avLst/>
            </a:prstGeom>
          </p:spPr>
        </p:pic>
      </p:grpSp>
    </p:spTree>
    <p:extLst>
      <p:ext uri="{BB962C8B-B14F-4D97-AF65-F5344CB8AC3E}">
        <p14:creationId xmlns:p14="http://schemas.microsoft.com/office/powerpoint/2010/main" val="1074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481280" y="2446194"/>
            <a:ext cx="6964221" cy="1328023"/>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r>
              <a:rPr lang="en-US" dirty="0">
                <a:latin typeface="Roboto" panose="02000000000000000000" pitchFamily="2" charset="0"/>
                <a:ea typeface="Roboto" panose="02000000000000000000" pitchFamily="2" charset="0"/>
              </a:rPr>
              <a:t>In the morning and evening, apply a small amount</a:t>
            </a:r>
          </a:p>
          <a:p>
            <a:pPr>
              <a:defRPr/>
            </a:pPr>
            <a:r>
              <a:rPr lang="en-US" dirty="0">
                <a:latin typeface="Roboto" panose="02000000000000000000" pitchFamily="2" charset="0"/>
                <a:ea typeface="Roboto" panose="02000000000000000000" pitchFamily="2" charset="0"/>
              </a:rPr>
              <a:t>	of cream to your eye and lip contour. </a:t>
            </a:r>
          </a:p>
          <a:p>
            <a:pPr>
              <a:defRPr/>
            </a:pPr>
            <a:endParaRPr lang="en-US" dirty="0">
              <a:latin typeface="Roboto" panose="02000000000000000000" pitchFamily="2" charset="0"/>
              <a:ea typeface="Roboto" panose="02000000000000000000" pitchFamily="2" charset="0"/>
            </a:endParaRPr>
          </a:p>
          <a:p>
            <a:pPr>
              <a:defRPr/>
            </a:pPr>
            <a:r>
              <a:rPr lang="fr-FR" dirty="0">
                <a:latin typeface="Roboto" panose="02000000000000000000" pitchFamily="2" charset="0"/>
                <a:ea typeface="Roboto" panose="02000000000000000000" pitchFamily="2" charset="0"/>
              </a:rPr>
              <a:t> 	Massage </a:t>
            </a:r>
            <a:r>
              <a:rPr lang="fr-FR" dirty="0" err="1">
                <a:latin typeface="Roboto" panose="02000000000000000000" pitchFamily="2" charset="0"/>
                <a:ea typeface="Roboto" panose="02000000000000000000" pitchFamily="2" charset="0"/>
              </a:rPr>
              <a:t>with</a:t>
            </a:r>
            <a:r>
              <a:rPr lang="fr-FR" dirty="0">
                <a:latin typeface="Roboto" panose="02000000000000000000" pitchFamily="2" charset="0"/>
                <a:ea typeface="Roboto" panose="02000000000000000000" pitchFamily="2" charset="0"/>
              </a:rPr>
              <a:t> the </a:t>
            </a:r>
            <a:r>
              <a:rPr lang="fr-FR" dirty="0" err="1">
                <a:latin typeface="Roboto" panose="02000000000000000000" pitchFamily="2" charset="0"/>
                <a:ea typeface="Roboto" panose="02000000000000000000" pitchFamily="2" charset="0"/>
              </a:rPr>
              <a:t>applicator</a:t>
            </a:r>
            <a:r>
              <a:rPr lang="fr-FR" dirty="0">
                <a:latin typeface="Roboto" panose="02000000000000000000" pitchFamily="2" charset="0"/>
                <a:ea typeface="Roboto" panose="02000000000000000000" pitchFamily="2" charset="0"/>
              </a:rPr>
              <a:t>. </a:t>
            </a:r>
            <a:r>
              <a:rPr lang="fr-FR" dirty="0"/>
              <a:t>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34841" y="2751421"/>
            <a:ext cx="768389" cy="692186"/>
          </a:xfrm>
          <a:prstGeom prst="rect">
            <a:avLst/>
          </a:prstGeom>
        </p:spPr>
      </p:pic>
      <p:sp>
        <p:nvSpPr>
          <p:cNvPr id="19" name="Rectangle 18"/>
          <p:cNvSpPr/>
          <p:nvPr/>
        </p:nvSpPr>
        <p:spPr>
          <a:xfrm>
            <a:off x="8669" y="6046490"/>
            <a:ext cx="1603853" cy="600164"/>
          </a:xfrm>
          <a:prstGeom prst="rect">
            <a:avLst/>
          </a:prstGeom>
        </p:spPr>
        <p:txBody>
          <a:bodyPr wrap="square">
            <a:spAutoFit/>
          </a:bodyPr>
          <a:lstStyle/>
          <a:p>
            <a:pPr algn="ctr">
              <a:defRPr/>
            </a:pPr>
            <a:r>
              <a:rPr lang="fr-FR" sz="1100" dirty="0" err="1"/>
              <a:t>Hyaluronic</a:t>
            </a:r>
            <a:r>
              <a:rPr lang="fr-FR" sz="1100" dirty="0"/>
              <a:t> </a:t>
            </a:r>
            <a:r>
              <a:rPr lang="fr-FR" sz="1100" dirty="0" err="1"/>
              <a:t>acid</a:t>
            </a:r>
            <a:r>
              <a:rPr lang="fr-FR" sz="1100" dirty="0"/>
              <a:t> + </a:t>
            </a:r>
            <a:r>
              <a:rPr lang="fr-FR" sz="1100" dirty="0" err="1"/>
              <a:t>konjac</a:t>
            </a:r>
            <a:r>
              <a:rPr lang="fr-FR" sz="1100" dirty="0"/>
              <a:t> </a:t>
            </a:r>
          </a:p>
          <a:p>
            <a:pPr algn="ctr">
              <a:defRPr/>
            </a:pPr>
            <a:r>
              <a:rPr lang="fr-FR" sz="1100" b="1" dirty="0" err="1"/>
              <a:t>Wrinkle</a:t>
            </a:r>
            <a:r>
              <a:rPr lang="fr-FR" sz="1100" b="1" dirty="0"/>
              <a:t> filler -</a:t>
            </a:r>
          </a:p>
          <a:p>
            <a:pPr algn="ctr">
              <a:defRPr/>
            </a:pPr>
            <a:r>
              <a:rPr lang="fr-FR" sz="1100" b="1" dirty="0" err="1"/>
              <a:t>smoothing</a:t>
            </a:r>
            <a:r>
              <a:rPr lang="fr-FR" sz="1100" b="1" dirty="0"/>
              <a:t> - </a:t>
            </a:r>
            <a:r>
              <a:rPr lang="fr-FR" sz="1100" b="1" dirty="0" err="1"/>
              <a:t>hydrating</a:t>
            </a:r>
            <a:endParaRPr lang="fr-FR" sz="1100" b="1" dirty="0">
              <a:solidFill>
                <a:prstClr val="black"/>
              </a:solidFill>
            </a:endParaRPr>
          </a:p>
        </p:txBody>
      </p:sp>
      <p:sp>
        <p:nvSpPr>
          <p:cNvPr id="24" name="Rectangle 23"/>
          <p:cNvSpPr/>
          <p:nvPr/>
        </p:nvSpPr>
        <p:spPr>
          <a:xfrm>
            <a:off x="5747824" y="624010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588687" y="6088558"/>
            <a:ext cx="2124920" cy="769441"/>
          </a:xfrm>
          <a:prstGeom prst="rect">
            <a:avLst/>
          </a:prstGeom>
        </p:spPr>
        <p:txBody>
          <a:bodyPr wrap="square">
            <a:spAutoFit/>
          </a:bodyPr>
          <a:lstStyle/>
          <a:p>
            <a:pPr algn="ctr">
              <a:defRPr/>
            </a:pPr>
            <a:r>
              <a:rPr lang="fr-FR" sz="1100" dirty="0"/>
              <a:t> Natural light-</a:t>
            </a:r>
            <a:r>
              <a:rPr lang="fr-FR" sz="1100" dirty="0" err="1"/>
              <a:t>reflecting</a:t>
            </a:r>
            <a:r>
              <a:rPr lang="fr-FR" sz="1100" dirty="0"/>
              <a:t> </a:t>
            </a:r>
            <a:r>
              <a:rPr lang="fr-FR" sz="1100" dirty="0" err="1"/>
              <a:t>pink</a:t>
            </a:r>
            <a:r>
              <a:rPr lang="fr-FR" sz="1100" dirty="0"/>
              <a:t> pigments </a:t>
            </a:r>
            <a:r>
              <a:rPr lang="fr-FR" sz="1100" dirty="0" err="1"/>
              <a:t>organic</a:t>
            </a:r>
            <a:r>
              <a:rPr lang="fr-FR" sz="1100" dirty="0"/>
              <a:t> </a:t>
            </a:r>
          </a:p>
          <a:p>
            <a:pPr algn="ctr">
              <a:defRPr/>
            </a:pPr>
            <a:r>
              <a:rPr lang="fr-FR" sz="1100" b="1" dirty="0" err="1">
                <a:solidFill>
                  <a:prstClr val="black"/>
                </a:solidFill>
              </a:rPr>
              <a:t>Illuminating</a:t>
            </a:r>
            <a:r>
              <a:rPr lang="fr-FR" sz="1100" b="1" dirty="0">
                <a:solidFill>
                  <a:prstClr val="black"/>
                </a:solidFill>
              </a:rPr>
              <a:t> </a:t>
            </a:r>
          </a:p>
          <a:p>
            <a:pPr algn="ctr">
              <a:defRPr/>
            </a:pPr>
            <a:r>
              <a:rPr lang="fr-FR" sz="1100" b="1" dirty="0">
                <a:solidFill>
                  <a:prstClr val="black"/>
                </a:solidFill>
              </a:rPr>
              <a:t>and </a:t>
            </a:r>
            <a:r>
              <a:rPr lang="fr-FR" sz="1100" b="1" dirty="0" err="1">
                <a:solidFill>
                  <a:prstClr val="black"/>
                </a:solidFill>
              </a:rPr>
              <a:t>blurring</a:t>
            </a:r>
            <a:r>
              <a:rPr lang="fr-FR" sz="1100" b="1" dirty="0">
                <a:solidFill>
                  <a:prstClr val="black"/>
                </a:solidFill>
              </a:rPr>
              <a:t> </a:t>
            </a:r>
            <a:r>
              <a:rPr lang="fr-FR" sz="1100" b="1" dirty="0" err="1">
                <a:solidFill>
                  <a:prstClr val="black"/>
                </a:solidFill>
              </a:rPr>
              <a:t>effect</a:t>
            </a:r>
            <a:r>
              <a:rPr lang="fr-FR" sz="1100" b="1" dirty="0">
                <a:solidFill>
                  <a:prstClr val="black"/>
                </a:solidFill>
              </a:rPr>
              <a:t> </a:t>
            </a:r>
            <a:endParaRPr lang="fr-FR" sz="1100" dirty="0">
              <a:solidFill>
                <a:prstClr val="black"/>
              </a:solidFill>
            </a:endParaRPr>
          </a:p>
        </p:txBody>
      </p:sp>
      <p:sp>
        <p:nvSpPr>
          <p:cNvPr id="28" name="Rectangle 27"/>
          <p:cNvSpPr/>
          <p:nvPr/>
        </p:nvSpPr>
        <p:spPr>
          <a:xfrm>
            <a:off x="5151502" y="6063501"/>
            <a:ext cx="1969243" cy="769441"/>
          </a:xfrm>
          <a:prstGeom prst="rect">
            <a:avLst/>
          </a:prstGeom>
        </p:spPr>
        <p:txBody>
          <a:bodyPr wrap="square">
            <a:spAutoFit/>
          </a:bodyPr>
          <a:lstStyle/>
          <a:p>
            <a:pPr algn="ctr">
              <a:defRPr/>
            </a:pPr>
            <a:r>
              <a:rPr lang="fr-FR" sz="1100" dirty="0" err="1"/>
              <a:t>Red</a:t>
            </a:r>
            <a:r>
              <a:rPr lang="fr-FR" sz="1100" dirty="0"/>
              <a:t> </a:t>
            </a:r>
            <a:r>
              <a:rPr lang="fr-FR" sz="1100" dirty="0" err="1"/>
              <a:t>algae</a:t>
            </a:r>
            <a:endParaRPr lang="fr-FR" sz="1100" dirty="0"/>
          </a:p>
          <a:p>
            <a:pPr algn="ctr">
              <a:defRPr/>
            </a:pPr>
            <a:r>
              <a:rPr lang="fr-FR" sz="1100" dirty="0"/>
              <a:t> Garden nasturtium </a:t>
            </a:r>
          </a:p>
          <a:p>
            <a:pPr algn="ctr">
              <a:defRPr/>
            </a:pPr>
            <a:r>
              <a:rPr lang="fr-FR" sz="1100" b="1" dirty="0" err="1">
                <a:solidFill>
                  <a:prstClr val="black"/>
                </a:solidFill>
              </a:rPr>
              <a:t>Clear</a:t>
            </a:r>
            <a:r>
              <a:rPr lang="fr-FR" sz="1100" b="1" dirty="0">
                <a:solidFill>
                  <a:prstClr val="black"/>
                </a:solidFill>
              </a:rPr>
              <a:t> and </a:t>
            </a:r>
            <a:r>
              <a:rPr lang="fr-FR" sz="1100" b="1" dirty="0" err="1">
                <a:solidFill>
                  <a:prstClr val="black"/>
                </a:solidFill>
              </a:rPr>
              <a:t>even</a:t>
            </a:r>
            <a:endParaRPr lang="fr-FR" sz="1100" b="1" dirty="0">
              <a:solidFill>
                <a:prstClr val="black"/>
              </a:solidFill>
            </a:endParaRPr>
          </a:p>
          <a:p>
            <a:pPr algn="ctr">
              <a:defRPr/>
            </a:pPr>
            <a:r>
              <a:rPr lang="fr-FR" sz="1100" b="1" dirty="0">
                <a:solidFill>
                  <a:prstClr val="black"/>
                </a:solidFill>
              </a:rPr>
              <a:t>complexion</a:t>
            </a:r>
            <a:endParaRPr lang="fr-FR" sz="1100" dirty="0">
              <a:solidFill>
                <a:prstClr val="black"/>
              </a:solidFill>
            </a:endParaRPr>
          </a:p>
        </p:txBody>
      </p:sp>
      <p:sp>
        <p:nvSpPr>
          <p:cNvPr id="32" name="Rectangle 31"/>
          <p:cNvSpPr/>
          <p:nvPr/>
        </p:nvSpPr>
        <p:spPr>
          <a:xfrm>
            <a:off x="10436361" y="6065033"/>
            <a:ext cx="1771761" cy="769441"/>
          </a:xfrm>
          <a:prstGeom prst="rect">
            <a:avLst/>
          </a:prstGeom>
        </p:spPr>
        <p:txBody>
          <a:bodyPr wrap="square">
            <a:spAutoFit/>
          </a:bodyPr>
          <a:lstStyle/>
          <a:p>
            <a:pPr algn="ctr">
              <a:defRPr/>
            </a:pPr>
            <a:r>
              <a:rPr lang="fr-FR" sz="1100" dirty="0" err="1">
                <a:solidFill>
                  <a:prstClr val="black"/>
                </a:solidFill>
              </a:rPr>
              <a:t>Bergamot</a:t>
            </a:r>
            <a:r>
              <a:rPr lang="fr-FR" sz="1100" dirty="0">
                <a:solidFill>
                  <a:prstClr val="black"/>
                </a:solidFill>
              </a:rPr>
              <a:t>, </a:t>
            </a:r>
            <a:r>
              <a:rPr lang="fr-FR" sz="1100" dirty="0" err="1">
                <a:solidFill>
                  <a:prstClr val="black"/>
                </a:solidFill>
              </a:rPr>
              <a:t>lemon</a:t>
            </a:r>
            <a:r>
              <a:rPr lang="fr-FR" sz="1100" dirty="0">
                <a:solidFill>
                  <a:prstClr val="black"/>
                </a:solidFill>
              </a:rPr>
              <a:t>,</a:t>
            </a:r>
          </a:p>
          <a:p>
            <a:pPr algn="ctr">
              <a:defRPr/>
            </a:pPr>
            <a:r>
              <a:rPr lang="fr-FR" sz="1100" dirty="0">
                <a:solidFill>
                  <a:prstClr val="black"/>
                </a:solidFill>
              </a:rPr>
              <a:t>mandarin, </a:t>
            </a:r>
            <a:r>
              <a:rPr lang="fr-FR" sz="1100" dirty="0" err="1">
                <a:solidFill>
                  <a:prstClr val="black"/>
                </a:solidFill>
              </a:rPr>
              <a:t>rose,tonka</a:t>
            </a:r>
            <a:r>
              <a:rPr lang="fr-FR" sz="1100" dirty="0">
                <a:solidFill>
                  <a:prstClr val="black"/>
                </a:solidFill>
              </a:rPr>
              <a:t> </a:t>
            </a:r>
            <a:r>
              <a:rPr lang="fr-FR" sz="1100" dirty="0" err="1">
                <a:solidFill>
                  <a:prstClr val="black"/>
                </a:solidFill>
              </a:rPr>
              <a:t>bean</a:t>
            </a:r>
            <a:endParaRPr lang="fr-FR" sz="1100" dirty="0">
              <a:solidFill>
                <a:prstClr val="black"/>
              </a:solidFill>
            </a:endParaRPr>
          </a:p>
          <a:p>
            <a:pPr algn="ctr">
              <a:defRPr/>
            </a:pPr>
            <a:r>
              <a:rPr lang="fr-FR" sz="1100" dirty="0">
                <a:solidFill>
                  <a:prstClr val="black"/>
                </a:solidFill>
              </a:rPr>
              <a:t>and </a:t>
            </a:r>
            <a:r>
              <a:rPr lang="fr-FR" sz="1100" dirty="0" err="1">
                <a:solidFill>
                  <a:prstClr val="black"/>
                </a:solidFill>
              </a:rPr>
              <a:t>guaiac</a:t>
            </a:r>
            <a:r>
              <a:rPr lang="fr-FR" sz="1100" dirty="0">
                <a:solidFill>
                  <a:prstClr val="black"/>
                </a:solidFill>
              </a:rPr>
              <a:t> </a:t>
            </a:r>
            <a:r>
              <a:rPr lang="fr-FR" sz="1100" dirty="0" err="1">
                <a:solidFill>
                  <a:prstClr val="black"/>
                </a:solidFill>
              </a:rPr>
              <a:t>wood</a:t>
            </a:r>
            <a:r>
              <a:rPr lang="fr-FR" sz="1100" dirty="0">
                <a:solidFill>
                  <a:prstClr val="black"/>
                </a:solidFill>
              </a:rPr>
              <a:t> E.O</a:t>
            </a:r>
          </a:p>
          <a:p>
            <a:pPr algn="ctr">
              <a:defRPr/>
            </a:pPr>
            <a:r>
              <a:rPr lang="fr-FR" sz="1100" b="1" dirty="0" err="1">
                <a:solidFill>
                  <a:prstClr val="black"/>
                </a:solidFill>
              </a:rPr>
              <a:t>Refreshing</a:t>
            </a:r>
            <a:r>
              <a:rPr lang="fr-FR" sz="1100" b="1" dirty="0">
                <a:solidFill>
                  <a:prstClr val="black"/>
                </a:solidFill>
              </a:rPr>
              <a:t> – </a:t>
            </a:r>
            <a:r>
              <a:rPr lang="fr-FR" sz="1100" b="1" dirty="0" err="1">
                <a:solidFill>
                  <a:prstClr val="black"/>
                </a:solidFill>
              </a:rPr>
              <a:t>calming</a:t>
            </a:r>
            <a:r>
              <a:rPr lang="fr-FR" sz="1100" b="1" dirty="0">
                <a:solidFill>
                  <a:prstClr val="black"/>
                </a:solidFill>
              </a:rPr>
              <a:t> </a:t>
            </a: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Contours</a:t>
            </a:r>
          </a:p>
          <a:p>
            <a:pPr>
              <a:lnSpc>
                <a:spcPts val="2982"/>
              </a:lnSpc>
            </a:pPr>
            <a:endParaRPr lang="fr-FR" sz="1934" cap="small" dirty="0"/>
          </a:p>
        </p:txBody>
      </p:sp>
      <p:pic>
        <p:nvPicPr>
          <p:cNvPr id="27" name="Imag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0943" y="1475334"/>
            <a:ext cx="1257150" cy="3630880"/>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1" y="5100827"/>
            <a:ext cx="1175017" cy="937178"/>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149" y="5225288"/>
            <a:ext cx="1406411" cy="839569"/>
          </a:xfrm>
          <a:prstGeom prst="rect">
            <a:avLst/>
          </a:prstGeom>
        </p:spPr>
      </p:pic>
      <p:sp>
        <p:nvSpPr>
          <p:cNvPr id="29" name="Rectangle 28"/>
          <p:cNvSpPr/>
          <p:nvPr/>
        </p:nvSpPr>
        <p:spPr>
          <a:xfrm>
            <a:off x="1565533" y="6069733"/>
            <a:ext cx="2345650" cy="769441"/>
          </a:xfrm>
          <a:prstGeom prst="rect">
            <a:avLst/>
          </a:prstGeom>
        </p:spPr>
        <p:txBody>
          <a:bodyPr wrap="square">
            <a:spAutoFit/>
          </a:bodyPr>
          <a:lstStyle/>
          <a:p>
            <a:pPr algn="ctr">
              <a:defRPr/>
            </a:pPr>
            <a:r>
              <a:rPr lang="en-US" sz="1100" dirty="0"/>
              <a:t>Complex of white </a:t>
            </a:r>
            <a:r>
              <a:rPr lang="en-US" sz="1100" dirty="0" err="1"/>
              <a:t>lupin</a:t>
            </a:r>
            <a:r>
              <a:rPr lang="en-US" sz="1100" dirty="0"/>
              <a:t> and alfalfa, </a:t>
            </a:r>
            <a:r>
              <a:rPr lang="en-US" sz="1100" dirty="0" err="1"/>
              <a:t>persian</a:t>
            </a:r>
            <a:r>
              <a:rPr lang="en-US" sz="1100" dirty="0"/>
              <a:t> silk tree and St. Paul’s </a:t>
            </a:r>
            <a:r>
              <a:rPr lang="en-US" sz="1100" dirty="0" err="1"/>
              <a:t>wort</a:t>
            </a:r>
            <a:r>
              <a:rPr lang="en-US" sz="1100" dirty="0"/>
              <a:t> </a:t>
            </a:r>
            <a:r>
              <a:rPr lang="en-US" sz="1100" b="1" dirty="0"/>
              <a:t>Anti-puffiness - anti-dark circles -</a:t>
            </a:r>
          </a:p>
          <a:p>
            <a:pPr algn="ctr">
              <a:defRPr/>
            </a:pPr>
            <a:r>
              <a:rPr lang="en-US" sz="1100" b="1" dirty="0"/>
              <a:t>upper eyelid-lifting effect</a:t>
            </a:r>
            <a:endParaRPr lang="fr-FR" sz="1100" b="1" dirty="0">
              <a:solidFill>
                <a:prstClr val="black"/>
              </a:solidFill>
            </a:endParaRPr>
          </a:p>
        </p:txBody>
      </p:sp>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3587" y="5350096"/>
            <a:ext cx="741987" cy="692152"/>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2334563" y="5166880"/>
            <a:ext cx="1102693" cy="743215"/>
          </a:xfrm>
          <a:prstGeom prst="rect">
            <a:avLst/>
          </a:prstGeom>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6531" y="5311578"/>
            <a:ext cx="781729" cy="689991"/>
          </a:xfrm>
          <a:prstGeom prst="rect">
            <a:avLst/>
          </a:prstGeom>
        </p:spPr>
      </p:pic>
      <p:pic>
        <p:nvPicPr>
          <p:cNvPr id="34" name="Imag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5425" y="5373636"/>
            <a:ext cx="1032199" cy="688210"/>
          </a:xfrm>
          <a:prstGeom prst="rect">
            <a:avLst/>
          </a:prstGeom>
        </p:spPr>
      </p:pic>
      <p:pic>
        <p:nvPicPr>
          <p:cNvPr id="35" name="Imag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44801" y="5432817"/>
            <a:ext cx="902311" cy="558574"/>
          </a:xfrm>
          <a:prstGeom prst="rect">
            <a:avLst/>
          </a:prstGeom>
        </p:spPr>
      </p:pic>
      <p:sp>
        <p:nvSpPr>
          <p:cNvPr id="36" name="Rectangle 35"/>
          <p:cNvSpPr/>
          <p:nvPr/>
        </p:nvSpPr>
        <p:spPr>
          <a:xfrm>
            <a:off x="6705503" y="6088557"/>
            <a:ext cx="2257716" cy="769441"/>
          </a:xfrm>
          <a:prstGeom prst="rect">
            <a:avLst/>
          </a:prstGeom>
        </p:spPr>
        <p:txBody>
          <a:bodyPr wrap="square">
            <a:spAutoFit/>
          </a:bodyPr>
          <a:lstStyle/>
          <a:p>
            <a:pPr algn="ctr">
              <a:defRPr/>
            </a:pPr>
            <a:r>
              <a:rPr lang="en-US" sz="1100" dirty="0"/>
              <a:t>Organic thistle, vitamin A, avocado and grape seed oils, mango butter, </a:t>
            </a:r>
            <a:r>
              <a:rPr lang="en-US" sz="1100" dirty="0" err="1"/>
              <a:t>bisabolol</a:t>
            </a:r>
            <a:endParaRPr lang="en-US" sz="1100" dirty="0"/>
          </a:p>
          <a:p>
            <a:pPr algn="ctr">
              <a:defRPr/>
            </a:pPr>
            <a:r>
              <a:rPr lang="fr-FR" sz="1100" b="1" dirty="0" err="1">
                <a:solidFill>
                  <a:prstClr val="black"/>
                </a:solidFill>
              </a:rPr>
              <a:t>Repairing</a:t>
            </a:r>
            <a:r>
              <a:rPr lang="fr-FR" sz="1100" b="1" dirty="0">
                <a:solidFill>
                  <a:prstClr val="black"/>
                </a:solidFill>
              </a:rPr>
              <a:t> - </a:t>
            </a:r>
            <a:r>
              <a:rPr lang="fr-FR" sz="1100" b="1" dirty="0" err="1">
                <a:solidFill>
                  <a:prstClr val="black"/>
                </a:solidFill>
              </a:rPr>
              <a:t>soothing</a:t>
            </a:r>
            <a:r>
              <a:rPr lang="fr-FR" sz="1100" b="1" dirty="0">
                <a:solidFill>
                  <a:prstClr val="black"/>
                </a:solidFill>
              </a:rPr>
              <a:t> </a:t>
            </a:r>
          </a:p>
        </p:txBody>
      </p:sp>
      <p:pic>
        <p:nvPicPr>
          <p:cNvPr id="40" name="Imag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20745" y="5273274"/>
            <a:ext cx="924273" cy="589224"/>
          </a:xfrm>
          <a:prstGeom prst="rect">
            <a:avLst/>
          </a:prstGeom>
        </p:spPr>
      </p:pic>
      <p:pic>
        <p:nvPicPr>
          <p:cNvPr id="46" name="Imag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15421" y="5181408"/>
            <a:ext cx="516694" cy="709482"/>
          </a:xfrm>
          <a:prstGeom prst="rect">
            <a:avLst/>
          </a:prstGeom>
        </p:spPr>
      </p:pic>
      <p:sp>
        <p:nvSpPr>
          <p:cNvPr id="47" name="Rectangle 46"/>
          <p:cNvSpPr/>
          <p:nvPr/>
        </p:nvSpPr>
        <p:spPr>
          <a:xfrm>
            <a:off x="8674746" y="6108716"/>
            <a:ext cx="2124920" cy="600164"/>
          </a:xfrm>
          <a:prstGeom prst="rect">
            <a:avLst/>
          </a:prstGeom>
        </p:spPr>
        <p:txBody>
          <a:bodyPr wrap="square">
            <a:spAutoFit/>
          </a:bodyPr>
          <a:lstStyle/>
          <a:p>
            <a:pPr algn="ctr">
              <a:defRPr/>
            </a:pPr>
            <a:r>
              <a:rPr lang="fr-FR" sz="1100" dirty="0" err="1"/>
              <a:t>Co-enzyme</a:t>
            </a:r>
            <a:r>
              <a:rPr lang="fr-FR" sz="1100" dirty="0"/>
              <a:t> Q10, vit. E</a:t>
            </a:r>
          </a:p>
          <a:p>
            <a:pPr algn="ctr">
              <a:defRPr/>
            </a:pPr>
            <a:endParaRPr lang="fr-FR" sz="1100" dirty="0"/>
          </a:p>
          <a:p>
            <a:pPr algn="ctr">
              <a:defRPr/>
            </a:pPr>
            <a:r>
              <a:rPr lang="fr-FR" sz="1100" b="1" dirty="0">
                <a:solidFill>
                  <a:prstClr val="black"/>
                </a:solidFill>
              </a:rPr>
              <a:t>Anti-free </a:t>
            </a:r>
            <a:r>
              <a:rPr lang="fr-FR" sz="1100" b="1" dirty="0" err="1">
                <a:solidFill>
                  <a:prstClr val="black"/>
                </a:solidFill>
              </a:rPr>
              <a:t>radials</a:t>
            </a:r>
            <a:endParaRPr lang="fr-FR" sz="1100" dirty="0">
              <a:solidFill>
                <a:prstClr val="black"/>
              </a:solidFill>
            </a:endParaRPr>
          </a:p>
        </p:txBody>
      </p:sp>
      <p:pic>
        <p:nvPicPr>
          <p:cNvPr id="48" name="Image 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19280" y="5206768"/>
            <a:ext cx="570948" cy="783317"/>
          </a:xfrm>
          <a:prstGeom prst="rect">
            <a:avLst/>
          </a:prstGeom>
        </p:spPr>
      </p:pic>
      <p:pic>
        <p:nvPicPr>
          <p:cNvPr id="49" name="Image 4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29541" y="5229890"/>
            <a:ext cx="537240" cy="737071"/>
          </a:xfrm>
          <a:prstGeom prst="rect">
            <a:avLst/>
          </a:prstGeom>
        </p:spPr>
      </p:pic>
      <p:pic>
        <p:nvPicPr>
          <p:cNvPr id="17" name="Imag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541282" y="5200451"/>
            <a:ext cx="398899" cy="412612"/>
          </a:xfrm>
          <a:prstGeom prst="rect">
            <a:avLst/>
          </a:prstGeom>
        </p:spPr>
      </p:pic>
      <p:pic>
        <p:nvPicPr>
          <p:cNvPr id="18" name="Imag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03783" y="5167193"/>
            <a:ext cx="476982" cy="479127"/>
          </a:xfrm>
          <a:prstGeom prst="rect">
            <a:avLst/>
          </a:prstGeom>
        </p:spPr>
      </p:pic>
      <p:pic>
        <p:nvPicPr>
          <p:cNvPr id="20" name="Imag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84441" y="5629079"/>
            <a:ext cx="383547" cy="342289"/>
          </a:xfrm>
          <a:prstGeom prst="rect">
            <a:avLst/>
          </a:prstGeom>
        </p:spPr>
      </p:pic>
      <p:pic>
        <p:nvPicPr>
          <p:cNvPr id="21" name="Imag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459688" y="5138750"/>
            <a:ext cx="669059" cy="534294"/>
          </a:xfrm>
          <a:prstGeom prst="rect">
            <a:avLst/>
          </a:prstGeom>
        </p:spPr>
      </p:pic>
      <p:pic>
        <p:nvPicPr>
          <p:cNvPr id="22" name="Imag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10536126" y="5610363"/>
            <a:ext cx="467657" cy="379722"/>
          </a:xfrm>
          <a:prstGeom prst="rect">
            <a:avLst/>
          </a:prstGeom>
        </p:spPr>
      </p:pic>
      <p:pic>
        <p:nvPicPr>
          <p:cNvPr id="23" name="Imag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455875" y="5646320"/>
            <a:ext cx="672872" cy="366137"/>
          </a:xfrm>
          <a:prstGeom prst="rect">
            <a:avLst/>
          </a:prstGeom>
        </p:spPr>
      </p:pic>
    </p:spTree>
    <p:extLst>
      <p:ext uri="{BB962C8B-B14F-4D97-AF65-F5344CB8AC3E}">
        <p14:creationId xmlns:p14="http://schemas.microsoft.com/office/powerpoint/2010/main" val="8636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2" grpId="0"/>
      <p:bldP spid="29" grpId="0"/>
      <p:bldP spid="3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6257" y="3512640"/>
            <a:ext cx="5154222" cy="2854355"/>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479344" y="1442260"/>
            <a:ext cx="10837334" cy="400110"/>
          </a:xfrm>
          <a:prstGeom prst="rect">
            <a:avLst/>
          </a:prstGeom>
        </p:spPr>
        <p:txBody>
          <a:bodyPr wrap="square">
            <a:spAutoFit/>
          </a:bodyPr>
          <a:lstStyle/>
          <a:p>
            <a:pPr lvl="0" algn="ctr" defTabSz="812770">
              <a:defRPr/>
            </a:pPr>
            <a:r>
              <a:rPr lang="en-US" sz="2000" i="1" dirty="0">
                <a:solidFill>
                  <a:prstClr val="black"/>
                </a:solidFill>
                <a:latin typeface="KyivType Sans2" panose="00000500000000000000" pitchFamily="50" charset="0"/>
              </a:rPr>
              <a:t>GLOBAL YOUTH MASK INSTANT LIFT &amp; RADIANCE</a:t>
            </a:r>
            <a:endParaRPr lang="fr-FR" sz="2000" i="1" dirty="0">
              <a:solidFill>
                <a:prstClr val="black"/>
              </a:solidFill>
              <a:latin typeface="KyivType Sans2" panose="00000500000000000000" pitchFamily="50" charset="0"/>
            </a:endParaRPr>
          </a:p>
        </p:txBody>
      </p:sp>
      <p:sp>
        <p:nvSpPr>
          <p:cNvPr id="7" name="ZoneTexte 6"/>
          <p:cNvSpPr txBox="1"/>
          <p:nvPr/>
        </p:nvSpPr>
        <p:spPr>
          <a:xfrm>
            <a:off x="1334192" y="2994342"/>
            <a:ext cx="4716984" cy="1569660"/>
          </a:xfrm>
          <a:prstGeom prst="rect">
            <a:avLst/>
          </a:prstGeom>
          <a:solidFill>
            <a:schemeClr val="bg1"/>
          </a:solidFill>
        </p:spPr>
        <p:txBody>
          <a:bodyPr wrap="square" rtlCol="0">
            <a:spAutoFit/>
          </a:bodyPr>
          <a:lstStyle/>
          <a:p>
            <a:pPr defTabSz="812770"/>
            <a:r>
              <a:rPr lang="fr-FR" sz="1600" dirty="0">
                <a:solidFill>
                  <a:prstClr val="black"/>
                </a:solidFill>
                <a:latin typeface="Calibri"/>
              </a:rPr>
              <a:t>Instant lifting </a:t>
            </a:r>
            <a:r>
              <a:rPr lang="fr-FR" sz="1600" dirty="0" err="1">
                <a:solidFill>
                  <a:prstClr val="black"/>
                </a:solidFill>
                <a:latin typeface="Calibri"/>
              </a:rPr>
              <a:t>effect</a:t>
            </a:r>
            <a:r>
              <a:rPr lang="fr-FR" sz="1600" dirty="0">
                <a:solidFill>
                  <a:prstClr val="black"/>
                </a:solidFill>
                <a:latin typeface="Calibri"/>
              </a:rPr>
              <a:t> </a:t>
            </a:r>
          </a:p>
          <a:p>
            <a:pPr defTabSz="812770"/>
            <a:r>
              <a:rPr lang="en-US" sz="1600" dirty="0"/>
              <a:t>Improves the elasticity and firmness </a:t>
            </a:r>
          </a:p>
          <a:p>
            <a:pPr defTabSz="812770"/>
            <a:r>
              <a:rPr lang="fr-FR" sz="1600" dirty="0" err="1">
                <a:solidFill>
                  <a:prstClr val="black"/>
                </a:solidFill>
                <a:latin typeface="Calibri"/>
              </a:rPr>
              <a:t>Plumps</a:t>
            </a:r>
            <a:r>
              <a:rPr lang="fr-FR" sz="1600" dirty="0">
                <a:solidFill>
                  <a:prstClr val="black"/>
                </a:solidFill>
                <a:latin typeface="Calibri"/>
              </a:rPr>
              <a:t> and </a:t>
            </a:r>
            <a:r>
              <a:rPr lang="fr-FR" sz="1600" dirty="0" err="1">
                <a:solidFill>
                  <a:prstClr val="black"/>
                </a:solidFill>
                <a:latin typeface="Calibri"/>
              </a:rPr>
              <a:t>smoothes</a:t>
            </a:r>
            <a:r>
              <a:rPr lang="fr-FR" sz="1600" dirty="0">
                <a:solidFill>
                  <a:prstClr val="black"/>
                </a:solidFill>
                <a:latin typeface="Calibri"/>
              </a:rPr>
              <a:t> </a:t>
            </a:r>
          </a:p>
          <a:p>
            <a:pPr defTabSz="812770"/>
            <a:r>
              <a:rPr lang="fr-FR" sz="1600" dirty="0">
                <a:solidFill>
                  <a:prstClr val="black"/>
                </a:solidFill>
                <a:latin typeface="Calibri"/>
              </a:rPr>
              <a:t>Hydrates and </a:t>
            </a:r>
            <a:r>
              <a:rPr lang="fr-FR" sz="1600" dirty="0" err="1">
                <a:solidFill>
                  <a:prstClr val="black"/>
                </a:solidFill>
                <a:latin typeface="Calibri"/>
              </a:rPr>
              <a:t>brightens</a:t>
            </a:r>
            <a:r>
              <a:rPr lang="fr-FR" sz="1600" dirty="0">
                <a:solidFill>
                  <a:prstClr val="black"/>
                </a:solidFill>
                <a:latin typeface="Calibri"/>
              </a:rPr>
              <a:t> </a:t>
            </a:r>
          </a:p>
          <a:p>
            <a:pPr defTabSz="812770"/>
            <a:endParaRPr lang="fr-FR" sz="1600" dirty="0">
              <a:solidFill>
                <a:prstClr val="black"/>
              </a:solidFill>
              <a:latin typeface="Calibri"/>
            </a:endParaRPr>
          </a:p>
          <a:p>
            <a:pPr defTabSz="812770"/>
            <a:endParaRPr lang="fr-FR" sz="1600" dirty="0">
              <a:solidFill>
                <a:prstClr val="black"/>
              </a:solidFill>
              <a:latin typeface="Calibri"/>
            </a:endParaRPr>
          </a:p>
        </p:txBody>
      </p:sp>
      <p:sp>
        <p:nvSpPr>
          <p:cNvPr id="18" name="ZoneTexte 17"/>
          <p:cNvSpPr txBox="1"/>
          <p:nvPr/>
        </p:nvSpPr>
        <p:spPr>
          <a:xfrm>
            <a:off x="3804198" y="5418488"/>
            <a:ext cx="3258754" cy="1323439"/>
          </a:xfrm>
          <a:prstGeom prst="rect">
            <a:avLst/>
          </a:prstGeom>
          <a:solidFill>
            <a:schemeClr val="bg1"/>
          </a:solidFill>
        </p:spPr>
        <p:txBody>
          <a:bodyPr wrap="square" rtlCol="0">
            <a:spAutoFit/>
          </a:bodyPr>
          <a:lstStyle/>
          <a:p>
            <a:pPr defTabSz="812770"/>
            <a:r>
              <a:rPr lang="fr-FR" sz="1600" dirty="0">
                <a:solidFill>
                  <a:prstClr val="black"/>
                </a:solidFill>
              </a:rPr>
              <a:t>No </a:t>
            </a:r>
            <a:r>
              <a:rPr lang="fr-FR" sz="1600" dirty="0" err="1">
                <a:solidFill>
                  <a:prstClr val="black"/>
                </a:solidFill>
              </a:rPr>
              <a:t>need</a:t>
            </a:r>
            <a:r>
              <a:rPr lang="fr-FR" sz="1600" dirty="0">
                <a:solidFill>
                  <a:prstClr val="black"/>
                </a:solidFill>
              </a:rPr>
              <a:t> to </a:t>
            </a:r>
            <a:r>
              <a:rPr lang="fr-FR" sz="1600" dirty="0" err="1">
                <a:solidFill>
                  <a:prstClr val="black"/>
                </a:solidFill>
              </a:rPr>
              <a:t>rinse</a:t>
            </a:r>
            <a:r>
              <a:rPr lang="fr-FR" sz="1600" dirty="0">
                <a:solidFill>
                  <a:prstClr val="black"/>
                </a:solidFill>
              </a:rPr>
              <a:t> </a:t>
            </a:r>
          </a:p>
          <a:p>
            <a:pPr defTabSz="812770"/>
            <a:r>
              <a:rPr lang="fr-FR" sz="1600" dirty="0" err="1">
                <a:solidFill>
                  <a:prstClr val="black"/>
                </a:solidFill>
              </a:rPr>
              <a:t>Ideal</a:t>
            </a:r>
            <a:r>
              <a:rPr lang="fr-FR" sz="1600" dirty="0">
                <a:solidFill>
                  <a:prstClr val="black"/>
                </a:solidFill>
              </a:rPr>
              <a:t> in sleeping </a:t>
            </a:r>
            <a:r>
              <a:rPr lang="fr-FR" sz="1600" dirty="0" err="1">
                <a:solidFill>
                  <a:prstClr val="black"/>
                </a:solidFill>
              </a:rPr>
              <a:t>mask</a:t>
            </a:r>
            <a:endParaRPr lang="fr-FR" sz="1600" dirty="0">
              <a:solidFill>
                <a:prstClr val="black"/>
              </a:solidFill>
            </a:endParaRPr>
          </a:p>
          <a:p>
            <a:pPr lvl="0" defTabSz="812770">
              <a:defRPr/>
            </a:pPr>
            <a:r>
              <a:rPr lang="fr-FR" sz="1600" dirty="0">
                <a:solidFill>
                  <a:prstClr val="black"/>
                </a:solidFill>
              </a:rPr>
              <a:t>All skin types – </a:t>
            </a:r>
            <a:r>
              <a:rPr lang="fr-FR" sz="1600" dirty="0" err="1">
                <a:solidFill>
                  <a:prstClr val="black"/>
                </a:solidFill>
              </a:rPr>
              <a:t>from</a:t>
            </a:r>
            <a:r>
              <a:rPr lang="fr-FR" sz="1600" dirty="0">
                <a:solidFill>
                  <a:prstClr val="black"/>
                </a:solidFill>
              </a:rPr>
              <a:t> the first </a:t>
            </a:r>
            <a:r>
              <a:rPr lang="fr-FR" sz="1600" dirty="0" err="1">
                <a:solidFill>
                  <a:prstClr val="black"/>
                </a:solidFill>
              </a:rPr>
              <a:t>signs</a:t>
            </a:r>
            <a:r>
              <a:rPr lang="fr-FR" sz="1600" dirty="0">
                <a:solidFill>
                  <a:prstClr val="black"/>
                </a:solidFill>
              </a:rPr>
              <a:t> of </a:t>
            </a:r>
            <a:r>
              <a:rPr lang="fr-FR" sz="1600" dirty="0" err="1">
                <a:solidFill>
                  <a:prstClr val="black"/>
                </a:solidFill>
              </a:rPr>
              <a:t>aging</a:t>
            </a:r>
            <a:r>
              <a:rPr lang="fr-FR" sz="1600" dirty="0">
                <a:solidFill>
                  <a:prstClr val="black"/>
                </a:solidFill>
              </a:rPr>
              <a:t> </a:t>
            </a:r>
          </a:p>
          <a:p>
            <a:pPr lvl="0" defTabSz="812770">
              <a:defRPr/>
            </a:pPr>
            <a:endParaRPr lang="fr-FR" sz="1600" dirty="0">
              <a:solidFill>
                <a:prstClr val="black"/>
              </a:solidFill>
            </a:endParaRP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5645" y="5162826"/>
            <a:ext cx="1000235" cy="1267624"/>
          </a:xfrm>
          <a:prstGeom prst="rect">
            <a:avLst/>
          </a:prstGeom>
        </p:spPr>
      </p:pic>
      <p:sp>
        <p:nvSpPr>
          <p:cNvPr id="37" name="ZoneTexte 36"/>
          <p:cNvSpPr txBox="1"/>
          <p:nvPr/>
        </p:nvSpPr>
        <p:spPr>
          <a:xfrm>
            <a:off x="2281620" y="4293410"/>
            <a:ext cx="3847874" cy="1077218"/>
          </a:xfrm>
          <a:prstGeom prst="rect">
            <a:avLst/>
          </a:prstGeom>
          <a:solidFill>
            <a:schemeClr val="bg1"/>
          </a:solidFill>
        </p:spPr>
        <p:txBody>
          <a:bodyPr wrap="square" rtlCol="0">
            <a:spAutoFit/>
          </a:bodyPr>
          <a:lstStyle/>
          <a:p>
            <a:pPr defTabSz="812770"/>
            <a:r>
              <a:rPr lang="fr-FR" sz="1600" dirty="0">
                <a:solidFill>
                  <a:prstClr val="black"/>
                </a:solidFill>
              </a:rPr>
              <a:t>*Instant lift </a:t>
            </a:r>
            <a:r>
              <a:rPr lang="fr-FR" sz="1600" dirty="0" err="1">
                <a:solidFill>
                  <a:prstClr val="black"/>
                </a:solidFill>
              </a:rPr>
              <a:t>effect</a:t>
            </a:r>
            <a:r>
              <a:rPr lang="fr-FR" sz="1600" dirty="0">
                <a:solidFill>
                  <a:prstClr val="black"/>
                </a:solidFill>
              </a:rPr>
              <a:t>: +61%</a:t>
            </a:r>
          </a:p>
          <a:p>
            <a:pPr defTabSz="812770"/>
            <a:r>
              <a:rPr lang="fr-FR" sz="1600" dirty="0">
                <a:solidFill>
                  <a:prstClr val="black"/>
                </a:solidFill>
              </a:rPr>
              <a:t>*Anti-</a:t>
            </a:r>
            <a:r>
              <a:rPr lang="fr-FR" sz="1600" dirty="0" err="1">
                <a:solidFill>
                  <a:prstClr val="black"/>
                </a:solidFill>
              </a:rPr>
              <a:t>wrinkles</a:t>
            </a:r>
            <a:r>
              <a:rPr lang="fr-FR" sz="1600" dirty="0">
                <a:solidFill>
                  <a:prstClr val="black"/>
                </a:solidFill>
              </a:rPr>
              <a:t> – </a:t>
            </a:r>
            <a:r>
              <a:rPr lang="fr-FR" sz="1600" dirty="0" err="1">
                <a:solidFill>
                  <a:prstClr val="black"/>
                </a:solidFill>
              </a:rPr>
              <a:t>smoothing</a:t>
            </a:r>
            <a:r>
              <a:rPr lang="fr-FR" sz="1600" dirty="0">
                <a:solidFill>
                  <a:prstClr val="black"/>
                </a:solidFill>
              </a:rPr>
              <a:t> </a:t>
            </a:r>
            <a:r>
              <a:rPr lang="fr-FR" sz="1600" dirty="0" err="1">
                <a:solidFill>
                  <a:prstClr val="black"/>
                </a:solidFill>
              </a:rPr>
              <a:t>effect</a:t>
            </a:r>
            <a:r>
              <a:rPr lang="fr-FR" sz="1600" dirty="0">
                <a:solidFill>
                  <a:prstClr val="black"/>
                </a:solidFill>
              </a:rPr>
              <a:t> : -31%</a:t>
            </a:r>
          </a:p>
          <a:p>
            <a:pPr defTabSz="812770"/>
            <a:r>
              <a:rPr lang="fr-FR" sz="1600" dirty="0">
                <a:solidFill>
                  <a:prstClr val="black"/>
                </a:solidFill>
              </a:rPr>
              <a:t>*</a:t>
            </a:r>
            <a:r>
              <a:rPr lang="fr-FR" sz="1600" dirty="0" err="1">
                <a:solidFill>
                  <a:prstClr val="black"/>
                </a:solidFill>
              </a:rPr>
              <a:t>Genuine</a:t>
            </a:r>
            <a:r>
              <a:rPr lang="fr-FR" sz="1600" dirty="0">
                <a:solidFill>
                  <a:prstClr val="black"/>
                </a:solidFill>
              </a:rPr>
              <a:t> complexion radiance : +95%</a:t>
            </a:r>
          </a:p>
          <a:p>
            <a:pPr defTabSz="812770"/>
            <a:endParaRPr lang="fr-FR" sz="1600" dirty="0">
              <a:solidFill>
                <a:prstClr val="black"/>
              </a:solidFill>
              <a:latin typeface="Calibri"/>
            </a:endParaRPr>
          </a:p>
        </p:txBody>
      </p:sp>
      <p:pic>
        <p:nvPicPr>
          <p:cNvPr id="25" name="Image 24">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1772239" y="517622"/>
            <a:ext cx="8664122" cy="723428"/>
          </a:xfrm>
          <a:prstGeom prst="rect">
            <a:avLst/>
          </a:prstGeom>
        </p:spPr>
      </p:pic>
      <p:sp>
        <p:nvSpPr>
          <p:cNvPr id="33"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Masque</a:t>
            </a:r>
          </a:p>
          <a:p>
            <a:pPr>
              <a:lnSpc>
                <a:spcPts val="2982"/>
              </a:lnSpc>
            </a:pPr>
            <a:endParaRPr lang="fr-FR" sz="1934" cap="small" dirty="0"/>
          </a:p>
        </p:txBody>
      </p:sp>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7424" y="182761"/>
            <a:ext cx="4571502" cy="6858000"/>
          </a:xfrm>
          <a:prstGeom prst="rect">
            <a:avLst/>
          </a:prstGeom>
        </p:spPr>
      </p:pic>
      <p:sp>
        <p:nvSpPr>
          <p:cNvPr id="34" name="Rectangle 33"/>
          <p:cNvSpPr/>
          <p:nvPr/>
        </p:nvSpPr>
        <p:spPr>
          <a:xfrm>
            <a:off x="10334017" y="6128630"/>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2 PATENTS</a:t>
            </a:r>
          </a:p>
        </p:txBody>
      </p:sp>
      <p:grpSp>
        <p:nvGrpSpPr>
          <p:cNvPr id="23" name="Groupe 22"/>
          <p:cNvGrpSpPr/>
          <p:nvPr/>
        </p:nvGrpSpPr>
        <p:grpSpPr>
          <a:xfrm>
            <a:off x="10825347" y="1005596"/>
            <a:ext cx="1012370" cy="958366"/>
            <a:chOff x="-1222779" y="4095976"/>
            <a:chExt cx="1139962" cy="1157046"/>
          </a:xfrm>
        </p:grpSpPr>
        <p:sp>
          <p:nvSpPr>
            <p:cNvPr id="24" name="ZoneTexte 23"/>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91%</a:t>
              </a:r>
            </a:p>
          </p:txBody>
        </p:sp>
        <p:sp>
          <p:nvSpPr>
            <p:cNvPr id="26" name="ZoneTexte 25"/>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27" name="Imag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2779" y="4095976"/>
              <a:ext cx="1139962" cy="1157046"/>
            </a:xfrm>
            <a:prstGeom prst="rect">
              <a:avLst/>
            </a:prstGeom>
          </p:spPr>
        </p:pic>
      </p:grpSp>
      <p:sp>
        <p:nvSpPr>
          <p:cNvPr id="19" name="Rectangle 18"/>
          <p:cNvSpPr/>
          <p:nvPr/>
        </p:nvSpPr>
        <p:spPr>
          <a:xfrm>
            <a:off x="50887" y="6601697"/>
            <a:ext cx="12192000" cy="246221"/>
          </a:xfrm>
          <a:prstGeom prst="rect">
            <a:avLst/>
          </a:prstGeom>
          <a:solidFill>
            <a:schemeClr val="bg1"/>
          </a:solidFill>
        </p:spPr>
        <p:txBody>
          <a:bodyPr wrap="square">
            <a:spAutoFit/>
          </a:bodyPr>
          <a:lstStyle/>
          <a:p>
            <a:r>
              <a:rPr lang="en-US" sz="1000" dirty="0"/>
              <a:t>Open test supervised by dermatologists on 11 women aged between 50 and 64 (clinical scoring) Average results after 2 applications (D1 and D3)</a:t>
            </a:r>
            <a:endParaRPr lang="fr-FR" sz="1000" i="1"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801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449291" y="1787909"/>
            <a:ext cx="6964221" cy="2247424"/>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rPr>
              <a:t>1 to 2 times a week, after cleansing, apply the mask 		generously to the face and neck. </a:t>
            </a:r>
          </a:p>
          <a:p>
            <a:pPr>
              <a:defRPr/>
            </a:pPr>
            <a:r>
              <a:rPr lang="en-US" dirty="0">
                <a:latin typeface="Roboto" panose="02000000000000000000" pitchFamily="2" charset="0"/>
                <a:ea typeface="Roboto" panose="02000000000000000000" pitchFamily="2" charset="0"/>
              </a:rPr>
              <a:t>	Leave on for 15 minutes, then spray on Yon-Ka Lotion. 	Massage in gently, then absorb the excess with a tissue 	paper. </a:t>
            </a:r>
          </a:p>
          <a:p>
            <a:pPr>
              <a:defRPr/>
            </a:pPr>
            <a:endParaRPr lang="fr-FR" dirty="0">
              <a:latin typeface="Roboto" panose="02000000000000000000" pitchFamily="2" charset="0"/>
              <a:ea typeface="Roboto" panose="02000000000000000000" pitchFamily="2" charset="0"/>
            </a:endParaRPr>
          </a:p>
          <a:p>
            <a:pPr>
              <a:defRPr/>
            </a:pPr>
            <a:r>
              <a:rPr lang="en-US" dirty="0">
                <a:latin typeface="Roboto" panose="02000000000000000000" pitchFamily="2" charset="0"/>
                <a:ea typeface="Roboto" panose="02000000000000000000" pitchFamily="2" charset="0"/>
              </a:rPr>
              <a:t>	Can be used as a sleeping mask !</a:t>
            </a: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98471" y="2532611"/>
            <a:ext cx="768389" cy="692186"/>
          </a:xfrm>
          <a:prstGeom prst="rect">
            <a:avLst/>
          </a:prstGeom>
        </p:spPr>
      </p:pic>
      <p:sp>
        <p:nvSpPr>
          <p:cNvPr id="19" name="Rectangle 18"/>
          <p:cNvSpPr/>
          <p:nvPr/>
        </p:nvSpPr>
        <p:spPr>
          <a:xfrm>
            <a:off x="8668" y="6046490"/>
            <a:ext cx="1744819" cy="769441"/>
          </a:xfrm>
          <a:prstGeom prst="rect">
            <a:avLst/>
          </a:prstGeom>
        </p:spPr>
        <p:txBody>
          <a:bodyPr wrap="square">
            <a:spAutoFit/>
          </a:bodyPr>
          <a:lstStyle/>
          <a:p>
            <a:pPr algn="ctr">
              <a:defRPr/>
            </a:pPr>
            <a:r>
              <a:rPr lang="fr-FR" sz="1100" dirty="0" err="1"/>
              <a:t>Nutgrass</a:t>
            </a:r>
            <a:r>
              <a:rPr lang="fr-FR" sz="1100" dirty="0"/>
              <a:t> + </a:t>
            </a:r>
            <a:r>
              <a:rPr lang="fr-FR" sz="1100" dirty="0" err="1"/>
              <a:t>sweet</a:t>
            </a:r>
            <a:r>
              <a:rPr lang="fr-FR" sz="1100" dirty="0"/>
              <a:t> </a:t>
            </a:r>
            <a:r>
              <a:rPr lang="fr-FR" sz="1100" dirty="0" err="1"/>
              <a:t>almond</a:t>
            </a:r>
            <a:r>
              <a:rPr lang="fr-FR" sz="1100" dirty="0"/>
              <a:t> </a:t>
            </a:r>
            <a:r>
              <a:rPr lang="fr-FR" sz="1100" dirty="0" err="1"/>
              <a:t>proteins</a:t>
            </a:r>
            <a:r>
              <a:rPr lang="fr-FR" sz="1100" dirty="0"/>
              <a:t> </a:t>
            </a:r>
          </a:p>
          <a:p>
            <a:pPr algn="ctr">
              <a:defRPr/>
            </a:pPr>
            <a:r>
              <a:rPr lang="en-US" sz="1100" b="1" dirty="0"/>
              <a:t>Instant lift -</a:t>
            </a:r>
          </a:p>
          <a:p>
            <a:pPr algn="ctr">
              <a:defRPr/>
            </a:pPr>
            <a:r>
              <a:rPr lang="en-US" sz="1100" b="1" dirty="0"/>
              <a:t>Firmness and bounce </a:t>
            </a:r>
          </a:p>
        </p:txBody>
      </p:sp>
      <p:sp>
        <p:nvSpPr>
          <p:cNvPr id="24" name="Rectangle 23"/>
          <p:cNvSpPr/>
          <p:nvPr/>
        </p:nvSpPr>
        <p:spPr>
          <a:xfrm>
            <a:off x="5594788" y="6237383"/>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239639" y="6073273"/>
            <a:ext cx="2124920" cy="600164"/>
          </a:xfrm>
          <a:prstGeom prst="rect">
            <a:avLst/>
          </a:prstGeom>
        </p:spPr>
        <p:txBody>
          <a:bodyPr wrap="square">
            <a:spAutoFit/>
          </a:bodyPr>
          <a:lstStyle/>
          <a:p>
            <a:pPr algn="ctr">
              <a:defRPr/>
            </a:pPr>
            <a:r>
              <a:rPr lang="fr-FR" sz="1100" dirty="0"/>
              <a:t>Marine </a:t>
            </a:r>
            <a:r>
              <a:rPr lang="fr-FR" sz="1100" dirty="0" err="1"/>
              <a:t>collagen</a:t>
            </a:r>
            <a:endParaRPr lang="fr-FR" sz="1100" dirty="0">
              <a:solidFill>
                <a:prstClr val="black"/>
              </a:solidFill>
            </a:endParaRPr>
          </a:p>
          <a:p>
            <a:pPr algn="ctr">
              <a:defRPr/>
            </a:pPr>
            <a:r>
              <a:rPr lang="fr-FR" sz="1100" b="1" dirty="0">
                <a:solidFill>
                  <a:prstClr val="black"/>
                </a:solidFill>
              </a:rPr>
              <a:t>Anti-</a:t>
            </a:r>
            <a:r>
              <a:rPr lang="fr-FR" sz="1100" b="1" dirty="0" err="1">
                <a:solidFill>
                  <a:prstClr val="black"/>
                </a:solidFill>
              </a:rPr>
              <a:t>wrinkle</a:t>
            </a:r>
            <a:r>
              <a:rPr lang="fr-FR" sz="1100" b="1" dirty="0">
                <a:solidFill>
                  <a:prstClr val="black"/>
                </a:solidFill>
              </a:rPr>
              <a:t> </a:t>
            </a:r>
          </a:p>
          <a:p>
            <a:pPr algn="ctr">
              <a:defRPr/>
            </a:pPr>
            <a:r>
              <a:rPr lang="fr-FR" sz="1100" b="1" dirty="0" err="1">
                <a:solidFill>
                  <a:prstClr val="black"/>
                </a:solidFill>
              </a:rPr>
              <a:t>smoothing</a:t>
            </a:r>
            <a:r>
              <a:rPr lang="fr-FR" sz="1100" b="1" dirty="0">
                <a:solidFill>
                  <a:prstClr val="black"/>
                </a:solidFill>
              </a:rPr>
              <a:t> </a:t>
            </a:r>
          </a:p>
        </p:txBody>
      </p:sp>
      <p:sp>
        <p:nvSpPr>
          <p:cNvPr id="28" name="Rectangle 27"/>
          <p:cNvSpPr/>
          <p:nvPr/>
        </p:nvSpPr>
        <p:spPr>
          <a:xfrm>
            <a:off x="3514720" y="6076771"/>
            <a:ext cx="1969243" cy="600164"/>
          </a:xfrm>
          <a:prstGeom prst="rect">
            <a:avLst/>
          </a:prstGeom>
        </p:spPr>
        <p:txBody>
          <a:bodyPr wrap="square">
            <a:spAutoFit/>
          </a:bodyPr>
          <a:lstStyle/>
          <a:p>
            <a:pPr algn="ctr">
              <a:defRPr/>
            </a:pPr>
            <a:r>
              <a:rPr lang="fr-FR" sz="1100" dirty="0" err="1">
                <a:solidFill>
                  <a:prstClr val="black"/>
                </a:solidFill>
              </a:rPr>
              <a:t>Hyaluronic</a:t>
            </a:r>
            <a:r>
              <a:rPr lang="fr-FR" sz="1100" dirty="0">
                <a:solidFill>
                  <a:prstClr val="black"/>
                </a:solidFill>
              </a:rPr>
              <a:t> </a:t>
            </a:r>
            <a:r>
              <a:rPr lang="fr-FR" sz="1100" dirty="0" err="1">
                <a:solidFill>
                  <a:prstClr val="black"/>
                </a:solidFill>
              </a:rPr>
              <a:t>acid</a:t>
            </a:r>
            <a:r>
              <a:rPr lang="fr-FR" sz="1100" dirty="0">
                <a:solidFill>
                  <a:prstClr val="black"/>
                </a:solidFill>
              </a:rPr>
              <a:t> + </a:t>
            </a:r>
          </a:p>
          <a:p>
            <a:pPr algn="ctr">
              <a:defRPr/>
            </a:pPr>
            <a:r>
              <a:rPr lang="fr-FR" sz="1100" dirty="0" err="1">
                <a:solidFill>
                  <a:prstClr val="black"/>
                </a:solidFill>
              </a:rPr>
              <a:t>Vegetable</a:t>
            </a:r>
            <a:r>
              <a:rPr lang="fr-FR" sz="1100" dirty="0">
                <a:solidFill>
                  <a:prstClr val="black"/>
                </a:solidFill>
              </a:rPr>
              <a:t> </a:t>
            </a:r>
            <a:r>
              <a:rPr lang="fr-FR" sz="1100" dirty="0" err="1">
                <a:solidFill>
                  <a:prstClr val="black"/>
                </a:solidFill>
              </a:rPr>
              <a:t>glycerin</a:t>
            </a:r>
            <a:r>
              <a:rPr lang="fr-FR" sz="1100" dirty="0">
                <a:solidFill>
                  <a:prstClr val="black"/>
                </a:solidFill>
              </a:rPr>
              <a:t> </a:t>
            </a:r>
          </a:p>
          <a:p>
            <a:pPr algn="ctr">
              <a:defRPr/>
            </a:pPr>
            <a:r>
              <a:rPr lang="fr-FR" sz="1100" b="1" dirty="0" err="1">
                <a:solidFill>
                  <a:prstClr val="black"/>
                </a:solidFill>
              </a:rPr>
              <a:t>Hydrating</a:t>
            </a:r>
            <a:r>
              <a:rPr lang="fr-FR" sz="1100" b="1" dirty="0">
                <a:solidFill>
                  <a:prstClr val="black"/>
                </a:solidFill>
              </a:rPr>
              <a:t> </a:t>
            </a:r>
            <a:endParaRPr lang="fr-FR" sz="1100" dirty="0">
              <a:solidFill>
                <a:prstClr val="black"/>
              </a:solidFill>
            </a:endParaRPr>
          </a:p>
        </p:txBody>
      </p:sp>
      <p:sp>
        <p:nvSpPr>
          <p:cNvPr id="32" name="Rectangle 31"/>
          <p:cNvSpPr/>
          <p:nvPr/>
        </p:nvSpPr>
        <p:spPr>
          <a:xfrm>
            <a:off x="9796300" y="6076892"/>
            <a:ext cx="2395700" cy="769441"/>
          </a:xfrm>
          <a:prstGeom prst="rect">
            <a:avLst/>
          </a:prstGeom>
        </p:spPr>
        <p:txBody>
          <a:bodyPr wrap="square">
            <a:spAutoFit/>
          </a:bodyPr>
          <a:lstStyle/>
          <a:p>
            <a:pPr algn="ctr">
              <a:defRPr/>
            </a:pPr>
            <a:r>
              <a:rPr lang="fr-FR" sz="1100" dirty="0"/>
              <a:t>Yon-Ka Quintessence, </a:t>
            </a:r>
            <a:r>
              <a:rPr lang="fr-FR" sz="1100" dirty="0" err="1"/>
              <a:t>bergamot</a:t>
            </a:r>
            <a:r>
              <a:rPr lang="fr-FR" sz="1100" dirty="0"/>
              <a:t>, </a:t>
            </a:r>
            <a:r>
              <a:rPr lang="fr-FR" sz="1100" dirty="0" err="1"/>
              <a:t>lemon</a:t>
            </a:r>
            <a:r>
              <a:rPr lang="fr-FR" sz="1100" dirty="0"/>
              <a:t>, mandarin, rose, tonka </a:t>
            </a:r>
            <a:r>
              <a:rPr lang="fr-FR" sz="1100" dirty="0" err="1"/>
              <a:t>bean</a:t>
            </a:r>
            <a:r>
              <a:rPr lang="fr-FR" sz="1100" dirty="0"/>
              <a:t>, and </a:t>
            </a:r>
            <a:r>
              <a:rPr lang="fr-FR" sz="1100" dirty="0" err="1"/>
              <a:t>guaïac</a:t>
            </a:r>
            <a:r>
              <a:rPr lang="fr-FR" sz="1100" dirty="0"/>
              <a:t> </a:t>
            </a:r>
            <a:r>
              <a:rPr lang="fr-FR" sz="1100" dirty="0" err="1"/>
              <a:t>wood</a:t>
            </a:r>
            <a:r>
              <a:rPr lang="fr-FR" sz="1100" dirty="0"/>
              <a:t> E.O. </a:t>
            </a:r>
          </a:p>
          <a:p>
            <a:pPr algn="ctr">
              <a:defRPr/>
            </a:pPr>
            <a:r>
              <a:rPr lang="fr-FR" sz="1100" b="1" dirty="0" err="1">
                <a:solidFill>
                  <a:prstClr val="black"/>
                </a:solidFill>
              </a:rPr>
              <a:t>Vitalizing</a:t>
            </a:r>
            <a:r>
              <a:rPr lang="fr-FR" sz="1100" b="1" dirty="0">
                <a:solidFill>
                  <a:prstClr val="black"/>
                </a:solidFill>
              </a:rPr>
              <a:t> - </a:t>
            </a:r>
            <a:r>
              <a:rPr lang="fr-FR" sz="1100" b="1" dirty="0" err="1">
                <a:solidFill>
                  <a:prstClr val="black"/>
                </a:solidFill>
              </a:rPr>
              <a:t>replenishing</a:t>
            </a: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Masque</a:t>
            </a:r>
          </a:p>
          <a:p>
            <a:pPr>
              <a:lnSpc>
                <a:spcPts val="2982"/>
              </a:lnSpc>
            </a:pPr>
            <a:endParaRPr lang="fr-FR" sz="1934" cap="small" dirty="0"/>
          </a:p>
        </p:txBody>
      </p:sp>
      <p:sp>
        <p:nvSpPr>
          <p:cNvPr id="29" name="Rectangle 28"/>
          <p:cNvSpPr/>
          <p:nvPr/>
        </p:nvSpPr>
        <p:spPr>
          <a:xfrm>
            <a:off x="1010078" y="6073274"/>
            <a:ext cx="2480629" cy="938719"/>
          </a:xfrm>
          <a:prstGeom prst="rect">
            <a:avLst/>
          </a:prstGeom>
        </p:spPr>
        <p:txBody>
          <a:bodyPr wrap="square">
            <a:spAutoFit/>
          </a:bodyPr>
          <a:lstStyle/>
          <a:p>
            <a:pPr algn="ctr">
              <a:defRPr/>
            </a:pPr>
            <a:r>
              <a:rPr lang="fr-FR" sz="1100" dirty="0"/>
              <a:t>Fruit </a:t>
            </a:r>
            <a:r>
              <a:rPr lang="fr-FR" sz="1100" dirty="0" err="1"/>
              <a:t>acids</a:t>
            </a:r>
            <a:endParaRPr lang="fr-FR" sz="1100" dirty="0"/>
          </a:p>
          <a:p>
            <a:pPr algn="ctr">
              <a:defRPr/>
            </a:pPr>
            <a:r>
              <a:rPr lang="fr-FR" sz="1100" b="1" dirty="0">
                <a:solidFill>
                  <a:prstClr val="black"/>
                </a:solidFill>
              </a:rPr>
              <a:t>Anti-</a:t>
            </a:r>
            <a:r>
              <a:rPr lang="fr-FR" sz="1100" b="1" dirty="0" err="1">
                <a:solidFill>
                  <a:prstClr val="black"/>
                </a:solidFill>
              </a:rPr>
              <a:t>wrinkle</a:t>
            </a:r>
            <a:r>
              <a:rPr lang="fr-FR" sz="1100" b="1" dirty="0">
                <a:solidFill>
                  <a:prstClr val="black"/>
                </a:solidFill>
              </a:rPr>
              <a:t> </a:t>
            </a:r>
          </a:p>
          <a:p>
            <a:pPr algn="ctr">
              <a:defRPr/>
            </a:pPr>
            <a:r>
              <a:rPr lang="fr-FR" sz="1100" b="1" dirty="0" err="1">
                <a:solidFill>
                  <a:prstClr val="black"/>
                </a:solidFill>
              </a:rPr>
              <a:t>smoothing</a:t>
            </a:r>
            <a:r>
              <a:rPr lang="fr-FR" sz="1100" b="1" dirty="0">
                <a:solidFill>
                  <a:prstClr val="black"/>
                </a:solidFill>
              </a:rPr>
              <a:t> </a:t>
            </a:r>
          </a:p>
          <a:p>
            <a:pPr algn="ctr">
              <a:defRPr/>
            </a:pPr>
            <a:r>
              <a:rPr lang="fr-FR" sz="1100" b="1" dirty="0">
                <a:solidFill>
                  <a:prstClr val="black"/>
                </a:solidFill>
              </a:rPr>
              <a:t> </a:t>
            </a:r>
            <a:r>
              <a:rPr lang="fr-FR" sz="1100" b="1" dirty="0" err="1">
                <a:solidFill>
                  <a:prstClr val="black"/>
                </a:solidFill>
              </a:rPr>
              <a:t>exfoliating</a:t>
            </a:r>
            <a:r>
              <a:rPr lang="fr-FR" sz="1100" b="1" dirty="0">
                <a:solidFill>
                  <a:prstClr val="black"/>
                </a:solidFill>
              </a:rPr>
              <a:t> </a:t>
            </a:r>
          </a:p>
          <a:p>
            <a:pPr algn="ctr">
              <a:defRPr/>
            </a:pPr>
            <a:endParaRPr lang="fr-FR" sz="1100" b="1" dirty="0">
              <a:solidFill>
                <a:prstClr val="black"/>
              </a:solidFill>
            </a:endParaRPr>
          </a:p>
        </p:txBody>
      </p:sp>
      <p:pic>
        <p:nvPicPr>
          <p:cNvPr id="35" name="Imag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2475" y="5536094"/>
            <a:ext cx="902311" cy="558574"/>
          </a:xfrm>
          <a:prstGeom prst="rect">
            <a:avLst/>
          </a:prstGeom>
        </p:spPr>
      </p:pic>
      <p:sp>
        <p:nvSpPr>
          <p:cNvPr id="36" name="Rectangle 35"/>
          <p:cNvSpPr/>
          <p:nvPr/>
        </p:nvSpPr>
        <p:spPr>
          <a:xfrm>
            <a:off x="5104911" y="6088559"/>
            <a:ext cx="2257716" cy="769441"/>
          </a:xfrm>
          <a:prstGeom prst="rect">
            <a:avLst/>
          </a:prstGeom>
        </p:spPr>
        <p:txBody>
          <a:bodyPr wrap="square">
            <a:spAutoFit/>
          </a:bodyPr>
          <a:lstStyle/>
          <a:p>
            <a:pPr algn="ctr">
              <a:defRPr/>
            </a:pPr>
            <a:r>
              <a:rPr lang="en-US" sz="1100" dirty="0"/>
              <a:t>grape seed oil, </a:t>
            </a:r>
            <a:r>
              <a:rPr lang="en-US" sz="1100" dirty="0" err="1"/>
              <a:t>allantoin</a:t>
            </a:r>
            <a:endParaRPr lang="en-US" sz="1100" dirty="0"/>
          </a:p>
          <a:p>
            <a:pPr algn="ctr">
              <a:defRPr/>
            </a:pPr>
            <a:r>
              <a:rPr lang="en-US" sz="1100" dirty="0"/>
              <a:t>vitamins PP + B5</a:t>
            </a:r>
          </a:p>
          <a:p>
            <a:pPr algn="ctr">
              <a:defRPr/>
            </a:pPr>
            <a:r>
              <a:rPr lang="fr-FR" sz="1100" b="1" dirty="0" err="1"/>
              <a:t>Nourishing</a:t>
            </a:r>
            <a:r>
              <a:rPr lang="fr-FR" sz="1100" b="1" dirty="0"/>
              <a:t> – </a:t>
            </a:r>
          </a:p>
          <a:p>
            <a:pPr algn="ctr">
              <a:defRPr/>
            </a:pPr>
            <a:r>
              <a:rPr lang="fr-FR" sz="1100" b="1" dirty="0" err="1"/>
              <a:t>repairing</a:t>
            </a:r>
            <a:endParaRPr lang="fr-FR" sz="1100" b="1" dirty="0"/>
          </a:p>
        </p:txBody>
      </p:sp>
      <p:sp>
        <p:nvSpPr>
          <p:cNvPr id="47" name="Rectangle 46"/>
          <p:cNvSpPr/>
          <p:nvPr/>
        </p:nvSpPr>
        <p:spPr>
          <a:xfrm>
            <a:off x="6654960" y="6086631"/>
            <a:ext cx="2124920" cy="600164"/>
          </a:xfrm>
          <a:prstGeom prst="rect">
            <a:avLst/>
          </a:prstGeom>
        </p:spPr>
        <p:txBody>
          <a:bodyPr wrap="square">
            <a:spAutoFit/>
          </a:bodyPr>
          <a:lstStyle/>
          <a:p>
            <a:pPr algn="ctr">
              <a:defRPr/>
            </a:pPr>
            <a:r>
              <a:rPr lang="fr-FR" sz="1100" dirty="0" err="1"/>
              <a:t>Red</a:t>
            </a:r>
            <a:r>
              <a:rPr lang="fr-FR" sz="1100" dirty="0"/>
              <a:t> </a:t>
            </a:r>
            <a:r>
              <a:rPr lang="fr-FR" sz="1100" dirty="0" err="1"/>
              <a:t>algae</a:t>
            </a:r>
            <a:endParaRPr lang="fr-FR" sz="1100" dirty="0"/>
          </a:p>
          <a:p>
            <a:pPr algn="ctr">
              <a:defRPr/>
            </a:pPr>
            <a:r>
              <a:rPr lang="fr-FR" sz="1100" b="1" dirty="0"/>
              <a:t>Radiant - </a:t>
            </a:r>
            <a:r>
              <a:rPr lang="fr-FR" sz="1100" b="1" dirty="0" err="1"/>
              <a:t>even</a:t>
            </a:r>
            <a:endParaRPr lang="fr-FR" sz="1100" b="1" dirty="0"/>
          </a:p>
          <a:p>
            <a:pPr algn="ctr">
              <a:defRPr/>
            </a:pPr>
            <a:r>
              <a:rPr lang="fr-FR" sz="1100" b="1" dirty="0"/>
              <a:t>complexion</a:t>
            </a:r>
          </a:p>
        </p:txBody>
      </p:sp>
      <p:pic>
        <p:nvPicPr>
          <p:cNvPr id="39" name="Imag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57" y="305510"/>
            <a:ext cx="3160367" cy="4741067"/>
          </a:xfrm>
          <a:prstGeom prst="rect">
            <a:avLst/>
          </a:prstGeom>
        </p:spPr>
      </p:pic>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996" y="5554865"/>
            <a:ext cx="686081" cy="379945"/>
          </a:xfrm>
          <a:prstGeom prst="rect">
            <a:avLst/>
          </a:prstGeom>
        </p:spPr>
      </p:pic>
      <p:pic>
        <p:nvPicPr>
          <p:cNvPr id="3" name="Imag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729" y="5339377"/>
            <a:ext cx="674459" cy="698104"/>
          </a:xfrm>
          <a:prstGeom prst="rect">
            <a:avLst/>
          </a:prstGeom>
        </p:spPr>
      </p:pic>
      <p:pic>
        <p:nvPicPr>
          <p:cNvPr id="4" name="Imag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9419" y="5391280"/>
            <a:ext cx="514970" cy="707113"/>
          </a:xfrm>
          <a:prstGeom prst="rect">
            <a:avLst/>
          </a:prstGeom>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270" y="5383868"/>
            <a:ext cx="558405" cy="766109"/>
          </a:xfrm>
          <a:prstGeom prst="rect">
            <a:avLst/>
          </a:prstGeom>
        </p:spPr>
      </p:pic>
      <p:sp>
        <p:nvSpPr>
          <p:cNvPr id="42" name="Rectangle 41"/>
          <p:cNvSpPr/>
          <p:nvPr/>
        </p:nvSpPr>
        <p:spPr>
          <a:xfrm>
            <a:off x="7991991" y="6088559"/>
            <a:ext cx="2124920" cy="600164"/>
          </a:xfrm>
          <a:prstGeom prst="rect">
            <a:avLst/>
          </a:prstGeom>
        </p:spPr>
        <p:txBody>
          <a:bodyPr wrap="square">
            <a:spAutoFit/>
          </a:bodyPr>
          <a:lstStyle/>
          <a:p>
            <a:pPr algn="ctr">
              <a:defRPr/>
            </a:pPr>
            <a:r>
              <a:rPr lang="fr-FR" sz="1100" dirty="0" err="1"/>
              <a:t>Vitamins</a:t>
            </a:r>
            <a:r>
              <a:rPr lang="fr-FR" sz="1100" dirty="0"/>
              <a:t> A C E </a:t>
            </a:r>
          </a:p>
          <a:p>
            <a:pPr algn="ctr">
              <a:defRPr/>
            </a:pPr>
            <a:r>
              <a:rPr lang="fr-FR" sz="1100" b="1" dirty="0" err="1"/>
              <a:t>Anti-oxydant</a:t>
            </a:r>
            <a:r>
              <a:rPr lang="fr-FR" sz="1100" b="1" dirty="0"/>
              <a:t> </a:t>
            </a:r>
          </a:p>
          <a:p>
            <a:pPr algn="ctr">
              <a:defRPr/>
            </a:pPr>
            <a:r>
              <a:rPr lang="fr-FR" sz="1100" b="1" dirty="0"/>
              <a:t> </a:t>
            </a:r>
            <a:r>
              <a:rPr lang="fr-FR" sz="1100" b="1" dirty="0" err="1"/>
              <a:t>regenerating</a:t>
            </a:r>
            <a:endParaRPr lang="fr-FR" sz="1100" b="1" dirty="0"/>
          </a:p>
        </p:txBody>
      </p:sp>
      <p:pic>
        <p:nvPicPr>
          <p:cNvPr id="44" name="Imag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2666" y="5494342"/>
            <a:ext cx="512832" cy="665466"/>
          </a:xfrm>
          <a:prstGeom prst="rect">
            <a:avLst/>
          </a:prstGeom>
        </p:spPr>
      </p:pic>
      <p:pic>
        <p:nvPicPr>
          <p:cNvPr id="6" name="Imag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67863" y="5577379"/>
            <a:ext cx="620617" cy="620617"/>
          </a:xfrm>
          <a:prstGeom prst="rect">
            <a:avLst/>
          </a:prstGeom>
        </p:spPr>
      </p:pic>
      <p:pic>
        <p:nvPicPr>
          <p:cNvPr id="7" name="Imag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5238" y="5577379"/>
            <a:ext cx="656270" cy="577643"/>
          </a:xfrm>
          <a:prstGeom prst="rect">
            <a:avLst/>
          </a:prstGeom>
        </p:spPr>
      </p:pic>
      <p:pic>
        <p:nvPicPr>
          <p:cNvPr id="8" name="Imag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41410" y="5550724"/>
            <a:ext cx="614569" cy="552702"/>
          </a:xfrm>
          <a:prstGeom prst="rect">
            <a:avLst/>
          </a:prstGeom>
        </p:spPr>
      </p:pic>
      <p:pic>
        <p:nvPicPr>
          <p:cNvPr id="9" name="Imag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79642" y="5565256"/>
            <a:ext cx="381671" cy="523637"/>
          </a:xfrm>
          <a:prstGeom prst="rect">
            <a:avLst/>
          </a:prstGeom>
        </p:spPr>
      </p:pic>
      <p:pic>
        <p:nvPicPr>
          <p:cNvPr id="10" name="Imag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01891" y="5473234"/>
            <a:ext cx="763426" cy="686574"/>
          </a:xfrm>
          <a:prstGeom prst="rect">
            <a:avLst/>
          </a:prstGeom>
        </p:spPr>
      </p:pic>
      <p:pic>
        <p:nvPicPr>
          <p:cNvPr id="50" name="Image 4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70664" y="5033083"/>
            <a:ext cx="945599" cy="1002612"/>
          </a:xfrm>
          <a:prstGeom prst="rect">
            <a:avLst/>
          </a:prstGeom>
        </p:spPr>
      </p:pic>
      <p:pic>
        <p:nvPicPr>
          <p:cNvPr id="51" name="Image 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1604976" y="5578891"/>
            <a:ext cx="388240" cy="417265"/>
          </a:xfrm>
          <a:prstGeom prst="rect">
            <a:avLst/>
          </a:prstGeom>
        </p:spPr>
      </p:pic>
      <p:pic>
        <p:nvPicPr>
          <p:cNvPr id="52" name="Image 5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567402" y="5167106"/>
            <a:ext cx="459060" cy="479127"/>
          </a:xfrm>
          <a:prstGeom prst="rect">
            <a:avLst/>
          </a:prstGeom>
        </p:spPr>
      </p:pic>
      <p:pic>
        <p:nvPicPr>
          <p:cNvPr id="53" name="Imag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595703" y="4927047"/>
            <a:ext cx="369135" cy="342289"/>
          </a:xfrm>
          <a:prstGeom prst="rect">
            <a:avLst/>
          </a:prstGeom>
        </p:spPr>
      </p:pic>
      <p:pic>
        <p:nvPicPr>
          <p:cNvPr id="54" name="Image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32778" y="5259153"/>
            <a:ext cx="543317" cy="450819"/>
          </a:xfrm>
          <a:prstGeom prst="rect">
            <a:avLst/>
          </a:prstGeom>
        </p:spPr>
      </p:pic>
      <p:pic>
        <p:nvPicPr>
          <p:cNvPr id="55" name="Imag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11096339" y="4977245"/>
            <a:ext cx="450085" cy="379722"/>
          </a:xfrm>
          <a:prstGeom prst="rect">
            <a:avLst/>
          </a:prstGeom>
        </p:spPr>
      </p:pic>
      <p:pic>
        <p:nvPicPr>
          <p:cNvPr id="56" name="Imag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39856" y="5681121"/>
            <a:ext cx="571745" cy="323256"/>
          </a:xfrm>
          <a:prstGeom prst="rect">
            <a:avLst/>
          </a:prstGeom>
        </p:spPr>
      </p:pic>
    </p:spTree>
    <p:extLst>
      <p:ext uri="{BB962C8B-B14F-4D97-AF65-F5344CB8AC3E}">
        <p14:creationId xmlns:p14="http://schemas.microsoft.com/office/powerpoint/2010/main" val="2760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2" grpId="0"/>
      <p:bldP spid="29" grpId="0"/>
      <p:bldP spid="36" grpId="0"/>
      <p:bldP spid="47"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fr-FR" sz="3600" cap="small" dirty="0">
                <a:solidFill>
                  <a:schemeClr val="tx1"/>
                </a:solidFill>
                <a:latin typeface="KyivType Sans2" panose="00000500000000000000" pitchFamily="50" charset="0"/>
              </a:rPr>
              <a:t>Questions </a:t>
            </a:r>
          </a:p>
        </p:txBody>
      </p:sp>
    </p:spTree>
    <p:extLst>
      <p:ext uri="{BB962C8B-B14F-4D97-AF65-F5344CB8AC3E}">
        <p14:creationId xmlns:p14="http://schemas.microsoft.com/office/powerpoint/2010/main" val="395179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522245"/>
            <a:ext cx="10743257" cy="3170099"/>
          </a:xfrm>
          <a:prstGeom prst="rect">
            <a:avLst/>
          </a:prstGeom>
          <a:solidFill>
            <a:srgbClr val="E9E0D9"/>
          </a:solidFill>
        </p:spPr>
        <p:txBody>
          <a:bodyPr wrap="square">
            <a:spAutoFit/>
          </a:bodyPr>
          <a:lstStyle/>
          <a:p>
            <a:pPr algn="just" defTabSz="886328">
              <a:defRPr/>
            </a:pPr>
            <a:r>
              <a:rPr lang="en-US" altLang="zh-TW" sz="2000" dirty="0">
                <a:latin typeface="Roboto" panose="02000000000000000000" pitchFamily="2" charset="0"/>
                <a:ea typeface="Roboto" panose="02000000000000000000" pitchFamily="2" charset="0"/>
              </a:rPr>
              <a:t>As the product acts on the aging of the cells, one can start using this product as soon as the signs of aging appear.</a:t>
            </a:r>
          </a:p>
          <a:p>
            <a:pPr algn="just" defTabSz="886328">
              <a:defRPr/>
            </a:pPr>
            <a:endParaRPr lang="en-US" altLang="zh-TW" sz="2000" dirty="0">
              <a:latin typeface="Roboto" panose="02000000000000000000" pitchFamily="2" charset="0"/>
              <a:ea typeface="Roboto" panose="02000000000000000000" pitchFamily="2" charset="0"/>
            </a:endParaRPr>
          </a:p>
          <a:p>
            <a:pPr algn="just" defTabSz="886328">
              <a:defRPr/>
            </a:pPr>
            <a:r>
              <a:rPr lang="en-US" altLang="zh-TW" sz="2000" dirty="0">
                <a:latin typeface="Roboto" panose="02000000000000000000" pitchFamily="2" charset="0"/>
                <a:ea typeface="Roboto" panose="02000000000000000000" pitchFamily="2" charset="0"/>
              </a:rPr>
              <a:t>This product has been thought and designed specifically for mature skin in order to act on cellular senescence, and not in "prevention" (for that there are the products of the AGE DEFENSE ranges). There is no point in going too fast! </a:t>
            </a:r>
          </a:p>
          <a:p>
            <a:pPr algn="just" defTabSz="886328">
              <a:defRPr/>
            </a:pPr>
            <a:endParaRPr lang="en-US" altLang="zh-TW" sz="2000" dirty="0">
              <a:latin typeface="Roboto" panose="02000000000000000000" pitchFamily="2" charset="0"/>
              <a:ea typeface="Roboto" panose="02000000000000000000" pitchFamily="2" charset="0"/>
            </a:endParaRPr>
          </a:p>
          <a:p>
            <a:pPr algn="just" defTabSz="886328">
              <a:defRPr/>
            </a:pPr>
            <a:r>
              <a:rPr lang="en-US" altLang="zh-TW" sz="2000" dirty="0">
                <a:latin typeface="Roboto" panose="02000000000000000000" pitchFamily="2" charset="0"/>
                <a:ea typeface="Roboto" panose="02000000000000000000" pitchFamily="2" charset="0"/>
              </a:rPr>
              <a:t>It is important to always refer to the skin's condition.</a:t>
            </a:r>
          </a:p>
          <a:p>
            <a:pPr algn="just" defTabSz="886328">
              <a:defRPr/>
            </a:pPr>
            <a:r>
              <a:rPr lang="en-US" altLang="zh-TW" sz="2000" dirty="0">
                <a:latin typeface="Roboto" panose="02000000000000000000" pitchFamily="2" charset="0"/>
                <a:ea typeface="Roboto" panose="02000000000000000000" pitchFamily="2" charset="0"/>
              </a:rPr>
              <a:t>The biological age and the age of the skin do not always correspond. Even more so if the cellular metabolism has been slowed down by some kind of aggression, illness for example. </a:t>
            </a:r>
            <a:endParaRPr lang="fr-FR" altLang="zh-TW" sz="2000" dirty="0">
              <a:latin typeface="Roboto" panose="02000000000000000000" pitchFamily="2" charset="0"/>
              <a:ea typeface="Roboto" panose="02000000000000000000" pitchFamily="2" charset="0"/>
            </a:endParaRP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en-US" sz="2200" b="1" dirty="0">
                <a:solidFill>
                  <a:schemeClr val="tx1"/>
                </a:solidFill>
              </a:rPr>
              <a:t>CAN I USE CELLULAR CODE SERUM IF I DO NOT HAVE MATURE SKIN?</a:t>
            </a:r>
            <a:endParaRPr lang="fr-FR" sz="2200" b="1" cap="small" dirty="0">
              <a:solidFill>
                <a:schemeClr val="tx1"/>
              </a:solidFill>
            </a:endParaRPr>
          </a:p>
        </p:txBody>
      </p:sp>
    </p:spTree>
    <p:extLst>
      <p:ext uri="{BB962C8B-B14F-4D97-AF65-F5344CB8AC3E}">
        <p14:creationId xmlns:p14="http://schemas.microsoft.com/office/powerpoint/2010/main" val="29102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315212"/>
            <a:ext cx="10743257" cy="3785652"/>
          </a:xfrm>
          <a:prstGeom prst="rect">
            <a:avLst/>
          </a:prstGeom>
          <a:solidFill>
            <a:srgbClr val="E9E0D9"/>
          </a:solidFill>
        </p:spPr>
        <p:txBody>
          <a:bodyPr wrap="square">
            <a:spAutoFit/>
          </a:bodyPr>
          <a:lstStyle/>
          <a:p>
            <a:pPr algn="just" defTabSz="886328">
              <a:defRPr/>
            </a:pPr>
            <a:r>
              <a:rPr lang="en-US" altLang="zh-TW" sz="2000" dirty="0">
                <a:latin typeface="Roboto" panose="02000000000000000000" pitchFamily="2" charset="0"/>
                <a:ea typeface="Roboto" panose="02000000000000000000" pitchFamily="2" charset="0"/>
              </a:rPr>
              <a:t>ELIXIR VITAL is part of the SPECIFICS / Repair range. </a:t>
            </a:r>
          </a:p>
          <a:p>
            <a:pPr algn="just" defTabSz="886328">
              <a:defRPr/>
            </a:pPr>
            <a:r>
              <a:rPr lang="en-US" altLang="zh-TW" sz="2000" dirty="0">
                <a:latin typeface="Roboto" panose="02000000000000000000" pitchFamily="2" charset="0"/>
                <a:ea typeface="Roboto" panose="02000000000000000000" pitchFamily="2" charset="0"/>
              </a:rPr>
              <a:t>It works as a super repairer and regenerator of damaged, tired, altered and in prevention for all skin types at any ages! Its purpose is to reproduce the </a:t>
            </a:r>
            <a:r>
              <a:rPr lang="en-US" altLang="zh-TW" sz="2000" dirty="0" err="1">
                <a:latin typeface="Roboto" panose="02000000000000000000" pitchFamily="2" charset="0"/>
                <a:ea typeface="Roboto" panose="02000000000000000000" pitchFamily="2" charset="0"/>
              </a:rPr>
              <a:t>Hydrolipidic</a:t>
            </a:r>
            <a:r>
              <a:rPr lang="en-US" altLang="zh-TW" sz="2000" dirty="0">
                <a:latin typeface="Roboto" panose="02000000000000000000" pitchFamily="2" charset="0"/>
                <a:ea typeface="Roboto" panose="02000000000000000000" pitchFamily="2" charset="0"/>
              </a:rPr>
              <a:t> film by acting by bio-mimicry. </a:t>
            </a:r>
          </a:p>
          <a:p>
            <a:pPr algn="just" defTabSz="886328">
              <a:defRPr/>
            </a:pPr>
            <a:r>
              <a:rPr lang="en-US" altLang="zh-TW" sz="2000" dirty="0">
                <a:latin typeface="Roboto" panose="02000000000000000000" pitchFamily="2" charset="0"/>
                <a:ea typeface="Roboto" panose="02000000000000000000" pitchFamily="2" charset="0"/>
              </a:rPr>
              <a:t>It can be applied alone or as a serum under the usual cream.</a:t>
            </a:r>
          </a:p>
          <a:p>
            <a:pPr algn="just" defTabSz="886328">
              <a:defRPr/>
            </a:pPr>
            <a:endParaRPr lang="en-US" altLang="zh-TW" sz="2000" dirty="0">
              <a:latin typeface="Roboto" panose="02000000000000000000" pitchFamily="2" charset="0"/>
              <a:ea typeface="Roboto" panose="02000000000000000000" pitchFamily="2" charset="0"/>
            </a:endParaRPr>
          </a:p>
          <a:p>
            <a:pPr algn="just" defTabSz="886328">
              <a:defRPr/>
            </a:pPr>
            <a:r>
              <a:rPr lang="en-US" altLang="zh-TW" sz="2000" dirty="0">
                <a:latin typeface="Roboto" panose="02000000000000000000" pitchFamily="2" charset="0"/>
                <a:ea typeface="Roboto" panose="02000000000000000000" pitchFamily="2" charset="0"/>
              </a:rPr>
              <a:t>CELLULAR CODE SERUM acts on the state of the cells themselves, on their functions and their longevity.</a:t>
            </a:r>
          </a:p>
          <a:p>
            <a:pPr algn="just" defTabSz="886328">
              <a:defRPr/>
            </a:pPr>
            <a:r>
              <a:rPr lang="en-US" altLang="zh-TW" sz="2000" dirty="0">
                <a:latin typeface="Roboto" panose="02000000000000000000" pitchFamily="2" charset="0"/>
                <a:ea typeface="Roboto" panose="02000000000000000000" pitchFamily="2" charset="0"/>
              </a:rPr>
              <a:t>It provides the cells with all the necessary elements to reset the skin's youthfulness and "regain the cellular function of a person 10 years younger".</a:t>
            </a:r>
          </a:p>
          <a:p>
            <a:pPr algn="just" defTabSz="886328">
              <a:defRPr/>
            </a:pPr>
            <a:endParaRPr lang="en-US" altLang="zh-TW" sz="2000" dirty="0">
              <a:latin typeface="Roboto" panose="02000000000000000000" pitchFamily="2" charset="0"/>
              <a:ea typeface="Roboto" panose="02000000000000000000" pitchFamily="2" charset="0"/>
            </a:endParaRPr>
          </a:p>
          <a:p>
            <a:pPr algn="just" defTabSz="886328">
              <a:defRPr/>
            </a:pPr>
            <a:r>
              <a:rPr lang="en-US" altLang="zh-TW" sz="2000" dirty="0">
                <a:latin typeface="Roboto" panose="02000000000000000000" pitchFamily="2" charset="0"/>
                <a:ea typeface="Roboto" panose="02000000000000000000" pitchFamily="2" charset="0"/>
              </a:rPr>
              <a:t> These are two different levels of action for two kinds of needs ! </a:t>
            </a:r>
            <a:endParaRPr lang="fr-FR" altLang="zh-TW" sz="2000" dirty="0">
              <a:latin typeface="Roboto" panose="02000000000000000000" pitchFamily="2" charset="0"/>
              <a:ea typeface="Roboto" panose="02000000000000000000" pitchFamily="2" charset="0"/>
            </a:endParaRP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en-US" sz="2200" b="1" dirty="0">
                <a:solidFill>
                  <a:schemeClr val="tx1"/>
                </a:solidFill>
              </a:rPr>
              <a:t>HOW TO CHOOSE BETWEEN ELIXIR VITAL AND CELLULAR CODE SERUM? </a:t>
            </a:r>
            <a:endParaRPr lang="fr-FR" sz="2200" b="1" dirty="0">
              <a:solidFill>
                <a:schemeClr val="tx1"/>
              </a:solidFill>
            </a:endParaRPr>
          </a:p>
        </p:txBody>
      </p:sp>
    </p:spTree>
    <p:extLst>
      <p:ext uri="{BB962C8B-B14F-4D97-AF65-F5344CB8AC3E}">
        <p14:creationId xmlns:p14="http://schemas.microsoft.com/office/powerpoint/2010/main" val="26131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625478"/>
            <a:ext cx="10743257" cy="1938992"/>
          </a:xfrm>
          <a:prstGeom prst="rect">
            <a:avLst/>
          </a:prstGeom>
          <a:solidFill>
            <a:srgbClr val="E9E0D9"/>
          </a:solidFill>
        </p:spPr>
        <p:txBody>
          <a:bodyPr wrap="square">
            <a:spAutoFit/>
          </a:bodyPr>
          <a:lstStyle/>
          <a:p>
            <a:pPr algn="just"/>
            <a:r>
              <a:rPr lang="en-US" sz="2000" dirty="0">
                <a:latin typeface="Roboto" panose="02000000000000000000" pitchFamily="2" charset="0"/>
                <a:ea typeface="Roboto" panose="02000000000000000000" pitchFamily="2" charset="0"/>
              </a:rPr>
              <a:t>This PATENTED metal applicator has a rounded ergonomic shape, with an inclination studied for maximum safety when applying on the eye and lip contour.</a:t>
            </a:r>
          </a:p>
          <a:p>
            <a:pPr algn="just"/>
            <a:endParaRPr lang="en-US" sz="2000" dirty="0">
              <a:latin typeface="Roboto" panose="02000000000000000000" pitchFamily="2" charset="0"/>
              <a:ea typeface="Roboto" panose="02000000000000000000" pitchFamily="2" charset="0"/>
            </a:endParaRPr>
          </a:p>
          <a:p>
            <a:pPr algn="just"/>
            <a:r>
              <a:rPr lang="en-US" sz="2000" dirty="0">
                <a:latin typeface="Roboto" panose="02000000000000000000" pitchFamily="2" charset="0"/>
                <a:ea typeface="Roboto" panose="02000000000000000000" pitchFamily="2" charset="0"/>
              </a:rPr>
              <a:t>It is made of ZAMAC = Zinc, </a:t>
            </a:r>
            <a:r>
              <a:rPr lang="en-US" sz="2000" dirty="0" err="1">
                <a:latin typeface="Roboto" panose="02000000000000000000" pitchFamily="2" charset="0"/>
                <a:ea typeface="Roboto" panose="02000000000000000000" pitchFamily="2" charset="0"/>
              </a:rPr>
              <a:t>Aluminium</a:t>
            </a:r>
            <a:r>
              <a:rPr lang="en-US" sz="2000" dirty="0">
                <a:latin typeface="Roboto" panose="02000000000000000000" pitchFamily="2" charset="0"/>
                <a:ea typeface="Roboto" panose="02000000000000000000" pitchFamily="2" charset="0"/>
              </a:rPr>
              <a:t>, Magnesium, Copper. </a:t>
            </a:r>
          </a:p>
          <a:p>
            <a:pPr algn="just"/>
            <a:endParaRPr lang="en-US" sz="2000" dirty="0">
              <a:latin typeface="Roboto" panose="02000000000000000000" pitchFamily="2" charset="0"/>
              <a:ea typeface="Roboto" panose="02000000000000000000" pitchFamily="2" charset="0"/>
            </a:endParaRPr>
          </a:p>
          <a:p>
            <a:pPr algn="just"/>
            <a:r>
              <a:rPr lang="en-US" sz="2000" dirty="0">
                <a:latin typeface="Roboto" panose="02000000000000000000" pitchFamily="2" charset="0"/>
                <a:ea typeface="Roboto" panose="02000000000000000000" pitchFamily="2" charset="0"/>
              </a:rPr>
              <a:t>It is an alloy of metals selected for their safety.</a:t>
            </a:r>
            <a:endParaRPr lang="fr-FR" sz="2000" dirty="0">
              <a:latin typeface="Roboto" panose="02000000000000000000" pitchFamily="2" charset="0"/>
              <a:ea typeface="Roboto" panose="02000000000000000000" pitchFamily="2" charset="0"/>
            </a:endParaRP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en-US" sz="2200" b="1" dirty="0">
                <a:solidFill>
                  <a:schemeClr val="tx1"/>
                </a:solidFill>
              </a:rPr>
              <a:t>WHAT IS THE MATERIAL OF THE CELLULAR CODE CONTOUR APPLICATOR ? </a:t>
            </a:r>
            <a:endParaRPr lang="fr-FR" sz="2200" b="1" cap="small" dirty="0">
              <a:solidFill>
                <a:schemeClr val="tx1"/>
              </a:solidFill>
            </a:endParaRPr>
          </a:p>
        </p:txBody>
      </p:sp>
    </p:spTree>
    <p:extLst>
      <p:ext uri="{BB962C8B-B14F-4D97-AF65-F5344CB8AC3E}">
        <p14:creationId xmlns:p14="http://schemas.microsoft.com/office/powerpoint/2010/main" val="21698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24371" y="3062800"/>
            <a:ext cx="10743257" cy="1200329"/>
          </a:xfrm>
          <a:prstGeom prst="rect">
            <a:avLst/>
          </a:prstGeom>
          <a:solidFill>
            <a:srgbClr val="E9E0D9"/>
          </a:solidFill>
        </p:spPr>
        <p:txBody>
          <a:bodyPr wrap="square">
            <a:spAutoFit/>
          </a:bodyPr>
          <a:lstStyle/>
          <a:p>
            <a:pPr lvl="0" algn="just" eaLnBrk="0" fontAlgn="base" hangingPunct="0">
              <a:spcBef>
                <a:spcPct val="0"/>
              </a:spcBef>
              <a:spcAft>
                <a:spcPct val="0"/>
              </a:spcAft>
            </a:pPr>
            <a:r>
              <a:rPr lang="en-US" altLang="fr-FR" sz="2400" dirty="0">
                <a:latin typeface="Roboto" panose="02000000000000000000" pitchFamily="2" charset="0"/>
                <a:ea typeface="Roboto" panose="02000000000000000000" pitchFamily="2" charset="0"/>
              </a:rPr>
              <a:t>The association is not obligatory, however, if the cells are not in good conditions to be stimulated, EXCELLENCE CODE CREME will have a less rapid and probably less visible result. The serum will boost the results </a:t>
            </a:r>
            <a:endParaRPr lang="fr-FR" sz="2400" dirty="0">
              <a:latin typeface="Roboto" panose="02000000000000000000" pitchFamily="2" charset="0"/>
              <a:ea typeface="Roboto" panose="02000000000000000000" pitchFamily="2" charset="0"/>
            </a:endParaRPr>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en-US" sz="2400" b="1" dirty="0">
                <a:solidFill>
                  <a:schemeClr val="tx1"/>
                </a:solidFill>
              </a:rPr>
              <a:t>IS THE COMBINATION OF SERUM AND CREAM ESSENTIAL? </a:t>
            </a:r>
            <a:endParaRPr lang="fr-FR" sz="2400" b="1" dirty="0">
              <a:solidFill>
                <a:schemeClr val="tx1"/>
              </a:solidFill>
            </a:endParaRPr>
          </a:p>
        </p:txBody>
      </p:sp>
    </p:spTree>
    <p:extLst>
      <p:ext uri="{BB962C8B-B14F-4D97-AF65-F5344CB8AC3E}">
        <p14:creationId xmlns:p14="http://schemas.microsoft.com/office/powerpoint/2010/main" val="82565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12192000" cy="2110186"/>
          </a:xfrm>
          <a:prstGeom prst="rect">
            <a:avLst/>
          </a:prstGeom>
          <a:solidFill>
            <a:srgbClr val="E9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0" y="2110186"/>
            <a:ext cx="12192000" cy="4760148"/>
          </a:xfrm>
          <a:prstGeom prst="rect">
            <a:avLst/>
          </a:prstGeom>
        </p:spPr>
      </p:pic>
      <p:sp>
        <p:nvSpPr>
          <p:cNvPr id="8" name="Rectangle 7"/>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sp>
        <p:nvSpPr>
          <p:cNvPr id="12" name="Rectangle 11"/>
          <p:cNvSpPr/>
          <p:nvPr/>
        </p:nvSpPr>
        <p:spPr>
          <a:xfrm>
            <a:off x="740533" y="2124692"/>
            <a:ext cx="10743257" cy="3477875"/>
          </a:xfrm>
          <a:prstGeom prst="rect">
            <a:avLst/>
          </a:prstGeom>
          <a:solidFill>
            <a:srgbClr val="E9E0D9"/>
          </a:solidFill>
        </p:spPr>
        <p:txBody>
          <a:bodyPr wrap="square">
            <a:spAutoFit/>
          </a:bodyPr>
          <a:lstStyle/>
          <a:p>
            <a:pPr lvl="0" algn="just" eaLnBrk="0" fontAlgn="base" hangingPunct="0">
              <a:spcBef>
                <a:spcPct val="0"/>
              </a:spcBef>
              <a:spcAft>
                <a:spcPct val="0"/>
              </a:spcAft>
            </a:pPr>
            <a:r>
              <a:rPr lang="en-US" altLang="fr-FR" sz="2000" dirty="0">
                <a:latin typeface="Roboto" panose="02000000000000000000" pitchFamily="2" charset="0"/>
                <a:ea typeface="Roboto" panose="02000000000000000000" pitchFamily="2" charset="0"/>
              </a:rPr>
              <a:t>As its name indicates, this range provides exceptional results on all signs of aging: lack of radiance, dark spots, sagging, wrinkles, dryness... </a:t>
            </a:r>
          </a:p>
          <a:p>
            <a:pPr lvl="0" algn="just" eaLnBrk="0" fontAlgn="base" hangingPunct="0">
              <a:spcBef>
                <a:spcPct val="0"/>
              </a:spcBef>
              <a:spcAft>
                <a:spcPct val="0"/>
              </a:spcAft>
            </a:pPr>
            <a:endParaRPr lang="en-US" altLang="fr-FR" sz="20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en-US" altLang="fr-FR" sz="2000" dirty="0">
                <a:latin typeface="Roboto" panose="02000000000000000000" pitchFamily="2" charset="0"/>
                <a:ea typeface="Roboto" panose="02000000000000000000" pitchFamily="2" charset="0"/>
              </a:rPr>
              <a:t>Skin aging is the number one priority for women and they are ready to invest in order to delay it.</a:t>
            </a:r>
          </a:p>
          <a:p>
            <a:pPr lvl="0" algn="just" eaLnBrk="0" fontAlgn="base" hangingPunct="0">
              <a:spcBef>
                <a:spcPct val="0"/>
              </a:spcBef>
              <a:spcAft>
                <a:spcPct val="0"/>
              </a:spcAft>
            </a:pPr>
            <a:endParaRPr lang="en-US" altLang="fr-FR" sz="20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en-US" altLang="fr-FR" sz="2000" dirty="0">
                <a:latin typeface="Roboto" panose="02000000000000000000" pitchFamily="2" charset="0"/>
                <a:ea typeface="Roboto" panose="02000000000000000000" pitchFamily="2" charset="0"/>
              </a:rPr>
              <a:t>The ingredients contained in this range are patented and super-powerful. </a:t>
            </a:r>
          </a:p>
          <a:p>
            <a:pPr lvl="0" algn="just" eaLnBrk="0" fontAlgn="base" hangingPunct="0">
              <a:spcBef>
                <a:spcPct val="0"/>
              </a:spcBef>
              <a:spcAft>
                <a:spcPct val="0"/>
              </a:spcAft>
            </a:pPr>
            <a:r>
              <a:rPr lang="en-US" altLang="fr-FR" sz="2000" dirty="0">
                <a:latin typeface="Roboto" panose="02000000000000000000" pitchFamily="2" charset="0"/>
                <a:ea typeface="Roboto" panose="02000000000000000000" pitchFamily="2" charset="0"/>
              </a:rPr>
              <a:t>Efficiency tests have shown more than satisfactory results! </a:t>
            </a:r>
          </a:p>
          <a:p>
            <a:pPr lvl="0" algn="just" eaLnBrk="0" fontAlgn="base" hangingPunct="0">
              <a:spcBef>
                <a:spcPct val="0"/>
              </a:spcBef>
              <a:spcAft>
                <a:spcPct val="0"/>
              </a:spcAft>
            </a:pPr>
            <a:r>
              <a:rPr lang="en-US" altLang="fr-FR" sz="2000" dirty="0">
                <a:latin typeface="Roboto" panose="02000000000000000000" pitchFamily="2" charset="0"/>
                <a:ea typeface="Roboto" panose="02000000000000000000" pitchFamily="2" charset="0"/>
              </a:rPr>
              <a:t>To try the AGE EXCEPTION range is to adopt it! </a:t>
            </a:r>
          </a:p>
          <a:p>
            <a:pPr lvl="0" algn="just" eaLnBrk="0" fontAlgn="base" hangingPunct="0">
              <a:spcBef>
                <a:spcPct val="0"/>
              </a:spcBef>
              <a:spcAft>
                <a:spcPct val="0"/>
              </a:spcAft>
            </a:pPr>
            <a:endParaRPr lang="en-US" altLang="fr-FR" sz="2000" dirty="0">
              <a:latin typeface="Roboto" panose="02000000000000000000" pitchFamily="2" charset="0"/>
              <a:ea typeface="Roboto" panose="02000000000000000000" pitchFamily="2" charset="0"/>
            </a:endParaRPr>
          </a:p>
          <a:p>
            <a:pPr lvl="0" algn="just" eaLnBrk="0" fontAlgn="base" hangingPunct="0">
              <a:spcBef>
                <a:spcPct val="0"/>
              </a:spcBef>
              <a:spcAft>
                <a:spcPct val="0"/>
              </a:spcAft>
            </a:pPr>
            <a:r>
              <a:rPr lang="en-US" altLang="fr-FR" sz="2000" dirty="0">
                <a:latin typeface="Roboto" panose="02000000000000000000" pitchFamily="2" charset="0"/>
                <a:ea typeface="Roboto" panose="02000000000000000000" pitchFamily="2" charset="0"/>
              </a:rPr>
              <a:t>The textures are sensorial and the packaging is also qualitative and perfectly hygienic.</a:t>
            </a:r>
            <a:endParaRPr lang="fr-FR" sz="2000" dirty="0"/>
          </a:p>
        </p:txBody>
      </p:sp>
      <p:sp>
        <p:nvSpPr>
          <p:cNvPr id="7" name="Espace réservé du titre 1"/>
          <p:cNvSpPr txBox="1">
            <a:spLocks/>
          </p:cNvSpPr>
          <p:nvPr/>
        </p:nvSpPr>
        <p:spPr>
          <a:xfrm>
            <a:off x="16163" y="527626"/>
            <a:ext cx="12191999" cy="1050929"/>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en-US" sz="2400" b="1" dirty="0">
                <a:solidFill>
                  <a:schemeClr val="tx1"/>
                </a:solidFill>
              </a:rPr>
              <a:t>MY CLIENTS DO NOT HAVE THE BUDGET FOR </a:t>
            </a:r>
          </a:p>
          <a:p>
            <a:pPr>
              <a:lnSpc>
                <a:spcPts val="2982"/>
              </a:lnSpc>
            </a:pPr>
            <a:r>
              <a:rPr lang="en-US" sz="2400" b="1" dirty="0">
                <a:solidFill>
                  <a:schemeClr val="tx1"/>
                </a:solidFill>
              </a:rPr>
              <a:t>AGE EXCEPTION? </a:t>
            </a:r>
            <a:endParaRPr lang="fr-FR" sz="2400" b="1" dirty="0">
              <a:solidFill>
                <a:schemeClr val="tx1"/>
              </a:solidFill>
            </a:endParaRPr>
          </a:p>
        </p:txBody>
      </p:sp>
    </p:spTree>
    <p:extLst>
      <p:ext uri="{BB962C8B-B14F-4D97-AF65-F5344CB8AC3E}">
        <p14:creationId xmlns:p14="http://schemas.microsoft.com/office/powerpoint/2010/main" val="75761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cap="small" dirty="0">
                <a:solidFill>
                  <a:schemeClr val="tx1"/>
                </a:solidFill>
                <a:latin typeface="KyivType Sans2" panose="00000500000000000000" pitchFamily="50" charset="0"/>
              </a:rPr>
              <a:t>Skin </a:t>
            </a:r>
            <a:r>
              <a:rPr lang="fr-FR" sz="3600" cap="small" dirty="0" err="1">
                <a:solidFill>
                  <a:schemeClr val="tx1"/>
                </a:solidFill>
                <a:latin typeface="KyivType Sans2" panose="00000500000000000000" pitchFamily="50" charset="0"/>
              </a:rPr>
              <a:t>aging</a:t>
            </a:r>
            <a:endParaRPr lang="fr-FR" sz="3600" cap="small" dirty="0">
              <a:solidFill>
                <a:schemeClr val="tx1"/>
              </a:solidFill>
              <a:latin typeface="KyivType Sans2" panose="00000500000000000000" pitchFamily="50" charset="0"/>
            </a:endParaRPr>
          </a:p>
        </p:txBody>
      </p:sp>
    </p:spTree>
    <p:extLst>
      <p:ext uri="{BB962C8B-B14F-4D97-AF65-F5344CB8AC3E}">
        <p14:creationId xmlns:p14="http://schemas.microsoft.com/office/powerpoint/2010/main" val="3023574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fr-FR" sz="3600" cap="small" dirty="0" err="1">
                <a:solidFill>
                  <a:schemeClr val="tx1"/>
                </a:solidFill>
                <a:latin typeface="KyivType Sans2" panose="00000500000000000000" pitchFamily="50" charset="0"/>
              </a:rPr>
              <a:t>Offers</a:t>
            </a:r>
            <a:r>
              <a:rPr lang="fr-FR" sz="3600" cap="small" dirty="0">
                <a:solidFill>
                  <a:schemeClr val="tx1"/>
                </a:solidFill>
                <a:latin typeface="KyivType Sans2" panose="00000500000000000000" pitchFamily="50" charset="0"/>
              </a:rPr>
              <a:t> </a:t>
            </a:r>
          </a:p>
        </p:txBody>
      </p:sp>
    </p:spTree>
    <p:extLst>
      <p:ext uri="{BB962C8B-B14F-4D97-AF65-F5344CB8AC3E}">
        <p14:creationId xmlns:p14="http://schemas.microsoft.com/office/powerpoint/2010/main" val="305514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334"/>
            <a:ext cx="12224327" cy="6858000"/>
          </a:xfrm>
          <a:prstGeom prst="rect">
            <a:avLst/>
          </a:prstGeom>
          <a:solidFill>
            <a:srgbClr val="E4CEC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fr-FR" sz="4800" cap="small" dirty="0">
              <a:solidFill>
                <a:srgbClr val="3E3E3E"/>
              </a:solidFill>
              <a:latin typeface="KyivType Sans2" panose="00000500000000000000" pitchFamily="50"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50" y="346518"/>
            <a:ext cx="4322324" cy="62524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99" y="346518"/>
            <a:ext cx="4393323" cy="62733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5152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767069" y="2307333"/>
            <a:ext cx="2657861" cy="2243333"/>
          </a:xfrm>
          <a:prstGeom prst="rect">
            <a:avLst/>
          </a:prstGeom>
        </p:spPr>
      </p:pic>
    </p:spTree>
    <p:extLst>
      <p:ext uri="{BB962C8B-B14F-4D97-AF65-F5344CB8AC3E}">
        <p14:creationId xmlns:p14="http://schemas.microsoft.com/office/powerpoint/2010/main" val="339648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12192000" cy="6858000"/>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l="616" r="60842" b="54"/>
          <a:stretch/>
        </p:blipFill>
        <p:spPr>
          <a:xfrm>
            <a:off x="152943" y="589388"/>
            <a:ext cx="4495360" cy="603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Ellipse 6"/>
          <p:cNvSpPr/>
          <p:nvPr/>
        </p:nvSpPr>
        <p:spPr>
          <a:xfrm>
            <a:off x="3288298" y="2569220"/>
            <a:ext cx="466290" cy="619497"/>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2942129" y="3709430"/>
            <a:ext cx="466290" cy="635956"/>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1991286" y="1630838"/>
            <a:ext cx="466290" cy="635956"/>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Multiplication 13"/>
          <p:cNvSpPr/>
          <p:nvPr/>
        </p:nvSpPr>
        <p:spPr>
          <a:xfrm>
            <a:off x="1546100" y="4671375"/>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Multiplication 14"/>
          <p:cNvSpPr/>
          <p:nvPr/>
        </p:nvSpPr>
        <p:spPr>
          <a:xfrm>
            <a:off x="964914" y="4090336"/>
            <a:ext cx="120124"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Multiplication 15"/>
          <p:cNvSpPr/>
          <p:nvPr/>
        </p:nvSpPr>
        <p:spPr>
          <a:xfrm>
            <a:off x="2634180" y="4776516"/>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Multiplication 16"/>
          <p:cNvSpPr/>
          <p:nvPr/>
        </p:nvSpPr>
        <p:spPr>
          <a:xfrm>
            <a:off x="1262867" y="4403428"/>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Multiplication 17"/>
          <p:cNvSpPr/>
          <p:nvPr/>
        </p:nvSpPr>
        <p:spPr>
          <a:xfrm>
            <a:off x="3140754" y="4279533"/>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Multiplication 18"/>
          <p:cNvSpPr/>
          <p:nvPr/>
        </p:nvSpPr>
        <p:spPr>
          <a:xfrm>
            <a:off x="2908316" y="4547480"/>
            <a:ext cx="133973" cy="267947"/>
          </a:xfrm>
          <a:prstGeom prst="mathMultiply">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Losange 21"/>
          <p:cNvSpPr/>
          <p:nvPr/>
        </p:nvSpPr>
        <p:spPr>
          <a:xfrm>
            <a:off x="2067672" y="1760483"/>
            <a:ext cx="299978" cy="395154"/>
          </a:xfrm>
          <a:prstGeom prst="diamond">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osange 23"/>
          <p:cNvSpPr/>
          <p:nvPr/>
        </p:nvSpPr>
        <p:spPr>
          <a:xfrm>
            <a:off x="3044042" y="3796286"/>
            <a:ext cx="299978" cy="395154"/>
          </a:xfrm>
          <a:prstGeom prst="diamond">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Losange 29"/>
          <p:cNvSpPr/>
          <p:nvPr/>
        </p:nvSpPr>
        <p:spPr>
          <a:xfrm>
            <a:off x="3384504" y="2670420"/>
            <a:ext cx="299978" cy="395154"/>
          </a:xfrm>
          <a:prstGeom prst="diamond">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Éclair 32"/>
          <p:cNvSpPr/>
          <p:nvPr/>
        </p:nvSpPr>
        <p:spPr>
          <a:xfrm>
            <a:off x="886648" y="3356831"/>
            <a:ext cx="400460" cy="378241"/>
          </a:xfrm>
          <a:prstGeom prst="lightningBol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Éclair 33"/>
          <p:cNvSpPr/>
          <p:nvPr/>
        </p:nvSpPr>
        <p:spPr>
          <a:xfrm>
            <a:off x="961695" y="4655764"/>
            <a:ext cx="400460" cy="378241"/>
          </a:xfrm>
          <a:prstGeom prst="lightningBol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9" name="Groupe 58"/>
          <p:cNvGrpSpPr/>
          <p:nvPr/>
        </p:nvGrpSpPr>
        <p:grpSpPr>
          <a:xfrm>
            <a:off x="4684452" y="1227986"/>
            <a:ext cx="2668772" cy="2717231"/>
            <a:chOff x="4590072" y="705946"/>
            <a:chExt cx="2668772" cy="2717231"/>
          </a:xfrm>
        </p:grpSpPr>
        <p:sp>
          <p:nvSpPr>
            <p:cNvPr id="5" name="Rectangle 4"/>
            <p:cNvSpPr/>
            <p:nvPr/>
          </p:nvSpPr>
          <p:spPr>
            <a:xfrm>
              <a:off x="4744105" y="705946"/>
              <a:ext cx="2370635" cy="2717231"/>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4855243" y="800771"/>
              <a:ext cx="2098450" cy="2505955"/>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590072" y="908433"/>
              <a:ext cx="2668772" cy="1415772"/>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First </a:t>
              </a:r>
              <a:r>
                <a:rPr lang="fr-FR" sz="1600" dirty="0" err="1">
                  <a:latin typeface="Roboto" panose="02000000000000000000" pitchFamily="2" charset="0"/>
                  <a:ea typeface="Roboto" panose="02000000000000000000" pitchFamily="2" charset="0"/>
                </a:rPr>
                <a:t>wrinkles</a:t>
              </a:r>
              <a:endParaRPr lang="fr-FR" sz="1600" dirty="0">
                <a:latin typeface="Roboto" panose="02000000000000000000" pitchFamily="2" charset="0"/>
                <a:ea typeface="Roboto" panose="02000000000000000000" pitchFamily="2" charset="0"/>
              </a:endParaRPr>
            </a:p>
            <a:p>
              <a:pPr algn="ctr"/>
              <a:r>
                <a:rPr lang="fr-FR" sz="1600" dirty="0" err="1">
                  <a:latin typeface="Roboto" panose="02000000000000000000" pitchFamily="2" charset="0"/>
                  <a:ea typeface="Roboto" panose="02000000000000000000" pitchFamily="2" charset="0"/>
                </a:rPr>
                <a:t>Superficial</a:t>
              </a:r>
              <a:r>
                <a:rPr lang="fr-FR" sz="1600" dirty="0">
                  <a:latin typeface="Roboto" panose="02000000000000000000" pitchFamily="2" charset="0"/>
                  <a:ea typeface="Roboto" panose="02000000000000000000" pitchFamily="2" charset="0"/>
                </a:rPr>
                <a:t> </a:t>
              </a:r>
              <a:r>
                <a:rPr lang="fr-FR" sz="1600" dirty="0" err="1">
                  <a:latin typeface="Roboto" panose="02000000000000000000" pitchFamily="2" charset="0"/>
                  <a:ea typeface="Roboto" panose="02000000000000000000" pitchFamily="2" charset="0"/>
                </a:rPr>
                <a:t>wrinkles</a:t>
              </a:r>
              <a:r>
                <a:rPr lang="fr-FR" sz="1600" dirty="0">
                  <a:latin typeface="Roboto" panose="02000000000000000000" pitchFamily="2" charset="0"/>
                  <a:ea typeface="Roboto" panose="02000000000000000000" pitchFamily="2" charset="0"/>
                </a:rPr>
                <a:t> </a:t>
              </a:r>
              <a:endParaRPr lang="fr-FR" dirty="0"/>
            </a:p>
            <a:p>
              <a:pPr algn="ctr"/>
              <a:r>
                <a:rPr lang="fr-FR" dirty="0"/>
                <a:t> </a:t>
              </a:r>
            </a:p>
            <a:p>
              <a:pPr algn="ctr"/>
              <a:endParaRPr lang="fr-FR" dirty="0"/>
            </a:p>
            <a:p>
              <a:pPr algn="ctr"/>
              <a:endParaRPr lang="fr-FR" dirty="0"/>
            </a:p>
          </p:txBody>
        </p:sp>
        <p:pic>
          <p:nvPicPr>
            <p:cNvPr id="44" name="Picture 6" descr="https://o.remove.bg/downloads/26e22594-a1a0-4f01-a200-35b5eab0ca92/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3710" y="1609226"/>
              <a:ext cx="745377" cy="17004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s://o.remove.bg/downloads/8536b30f-d62c-41ec-9cd0-fd0b322f6bf0/image-removebg-pre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6498" y="1606245"/>
              <a:ext cx="745146" cy="1706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e 59"/>
          <p:cNvGrpSpPr/>
          <p:nvPr/>
        </p:nvGrpSpPr>
        <p:grpSpPr>
          <a:xfrm>
            <a:off x="7211454" y="1227985"/>
            <a:ext cx="2464633" cy="2717231"/>
            <a:chOff x="7198920" y="746038"/>
            <a:chExt cx="2464633" cy="2717231"/>
          </a:xfrm>
        </p:grpSpPr>
        <p:sp>
          <p:nvSpPr>
            <p:cNvPr id="40" name="Rectangle 39"/>
            <p:cNvSpPr/>
            <p:nvPr/>
          </p:nvSpPr>
          <p:spPr>
            <a:xfrm>
              <a:off x="7269854" y="746038"/>
              <a:ext cx="2370635" cy="2717231"/>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7382273" y="837745"/>
              <a:ext cx="2098450" cy="2509074"/>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198920" y="908433"/>
              <a:ext cx="2464633" cy="1415772"/>
            </a:xfrm>
            <a:prstGeom prst="rect">
              <a:avLst/>
            </a:prstGeom>
            <a:noFill/>
          </p:spPr>
          <p:txBody>
            <a:bodyPr wrap="square" rtlCol="0">
              <a:spAutoFit/>
            </a:bodyPr>
            <a:lstStyle/>
            <a:p>
              <a:pPr algn="ctr"/>
              <a:r>
                <a:rPr lang="en-US" sz="1600" dirty="0">
                  <a:latin typeface="Roboto" panose="02000000000000000000" pitchFamily="2" charset="0"/>
                  <a:ea typeface="Roboto" panose="02000000000000000000" pitchFamily="2" charset="0"/>
                </a:rPr>
                <a:t>Lack of tonicity </a:t>
              </a:r>
            </a:p>
            <a:p>
              <a:pPr algn="ctr"/>
              <a:r>
                <a:rPr lang="en-US" sz="1600" dirty="0">
                  <a:latin typeface="Roboto" panose="02000000000000000000" pitchFamily="2" charset="0"/>
                  <a:ea typeface="Roboto" panose="02000000000000000000" pitchFamily="2" charset="0"/>
                </a:rPr>
                <a:t>Less toned skin </a:t>
              </a:r>
              <a:endParaRPr lang="fr-FR" dirty="0"/>
            </a:p>
            <a:p>
              <a:pPr algn="ctr"/>
              <a:r>
                <a:rPr lang="fr-FR" dirty="0"/>
                <a:t> </a:t>
              </a:r>
            </a:p>
            <a:p>
              <a:pPr algn="ctr"/>
              <a:endParaRPr lang="fr-FR" dirty="0"/>
            </a:p>
            <a:p>
              <a:pPr algn="ctr"/>
              <a:endParaRPr lang="fr-FR" dirty="0"/>
            </a:p>
          </p:txBody>
        </p:sp>
        <p:pic>
          <p:nvPicPr>
            <p:cNvPr id="47" name="Picture 16" descr="https://o.remove.bg/downloads/30b89b56-81ac-4543-9cc6-8cead83e612c/image-removebg-preview.png">
              <a:extLst>
                <a:ext uri="{FF2B5EF4-FFF2-40B4-BE49-F238E27FC236}">
                  <a16:creationId xmlns:a16="http://schemas.microsoft.com/office/drawing/2014/main" id="{56532297-B64E-401A-AE5C-577B7C7C8D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0523" y="1606245"/>
              <a:ext cx="737206" cy="16818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e 60"/>
          <p:cNvGrpSpPr/>
          <p:nvPr/>
        </p:nvGrpSpPr>
        <p:grpSpPr>
          <a:xfrm>
            <a:off x="9726402" y="1233311"/>
            <a:ext cx="2370635" cy="2717231"/>
            <a:chOff x="9748257" y="705946"/>
            <a:chExt cx="2370635" cy="2717231"/>
          </a:xfrm>
        </p:grpSpPr>
        <p:sp>
          <p:nvSpPr>
            <p:cNvPr id="41" name="Rectangle 40"/>
            <p:cNvSpPr/>
            <p:nvPr/>
          </p:nvSpPr>
          <p:spPr>
            <a:xfrm>
              <a:off x="9748257" y="705946"/>
              <a:ext cx="2370635" cy="2717231"/>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9884349" y="800769"/>
              <a:ext cx="2098450" cy="2505955"/>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9884348" y="908433"/>
              <a:ext cx="2098451" cy="1169551"/>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More </a:t>
              </a:r>
              <a:r>
                <a:rPr lang="fr-FR" sz="1600" dirty="0" err="1">
                  <a:latin typeface="Roboto" panose="02000000000000000000" pitchFamily="2" charset="0"/>
                  <a:ea typeface="Roboto" panose="02000000000000000000" pitchFamily="2" charset="0"/>
                </a:rPr>
                <a:t>wrinkles</a:t>
              </a:r>
              <a:r>
                <a:rPr lang="fr-FR" sz="1600" dirty="0">
                  <a:latin typeface="Roboto" panose="02000000000000000000" pitchFamily="2" charset="0"/>
                  <a:ea typeface="Roboto" panose="02000000000000000000" pitchFamily="2" charset="0"/>
                </a:rPr>
                <a:t> </a:t>
              </a:r>
            </a:p>
            <a:p>
              <a:pPr algn="ctr"/>
              <a:r>
                <a:rPr lang="fr-FR" sz="1600" dirty="0" err="1">
                  <a:latin typeface="Roboto" panose="02000000000000000000" pitchFamily="2" charset="0"/>
                  <a:ea typeface="Roboto" panose="02000000000000000000" pitchFamily="2" charset="0"/>
                </a:rPr>
                <a:t>Deeper</a:t>
              </a:r>
              <a:r>
                <a:rPr lang="fr-FR" sz="1600" dirty="0">
                  <a:latin typeface="Roboto" panose="02000000000000000000" pitchFamily="2" charset="0"/>
                  <a:ea typeface="Roboto" panose="02000000000000000000" pitchFamily="2" charset="0"/>
                </a:rPr>
                <a:t> </a:t>
              </a:r>
              <a:r>
                <a:rPr lang="fr-FR" sz="1600" dirty="0" err="1">
                  <a:latin typeface="Roboto" panose="02000000000000000000" pitchFamily="2" charset="0"/>
                  <a:ea typeface="Roboto" panose="02000000000000000000" pitchFamily="2" charset="0"/>
                </a:rPr>
                <a:t>wrinkles</a:t>
              </a:r>
              <a:r>
                <a:rPr lang="fr-FR" dirty="0"/>
                <a:t> </a:t>
              </a:r>
            </a:p>
            <a:p>
              <a:pPr algn="ctr"/>
              <a:endParaRPr lang="fr-FR" dirty="0"/>
            </a:p>
            <a:p>
              <a:pPr algn="ctr"/>
              <a:endParaRPr lang="fr-FR" dirty="0"/>
            </a:p>
          </p:txBody>
        </p:sp>
      </p:grpSp>
      <p:grpSp>
        <p:nvGrpSpPr>
          <p:cNvPr id="63" name="Groupe 62"/>
          <p:cNvGrpSpPr/>
          <p:nvPr/>
        </p:nvGrpSpPr>
        <p:grpSpPr>
          <a:xfrm>
            <a:off x="8285780" y="3382470"/>
            <a:ext cx="3805278" cy="3271476"/>
            <a:chOff x="8313614" y="2885077"/>
            <a:chExt cx="3805278" cy="3271476"/>
          </a:xfrm>
        </p:grpSpPr>
        <p:sp>
          <p:nvSpPr>
            <p:cNvPr id="31" name="Rectangle 30"/>
            <p:cNvSpPr/>
            <p:nvPr/>
          </p:nvSpPr>
          <p:spPr>
            <a:xfrm>
              <a:off x="8313614" y="3530015"/>
              <a:ext cx="3805278" cy="2626538"/>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8427818" y="3660850"/>
              <a:ext cx="3554981" cy="2409292"/>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8502607" y="2885077"/>
              <a:ext cx="3443639" cy="1415772"/>
            </a:xfrm>
            <a:prstGeom prst="rect">
              <a:avLst/>
            </a:prstGeom>
            <a:noFill/>
          </p:spPr>
          <p:txBody>
            <a:bodyPr wrap="square" rtlCol="0">
              <a:spAutoFit/>
            </a:bodyPr>
            <a:lstStyle/>
            <a:p>
              <a:endParaRPr lang="fr-FR" dirty="0"/>
            </a:p>
            <a:p>
              <a:r>
                <a:rPr lang="fr-FR" dirty="0"/>
                <a:t> </a:t>
              </a:r>
            </a:p>
            <a:p>
              <a:endParaRPr lang="fr-FR" dirty="0"/>
            </a:p>
            <a:p>
              <a:pPr algn="ctr"/>
              <a:r>
                <a:rPr lang="en-US" sz="1600" dirty="0">
                  <a:latin typeface="Roboto" panose="02000000000000000000" pitchFamily="2" charset="0"/>
                  <a:ea typeface="Roboto" panose="02000000000000000000" pitchFamily="2" charset="0"/>
                </a:rPr>
                <a:t>Wrinkles, sagging, lack of comfort, dark spots, lack of radiance </a:t>
              </a:r>
              <a:endParaRPr lang="fr-FR" sz="1600" dirty="0">
                <a:latin typeface="Roboto" panose="02000000000000000000" pitchFamily="2" charset="0"/>
                <a:ea typeface="Roboto" panose="02000000000000000000" pitchFamily="2" charset="0"/>
              </a:endParaRPr>
            </a:p>
          </p:txBody>
        </p:sp>
        <p:pic>
          <p:nvPicPr>
            <p:cNvPr id="55" name="Picture 2" descr="https://o.remove.bg/downloads/fec5f40a-9b33-404f-b955-aeed062b1624/image-removebg-preview.png">
              <a:extLst>
                <a:ext uri="{FF2B5EF4-FFF2-40B4-BE49-F238E27FC236}">
                  <a16:creationId xmlns:a16="http://schemas.microsoft.com/office/drawing/2014/main" id="{2FE9BE58-0B4F-4DE6-B64F-7BA43FEC00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4977" y="4684007"/>
              <a:ext cx="384105" cy="13399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ttps://o.remove.bg/downloads/529e9f80-ffa0-411c-a4db-18922bed6e30/image-removebg-preview.png">
              <a:extLst>
                <a:ext uri="{FF2B5EF4-FFF2-40B4-BE49-F238E27FC236}">
                  <a16:creationId xmlns:a16="http://schemas.microsoft.com/office/drawing/2014/main" id="{1391AD94-C315-4EAF-B1F9-683D89B112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2913" y="4461214"/>
              <a:ext cx="477081" cy="159915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https://o.remove.bg/downloads/460b1611-1ec8-42dc-bf3c-1c9cdf75e084/image-removebg-preview.png">
              <a:extLst>
                <a:ext uri="{FF2B5EF4-FFF2-40B4-BE49-F238E27FC236}">
                  <a16:creationId xmlns:a16="http://schemas.microsoft.com/office/drawing/2014/main" id="{8DB46AE5-BBB6-4583-A07B-44C270742A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43890" y="4988567"/>
              <a:ext cx="937325" cy="10718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Code d'Excellence Masque Yon-Ka">
              <a:extLst>
                <a:ext uri="{FF2B5EF4-FFF2-40B4-BE49-F238E27FC236}">
                  <a16:creationId xmlns:a16="http://schemas.microsoft.com/office/drawing/2014/main" id="{3821FCFA-44D7-43EA-BCCD-E53CBFAB8D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00125" y="4609836"/>
              <a:ext cx="676686" cy="147105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4842373" y="4027408"/>
            <a:ext cx="3307314" cy="2626537"/>
          </a:xfrm>
          <a:prstGeom prst="rect">
            <a:avLst/>
          </a:prstGeom>
          <a:solidFill>
            <a:srgbClr val="E4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latin typeface="Roboto" panose="02000000000000000000" pitchFamily="2" charset="0"/>
              <a:ea typeface="Roboto" panose="02000000000000000000" pitchFamily="2" charset="0"/>
            </a:endParaRPr>
          </a:p>
        </p:txBody>
      </p:sp>
      <p:sp>
        <p:nvSpPr>
          <p:cNvPr id="64" name="Rectangle 63"/>
          <p:cNvSpPr/>
          <p:nvPr/>
        </p:nvSpPr>
        <p:spPr>
          <a:xfrm>
            <a:off x="4928202" y="4162364"/>
            <a:ext cx="3077660" cy="2415922"/>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dirty="0" err="1">
                <a:solidFill>
                  <a:schemeClr val="tx1"/>
                </a:solidFill>
                <a:latin typeface="Roboto" panose="02000000000000000000" pitchFamily="2" charset="0"/>
                <a:ea typeface="Roboto" panose="02000000000000000000" pitchFamily="2" charset="0"/>
              </a:rPr>
              <a:t>Loss</a:t>
            </a:r>
            <a:r>
              <a:rPr lang="fr-FR" sz="1600" dirty="0">
                <a:solidFill>
                  <a:schemeClr val="tx1"/>
                </a:solidFill>
                <a:latin typeface="Roboto" panose="02000000000000000000" pitchFamily="2" charset="0"/>
                <a:ea typeface="Roboto" panose="02000000000000000000" pitchFamily="2" charset="0"/>
              </a:rPr>
              <a:t> of volume, </a:t>
            </a:r>
            <a:r>
              <a:rPr lang="fr-FR" sz="1600" dirty="0" err="1">
                <a:solidFill>
                  <a:schemeClr val="tx1"/>
                </a:solidFill>
                <a:latin typeface="Roboto" panose="02000000000000000000" pitchFamily="2" charset="0"/>
                <a:ea typeface="Roboto" panose="02000000000000000000" pitchFamily="2" charset="0"/>
              </a:rPr>
              <a:t>sagging</a:t>
            </a:r>
            <a:r>
              <a:rPr lang="fr-FR" sz="1600" dirty="0">
                <a:solidFill>
                  <a:schemeClr val="tx1"/>
                </a:solidFill>
                <a:latin typeface="Roboto" panose="02000000000000000000" pitchFamily="2" charset="0"/>
                <a:ea typeface="Roboto" panose="02000000000000000000" pitchFamily="2" charset="0"/>
              </a:rPr>
              <a:t> </a:t>
            </a:r>
          </a:p>
        </p:txBody>
      </p:sp>
      <p:pic>
        <p:nvPicPr>
          <p:cNvPr id="51" name="Picture 6" descr="https://o.remove.bg/downloads/b7ed6631-73ff-4218-bcaf-f81350ebba9d/image-removebg-preview.png">
            <a:extLst>
              <a:ext uri="{FF2B5EF4-FFF2-40B4-BE49-F238E27FC236}">
                <a16:creationId xmlns:a16="http://schemas.microsoft.com/office/drawing/2014/main" id="{3FB3035D-8D68-480E-86FB-A5B14B0975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8079" y="4671375"/>
            <a:ext cx="475571" cy="17505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s://o.remove.bg/downloads/d3cbe3b0-2f4e-43fb-a6a8-743b428b2ce4/image-removebg-preview.png">
            <a:extLst>
              <a:ext uri="{FF2B5EF4-FFF2-40B4-BE49-F238E27FC236}">
                <a16:creationId xmlns:a16="http://schemas.microsoft.com/office/drawing/2014/main" id="{B51177EA-8116-4C63-BD9C-5D05753C69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78654" y="4224310"/>
            <a:ext cx="1603734" cy="24056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https://o.remove.bg/downloads/15ac8191-df3a-4d6d-a039-dc7639a3fa86/image-removebg-preview.png">
            <a:extLst>
              <a:ext uri="{FF2B5EF4-FFF2-40B4-BE49-F238E27FC236}">
                <a16:creationId xmlns:a16="http://schemas.microsoft.com/office/drawing/2014/main" id="{87A4DA85-7B32-432B-BAE9-07C9CFA79F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7191" y="4213217"/>
            <a:ext cx="1603734" cy="2405602"/>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4838485" y="157694"/>
            <a:ext cx="7258552"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KyivType Sans2" panose="00000500000000000000" pitchFamily="50" charset="0"/>
              </a:rPr>
              <a:t>Visible </a:t>
            </a:r>
            <a:r>
              <a:rPr lang="fr-FR" sz="3600" dirty="0" err="1">
                <a:solidFill>
                  <a:schemeClr val="tx1"/>
                </a:solidFill>
                <a:latin typeface="KyivType Sans2" panose="00000500000000000000" pitchFamily="50" charset="0"/>
              </a:rPr>
              <a:t>signs</a:t>
            </a:r>
            <a:r>
              <a:rPr lang="fr-FR" sz="3600" dirty="0">
                <a:solidFill>
                  <a:schemeClr val="tx1"/>
                </a:solidFill>
                <a:latin typeface="KyivType Sans2" panose="00000500000000000000" pitchFamily="50" charset="0"/>
              </a:rPr>
              <a:t> of </a:t>
            </a:r>
            <a:r>
              <a:rPr lang="fr-FR" sz="3600" dirty="0" err="1">
                <a:solidFill>
                  <a:schemeClr val="tx1"/>
                </a:solidFill>
                <a:latin typeface="KyivType Sans2" panose="00000500000000000000" pitchFamily="50" charset="0"/>
              </a:rPr>
              <a:t>age</a:t>
            </a:r>
            <a:r>
              <a:rPr lang="fr-FR" sz="3600" dirty="0">
                <a:solidFill>
                  <a:schemeClr val="tx1"/>
                </a:solidFill>
                <a:latin typeface="KyivType Sans2" panose="00000500000000000000" pitchFamily="50" charset="0"/>
              </a:rPr>
              <a:t> </a:t>
            </a:r>
          </a:p>
        </p:txBody>
      </p:sp>
      <p:sp>
        <p:nvSpPr>
          <p:cNvPr id="65" name="Ellipse 64"/>
          <p:cNvSpPr/>
          <p:nvPr/>
        </p:nvSpPr>
        <p:spPr>
          <a:xfrm>
            <a:off x="1752783" y="3913086"/>
            <a:ext cx="948383" cy="268001"/>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p:cNvSpPr/>
          <p:nvPr/>
        </p:nvSpPr>
        <p:spPr>
          <a:xfrm>
            <a:off x="1325431" y="3320790"/>
            <a:ext cx="384700" cy="586628"/>
          </a:xfrm>
          <a:prstGeom prst="ellipse">
            <a:avLst/>
          </a:prstGeom>
          <a:noFill/>
          <a:ln w="12700">
            <a:solidFill>
              <a:srgbClr val="7F72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a:extLst>
              <a:ext uri="{FF2B5EF4-FFF2-40B4-BE49-F238E27FC236}">
                <a16:creationId xmlns:a16="http://schemas.microsoft.com/office/drawing/2014/main" id="{69547973-D905-99EB-A476-817F5DC02CE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9895923" y="2671507"/>
            <a:ext cx="995289" cy="1153210"/>
          </a:xfrm>
          <a:prstGeom prst="rect">
            <a:avLst/>
          </a:prstGeom>
        </p:spPr>
      </p:pic>
      <p:pic>
        <p:nvPicPr>
          <p:cNvPr id="68" name="Image 67">
            <a:extLst>
              <a:ext uri="{FF2B5EF4-FFF2-40B4-BE49-F238E27FC236}">
                <a16:creationId xmlns:a16="http://schemas.microsoft.com/office/drawing/2014/main" id="{22B95C1D-4E1F-FBF8-B366-B240D941D9B3}"/>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10949460" y="2652237"/>
            <a:ext cx="1070985" cy="1126490"/>
          </a:xfrm>
          <a:prstGeom prst="rect">
            <a:avLst/>
          </a:prstGeom>
        </p:spPr>
      </p:pic>
    </p:spTree>
    <p:extLst>
      <p:ext uri="{BB962C8B-B14F-4D97-AF65-F5344CB8AC3E}">
        <p14:creationId xmlns:p14="http://schemas.microsoft.com/office/powerpoint/2010/main" val="37193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animBg="1"/>
      <p:bldP spid="15" grpId="0" animBg="1"/>
      <p:bldP spid="16" grpId="0" animBg="1"/>
      <p:bldP spid="17" grpId="0" animBg="1"/>
      <p:bldP spid="18" grpId="0" animBg="1"/>
      <p:bldP spid="19" grpId="0" animBg="1"/>
      <p:bldP spid="22" grpId="0" animBg="1"/>
      <p:bldP spid="24" grpId="0" animBg="1"/>
      <p:bldP spid="30" grpId="0" animBg="1"/>
      <p:bldP spid="33" grpId="0" animBg="1"/>
      <p:bldP spid="34" grpId="0" animBg="1"/>
      <p:bldP spid="20" grpId="0" animBg="1"/>
      <p:bldP spid="64" grpId="0" animBg="1"/>
      <p:bldP spid="65" grpId="0" animBg="1"/>
      <p:bldP spid="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108155"/>
            <a:ext cx="12192000" cy="6858000"/>
          </a:xfrm>
          <a:prstGeom prst="rect">
            <a:avLst/>
          </a:prstGeom>
          <a:solidFill>
            <a:srgbClr val="EE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8779750" y="3327653"/>
            <a:ext cx="3463649" cy="584775"/>
          </a:xfrm>
          <a:prstGeom prst="rect">
            <a:avLst/>
          </a:prstGeom>
          <a:noFill/>
        </p:spPr>
        <p:txBody>
          <a:bodyPr wrap="square" rtlCol="0">
            <a:spAutoFit/>
          </a:bodyPr>
          <a:lstStyle/>
          <a:p>
            <a:r>
              <a:rPr lang="en-US" sz="1600" cap="small" dirty="0">
                <a:latin typeface="Roboto" panose="02000000000000000000" pitchFamily="2" charset="0"/>
                <a:ea typeface="Roboto" panose="02000000000000000000" pitchFamily="2" charset="0"/>
              </a:rPr>
              <a:t>Decreasing production of hyaluronic acid</a:t>
            </a:r>
            <a:endParaRPr lang="fr-FR" sz="1600" cap="small" dirty="0">
              <a:latin typeface="Roboto" panose="02000000000000000000" pitchFamily="2" charset="0"/>
              <a:ea typeface="Roboto" panose="02000000000000000000" pitchFamily="2" charset="0"/>
            </a:endParaRPr>
          </a:p>
        </p:txBody>
      </p:sp>
      <p:sp>
        <p:nvSpPr>
          <p:cNvPr id="9" name="ZoneTexte 8"/>
          <p:cNvSpPr txBox="1"/>
          <p:nvPr/>
        </p:nvSpPr>
        <p:spPr>
          <a:xfrm>
            <a:off x="8785998" y="4489951"/>
            <a:ext cx="3231284" cy="338554"/>
          </a:xfrm>
          <a:prstGeom prst="rect">
            <a:avLst/>
          </a:prstGeom>
          <a:noFill/>
        </p:spPr>
        <p:txBody>
          <a:bodyPr wrap="square" rtlCol="0">
            <a:spAutoFit/>
          </a:bodyPr>
          <a:lstStyle/>
          <a:p>
            <a:r>
              <a:rPr lang="fr-FR" sz="1600" cap="small" dirty="0" err="1">
                <a:latin typeface="Roboto" panose="02000000000000000000" pitchFamily="2" charset="0"/>
                <a:ea typeface="Roboto" panose="02000000000000000000" pitchFamily="2" charset="0"/>
              </a:rPr>
              <a:t>Damaged</a:t>
            </a:r>
            <a:r>
              <a:rPr lang="fr-FR" sz="1600" cap="small" dirty="0">
                <a:latin typeface="Roboto" panose="02000000000000000000" pitchFamily="2" charset="0"/>
                <a:ea typeface="Roboto" panose="02000000000000000000" pitchFamily="2" charset="0"/>
              </a:rPr>
              <a:t> </a:t>
            </a:r>
            <a:r>
              <a:rPr lang="fr-FR" sz="1600" cap="small" dirty="0" err="1">
                <a:latin typeface="Roboto" panose="02000000000000000000" pitchFamily="2" charset="0"/>
                <a:ea typeface="Roboto" panose="02000000000000000000" pitchFamily="2" charset="0"/>
              </a:rPr>
              <a:t>collagen</a:t>
            </a:r>
            <a:r>
              <a:rPr lang="fr-FR" sz="1600" cap="small" dirty="0">
                <a:latin typeface="Roboto" panose="02000000000000000000" pitchFamily="2" charset="0"/>
                <a:ea typeface="Roboto" panose="02000000000000000000" pitchFamily="2" charset="0"/>
              </a:rPr>
              <a:t> </a:t>
            </a:r>
            <a:r>
              <a:rPr lang="fr-FR" sz="1600" cap="small" dirty="0" err="1">
                <a:latin typeface="Roboto" panose="02000000000000000000" pitchFamily="2" charset="0"/>
                <a:ea typeface="Roboto" panose="02000000000000000000" pitchFamily="2" charset="0"/>
              </a:rPr>
              <a:t>fibers</a:t>
            </a:r>
            <a:endParaRPr lang="fr-FR" sz="1600" cap="small" dirty="0">
              <a:latin typeface="Roboto" panose="02000000000000000000" pitchFamily="2" charset="0"/>
              <a:ea typeface="Roboto" panose="02000000000000000000" pitchFamily="2" charset="0"/>
            </a:endParaRPr>
          </a:p>
        </p:txBody>
      </p:sp>
      <p:sp>
        <p:nvSpPr>
          <p:cNvPr id="12" name="ZoneTexte 11"/>
          <p:cNvSpPr txBox="1"/>
          <p:nvPr/>
        </p:nvSpPr>
        <p:spPr>
          <a:xfrm>
            <a:off x="-106571" y="1987016"/>
            <a:ext cx="1832483" cy="584775"/>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STRATUM CORNEUM</a:t>
            </a:r>
          </a:p>
        </p:txBody>
      </p:sp>
      <p:sp>
        <p:nvSpPr>
          <p:cNvPr id="46" name="ZoneTexte 45"/>
          <p:cNvSpPr txBox="1"/>
          <p:nvPr/>
        </p:nvSpPr>
        <p:spPr>
          <a:xfrm>
            <a:off x="8804521" y="2046906"/>
            <a:ext cx="3463649" cy="338554"/>
          </a:xfrm>
          <a:prstGeom prst="rect">
            <a:avLst/>
          </a:prstGeom>
          <a:noFill/>
        </p:spPr>
        <p:txBody>
          <a:bodyPr wrap="square" rtlCol="0">
            <a:spAutoFit/>
          </a:bodyPr>
          <a:lstStyle/>
          <a:p>
            <a:r>
              <a:rPr lang="en-US" sz="1600" cap="small" dirty="0">
                <a:latin typeface="Roboto" panose="02000000000000000000" pitchFamily="2" charset="0"/>
                <a:ea typeface="Roboto" panose="02000000000000000000" pitchFamily="2" charset="0"/>
              </a:rPr>
              <a:t>thickening of the stratum </a:t>
            </a:r>
            <a:r>
              <a:rPr lang="en-US" sz="1600" cap="small" dirty="0" err="1">
                <a:latin typeface="Roboto" panose="02000000000000000000" pitchFamily="2" charset="0"/>
                <a:ea typeface="Roboto" panose="02000000000000000000" pitchFamily="2" charset="0"/>
              </a:rPr>
              <a:t>corneum</a:t>
            </a:r>
            <a:r>
              <a:rPr lang="en-US" sz="1600" cap="small" dirty="0">
                <a:latin typeface="Roboto" panose="02000000000000000000" pitchFamily="2" charset="0"/>
                <a:ea typeface="Roboto" panose="02000000000000000000" pitchFamily="2" charset="0"/>
              </a:rPr>
              <a:t> </a:t>
            </a:r>
            <a:endParaRPr lang="fr-FR" sz="1600" cap="small" dirty="0">
              <a:latin typeface="Roboto" panose="02000000000000000000" pitchFamily="2" charset="0"/>
              <a:ea typeface="Roboto" panose="02000000000000000000" pitchFamily="2" charset="0"/>
            </a:endParaRPr>
          </a:p>
        </p:txBody>
      </p:sp>
      <p:sp>
        <p:nvSpPr>
          <p:cNvPr id="48" name="ZoneTexte 47"/>
          <p:cNvSpPr txBox="1"/>
          <p:nvPr/>
        </p:nvSpPr>
        <p:spPr>
          <a:xfrm>
            <a:off x="8782949" y="2341103"/>
            <a:ext cx="3237381" cy="338554"/>
          </a:xfrm>
          <a:prstGeom prst="rect">
            <a:avLst/>
          </a:prstGeom>
          <a:noFill/>
        </p:spPr>
        <p:txBody>
          <a:bodyPr wrap="square" rtlCol="0">
            <a:spAutoFit/>
          </a:bodyPr>
          <a:lstStyle/>
          <a:p>
            <a:r>
              <a:rPr lang="fr-FR" sz="1600" cap="small" dirty="0" err="1">
                <a:latin typeface="Roboto" panose="02000000000000000000" pitchFamily="2" charset="0"/>
                <a:ea typeface="Roboto" panose="02000000000000000000" pitchFamily="2" charset="0"/>
              </a:rPr>
              <a:t>Wrinkles</a:t>
            </a:r>
            <a:r>
              <a:rPr lang="fr-FR" sz="1600" cap="small" dirty="0">
                <a:latin typeface="Roboto" panose="02000000000000000000" pitchFamily="2" charset="0"/>
                <a:ea typeface="Roboto" panose="02000000000000000000" pitchFamily="2" charset="0"/>
              </a:rPr>
              <a:t> and fine </a:t>
            </a:r>
            <a:r>
              <a:rPr lang="fr-FR" sz="1600" cap="small" dirty="0" err="1">
                <a:latin typeface="Roboto" panose="02000000000000000000" pitchFamily="2" charset="0"/>
                <a:ea typeface="Roboto" panose="02000000000000000000" pitchFamily="2" charset="0"/>
              </a:rPr>
              <a:t>lines</a:t>
            </a:r>
            <a:endParaRPr lang="fr-FR" sz="1600" cap="small" dirty="0">
              <a:latin typeface="Roboto" panose="02000000000000000000" pitchFamily="2" charset="0"/>
              <a:ea typeface="Roboto" panose="02000000000000000000" pitchFamily="2" charset="0"/>
            </a:endParaRPr>
          </a:p>
        </p:txBody>
      </p:sp>
      <p:pic>
        <p:nvPicPr>
          <p:cNvPr id="2" name="Image 1"/>
          <p:cNvPicPr>
            <a:picLocks noChangeAspect="1"/>
          </p:cNvPicPr>
          <p:nvPr/>
        </p:nvPicPr>
        <p:blipFill rotWithShape="1">
          <a:blip r:embed="rId3"/>
          <a:srcRect l="14202" t="13906" r="55651" b="14435"/>
          <a:stretch/>
        </p:blipFill>
        <p:spPr>
          <a:xfrm>
            <a:off x="1745424" y="1959139"/>
            <a:ext cx="3401299" cy="4485011"/>
          </a:xfrm>
          <a:prstGeom prst="rect">
            <a:avLst/>
          </a:prstGeom>
        </p:spPr>
      </p:pic>
      <p:sp>
        <p:nvSpPr>
          <p:cNvPr id="8" name="ZoneTexte 7"/>
          <p:cNvSpPr txBox="1"/>
          <p:nvPr/>
        </p:nvSpPr>
        <p:spPr>
          <a:xfrm>
            <a:off x="8802709" y="3875120"/>
            <a:ext cx="2642484" cy="338554"/>
          </a:xfrm>
          <a:prstGeom prst="rect">
            <a:avLst/>
          </a:prstGeom>
          <a:noFill/>
        </p:spPr>
        <p:txBody>
          <a:bodyPr wrap="square" rtlCol="0">
            <a:spAutoFit/>
          </a:bodyPr>
          <a:lstStyle>
            <a:defPPr>
              <a:defRPr lang="fr-FR"/>
            </a:defPPr>
            <a:lvl1pPr>
              <a:defRPr sz="1600"/>
            </a:lvl1pPr>
          </a:lstStyle>
          <a:p>
            <a:r>
              <a:rPr lang="fr-FR" cap="small" dirty="0" err="1">
                <a:latin typeface="Roboto" panose="02000000000000000000" pitchFamily="2" charset="0"/>
                <a:ea typeface="Roboto" panose="02000000000000000000" pitchFamily="2" charset="0"/>
              </a:rPr>
              <a:t>Damaged</a:t>
            </a:r>
            <a:r>
              <a:rPr lang="fr-FR" cap="small" dirty="0">
                <a:latin typeface="Roboto" panose="02000000000000000000" pitchFamily="2" charset="0"/>
                <a:ea typeface="Roboto" panose="02000000000000000000" pitchFamily="2" charset="0"/>
              </a:rPr>
              <a:t> </a:t>
            </a:r>
            <a:r>
              <a:rPr lang="fr-FR" cap="small" dirty="0" err="1">
                <a:latin typeface="Roboto" panose="02000000000000000000" pitchFamily="2" charset="0"/>
                <a:ea typeface="Roboto" panose="02000000000000000000" pitchFamily="2" charset="0"/>
              </a:rPr>
              <a:t>elastin</a:t>
            </a:r>
            <a:r>
              <a:rPr lang="fr-FR" cap="small" dirty="0">
                <a:latin typeface="Roboto" panose="02000000000000000000" pitchFamily="2" charset="0"/>
                <a:ea typeface="Roboto" panose="02000000000000000000" pitchFamily="2" charset="0"/>
              </a:rPr>
              <a:t> </a:t>
            </a:r>
            <a:r>
              <a:rPr lang="fr-FR" cap="small" dirty="0" err="1">
                <a:latin typeface="Roboto" panose="02000000000000000000" pitchFamily="2" charset="0"/>
                <a:ea typeface="Roboto" panose="02000000000000000000" pitchFamily="2" charset="0"/>
              </a:rPr>
              <a:t>fibers</a:t>
            </a:r>
            <a:endParaRPr lang="fr-FR" cap="small" dirty="0">
              <a:latin typeface="Roboto" panose="02000000000000000000" pitchFamily="2" charset="0"/>
              <a:ea typeface="Roboto" panose="02000000000000000000" pitchFamily="2" charset="0"/>
            </a:endParaRPr>
          </a:p>
        </p:txBody>
      </p:sp>
      <p:sp>
        <p:nvSpPr>
          <p:cNvPr id="10" name="ZoneTexte 9"/>
          <p:cNvSpPr txBox="1"/>
          <p:nvPr/>
        </p:nvSpPr>
        <p:spPr>
          <a:xfrm>
            <a:off x="173764" y="2516514"/>
            <a:ext cx="1543041" cy="34424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EPIDERMIS</a:t>
            </a:r>
          </a:p>
        </p:txBody>
      </p:sp>
      <p:sp>
        <p:nvSpPr>
          <p:cNvPr id="11" name="ZoneTexte 10"/>
          <p:cNvSpPr txBox="1"/>
          <p:nvPr/>
        </p:nvSpPr>
        <p:spPr>
          <a:xfrm>
            <a:off x="150984" y="3896981"/>
            <a:ext cx="1543041"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DERMIS</a:t>
            </a:r>
          </a:p>
        </p:txBody>
      </p:sp>
      <p:sp>
        <p:nvSpPr>
          <p:cNvPr id="13" name="ZoneTexte 12"/>
          <p:cNvSpPr txBox="1"/>
          <p:nvPr/>
        </p:nvSpPr>
        <p:spPr>
          <a:xfrm>
            <a:off x="202383" y="5307639"/>
            <a:ext cx="1543041"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HYPODERMIS</a:t>
            </a:r>
          </a:p>
        </p:txBody>
      </p:sp>
      <p:sp>
        <p:nvSpPr>
          <p:cNvPr id="14" name="ZoneTexte 13"/>
          <p:cNvSpPr txBox="1"/>
          <p:nvPr/>
        </p:nvSpPr>
        <p:spPr>
          <a:xfrm>
            <a:off x="150984" y="6105596"/>
            <a:ext cx="1543041" cy="338554"/>
          </a:xfrm>
          <a:prstGeom prst="rect">
            <a:avLst/>
          </a:prstGeom>
          <a:noFill/>
        </p:spPr>
        <p:txBody>
          <a:bodyPr wrap="square" rtlCol="0">
            <a:spAutoFit/>
          </a:bodyPr>
          <a:lstStyle/>
          <a:p>
            <a:pPr algn="r"/>
            <a:r>
              <a:rPr lang="fr-FR" sz="1600" dirty="0">
                <a:latin typeface="Roboto" panose="02000000000000000000" pitchFamily="2" charset="0"/>
                <a:ea typeface="Roboto" panose="02000000000000000000" pitchFamily="2" charset="0"/>
              </a:rPr>
              <a:t>MUSCLE</a:t>
            </a:r>
          </a:p>
        </p:txBody>
      </p:sp>
      <p:sp>
        <p:nvSpPr>
          <p:cNvPr id="16" name="ZoneTexte 15"/>
          <p:cNvSpPr txBox="1"/>
          <p:nvPr/>
        </p:nvSpPr>
        <p:spPr>
          <a:xfrm>
            <a:off x="8779748" y="2847195"/>
            <a:ext cx="3412251" cy="584775"/>
          </a:xfrm>
          <a:prstGeom prst="rect">
            <a:avLst/>
          </a:prstGeom>
          <a:noFill/>
        </p:spPr>
        <p:txBody>
          <a:bodyPr wrap="square" rtlCol="0">
            <a:spAutoFit/>
          </a:bodyPr>
          <a:lstStyle/>
          <a:p>
            <a:r>
              <a:rPr lang="en-US" sz="1600" cap="small" dirty="0">
                <a:latin typeface="Roboto" panose="02000000000000000000" pitchFamily="2" charset="0"/>
                <a:ea typeface="Roboto" panose="02000000000000000000" pitchFamily="2" charset="0"/>
              </a:rPr>
              <a:t>flattening of the </a:t>
            </a:r>
            <a:r>
              <a:rPr lang="en-US" sz="1600" cap="small" dirty="0" err="1">
                <a:latin typeface="Roboto" panose="02000000000000000000" pitchFamily="2" charset="0"/>
                <a:ea typeface="Roboto" panose="02000000000000000000" pitchFamily="2" charset="0"/>
              </a:rPr>
              <a:t>Dermo</a:t>
            </a:r>
            <a:r>
              <a:rPr lang="en-US" sz="1600" cap="small" dirty="0">
                <a:latin typeface="Roboto" panose="02000000000000000000" pitchFamily="2" charset="0"/>
                <a:ea typeface="Roboto" panose="02000000000000000000" pitchFamily="2" charset="0"/>
              </a:rPr>
              <a:t> Epidermal Junction</a:t>
            </a:r>
            <a:endParaRPr lang="fr-FR" sz="1600" cap="small" dirty="0">
              <a:latin typeface="Roboto" panose="02000000000000000000" pitchFamily="2" charset="0"/>
              <a:ea typeface="Roboto" panose="02000000000000000000" pitchFamily="2" charset="0"/>
            </a:endParaRPr>
          </a:p>
        </p:txBody>
      </p:sp>
      <p:sp>
        <p:nvSpPr>
          <p:cNvPr id="30" name="Larme 29"/>
          <p:cNvSpPr/>
          <p:nvPr/>
        </p:nvSpPr>
        <p:spPr>
          <a:xfrm rot="18697875">
            <a:off x="6265058" y="1617473"/>
            <a:ext cx="184138" cy="241258"/>
          </a:xfrm>
          <a:prstGeom prst="teardrop">
            <a:avLst>
              <a:gd name="adj" fmla="val 13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Larme 31"/>
          <p:cNvSpPr/>
          <p:nvPr/>
        </p:nvSpPr>
        <p:spPr>
          <a:xfrm rot="18697875">
            <a:off x="7563213" y="1603559"/>
            <a:ext cx="184138" cy="241258"/>
          </a:xfrm>
          <a:prstGeom prst="teardrop">
            <a:avLst>
              <a:gd name="adj" fmla="val 13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8802709" y="1501569"/>
            <a:ext cx="2642484" cy="338554"/>
          </a:xfrm>
          <a:prstGeom prst="rect">
            <a:avLst/>
          </a:prstGeom>
          <a:noFill/>
        </p:spPr>
        <p:txBody>
          <a:bodyPr wrap="square" rtlCol="0">
            <a:spAutoFit/>
          </a:bodyPr>
          <a:lstStyle/>
          <a:p>
            <a:r>
              <a:rPr lang="fr-FR" sz="1600" cap="small" dirty="0" err="1">
                <a:latin typeface="Roboto" panose="02000000000000000000" pitchFamily="2" charset="0"/>
                <a:ea typeface="Roboto" panose="02000000000000000000" pitchFamily="2" charset="0"/>
              </a:rPr>
              <a:t>Dehydration</a:t>
            </a:r>
            <a:endParaRPr lang="fr-FR" sz="1600" cap="small" dirty="0">
              <a:latin typeface="Roboto" panose="02000000000000000000" pitchFamily="2" charset="0"/>
              <a:ea typeface="Roboto" panose="02000000000000000000" pitchFamily="2" charset="0"/>
            </a:endParaRPr>
          </a:p>
        </p:txBody>
      </p:sp>
      <p:sp>
        <p:nvSpPr>
          <p:cNvPr id="47" name="ZoneTexte 46"/>
          <p:cNvSpPr txBox="1"/>
          <p:nvPr/>
        </p:nvSpPr>
        <p:spPr>
          <a:xfrm>
            <a:off x="8778196" y="2629497"/>
            <a:ext cx="3440690" cy="338554"/>
          </a:xfrm>
          <a:prstGeom prst="rect">
            <a:avLst/>
          </a:prstGeom>
          <a:noFill/>
        </p:spPr>
        <p:txBody>
          <a:bodyPr wrap="square" rtlCol="0">
            <a:spAutoFit/>
          </a:bodyPr>
          <a:lstStyle/>
          <a:p>
            <a:r>
              <a:rPr lang="fr-FR" sz="1600" cap="small" dirty="0" err="1">
                <a:latin typeface="Roboto" panose="02000000000000000000" pitchFamily="2" charset="0"/>
                <a:ea typeface="Roboto" panose="02000000000000000000" pitchFamily="2" charset="0"/>
              </a:rPr>
              <a:t>thinning</a:t>
            </a:r>
            <a:r>
              <a:rPr lang="fr-FR" sz="1600" cap="small" dirty="0">
                <a:latin typeface="Roboto" panose="02000000000000000000" pitchFamily="2" charset="0"/>
                <a:ea typeface="Roboto" panose="02000000000000000000" pitchFamily="2" charset="0"/>
              </a:rPr>
              <a:t> of the </a:t>
            </a:r>
            <a:r>
              <a:rPr lang="fr-FR" sz="1600" cap="small" dirty="0" err="1">
                <a:latin typeface="Roboto" panose="02000000000000000000" pitchFamily="2" charset="0"/>
                <a:ea typeface="Roboto" panose="02000000000000000000" pitchFamily="2" charset="0"/>
              </a:rPr>
              <a:t>epidermis</a:t>
            </a:r>
            <a:r>
              <a:rPr lang="fr-FR" sz="1600" cap="small" dirty="0">
                <a:latin typeface="Roboto" panose="02000000000000000000" pitchFamily="2" charset="0"/>
                <a:ea typeface="Roboto" panose="02000000000000000000" pitchFamily="2" charset="0"/>
              </a:rPr>
              <a:t> </a:t>
            </a:r>
          </a:p>
        </p:txBody>
      </p:sp>
      <p:sp>
        <p:nvSpPr>
          <p:cNvPr id="51" name="Ellipse 50"/>
          <p:cNvSpPr/>
          <p:nvPr/>
        </p:nvSpPr>
        <p:spPr>
          <a:xfrm>
            <a:off x="7594994" y="2617764"/>
            <a:ext cx="45719" cy="45719"/>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4" name="ZoneTexte 53"/>
          <p:cNvSpPr txBox="1"/>
          <p:nvPr/>
        </p:nvSpPr>
        <p:spPr>
          <a:xfrm>
            <a:off x="8869503" y="5307639"/>
            <a:ext cx="3349383" cy="1077218"/>
          </a:xfrm>
          <a:prstGeom prst="rect">
            <a:avLst/>
          </a:prstGeom>
          <a:noFill/>
        </p:spPr>
        <p:txBody>
          <a:bodyPr wrap="square" rtlCol="0">
            <a:spAutoFit/>
          </a:bodyPr>
          <a:lstStyle/>
          <a:p>
            <a:r>
              <a:rPr lang="fr-FR" sz="1600" cap="small" dirty="0">
                <a:latin typeface="Roboto" panose="02000000000000000000" pitchFamily="2" charset="0"/>
                <a:ea typeface="Roboto" panose="02000000000000000000" pitchFamily="2" charset="0"/>
              </a:rPr>
              <a:t>+ </a:t>
            </a:r>
            <a:r>
              <a:rPr lang="en-US" sz="1600" cap="small" dirty="0">
                <a:latin typeface="Roboto" panose="02000000000000000000" pitchFamily="2" charset="0"/>
                <a:ea typeface="Roboto" panose="02000000000000000000" pitchFamily="2" charset="0"/>
              </a:rPr>
              <a:t>appearance of small blood vessels, dark spots and  irregular complexion, dryness, decreased</a:t>
            </a:r>
            <a:endParaRPr lang="fr-FR" sz="1600" cap="small" dirty="0">
              <a:latin typeface="Roboto" panose="02000000000000000000" pitchFamily="2" charset="0"/>
              <a:ea typeface="Roboto" panose="02000000000000000000" pitchFamily="2" charset="0"/>
            </a:endParaRPr>
          </a:p>
          <a:p>
            <a:r>
              <a:rPr lang="en-US" sz="1600" cap="small" dirty="0">
                <a:latin typeface="Roboto" panose="02000000000000000000" pitchFamily="2" charset="0"/>
                <a:ea typeface="Roboto" panose="02000000000000000000" pitchFamily="2" charset="0"/>
              </a:rPr>
              <a:t>skin immune responses, … </a:t>
            </a:r>
            <a:endParaRPr lang="fr-FR" sz="1600" cap="small" dirty="0">
              <a:latin typeface="Roboto" panose="02000000000000000000" pitchFamily="2" charset="0"/>
              <a:ea typeface="Roboto" panose="02000000000000000000" pitchFamily="2" charset="0"/>
            </a:endParaRPr>
          </a:p>
        </p:txBody>
      </p:sp>
      <p:sp>
        <p:nvSpPr>
          <p:cNvPr id="39" name="Rectangle 38"/>
          <p:cNvSpPr/>
          <p:nvPr/>
        </p:nvSpPr>
        <p:spPr>
          <a:xfrm>
            <a:off x="2223758" y="326514"/>
            <a:ext cx="8312162"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KyivType Sans2" panose="00000500000000000000" pitchFamily="50" charset="0"/>
              </a:rPr>
              <a:t>Journey to the heart of the skin </a:t>
            </a:r>
            <a:endParaRPr lang="fr-FR" sz="3600" dirty="0">
              <a:solidFill>
                <a:schemeClr val="tx1"/>
              </a:solidFill>
              <a:latin typeface="KyivType Sans2" panose="00000500000000000000" pitchFamily="50" charset="0"/>
            </a:endParaRPr>
          </a:p>
        </p:txBody>
      </p:sp>
      <p:grpSp>
        <p:nvGrpSpPr>
          <p:cNvPr id="17" name="Groupe 16"/>
          <p:cNvGrpSpPr/>
          <p:nvPr/>
        </p:nvGrpSpPr>
        <p:grpSpPr>
          <a:xfrm>
            <a:off x="5416805" y="1959139"/>
            <a:ext cx="3306879" cy="4485011"/>
            <a:chOff x="5417639" y="1959138"/>
            <a:chExt cx="3306879" cy="4485011"/>
          </a:xfrm>
        </p:grpSpPr>
        <p:pic>
          <p:nvPicPr>
            <p:cNvPr id="15" name="Image 14"/>
            <p:cNvPicPr>
              <a:picLocks noChangeAspect="1"/>
            </p:cNvPicPr>
            <p:nvPr/>
          </p:nvPicPr>
          <p:blipFill rotWithShape="1">
            <a:blip r:embed="rId3"/>
            <a:srcRect l="48210" t="13906" r="22479" b="14435"/>
            <a:stretch/>
          </p:blipFill>
          <p:spPr>
            <a:xfrm>
              <a:off x="5417639" y="1959138"/>
              <a:ext cx="3306879" cy="4485011"/>
            </a:xfrm>
            <a:prstGeom prst="rect">
              <a:avLst/>
            </a:prstGeom>
          </p:spPr>
        </p:pic>
        <p:sp>
          <p:nvSpPr>
            <p:cNvPr id="7" name="Rectangle 6"/>
            <p:cNvSpPr/>
            <p:nvPr/>
          </p:nvSpPr>
          <p:spPr>
            <a:xfrm>
              <a:off x="8081483" y="5443876"/>
              <a:ext cx="489064" cy="202317"/>
            </a:xfrm>
            <a:prstGeom prst="rect">
              <a:avLst/>
            </a:prstGeom>
            <a:solidFill>
              <a:srgbClr val="FEE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Larme 30"/>
          <p:cNvSpPr/>
          <p:nvPr/>
        </p:nvSpPr>
        <p:spPr>
          <a:xfrm rot="18697875">
            <a:off x="6959158" y="1936938"/>
            <a:ext cx="184138" cy="241258"/>
          </a:xfrm>
          <a:prstGeom prst="teardrop">
            <a:avLst>
              <a:gd name="adj" fmla="val 13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p:cNvCxnSpPr/>
          <p:nvPr/>
        </p:nvCxnSpPr>
        <p:spPr>
          <a:xfrm flipV="1">
            <a:off x="7640713" y="2545382"/>
            <a:ext cx="1139859" cy="3569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 name="Connecteur droit 17"/>
          <p:cNvCxnSpPr>
            <a:endCxn id="16" idx="1"/>
          </p:cNvCxnSpPr>
          <p:nvPr/>
        </p:nvCxnSpPr>
        <p:spPr>
          <a:xfrm flipV="1">
            <a:off x="8081482" y="3139583"/>
            <a:ext cx="698266" cy="2870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961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46" grpId="0"/>
      <p:bldP spid="48" grpId="0"/>
      <p:bldP spid="8" grpId="0"/>
      <p:bldP spid="16" grpId="0"/>
      <p:bldP spid="30" grpId="0" animBg="1"/>
      <p:bldP spid="32" grpId="0" animBg="1"/>
      <p:bldP spid="33" grpId="0"/>
      <p:bldP spid="47" grpId="0"/>
      <p:bldP spid="54"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11437"/>
          <a:stretch/>
        </p:blipFill>
        <p:spPr>
          <a:xfrm>
            <a:off x="0" y="-10452"/>
            <a:ext cx="12192000" cy="6868452"/>
          </a:xfrm>
          <a:prstGeom prst="rect">
            <a:avLst/>
          </a:prstGeom>
        </p:spPr>
      </p:pic>
      <p:sp>
        <p:nvSpPr>
          <p:cNvPr id="4" name="Rectangle 3"/>
          <p:cNvSpPr/>
          <p:nvPr/>
        </p:nvSpPr>
        <p:spPr>
          <a:xfrm>
            <a:off x="0" y="-10452"/>
            <a:ext cx="12192000" cy="6858000"/>
          </a:xfrm>
          <a:prstGeom prst="rect">
            <a:avLst/>
          </a:prstGeom>
          <a:solidFill>
            <a:srgbClr val="EEE5E4">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 y="2950488"/>
            <a:ext cx="12192000" cy="936120"/>
          </a:xfrm>
          <a:prstGeom prst="rect">
            <a:avLst/>
          </a:prstGeom>
          <a:solidFill>
            <a:srgbClr val="E4CEC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cap="small" dirty="0">
                <a:solidFill>
                  <a:schemeClr val="tx1"/>
                </a:solidFill>
                <a:latin typeface="KyivType Sans2" panose="00000500000000000000" pitchFamily="50" charset="0"/>
              </a:rPr>
              <a:t>The </a:t>
            </a:r>
            <a:r>
              <a:rPr lang="fr-FR" sz="3600" cap="small" dirty="0" err="1">
                <a:solidFill>
                  <a:schemeClr val="tx1"/>
                </a:solidFill>
                <a:latin typeface="KyivType Sans2" panose="00000500000000000000" pitchFamily="50" charset="0"/>
              </a:rPr>
              <a:t>Products</a:t>
            </a:r>
            <a:r>
              <a:rPr lang="fr-FR" sz="3600" cap="small" dirty="0">
                <a:solidFill>
                  <a:schemeClr val="tx1"/>
                </a:solidFill>
                <a:latin typeface="KyivType Sans2" panose="00000500000000000000" pitchFamily="50" charset="0"/>
              </a:rPr>
              <a:t> </a:t>
            </a:r>
          </a:p>
        </p:txBody>
      </p:sp>
    </p:spTree>
    <p:extLst>
      <p:ext uri="{BB962C8B-B14F-4D97-AF65-F5344CB8AC3E}">
        <p14:creationId xmlns:p14="http://schemas.microsoft.com/office/powerpoint/2010/main" val="177106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1772239" y="517622"/>
            <a:ext cx="8664122" cy="723428"/>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9953923">
            <a:off x="7583005" y="1966325"/>
            <a:ext cx="3841480" cy="4269375"/>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297172" y="1445977"/>
            <a:ext cx="11217495" cy="400110"/>
          </a:xfrm>
          <a:prstGeom prst="rect">
            <a:avLst/>
          </a:prstGeom>
        </p:spPr>
        <p:txBody>
          <a:bodyPr wrap="square">
            <a:spAutoFit/>
          </a:bodyPr>
          <a:lstStyle/>
          <a:p>
            <a:pPr algn="ctr" defTabSz="812770">
              <a:defRPr/>
            </a:pPr>
            <a:r>
              <a:rPr lang="en-US" sz="2000" i="1" dirty="0">
                <a:solidFill>
                  <a:prstClr val="black"/>
                </a:solidFill>
                <a:latin typeface="KyivType Sans2" panose="00000500000000000000" pitchFamily="50" charset="0"/>
              </a:rPr>
              <a:t>The smart serum which reprograms the skin’s youth code</a:t>
            </a:r>
            <a:endParaRPr lang="fr-FR" sz="2000" i="1" dirty="0">
              <a:solidFill>
                <a:prstClr val="black"/>
              </a:solidFill>
              <a:latin typeface="KyivType Sans2" panose="00000500000000000000" pitchFamily="50" charset="0"/>
            </a:endParaRPr>
          </a:p>
        </p:txBody>
      </p:sp>
      <p:sp>
        <p:nvSpPr>
          <p:cNvPr id="7" name="ZoneTexte 6"/>
          <p:cNvSpPr txBox="1"/>
          <p:nvPr/>
        </p:nvSpPr>
        <p:spPr>
          <a:xfrm>
            <a:off x="1334192" y="2994342"/>
            <a:ext cx="4183657" cy="1077218"/>
          </a:xfrm>
          <a:prstGeom prst="rect">
            <a:avLst/>
          </a:prstGeom>
          <a:solidFill>
            <a:schemeClr val="bg1"/>
          </a:solidFill>
        </p:spPr>
        <p:txBody>
          <a:bodyPr wrap="square" rtlCol="0">
            <a:spAutoFit/>
          </a:bodyPr>
          <a:lstStyle/>
          <a:p>
            <a:pPr defTabSz="812770"/>
            <a:r>
              <a:rPr lang="fr-FR" sz="1600" dirty="0" err="1">
                <a:solidFill>
                  <a:prstClr val="black"/>
                </a:solidFill>
                <a:latin typeface="Roboto" panose="020B0604020202020204" charset="0"/>
                <a:ea typeface="Roboto" panose="020B0604020202020204" charset="0"/>
              </a:rPr>
              <a:t>Smoothed</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wrinkles</a:t>
            </a:r>
            <a:endParaRPr lang="fr-FR" sz="1600" dirty="0">
              <a:solidFill>
                <a:prstClr val="black"/>
              </a:solidFill>
              <a:latin typeface="Roboto" panose="020B0604020202020204" charset="0"/>
              <a:ea typeface="Roboto" panose="020B0604020202020204" charset="0"/>
            </a:endParaRPr>
          </a:p>
          <a:p>
            <a:pPr defTabSz="812770"/>
            <a:r>
              <a:rPr lang="fr-FR" sz="1600" dirty="0" err="1">
                <a:solidFill>
                  <a:prstClr val="black"/>
                </a:solidFill>
                <a:latin typeface="Roboto" panose="020B0604020202020204" charset="0"/>
                <a:ea typeface="Roboto" panose="020B0604020202020204" charset="0"/>
              </a:rPr>
              <a:t>Improved</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firmness</a:t>
            </a:r>
            <a:r>
              <a:rPr lang="fr-FR" sz="1600" dirty="0">
                <a:solidFill>
                  <a:prstClr val="black"/>
                </a:solidFill>
                <a:latin typeface="Roboto" panose="020B0604020202020204" charset="0"/>
                <a:ea typeface="Roboto" panose="020B0604020202020204" charset="0"/>
              </a:rPr>
              <a:t> </a:t>
            </a:r>
          </a:p>
          <a:p>
            <a:pPr defTabSz="812770"/>
            <a:r>
              <a:rPr lang="fr-FR" sz="1600" dirty="0" err="1">
                <a:solidFill>
                  <a:prstClr val="black"/>
                </a:solidFill>
                <a:latin typeface="Roboto" panose="020B0604020202020204" charset="0"/>
                <a:ea typeface="Roboto" panose="020B0604020202020204" charset="0"/>
              </a:rPr>
              <a:t>Regenerated</a:t>
            </a:r>
            <a:r>
              <a:rPr lang="fr-FR" sz="1600" dirty="0">
                <a:solidFill>
                  <a:prstClr val="black"/>
                </a:solidFill>
                <a:latin typeface="Roboto" panose="020B0604020202020204" charset="0"/>
                <a:ea typeface="Roboto" panose="020B0604020202020204" charset="0"/>
              </a:rPr>
              <a:t> and radiant skin</a:t>
            </a:r>
          </a:p>
          <a:p>
            <a:pPr defTabSz="812770"/>
            <a:r>
              <a:rPr lang="fr-FR" sz="1600" dirty="0" err="1">
                <a:solidFill>
                  <a:prstClr val="black"/>
                </a:solidFill>
                <a:latin typeface="Roboto" panose="020B0604020202020204" charset="0"/>
                <a:ea typeface="Roboto" panose="020B0604020202020204" charset="0"/>
              </a:rPr>
              <a:t>Reduced</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signs</a:t>
            </a:r>
            <a:r>
              <a:rPr lang="fr-FR" sz="1600" dirty="0">
                <a:solidFill>
                  <a:prstClr val="black"/>
                </a:solidFill>
                <a:latin typeface="Roboto" panose="020B0604020202020204" charset="0"/>
                <a:ea typeface="Roboto" panose="020B0604020202020204" charset="0"/>
              </a:rPr>
              <a:t> of fatigue</a:t>
            </a:r>
          </a:p>
        </p:txBody>
      </p:sp>
      <p:sp>
        <p:nvSpPr>
          <p:cNvPr id="18" name="ZoneTexte 17"/>
          <p:cNvSpPr txBox="1"/>
          <p:nvPr/>
        </p:nvSpPr>
        <p:spPr>
          <a:xfrm>
            <a:off x="4037573" y="5780782"/>
            <a:ext cx="3691149" cy="1077218"/>
          </a:xfrm>
          <a:prstGeom prst="rect">
            <a:avLst/>
          </a:prstGeom>
          <a:solidFill>
            <a:schemeClr val="bg1"/>
          </a:solidFill>
        </p:spPr>
        <p:txBody>
          <a:bodyPr wrap="square" rtlCol="0">
            <a:spAutoFit/>
          </a:bodyPr>
          <a:lstStyle/>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unique </a:t>
            </a:r>
            <a:r>
              <a:rPr lang="fr-FR" sz="1600" dirty="0" err="1">
                <a:solidFill>
                  <a:prstClr val="black"/>
                </a:solidFill>
                <a:latin typeface="Roboto" panose="020B0604020202020204" charset="0"/>
                <a:ea typeface="Roboto" panose="020B0604020202020204" charset="0"/>
              </a:rPr>
              <a:t>Cell-energy</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complex</a:t>
            </a:r>
            <a:endParaRPr lang="fr-FR" sz="1600" dirty="0">
              <a:solidFill>
                <a:prstClr val="black"/>
              </a:solidFill>
              <a:latin typeface="Roboto" panose="020B0604020202020204" charset="0"/>
              <a:ea typeface="Roboto" panose="020B0604020202020204" charset="0"/>
            </a:endParaRPr>
          </a:p>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7 patents</a:t>
            </a:r>
          </a:p>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fine and </a:t>
            </a:r>
            <a:r>
              <a:rPr lang="fr-FR" sz="1600" dirty="0" err="1">
                <a:solidFill>
                  <a:prstClr val="black"/>
                </a:solidFill>
                <a:latin typeface="Roboto" panose="020B0604020202020204" charset="0"/>
                <a:ea typeface="Roboto" panose="020B0604020202020204" charset="0"/>
              </a:rPr>
              <a:t>silky</a:t>
            </a:r>
            <a:r>
              <a:rPr lang="fr-FR" sz="1600" dirty="0">
                <a:solidFill>
                  <a:prstClr val="black"/>
                </a:solidFill>
                <a:latin typeface="Roboto" panose="020B0604020202020204" charset="0"/>
                <a:ea typeface="Roboto" panose="020B0604020202020204" charset="0"/>
              </a:rPr>
              <a:t> texture</a:t>
            </a:r>
          </a:p>
          <a:p>
            <a:pPr defTabSz="812770"/>
            <a:r>
              <a:rPr lang="fr-FR" sz="1600" dirty="0" err="1">
                <a:solidFill>
                  <a:prstClr val="black"/>
                </a:solidFill>
                <a:latin typeface="Roboto" panose="020B0604020202020204" charset="0"/>
                <a:ea typeface="Roboto" panose="020B0604020202020204" charset="0"/>
              </a:rPr>
              <a:t>Its</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airless</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pump</a:t>
            </a:r>
            <a:r>
              <a:rPr lang="fr-FR" sz="1600" dirty="0">
                <a:solidFill>
                  <a:prstClr val="black"/>
                </a:solidFill>
                <a:latin typeface="Roboto" panose="020B0604020202020204" charset="0"/>
                <a:ea typeface="Roboto" panose="020B0604020202020204" charset="0"/>
              </a:rPr>
              <a:t> </a:t>
            </a:r>
            <a:r>
              <a:rPr lang="fr-FR" sz="1600" dirty="0" err="1">
                <a:solidFill>
                  <a:prstClr val="black"/>
                </a:solidFill>
                <a:latin typeface="Roboto" panose="020B0604020202020204" charset="0"/>
                <a:ea typeface="Roboto" panose="020B0604020202020204" charset="0"/>
              </a:rPr>
              <a:t>bottle</a:t>
            </a:r>
            <a:endParaRPr lang="fr-FR" sz="1600" dirty="0">
              <a:solidFill>
                <a:prstClr val="black"/>
              </a:solidFill>
              <a:latin typeface="Roboto" panose="020B0604020202020204" charset="0"/>
              <a:ea typeface="Roboto" panose="020B0604020202020204" charset="0"/>
            </a:endParaRPr>
          </a:p>
        </p:txBody>
      </p:sp>
      <p:sp>
        <p:nvSpPr>
          <p:cNvPr id="21" name="Rectangle 20"/>
          <p:cNvSpPr/>
          <p:nvPr/>
        </p:nvSpPr>
        <p:spPr>
          <a:xfrm>
            <a:off x="2283693" y="4337716"/>
            <a:ext cx="5783347" cy="1391791"/>
          </a:xfrm>
          <a:prstGeom prst="rect">
            <a:avLst/>
          </a:prstGeom>
          <a:solidFill>
            <a:schemeClr val="bg1"/>
          </a:solidFill>
        </p:spPr>
        <p:txBody>
          <a:bodyPr wrap="square">
            <a:spAutoFit/>
          </a:bodyPr>
          <a:lstStyle/>
          <a:p>
            <a:pPr lvl="0"/>
            <a:r>
              <a:rPr lang="en-US" sz="1600" dirty="0">
                <a:solidFill>
                  <a:prstClr val="black"/>
                </a:solidFill>
                <a:latin typeface="Roboto" panose="02000000000000000000" pitchFamily="2" charset="0"/>
                <a:ea typeface="Roboto" panose="02000000000000000000" pitchFamily="2" charset="0"/>
              </a:rPr>
              <a:t>Reinforces the potential of defense against aggressions</a:t>
            </a:r>
          </a:p>
          <a:p>
            <a:pPr lvl="0"/>
            <a:r>
              <a:rPr lang="fr-FR" sz="1200" i="1" dirty="0">
                <a:solidFill>
                  <a:prstClr val="black"/>
                </a:solidFill>
                <a:latin typeface="Roboto" panose="02000000000000000000" pitchFamily="2" charset="0"/>
                <a:ea typeface="Roboto" panose="02000000000000000000" pitchFamily="2" charset="0"/>
              </a:rPr>
              <a:t>Multiplication of Langerhans </a:t>
            </a:r>
            <a:r>
              <a:rPr lang="fr-FR" sz="1200" i="1" dirty="0" err="1">
                <a:solidFill>
                  <a:prstClr val="black"/>
                </a:solidFill>
                <a:latin typeface="Roboto" panose="02000000000000000000" pitchFamily="2" charset="0"/>
                <a:ea typeface="Roboto" panose="02000000000000000000" pitchFamily="2" charset="0"/>
              </a:rPr>
              <a:t>cells</a:t>
            </a:r>
            <a:r>
              <a:rPr lang="fr-FR" sz="1200" i="1" dirty="0">
                <a:solidFill>
                  <a:prstClr val="black"/>
                </a:solidFill>
                <a:latin typeface="Roboto" panose="02000000000000000000" pitchFamily="2" charset="0"/>
                <a:ea typeface="Roboto" panose="02000000000000000000" pitchFamily="2" charset="0"/>
              </a:rPr>
              <a:t>: +146 %</a:t>
            </a:r>
          </a:p>
          <a:p>
            <a:pPr lvl="0"/>
            <a:r>
              <a:rPr lang="en-US" sz="1600" dirty="0">
                <a:solidFill>
                  <a:prstClr val="black"/>
                </a:solidFill>
                <a:latin typeface="Roboto" panose="02000000000000000000" pitchFamily="2" charset="0"/>
                <a:ea typeface="Roboto" panose="02000000000000000000" pitchFamily="2" charset="0"/>
              </a:rPr>
              <a:t>Restores harmonious communication between cells and promotes regeneration </a:t>
            </a:r>
          </a:p>
          <a:p>
            <a:pPr lvl="0"/>
            <a:r>
              <a:rPr lang="en-US" sz="1200" i="1" dirty="0">
                <a:solidFill>
                  <a:prstClr val="black"/>
                </a:solidFill>
                <a:latin typeface="Roboto" panose="02000000000000000000" pitchFamily="2" charset="0"/>
                <a:ea typeface="Roboto" panose="02000000000000000000" pitchFamily="2" charset="0"/>
              </a:rPr>
              <a:t>Communication between the dermis and the DEJ: +124 </a:t>
            </a:r>
            <a:r>
              <a:rPr lang="fr-FR" sz="1200" i="1" dirty="0">
                <a:solidFill>
                  <a:prstClr val="black"/>
                </a:solidFill>
                <a:latin typeface="Roboto" panose="02000000000000000000" pitchFamily="2" charset="0"/>
                <a:ea typeface="Roboto" panose="02000000000000000000" pitchFamily="2" charset="0"/>
              </a:rPr>
              <a:t>% </a:t>
            </a:r>
            <a:endParaRPr lang="fr-FR" sz="1200" i="1" dirty="0">
              <a:latin typeface="Roboto" panose="02000000000000000000" pitchFamily="2" charset="0"/>
              <a:ea typeface="Roboto" panose="02000000000000000000" pitchFamily="2" charset="0"/>
            </a:endParaRPr>
          </a:p>
          <a:p>
            <a:endParaRPr lang="fr-FR" sz="1244" dirty="0">
              <a:solidFill>
                <a:prstClr val="black"/>
              </a:solidFill>
              <a:latin typeface="Roboto" panose="020B0604020202020204" charset="0"/>
              <a:ea typeface="Roboto" panose="020B0604020202020204" charset="0"/>
            </a:endParaRPr>
          </a:p>
        </p:txBody>
      </p:sp>
      <p:sp>
        <p:nvSpPr>
          <p:cNvPr id="24" name="ZoneTexte 23"/>
          <p:cNvSpPr txBox="1"/>
          <p:nvPr/>
        </p:nvSpPr>
        <p:spPr>
          <a:xfrm>
            <a:off x="10436361" y="5103994"/>
            <a:ext cx="430887" cy="605062"/>
          </a:xfrm>
          <a:prstGeom prst="rect">
            <a:avLst/>
          </a:prstGeom>
          <a:solidFill>
            <a:schemeClr val="bg1"/>
          </a:solidFill>
        </p:spPr>
        <p:txBody>
          <a:bodyPr vert="vert270" wrap="square" rtlCol="0">
            <a:spAutoFit/>
          </a:bodyPr>
          <a:lstStyle/>
          <a:p>
            <a:pPr defTabSz="812770"/>
            <a:r>
              <a:rPr lang="fr-FR" sz="1600" dirty="0">
                <a:solidFill>
                  <a:prstClr val="black"/>
                </a:solidFill>
                <a:latin typeface="Calibri"/>
              </a:rPr>
              <a:t>30 ml </a:t>
            </a:r>
          </a:p>
        </p:txBody>
      </p:sp>
      <p:pic>
        <p:nvPicPr>
          <p:cNvPr id="19" name="Image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853965" y="1706321"/>
            <a:ext cx="1087369" cy="4789385"/>
          </a:xfrm>
          <a:prstGeom prst="rect">
            <a:avLst/>
          </a:prstGeom>
        </p:spPr>
      </p:pic>
      <p:sp>
        <p:nvSpPr>
          <p:cNvPr id="16" name="ZoneTexte 15"/>
          <p:cNvSpPr txBox="1"/>
          <p:nvPr/>
        </p:nvSpPr>
        <p:spPr>
          <a:xfrm>
            <a:off x="10054966" y="2249789"/>
            <a:ext cx="2071907" cy="311175"/>
          </a:xfrm>
          <a:prstGeom prst="rect">
            <a:avLst/>
          </a:prstGeom>
          <a:solidFill>
            <a:schemeClr val="bg1"/>
          </a:solidFill>
        </p:spPr>
        <p:txBody>
          <a:bodyPr wrap="square" rtlCol="0">
            <a:spAutoFit/>
          </a:bodyPr>
          <a:lstStyle/>
          <a:p>
            <a:pPr defTabSz="812770"/>
            <a:r>
              <a:rPr lang="fr-FR" sz="1422" i="1" dirty="0" err="1">
                <a:solidFill>
                  <a:prstClr val="black"/>
                </a:solidFill>
                <a:latin typeface="Calibri"/>
              </a:rPr>
              <a:t>With</a:t>
            </a:r>
            <a:r>
              <a:rPr lang="fr-FR" sz="1422" i="1" dirty="0">
                <a:solidFill>
                  <a:prstClr val="black"/>
                </a:solidFill>
                <a:latin typeface="Calibri"/>
              </a:rPr>
              <a:t> </a:t>
            </a:r>
            <a:r>
              <a:rPr lang="fr-FR" sz="1422" i="1" dirty="0" err="1">
                <a:solidFill>
                  <a:prstClr val="black"/>
                </a:solidFill>
                <a:latin typeface="Calibri"/>
              </a:rPr>
              <a:t>Cell-Energy</a:t>
            </a:r>
            <a:r>
              <a:rPr lang="fr-FR" sz="1422" i="1" dirty="0">
                <a:solidFill>
                  <a:prstClr val="black"/>
                </a:solidFill>
                <a:latin typeface="Calibri"/>
              </a:rPr>
              <a:t> </a:t>
            </a:r>
            <a:r>
              <a:rPr lang="fr-FR" sz="1422" i="1" dirty="0" err="1">
                <a:solidFill>
                  <a:prstClr val="black"/>
                </a:solidFill>
                <a:latin typeface="Calibri"/>
              </a:rPr>
              <a:t>complex</a:t>
            </a:r>
            <a:endParaRPr lang="fr-FR" sz="1422" i="1" dirty="0">
              <a:solidFill>
                <a:prstClr val="black"/>
              </a:solidFill>
              <a:latin typeface="Calibri"/>
            </a:endParaRPr>
          </a:p>
        </p:txBody>
      </p:sp>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Cellular Code </a:t>
            </a:r>
            <a:r>
              <a:rPr lang="fr-FR" sz="5000" cap="small" dirty="0" err="1"/>
              <a:t>Serum</a:t>
            </a:r>
            <a:endParaRPr lang="fr-FR" sz="5000" cap="small" dirty="0"/>
          </a:p>
          <a:p>
            <a:pPr>
              <a:lnSpc>
                <a:spcPts val="2982"/>
              </a:lnSpc>
            </a:pPr>
            <a:endParaRPr lang="fr-FR" sz="1934" cap="small" dirty="0"/>
          </a:p>
        </p:txBody>
      </p:sp>
      <p:pic>
        <p:nvPicPr>
          <p:cNvPr id="2" name="Image 1"/>
          <p:cNvPicPr>
            <a:picLocks noChangeAspect="1"/>
          </p:cNvPicPr>
          <p:nvPr/>
        </p:nvPicPr>
        <p:blipFill>
          <a:blip r:embed="rId9"/>
          <a:stretch>
            <a:fillRect/>
          </a:stretch>
        </p:blipFill>
        <p:spPr>
          <a:xfrm>
            <a:off x="10508850" y="1050421"/>
            <a:ext cx="1160221" cy="1097317"/>
          </a:xfrm>
          <a:prstGeom prst="rect">
            <a:avLst/>
          </a:prstGeom>
        </p:spPr>
      </p:pic>
      <p:sp>
        <p:nvSpPr>
          <p:cNvPr id="23" name="Rectangle 22"/>
          <p:cNvSpPr/>
          <p:nvPr/>
        </p:nvSpPr>
        <p:spPr>
          <a:xfrm>
            <a:off x="9958673" y="6198536"/>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7 PATENTS</a:t>
            </a:r>
          </a:p>
        </p:txBody>
      </p:sp>
    </p:spTree>
    <p:extLst>
      <p:ext uri="{BB962C8B-B14F-4D97-AF65-F5344CB8AC3E}">
        <p14:creationId xmlns:p14="http://schemas.microsoft.com/office/powerpoint/2010/main" val="7142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3388349" y="1943106"/>
            <a:ext cx="6964221" cy="1021556"/>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r>
              <a:rPr lang="en-US" dirty="0"/>
              <a:t>Morning and /or evening, after cleansing and spraying with 	Lotion Yon-Ka, apply the serum (2 to 3 pumps) to the face and 	neck, before your usual cream</a:t>
            </a:r>
            <a:r>
              <a:rPr lang="fr-FR" dirty="0"/>
              <a:t>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85124" y="2028709"/>
            <a:ext cx="768389" cy="692186"/>
          </a:xfrm>
          <a:prstGeom prst="rect">
            <a:avLst/>
          </a:prstGeom>
        </p:spPr>
      </p:pic>
      <p:sp>
        <p:nvSpPr>
          <p:cNvPr id="19" name="Rectangle 18"/>
          <p:cNvSpPr/>
          <p:nvPr/>
        </p:nvSpPr>
        <p:spPr>
          <a:xfrm>
            <a:off x="62057" y="6088559"/>
            <a:ext cx="3067469" cy="769441"/>
          </a:xfrm>
          <a:prstGeom prst="rect">
            <a:avLst/>
          </a:prstGeom>
        </p:spPr>
        <p:txBody>
          <a:bodyPr wrap="square">
            <a:spAutoFit/>
          </a:bodyPr>
          <a:lstStyle/>
          <a:p>
            <a:pPr algn="ctr">
              <a:defRPr/>
            </a:pPr>
            <a:r>
              <a:rPr lang="fr-FR" sz="1100" dirty="0" err="1">
                <a:solidFill>
                  <a:prstClr val="black"/>
                </a:solidFill>
              </a:rPr>
              <a:t>Lipo-aminoacid</a:t>
            </a:r>
            <a:endParaRPr lang="fr-FR" sz="1100" dirty="0">
              <a:solidFill>
                <a:prstClr val="black"/>
              </a:solidFill>
            </a:endParaRPr>
          </a:p>
          <a:p>
            <a:pPr algn="just">
              <a:defRPr/>
            </a:pPr>
            <a:r>
              <a:rPr lang="fr-FR" sz="1100" b="1" dirty="0">
                <a:solidFill>
                  <a:prstClr val="black"/>
                </a:solidFill>
              </a:rPr>
              <a:t> </a:t>
            </a:r>
            <a:r>
              <a:rPr lang="fr-FR" sz="1100" b="1" dirty="0" err="1">
                <a:solidFill>
                  <a:prstClr val="black"/>
                </a:solidFill>
              </a:rPr>
              <a:t>Boosts</a:t>
            </a:r>
            <a:r>
              <a:rPr lang="fr-FR" sz="1100" b="1" dirty="0">
                <a:solidFill>
                  <a:prstClr val="black"/>
                </a:solidFill>
              </a:rPr>
              <a:t> Cellular </a:t>
            </a:r>
            <a:r>
              <a:rPr lang="fr-FR" sz="1100" b="1" dirty="0" err="1">
                <a:solidFill>
                  <a:prstClr val="black"/>
                </a:solidFill>
              </a:rPr>
              <a:t>longevity</a:t>
            </a:r>
            <a:r>
              <a:rPr lang="fr-FR" sz="1100" b="1" dirty="0">
                <a:solidFill>
                  <a:prstClr val="black"/>
                </a:solidFill>
              </a:rPr>
              <a:t> /</a:t>
            </a:r>
            <a:r>
              <a:rPr lang="en-US" sz="1100" b="1" dirty="0">
                <a:solidFill>
                  <a:prstClr val="black"/>
                </a:solidFill>
              </a:rPr>
              <a:t> Restores clear communication between cells / Reinforces the defense potential of the skin against assaults</a:t>
            </a:r>
            <a:endParaRPr lang="fr-FR" sz="1100" dirty="0">
              <a:solidFill>
                <a:prstClr val="black"/>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762" y="5018613"/>
            <a:ext cx="945599" cy="1002612"/>
          </a:xfrm>
          <a:prstGeom prst="rect">
            <a:avLst/>
          </a:prstGeom>
        </p:spPr>
      </p:pic>
      <p:sp>
        <p:nvSpPr>
          <p:cNvPr id="24" name="Rectangle 23"/>
          <p:cNvSpPr/>
          <p:nvPr/>
        </p:nvSpPr>
        <p:spPr>
          <a:xfrm>
            <a:off x="5747824" y="624010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357907" y="6131130"/>
            <a:ext cx="2644016" cy="769441"/>
          </a:xfrm>
          <a:prstGeom prst="rect">
            <a:avLst/>
          </a:prstGeom>
        </p:spPr>
        <p:txBody>
          <a:bodyPr wrap="square">
            <a:spAutoFit/>
          </a:bodyPr>
          <a:lstStyle/>
          <a:p>
            <a:pPr algn="ctr">
              <a:defRPr/>
            </a:pPr>
            <a:r>
              <a:rPr lang="fr-FR" sz="1100" dirty="0">
                <a:solidFill>
                  <a:prstClr val="black"/>
                </a:solidFill>
              </a:rPr>
              <a:t>D-Ribose</a:t>
            </a:r>
          </a:p>
          <a:p>
            <a:pPr algn="ctr">
              <a:defRPr/>
            </a:pPr>
            <a:r>
              <a:rPr lang="en-US" sz="1100" b="1" dirty="0">
                <a:solidFill>
                  <a:prstClr val="black"/>
                </a:solidFill>
              </a:rPr>
              <a:t>Cellular energy</a:t>
            </a:r>
          </a:p>
          <a:p>
            <a:pPr algn="ctr">
              <a:defRPr/>
            </a:pPr>
            <a:r>
              <a:rPr lang="en-US" sz="1100" b="1" dirty="0">
                <a:solidFill>
                  <a:prstClr val="black"/>
                </a:solidFill>
              </a:rPr>
              <a:t>Accelerates the synthesis of</a:t>
            </a:r>
          </a:p>
          <a:p>
            <a:pPr algn="ctr">
              <a:defRPr/>
            </a:pPr>
            <a:r>
              <a:rPr lang="en-US" sz="1100" b="1" dirty="0">
                <a:solidFill>
                  <a:prstClr val="black"/>
                </a:solidFill>
              </a:rPr>
              <a:t>ATP (the cell’s energy reserve)</a:t>
            </a:r>
            <a:r>
              <a:rPr lang="fr-FR" sz="1100" b="1" dirty="0">
                <a:solidFill>
                  <a:prstClr val="black"/>
                </a:solidFill>
              </a:rPr>
              <a:t>)</a:t>
            </a:r>
            <a:endParaRPr lang="fr-FR" sz="1100" dirty="0">
              <a:solidFill>
                <a:prstClr val="black"/>
              </a:solidFill>
            </a:endParaRPr>
          </a:p>
        </p:txBody>
      </p:sp>
      <p:sp>
        <p:nvSpPr>
          <p:cNvPr id="26" name="Rectangle 25"/>
          <p:cNvSpPr/>
          <p:nvPr/>
        </p:nvSpPr>
        <p:spPr>
          <a:xfrm>
            <a:off x="5808000" y="6133274"/>
            <a:ext cx="2124920" cy="600164"/>
          </a:xfrm>
          <a:prstGeom prst="rect">
            <a:avLst/>
          </a:prstGeom>
        </p:spPr>
        <p:txBody>
          <a:bodyPr wrap="square">
            <a:spAutoFit/>
          </a:bodyPr>
          <a:lstStyle/>
          <a:p>
            <a:pPr algn="ctr">
              <a:defRPr/>
            </a:pPr>
            <a:r>
              <a:rPr lang="fr-FR" sz="1100" dirty="0" err="1">
                <a:solidFill>
                  <a:prstClr val="black"/>
                </a:solidFill>
              </a:rPr>
              <a:t>Baicalin</a:t>
            </a:r>
            <a:endParaRPr lang="fr-FR" sz="1100" dirty="0">
              <a:solidFill>
                <a:prstClr val="black"/>
              </a:solidFill>
            </a:endParaRPr>
          </a:p>
          <a:p>
            <a:pPr algn="ctr">
              <a:defRPr/>
            </a:pPr>
            <a:r>
              <a:rPr lang="fr-FR" sz="1100" b="1" dirty="0" err="1">
                <a:solidFill>
                  <a:prstClr val="black"/>
                </a:solidFill>
              </a:rPr>
              <a:t>Boosts</a:t>
            </a:r>
            <a:r>
              <a:rPr lang="fr-FR" sz="1100" b="1" dirty="0">
                <a:solidFill>
                  <a:prstClr val="black"/>
                </a:solidFill>
              </a:rPr>
              <a:t> Cellular </a:t>
            </a:r>
            <a:r>
              <a:rPr lang="fr-FR" sz="1100" b="1" dirty="0" err="1">
                <a:solidFill>
                  <a:prstClr val="black"/>
                </a:solidFill>
              </a:rPr>
              <a:t>longevity</a:t>
            </a:r>
            <a:endParaRPr lang="fr-FR" sz="1100" b="1" dirty="0">
              <a:solidFill>
                <a:prstClr val="black"/>
              </a:solidFill>
            </a:endParaRPr>
          </a:p>
          <a:p>
            <a:pPr lvl="0">
              <a:defRPr/>
            </a:pPr>
            <a:endParaRPr lang="fr-FR" sz="1100" dirty="0">
              <a:solidFill>
                <a:prstClr val="black"/>
              </a:solidFill>
            </a:endParaRPr>
          </a:p>
        </p:txBody>
      </p:sp>
      <p:sp>
        <p:nvSpPr>
          <p:cNvPr id="28" name="Rectangle 27"/>
          <p:cNvSpPr/>
          <p:nvPr/>
        </p:nvSpPr>
        <p:spPr>
          <a:xfrm>
            <a:off x="7932315" y="6148821"/>
            <a:ext cx="1969243" cy="769441"/>
          </a:xfrm>
          <a:prstGeom prst="rect">
            <a:avLst/>
          </a:prstGeom>
        </p:spPr>
        <p:txBody>
          <a:bodyPr wrap="square">
            <a:spAutoFit/>
          </a:bodyPr>
          <a:lstStyle/>
          <a:p>
            <a:pPr algn="ctr">
              <a:defRPr/>
            </a:pPr>
            <a:r>
              <a:rPr lang="fr-FR" sz="1100" dirty="0"/>
              <a:t>Garden nasturtium </a:t>
            </a:r>
            <a:r>
              <a:rPr lang="fr-FR" sz="1100" dirty="0" err="1"/>
              <a:t>extract</a:t>
            </a:r>
            <a:endParaRPr lang="fr-FR" sz="1100" dirty="0"/>
          </a:p>
          <a:p>
            <a:pPr algn="ctr">
              <a:defRPr/>
            </a:pPr>
            <a:r>
              <a:rPr lang="en-US" sz="1100" b="1" dirty="0">
                <a:solidFill>
                  <a:prstClr val="black"/>
                </a:solidFill>
              </a:rPr>
              <a:t>Oxygenates skin cells and</a:t>
            </a:r>
          </a:p>
          <a:p>
            <a:pPr algn="ctr">
              <a:defRPr/>
            </a:pPr>
            <a:r>
              <a:rPr lang="en-US" sz="1100" b="1" dirty="0">
                <a:solidFill>
                  <a:prstClr val="black"/>
                </a:solidFill>
              </a:rPr>
              <a:t>improves the radiance of the</a:t>
            </a:r>
          </a:p>
          <a:p>
            <a:pPr algn="ctr">
              <a:defRPr/>
            </a:pPr>
            <a:r>
              <a:rPr lang="en-US" sz="1100" b="1" dirty="0">
                <a:solidFill>
                  <a:prstClr val="black"/>
                </a:solidFill>
              </a:rPr>
              <a:t>complexion</a:t>
            </a:r>
            <a:endParaRPr lang="fr-FR" sz="1100" dirty="0">
              <a:solidFill>
                <a:prstClr val="black"/>
              </a:solidFill>
            </a:endParaRPr>
          </a:p>
        </p:txBody>
      </p:sp>
      <p:sp>
        <p:nvSpPr>
          <p:cNvPr id="32" name="Rectangle 31"/>
          <p:cNvSpPr/>
          <p:nvPr/>
        </p:nvSpPr>
        <p:spPr>
          <a:xfrm>
            <a:off x="9944842" y="6148821"/>
            <a:ext cx="2375337" cy="938719"/>
          </a:xfrm>
          <a:prstGeom prst="rect">
            <a:avLst/>
          </a:prstGeom>
        </p:spPr>
        <p:txBody>
          <a:bodyPr wrap="square">
            <a:spAutoFit/>
          </a:bodyPr>
          <a:lstStyle/>
          <a:p>
            <a:pPr algn="ctr">
              <a:defRPr/>
            </a:pPr>
            <a:r>
              <a:rPr lang="fr-FR" sz="1100" dirty="0"/>
              <a:t>Yon-Ka Quintessence </a:t>
            </a:r>
            <a:r>
              <a:rPr lang="fr-FR" sz="1100" dirty="0" err="1"/>
              <a:t>bergamot</a:t>
            </a:r>
            <a:r>
              <a:rPr lang="fr-FR" sz="1100" dirty="0"/>
              <a:t>, citrus fruits, mandarin, rose, tonka </a:t>
            </a:r>
            <a:r>
              <a:rPr lang="fr-FR" sz="1100" dirty="0" err="1"/>
              <a:t>bean</a:t>
            </a:r>
            <a:r>
              <a:rPr lang="fr-FR" sz="1100" dirty="0"/>
              <a:t>, </a:t>
            </a:r>
            <a:r>
              <a:rPr lang="fr-FR" sz="1100" dirty="0" err="1"/>
              <a:t>guaiac</a:t>
            </a:r>
            <a:r>
              <a:rPr lang="fr-FR" sz="1100" dirty="0"/>
              <a:t> </a:t>
            </a:r>
            <a:r>
              <a:rPr lang="fr-FR" sz="1100" dirty="0" err="1"/>
              <a:t>wood</a:t>
            </a:r>
            <a:endParaRPr lang="fr-FR" sz="1100" dirty="0"/>
          </a:p>
          <a:p>
            <a:pPr algn="ctr">
              <a:defRPr/>
            </a:pPr>
            <a:r>
              <a:rPr lang="fr-FR" sz="1100" b="1" dirty="0" err="1">
                <a:solidFill>
                  <a:prstClr val="black"/>
                </a:solidFill>
              </a:rPr>
              <a:t>Vitalizing</a:t>
            </a:r>
            <a:r>
              <a:rPr lang="fr-FR" sz="1100" b="1" dirty="0">
                <a:solidFill>
                  <a:prstClr val="black"/>
                </a:solidFill>
              </a:rPr>
              <a:t> - </a:t>
            </a:r>
            <a:r>
              <a:rPr lang="fr-FR" sz="1100" b="1" dirty="0" err="1">
                <a:solidFill>
                  <a:prstClr val="black"/>
                </a:solidFill>
              </a:rPr>
              <a:t>Energizing</a:t>
            </a:r>
            <a:endParaRPr lang="fr-FR" sz="1100" b="1" dirty="0">
              <a:solidFill>
                <a:prstClr val="black"/>
              </a:solidFill>
            </a:endParaRPr>
          </a:p>
          <a:p>
            <a:pPr lvl="0">
              <a:defRPr/>
            </a:pP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6"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Cellular Code </a:t>
            </a:r>
            <a:r>
              <a:rPr lang="fr-FR" sz="5000" cap="small" dirty="0" err="1"/>
              <a:t>Serum</a:t>
            </a:r>
            <a:endParaRPr lang="fr-FR" sz="5000" cap="small" dirty="0"/>
          </a:p>
          <a:p>
            <a:pPr>
              <a:lnSpc>
                <a:spcPts val="2982"/>
              </a:lnSpc>
            </a:pPr>
            <a:endParaRPr lang="fr-FR" sz="1934" cap="small" dirty="0"/>
          </a:p>
        </p:txBody>
      </p:sp>
      <p:pic>
        <p:nvPicPr>
          <p:cNvPr id="39" name="Image 3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295872" y="266181"/>
            <a:ext cx="993380" cy="4375405"/>
          </a:xfrm>
          <a:prstGeom prst="rect">
            <a:avLst/>
          </a:prstGeom>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3365" y="4996668"/>
            <a:ext cx="746784" cy="1024557"/>
          </a:xfrm>
          <a:prstGeom prst="rect">
            <a:avLst/>
          </a:prstGeom>
        </p:spPr>
      </p:pic>
      <p:pic>
        <p:nvPicPr>
          <p:cNvPr id="5" name="Imag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8640" y="5018613"/>
            <a:ext cx="1006780" cy="1006780"/>
          </a:xfrm>
          <a:prstGeom prst="rect">
            <a:avLst/>
          </a:prstGeom>
        </p:spPr>
      </p:pic>
      <p:pic>
        <p:nvPicPr>
          <p:cNvPr id="6" name="Imag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8735" y="5112218"/>
            <a:ext cx="528047" cy="909007"/>
          </a:xfrm>
          <a:prstGeom prst="rect">
            <a:avLst/>
          </a:prstGeom>
        </p:spPr>
      </p:pic>
      <p:pic>
        <p:nvPicPr>
          <p:cNvPr id="7" name="Imag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4998" y="5157050"/>
            <a:ext cx="1526168" cy="1017560"/>
          </a:xfrm>
          <a:prstGeom prst="rect">
            <a:avLst/>
          </a:prstGeom>
        </p:spPr>
      </p:pic>
      <p:pic>
        <p:nvPicPr>
          <p:cNvPr id="41" name="Imag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525748" y="4627424"/>
            <a:ext cx="510131" cy="272247"/>
          </a:xfrm>
          <a:prstGeom prst="rect">
            <a:avLst/>
          </a:prstGeom>
        </p:spPr>
      </p:pic>
      <p:pic>
        <p:nvPicPr>
          <p:cNvPr id="42" name="Imag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609307" y="4665004"/>
            <a:ext cx="510131" cy="272247"/>
          </a:xfrm>
          <a:prstGeom prst="rect">
            <a:avLst/>
          </a:prstGeom>
        </p:spPr>
      </p:pic>
      <p:pic>
        <p:nvPicPr>
          <p:cNvPr id="43" name="Imag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371330" y="4625280"/>
            <a:ext cx="510131" cy="272247"/>
          </a:xfrm>
          <a:prstGeom prst="rect">
            <a:avLst/>
          </a:prstGeom>
        </p:spPr>
      </p:pic>
      <p:pic>
        <p:nvPicPr>
          <p:cNvPr id="44" name="Imag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331441">
            <a:off x="2210791" y="4642084"/>
            <a:ext cx="510131" cy="272247"/>
          </a:xfrm>
          <a:prstGeom prst="rect">
            <a:avLst/>
          </a:prstGeom>
        </p:spPr>
      </p:pic>
      <p:sp>
        <p:nvSpPr>
          <p:cNvPr id="9" name="Accolade ouvrante 8"/>
          <p:cNvSpPr/>
          <p:nvPr/>
        </p:nvSpPr>
        <p:spPr>
          <a:xfrm rot="5400000">
            <a:off x="5228596" y="309127"/>
            <a:ext cx="587658" cy="8378120"/>
          </a:xfrm>
          <a:prstGeom prst="leftBrace">
            <a:avLst>
              <a:gd name="adj1" fmla="val 0"/>
              <a:gd name="adj2" fmla="val 494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Rectangle 44"/>
          <p:cNvSpPr/>
          <p:nvPr/>
        </p:nvSpPr>
        <p:spPr>
          <a:xfrm>
            <a:off x="4762519" y="3923963"/>
            <a:ext cx="1754930" cy="261610"/>
          </a:xfrm>
          <a:prstGeom prst="rect">
            <a:avLst/>
          </a:prstGeom>
          <a:solidFill>
            <a:schemeClr val="bg1"/>
          </a:solidFill>
          <a:ln>
            <a:solidFill>
              <a:schemeClr val="tx1"/>
            </a:solidFill>
          </a:ln>
        </p:spPr>
        <p:txBody>
          <a:bodyPr wrap="square" anchor="ctr">
            <a:spAutoFit/>
          </a:bodyPr>
          <a:lstStyle/>
          <a:p>
            <a:pPr algn="ctr">
              <a:defRPr/>
            </a:pPr>
            <a:r>
              <a:rPr lang="fr-FR" sz="1100" b="1" dirty="0">
                <a:solidFill>
                  <a:prstClr val="black"/>
                </a:solidFill>
              </a:rPr>
              <a:t>= </a:t>
            </a:r>
            <a:r>
              <a:rPr lang="fr-FR" sz="1100" b="1" dirty="0" err="1">
                <a:solidFill>
                  <a:prstClr val="black"/>
                </a:solidFill>
              </a:rPr>
              <a:t>Cell-energy</a:t>
            </a:r>
            <a:r>
              <a:rPr lang="fr-FR" sz="1100" b="1" dirty="0">
                <a:solidFill>
                  <a:prstClr val="black"/>
                </a:solidFill>
              </a:rPr>
              <a:t> </a:t>
            </a:r>
            <a:r>
              <a:rPr lang="fr-FR" sz="1100" b="1" dirty="0" err="1">
                <a:solidFill>
                  <a:prstClr val="black"/>
                </a:solidFill>
              </a:rPr>
              <a:t>complex</a:t>
            </a:r>
            <a:endParaRPr lang="fr-FR" sz="1100" dirty="0">
              <a:solidFill>
                <a:prstClr val="black"/>
              </a:solidFill>
            </a:endParaRPr>
          </a:p>
        </p:txBody>
      </p:sp>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604976" y="5578891"/>
            <a:ext cx="388240" cy="417265"/>
          </a:xfrm>
          <a:prstGeom prst="rect">
            <a:avLst/>
          </a:prstGeom>
        </p:spPr>
      </p:pic>
      <p:pic>
        <p:nvPicPr>
          <p:cNvPr id="29" name="Imag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67402" y="5167106"/>
            <a:ext cx="459060" cy="479127"/>
          </a:xfrm>
          <a:prstGeom prst="rect">
            <a:avLst/>
          </a:prstGeom>
        </p:spPr>
      </p:pic>
      <p:pic>
        <p:nvPicPr>
          <p:cNvPr id="30" name="Imag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95703" y="4927047"/>
            <a:ext cx="369135" cy="342289"/>
          </a:xfrm>
          <a:prstGeom prst="rect">
            <a:avLst/>
          </a:prstGeom>
        </p:spPr>
      </p:pic>
      <p:pic>
        <p:nvPicPr>
          <p:cNvPr id="31" name="Imag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32778" y="5259153"/>
            <a:ext cx="543317" cy="450819"/>
          </a:xfrm>
          <a:prstGeom prst="rect">
            <a:avLst/>
          </a:prstGeom>
        </p:spPr>
      </p:pic>
      <p:pic>
        <p:nvPicPr>
          <p:cNvPr id="33" name="Image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096339" y="4977245"/>
            <a:ext cx="450085" cy="379722"/>
          </a:xfrm>
          <a:prstGeom prst="rect">
            <a:avLst/>
          </a:prstGeom>
        </p:spPr>
      </p:pic>
      <p:pic>
        <p:nvPicPr>
          <p:cNvPr id="34" name="Image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39856" y="5681121"/>
            <a:ext cx="571745" cy="323256"/>
          </a:xfrm>
          <a:prstGeom prst="rect">
            <a:avLst/>
          </a:prstGeom>
        </p:spPr>
      </p:pic>
    </p:spTree>
    <p:extLst>
      <p:ext uri="{BB962C8B-B14F-4D97-AF65-F5344CB8AC3E}">
        <p14:creationId xmlns:p14="http://schemas.microsoft.com/office/powerpoint/2010/main" val="23235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P spid="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91539">
            <a:off x="6324606" y="2463244"/>
            <a:ext cx="5429442" cy="3065271"/>
          </a:xfrm>
          <a:prstGeom prst="rect">
            <a:avLst/>
          </a:prstGeom>
        </p:spPr>
      </p:pic>
      <p:pic>
        <p:nvPicPr>
          <p:cNvPr id="25" name="Image 24">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1772239" y="517622"/>
            <a:ext cx="8664122" cy="723428"/>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532489" y="1509890"/>
            <a:ext cx="10837334" cy="400110"/>
          </a:xfrm>
          <a:prstGeom prst="rect">
            <a:avLst/>
          </a:prstGeom>
        </p:spPr>
        <p:txBody>
          <a:bodyPr wrap="square">
            <a:spAutoFit/>
          </a:bodyPr>
          <a:lstStyle/>
          <a:p>
            <a:pPr lvl="0" algn="ctr" defTabSz="812770">
              <a:defRPr/>
            </a:pPr>
            <a:r>
              <a:rPr lang="en-US" sz="2000" i="1" dirty="0">
                <a:solidFill>
                  <a:prstClr val="black"/>
                </a:solidFill>
                <a:latin typeface="KyivType Sans2" panose="00000500000000000000" pitchFamily="50" charset="0"/>
              </a:rPr>
              <a:t>A unique product for unique results on all signs of aging</a:t>
            </a:r>
            <a:endParaRPr lang="fr-FR" sz="2000" i="1" dirty="0">
              <a:solidFill>
                <a:prstClr val="black"/>
              </a:solidFill>
              <a:latin typeface="KyivType Sans2" panose="00000500000000000000" pitchFamily="50" charset="0"/>
            </a:endParaRPr>
          </a:p>
        </p:txBody>
      </p:sp>
      <p:sp>
        <p:nvSpPr>
          <p:cNvPr id="7" name="ZoneTexte 6"/>
          <p:cNvSpPr txBox="1"/>
          <p:nvPr/>
        </p:nvSpPr>
        <p:spPr>
          <a:xfrm>
            <a:off x="1387315" y="2893065"/>
            <a:ext cx="4716984" cy="830997"/>
          </a:xfrm>
          <a:prstGeom prst="rect">
            <a:avLst/>
          </a:prstGeom>
          <a:solidFill>
            <a:schemeClr val="bg1"/>
          </a:solidFill>
        </p:spPr>
        <p:txBody>
          <a:bodyPr wrap="square" rtlCol="0">
            <a:spAutoFit/>
          </a:bodyPr>
          <a:lstStyle/>
          <a:p>
            <a:pPr defTabSz="812770"/>
            <a:r>
              <a:rPr lang="en-US" sz="1600" dirty="0">
                <a:solidFill>
                  <a:prstClr val="black"/>
                </a:solidFill>
                <a:latin typeface="Roboto" panose="02000000000000000000" pitchFamily="2" charset="0"/>
                <a:ea typeface="Roboto" panose="02000000000000000000" pitchFamily="2" charset="0"/>
              </a:rPr>
              <a:t>Regenerates and restructures</a:t>
            </a:r>
          </a:p>
          <a:p>
            <a:pPr defTabSz="812770"/>
            <a:r>
              <a:rPr lang="en-US" sz="1600" dirty="0">
                <a:solidFill>
                  <a:prstClr val="black"/>
                </a:solidFill>
                <a:latin typeface="Roboto" panose="02000000000000000000" pitchFamily="2" charset="0"/>
                <a:ea typeface="Roboto" panose="02000000000000000000" pitchFamily="2" charset="0"/>
              </a:rPr>
              <a:t>Firms and </a:t>
            </a:r>
            <a:r>
              <a:rPr lang="en-US" sz="1600" dirty="0" err="1">
                <a:solidFill>
                  <a:prstClr val="black"/>
                </a:solidFill>
                <a:latin typeface="Roboto" panose="02000000000000000000" pitchFamily="2" charset="0"/>
                <a:ea typeface="Roboto" panose="02000000000000000000" pitchFamily="2" charset="0"/>
              </a:rPr>
              <a:t>smoothes</a:t>
            </a:r>
            <a:endParaRPr lang="en-US" sz="1600" dirty="0">
              <a:solidFill>
                <a:prstClr val="black"/>
              </a:solidFill>
              <a:latin typeface="Roboto" panose="02000000000000000000" pitchFamily="2" charset="0"/>
              <a:ea typeface="Roboto" panose="02000000000000000000" pitchFamily="2" charset="0"/>
            </a:endParaRPr>
          </a:p>
          <a:p>
            <a:pPr defTabSz="812770"/>
            <a:r>
              <a:rPr lang="en-US" sz="1600" dirty="0">
                <a:solidFill>
                  <a:prstClr val="black"/>
                </a:solidFill>
                <a:latin typeface="Roboto" panose="02000000000000000000" pitchFamily="2" charset="0"/>
                <a:ea typeface="Roboto" panose="02000000000000000000" pitchFamily="2" charset="0"/>
              </a:rPr>
              <a:t>Homogenizes, illuminates and revitalizes</a:t>
            </a:r>
            <a:endParaRPr lang="fr-FR" sz="1600" dirty="0">
              <a:solidFill>
                <a:prstClr val="black"/>
              </a:solidFill>
              <a:latin typeface="Roboto" panose="02000000000000000000" pitchFamily="2" charset="0"/>
              <a:ea typeface="Roboto" panose="02000000000000000000" pitchFamily="2" charset="0"/>
            </a:endParaRPr>
          </a:p>
        </p:txBody>
      </p:sp>
      <p:sp>
        <p:nvSpPr>
          <p:cNvPr id="18" name="ZoneTexte 17"/>
          <p:cNvSpPr txBox="1"/>
          <p:nvPr/>
        </p:nvSpPr>
        <p:spPr>
          <a:xfrm>
            <a:off x="4698670" y="5379156"/>
            <a:ext cx="2725541" cy="1574118"/>
          </a:xfrm>
          <a:prstGeom prst="rect">
            <a:avLst/>
          </a:prstGeom>
          <a:solidFill>
            <a:schemeClr val="bg1"/>
          </a:solidFill>
        </p:spPr>
        <p:txBody>
          <a:bodyPr wrap="square" rtlCol="0">
            <a:spAutoFit/>
          </a:bodyPr>
          <a:lstStyle/>
          <a:p>
            <a:pPr lvl="0" defTabSz="812770">
              <a:defRPr/>
            </a:pPr>
            <a:r>
              <a:rPr lang="fr-FR" sz="1600" dirty="0" err="1">
                <a:solidFill>
                  <a:prstClr val="black"/>
                </a:solidFill>
                <a:latin typeface="Roboto" panose="02000000000000000000" pitchFamily="2" charset="0"/>
                <a:ea typeface="Roboto" panose="02000000000000000000" pitchFamily="2" charset="0"/>
              </a:rPr>
              <a:t>Its</a:t>
            </a:r>
            <a:r>
              <a:rPr lang="fr-FR" sz="1600" dirty="0">
                <a:solidFill>
                  <a:prstClr val="black"/>
                </a:solidFill>
                <a:latin typeface="Roboto" panose="02000000000000000000" pitchFamily="2" charset="0"/>
                <a:ea typeface="Roboto" panose="02000000000000000000" pitchFamily="2" charset="0"/>
              </a:rPr>
              <a:t> 360° action </a:t>
            </a:r>
          </a:p>
          <a:p>
            <a:pPr lvl="0" defTabSz="812770">
              <a:defRPr/>
            </a:pPr>
            <a:r>
              <a:rPr lang="fr-FR" sz="1600" dirty="0" err="1">
                <a:solidFill>
                  <a:prstClr val="black"/>
                </a:solidFill>
                <a:latin typeface="Roboto" panose="02000000000000000000" pitchFamily="2" charset="0"/>
                <a:ea typeface="Roboto" panose="02000000000000000000" pitchFamily="2" charset="0"/>
              </a:rPr>
              <a:t>Its</a:t>
            </a:r>
            <a:r>
              <a:rPr lang="fr-FR" sz="1600" dirty="0">
                <a:solidFill>
                  <a:prstClr val="black"/>
                </a:solidFill>
                <a:latin typeface="Roboto" panose="02000000000000000000" pitchFamily="2" charset="0"/>
                <a:ea typeface="Roboto" panose="02000000000000000000" pitchFamily="2" charset="0"/>
              </a:rPr>
              <a:t> 4 patents </a:t>
            </a:r>
          </a:p>
          <a:p>
            <a:pPr lvl="0" defTabSz="812770">
              <a:defRPr/>
            </a:pPr>
            <a:r>
              <a:rPr lang="fr-FR" sz="1600" dirty="0" err="1">
                <a:solidFill>
                  <a:prstClr val="black"/>
                </a:solidFill>
                <a:latin typeface="Roboto" panose="02000000000000000000" pitchFamily="2" charset="0"/>
                <a:ea typeface="Roboto" panose="02000000000000000000" pitchFamily="2" charset="0"/>
              </a:rPr>
              <a:t>Its</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airless</a:t>
            </a:r>
            <a:r>
              <a:rPr lang="fr-FR" sz="1600" dirty="0">
                <a:solidFill>
                  <a:prstClr val="black"/>
                </a:solidFill>
                <a:latin typeface="Roboto" panose="02000000000000000000" pitchFamily="2" charset="0"/>
                <a:ea typeface="Roboto" panose="02000000000000000000" pitchFamily="2" charset="0"/>
              </a:rPr>
              <a:t> jar</a:t>
            </a:r>
          </a:p>
          <a:p>
            <a:pPr lvl="0" defTabSz="812770">
              <a:defRPr/>
            </a:pPr>
            <a:r>
              <a:rPr lang="fr-FR" sz="1600" dirty="0" err="1">
                <a:solidFill>
                  <a:prstClr val="black"/>
                </a:solidFill>
                <a:latin typeface="Roboto" panose="02000000000000000000" pitchFamily="2" charset="0"/>
                <a:ea typeface="Roboto" panose="02000000000000000000" pitchFamily="2" charset="0"/>
              </a:rPr>
              <a:t>Its</a:t>
            </a:r>
            <a:r>
              <a:rPr lang="fr-FR" sz="1600" dirty="0">
                <a:solidFill>
                  <a:prstClr val="black"/>
                </a:solidFill>
                <a:latin typeface="Roboto" panose="02000000000000000000" pitchFamily="2" charset="0"/>
                <a:ea typeface="Roboto" panose="02000000000000000000" pitchFamily="2" charset="0"/>
              </a:rPr>
              <a:t> </a:t>
            </a:r>
            <a:r>
              <a:rPr lang="fr-FR" sz="1600" dirty="0" err="1">
                <a:solidFill>
                  <a:prstClr val="black"/>
                </a:solidFill>
                <a:latin typeface="Roboto" panose="02000000000000000000" pitchFamily="2" charset="0"/>
                <a:ea typeface="Roboto" panose="02000000000000000000" pitchFamily="2" charset="0"/>
              </a:rPr>
              <a:t>melting</a:t>
            </a:r>
            <a:r>
              <a:rPr lang="fr-FR" sz="1600" dirty="0">
                <a:solidFill>
                  <a:prstClr val="black"/>
                </a:solidFill>
                <a:latin typeface="Roboto" panose="02000000000000000000" pitchFamily="2" charset="0"/>
                <a:ea typeface="Roboto" panose="02000000000000000000" pitchFamily="2" charset="0"/>
              </a:rPr>
              <a:t> and </a:t>
            </a:r>
            <a:r>
              <a:rPr lang="fr-FR" sz="1600" dirty="0" err="1">
                <a:solidFill>
                  <a:prstClr val="black"/>
                </a:solidFill>
                <a:latin typeface="Roboto" panose="02000000000000000000" pitchFamily="2" charset="0"/>
                <a:ea typeface="Roboto" panose="02000000000000000000" pitchFamily="2" charset="0"/>
              </a:rPr>
              <a:t>comfortable</a:t>
            </a:r>
            <a:r>
              <a:rPr lang="fr-FR" sz="1600" dirty="0">
                <a:solidFill>
                  <a:prstClr val="black"/>
                </a:solidFill>
                <a:latin typeface="Roboto" panose="02000000000000000000" pitchFamily="2" charset="0"/>
                <a:ea typeface="Roboto" panose="02000000000000000000" pitchFamily="2" charset="0"/>
              </a:rPr>
              <a:t> texture </a:t>
            </a:r>
          </a:p>
          <a:p>
            <a:pPr lvl="0" defTabSz="812770">
              <a:defRPr/>
            </a:pPr>
            <a:r>
              <a:rPr lang="fr-FR" sz="1600" dirty="0">
                <a:solidFill>
                  <a:prstClr val="black"/>
                </a:solidFill>
                <a:latin typeface="Roboto" panose="02000000000000000000" pitchFamily="2" charset="0"/>
                <a:ea typeface="Roboto" panose="02000000000000000000" pitchFamily="2" charset="0"/>
              </a:rPr>
              <a:t> </a:t>
            </a:r>
          </a:p>
        </p:txBody>
      </p:sp>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7165" y="5416810"/>
            <a:ext cx="1000235" cy="1267624"/>
          </a:xfrm>
          <a:prstGeom prst="rect">
            <a:avLst/>
          </a:prstGeom>
        </p:spPr>
      </p:pic>
      <p:sp>
        <p:nvSpPr>
          <p:cNvPr id="20" name="Espace réservé du titre 1"/>
          <p:cNvSpPr txBox="1">
            <a:spLocks/>
          </p:cNvSpPr>
          <p:nvPr/>
        </p:nvSpPr>
        <p:spPr>
          <a:xfrm>
            <a:off x="1772238" y="603336"/>
            <a:ext cx="8664123" cy="714683"/>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a:t>
            </a:r>
            <a:r>
              <a:rPr lang="fr-FR" sz="5000" cap="small" dirty="0" err="1"/>
              <a:t>Creme</a:t>
            </a:r>
            <a:endParaRPr lang="fr-FR" sz="5000" cap="small" dirty="0"/>
          </a:p>
        </p:txBody>
      </p:sp>
      <p:grpSp>
        <p:nvGrpSpPr>
          <p:cNvPr id="26" name="Groupe 25"/>
          <p:cNvGrpSpPr/>
          <p:nvPr/>
        </p:nvGrpSpPr>
        <p:grpSpPr>
          <a:xfrm>
            <a:off x="10594219" y="2226379"/>
            <a:ext cx="1012370" cy="958366"/>
            <a:chOff x="-1224098" y="4065566"/>
            <a:chExt cx="1139962" cy="1157046"/>
          </a:xfrm>
        </p:grpSpPr>
        <p:sp>
          <p:nvSpPr>
            <p:cNvPr id="27" name="ZoneTexte 26"/>
            <p:cNvSpPr txBox="1"/>
            <p:nvPr/>
          </p:nvSpPr>
          <p:spPr>
            <a:xfrm rot="2012873">
              <a:off x="-909473" y="4479480"/>
              <a:ext cx="797931" cy="369332"/>
            </a:xfrm>
            <a:prstGeom prst="rect">
              <a:avLst/>
            </a:prstGeom>
            <a:noFill/>
          </p:spPr>
          <p:txBody>
            <a:bodyPr wrap="square" rtlCol="0">
              <a:prstTxWarp prst="textArchUp">
                <a:avLst/>
              </a:prstTxWarp>
              <a:spAutoFit/>
            </a:bodyPr>
            <a:lstStyle/>
            <a:p>
              <a:r>
                <a:rPr lang="fr-FR" sz="1300" b="1" dirty="0">
                  <a:solidFill>
                    <a:schemeClr val="tx1">
                      <a:lumMod val="65000"/>
                      <a:lumOff val="35000"/>
                    </a:schemeClr>
                  </a:solidFill>
                  <a:latin typeface="Century Gothic" panose="020B0502020202020204" pitchFamily="34" charset="0"/>
                </a:rPr>
                <a:t>94%</a:t>
              </a:r>
            </a:p>
          </p:txBody>
        </p:sp>
        <p:sp>
          <p:nvSpPr>
            <p:cNvPr id="28" name="ZoneTexte 27"/>
            <p:cNvSpPr txBox="1"/>
            <p:nvPr/>
          </p:nvSpPr>
          <p:spPr>
            <a:xfrm>
              <a:off x="-1065540" y="4301479"/>
              <a:ext cx="856606" cy="764104"/>
            </a:xfrm>
            <a:custGeom>
              <a:avLst/>
              <a:gdLst>
                <a:gd name="connsiteX0" fmla="*/ 0 w 2429217"/>
                <a:gd name="connsiteY0" fmla="*/ 0 h 369332"/>
                <a:gd name="connsiteX1" fmla="*/ 2429217 w 2429217"/>
                <a:gd name="connsiteY1" fmla="*/ 0 h 369332"/>
                <a:gd name="connsiteX2" fmla="*/ 2429217 w 2429217"/>
                <a:gd name="connsiteY2" fmla="*/ 369332 h 369332"/>
                <a:gd name="connsiteX3" fmla="*/ 0 w 2429217"/>
                <a:gd name="connsiteY3" fmla="*/ 369332 h 369332"/>
                <a:gd name="connsiteX4" fmla="*/ 0 w 2429217"/>
                <a:gd name="connsiteY4" fmla="*/ 0 h 369332"/>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0 h 516087"/>
                <a:gd name="connsiteX1" fmla="*/ 2429217 w 2429217"/>
                <a:gd name="connsiteY1" fmla="*/ 146755 h 516087"/>
                <a:gd name="connsiteX2" fmla="*/ 2429217 w 2429217"/>
                <a:gd name="connsiteY2" fmla="*/ 516087 h 516087"/>
                <a:gd name="connsiteX3" fmla="*/ 0 w 2429217"/>
                <a:gd name="connsiteY3" fmla="*/ 516087 h 516087"/>
                <a:gd name="connsiteX4" fmla="*/ 22578 w 2429217"/>
                <a:gd name="connsiteY4" fmla="*/ 0 h 516087"/>
                <a:gd name="connsiteX0" fmla="*/ 22578 w 2429217"/>
                <a:gd name="connsiteY0" fmla="*/ 94713 h 610800"/>
                <a:gd name="connsiteX1" fmla="*/ 2395351 w 2429217"/>
                <a:gd name="connsiteY1" fmla="*/ 4402 h 610800"/>
                <a:gd name="connsiteX2" fmla="*/ 2429217 w 2429217"/>
                <a:gd name="connsiteY2" fmla="*/ 610800 h 610800"/>
                <a:gd name="connsiteX3" fmla="*/ 0 w 2429217"/>
                <a:gd name="connsiteY3" fmla="*/ 610800 h 610800"/>
                <a:gd name="connsiteX4" fmla="*/ 22578 w 2429217"/>
                <a:gd name="connsiteY4" fmla="*/ 94713 h 6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217" h="610800">
                  <a:moveTo>
                    <a:pt x="22578" y="94713"/>
                  </a:moveTo>
                  <a:cubicBezTo>
                    <a:pt x="858658" y="335542"/>
                    <a:pt x="1593138" y="-44516"/>
                    <a:pt x="2395351" y="4402"/>
                  </a:cubicBezTo>
                  <a:lnTo>
                    <a:pt x="2429217" y="610800"/>
                  </a:lnTo>
                  <a:lnTo>
                    <a:pt x="0" y="610800"/>
                  </a:lnTo>
                  <a:lnTo>
                    <a:pt x="22578" y="94713"/>
                  </a:lnTo>
                  <a:close/>
                </a:path>
              </a:pathLst>
            </a:custGeom>
            <a:noFill/>
          </p:spPr>
          <p:txBody>
            <a:bodyPr wrap="square" rtlCol="0">
              <a:prstTxWarp prst="textArchDown">
                <a:avLst/>
              </a:prstTxWarp>
              <a:spAutoFit/>
            </a:bodyPr>
            <a:lstStyle/>
            <a:p>
              <a:r>
                <a:rPr lang="fr-FR" sz="3200" b="1" dirty="0">
                  <a:solidFill>
                    <a:schemeClr val="tx1">
                      <a:lumMod val="65000"/>
                      <a:lumOff val="35000"/>
                    </a:schemeClr>
                  </a:solidFill>
                  <a:latin typeface="Century Gothic" panose="020B0502020202020204" pitchFamily="34" charset="0"/>
                </a:rPr>
                <a:t>ingrédients</a:t>
              </a:r>
              <a:r>
                <a:rPr lang="fr-FR" sz="3600" b="1" dirty="0">
                  <a:solidFill>
                    <a:schemeClr val="tx1">
                      <a:lumMod val="65000"/>
                      <a:lumOff val="35000"/>
                    </a:schemeClr>
                  </a:solidFill>
                  <a:latin typeface="Century Gothic" panose="020B0502020202020204" pitchFamily="34" charset="0"/>
                </a:rPr>
                <a:t> naturels</a:t>
              </a:r>
            </a:p>
          </p:txBody>
        </p:sp>
        <p:pic>
          <p:nvPicPr>
            <p:cNvPr id="41" name="Imag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4098" y="4065566"/>
              <a:ext cx="1139962" cy="1157046"/>
            </a:xfrm>
            <a:prstGeom prst="rect">
              <a:avLst/>
            </a:prstGeom>
          </p:spPr>
        </p:pic>
      </p:grpSp>
      <p:sp>
        <p:nvSpPr>
          <p:cNvPr id="42" name="ZoneTexte 41"/>
          <p:cNvSpPr txBox="1"/>
          <p:nvPr/>
        </p:nvSpPr>
        <p:spPr>
          <a:xfrm>
            <a:off x="2210345" y="4043406"/>
            <a:ext cx="3173904" cy="1323439"/>
          </a:xfrm>
          <a:prstGeom prst="rect">
            <a:avLst/>
          </a:prstGeom>
          <a:solidFill>
            <a:schemeClr val="bg1"/>
          </a:solidFill>
        </p:spPr>
        <p:txBody>
          <a:bodyPr wrap="square" rtlCol="0">
            <a:spAutoFit/>
          </a:bodyPr>
          <a:lstStyle/>
          <a:p>
            <a:pPr defTabSz="812770"/>
            <a:r>
              <a:rPr lang="fr-FR" sz="1600" dirty="0" err="1">
                <a:solidFill>
                  <a:prstClr val="black"/>
                </a:solidFill>
                <a:latin typeface="Roboto" panose="02000000000000000000" pitchFamily="2" charset="0"/>
                <a:ea typeface="Roboto" panose="02000000000000000000" pitchFamily="2" charset="0"/>
              </a:rPr>
              <a:t>Depth</a:t>
            </a:r>
            <a:r>
              <a:rPr lang="fr-FR" sz="1600" dirty="0">
                <a:solidFill>
                  <a:prstClr val="black"/>
                </a:solidFill>
                <a:latin typeface="Roboto" panose="02000000000000000000" pitchFamily="2" charset="0"/>
                <a:ea typeface="Roboto" panose="02000000000000000000" pitchFamily="2" charset="0"/>
              </a:rPr>
              <a:t> of </a:t>
            </a:r>
            <a:r>
              <a:rPr lang="fr-FR" sz="1600" dirty="0" err="1">
                <a:solidFill>
                  <a:prstClr val="black"/>
                </a:solidFill>
                <a:latin typeface="Roboto" panose="02000000000000000000" pitchFamily="2" charset="0"/>
                <a:ea typeface="Roboto" panose="02000000000000000000" pitchFamily="2" charset="0"/>
              </a:rPr>
              <a:t>wrinkles</a:t>
            </a:r>
            <a:r>
              <a:rPr lang="fr-FR" sz="1600" dirty="0">
                <a:solidFill>
                  <a:prstClr val="black"/>
                </a:solidFill>
                <a:latin typeface="Roboto" panose="02000000000000000000" pitchFamily="2" charset="0"/>
                <a:ea typeface="Roboto" panose="02000000000000000000" pitchFamily="2" charset="0"/>
              </a:rPr>
              <a:t> -24%</a:t>
            </a:r>
          </a:p>
          <a:p>
            <a:pPr defTabSz="812770"/>
            <a:r>
              <a:rPr lang="fr-FR" sz="1600" dirty="0">
                <a:solidFill>
                  <a:prstClr val="black"/>
                </a:solidFill>
                <a:latin typeface="Roboto" panose="02000000000000000000" pitchFamily="2" charset="0"/>
                <a:ea typeface="Roboto" panose="02000000000000000000" pitchFamily="2" charset="0"/>
              </a:rPr>
              <a:t>Skin </a:t>
            </a:r>
            <a:r>
              <a:rPr lang="fr-FR" sz="1600" dirty="0" err="1">
                <a:solidFill>
                  <a:prstClr val="black"/>
                </a:solidFill>
                <a:latin typeface="Roboto" panose="02000000000000000000" pitchFamily="2" charset="0"/>
                <a:ea typeface="Roboto" panose="02000000000000000000" pitchFamily="2" charset="0"/>
              </a:rPr>
              <a:t>firmness</a:t>
            </a:r>
            <a:r>
              <a:rPr lang="fr-FR" sz="1600" dirty="0">
                <a:solidFill>
                  <a:prstClr val="black"/>
                </a:solidFill>
                <a:latin typeface="Roboto" panose="02000000000000000000" pitchFamily="2" charset="0"/>
                <a:ea typeface="Roboto" panose="02000000000000000000" pitchFamily="2" charset="0"/>
              </a:rPr>
              <a:t> +33%</a:t>
            </a:r>
          </a:p>
          <a:p>
            <a:pPr defTabSz="812770"/>
            <a:r>
              <a:rPr lang="fr-FR" sz="1600" dirty="0" err="1">
                <a:solidFill>
                  <a:prstClr val="black"/>
                </a:solidFill>
                <a:latin typeface="Roboto" panose="02000000000000000000" pitchFamily="2" charset="0"/>
                <a:ea typeface="Roboto" panose="02000000000000000000" pitchFamily="2" charset="0"/>
              </a:rPr>
              <a:t>Intensity</a:t>
            </a:r>
            <a:r>
              <a:rPr lang="fr-FR" sz="1600" dirty="0">
                <a:solidFill>
                  <a:prstClr val="black"/>
                </a:solidFill>
                <a:latin typeface="Roboto" panose="02000000000000000000" pitchFamily="2" charset="0"/>
                <a:ea typeface="Roboto" panose="02000000000000000000" pitchFamily="2" charset="0"/>
              </a:rPr>
              <a:t> of </a:t>
            </a:r>
            <a:r>
              <a:rPr lang="fr-FR" sz="1600" dirty="0" err="1">
                <a:solidFill>
                  <a:prstClr val="black"/>
                </a:solidFill>
                <a:latin typeface="Roboto" panose="02000000000000000000" pitchFamily="2" charset="0"/>
                <a:ea typeface="Roboto" panose="02000000000000000000" pitchFamily="2" charset="0"/>
              </a:rPr>
              <a:t>discoloration</a:t>
            </a:r>
            <a:r>
              <a:rPr lang="fr-FR" sz="1600" dirty="0">
                <a:solidFill>
                  <a:prstClr val="black"/>
                </a:solidFill>
                <a:latin typeface="Roboto" panose="02000000000000000000" pitchFamily="2" charset="0"/>
                <a:ea typeface="Roboto" panose="02000000000000000000" pitchFamily="2" charset="0"/>
              </a:rPr>
              <a:t> -25%</a:t>
            </a:r>
          </a:p>
          <a:p>
            <a:pPr defTabSz="812770"/>
            <a:r>
              <a:rPr lang="fr-FR" sz="1600" dirty="0" err="1">
                <a:solidFill>
                  <a:prstClr val="black"/>
                </a:solidFill>
                <a:latin typeface="Roboto" panose="02000000000000000000" pitchFamily="2" charset="0"/>
                <a:ea typeface="Roboto" panose="02000000000000000000" pitchFamily="2" charset="0"/>
              </a:rPr>
              <a:t>Brightness</a:t>
            </a:r>
            <a:r>
              <a:rPr lang="fr-FR" sz="1600" dirty="0">
                <a:solidFill>
                  <a:prstClr val="black"/>
                </a:solidFill>
                <a:latin typeface="Roboto" panose="02000000000000000000" pitchFamily="2" charset="0"/>
                <a:ea typeface="Roboto" panose="02000000000000000000" pitchFamily="2" charset="0"/>
              </a:rPr>
              <a:t> of complexion +33%</a:t>
            </a:r>
          </a:p>
          <a:p>
            <a:pPr defTabSz="812770"/>
            <a:r>
              <a:rPr lang="fr-FR" sz="1600" dirty="0" err="1">
                <a:solidFill>
                  <a:prstClr val="black"/>
                </a:solidFill>
                <a:latin typeface="Roboto" panose="02000000000000000000" pitchFamily="2" charset="0"/>
                <a:ea typeface="Roboto" panose="02000000000000000000" pitchFamily="2" charset="0"/>
              </a:rPr>
              <a:t>Comfort</a:t>
            </a:r>
            <a:r>
              <a:rPr lang="fr-FR" sz="1600" dirty="0">
                <a:solidFill>
                  <a:prstClr val="black"/>
                </a:solidFill>
                <a:latin typeface="Roboto" panose="02000000000000000000" pitchFamily="2" charset="0"/>
                <a:ea typeface="Roboto" panose="02000000000000000000" pitchFamily="2" charset="0"/>
              </a:rPr>
              <a:t> and nutrition 95%</a:t>
            </a:r>
            <a:endParaRPr lang="fr-FR" sz="1600" dirty="0">
              <a:solidFill>
                <a:prstClr val="black"/>
              </a:solidFill>
              <a:latin typeface="Calibri"/>
            </a:endParaRPr>
          </a:p>
        </p:txBody>
      </p:sp>
      <p:sp>
        <p:nvSpPr>
          <p:cNvPr id="3" name="ZoneTexte 2"/>
          <p:cNvSpPr txBox="1"/>
          <p:nvPr/>
        </p:nvSpPr>
        <p:spPr>
          <a:xfrm>
            <a:off x="113122" y="6605616"/>
            <a:ext cx="12078878" cy="253916"/>
          </a:xfrm>
          <a:prstGeom prst="rect">
            <a:avLst/>
          </a:prstGeom>
          <a:solidFill>
            <a:schemeClr val="bg1"/>
          </a:solidFill>
        </p:spPr>
        <p:txBody>
          <a:bodyPr wrap="square" rtlCol="0">
            <a:spAutoFit/>
          </a:bodyPr>
          <a:lstStyle/>
          <a:p>
            <a:r>
              <a:rPr lang="en-US" sz="1050" dirty="0"/>
              <a:t>Clinical measurements (Firmness, discoloration, brightness), instrumental evaluation (depth of wrinkles) and usage tests (</a:t>
            </a:r>
            <a:r>
              <a:rPr lang="en-US" sz="1050" dirty="0" err="1"/>
              <a:t>nutrition&amp;comfort</a:t>
            </a:r>
            <a:r>
              <a:rPr lang="en-US" sz="1050" dirty="0"/>
              <a:t>) - 4 consecutive weeks - 42 women (average age: 57 years) - Best results</a:t>
            </a:r>
            <a:endParaRPr lang="fr-FR" sz="1050" dirty="0"/>
          </a:p>
        </p:txBody>
      </p:sp>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7471" y="163354"/>
            <a:ext cx="4388958" cy="6584154"/>
          </a:xfrm>
          <a:prstGeom prst="rect">
            <a:avLst/>
          </a:prstGeom>
        </p:spPr>
      </p:pic>
      <p:sp>
        <p:nvSpPr>
          <p:cNvPr id="21" name="Rectangle 20"/>
          <p:cNvSpPr/>
          <p:nvPr/>
        </p:nvSpPr>
        <p:spPr>
          <a:xfrm>
            <a:off x="10138332" y="3308362"/>
            <a:ext cx="982661" cy="241709"/>
          </a:xfrm>
          <a:prstGeom prst="rect">
            <a:avLst/>
          </a:prstGeom>
          <a:solidFill>
            <a:srgbClr val="40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prstClr val="white"/>
                </a:solidFill>
                <a:latin typeface="Century Gothic" panose="020B0502020202020204" pitchFamily="34" charset="0"/>
              </a:rPr>
              <a:t>4 PATENTS</a:t>
            </a:r>
          </a:p>
        </p:txBody>
      </p:sp>
    </p:spTree>
    <p:extLst>
      <p:ext uri="{BB962C8B-B14F-4D97-AF65-F5344CB8AC3E}">
        <p14:creationId xmlns:p14="http://schemas.microsoft.com/office/powerpoint/2010/main" val="3703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4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283" y="5061087"/>
            <a:ext cx="723968" cy="637230"/>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71278" y="4738178"/>
            <a:ext cx="976830" cy="630101"/>
          </a:xfrm>
          <a:prstGeom prst="rect">
            <a:avLst/>
          </a:prstGeom>
        </p:spPr>
      </p:pic>
      <p:sp>
        <p:nvSpPr>
          <p:cNvPr id="16" name="ZoneTexte 15"/>
          <p:cNvSpPr txBox="1"/>
          <p:nvPr/>
        </p:nvSpPr>
        <p:spPr>
          <a:xfrm>
            <a:off x="3319349" y="1530135"/>
            <a:ext cx="6964221" cy="1532334"/>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r>
              <a:rPr lang="en-US" sz="1600" dirty="0">
                <a:latin typeface="Roboto" panose="02000000000000000000" pitchFamily="2" charset="0"/>
                <a:ea typeface="Roboto" panose="02000000000000000000" pitchFamily="2" charset="0"/>
              </a:rPr>
              <a:t>In the morning and evening, after cleansing and spraying on 	Lotion Yon-Ka, apply the cream to the face and neck.</a:t>
            </a:r>
            <a:endParaRPr lang="fr-FR" sz="1600" dirty="0">
              <a:latin typeface="Roboto" panose="02000000000000000000" pitchFamily="2" charset="0"/>
              <a:ea typeface="Roboto" panose="02000000000000000000" pitchFamily="2" charset="0"/>
            </a:endParaRPr>
          </a:p>
          <a:p>
            <a:pPr>
              <a:defRPr/>
            </a:pPr>
            <a:endParaRPr lang="fr-FR" sz="1600" dirty="0">
              <a:latin typeface="Roboto" panose="02000000000000000000" pitchFamily="2" charset="0"/>
              <a:ea typeface="Roboto" panose="02000000000000000000" pitchFamily="2" charset="0"/>
            </a:endParaRPr>
          </a:p>
          <a:p>
            <a:pPr>
              <a:defRPr/>
            </a:pPr>
            <a:r>
              <a:rPr lang="fr-FR" sz="1600" dirty="0">
                <a:latin typeface="Roboto" panose="02000000000000000000" pitchFamily="2" charset="0"/>
                <a:ea typeface="Roboto" panose="02000000000000000000" pitchFamily="2" charset="0"/>
              </a:rPr>
              <a:t>	F</a:t>
            </a:r>
            <a:r>
              <a:rPr lang="en-US" sz="1600" dirty="0">
                <a:latin typeface="Roboto" panose="02000000000000000000" pitchFamily="2" charset="0"/>
                <a:ea typeface="Roboto" panose="02000000000000000000" pitchFamily="2" charset="0"/>
              </a:rPr>
              <a:t>or an enhanced anti-aging effect, use the Cellular Code serum 	beforehand.</a:t>
            </a:r>
            <a:endParaRPr lang="fr-FR" sz="1600" dirty="0">
              <a:latin typeface="Roboto" panose="02000000000000000000" pitchFamily="2" charset="0"/>
              <a:ea typeface="Roboto" panose="02000000000000000000" pitchFamily="2" charset="0"/>
            </a:endParaRPr>
          </a:p>
        </p:txBody>
      </p:sp>
      <p:pic>
        <p:nvPicPr>
          <p:cNvPr id="2" name="Image 1"/>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17444" y="1862225"/>
            <a:ext cx="768389" cy="692186"/>
          </a:xfrm>
          <a:prstGeom prst="rect">
            <a:avLst/>
          </a:prstGeom>
        </p:spPr>
      </p:pic>
      <p:sp>
        <p:nvSpPr>
          <p:cNvPr id="19" name="Rectangle 18"/>
          <p:cNvSpPr/>
          <p:nvPr/>
        </p:nvSpPr>
        <p:spPr>
          <a:xfrm>
            <a:off x="-21077" y="5630443"/>
            <a:ext cx="1249486" cy="600164"/>
          </a:xfrm>
          <a:prstGeom prst="rect">
            <a:avLst/>
          </a:prstGeom>
        </p:spPr>
        <p:txBody>
          <a:bodyPr wrap="square">
            <a:spAutoFit/>
          </a:bodyPr>
          <a:lstStyle/>
          <a:p>
            <a:pPr algn="ctr">
              <a:defRPr/>
            </a:pPr>
            <a:r>
              <a:rPr lang="fr-FR" sz="1100" dirty="0" err="1"/>
              <a:t>immortality</a:t>
            </a:r>
            <a:r>
              <a:rPr lang="fr-FR" sz="1100" dirty="0"/>
              <a:t> </a:t>
            </a:r>
            <a:r>
              <a:rPr lang="fr-FR" sz="1100" dirty="0" err="1"/>
              <a:t>herb</a:t>
            </a:r>
            <a:endParaRPr lang="fr-FR" sz="1100" dirty="0"/>
          </a:p>
          <a:p>
            <a:pPr algn="ctr">
              <a:defRPr/>
            </a:pPr>
            <a:r>
              <a:rPr lang="fr-FR" sz="1100" b="1" dirty="0" err="1">
                <a:solidFill>
                  <a:prstClr val="black"/>
                </a:solidFill>
              </a:rPr>
              <a:t>Regenerating</a:t>
            </a:r>
            <a:r>
              <a:rPr lang="fr-FR" sz="1100" b="1" dirty="0">
                <a:solidFill>
                  <a:prstClr val="black"/>
                </a:solidFill>
              </a:rPr>
              <a:t> </a:t>
            </a:r>
          </a:p>
          <a:p>
            <a:pPr algn="ctr">
              <a:defRPr/>
            </a:pPr>
            <a:r>
              <a:rPr lang="fr-FR" sz="1100" b="1" dirty="0" err="1">
                <a:solidFill>
                  <a:prstClr val="black"/>
                </a:solidFill>
              </a:rPr>
              <a:t>restructuring</a:t>
            </a:r>
            <a:endParaRPr lang="fr-FR" sz="1100" dirty="0">
              <a:solidFill>
                <a:prstClr val="black"/>
              </a:solidFill>
            </a:endParaRPr>
          </a:p>
        </p:txBody>
      </p:sp>
      <p:sp>
        <p:nvSpPr>
          <p:cNvPr id="24" name="Rectangle 23"/>
          <p:cNvSpPr/>
          <p:nvPr/>
        </p:nvSpPr>
        <p:spPr>
          <a:xfrm>
            <a:off x="5747824" y="6240109"/>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678601" y="5665557"/>
            <a:ext cx="1673734" cy="600164"/>
          </a:xfrm>
          <a:prstGeom prst="rect">
            <a:avLst/>
          </a:prstGeom>
        </p:spPr>
        <p:txBody>
          <a:bodyPr wrap="square">
            <a:spAutoFit/>
          </a:bodyPr>
          <a:lstStyle/>
          <a:p>
            <a:pPr algn="ctr">
              <a:defRPr/>
            </a:pPr>
            <a:r>
              <a:rPr lang="fr-FR" sz="1100" dirty="0" err="1"/>
              <a:t>thistle</a:t>
            </a:r>
            <a:r>
              <a:rPr lang="fr-FR" sz="1100" dirty="0"/>
              <a:t>, </a:t>
            </a:r>
            <a:r>
              <a:rPr lang="fr-FR" sz="1100" dirty="0" err="1"/>
              <a:t>vitamin</a:t>
            </a:r>
            <a:r>
              <a:rPr lang="fr-FR" sz="1100" dirty="0"/>
              <a:t> A</a:t>
            </a:r>
          </a:p>
          <a:p>
            <a:pPr algn="ctr">
              <a:defRPr/>
            </a:pPr>
            <a:r>
              <a:rPr lang="fr-FR" sz="1100" b="1" dirty="0" err="1">
                <a:solidFill>
                  <a:prstClr val="black"/>
                </a:solidFill>
              </a:rPr>
              <a:t>Dermoprotective</a:t>
            </a:r>
            <a:r>
              <a:rPr lang="fr-FR" sz="1100" b="1" dirty="0">
                <a:solidFill>
                  <a:prstClr val="black"/>
                </a:solidFill>
              </a:rPr>
              <a:t> -</a:t>
            </a:r>
          </a:p>
          <a:p>
            <a:pPr algn="ctr">
              <a:defRPr/>
            </a:pPr>
            <a:r>
              <a:rPr lang="fr-FR" sz="1100" b="1" dirty="0" err="1">
                <a:solidFill>
                  <a:prstClr val="black"/>
                </a:solidFill>
              </a:rPr>
              <a:t>repairing</a:t>
            </a:r>
            <a:endParaRPr lang="fr-FR" sz="1100" dirty="0">
              <a:solidFill>
                <a:prstClr val="black"/>
              </a:solidFill>
            </a:endParaRPr>
          </a:p>
        </p:txBody>
      </p:sp>
      <p:sp>
        <p:nvSpPr>
          <p:cNvPr id="32" name="Rectangle 31"/>
          <p:cNvSpPr/>
          <p:nvPr/>
        </p:nvSpPr>
        <p:spPr>
          <a:xfrm>
            <a:off x="8868410" y="5661842"/>
            <a:ext cx="1504954" cy="769441"/>
          </a:xfrm>
          <a:prstGeom prst="rect">
            <a:avLst/>
          </a:prstGeom>
        </p:spPr>
        <p:txBody>
          <a:bodyPr wrap="square">
            <a:spAutoFit/>
          </a:bodyPr>
          <a:lstStyle/>
          <a:p>
            <a:pPr algn="ctr">
              <a:defRPr/>
            </a:pPr>
            <a:r>
              <a:rPr lang="fr-FR" sz="1100" dirty="0" err="1">
                <a:solidFill>
                  <a:prstClr val="black"/>
                </a:solidFill>
              </a:rPr>
              <a:t>Red</a:t>
            </a:r>
            <a:r>
              <a:rPr lang="fr-FR" sz="1100" dirty="0">
                <a:solidFill>
                  <a:prstClr val="black"/>
                </a:solidFill>
              </a:rPr>
              <a:t> </a:t>
            </a:r>
            <a:r>
              <a:rPr lang="fr-FR" sz="1100" dirty="0" err="1">
                <a:solidFill>
                  <a:prstClr val="black"/>
                </a:solidFill>
              </a:rPr>
              <a:t>algae</a:t>
            </a:r>
            <a:r>
              <a:rPr lang="fr-FR" sz="1100" dirty="0">
                <a:solidFill>
                  <a:prstClr val="black"/>
                </a:solidFill>
              </a:rPr>
              <a:t> </a:t>
            </a:r>
            <a:r>
              <a:rPr lang="fr-FR" sz="1100" dirty="0" err="1">
                <a:solidFill>
                  <a:prstClr val="black"/>
                </a:solidFill>
              </a:rPr>
              <a:t>extract</a:t>
            </a:r>
            <a:endParaRPr lang="fr-FR" sz="1100" dirty="0">
              <a:solidFill>
                <a:prstClr val="black"/>
              </a:solidFill>
            </a:endParaRPr>
          </a:p>
          <a:p>
            <a:pPr algn="ctr">
              <a:defRPr/>
            </a:pPr>
            <a:r>
              <a:rPr lang="fr-FR" sz="1100" b="1" dirty="0" err="1">
                <a:solidFill>
                  <a:prstClr val="black"/>
                </a:solidFill>
              </a:rPr>
              <a:t>Clear</a:t>
            </a:r>
            <a:r>
              <a:rPr lang="fr-FR" sz="1100" b="1" dirty="0">
                <a:solidFill>
                  <a:prstClr val="black"/>
                </a:solidFill>
              </a:rPr>
              <a:t> – </a:t>
            </a:r>
            <a:r>
              <a:rPr lang="fr-FR" sz="1100" b="1" dirty="0" err="1">
                <a:solidFill>
                  <a:prstClr val="black"/>
                </a:solidFill>
              </a:rPr>
              <a:t>even</a:t>
            </a:r>
            <a:r>
              <a:rPr lang="fr-FR" sz="1100" b="1" dirty="0">
                <a:solidFill>
                  <a:prstClr val="black"/>
                </a:solidFill>
              </a:rPr>
              <a:t> </a:t>
            </a:r>
            <a:r>
              <a:rPr lang="fr-FR" sz="1100" b="1" dirty="0" err="1">
                <a:solidFill>
                  <a:prstClr val="black"/>
                </a:solidFill>
              </a:rPr>
              <a:t>textured</a:t>
            </a:r>
            <a:r>
              <a:rPr lang="fr-FR" sz="1100" b="1" dirty="0">
                <a:solidFill>
                  <a:prstClr val="black"/>
                </a:solidFill>
              </a:rPr>
              <a:t> complexion </a:t>
            </a:r>
          </a:p>
          <a:p>
            <a:pPr lvl="0">
              <a:defRPr/>
            </a:pPr>
            <a:endParaRPr lang="fr-FR" sz="1100" dirty="0">
              <a:solidFill>
                <a:prstClr val="black"/>
              </a:solidFill>
            </a:endParaRPr>
          </a:p>
        </p:txBody>
      </p:sp>
      <p:pic>
        <p:nvPicPr>
          <p:cNvPr id="37" name="Image 36">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1772239" y="517622"/>
            <a:ext cx="8664122" cy="723428"/>
          </a:xfrm>
          <a:prstGeom prst="rect">
            <a:avLst/>
          </a:prstGeom>
        </p:spPr>
      </p:pic>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sz="5000" cap="small" dirty="0"/>
              <a:t>Excellence Code Crème</a:t>
            </a:r>
          </a:p>
          <a:p>
            <a:pPr>
              <a:lnSpc>
                <a:spcPts val="2982"/>
              </a:lnSpc>
            </a:pPr>
            <a:endParaRPr lang="fr-FR" sz="1934" cap="small" dirty="0"/>
          </a:p>
        </p:txBody>
      </p:sp>
      <p:pic>
        <p:nvPicPr>
          <p:cNvPr id="42" name="Imag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35787">
            <a:off x="9052082" y="3713122"/>
            <a:ext cx="460623" cy="245825"/>
          </a:xfrm>
          <a:prstGeom prst="rect">
            <a:avLst/>
          </a:prstGeom>
        </p:spPr>
      </p:pic>
      <p:pic>
        <p:nvPicPr>
          <p:cNvPr id="43" name="Imag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419506" y="3769761"/>
            <a:ext cx="356837" cy="190437"/>
          </a:xfrm>
          <a:prstGeom prst="rect">
            <a:avLst/>
          </a:prstGeom>
        </p:spPr>
      </p:pic>
      <p:pic>
        <p:nvPicPr>
          <p:cNvPr id="44" name="Imag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331441">
            <a:off x="3859466" y="3709118"/>
            <a:ext cx="445725" cy="237875"/>
          </a:xfrm>
          <a:prstGeom prst="rect">
            <a:avLst/>
          </a:prstGeom>
        </p:spPr>
      </p:pic>
      <p:sp>
        <p:nvSpPr>
          <p:cNvPr id="9" name="Parenthèse ouvrante 8"/>
          <p:cNvSpPr/>
          <p:nvPr/>
        </p:nvSpPr>
        <p:spPr>
          <a:xfrm rot="5400000">
            <a:off x="2681975" y="2424989"/>
            <a:ext cx="155589" cy="478196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7" name="Imag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4579" y="1574776"/>
            <a:ext cx="2853484" cy="2555259"/>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958" y="4980616"/>
            <a:ext cx="901130" cy="617891"/>
          </a:xfrm>
          <a:prstGeom prst="rect">
            <a:avLst/>
          </a:prstGeom>
        </p:spPr>
      </p:pic>
      <p:pic>
        <p:nvPicPr>
          <p:cNvPr id="10" name="Imag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3619" y="4969549"/>
            <a:ext cx="466504" cy="640024"/>
          </a:xfrm>
          <a:prstGeom prst="rect">
            <a:avLst/>
          </a:prstGeom>
        </p:spPr>
      </p:pic>
      <p:pic>
        <p:nvPicPr>
          <p:cNvPr id="11" name="Imag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5249" y="4957923"/>
            <a:ext cx="464313" cy="637018"/>
          </a:xfrm>
          <a:prstGeom prst="rect">
            <a:avLst/>
          </a:prstGeom>
        </p:spPr>
      </p:pic>
      <p:pic>
        <p:nvPicPr>
          <p:cNvPr id="12" name="Imag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7657" y="4949540"/>
            <a:ext cx="364336" cy="669736"/>
          </a:xfrm>
          <a:prstGeom prst="rect">
            <a:avLst/>
          </a:prstGeom>
        </p:spPr>
      </p:pic>
      <p:pic>
        <p:nvPicPr>
          <p:cNvPr id="15" name="Imag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98032" y="4951165"/>
            <a:ext cx="523476" cy="679278"/>
          </a:xfrm>
          <a:prstGeom prst="rect">
            <a:avLst/>
          </a:prstGeom>
        </p:spPr>
      </p:pic>
      <p:pic>
        <p:nvPicPr>
          <p:cNvPr id="17" name="Imag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18698" y="4915964"/>
            <a:ext cx="516694" cy="709482"/>
          </a:xfrm>
          <a:prstGeom prst="rect">
            <a:avLst/>
          </a:prstGeom>
        </p:spPr>
      </p:pic>
      <p:pic>
        <p:nvPicPr>
          <p:cNvPr id="18" name="Imag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62621" y="5032372"/>
            <a:ext cx="924273" cy="589224"/>
          </a:xfrm>
          <a:prstGeom prst="rect">
            <a:avLst/>
          </a:prstGeom>
        </p:spPr>
      </p:pic>
      <p:sp>
        <p:nvSpPr>
          <p:cNvPr id="34" name="Rectangle 33"/>
          <p:cNvSpPr/>
          <p:nvPr/>
        </p:nvSpPr>
        <p:spPr>
          <a:xfrm>
            <a:off x="1151230" y="5658608"/>
            <a:ext cx="1358594" cy="600164"/>
          </a:xfrm>
          <a:prstGeom prst="rect">
            <a:avLst/>
          </a:prstGeom>
        </p:spPr>
        <p:txBody>
          <a:bodyPr wrap="square">
            <a:spAutoFit/>
          </a:bodyPr>
          <a:lstStyle/>
          <a:p>
            <a:pPr algn="ctr">
              <a:defRPr/>
            </a:pPr>
            <a:r>
              <a:rPr lang="fr-FR" sz="1100" dirty="0" err="1">
                <a:solidFill>
                  <a:prstClr val="black"/>
                </a:solidFill>
              </a:rPr>
              <a:t>Co-enzyme</a:t>
            </a:r>
            <a:r>
              <a:rPr lang="fr-FR" sz="1100" dirty="0">
                <a:solidFill>
                  <a:prstClr val="black"/>
                </a:solidFill>
              </a:rPr>
              <a:t> Q10 &amp;</a:t>
            </a:r>
          </a:p>
          <a:p>
            <a:pPr algn="ctr">
              <a:defRPr/>
            </a:pPr>
            <a:r>
              <a:rPr lang="fr-FR" sz="1100" dirty="0">
                <a:solidFill>
                  <a:prstClr val="black"/>
                </a:solidFill>
              </a:rPr>
              <a:t> </a:t>
            </a:r>
            <a:r>
              <a:rPr lang="fr-FR" sz="1100" dirty="0" err="1">
                <a:solidFill>
                  <a:prstClr val="black"/>
                </a:solidFill>
              </a:rPr>
              <a:t>Vitamin</a:t>
            </a:r>
            <a:r>
              <a:rPr lang="fr-FR" sz="1100" dirty="0">
                <a:solidFill>
                  <a:prstClr val="black"/>
                </a:solidFill>
              </a:rPr>
              <a:t> E</a:t>
            </a:r>
          </a:p>
          <a:p>
            <a:pPr algn="ctr">
              <a:defRPr/>
            </a:pPr>
            <a:r>
              <a:rPr lang="fr-FR" sz="1100" b="1" dirty="0">
                <a:solidFill>
                  <a:prstClr val="black"/>
                </a:solidFill>
              </a:rPr>
              <a:t>Anti-free </a:t>
            </a:r>
            <a:r>
              <a:rPr lang="fr-FR" sz="1100" b="1" dirty="0" err="1">
                <a:solidFill>
                  <a:prstClr val="black"/>
                </a:solidFill>
              </a:rPr>
              <a:t>radicals</a:t>
            </a:r>
            <a:endParaRPr lang="fr-FR" sz="1100" b="1" dirty="0">
              <a:solidFill>
                <a:prstClr val="black"/>
              </a:solidFill>
            </a:endParaRPr>
          </a:p>
        </p:txBody>
      </p:sp>
      <p:sp>
        <p:nvSpPr>
          <p:cNvPr id="35" name="Rectangle 34"/>
          <p:cNvSpPr/>
          <p:nvPr/>
        </p:nvSpPr>
        <p:spPr>
          <a:xfrm>
            <a:off x="2187709" y="5658608"/>
            <a:ext cx="1793317" cy="1107996"/>
          </a:xfrm>
          <a:prstGeom prst="rect">
            <a:avLst/>
          </a:prstGeom>
        </p:spPr>
        <p:txBody>
          <a:bodyPr wrap="square">
            <a:spAutoFit/>
          </a:bodyPr>
          <a:lstStyle/>
          <a:p>
            <a:pPr algn="ctr">
              <a:defRPr/>
            </a:pPr>
            <a:r>
              <a:rPr lang="en-US" sz="1100" dirty="0"/>
              <a:t>avocado and </a:t>
            </a:r>
          </a:p>
          <a:p>
            <a:pPr algn="ctr">
              <a:defRPr/>
            </a:pPr>
            <a:r>
              <a:rPr lang="en-US" sz="1100" dirty="0"/>
              <a:t>grape seed oils,</a:t>
            </a:r>
          </a:p>
          <a:p>
            <a:pPr algn="ctr">
              <a:defRPr/>
            </a:pPr>
            <a:r>
              <a:rPr lang="en-US" sz="1100" dirty="0"/>
              <a:t> </a:t>
            </a:r>
            <a:r>
              <a:rPr lang="en-US" sz="1100" dirty="0" err="1"/>
              <a:t>shea</a:t>
            </a:r>
            <a:r>
              <a:rPr lang="en-US" sz="1100" dirty="0"/>
              <a:t> butter,</a:t>
            </a:r>
          </a:p>
          <a:p>
            <a:pPr algn="ctr">
              <a:defRPr/>
            </a:pPr>
            <a:r>
              <a:rPr lang="en-US" sz="1100" dirty="0"/>
              <a:t> hyaluronic acid</a:t>
            </a:r>
          </a:p>
          <a:p>
            <a:pPr algn="ctr">
              <a:defRPr/>
            </a:pPr>
            <a:r>
              <a:rPr lang="fr-FR" sz="1100" b="1" dirty="0"/>
              <a:t>Nutrition - </a:t>
            </a:r>
            <a:r>
              <a:rPr lang="fr-FR" sz="1100" b="1" dirty="0" err="1"/>
              <a:t>resistance</a:t>
            </a:r>
            <a:r>
              <a:rPr lang="fr-FR" sz="1100" b="1" dirty="0"/>
              <a:t> -</a:t>
            </a:r>
          </a:p>
          <a:p>
            <a:pPr algn="ctr">
              <a:defRPr/>
            </a:pPr>
            <a:r>
              <a:rPr lang="fr-FR" sz="1100" b="1" dirty="0" err="1"/>
              <a:t>hydration</a:t>
            </a:r>
            <a:endParaRPr lang="fr-FR" sz="1100" b="1" dirty="0">
              <a:solidFill>
                <a:prstClr val="black"/>
              </a:solidFill>
            </a:endParaRPr>
          </a:p>
        </p:txBody>
      </p:sp>
      <p:sp>
        <p:nvSpPr>
          <p:cNvPr id="36" name="Parenthèse ouvrante 35"/>
          <p:cNvSpPr/>
          <p:nvPr/>
        </p:nvSpPr>
        <p:spPr>
          <a:xfrm rot="5400000">
            <a:off x="7110903" y="2924503"/>
            <a:ext cx="132407" cy="375975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0" name="Parenthèse ouvrante 39"/>
          <p:cNvSpPr/>
          <p:nvPr/>
        </p:nvSpPr>
        <p:spPr>
          <a:xfrm rot="5400000">
            <a:off x="10543868" y="3403317"/>
            <a:ext cx="140032" cy="279450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0" name="Imag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61072" y="4884404"/>
            <a:ext cx="681804" cy="759968"/>
          </a:xfrm>
          <a:prstGeom prst="rect">
            <a:avLst/>
          </a:prstGeom>
        </p:spPr>
      </p:pic>
      <p:pic>
        <p:nvPicPr>
          <p:cNvPr id="21" name="Imag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34053" y="4783309"/>
            <a:ext cx="570082" cy="782129"/>
          </a:xfrm>
          <a:prstGeom prst="rect">
            <a:avLst/>
          </a:prstGeom>
        </p:spPr>
      </p:pic>
      <p:pic>
        <p:nvPicPr>
          <p:cNvPr id="22" name="Imag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02706" y="5294552"/>
            <a:ext cx="597508" cy="330894"/>
          </a:xfrm>
          <a:prstGeom prst="rect">
            <a:avLst/>
          </a:prstGeom>
        </p:spPr>
      </p:pic>
      <p:pic>
        <p:nvPicPr>
          <p:cNvPr id="29" name="Imag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837632" y="4935589"/>
            <a:ext cx="853897" cy="683687"/>
          </a:xfrm>
          <a:prstGeom prst="rect">
            <a:avLst/>
          </a:prstGeom>
        </p:spPr>
      </p:pic>
      <p:sp>
        <p:nvSpPr>
          <p:cNvPr id="46" name="Rectangle 45"/>
          <p:cNvSpPr/>
          <p:nvPr/>
        </p:nvSpPr>
        <p:spPr>
          <a:xfrm>
            <a:off x="5106347" y="5628540"/>
            <a:ext cx="1535135" cy="600164"/>
          </a:xfrm>
          <a:prstGeom prst="rect">
            <a:avLst/>
          </a:prstGeom>
        </p:spPr>
        <p:txBody>
          <a:bodyPr wrap="square">
            <a:spAutoFit/>
          </a:bodyPr>
          <a:lstStyle/>
          <a:p>
            <a:pPr algn="ctr">
              <a:defRPr/>
            </a:pPr>
            <a:r>
              <a:rPr lang="fr-FR" sz="1100" dirty="0" err="1"/>
              <a:t>complex</a:t>
            </a:r>
            <a:r>
              <a:rPr lang="fr-FR" sz="1100" dirty="0"/>
              <a:t> of </a:t>
            </a:r>
            <a:r>
              <a:rPr lang="fr-FR" sz="1100" dirty="0" err="1"/>
              <a:t>silicon</a:t>
            </a:r>
            <a:r>
              <a:rPr lang="fr-FR" sz="1100" dirty="0"/>
              <a:t> - </a:t>
            </a:r>
            <a:r>
              <a:rPr lang="fr-FR" sz="1100" dirty="0" err="1"/>
              <a:t>amino</a:t>
            </a:r>
            <a:r>
              <a:rPr lang="fr-FR" sz="1100" dirty="0"/>
              <a:t> </a:t>
            </a:r>
            <a:r>
              <a:rPr lang="fr-FR" sz="1100" dirty="0" err="1"/>
              <a:t>acid</a:t>
            </a:r>
            <a:endParaRPr lang="fr-FR" sz="1100" dirty="0"/>
          </a:p>
          <a:p>
            <a:pPr algn="ctr">
              <a:defRPr/>
            </a:pPr>
            <a:r>
              <a:rPr lang="fr-FR" sz="1100" b="1" dirty="0">
                <a:solidFill>
                  <a:prstClr val="black"/>
                </a:solidFill>
              </a:rPr>
              <a:t>Anti-</a:t>
            </a:r>
            <a:r>
              <a:rPr lang="fr-FR" sz="1100" b="1" dirty="0" err="1">
                <a:solidFill>
                  <a:prstClr val="black"/>
                </a:solidFill>
              </a:rPr>
              <a:t>glycation</a:t>
            </a:r>
            <a:endParaRPr lang="fr-FR" sz="1100" dirty="0">
              <a:solidFill>
                <a:prstClr val="black"/>
              </a:solidFill>
            </a:endParaRPr>
          </a:p>
        </p:txBody>
      </p:sp>
      <p:sp>
        <p:nvSpPr>
          <p:cNvPr id="47" name="Rectangle 46"/>
          <p:cNvSpPr/>
          <p:nvPr/>
        </p:nvSpPr>
        <p:spPr>
          <a:xfrm>
            <a:off x="6369562" y="5630443"/>
            <a:ext cx="1444998" cy="600164"/>
          </a:xfrm>
          <a:prstGeom prst="rect">
            <a:avLst/>
          </a:prstGeom>
        </p:spPr>
        <p:txBody>
          <a:bodyPr wrap="square">
            <a:spAutoFit/>
          </a:bodyPr>
          <a:lstStyle/>
          <a:p>
            <a:pPr algn="ctr">
              <a:defRPr/>
            </a:pPr>
            <a:r>
              <a:rPr lang="fr-FR" sz="1100" dirty="0" err="1"/>
              <a:t>yeast</a:t>
            </a:r>
            <a:r>
              <a:rPr lang="fr-FR" sz="1100" dirty="0"/>
              <a:t> and </a:t>
            </a:r>
            <a:r>
              <a:rPr lang="fr-FR" sz="1100" dirty="0" err="1"/>
              <a:t>nutgrass</a:t>
            </a:r>
            <a:r>
              <a:rPr lang="fr-FR" sz="1100" dirty="0"/>
              <a:t> </a:t>
            </a:r>
            <a:r>
              <a:rPr lang="fr-FR" sz="1100" dirty="0" err="1"/>
              <a:t>extracts</a:t>
            </a:r>
            <a:endParaRPr lang="fr-FR" sz="1100" dirty="0"/>
          </a:p>
          <a:p>
            <a:pPr algn="ctr">
              <a:defRPr/>
            </a:pPr>
            <a:r>
              <a:rPr lang="fr-FR" sz="1100" b="1" dirty="0" err="1">
                <a:solidFill>
                  <a:prstClr val="black"/>
                </a:solidFill>
              </a:rPr>
              <a:t>Firmness</a:t>
            </a:r>
            <a:r>
              <a:rPr lang="fr-FR" sz="1100" b="1" dirty="0">
                <a:solidFill>
                  <a:prstClr val="black"/>
                </a:solidFill>
              </a:rPr>
              <a:t> and </a:t>
            </a:r>
            <a:r>
              <a:rPr lang="fr-FR" sz="1100" b="1" dirty="0" err="1">
                <a:solidFill>
                  <a:prstClr val="black"/>
                </a:solidFill>
              </a:rPr>
              <a:t>bounce</a:t>
            </a:r>
            <a:endParaRPr lang="fr-FR" sz="1100" dirty="0">
              <a:solidFill>
                <a:prstClr val="black"/>
              </a:solidFill>
            </a:endParaRPr>
          </a:p>
        </p:txBody>
      </p:sp>
      <p:sp>
        <p:nvSpPr>
          <p:cNvPr id="48" name="Rectangle 47"/>
          <p:cNvSpPr/>
          <p:nvPr/>
        </p:nvSpPr>
        <p:spPr>
          <a:xfrm>
            <a:off x="7542640" y="5641610"/>
            <a:ext cx="1535135" cy="769441"/>
          </a:xfrm>
          <a:prstGeom prst="rect">
            <a:avLst/>
          </a:prstGeom>
        </p:spPr>
        <p:txBody>
          <a:bodyPr wrap="square">
            <a:spAutoFit/>
          </a:bodyPr>
          <a:lstStyle/>
          <a:p>
            <a:pPr algn="ctr">
              <a:defRPr/>
            </a:pPr>
            <a:r>
              <a:rPr lang="en-US" sz="1100" dirty="0"/>
              <a:t>complex of bamboo silica, pea extract </a:t>
            </a:r>
          </a:p>
          <a:p>
            <a:pPr algn="ctr">
              <a:defRPr/>
            </a:pPr>
            <a:r>
              <a:rPr lang="fr-FR" sz="1100" b="1" dirty="0">
                <a:solidFill>
                  <a:prstClr val="black"/>
                </a:solidFill>
              </a:rPr>
              <a:t>Anti-</a:t>
            </a:r>
            <a:r>
              <a:rPr lang="fr-FR" sz="1100" b="1" dirty="0" err="1">
                <a:solidFill>
                  <a:prstClr val="black"/>
                </a:solidFill>
              </a:rPr>
              <a:t>wrinkle</a:t>
            </a:r>
            <a:r>
              <a:rPr lang="fr-FR" sz="1100" b="1" dirty="0">
                <a:solidFill>
                  <a:prstClr val="black"/>
                </a:solidFill>
              </a:rPr>
              <a:t> -</a:t>
            </a:r>
          </a:p>
          <a:p>
            <a:pPr algn="ctr">
              <a:defRPr/>
            </a:pPr>
            <a:r>
              <a:rPr lang="fr-FR" sz="1100" b="1" dirty="0" err="1">
                <a:solidFill>
                  <a:prstClr val="black"/>
                </a:solidFill>
              </a:rPr>
              <a:t>smoothing</a:t>
            </a:r>
            <a:endParaRPr lang="fr-FR" sz="1100" dirty="0">
              <a:solidFill>
                <a:prstClr val="black"/>
              </a:solidFill>
            </a:endParaRPr>
          </a:p>
        </p:txBody>
      </p:sp>
      <p:pic>
        <p:nvPicPr>
          <p:cNvPr id="30" name="Imag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216633" y="5134913"/>
            <a:ext cx="733250" cy="453917"/>
          </a:xfrm>
          <a:prstGeom prst="rect">
            <a:avLst/>
          </a:prstGeom>
        </p:spPr>
      </p:pic>
      <p:pic>
        <p:nvPicPr>
          <p:cNvPr id="31" name="Imag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427" y="5016875"/>
            <a:ext cx="781729" cy="689991"/>
          </a:xfrm>
          <a:prstGeom prst="rect">
            <a:avLst/>
          </a:prstGeom>
        </p:spPr>
      </p:pic>
      <p:pic>
        <p:nvPicPr>
          <p:cNvPr id="33" name="Image 3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9956906">
            <a:off x="11353288" y="5224470"/>
            <a:ext cx="827466" cy="406545"/>
          </a:xfrm>
          <a:prstGeom prst="rect">
            <a:avLst/>
          </a:prstGeom>
        </p:spPr>
      </p:pic>
      <p:pic>
        <p:nvPicPr>
          <p:cNvPr id="49" name="Image 4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08238" y="4738178"/>
            <a:ext cx="504349" cy="756524"/>
          </a:xfrm>
          <a:prstGeom prst="rect">
            <a:avLst/>
          </a:prstGeom>
        </p:spPr>
      </p:pic>
      <p:pic>
        <p:nvPicPr>
          <p:cNvPr id="50" name="Image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4300984">
            <a:off x="10777806" y="5128175"/>
            <a:ext cx="854933" cy="570075"/>
          </a:xfrm>
          <a:prstGeom prst="rect">
            <a:avLst/>
          </a:prstGeom>
        </p:spPr>
      </p:pic>
      <p:sp>
        <p:nvSpPr>
          <p:cNvPr id="51" name="Rectangle 50"/>
          <p:cNvSpPr/>
          <p:nvPr/>
        </p:nvSpPr>
        <p:spPr>
          <a:xfrm>
            <a:off x="10207632" y="5656992"/>
            <a:ext cx="1697355" cy="769441"/>
          </a:xfrm>
          <a:prstGeom prst="rect">
            <a:avLst/>
          </a:prstGeom>
        </p:spPr>
        <p:txBody>
          <a:bodyPr wrap="square">
            <a:spAutoFit/>
          </a:bodyPr>
          <a:lstStyle/>
          <a:p>
            <a:pPr algn="ctr">
              <a:defRPr/>
            </a:pPr>
            <a:r>
              <a:rPr lang="fr-FR" sz="1100" dirty="0" err="1"/>
              <a:t>natural</a:t>
            </a:r>
            <a:r>
              <a:rPr lang="fr-FR" sz="1100" dirty="0"/>
              <a:t> light-</a:t>
            </a:r>
            <a:r>
              <a:rPr lang="fr-FR" sz="1100" dirty="0" err="1"/>
              <a:t>reflecting</a:t>
            </a:r>
            <a:r>
              <a:rPr lang="fr-FR" sz="1100" dirty="0"/>
              <a:t> </a:t>
            </a:r>
            <a:r>
              <a:rPr lang="fr-FR" sz="1100" dirty="0" err="1"/>
              <a:t>pink</a:t>
            </a:r>
            <a:r>
              <a:rPr lang="fr-FR" sz="1100" dirty="0"/>
              <a:t> pigments</a:t>
            </a:r>
          </a:p>
          <a:p>
            <a:pPr algn="ctr">
              <a:defRPr/>
            </a:pPr>
            <a:r>
              <a:rPr lang="fr-FR" sz="1100" b="1" dirty="0" err="1">
                <a:solidFill>
                  <a:prstClr val="black"/>
                </a:solidFill>
              </a:rPr>
              <a:t>Illuminating</a:t>
            </a:r>
            <a:r>
              <a:rPr lang="fr-FR" sz="1100" b="1" dirty="0">
                <a:solidFill>
                  <a:prstClr val="black"/>
                </a:solidFill>
              </a:rPr>
              <a:t> the skin </a:t>
            </a:r>
          </a:p>
          <a:p>
            <a:pPr algn="ctr">
              <a:defRPr/>
            </a:pPr>
            <a:endParaRPr lang="fr-FR" sz="1100" b="1" dirty="0">
              <a:solidFill>
                <a:prstClr val="black"/>
              </a:solidFill>
            </a:endParaRPr>
          </a:p>
        </p:txBody>
      </p:sp>
      <p:sp>
        <p:nvSpPr>
          <p:cNvPr id="52" name="Rectangle 51"/>
          <p:cNvSpPr/>
          <p:nvPr/>
        </p:nvSpPr>
        <p:spPr>
          <a:xfrm>
            <a:off x="4944290" y="3367927"/>
            <a:ext cx="3852337" cy="338554"/>
          </a:xfrm>
          <a:prstGeom prst="rect">
            <a:avLst/>
          </a:prstGeom>
        </p:spPr>
        <p:txBody>
          <a:bodyPr wrap="none">
            <a:spAutoFit/>
          </a:bodyPr>
          <a:lstStyle/>
          <a:p>
            <a:pPr algn="just" defTabSz="922591">
              <a:defRPr/>
            </a:pPr>
            <a:r>
              <a:rPr lang="fr-FR" sz="1600" dirty="0">
                <a:latin typeface="Roboto" panose="02000000000000000000" pitchFamily="2" charset="0"/>
                <a:ea typeface="Roboto" panose="02000000000000000000" pitchFamily="2" charset="0"/>
              </a:rPr>
              <a:t>Excellence Code Crème </a:t>
            </a:r>
            <a:r>
              <a:rPr lang="fr-FR" sz="1600" dirty="0" err="1">
                <a:latin typeface="Roboto" panose="02000000000000000000" pitchFamily="2" charset="0"/>
                <a:ea typeface="Roboto" panose="02000000000000000000" pitchFamily="2" charset="0"/>
              </a:rPr>
              <a:t>acts</a:t>
            </a:r>
            <a:r>
              <a:rPr lang="fr-FR" sz="1600" dirty="0">
                <a:latin typeface="Roboto" panose="02000000000000000000" pitchFamily="2" charset="0"/>
                <a:ea typeface="Roboto" panose="02000000000000000000" pitchFamily="2" charset="0"/>
              </a:rPr>
              <a:t> on 3 </a:t>
            </a:r>
            <a:r>
              <a:rPr lang="fr-FR" sz="1600" dirty="0" err="1">
                <a:latin typeface="Roboto" panose="02000000000000000000" pitchFamily="2" charset="0"/>
                <a:ea typeface="Roboto" panose="02000000000000000000" pitchFamily="2" charset="0"/>
              </a:rPr>
              <a:t>levels</a:t>
            </a:r>
            <a:r>
              <a:rPr lang="fr-FR" sz="1600" dirty="0">
                <a:latin typeface="Roboto" panose="02000000000000000000" pitchFamily="2" charset="0"/>
                <a:ea typeface="Roboto" panose="02000000000000000000" pitchFamily="2" charset="0"/>
              </a:rPr>
              <a:t> </a:t>
            </a:r>
          </a:p>
        </p:txBody>
      </p:sp>
      <p:sp>
        <p:nvSpPr>
          <p:cNvPr id="53" name="Rectangle 52"/>
          <p:cNvSpPr/>
          <p:nvPr/>
        </p:nvSpPr>
        <p:spPr>
          <a:xfrm>
            <a:off x="925662" y="4334284"/>
            <a:ext cx="3589806" cy="276999"/>
          </a:xfrm>
          <a:prstGeom prst="rect">
            <a:avLst/>
          </a:prstGeom>
        </p:spPr>
        <p:txBody>
          <a:bodyPr wrap="square">
            <a:spAutoFit/>
          </a:bodyPr>
          <a:lstStyle/>
          <a:p>
            <a:pPr algn="ctr" defTabSz="922591">
              <a:defRPr/>
            </a:pPr>
            <a:r>
              <a:rPr lang="fr-FR" sz="1200" dirty="0">
                <a:latin typeface="Roboto" panose="02000000000000000000" pitchFamily="2" charset="0"/>
                <a:ea typeface="Roboto" panose="02000000000000000000" pitchFamily="2" charset="0"/>
              </a:rPr>
              <a:t>On </a:t>
            </a:r>
            <a:r>
              <a:rPr lang="fr-FR" sz="1200" dirty="0" err="1">
                <a:latin typeface="Roboto" panose="02000000000000000000" pitchFamily="2" charset="0"/>
                <a:ea typeface="Roboto" panose="02000000000000000000" pitchFamily="2" charset="0"/>
              </a:rPr>
              <a:t>Epidermis</a:t>
            </a:r>
            <a:r>
              <a:rPr lang="fr-FR" sz="1200" dirty="0">
                <a:latin typeface="Roboto" panose="02000000000000000000" pitchFamily="2" charset="0"/>
                <a:ea typeface="Roboto" panose="02000000000000000000" pitchFamily="2" charset="0"/>
              </a:rPr>
              <a:t> and skin </a:t>
            </a:r>
            <a:r>
              <a:rPr lang="fr-FR" sz="1200" dirty="0" err="1">
                <a:latin typeface="Roboto" panose="02000000000000000000" pitchFamily="2" charset="0"/>
                <a:ea typeface="Roboto" panose="02000000000000000000" pitchFamily="2" charset="0"/>
              </a:rPr>
              <a:t>barrier</a:t>
            </a:r>
            <a:r>
              <a:rPr lang="fr-FR" sz="1200" dirty="0">
                <a:latin typeface="Roboto" panose="02000000000000000000" pitchFamily="2" charset="0"/>
                <a:ea typeface="Roboto" panose="02000000000000000000" pitchFamily="2" charset="0"/>
              </a:rPr>
              <a:t> </a:t>
            </a:r>
          </a:p>
        </p:txBody>
      </p:sp>
      <p:sp>
        <p:nvSpPr>
          <p:cNvPr id="54" name="Rectangle 53"/>
          <p:cNvSpPr/>
          <p:nvPr/>
        </p:nvSpPr>
        <p:spPr>
          <a:xfrm>
            <a:off x="5174874" y="4289118"/>
            <a:ext cx="3808992" cy="276999"/>
          </a:xfrm>
          <a:prstGeom prst="rect">
            <a:avLst/>
          </a:prstGeom>
        </p:spPr>
        <p:txBody>
          <a:bodyPr wrap="square">
            <a:spAutoFit/>
          </a:bodyPr>
          <a:lstStyle/>
          <a:p>
            <a:pPr algn="ctr"/>
            <a:r>
              <a:rPr lang="fr-FR" sz="1200" dirty="0">
                <a:latin typeface="Roboto" panose="02000000000000000000" pitchFamily="2" charset="0"/>
                <a:ea typeface="Roboto" panose="02000000000000000000" pitchFamily="2" charset="0"/>
              </a:rPr>
              <a:t>On </a:t>
            </a:r>
            <a:r>
              <a:rPr lang="fr-FR" sz="1200" dirty="0" err="1">
                <a:latin typeface="Roboto" panose="02000000000000000000" pitchFamily="2" charset="0"/>
                <a:ea typeface="Roboto" panose="02000000000000000000" pitchFamily="2" charset="0"/>
              </a:rPr>
              <a:t>Dermo-epidermal</a:t>
            </a:r>
            <a:r>
              <a:rPr lang="fr-FR" sz="1200" dirty="0">
                <a:latin typeface="Roboto" panose="02000000000000000000" pitchFamily="2" charset="0"/>
                <a:ea typeface="Roboto" panose="02000000000000000000" pitchFamily="2" charset="0"/>
              </a:rPr>
              <a:t> </a:t>
            </a:r>
            <a:r>
              <a:rPr lang="fr-FR" sz="1200" dirty="0" err="1">
                <a:latin typeface="Roboto" panose="02000000000000000000" pitchFamily="2" charset="0"/>
                <a:ea typeface="Roboto" panose="02000000000000000000" pitchFamily="2" charset="0"/>
              </a:rPr>
              <a:t>junction</a:t>
            </a:r>
            <a:r>
              <a:rPr lang="fr-FR" sz="1200" dirty="0">
                <a:latin typeface="Roboto" panose="02000000000000000000" pitchFamily="2" charset="0"/>
                <a:ea typeface="Roboto" panose="02000000000000000000" pitchFamily="2" charset="0"/>
              </a:rPr>
              <a:t> and </a:t>
            </a:r>
            <a:r>
              <a:rPr lang="fr-FR" sz="1200" dirty="0" err="1">
                <a:latin typeface="Roboto" panose="02000000000000000000" pitchFamily="2" charset="0"/>
                <a:ea typeface="Roboto" panose="02000000000000000000" pitchFamily="2" charset="0"/>
              </a:rPr>
              <a:t>dermis</a:t>
            </a:r>
            <a:r>
              <a:rPr lang="fr-FR" sz="1200" dirty="0">
                <a:latin typeface="Roboto" panose="02000000000000000000" pitchFamily="2" charset="0"/>
                <a:ea typeface="Roboto" panose="02000000000000000000" pitchFamily="2" charset="0"/>
              </a:rPr>
              <a:t> </a:t>
            </a:r>
          </a:p>
        </p:txBody>
      </p:sp>
      <p:sp>
        <p:nvSpPr>
          <p:cNvPr id="55" name="Rectangle 54"/>
          <p:cNvSpPr/>
          <p:nvPr/>
        </p:nvSpPr>
        <p:spPr>
          <a:xfrm>
            <a:off x="9346399" y="4242152"/>
            <a:ext cx="2544286" cy="276999"/>
          </a:xfrm>
          <a:prstGeom prst="rect">
            <a:avLst/>
          </a:prstGeom>
        </p:spPr>
        <p:txBody>
          <a:bodyPr wrap="none">
            <a:spAutoFit/>
          </a:bodyPr>
          <a:lstStyle/>
          <a:p>
            <a:pPr algn="ctr" defTabSz="922591">
              <a:defRPr/>
            </a:pPr>
            <a:r>
              <a:rPr lang="fr-FR" sz="1200" dirty="0">
                <a:latin typeface="Roboto" panose="02000000000000000000" pitchFamily="2" charset="0"/>
                <a:ea typeface="Roboto" panose="02000000000000000000" pitchFamily="2" charset="0"/>
              </a:rPr>
              <a:t>On </a:t>
            </a:r>
            <a:r>
              <a:rPr lang="fr-FR" sz="1200" dirty="0" err="1">
                <a:latin typeface="Roboto" panose="02000000000000000000" pitchFamily="2" charset="0"/>
                <a:ea typeface="Roboto" panose="02000000000000000000" pitchFamily="2" charset="0"/>
              </a:rPr>
              <a:t>discoloration</a:t>
            </a:r>
            <a:r>
              <a:rPr lang="fr-FR" sz="1200" dirty="0">
                <a:latin typeface="Roboto" panose="02000000000000000000" pitchFamily="2" charset="0"/>
                <a:ea typeface="Roboto" panose="02000000000000000000" pitchFamily="2" charset="0"/>
              </a:rPr>
              <a:t> and skin radiance</a:t>
            </a:r>
          </a:p>
        </p:txBody>
      </p:sp>
      <p:sp>
        <p:nvSpPr>
          <p:cNvPr id="57" name="Rectangle 56"/>
          <p:cNvSpPr/>
          <p:nvPr/>
        </p:nvSpPr>
        <p:spPr>
          <a:xfrm>
            <a:off x="10347587" y="6240109"/>
            <a:ext cx="1419434" cy="600164"/>
          </a:xfrm>
          <a:prstGeom prst="rect">
            <a:avLst/>
          </a:prstGeom>
        </p:spPr>
        <p:txBody>
          <a:bodyPr wrap="square">
            <a:spAutoFit/>
          </a:bodyPr>
          <a:lstStyle/>
          <a:p>
            <a:pPr algn="ctr">
              <a:defRPr/>
            </a:pPr>
            <a:r>
              <a:rPr lang="fr-FR" sz="1100" dirty="0">
                <a:solidFill>
                  <a:prstClr val="black"/>
                </a:solidFill>
              </a:rPr>
              <a:t>+ </a:t>
            </a:r>
            <a:r>
              <a:rPr lang="en-US" sz="1100" dirty="0" err="1"/>
              <a:t>solomon’s</a:t>
            </a:r>
            <a:r>
              <a:rPr lang="en-US" sz="1100" dirty="0"/>
              <a:t> seal, arnica and cypress </a:t>
            </a:r>
            <a:r>
              <a:rPr lang="fr-FR" sz="1100" b="1" dirty="0" err="1">
                <a:solidFill>
                  <a:prstClr val="black"/>
                </a:solidFill>
              </a:rPr>
              <a:t>Brightening</a:t>
            </a:r>
            <a:r>
              <a:rPr lang="fr-FR" sz="1100" b="1" dirty="0">
                <a:solidFill>
                  <a:prstClr val="black"/>
                </a:solidFill>
              </a:rPr>
              <a:t> </a:t>
            </a:r>
            <a:r>
              <a:rPr lang="fr-FR" sz="1100" b="1" dirty="0" err="1">
                <a:solidFill>
                  <a:prstClr val="black"/>
                </a:solidFill>
              </a:rPr>
              <a:t>effect</a:t>
            </a:r>
            <a:endParaRPr lang="fr-FR" sz="1100" b="1" dirty="0">
              <a:solidFill>
                <a:prstClr val="black"/>
              </a:solidFill>
            </a:endParaRPr>
          </a:p>
        </p:txBody>
      </p:sp>
      <p:sp>
        <p:nvSpPr>
          <p:cNvPr id="59" name="Rectangle 58"/>
          <p:cNvSpPr/>
          <p:nvPr/>
        </p:nvSpPr>
        <p:spPr>
          <a:xfrm>
            <a:off x="3926102" y="6596390"/>
            <a:ext cx="12563061" cy="261610"/>
          </a:xfrm>
          <a:prstGeom prst="rect">
            <a:avLst/>
          </a:prstGeom>
        </p:spPr>
        <p:txBody>
          <a:bodyPr wrap="square">
            <a:spAutoFit/>
          </a:bodyPr>
          <a:lstStyle/>
          <a:p>
            <a:pPr>
              <a:defRPr/>
            </a:pPr>
            <a:r>
              <a:rPr lang="fr-FR" sz="1100" i="1" dirty="0">
                <a:latin typeface="Roboto" panose="02000000000000000000" pitchFamily="2" charset="0"/>
                <a:ea typeface="Roboto" panose="02000000000000000000" pitchFamily="2" charset="0"/>
              </a:rPr>
              <a:t>+ Yon-Ka Quintessence, </a:t>
            </a:r>
            <a:r>
              <a:rPr lang="fr-FR" sz="1100" i="1" dirty="0" err="1">
                <a:latin typeface="Roboto" panose="02000000000000000000" pitchFamily="2" charset="0"/>
                <a:ea typeface="Roboto" panose="02000000000000000000" pitchFamily="2" charset="0"/>
              </a:rPr>
              <a:t>bergamot</a:t>
            </a:r>
            <a:r>
              <a:rPr lang="fr-FR" sz="1100" i="1" dirty="0">
                <a:latin typeface="Roboto" panose="02000000000000000000" pitchFamily="2" charset="0"/>
                <a:ea typeface="Roboto" panose="02000000000000000000" pitchFamily="2" charset="0"/>
              </a:rPr>
              <a:t>, </a:t>
            </a:r>
            <a:r>
              <a:rPr lang="fr-FR" sz="1100" i="1" dirty="0" err="1">
                <a:latin typeface="Roboto" panose="02000000000000000000" pitchFamily="2" charset="0"/>
                <a:ea typeface="Roboto" panose="02000000000000000000" pitchFamily="2" charset="0"/>
              </a:rPr>
              <a:t>lemon</a:t>
            </a:r>
            <a:r>
              <a:rPr lang="fr-FR" sz="1100" i="1" dirty="0">
                <a:latin typeface="Roboto" panose="02000000000000000000" pitchFamily="2" charset="0"/>
                <a:ea typeface="Roboto" panose="02000000000000000000" pitchFamily="2" charset="0"/>
              </a:rPr>
              <a:t>, mandarin, rose, tonka </a:t>
            </a:r>
            <a:r>
              <a:rPr lang="fr-FR" sz="1100" i="1" dirty="0" err="1">
                <a:latin typeface="Roboto" panose="02000000000000000000" pitchFamily="2" charset="0"/>
                <a:ea typeface="Roboto" panose="02000000000000000000" pitchFamily="2" charset="0"/>
              </a:rPr>
              <a:t>bean</a:t>
            </a:r>
            <a:r>
              <a:rPr lang="fr-FR" sz="1100" i="1" dirty="0">
                <a:latin typeface="Roboto" panose="02000000000000000000" pitchFamily="2" charset="0"/>
                <a:ea typeface="Roboto" panose="02000000000000000000" pitchFamily="2" charset="0"/>
              </a:rPr>
              <a:t> and </a:t>
            </a:r>
            <a:r>
              <a:rPr lang="fr-FR" sz="1100" i="1" dirty="0" err="1">
                <a:latin typeface="Roboto" panose="02000000000000000000" pitchFamily="2" charset="0"/>
                <a:ea typeface="Roboto" panose="02000000000000000000" pitchFamily="2" charset="0"/>
              </a:rPr>
              <a:t>guaiac</a:t>
            </a:r>
            <a:r>
              <a:rPr lang="fr-FR" sz="1100" i="1" dirty="0">
                <a:latin typeface="Roboto" panose="02000000000000000000" pitchFamily="2" charset="0"/>
                <a:ea typeface="Roboto" panose="02000000000000000000" pitchFamily="2" charset="0"/>
              </a:rPr>
              <a:t> </a:t>
            </a:r>
            <a:r>
              <a:rPr lang="fr-FR" sz="1100" i="1" dirty="0" err="1">
                <a:latin typeface="Roboto" panose="02000000000000000000" pitchFamily="2" charset="0"/>
                <a:ea typeface="Roboto" panose="02000000000000000000" pitchFamily="2" charset="0"/>
              </a:rPr>
              <a:t>wood</a:t>
            </a:r>
            <a:r>
              <a:rPr lang="fr-FR" sz="1100" i="1" dirty="0">
                <a:latin typeface="Roboto" panose="02000000000000000000" pitchFamily="2" charset="0"/>
                <a:ea typeface="Roboto" panose="02000000000000000000" pitchFamily="2" charset="0"/>
              </a:rPr>
              <a:t> E.O.</a:t>
            </a:r>
            <a:endParaRPr lang="fr-FR" sz="1200" i="1"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1572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2" grpId="0"/>
      <p:bldP spid="9" grpId="0" animBg="1"/>
      <p:bldP spid="34" grpId="0"/>
      <p:bldP spid="35" grpId="0"/>
      <p:bldP spid="36" grpId="0" animBg="1"/>
      <p:bldP spid="40" grpId="0" animBg="1"/>
      <p:bldP spid="46" grpId="0"/>
      <p:bldP spid="47" grpId="0"/>
      <p:bldP spid="48" grpId="0"/>
      <p:bldP spid="51" grpId="0"/>
      <p:bldP spid="53" grpId="0"/>
      <p:bldP spid="54" grpId="0"/>
      <p:bldP spid="55" grpId="0"/>
      <p:bldP spid="57" grpId="0"/>
      <p:bldP spid="59"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14872</TotalTime>
  <Words>5220</Words>
  <Application>Microsoft Office PowerPoint</Application>
  <PresentationFormat>Grand écran</PresentationFormat>
  <Paragraphs>613</Paragraphs>
  <Slides>22</Slides>
  <Notes>22</Notes>
  <HiddenSlides>1</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Arial</vt:lpstr>
      <vt:lpstr>Calibri</vt:lpstr>
      <vt:lpstr>Calibri Light</vt:lpstr>
      <vt:lpstr>Century Gothic</vt:lpstr>
      <vt:lpstr>KyivType Sans2</vt:lpstr>
      <vt:lpstr>Roboto</vt:lpstr>
      <vt:lpstr>Roboto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317</cp:revision>
  <dcterms:created xsi:type="dcterms:W3CDTF">2021-02-11T15:16:45Z</dcterms:created>
  <dcterms:modified xsi:type="dcterms:W3CDTF">2023-03-06T10:35:59Z</dcterms:modified>
</cp:coreProperties>
</file>