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1982" r:id="rId2"/>
    <p:sldId id="1979" r:id="rId3"/>
    <p:sldId id="1991" r:id="rId4"/>
    <p:sldId id="264" r:id="rId5"/>
    <p:sldId id="1992" r:id="rId6"/>
    <p:sldId id="275" r:id="rId7"/>
    <p:sldId id="308" r:id="rId8"/>
    <p:sldId id="341" r:id="rId9"/>
    <p:sldId id="262" r:id="rId10"/>
    <p:sldId id="330" r:id="rId11"/>
    <p:sldId id="2006" r:id="rId12"/>
    <p:sldId id="676" r:id="rId13"/>
    <p:sldId id="1999" r:id="rId14"/>
    <p:sldId id="606" r:id="rId15"/>
    <p:sldId id="2002" r:id="rId16"/>
    <p:sldId id="2003" r:id="rId17"/>
    <p:sldId id="2004" r:id="rId18"/>
    <p:sldId id="2010" r:id="rId19"/>
    <p:sldId id="2008" r:id="rId20"/>
    <p:sldId id="2009" r:id="rId21"/>
    <p:sldId id="200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33814" autoAdjust="0"/>
  </p:normalViewPr>
  <p:slideViewPr>
    <p:cSldViewPr snapToGrid="0">
      <p:cViewPr varScale="1">
        <p:scale>
          <a:sx n="27" d="100"/>
          <a:sy n="27" d="100"/>
        </p:scale>
        <p:origin x="869"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5F09E-7D50-4571-8011-EB2920AB1192}" type="datetimeFigureOut">
              <a:rPr lang="fr-FR" smtClean="0"/>
              <a:t>06/03/2023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2BDF3-393B-4FFC-9C41-E0EB8F74970E}" type="slidenum">
              <a:rPr lang="fr-FR" smtClean="0"/>
              <a:t>‹N°›</a:t>
            </a:fld>
            <a:endParaRPr lang="fr-FR"/>
          </a:p>
        </p:txBody>
      </p:sp>
    </p:spTree>
    <p:extLst>
      <p:ext uri="{BB962C8B-B14F-4D97-AF65-F5344CB8AC3E}">
        <p14:creationId xmlns:p14="http://schemas.microsoft.com/office/powerpoint/2010/main" val="183078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fr-FR" sz="1200" b="1" i="0" kern="1200" baseline="0" dirty="0">
                <a:solidFill>
                  <a:schemeClr val="tx1"/>
                </a:solidFill>
                <a:effectLst/>
                <a:latin typeface="+mn-lt"/>
                <a:ea typeface="+mn-ea"/>
                <a:cs typeface="+mn-cs"/>
              </a:rPr>
              <a:t>HYDRA N1 SERUM</a:t>
            </a:r>
          </a:p>
          <a:p>
            <a:pPr marL="158750" indent="0">
              <a:buNone/>
            </a:pPr>
            <a:endParaRPr lang="fr-FR" sz="1200" i="0" kern="1200" baseline="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None/>
              <a:tabLst/>
              <a:defRPr/>
            </a:pPr>
            <a:r>
              <a:rPr lang="fr-FR" sz="1200" b="0" i="0" kern="1200" dirty="0">
                <a:solidFill>
                  <a:schemeClr val="tx1"/>
                </a:solidFill>
                <a:effectLst/>
                <a:latin typeface="+mn-lt"/>
                <a:ea typeface="+mn-ea"/>
                <a:cs typeface="+mn-cs"/>
              </a:rPr>
              <a:t>Ce sérum hydratant à l'acide hyaluronique est le soin SOS des peaux très déshydratées à qui il apporte une hydratation profonde et de longue durée. Enrichi d'actifs </a:t>
            </a:r>
            <a:r>
              <a:rPr lang="fr-FR" sz="1200" b="0" i="0" kern="1200" dirty="0" err="1">
                <a:solidFill>
                  <a:schemeClr val="tx1"/>
                </a:solidFill>
                <a:effectLst/>
                <a:latin typeface="+mn-lt"/>
                <a:ea typeface="+mn-ea"/>
                <a:cs typeface="+mn-cs"/>
              </a:rPr>
              <a:t>restructurants</a:t>
            </a:r>
            <a:r>
              <a:rPr lang="fr-FR" sz="1200" b="0" i="0" kern="1200" dirty="0">
                <a:solidFill>
                  <a:schemeClr val="tx1"/>
                </a:solidFill>
                <a:effectLst/>
                <a:latin typeface="+mn-lt"/>
                <a:ea typeface="+mn-ea"/>
                <a:cs typeface="+mn-cs"/>
              </a:rPr>
              <a:t> et anti-oxydants tels les vitamines A, C et E, Hydra N° 1 Sérum, nourrit et régénère la peau intensément et la laisse toute douce, souple et repulpée. Allié des peaux assoiffées, fatiguées et en perte de tonus. Sa texture gel-crème pénètre rapidement et laisse sur la peau son arôme de rose et de jasmin, léger et fleuri et 100% naturel.</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None/>
              <a:tabLst/>
              <a:defRPr/>
            </a:pPr>
            <a:r>
              <a:rPr lang="fr-FR" sz="1200" dirty="0">
                <a:solidFill>
                  <a:prstClr val="black"/>
                </a:solidFill>
                <a:latin typeface="Century Gothic" panose="020B0502020202020204" pitchFamily="34" charset="0"/>
              </a:rPr>
              <a:t>Véritable </a:t>
            </a:r>
            <a:r>
              <a:rPr lang="fr-FR" sz="1200" dirty="0" err="1">
                <a:solidFill>
                  <a:prstClr val="black"/>
                </a:solidFill>
                <a:latin typeface="Century Gothic" panose="020B0502020202020204" pitchFamily="34" charset="0"/>
              </a:rPr>
              <a:t>suractivateur</a:t>
            </a:r>
            <a:r>
              <a:rPr lang="fr-FR" sz="1200" dirty="0">
                <a:solidFill>
                  <a:prstClr val="black"/>
                </a:solidFill>
                <a:latin typeface="Century Gothic" panose="020B0502020202020204" pitchFamily="34" charset="0"/>
              </a:rPr>
              <a:t> d’hydratation à effet intense et prolongé</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pPr marL="158750" indent="0">
              <a:buNone/>
            </a:pPr>
            <a:r>
              <a:rPr lang="fr-FR" sz="1200" dirty="0">
                <a:solidFill>
                  <a:prstClr val="black"/>
                </a:solidFill>
                <a:latin typeface="Century Gothic" panose="020B0502020202020204" pitchFamily="34" charset="0"/>
              </a:rPr>
              <a:t>Peaux déshydratées</a:t>
            </a:r>
          </a:p>
          <a:p>
            <a:pPr marL="158750" indent="0">
              <a:buNone/>
            </a:pPr>
            <a:r>
              <a:rPr lang="fr-FR" sz="1200" dirty="0">
                <a:solidFill>
                  <a:prstClr val="black"/>
                </a:solidFill>
                <a:latin typeface="Century Gothic" panose="020B0502020202020204" pitchFamily="34" charset="0"/>
              </a:rPr>
              <a:t>Tous âges</a:t>
            </a:r>
          </a:p>
          <a:p>
            <a:pPr marL="158750" indent="0">
              <a:buNone/>
            </a:pPr>
            <a:endParaRPr lang="fr-FR" sz="1200" dirty="0">
              <a:solidFill>
                <a:prstClr val="black"/>
              </a:solidFill>
              <a:latin typeface="Century Gothic" panose="020B0502020202020204" pitchFamily="34" charset="0"/>
            </a:endParaRPr>
          </a:p>
          <a:p>
            <a:pPr marL="158750" indent="0">
              <a:buNone/>
            </a:pPr>
            <a:r>
              <a:rPr lang="fr-FR" sz="1200" dirty="0">
                <a:solidFill>
                  <a:prstClr val="black"/>
                </a:solidFill>
                <a:latin typeface="Century Gothic" panose="020B0502020202020204" pitchFamily="34" charset="0"/>
              </a:rPr>
              <a:t>« Ma peau est inconfortable et tiraille »</a:t>
            </a:r>
          </a:p>
          <a:p>
            <a:pPr marL="158750" indent="0">
              <a:buNone/>
            </a:pPr>
            <a:r>
              <a:rPr lang="fr-FR" sz="1200" dirty="0">
                <a:solidFill>
                  <a:prstClr val="black"/>
                </a:solidFill>
                <a:latin typeface="Century Gothic" panose="020B0502020202020204" pitchFamily="34" charset="0"/>
              </a:rPr>
              <a:t>« Ma peau desquame »</a:t>
            </a:r>
          </a:p>
          <a:p>
            <a:pPr marL="158750" indent="0">
              <a:buNone/>
            </a:pPr>
            <a:r>
              <a:rPr lang="fr-FR" sz="1200" dirty="0">
                <a:solidFill>
                  <a:prstClr val="black"/>
                </a:solidFill>
                <a:latin typeface="Century Gothic" panose="020B0502020202020204" pitchFamily="34" charset="0"/>
              </a:rPr>
              <a:t>« Mon fond de teint plaque »</a:t>
            </a:r>
          </a:p>
          <a:p>
            <a:pPr marL="158750" indent="0">
              <a:buNone/>
            </a:pPr>
            <a:r>
              <a:rPr lang="fr-FR" sz="1200" dirty="0">
                <a:solidFill>
                  <a:prstClr val="black"/>
                </a:solidFill>
                <a:latin typeface="Century Gothic" panose="020B0502020202020204" pitchFamily="34" charset="0"/>
              </a:rPr>
              <a:t>« Je reviens du soleil ma peau est terne et inconfortable »</a:t>
            </a:r>
          </a:p>
          <a:p>
            <a:pPr marL="158750" indent="0">
              <a:buNone/>
            </a:pPr>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Acide hyaluronique bas poids moléculaire : hydratant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NMF (serine, PCA sodium) : hydratant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Imperata cylindrica : hydratant longue durée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Aloe vera bio : hydratant </a:t>
            </a: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58750" indent="0">
              <a:buNone/>
            </a:pPr>
            <a:r>
              <a:rPr lang="fr-FR" sz="1200" i="0" u="sng" kern="1200" dirty="0">
                <a:solidFill>
                  <a:schemeClr val="tx1"/>
                </a:solidFill>
                <a:effectLst/>
                <a:latin typeface="+mn-lt"/>
                <a:ea typeface="+mn-ea"/>
                <a:cs typeface="+mn-cs"/>
              </a:rPr>
              <a:t>Utilisation à domicile </a:t>
            </a:r>
          </a:p>
          <a:p>
            <a:pPr marL="158750" indent="0">
              <a:buNone/>
            </a:pPr>
            <a:r>
              <a:rPr lang="fr-FR" sz="1200" b="0" i="0" u="none" strike="noStrike" kern="1200" dirty="0">
                <a:solidFill>
                  <a:schemeClr val="tx1"/>
                </a:solidFill>
                <a:effectLst/>
                <a:latin typeface="+mn-lt"/>
                <a:ea typeface="+mn-ea"/>
                <a:cs typeface="+mn-cs"/>
              </a:rPr>
              <a:t>Matin et/ou soir après le nettoyage/démaquillage et la brumisation de Lotion Yon-Ka adaptée, appliquez 2 à 3 pompes de sérum sur le visage, le cou et le décolleté. Faites pénétrer le sérum par de légers effleurages. Superposez ensuite votre soin complémentaire : Hydra N°1 Fluide hydratant matifiant pour peaux normales à grasses </a:t>
            </a:r>
            <a:r>
              <a:rPr lang="fr-FR" sz="1200" b="0" i="0" u="none" strike="noStrike" kern="1200" baseline="0" dirty="0">
                <a:solidFill>
                  <a:schemeClr val="tx1"/>
                </a:solidFill>
                <a:effectLst/>
                <a:latin typeface="+mn-lt"/>
                <a:ea typeface="+mn-ea"/>
                <a:cs typeface="+mn-cs"/>
              </a:rPr>
              <a:t>ou </a:t>
            </a:r>
            <a:r>
              <a:rPr lang="fr-FR" sz="1200" b="0" i="0" u="none" strike="noStrike" kern="1200" dirty="0">
                <a:solidFill>
                  <a:schemeClr val="tx1"/>
                </a:solidFill>
                <a:effectLst/>
                <a:latin typeface="+mn-lt"/>
                <a:ea typeface="+mn-ea"/>
                <a:cs typeface="+mn-cs"/>
              </a:rPr>
              <a:t>Hydra N°1 Crème hydratant réparatrice pour peaux sèches</a:t>
            </a:r>
          </a:p>
          <a:p>
            <a:pPr marL="158750" indent="0">
              <a:buNone/>
            </a:pP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None/>
              <a:tabLst/>
              <a:defRPr/>
            </a:pPr>
            <a:r>
              <a:rPr lang="fr-FR" sz="1200" i="0" u="sng" kern="1200" dirty="0">
                <a:solidFill>
                  <a:schemeClr val="tx1"/>
                </a:solidFill>
                <a:effectLst/>
                <a:latin typeface="+mn-lt"/>
                <a:ea typeface="+mn-ea"/>
                <a:cs typeface="+mn-cs"/>
              </a:rPr>
              <a:t>Utilisation en salle de soin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Massage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Fin de soin</a:t>
            </a:r>
          </a:p>
          <a:p>
            <a:pPr marL="158750" indent="0">
              <a:buNone/>
            </a:pPr>
            <a:endParaRPr lang="fr-FR" sz="1200" b="0" i="0" u="sng" strike="noStrike" kern="1200" dirty="0">
              <a:solidFill>
                <a:schemeClr val="tx1"/>
              </a:solidFill>
              <a:effectLst/>
              <a:latin typeface="+mn-lt"/>
              <a:ea typeface="+mn-ea"/>
              <a:cs typeface="+mn-cs"/>
            </a:endParaRPr>
          </a:p>
          <a:p>
            <a:pPr marL="158750" indent="0">
              <a:buNone/>
            </a:pPr>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158750" indent="0">
              <a:buNone/>
            </a:pPr>
            <a:r>
              <a:rPr lang="fr-FR" sz="1200" b="0" i="0" u="none" strike="noStrike" kern="1200" dirty="0">
                <a:solidFill>
                  <a:schemeClr val="tx1"/>
                </a:solidFill>
                <a:effectLst/>
                <a:latin typeface="+mn-lt"/>
                <a:ea typeface="+mn-ea"/>
                <a:cs typeface="+mn-cs"/>
              </a:rPr>
              <a:t>Pour intensifier votre routine "Hydratation", Hydra N°1 Masque, appliqué 1 à 3 fois par semaine sera du meilleur effet.</a:t>
            </a:r>
          </a:p>
          <a:p>
            <a:pPr marL="158750" indent="0">
              <a:buNone/>
            </a:pPr>
            <a:endParaRPr lang="fr-FR" sz="1200" b="0" i="0" u="none" strike="noStrike" kern="1200" baseline="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p>
          <a:p>
            <a:pPr marL="0" indent="0">
              <a:buFontTx/>
              <a:buNone/>
            </a:pPr>
            <a:r>
              <a:rPr lang="fr-FR" sz="1200" b="0" i="0" u="none" strike="noStrike" kern="1200" dirty="0">
                <a:solidFill>
                  <a:schemeClr val="tx1"/>
                </a:solidFill>
                <a:effectLst/>
                <a:latin typeface="+mn-lt"/>
                <a:ea typeface="+mn-ea"/>
                <a:cs typeface="+mn-cs"/>
              </a:rPr>
              <a:t>Contient 93% d’ingrédients d’origine naturelle </a:t>
            </a:r>
          </a:p>
          <a:p>
            <a:pPr marL="0" indent="0">
              <a:buFontTx/>
              <a:buNone/>
            </a:pPr>
            <a:r>
              <a:rPr lang="fr-FR" sz="1200" b="0" i="0" u="none" strike="noStrike" kern="1200" dirty="0">
                <a:solidFill>
                  <a:schemeClr val="tx1"/>
                </a:solidFill>
                <a:effectLst/>
                <a:latin typeface="+mn-lt"/>
                <a:ea typeface="+mn-ea"/>
                <a:cs typeface="+mn-cs"/>
              </a:rPr>
              <a:t>Hydrate intensément et sur une longue durée </a:t>
            </a:r>
          </a:p>
          <a:p>
            <a:pPr marL="0" indent="0">
              <a:buFontTx/>
              <a:buNone/>
            </a:pPr>
            <a:r>
              <a:rPr lang="fr-FR" sz="1200" b="0" i="0" u="none" strike="noStrike" kern="1200" dirty="0">
                <a:solidFill>
                  <a:schemeClr val="tx1"/>
                </a:solidFill>
                <a:effectLst/>
                <a:latin typeface="+mn-lt"/>
                <a:ea typeface="+mn-ea"/>
                <a:cs typeface="+mn-cs"/>
              </a:rPr>
              <a:t>La peau est douce, souple et repulpée </a:t>
            </a:r>
          </a:p>
          <a:p>
            <a:pPr marL="0" indent="0">
              <a:buFontTx/>
              <a:buNone/>
            </a:pPr>
            <a:r>
              <a:rPr lang="fr-FR" sz="1200" b="0" i="0" u="none" strike="noStrike" kern="1200" dirty="0">
                <a:solidFill>
                  <a:schemeClr val="tx1"/>
                </a:solidFill>
                <a:effectLst/>
                <a:latin typeface="+mn-lt"/>
                <a:ea typeface="+mn-ea"/>
                <a:cs typeface="+mn-cs"/>
              </a:rPr>
              <a:t>Action anti-âge (ou préserve la jeunesse de la peau)</a:t>
            </a:r>
          </a:p>
          <a:p>
            <a:pPr marL="158750" indent="0">
              <a:buNone/>
            </a:pPr>
            <a:endParaRPr lang="fr-FR" sz="1200" b="0" i="0" u="sng" kern="1200" baseline="0" dirty="0">
              <a:solidFill>
                <a:schemeClr val="tx1"/>
              </a:solidFill>
              <a:effectLst/>
              <a:latin typeface="+mn-lt"/>
              <a:ea typeface="+mn-ea"/>
              <a:cs typeface="+mn-cs"/>
            </a:endParaRPr>
          </a:p>
          <a:p>
            <a:pPr marL="158750" indent="0">
              <a:buNone/>
            </a:pPr>
            <a:r>
              <a:rPr lang="fr-FR" sz="1200" b="1" i="0" kern="1200" baseline="0" dirty="0">
                <a:solidFill>
                  <a:schemeClr val="tx1"/>
                </a:solidFill>
                <a:effectLst/>
                <a:latin typeface="+mn-lt"/>
                <a:ea typeface="+mn-ea"/>
                <a:cs typeface="+mn-cs"/>
              </a:rPr>
              <a:t>ADVANCED OPTIMIZER SERUM</a:t>
            </a:r>
          </a:p>
          <a:p>
            <a:pPr marL="158750" indent="0">
              <a:buNone/>
            </a:pPr>
            <a:endParaRPr lang="fr-FR" sz="1200" b="1" i="0" kern="1200" baseline="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Descriptif</a:t>
            </a:r>
          </a:p>
          <a:p>
            <a:pPr marL="158750" indent="0">
              <a:buNone/>
            </a:pPr>
            <a:r>
              <a:rPr lang="fr-FR" sz="1200" b="0" i="0" kern="1200" dirty="0">
                <a:solidFill>
                  <a:schemeClr val="tx1"/>
                </a:solidFill>
                <a:effectLst/>
                <a:latin typeface="+mn-lt"/>
                <a:ea typeface="+mn-ea"/>
                <a:cs typeface="+mn-cs"/>
              </a:rPr>
              <a:t>Advanced Optimizer Sérum, soin redensifiant à l'effet tenseur, agit en synergie avec la crème, renforce son action fermeté et démultiplie son action </a:t>
            </a:r>
            <a:r>
              <a:rPr lang="fr-FR" sz="1200" b="0" i="0" kern="1200" dirty="0" err="1">
                <a:solidFill>
                  <a:schemeClr val="tx1"/>
                </a:solidFill>
                <a:effectLst/>
                <a:latin typeface="+mn-lt"/>
                <a:ea typeface="+mn-ea"/>
                <a:cs typeface="+mn-cs"/>
              </a:rPr>
              <a:t>anti-âge.Sa</a:t>
            </a:r>
            <a:r>
              <a:rPr lang="fr-FR" sz="1200" b="0" i="0" kern="1200" dirty="0">
                <a:solidFill>
                  <a:schemeClr val="tx1"/>
                </a:solidFill>
                <a:effectLst/>
                <a:latin typeface="+mn-lt"/>
                <a:ea typeface="+mn-ea"/>
                <a:cs typeface="+mn-cs"/>
              </a:rPr>
              <a:t> texture fluide pénètre instantanément. Riche en peptides d’hibiscus qui stimulent la production de collagène, il raffermit visiblement la peau du visage et du cou. Les traits sont comme redessinés, la peau plus tonique et plus lisse. </a:t>
            </a:r>
          </a:p>
          <a:p>
            <a:pPr marL="158750" indent="0">
              <a:buNone/>
            </a:pPr>
            <a:endParaRPr lang="fr-FR" sz="1200" b="0" i="0" u="none"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None/>
              <a:tabLst/>
              <a:defRPr/>
            </a:pPr>
            <a:r>
              <a:rPr lang="fr-FR" sz="1200" dirty="0">
                <a:solidFill>
                  <a:prstClr val="black"/>
                </a:solidFill>
                <a:latin typeface="Century Gothic" panose="020B0502020202020204" pitchFamily="34" charset="0"/>
              </a:rPr>
              <a:t>Sérum raffermissant, effet tenseur</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pPr marL="158750" indent="0">
              <a:buNone/>
            </a:pPr>
            <a:r>
              <a:rPr lang="fr-FR" sz="1200" dirty="0">
                <a:solidFill>
                  <a:prstClr val="black"/>
                </a:solidFill>
                <a:latin typeface="Century Gothic" panose="020B0502020202020204" pitchFamily="34" charset="0"/>
              </a:rPr>
              <a:t>Peaux présentant un relâchement cutané</a:t>
            </a:r>
          </a:p>
          <a:p>
            <a:pPr marL="158750" indent="0">
              <a:buNone/>
            </a:pPr>
            <a:endParaRPr lang="fr-FR" sz="1200" dirty="0">
              <a:solidFill>
                <a:prstClr val="black"/>
              </a:solidFill>
              <a:latin typeface="Century Gothic" panose="020B0502020202020204" pitchFamily="34" charset="0"/>
            </a:endParaRPr>
          </a:p>
          <a:p>
            <a:pPr marL="158750" indent="0">
              <a:buNone/>
            </a:pPr>
            <a:r>
              <a:rPr lang="fr-FR" sz="1200" dirty="0">
                <a:solidFill>
                  <a:prstClr val="black"/>
                </a:solidFill>
                <a:latin typeface="Century Gothic" panose="020B0502020202020204" pitchFamily="34" charset="0"/>
              </a:rPr>
              <a:t>« J’ai un relâchement au niveau de l’ovale du visage »</a:t>
            </a:r>
          </a:p>
          <a:p>
            <a:pPr marL="158750" indent="0">
              <a:buNone/>
            </a:pPr>
            <a:r>
              <a:rPr lang="fr-FR" sz="1200" dirty="0">
                <a:solidFill>
                  <a:prstClr val="black"/>
                </a:solidFill>
                <a:latin typeface="Century Gothic" panose="020B0502020202020204" pitchFamily="34" charset="0"/>
              </a:rPr>
              <a:t>« J’ai un relâchement au niveau des bras »</a:t>
            </a:r>
          </a:p>
          <a:p>
            <a:pPr marL="158750" indent="0">
              <a:buNone/>
            </a:pPr>
            <a:r>
              <a:rPr lang="fr-FR" sz="1200" dirty="0">
                <a:solidFill>
                  <a:prstClr val="black"/>
                </a:solidFill>
                <a:latin typeface="Century Gothic" panose="020B0502020202020204" pitchFamily="34" charset="0"/>
              </a:rPr>
              <a:t>«  Mon buste présente une perte de fermeté »</a:t>
            </a:r>
          </a:p>
          <a:p>
            <a:pPr marL="158750" indent="0">
              <a:buNone/>
            </a:pPr>
            <a:r>
              <a:rPr lang="fr-FR" sz="1200" dirty="0">
                <a:solidFill>
                  <a:prstClr val="black"/>
                </a:solidFill>
                <a:latin typeface="Century Gothic" panose="020B0502020202020204" pitchFamily="34" charset="0"/>
              </a:rPr>
              <a:t>« J’ai le décolleté froissé »</a:t>
            </a:r>
          </a:p>
          <a:p>
            <a:pPr marL="158750" indent="0">
              <a:buNone/>
            </a:pPr>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Peptides d’hibiscus : raffermissant, effet tenseur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Collagène : hydratant, lissant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Prêle : raffermissant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58750" indent="0">
              <a:buNone/>
            </a:pPr>
            <a:r>
              <a:rPr lang="fr-FR" sz="1200" i="0" u="sng" kern="1200" dirty="0">
                <a:solidFill>
                  <a:schemeClr val="tx1"/>
                </a:solidFill>
                <a:effectLst/>
                <a:latin typeface="+mn-lt"/>
                <a:ea typeface="+mn-ea"/>
                <a:cs typeface="+mn-cs"/>
              </a:rPr>
              <a:t>Utilisation à domicile </a:t>
            </a:r>
          </a:p>
          <a:p>
            <a:pPr marL="158750" indent="0">
              <a:buNone/>
            </a:pPr>
            <a:r>
              <a:rPr lang="fr-FR" sz="1200" b="0" i="0" u="none" strike="noStrike" kern="1200" dirty="0">
                <a:solidFill>
                  <a:schemeClr val="tx1"/>
                </a:solidFill>
                <a:effectLst/>
                <a:latin typeface="+mn-lt"/>
                <a:ea typeface="+mn-ea"/>
                <a:cs typeface="+mn-cs"/>
              </a:rPr>
              <a:t>Démaquillez et nettoyez soigneusement votre visage puis brumisez la Lotion Yon-Ka adaptée à votre type de peau. En entretien : Matin ou soir, sur le visage et le cou, appliquez Advanced Optimizer Sérum (2 à 3 pompes) puis Advanced Optimizer Crème. En cure intensive de 30 jours : Répétez la même application, matin et soir. Afin de d'optimiser les bienfaits du programme anti-relâchement, associez Advanced Optimizer Sérum et Advanced Optimizer Crème.</a:t>
            </a:r>
            <a:endParaRPr lang="fr-FR"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None/>
              <a:tabLst/>
              <a:defRPr/>
            </a:pPr>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None/>
              <a:tabLst/>
              <a:defRPr/>
            </a:pPr>
            <a:r>
              <a:rPr lang="fr-FR" sz="1200" i="0" u="sng" kern="1200" dirty="0">
                <a:solidFill>
                  <a:schemeClr val="tx1"/>
                </a:solidFill>
                <a:effectLst/>
                <a:latin typeface="+mn-lt"/>
                <a:ea typeface="+mn-ea"/>
                <a:cs typeface="+mn-cs"/>
              </a:rPr>
              <a:t>Utilisation en salle de soin</a:t>
            </a:r>
          </a:p>
          <a:p>
            <a:pPr marL="0" marR="0" indent="0" algn="l" defTabSz="914400" rtl="0" eaLnBrk="1" fontAlgn="auto" latinLnBrk="0" hangingPunct="1">
              <a:lnSpc>
                <a:spcPct val="100000"/>
              </a:lnSpc>
              <a:spcBef>
                <a:spcPts val="0"/>
              </a:spcBef>
              <a:spcAft>
                <a:spcPts val="0"/>
              </a:spcAft>
              <a:buClrTx/>
              <a:buSzTx/>
              <a:buNone/>
              <a:tabLst/>
              <a:defRPr/>
            </a:pPr>
            <a:r>
              <a:rPr lang="fr-FR" sz="1200" b="0" i="0" u="none" strike="noStrike" kern="1200" dirty="0">
                <a:solidFill>
                  <a:schemeClr val="tx1"/>
                </a:solidFill>
                <a:effectLst/>
                <a:latin typeface="+mn-lt"/>
                <a:ea typeface="+mn-ea"/>
                <a:cs typeface="+mn-cs"/>
              </a:rPr>
              <a:t>- Fin de soin</a:t>
            </a:r>
          </a:p>
          <a:p>
            <a:pPr marL="158750" indent="0">
              <a:buNone/>
            </a:pPr>
            <a:endParaRPr lang="fr-FR" sz="1200" b="0" i="0" u="sng" strike="noStrike" kern="1200" dirty="0">
              <a:solidFill>
                <a:schemeClr val="tx1"/>
              </a:solidFill>
              <a:effectLst/>
              <a:latin typeface="+mn-lt"/>
              <a:ea typeface="+mn-ea"/>
              <a:cs typeface="+mn-cs"/>
            </a:endParaRPr>
          </a:p>
          <a:p>
            <a:pPr marL="158750" indent="0">
              <a:buNone/>
            </a:pPr>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None/>
              <a:tabLst/>
              <a:defRPr/>
            </a:pPr>
            <a:r>
              <a:rPr lang="fr-FR" sz="1200" b="0" i="0" u="none" strike="noStrike" kern="1200" baseline="0" dirty="0">
                <a:solidFill>
                  <a:schemeClr val="tx1"/>
                </a:solidFill>
                <a:effectLst/>
                <a:latin typeface="+mn-lt"/>
                <a:ea typeface="+mn-ea"/>
                <a:cs typeface="+mn-cs"/>
              </a:rPr>
              <a:t>Attention à ne pas mettre trop de produit risque de peluche</a:t>
            </a:r>
          </a:p>
          <a:p>
            <a:pPr marL="158750" indent="0">
              <a:buNone/>
            </a:pPr>
            <a:endParaRPr lang="fr-FR" sz="1200" b="0" i="0" u="none" strike="noStrike" kern="1200" baseline="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p>
          <a:p>
            <a:pPr marL="0" indent="0">
              <a:buFontTx/>
              <a:buNone/>
            </a:pPr>
            <a:r>
              <a:rPr lang="fr-FR" sz="1200" b="0" i="0" u="none" strike="noStrike" kern="1200" dirty="0">
                <a:solidFill>
                  <a:schemeClr val="tx1"/>
                </a:solidFill>
                <a:effectLst/>
                <a:latin typeface="+mn-lt"/>
                <a:ea typeface="+mn-ea"/>
                <a:cs typeface="+mn-cs"/>
              </a:rPr>
              <a:t>Contient des peptides d’hibiscus et des extraits de prêle </a:t>
            </a:r>
          </a:p>
          <a:p>
            <a:pPr marL="0" indent="0">
              <a:buFontTx/>
              <a:buNone/>
            </a:pPr>
            <a:r>
              <a:rPr lang="fr-FR" sz="1200" b="0" i="0" u="none" strike="noStrike" kern="1200" dirty="0">
                <a:solidFill>
                  <a:schemeClr val="tx1"/>
                </a:solidFill>
                <a:effectLst/>
                <a:latin typeface="+mn-lt"/>
                <a:ea typeface="+mn-ea"/>
                <a:cs typeface="+mn-cs"/>
              </a:rPr>
              <a:t>Raffermit le visage et le cou </a:t>
            </a:r>
          </a:p>
          <a:p>
            <a:pPr marL="0" indent="0">
              <a:buFontTx/>
              <a:buNone/>
            </a:pPr>
            <a:r>
              <a:rPr lang="fr-FR" sz="1200" b="0" i="0" u="none" strike="noStrike" kern="1200" dirty="0">
                <a:solidFill>
                  <a:schemeClr val="tx1"/>
                </a:solidFill>
                <a:effectLst/>
                <a:latin typeface="+mn-lt"/>
                <a:ea typeface="+mn-ea"/>
                <a:cs typeface="+mn-cs"/>
              </a:rPr>
              <a:t>Booste l’efficacité d’Advanced Optimizer Crème</a:t>
            </a:r>
          </a:p>
          <a:p>
            <a:pPr marL="0" indent="0">
              <a:buFontTx/>
              <a:buNone/>
            </a:pPr>
            <a:r>
              <a:rPr lang="fr-FR" sz="1200" b="0" i="0" u="none" strike="noStrike" kern="1200" dirty="0">
                <a:solidFill>
                  <a:schemeClr val="tx1"/>
                </a:solidFill>
                <a:effectLst/>
                <a:latin typeface="+mn-lt"/>
                <a:ea typeface="+mn-ea"/>
                <a:cs typeface="+mn-cs"/>
              </a:rPr>
              <a:t>Procure un effet tenseur immédiat</a:t>
            </a:r>
            <a:endParaRPr lang="fr-FR" sz="1200" b="0" i="0" kern="1200" dirty="0">
              <a:solidFill>
                <a:schemeClr val="tx1"/>
              </a:solidFill>
              <a:effectLst/>
              <a:latin typeface="+mn-lt"/>
              <a:ea typeface="+mn-ea"/>
              <a:cs typeface="+mn-cs"/>
            </a:endParaRPr>
          </a:p>
          <a:p>
            <a:pPr marL="158750" indent="0">
              <a:buNone/>
            </a:pPr>
            <a:endParaRPr lang="fr-FR" sz="1200" b="0" i="0" u="sng" kern="1200" dirty="0">
              <a:solidFill>
                <a:schemeClr val="tx1"/>
              </a:solidFill>
              <a:effectLst/>
              <a:latin typeface="+mn-lt"/>
              <a:ea typeface="+mn-ea"/>
              <a:cs typeface="+mn-cs"/>
            </a:endParaRPr>
          </a:p>
          <a:p>
            <a:pPr marL="158750" indent="0">
              <a:buNone/>
            </a:pPr>
            <a:r>
              <a:rPr lang="fr-FR" sz="1200" b="1" i="0" kern="1200" baseline="0" dirty="0">
                <a:solidFill>
                  <a:schemeClr val="tx1"/>
                </a:solidFill>
                <a:effectLst/>
                <a:latin typeface="+mn-lt"/>
                <a:ea typeface="+mn-ea"/>
                <a:cs typeface="+mn-cs"/>
              </a:rPr>
              <a:t>CELLULAR CODE SERUM</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None/>
              <a:tabLst/>
              <a:defRPr/>
            </a:pPr>
            <a:r>
              <a:rPr lang="fr-FR" sz="1200" b="0" i="0" kern="1200" dirty="0">
                <a:solidFill>
                  <a:schemeClr val="tx1"/>
                </a:solidFill>
                <a:effectLst/>
                <a:latin typeface="+mn-lt"/>
                <a:ea typeface="+mn-ea"/>
                <a:cs typeface="+mn-cs"/>
              </a:rPr>
              <a:t>Véritable sérum de jouvence, Cellular Code favorise la réactivation du code jeunesse de la peau grâce au complexe "</a:t>
            </a:r>
            <a:r>
              <a:rPr lang="fr-FR" sz="1200" b="0" i="0" kern="1200" dirty="0" err="1">
                <a:solidFill>
                  <a:schemeClr val="tx1"/>
                </a:solidFill>
                <a:effectLst/>
                <a:latin typeface="+mn-lt"/>
                <a:ea typeface="+mn-ea"/>
                <a:cs typeface="+mn-cs"/>
              </a:rPr>
              <a:t>Cell</a:t>
            </a:r>
            <a:r>
              <a:rPr lang="fr-FR" sz="1200" b="0" i="0" kern="1200" dirty="0">
                <a:solidFill>
                  <a:schemeClr val="tx1"/>
                </a:solidFill>
                <a:effectLst/>
                <a:latin typeface="+mn-lt"/>
                <a:ea typeface="+mn-ea"/>
                <a:cs typeface="+mn-cs"/>
              </a:rPr>
              <a:t>-Energy", une combinaison d'actifs naturels surpuissants luttant contre le vieillissement cellulaire. Jour après jour, ce sérum intelligent énergise et régénère l'épiderme. Les rides et signes de fatigue s'estompent, la peau devient plus lisse, plus ferme et rayonnante. On aime sa texture fine et soyeuse, sa senteur raffinée, son flacon pompe </a:t>
            </a:r>
            <a:r>
              <a:rPr lang="fr-FR" sz="1200" b="0" i="0" kern="1200" dirty="0" err="1">
                <a:solidFill>
                  <a:schemeClr val="tx1"/>
                </a:solidFill>
                <a:effectLst/>
                <a:latin typeface="+mn-lt"/>
                <a:ea typeface="+mn-ea"/>
                <a:cs typeface="+mn-cs"/>
              </a:rPr>
              <a:t>airless</a:t>
            </a:r>
            <a:r>
              <a:rPr lang="fr-FR" sz="1200" b="0" i="0" kern="1200" dirty="0">
                <a:solidFill>
                  <a:schemeClr val="tx1"/>
                </a:solidFill>
                <a:effectLst/>
                <a:latin typeface="+mn-lt"/>
                <a:ea typeface="+mn-ea"/>
                <a:cs typeface="+mn-cs"/>
              </a:rPr>
              <a:t>, son utilisation possible matin et soir sous sa crème habituelle pour lutter contre le temps qui passe.</a:t>
            </a:r>
            <a:endParaRPr lang="fr-FR" sz="1200" b="1" i="0" kern="1200" dirty="0">
              <a:solidFill>
                <a:schemeClr val="tx1"/>
              </a:solidFill>
              <a:effectLst/>
              <a:latin typeface="+mn-lt"/>
              <a:ea typeface="+mn-ea"/>
              <a:cs typeface="+mn-cs"/>
            </a:endParaRP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None/>
              <a:tabLst/>
              <a:defRPr/>
            </a:pPr>
            <a:r>
              <a:rPr lang="fr-FR" sz="1200" dirty="0">
                <a:solidFill>
                  <a:prstClr val="black"/>
                </a:solidFill>
                <a:latin typeface="Century Gothic" panose="020B0502020202020204" pitchFamily="34" charset="0"/>
              </a:rPr>
              <a:t>Sérum intelligent qui réinitialise la jeunesse de la peau</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pPr marL="158750" indent="0">
              <a:buNone/>
            </a:pPr>
            <a:r>
              <a:rPr lang="fr-FR" sz="1200" dirty="0">
                <a:solidFill>
                  <a:prstClr val="black"/>
                </a:solidFill>
                <a:latin typeface="Century Gothic" panose="020B0502020202020204" pitchFamily="34" charset="0"/>
              </a:rPr>
              <a:t>Pour les peaux</a:t>
            </a:r>
            <a:r>
              <a:rPr lang="fr-FR" sz="1200" baseline="0" dirty="0">
                <a:solidFill>
                  <a:prstClr val="black"/>
                </a:solidFill>
                <a:latin typeface="Century Gothic" panose="020B0502020202020204" pitchFamily="34" charset="0"/>
              </a:rPr>
              <a:t> matures</a:t>
            </a:r>
          </a:p>
          <a:p>
            <a:pPr marL="158750" indent="0">
              <a:buNone/>
            </a:pPr>
            <a:endParaRPr lang="fr-FR" sz="1200" dirty="0">
              <a:solidFill>
                <a:prstClr val="black"/>
              </a:solidFill>
              <a:latin typeface="Century Gothic" panose="020B0502020202020204" pitchFamily="34" charset="0"/>
            </a:endParaRPr>
          </a:p>
          <a:p>
            <a:pPr marL="158750" indent="0">
              <a:buNone/>
            </a:pPr>
            <a:r>
              <a:rPr lang="fr-FR" sz="1200" dirty="0">
                <a:solidFill>
                  <a:prstClr val="black"/>
                </a:solidFill>
                <a:latin typeface="Century Gothic" panose="020B0502020202020204" pitchFamily="34" charset="0"/>
              </a:rPr>
              <a:t>« Ma peau présente des rides, des</a:t>
            </a:r>
            <a:r>
              <a:rPr lang="fr-FR" sz="1200" baseline="0" dirty="0">
                <a:solidFill>
                  <a:prstClr val="black"/>
                </a:solidFill>
                <a:latin typeface="Century Gothic" panose="020B0502020202020204" pitchFamily="34" charset="0"/>
              </a:rPr>
              <a:t> tac</a:t>
            </a:r>
            <a:r>
              <a:rPr lang="fr-FR" sz="1200" dirty="0">
                <a:solidFill>
                  <a:prstClr val="black"/>
                </a:solidFill>
                <a:latin typeface="Century Gothic" panose="020B0502020202020204" pitchFamily="34" charset="0"/>
              </a:rPr>
              <a:t>hes, une perte de fermeté  »</a:t>
            </a:r>
          </a:p>
          <a:p>
            <a:pPr marL="158750" indent="0">
              <a:buNone/>
            </a:pPr>
            <a:r>
              <a:rPr lang="fr-FR" sz="1200" dirty="0">
                <a:solidFill>
                  <a:prstClr val="black"/>
                </a:solidFill>
                <a:latin typeface="Century Gothic" panose="020B0502020202020204" pitchFamily="34" charset="0"/>
              </a:rPr>
              <a:t>« Avec les bouleversements hormonaux, je recherche une routine globale qui traiterait tous les signes de l’âge  » </a:t>
            </a:r>
          </a:p>
          <a:p>
            <a:pPr marL="158750" indent="0">
              <a:buNone/>
            </a:pPr>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Complexe </a:t>
            </a:r>
            <a:r>
              <a:rPr kumimoji="0" lang="fr-FR"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Cell</a:t>
            </a: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-Energy </a:t>
            </a: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Qu’est ce que le Complexe </a:t>
            </a:r>
            <a:r>
              <a:rPr kumimoji="0" lang="fr-FR" sz="1200" b="0" i="0" u="sng"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Cell</a:t>
            </a: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-Energy ? </a:t>
            </a:r>
          </a:p>
          <a:p>
            <a:pPr marL="158750" indent="0">
              <a:buNone/>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Lipoaminoacide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fr-FR" sz="1200" b="0" i="0" u="none" strike="noStrike" kern="1200" cap="none" spc="0" normalizeH="0" baseline="0" noProof="0" dirty="0">
                <a:ln>
                  <a:noFill/>
                </a:ln>
                <a:solidFill>
                  <a:schemeClr val="tx1"/>
                </a:solidFill>
                <a:effectLst/>
                <a:uLnTx/>
                <a:uFillTx/>
                <a:latin typeface="+mn-lt"/>
                <a:ea typeface="+mn-ea"/>
                <a:cs typeface="+mn-cs"/>
              </a:rPr>
              <a:t>c’est l’association d’</a:t>
            </a:r>
            <a:r>
              <a:rPr lang="fr-FR" baseline="0" dirty="0"/>
              <a:t>acide gras et d’acide aminés. Il provient de la biotechnologie de coco et permet d’améliorer la communication entre les cellules et rôle de défense grâce aux cellules de Langerhans</a:t>
            </a:r>
          </a:p>
          <a:p>
            <a:pPr marL="158750" indent="0">
              <a:buNone/>
            </a:pPr>
            <a:r>
              <a:rPr lang="fr-FR" baseline="0" dirty="0" err="1"/>
              <a:t>Baicaline</a:t>
            </a:r>
            <a:r>
              <a:rPr lang="fr-FR" baseline="0" dirty="0"/>
              <a:t> : c’est un polyphénol issu de la racine de </a:t>
            </a:r>
            <a:r>
              <a:rPr lang="fr-FR" baseline="0" dirty="0" err="1"/>
              <a:t>baikal</a:t>
            </a:r>
            <a:endParaRPr lang="fr-FR" baseline="0" dirty="0"/>
          </a:p>
          <a:p>
            <a:pPr marL="158750" indent="0">
              <a:buNone/>
            </a:pPr>
            <a:r>
              <a:rPr lang="fr-FR" b="0" baseline="0" dirty="0"/>
              <a:t>L’association du </a:t>
            </a:r>
            <a:r>
              <a:rPr lang="fr-FR" b="0" baseline="0" dirty="0" err="1"/>
              <a:t>lipoaminacide</a:t>
            </a:r>
            <a:r>
              <a:rPr lang="fr-FR" b="0" baseline="0" dirty="0"/>
              <a:t> + </a:t>
            </a:r>
            <a:r>
              <a:rPr lang="fr-FR" b="0" baseline="0" dirty="0" err="1"/>
              <a:t>baicaline</a:t>
            </a:r>
            <a:r>
              <a:rPr lang="fr-FR" b="0" baseline="0" dirty="0"/>
              <a:t> assure la</a:t>
            </a:r>
            <a:r>
              <a:rPr lang="fr-FR" b="1" baseline="0" dirty="0"/>
              <a:t> </a:t>
            </a:r>
            <a:r>
              <a:rPr lang="fr-FR" baseline="0" dirty="0"/>
              <a:t>longévité cellulaire en agissant sur les protéines donc la cellule vit plus longtemps, agissant sur les cellules souches donc un vivier pour les cellules de la peau et en </a:t>
            </a:r>
            <a:r>
              <a:rPr lang="fr-FR" baseline="0" dirty="0" err="1"/>
              <a:t>agisant</a:t>
            </a:r>
            <a:r>
              <a:rPr lang="fr-FR" baseline="0" dirty="0"/>
              <a:t> sur les télomères des chromosomes qui avec le temps on tendance à se raccourcir. Les télomères servent à protéger, stabiliser les chromosomes et l’intégrité du patrimoine génétique.</a:t>
            </a:r>
          </a:p>
          <a:p>
            <a:pPr marL="158750" indent="0">
              <a:buNone/>
            </a:pPr>
            <a:r>
              <a:rPr lang="fr-FR" b="0" baseline="0" dirty="0" err="1"/>
              <a:t>Dribose</a:t>
            </a:r>
            <a:r>
              <a:rPr lang="fr-FR" b="0" baseline="0" dirty="0"/>
              <a:t> : c’est un </a:t>
            </a:r>
            <a:r>
              <a:rPr lang="fr-FR" baseline="0" dirty="0"/>
              <a:t>sucre complexe naturel. Il provient de biotechnologie de graines de mais et augmente la synthèse d’ATP et donc produit de l’énergie pour les cellules.</a:t>
            </a:r>
          </a:p>
          <a:p>
            <a:pPr marL="158750" indent="0">
              <a:buNone/>
            </a:pPr>
            <a:r>
              <a:rPr lang="fr-FR" baseline="0" dirty="0"/>
              <a:t>Extrait de grande capucine : il est riche en </a:t>
            </a:r>
            <a:r>
              <a:rPr lang="fr-FR" baseline="0" dirty="0" err="1"/>
              <a:t>arabinoglicanes</a:t>
            </a:r>
            <a:r>
              <a:rPr lang="fr-FR" baseline="0" dirty="0"/>
              <a:t>  et provient des fleurs, feuilles, racine. Il favorise l’oxygénation cellulaire.</a:t>
            </a: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58750" indent="0">
              <a:buNone/>
            </a:pPr>
            <a:r>
              <a:rPr lang="fr-FR" sz="1200" i="0" u="sng" kern="1200" dirty="0">
                <a:solidFill>
                  <a:schemeClr val="tx1"/>
                </a:solidFill>
                <a:effectLst/>
                <a:latin typeface="+mn-lt"/>
                <a:ea typeface="+mn-ea"/>
                <a:cs typeface="+mn-cs"/>
              </a:rPr>
              <a:t>Utilisation à domicile </a:t>
            </a:r>
          </a:p>
          <a:p>
            <a:pPr marL="0" marR="0" indent="0" algn="l" defTabSz="914400" rtl="0" eaLnBrk="1" fontAlgn="auto" latinLnBrk="0" hangingPunct="1">
              <a:lnSpc>
                <a:spcPct val="100000"/>
              </a:lnSpc>
              <a:spcBef>
                <a:spcPts val="0"/>
              </a:spcBef>
              <a:spcAft>
                <a:spcPts val="0"/>
              </a:spcAft>
              <a:buClrTx/>
              <a:buSzTx/>
              <a:buNone/>
              <a:tabLst/>
              <a:defRPr/>
            </a:pPr>
            <a:r>
              <a:rPr lang="fr-FR" sz="1200" b="0" i="0" u="none" strike="noStrike" kern="1200" dirty="0">
                <a:solidFill>
                  <a:schemeClr val="tx1"/>
                </a:solidFill>
                <a:effectLst/>
                <a:latin typeface="+mn-lt"/>
                <a:ea typeface="+mn-ea"/>
                <a:cs typeface="+mn-cs"/>
              </a:rPr>
              <a:t>Matin et soir, nettoyez/démaquillez soigneusement votre visage et brumisez la Lotion Yon-Ka </a:t>
            </a:r>
            <a:r>
              <a:rPr lang="fr-FR" sz="1200" b="0" i="0" u="none" strike="noStrike" kern="1200" dirty="0" err="1">
                <a:solidFill>
                  <a:schemeClr val="tx1"/>
                </a:solidFill>
                <a:effectLst/>
                <a:latin typeface="+mn-lt"/>
                <a:ea typeface="+mn-ea"/>
                <a:cs typeface="+mn-cs"/>
              </a:rPr>
              <a:t>adpatée</a:t>
            </a:r>
            <a:r>
              <a:rPr lang="fr-FR" sz="1200" b="0" i="0" u="none" strike="noStrike" kern="1200" dirty="0">
                <a:solidFill>
                  <a:schemeClr val="tx1"/>
                </a:solidFill>
                <a:effectLst/>
                <a:latin typeface="+mn-lt"/>
                <a:ea typeface="+mn-ea"/>
                <a:cs typeface="+mn-cs"/>
              </a:rPr>
              <a:t> à votre type de peau. Appliquez ensuite sur le visage et le cou 2 à 3 pompes de Cellular Code Sérum. Votre peau l'absorbera en un clin d'</a:t>
            </a:r>
            <a:r>
              <a:rPr lang="fr-FR" sz="1200" b="0" i="0" u="none" strike="noStrike" kern="1200" dirty="0" err="1">
                <a:solidFill>
                  <a:schemeClr val="tx1"/>
                </a:solidFill>
                <a:effectLst/>
                <a:latin typeface="+mn-lt"/>
                <a:ea typeface="+mn-ea"/>
                <a:cs typeface="+mn-cs"/>
              </a:rPr>
              <a:t>oeil</a:t>
            </a:r>
            <a:r>
              <a:rPr lang="fr-FR" sz="1200" b="0" i="0" u="none" strike="noStrike" kern="1200" dirty="0">
                <a:solidFill>
                  <a:schemeClr val="tx1"/>
                </a:solidFill>
                <a:effectLst/>
                <a:latin typeface="+mn-lt"/>
                <a:ea typeface="+mn-ea"/>
                <a:cs typeface="+mn-cs"/>
              </a:rPr>
              <a:t> ! Superposez ensuite votre crème traitante habituelle.</a:t>
            </a:r>
            <a:r>
              <a:rPr lang="fr-FR" sz="1200" b="1"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Pour les peaux matures, il optimise l'action d'Excellence Code Crème.</a:t>
            </a:r>
            <a:endParaRPr lang="fr-FR" sz="1200" b="0" i="0" u="sng" kern="1200" dirty="0">
              <a:solidFill>
                <a:schemeClr val="tx1"/>
              </a:solidFill>
              <a:effectLst/>
              <a:latin typeface="+mn-lt"/>
              <a:ea typeface="+mn-ea"/>
              <a:cs typeface="+mn-cs"/>
            </a:endParaRPr>
          </a:p>
          <a:p>
            <a:pPr marL="158750" indent="0">
              <a:buNone/>
            </a:pPr>
            <a:endParaRPr lang="fr-FR" sz="1200" b="0" i="0" u="none" strike="noStrike" kern="1200" baseline="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p>
          <a:p>
            <a:pPr marL="0" indent="0">
              <a:buFontTx/>
              <a:buNone/>
            </a:pPr>
            <a:r>
              <a:rPr lang="fr-FR" sz="1200" b="0" i="0" u="none" strike="noStrike" kern="1200" dirty="0">
                <a:solidFill>
                  <a:schemeClr val="tx1"/>
                </a:solidFill>
                <a:effectLst/>
                <a:latin typeface="+mn-lt"/>
                <a:ea typeface="+mn-ea"/>
                <a:cs typeface="+mn-cs"/>
              </a:rPr>
              <a:t>Contient 96% d’ingrédients d’origine naturelle </a:t>
            </a:r>
          </a:p>
          <a:p>
            <a:pPr marL="0" indent="0">
              <a:buFontTx/>
              <a:buNone/>
            </a:pPr>
            <a:r>
              <a:rPr lang="fr-FR" sz="1200" b="0" i="0" u="none" strike="noStrike" kern="1200" dirty="0">
                <a:solidFill>
                  <a:schemeClr val="tx1"/>
                </a:solidFill>
                <a:effectLst/>
                <a:latin typeface="+mn-lt"/>
                <a:ea typeface="+mn-ea"/>
                <a:cs typeface="+mn-cs"/>
              </a:rPr>
              <a:t>Apporte à la peau énergie et fermeté </a:t>
            </a:r>
          </a:p>
          <a:p>
            <a:pPr marL="0" indent="0">
              <a:buFontTx/>
              <a:buNone/>
            </a:pPr>
            <a:r>
              <a:rPr lang="fr-FR" sz="1200" b="0" i="0" u="none" strike="noStrike" kern="1200" dirty="0">
                <a:solidFill>
                  <a:schemeClr val="tx1"/>
                </a:solidFill>
                <a:effectLst/>
                <a:latin typeface="+mn-lt"/>
                <a:ea typeface="+mn-ea"/>
                <a:cs typeface="+mn-cs"/>
              </a:rPr>
              <a:t>Réinitialise son code jeunesse </a:t>
            </a:r>
          </a:p>
          <a:p>
            <a:pPr marL="0" indent="0">
              <a:buFontTx/>
              <a:buNone/>
            </a:pPr>
            <a:r>
              <a:rPr lang="fr-FR" sz="1200" b="0" i="0" u="none" strike="noStrike" kern="1200" dirty="0">
                <a:solidFill>
                  <a:schemeClr val="tx1"/>
                </a:solidFill>
                <a:effectLst/>
                <a:latin typeface="+mn-lt"/>
                <a:ea typeface="+mn-ea"/>
                <a:cs typeface="+mn-cs"/>
              </a:rPr>
              <a:t>Lisse les signes de fatigue</a:t>
            </a:r>
          </a:p>
          <a:p>
            <a:pPr marL="158750" indent="0">
              <a:buNone/>
            </a:pPr>
            <a:endParaRPr lang="fr-FR" sz="1200" b="0" i="0" u="sng" kern="1200" dirty="0">
              <a:solidFill>
                <a:schemeClr val="tx1"/>
              </a:solidFill>
              <a:effectLst/>
              <a:latin typeface="+mn-lt"/>
              <a:ea typeface="+mn-ea"/>
              <a:cs typeface="+mn-cs"/>
            </a:endParaRPr>
          </a:p>
          <a:p>
            <a:pPr marL="158750" indent="0">
              <a:buNone/>
            </a:pPr>
            <a:endParaRPr lang="fr-FR" sz="1200" b="0" i="0" u="sng" kern="1200" baseline="0" dirty="0">
              <a:solidFill>
                <a:schemeClr val="tx1"/>
              </a:solidFill>
              <a:effectLst/>
              <a:latin typeface="+mn-lt"/>
              <a:ea typeface="+mn-ea"/>
              <a:cs typeface="+mn-cs"/>
            </a:endParaRPr>
          </a:p>
          <a:p>
            <a:pPr marL="158750" indent="0">
              <a:buNone/>
            </a:pPr>
            <a:r>
              <a:rPr lang="fr-FR" sz="1200" b="1" i="0" kern="1200" baseline="0" dirty="0">
                <a:solidFill>
                  <a:schemeClr val="tx1"/>
                </a:solidFill>
                <a:effectLst/>
                <a:latin typeface="+mn-lt"/>
                <a:ea typeface="+mn-ea"/>
                <a:cs typeface="+mn-cs"/>
              </a:rPr>
              <a:t>ELIXIR VITAL</a:t>
            </a:r>
          </a:p>
          <a:p>
            <a:pPr marL="158750" indent="0">
              <a:buNone/>
            </a:pPr>
            <a:endParaRPr lang="fr-FR" sz="1200" b="1" i="0" kern="1200" baseline="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None/>
              <a:tabLst/>
              <a:defRPr/>
            </a:pPr>
            <a:r>
              <a:rPr lang="fr-FR" sz="1200" b="0" i="0" kern="1200" dirty="0">
                <a:solidFill>
                  <a:schemeClr val="tx1"/>
                </a:solidFill>
                <a:effectLst/>
                <a:latin typeface="+mn-lt"/>
                <a:ea typeface="+mn-ea"/>
                <a:cs typeface="+mn-cs"/>
              </a:rPr>
              <a:t>Ce double sérum phyto aromatique, à la formule biomimétique calquée sur le film hydrolipidique, est un véritable soin anti-âge et réparateur pour toutes les peaux. Il respecte et consolide la barrière cutanée, pour protéger la peau des agressions extérieures, comme des effets du temps qui passe.</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Ce sérum visage est le soin SOS multi-régénérant des peaux en détresse. Il est vivement conseillé après une grande fatigue, un excès de soleil, un stress émotionnel...</a:t>
            </a:r>
          </a:p>
          <a:p>
            <a:pPr marL="0" marR="0" indent="0" algn="l" defTabSz="914400" rtl="0" eaLnBrk="1" fontAlgn="auto" latinLnBrk="0" hangingPunct="1">
              <a:lnSpc>
                <a:spcPct val="100000"/>
              </a:lnSpc>
              <a:spcBef>
                <a:spcPts val="0"/>
              </a:spcBef>
              <a:spcAft>
                <a:spcPts val="0"/>
              </a:spcAft>
              <a:buClrTx/>
              <a:buSzTx/>
              <a:buNone/>
              <a:tabLst/>
              <a:defRPr/>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Promesse</a:t>
            </a:r>
          </a:p>
          <a:p>
            <a:pPr marL="158750" indent="0">
              <a:buNone/>
            </a:pPr>
            <a:r>
              <a:rPr lang="fr-FR" sz="1200" i="0" u="none" kern="1200" dirty="0">
                <a:solidFill>
                  <a:schemeClr val="tx1"/>
                </a:solidFill>
                <a:effectLst/>
                <a:latin typeface="+mn-lt"/>
                <a:ea typeface="+mn-ea"/>
                <a:cs typeface="+mn-cs"/>
              </a:rPr>
              <a:t>Double</a:t>
            </a:r>
            <a:r>
              <a:rPr lang="fr-FR" sz="1200" i="0" u="none" kern="1200" baseline="0" dirty="0">
                <a:solidFill>
                  <a:schemeClr val="tx1"/>
                </a:solidFill>
                <a:effectLst/>
                <a:latin typeface="+mn-lt"/>
                <a:ea typeface="+mn-ea"/>
                <a:cs typeface="+mn-cs"/>
              </a:rPr>
              <a:t> sérum phyto-aromatique Prévention &amp; Réparation Anti-âge</a:t>
            </a:r>
          </a:p>
          <a:p>
            <a:pPr marL="158750" indent="0">
              <a:buNone/>
            </a:pPr>
            <a:endParaRPr lang="fr-FR" sz="1200" i="0" u="sng" kern="1200" dirty="0">
              <a:solidFill>
                <a:schemeClr val="tx1"/>
              </a:solidFill>
              <a:effectLst/>
              <a:latin typeface="+mn-lt"/>
              <a:ea typeface="+mn-ea"/>
              <a:cs typeface="+mn-cs"/>
            </a:endParaRPr>
          </a:p>
          <a:p>
            <a:pPr marL="158750" indent="0">
              <a:buNone/>
            </a:pPr>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 </a:t>
            </a:r>
          </a:p>
          <a:p>
            <a:pPr marL="158750" indent="0">
              <a:buNone/>
            </a:pPr>
            <a:r>
              <a:rPr lang="fr-FR" sz="1200" i="0" u="none" kern="1200" baseline="0" dirty="0">
                <a:solidFill>
                  <a:schemeClr val="tx1"/>
                </a:solidFill>
                <a:effectLst/>
                <a:latin typeface="+mn-lt"/>
                <a:ea typeface="+mn-ea"/>
                <a:cs typeface="+mn-cs"/>
              </a:rPr>
              <a:t>Toutes peaux</a:t>
            </a:r>
          </a:p>
          <a:p>
            <a:pPr marL="158750" indent="0">
              <a:buNone/>
            </a:pPr>
            <a:r>
              <a:rPr lang="fr-FR" sz="1200" i="0" u="none" kern="1200" baseline="0" dirty="0">
                <a:solidFill>
                  <a:schemeClr val="tx1"/>
                </a:solidFill>
                <a:effectLst/>
                <a:latin typeface="+mn-lt"/>
                <a:ea typeface="+mn-ea"/>
                <a:cs typeface="+mn-cs"/>
              </a:rPr>
              <a:t>Peaux fatiguées, stressées, altérées</a:t>
            </a:r>
          </a:p>
          <a:p>
            <a:pPr marL="158750" indent="0">
              <a:buNone/>
            </a:pPr>
            <a:endParaRPr lang="fr-FR" sz="1200" i="0" u="none" kern="1200" baseline="0" dirty="0">
              <a:solidFill>
                <a:schemeClr val="tx1"/>
              </a:solidFill>
              <a:effectLst/>
              <a:latin typeface="+mn-lt"/>
              <a:ea typeface="+mn-ea"/>
              <a:cs typeface="+mn-cs"/>
            </a:endParaRPr>
          </a:p>
          <a:p>
            <a:pPr marL="158750" indent="0">
              <a:buNone/>
            </a:pPr>
            <a:r>
              <a:rPr lang="fr-FR" sz="1200" i="0" u="none" kern="1200" baseline="0" dirty="0">
                <a:solidFill>
                  <a:schemeClr val="tx1"/>
                </a:solidFill>
                <a:effectLst/>
                <a:latin typeface="+mn-lt"/>
                <a:ea typeface="+mn-ea"/>
                <a:cs typeface="+mn-cs"/>
              </a:rPr>
              <a:t>« Je viens d’accoucher, je suis très fatiguée et je ne reconnais plus ma peau »</a:t>
            </a:r>
          </a:p>
          <a:p>
            <a:pPr marL="0" marR="0" lvl="0" indent="0" algn="l" defTabSz="914400" rtl="0" eaLnBrk="1" fontAlgn="auto" latinLnBrk="0" hangingPunct="1">
              <a:lnSpc>
                <a:spcPct val="100000"/>
              </a:lnSpc>
              <a:spcBef>
                <a:spcPts val="0"/>
              </a:spcBef>
              <a:spcAft>
                <a:spcPts val="0"/>
              </a:spcAft>
              <a:buClrTx/>
              <a:buSzTx/>
              <a:buNone/>
              <a:tabLst/>
              <a:defRPr/>
            </a:pPr>
            <a:r>
              <a:rPr lang="fr-FR" sz="1200" i="0" u="none" kern="1200" baseline="0" dirty="0">
                <a:solidFill>
                  <a:schemeClr val="tx1"/>
                </a:solidFill>
                <a:effectLst/>
                <a:latin typeface="+mn-lt"/>
                <a:ea typeface="+mn-ea"/>
                <a:cs typeface="+mn-cs"/>
              </a:rPr>
              <a:t>« J’ai 45 ans et je viens de passer un mois en Martinique, ma peau a été altérée par le soleil et la chaleur »</a:t>
            </a:r>
          </a:p>
          <a:p>
            <a:pPr marL="158750" indent="0">
              <a:buNone/>
            </a:pPr>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indent="0">
              <a:buFontTx/>
              <a:buNone/>
            </a:pPr>
            <a:r>
              <a:rPr lang="fr-FR" b="1" baseline="0" dirty="0"/>
              <a:t>Peptides [hêtre + soja] : restructurant, hydratant</a:t>
            </a:r>
          </a:p>
          <a:p>
            <a:pPr marL="0" indent="0">
              <a:buFontTx/>
              <a:buNone/>
            </a:pPr>
            <a:r>
              <a:rPr lang="fr-FR" baseline="0" dirty="0"/>
              <a:t>Huile de soja et de tournesol bio et huile de mais (sans OGM) : nourrissant, réparateur</a:t>
            </a:r>
          </a:p>
          <a:p>
            <a:pPr marL="0" indent="0">
              <a:buFontTx/>
              <a:buNone/>
            </a:pPr>
            <a:r>
              <a:rPr lang="fr-FR" baseline="0" dirty="0"/>
              <a:t>Niacinamide et vitamine B5 : apaisant, revitalisant</a:t>
            </a:r>
          </a:p>
          <a:p>
            <a:pPr marL="0" indent="0">
              <a:buFontTx/>
              <a:buNone/>
            </a:pPr>
            <a:endParaRPr lang="fr-FR" baseline="0" dirty="0"/>
          </a:p>
          <a:p>
            <a:pPr marL="158750" indent="0">
              <a:buNone/>
            </a:pPr>
            <a:r>
              <a:rPr lang="fr-FR" sz="1200" i="0" u="sng" kern="1200" dirty="0">
                <a:solidFill>
                  <a:schemeClr val="tx1"/>
                </a:solidFill>
                <a:effectLst/>
                <a:latin typeface="+mn-lt"/>
                <a:ea typeface="+mn-ea"/>
                <a:cs typeface="+mn-cs"/>
              </a:rPr>
              <a:t>Utilisation à domicile </a:t>
            </a:r>
          </a:p>
          <a:p>
            <a:pPr marL="158750" indent="0">
              <a:buNone/>
            </a:pPr>
            <a:r>
              <a:rPr lang="fr-FR" sz="1200" b="0" i="0" u="none" strike="noStrike" kern="1200" dirty="0">
                <a:solidFill>
                  <a:schemeClr val="tx1"/>
                </a:solidFill>
                <a:effectLst/>
                <a:latin typeface="+mn-lt"/>
                <a:ea typeface="+mn-ea"/>
                <a:cs typeface="+mn-cs"/>
              </a:rPr>
              <a:t>Matin et/ou soir, nettoyez/ démaquillez soigneusement votre visage et brumisez la Lotion Yon-Ka adaptée. Bien agiter le flacon d'Elixir Vital avant emploi, puis appliquez 2 à 3 pompes sur le visage, le cou et le décolleté. Faites pénétrer par effleurages. Il s’utilise seul ou son soin habituel.</a:t>
            </a:r>
          </a:p>
          <a:p>
            <a:pPr marL="158750" indent="0">
              <a:buNone/>
            </a:pPr>
            <a:endParaRPr lang="fr-FR" sz="1200" b="0" i="0" u="none" strike="noStrike" kern="1200" dirty="0">
              <a:solidFill>
                <a:schemeClr val="tx1"/>
              </a:solidFill>
              <a:effectLst/>
              <a:latin typeface="+mn-lt"/>
              <a:ea typeface="+mn-ea"/>
              <a:cs typeface="+mn-cs"/>
            </a:endParaRPr>
          </a:p>
          <a:p>
            <a:pPr marL="158750" indent="0">
              <a:buNone/>
            </a:pPr>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None/>
              <a:tabLst/>
              <a:defRPr/>
            </a:pPr>
            <a:r>
              <a:rPr lang="fr-FR" sz="1200" b="0" i="0" u="none" strike="noStrike" kern="1200" baseline="0" dirty="0">
                <a:solidFill>
                  <a:schemeClr val="tx1"/>
                </a:solidFill>
                <a:effectLst/>
                <a:latin typeface="+mn-lt"/>
                <a:ea typeface="+mn-ea"/>
                <a:cs typeface="+mn-cs"/>
              </a:rPr>
              <a:t>Idéal pour les vergetures </a:t>
            </a:r>
          </a:p>
          <a:p>
            <a:pPr marL="158750" indent="0">
              <a:buNone/>
            </a:pPr>
            <a:endParaRPr lang="fr-FR" sz="1200" b="0" i="0" u="none" strike="noStrike" kern="1200" baseline="0" dirty="0">
              <a:solidFill>
                <a:schemeClr val="tx1"/>
              </a:solidFill>
              <a:effectLst/>
              <a:latin typeface="+mn-lt"/>
              <a:ea typeface="+mn-ea"/>
              <a:cs typeface="+mn-cs"/>
            </a:endParaRPr>
          </a:p>
          <a:p>
            <a:pPr marL="158750" indent="0">
              <a:buNone/>
            </a:pPr>
            <a:r>
              <a:rPr lang="fr-FR" sz="1200" b="0" i="0" u="sng" kern="1200" dirty="0">
                <a:solidFill>
                  <a:schemeClr val="tx1"/>
                </a:solidFill>
                <a:effectLst/>
                <a:latin typeface="+mn-lt"/>
                <a:ea typeface="+mn-ea"/>
                <a:cs typeface="+mn-cs"/>
              </a:rPr>
              <a:t>Les + produits</a:t>
            </a:r>
            <a:endParaRPr lang="fr-FR" sz="1200" b="0" i="0" u="sng" kern="1200" baseline="0" dirty="0">
              <a:solidFill>
                <a:schemeClr val="tx1"/>
              </a:solidFill>
              <a:effectLst/>
              <a:latin typeface="+mn-lt"/>
              <a:ea typeface="+mn-ea"/>
              <a:cs typeface="+mn-cs"/>
            </a:endParaRPr>
          </a:p>
          <a:p>
            <a:pPr marL="0" indent="0">
              <a:buFontTx/>
              <a:buNone/>
            </a:pPr>
            <a:r>
              <a:rPr lang="fr-FR" sz="1200" b="0" i="0" u="none" strike="noStrike" kern="1200" dirty="0">
                <a:solidFill>
                  <a:schemeClr val="tx1"/>
                </a:solidFill>
                <a:effectLst/>
                <a:latin typeface="+mn-lt"/>
                <a:ea typeface="+mn-ea"/>
                <a:cs typeface="+mn-cs"/>
              </a:rPr>
              <a:t>Contient 92% d’ingrédients d’origine naturelle,</a:t>
            </a:r>
            <a:r>
              <a:rPr lang="fr-FR" sz="1200" b="0" i="0" u="none" strike="noStrike" kern="1200" baseline="0" dirty="0">
                <a:solidFill>
                  <a:schemeClr val="tx1"/>
                </a:solidFill>
                <a:effectLst/>
                <a:latin typeface="+mn-lt"/>
                <a:ea typeface="+mn-ea"/>
                <a:cs typeface="+mn-cs"/>
              </a:rPr>
              <a:t> </a:t>
            </a:r>
            <a:r>
              <a:rPr lang="fr-FR" sz="1200" b="0" kern="1200" dirty="0">
                <a:solidFill>
                  <a:schemeClr val="tx1"/>
                </a:solidFill>
                <a:effectLst/>
                <a:latin typeface="+mn-lt"/>
                <a:ea typeface="+mn-ea"/>
                <a:cs typeface="+mn-cs"/>
              </a:rPr>
              <a:t>43% d’ingrédients d’origine biologique, </a:t>
            </a:r>
            <a:r>
              <a:rPr lang="fr-FR" sz="1200" b="0" kern="1200" dirty="0" err="1">
                <a:solidFill>
                  <a:schemeClr val="tx1"/>
                </a:solidFill>
                <a:effectLst/>
                <a:latin typeface="+mn-lt"/>
                <a:ea typeface="+mn-ea"/>
                <a:cs typeface="+mn-cs"/>
              </a:rPr>
              <a:t>vegan</a:t>
            </a:r>
            <a:r>
              <a:rPr lang="fr-FR" sz="1200" b="0" kern="1200" dirty="0">
                <a:solidFill>
                  <a:schemeClr val="tx1"/>
                </a:solidFill>
                <a:effectLst/>
                <a:latin typeface="+mn-lt"/>
                <a:ea typeface="+mn-ea"/>
                <a:cs typeface="+mn-cs"/>
              </a:rPr>
              <a:t> et sans gluten </a:t>
            </a:r>
          </a:p>
          <a:p>
            <a:pPr marL="0" indent="0">
              <a:buFontTx/>
              <a:buNone/>
            </a:pPr>
            <a:r>
              <a:rPr lang="fr-FR" sz="1200" b="0" i="0" u="none" strike="noStrike" kern="1200" dirty="0">
                <a:solidFill>
                  <a:schemeClr val="tx1"/>
                </a:solidFill>
                <a:effectLst/>
                <a:latin typeface="+mn-lt"/>
                <a:ea typeface="+mn-ea"/>
                <a:cs typeface="+mn-cs"/>
              </a:rPr>
              <a:t>88% peau </a:t>
            </a:r>
            <a:r>
              <a:rPr lang="fr-FR" sz="1200" b="0" i="0" u="none" strike="noStrike" kern="1200" dirty="0" err="1">
                <a:solidFill>
                  <a:schemeClr val="tx1"/>
                </a:solidFill>
                <a:effectLst/>
                <a:latin typeface="+mn-lt"/>
                <a:ea typeface="+mn-ea"/>
                <a:cs typeface="+mn-cs"/>
              </a:rPr>
              <a:t>revialisée</a:t>
            </a:r>
            <a:endParaRPr lang="fr-FR" sz="1200" b="0" i="0" u="none" strike="noStrike" kern="1200" dirty="0">
              <a:solidFill>
                <a:schemeClr val="tx1"/>
              </a:solidFill>
              <a:effectLst/>
              <a:latin typeface="+mn-lt"/>
              <a:ea typeface="+mn-ea"/>
              <a:cs typeface="+mn-cs"/>
            </a:endParaRPr>
          </a:p>
          <a:p>
            <a:pPr marL="0" indent="0">
              <a:buFontTx/>
              <a:buNone/>
            </a:pPr>
            <a:r>
              <a:rPr lang="fr-FR" sz="1200" b="0" i="0" u="none" strike="noStrike" kern="1200" dirty="0">
                <a:solidFill>
                  <a:schemeClr val="tx1"/>
                </a:solidFill>
                <a:effectLst/>
                <a:latin typeface="+mn-lt"/>
                <a:ea typeface="+mn-ea"/>
                <a:cs typeface="+mn-cs"/>
              </a:rPr>
              <a:t>Répare et revitalise les peaux carencées et fatiguées </a:t>
            </a:r>
          </a:p>
          <a:p>
            <a:pPr marL="0" indent="0">
              <a:buFontTx/>
              <a:buNone/>
            </a:pPr>
            <a:r>
              <a:rPr lang="fr-FR" sz="1200" b="0" i="0" u="none" strike="noStrike" kern="1200" dirty="0">
                <a:solidFill>
                  <a:schemeClr val="tx1"/>
                </a:solidFill>
                <a:effectLst/>
                <a:latin typeface="+mn-lt"/>
                <a:ea typeface="+mn-ea"/>
                <a:cs typeface="+mn-cs"/>
              </a:rPr>
              <a:t>La peau est apaisée et régénérée </a:t>
            </a:r>
          </a:p>
          <a:p>
            <a:pPr marL="0" indent="0">
              <a:buFontTx/>
              <a:buNone/>
            </a:pPr>
            <a:r>
              <a:rPr lang="fr-FR" sz="1200" b="0" i="0" u="none" strike="noStrike" kern="1200" dirty="0">
                <a:solidFill>
                  <a:schemeClr val="tx1"/>
                </a:solidFill>
                <a:effectLst/>
                <a:latin typeface="+mn-lt"/>
                <a:ea typeface="+mn-ea"/>
                <a:cs typeface="+mn-cs"/>
              </a:rPr>
              <a:t>Texture fine et absorption rapide</a:t>
            </a:r>
          </a:p>
          <a:p>
            <a:pPr marL="0" indent="0">
              <a:buFontTx/>
              <a:buNone/>
            </a:pPr>
            <a:r>
              <a:rPr lang="fr-FR" sz="1200" b="0" i="0" u="none" strike="noStrike" kern="1200" dirty="0">
                <a:solidFill>
                  <a:schemeClr val="tx1"/>
                </a:solidFill>
                <a:effectLst/>
                <a:latin typeface="+mn-lt"/>
                <a:ea typeface="+mn-ea"/>
                <a:cs typeface="+mn-cs"/>
              </a:rPr>
              <a:t>Double efficacit</a:t>
            </a:r>
            <a:r>
              <a:rPr lang="fr-FR" sz="1200" b="0" i="0" u="none" strike="noStrike" kern="1200" baseline="0" dirty="0">
                <a:solidFill>
                  <a:schemeClr val="tx1"/>
                </a:solidFill>
                <a:effectLst/>
                <a:latin typeface="+mn-lt"/>
                <a:ea typeface="+mn-ea"/>
                <a:cs typeface="+mn-cs"/>
              </a:rPr>
              <a:t>é &amp; d</a:t>
            </a:r>
            <a:r>
              <a:rPr lang="fr-FR" sz="1200" b="0" i="0" u="none" strike="noStrike" kern="1200" dirty="0">
                <a:solidFill>
                  <a:schemeClr val="tx1"/>
                </a:solidFill>
                <a:effectLst/>
                <a:latin typeface="+mn-lt"/>
                <a:ea typeface="+mn-ea"/>
                <a:cs typeface="+mn-cs"/>
              </a:rPr>
              <a:t>ouble emploi : prévention</a:t>
            </a:r>
            <a:r>
              <a:rPr lang="fr-FR" sz="1200" b="0" i="0" u="none" strike="noStrike" kern="1200" baseline="0" dirty="0">
                <a:solidFill>
                  <a:schemeClr val="tx1"/>
                </a:solidFill>
                <a:effectLst/>
                <a:latin typeface="+mn-lt"/>
                <a:ea typeface="+mn-ea"/>
                <a:cs typeface="+mn-cs"/>
              </a:rPr>
              <a:t>-</a:t>
            </a:r>
            <a:r>
              <a:rPr lang="fr-FR" sz="1200" b="0" i="0" u="none" strike="noStrike" kern="1200" dirty="0">
                <a:solidFill>
                  <a:schemeClr val="tx1"/>
                </a:solidFill>
                <a:effectLst/>
                <a:latin typeface="+mn-lt"/>
                <a:ea typeface="+mn-ea"/>
                <a:cs typeface="+mn-cs"/>
              </a:rPr>
              <a:t>réparation &amp; en anticipation (toute</a:t>
            </a:r>
            <a:r>
              <a:rPr lang="fr-FR" sz="1200" b="0" i="0" u="none" strike="noStrike" kern="1200" baseline="0" dirty="0">
                <a:solidFill>
                  <a:schemeClr val="tx1"/>
                </a:solidFill>
                <a:effectLst/>
                <a:latin typeface="+mn-lt"/>
                <a:ea typeface="+mn-ea"/>
                <a:cs typeface="+mn-cs"/>
              </a:rPr>
              <a:t> l’année matin ou soir) </a:t>
            </a:r>
            <a:r>
              <a:rPr lang="fr-FR" sz="1200" b="0" i="0" u="none" strike="noStrike" kern="1200" dirty="0">
                <a:solidFill>
                  <a:schemeClr val="tx1"/>
                </a:solidFill>
                <a:effectLst/>
                <a:latin typeface="+mn-lt"/>
                <a:ea typeface="+mn-ea"/>
                <a:cs typeface="+mn-cs"/>
              </a:rPr>
              <a:t>- en cure intensive (1</a:t>
            </a:r>
            <a:r>
              <a:rPr lang="fr-FR" sz="1200" b="0" i="0" u="none" strike="noStrike" kern="1200" baseline="0" dirty="0">
                <a:solidFill>
                  <a:schemeClr val="tx1"/>
                </a:solidFill>
                <a:effectLst/>
                <a:latin typeface="+mn-lt"/>
                <a:ea typeface="+mn-ea"/>
                <a:cs typeface="+mn-cs"/>
              </a:rPr>
              <a:t> mois matin et soir)</a:t>
            </a:r>
          </a:p>
          <a:p>
            <a:pPr marL="0" indent="0">
              <a:buNone/>
            </a:pPr>
            <a:endParaRPr lang="fr-FR" sz="1200" b="0" i="0" u="none" strike="noStrike" kern="1200" baseline="0" dirty="0">
              <a:solidFill>
                <a:schemeClr val="tx1"/>
              </a:solidFill>
              <a:effectLst/>
              <a:latin typeface="+mn-lt"/>
              <a:ea typeface="+mn-ea"/>
              <a:cs typeface="+mn-cs"/>
            </a:endParaRPr>
          </a:p>
          <a:p>
            <a:pPr marL="0" indent="0">
              <a:buNone/>
            </a:pPr>
            <a:r>
              <a:rPr lang="fr-FR" sz="1200" b="1" i="0" u="none" strike="noStrike" kern="1200" baseline="0" dirty="0">
                <a:solidFill>
                  <a:schemeClr val="tx1"/>
                </a:solidFill>
                <a:effectLst/>
                <a:latin typeface="+mn-lt"/>
                <a:ea typeface="+mn-ea"/>
                <a:cs typeface="+mn-cs"/>
              </a:rPr>
              <a:t>SERUM VIT C</a:t>
            </a:r>
          </a:p>
          <a:p>
            <a:pPr marL="0" indent="0">
              <a:buNone/>
            </a:pPr>
            <a:endParaRPr lang="fr-FR" sz="1200" b="1"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000" b="1" i="0" u="sng" strike="noStrike" kern="1200" cap="none" spc="0" normalizeH="0" baseline="0" noProof="0" dirty="0">
                <a:ln>
                  <a:noFill/>
                </a:ln>
                <a:solidFill>
                  <a:prstClr val="black"/>
                </a:solidFill>
                <a:effectLst/>
                <a:uLnTx/>
                <a:uFillTx/>
                <a:latin typeface="Calibri" panose="020F0502020204030204"/>
                <a:ea typeface="+mn-ea"/>
                <a:cs typeface="+mn-cs"/>
              </a:rPr>
              <a:t>Curcuma</a:t>
            </a:r>
            <a:r>
              <a:rPr kumimoji="0" lang="fr-FR" sz="1000" b="0" i="0" u="sng"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000" b="0" i="0" u="sng"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Niveau de l’épiderme </a:t>
            </a:r>
            <a:r>
              <a:rPr kumimoji="0" lang="fr-FR" sz="2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+16% </a:t>
            </a: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de kératinocytes. </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000" b="0" i="0" u="sng"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Niveau du derme </a:t>
            </a:r>
            <a:r>
              <a:rPr kumimoji="0" lang="fr-FR" sz="2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+17% </a:t>
            </a: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synthèse des fibres de collagène et d’élastine.</a:t>
            </a: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100" b="1" i="0" u="sng"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Grenade</a:t>
            </a:r>
            <a:endParaRPr kumimoji="0" lang="fr-FR" sz="1000" b="1" i="0" u="sng"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Agissent sur </a:t>
            </a:r>
            <a:r>
              <a:rPr kumimoji="0" lang="fr-FR" sz="1000" b="1"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l’oxygénation cellulaire* </a:t>
            </a: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 </a:t>
            </a:r>
            <a:r>
              <a:rPr kumimoji="0" lang="fr-FR" sz="2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+ 22%  </a:t>
            </a: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relargage CO2 en condition extrême</a:t>
            </a:r>
          </a:p>
          <a:p>
            <a:pPr marL="0" marR="0" lvl="0" indent="0" algn="l" defTabSz="914400" rtl="0" eaLnBrk="1" fontAlgn="auto" latinLnBrk="0" hangingPunct="1">
              <a:lnSpc>
                <a:spcPct val="100000"/>
              </a:lnSpc>
              <a:spcBef>
                <a:spcPts val="0"/>
              </a:spcBef>
              <a:spcAft>
                <a:spcPts val="0"/>
              </a:spcAft>
              <a:buClrTx/>
              <a:buSzTx/>
              <a:buNone/>
              <a:tabLst/>
              <a:defRPr/>
            </a:pP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Agissent sur la </a:t>
            </a:r>
            <a:r>
              <a:rPr kumimoji="0" lang="fr-FR" sz="1000" b="1"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régulation de la mélanogénèse *: </a:t>
            </a:r>
            <a:r>
              <a:rPr kumimoji="0" lang="fr-FR" sz="2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-15% </a:t>
            </a:r>
            <a:r>
              <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rPr>
              <a:t>synthèse de mélanine </a:t>
            </a: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just" defTabSz="914400" rtl="0" eaLnBrk="1" fontAlgn="auto" latinLnBrk="0" hangingPunct="1">
              <a:lnSpc>
                <a:spcPct val="100000"/>
              </a:lnSpc>
              <a:spcBef>
                <a:spcPts val="800"/>
              </a:spcBef>
              <a:spcAft>
                <a:spcPts val="0"/>
              </a:spcAft>
              <a:buClrTx/>
              <a:buSzTx/>
              <a:buNone/>
              <a:tabLst/>
              <a:defRPr/>
            </a:pPr>
            <a:r>
              <a:rPr kumimoji="0" lang="fr-FR" sz="1200" b="1" i="0" u="sng" strike="noStrike" kern="1200" cap="none" spc="0" normalizeH="0" baseline="0" noProof="0" dirty="0">
                <a:ln>
                  <a:noFill/>
                </a:ln>
                <a:solidFill>
                  <a:srgbClr val="000000"/>
                </a:solidFill>
                <a:effectLst/>
                <a:uLnTx/>
                <a:uFillTx/>
                <a:latin typeface="Calibri" panose="020F0502020204030204" pitchFamily="34" charset="0"/>
                <a:ea typeface="Arial Unicode MS"/>
                <a:cs typeface="Arial Unicode MS"/>
              </a:rPr>
              <a:t>Les cellules végétales natives de Grenade et de Curcuma.</a:t>
            </a:r>
            <a:endParaRPr kumimoji="0" lang="fr-FR" sz="1200" b="0" i="0" u="none" strike="noStrike" kern="1200" cap="none" spc="0" normalizeH="0" baseline="0" noProof="0" dirty="0">
              <a:ln>
                <a:noFill/>
              </a:ln>
              <a:solidFill>
                <a:srgbClr val="000000"/>
              </a:solidFill>
              <a:effectLst/>
              <a:uLnTx/>
              <a:uFillTx/>
              <a:latin typeface="Helvetica Neue"/>
              <a:ea typeface="Arial Unicode MS"/>
              <a:cs typeface="Arial Unicode MS"/>
            </a:endParaRPr>
          </a:p>
          <a:p>
            <a:pPr marL="0" marR="0" lvl="0" indent="0" algn="just" defTabSz="914400" rtl="0" eaLnBrk="1" fontAlgn="auto" latinLnBrk="0" hangingPunct="1">
              <a:lnSpc>
                <a:spcPct val="100000"/>
              </a:lnSpc>
              <a:spcBef>
                <a:spcPts val="800"/>
              </a:spcBef>
              <a:spcAft>
                <a:spcPts val="0"/>
              </a:spcAft>
              <a:buClrTx/>
              <a:buSz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Arial Unicode MS"/>
              </a:rPr>
              <a:t>Ces cellules sont obtenues par culture cellulaire, une biotechnologie brevetée et Made in France respectueuse de l'environnement et de la biodiversité. Cette technologie ne nécessite pas de culture en plein champ et seul un micro-prélèvement sur la plante suffit à obtenir ces cellules végétales natives.</a:t>
            </a:r>
            <a:endParaRPr kumimoji="0" lang="fr-FR" sz="1200" b="0" i="0" u="none" strike="noStrike" kern="1200" cap="none" spc="0" normalizeH="0" baseline="0" noProof="0" dirty="0">
              <a:ln>
                <a:noFill/>
              </a:ln>
              <a:solidFill>
                <a:srgbClr val="000000"/>
              </a:solidFill>
              <a:effectLst/>
              <a:uLnTx/>
              <a:uFillTx/>
              <a:latin typeface="Helvetica Neue"/>
              <a:ea typeface="Arial Unicode MS"/>
              <a:cs typeface="Arial Unicode M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Arial" panose="020B0604020202020204" pitchFamily="34" charset="0"/>
              </a:rPr>
              <a:t>Les ressources naturelles sont préservées et </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l’obtention de ces cellules végétales natives actives se font sans traumatisme ou destruction de la plante.</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Les cellules natives végétales ont une grande richesse moléculaire (acides aminés essentiels, vitamines et minéraux, …) qui leur offre une complémentarité d'action avec les autres constituants actifs du sérum C20 et C25.</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Chaque flacon</a:t>
            </a:r>
            <a:r>
              <a:rPr kumimoji="0" lang="fr-FR" sz="1200" b="1" i="0" u="none" strike="noStrike" kern="1200" cap="none" spc="0" normalizeH="0" baseline="30000" noProof="0" dirty="0">
                <a:ln>
                  <a:noFill/>
                </a:ln>
                <a:solidFill>
                  <a:prstClr val="black"/>
                </a:solidFill>
                <a:effectLst/>
                <a:uLnTx/>
                <a:uFillTx/>
                <a:latin typeface="Calibri" panose="020F0502020204030204" pitchFamily="34" charset="0"/>
                <a:ea typeface="Arial Unicode MS"/>
                <a:cs typeface="+mn-cs"/>
              </a:rPr>
              <a:t>(3)</a:t>
            </a: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 de sérum contient plus de 1,5 millions de cellules, soit environ 12 500 cellules natives par application.</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endPar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1" i="0" u="sng"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Curcuma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Avec sa belle robe orangée et son goût prononcé, le Curcuma possède des propriétés exceptionnelles. Utilisée depuis la nuit des temps comme condiment, teinture ou médicament. Dénommé « épice de longue vie », le Curcuma est très utilisé dans les médecines traditionnelles ayurvédique et chinoise pour ses propriétés anti-inflammatoires et antioxydantes, notamment dans le traitement des troubles digestifs et intestinaux, mais aussi pour protéger le foie et favoriser la cicatrisation.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Le curcuma semble être très prometteur dans le traitement de nombreuses pathologies et des recherches concernant le potentiel anticancéreux du Curcuma sont d’ailleurs en cours.</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Il existe de nombreuses variétés de Curcuma (environ 80), la plus utilisée est celle du Curcuma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Arial Unicode MS"/>
                <a:cs typeface="+mn-cs"/>
              </a:rPr>
              <a:t>Longa</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fr-FR" sz="1000" b="0" i="0" u="none" strike="noStrike" kern="1200" cap="none" spc="0" normalizeH="0" baseline="0" noProof="0" dirty="0">
              <a:ln>
                <a:noFill/>
              </a:ln>
              <a:solidFill>
                <a:srgbClr val="3E3E3E"/>
              </a:solidFill>
              <a:effectLst/>
              <a:uLnTx/>
              <a:uFillTx/>
              <a:latin typeface="Roboto Light" panose="02000000000000000000" pitchFamily="2" charset="0"/>
              <a:ea typeface="Roboto Light"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1" i="0" u="sng"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Grenade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Originaire d'Asie la grenade, fruit du grenadier, est aujourd'hui cultivée en Europe et principalement exploitée en Tunisie, au Maroc et en Israël.</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Mentionnée dans les manuscrits saints, la Grenade est depuis des temps immémoriaux symbole de vie et de fertilité mais aussi de puissance. Très riche en polyphénols, puissants anti-oxydants, plus de 250 études scientifiques montrent que la Grenade pourrait avoir un effet positif en cas de maladies cardiovasculaires, cancers et arthrite.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Véritable </a:t>
            </a:r>
            <a:r>
              <a:rPr kumimoji="0" lang="fr-FR" sz="1200" b="0" i="0" u="none" strike="noStrike" kern="1200" cap="none" spc="0" normalizeH="0" baseline="0" noProof="0" dirty="0" err="1">
                <a:ln>
                  <a:noFill/>
                </a:ln>
                <a:solidFill>
                  <a:prstClr val="black"/>
                </a:solidFill>
                <a:effectLst/>
                <a:uLnTx/>
                <a:uFillTx/>
                <a:latin typeface="Calibri" panose="020F0502020204030204" pitchFamily="34" charset="0"/>
                <a:ea typeface="Arial Unicode MS"/>
                <a:cs typeface="+mn-cs"/>
              </a:rPr>
              <a:t>super-aliment</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 la grenade, ici sous sa forme cellules végétales natives, aide la peau à booster son éclat et à uniformiser le teint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Les cellules végétales natives de Grenade agissent sur l’oxygénation cellulaire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Action sur la respiration cellulaire</a:t>
            </a:r>
            <a:r>
              <a:rPr kumimoji="0" lang="fr-FR" sz="1200" b="0" i="0" u="none" strike="noStrike" kern="1200" cap="none" spc="0" normalizeH="0" baseline="30000" noProof="0" dirty="0">
                <a:ln>
                  <a:noFill/>
                </a:ln>
                <a:solidFill>
                  <a:prstClr val="black"/>
                </a:solidFill>
                <a:effectLst/>
                <a:uLnTx/>
                <a:uFillTx/>
                <a:latin typeface="Calibri" panose="020F0502020204030204" pitchFamily="34" charset="0"/>
                <a:ea typeface="Arial Unicode MS"/>
                <a:cs typeface="+mn-cs"/>
              </a:rPr>
              <a:t>(4)</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  + 22% en condition extrême</a:t>
            </a:r>
            <a:r>
              <a:rPr kumimoji="0" lang="fr-FR" sz="1200" b="0" i="0" u="none" strike="noStrike" kern="1200" cap="none" spc="0" normalizeH="0" baseline="30000" noProof="0" dirty="0">
                <a:ln>
                  <a:noFill/>
                </a:ln>
                <a:solidFill>
                  <a:prstClr val="black"/>
                </a:solidFill>
                <a:effectLst/>
                <a:uLnTx/>
                <a:uFillTx/>
                <a:latin typeface="Calibri" panose="020F0502020204030204" pitchFamily="34" charset="0"/>
                <a:ea typeface="Arial Unicode MS"/>
                <a:cs typeface="+mn-cs"/>
              </a:rPr>
              <a:t>(5)</a:t>
            </a: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sng"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Les cellules végétales natives de Grenade agissent sur la régulation de la mélanogénèse</a:t>
            </a:r>
            <a:r>
              <a:rPr kumimoji="0" lang="fr-FR" sz="1200" b="0" i="0" u="sng" strike="noStrike" kern="1200" cap="none" spc="0" normalizeH="0" baseline="30000" noProof="0" dirty="0">
                <a:ln>
                  <a:noFill/>
                </a:ln>
                <a:solidFill>
                  <a:prstClr val="black"/>
                </a:solidFill>
                <a:effectLst/>
                <a:uLnTx/>
                <a:uFillTx/>
                <a:latin typeface="Calibri" panose="020F0502020204030204" pitchFamily="34" charset="0"/>
                <a:ea typeface="Arial Unicode MS"/>
                <a:cs typeface="+mn-cs"/>
              </a:rPr>
              <a:t>(4) </a:t>
            </a:r>
            <a:r>
              <a:rPr kumimoji="0" lang="fr-FR" sz="1200" b="0" i="0" u="sng"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En régulant la tyrosinase (inhibition de 18%), les cellules végétales natives diminuent la synthèse de mélanine de 15%.</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marR="0" lvl="0" indent="0" algn="just" defTabSz="914400" rtl="0" eaLnBrk="1" fontAlgn="auto" latinLnBrk="0" hangingPunct="1">
              <a:lnSpc>
                <a:spcPct val="100000"/>
              </a:lnSpc>
              <a:spcBef>
                <a:spcPts val="0"/>
              </a:spcBef>
              <a:spcAft>
                <a:spcPts val="0"/>
              </a:spcAft>
              <a:buClrTx/>
              <a:buSz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Par ces actions, les </a:t>
            </a:r>
            <a:r>
              <a:rPr kumimoji="0" lang="fr-FR" sz="1200" b="1" i="0" u="sng"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cellules végétales natives de Grenade </a:t>
            </a: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aident la peau à mieux se protéger des attaques radicalaires, à être plus lumineuse et plus uniforme. Elles viennent renforcer les actions éclat et </a:t>
            </a:r>
            <a:r>
              <a:rPr kumimoji="0" lang="fr-FR" sz="1200" b="1" i="0" u="none" strike="noStrike" kern="1200" cap="none" spc="0" normalizeH="0" baseline="0" noProof="0" dirty="0" err="1">
                <a:ln>
                  <a:noFill/>
                </a:ln>
                <a:solidFill>
                  <a:prstClr val="black"/>
                </a:solidFill>
                <a:effectLst/>
                <a:uLnTx/>
                <a:uFillTx/>
                <a:latin typeface="Calibri" panose="020F0502020204030204" pitchFamily="34" charset="0"/>
                <a:ea typeface="Arial Unicode MS"/>
                <a:cs typeface="+mn-cs"/>
              </a:rPr>
              <a:t>anti-taches</a:t>
            </a:r>
            <a:r>
              <a:rPr kumimoji="0" lang="fr-FR" sz="1200" b="1" i="0" u="none" strike="noStrike" kern="1200" cap="none" spc="0" normalizeH="0" baseline="0" noProof="0" dirty="0">
                <a:ln>
                  <a:noFill/>
                </a:ln>
                <a:solidFill>
                  <a:prstClr val="black"/>
                </a:solidFill>
                <a:effectLst/>
                <a:uLnTx/>
                <a:uFillTx/>
                <a:latin typeface="Calibri" panose="020F0502020204030204" pitchFamily="34" charset="0"/>
                <a:ea typeface="Arial Unicode MS"/>
                <a:cs typeface="+mn-cs"/>
              </a:rPr>
              <a:t> de la vitamine C. </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a:p>
            <a:pPr marL="0" indent="0">
              <a:buNone/>
            </a:pPr>
            <a:endParaRPr lang="fr-FR" sz="1200" b="0" i="0" u="none" strike="noStrike" kern="1200" dirty="0">
              <a:solidFill>
                <a:schemeClr val="tx1"/>
              </a:solidFill>
              <a:effectLst/>
              <a:latin typeface="+mn-lt"/>
              <a:ea typeface="+mn-ea"/>
              <a:cs typeface="+mn-cs"/>
            </a:endParaRPr>
          </a:p>
          <a:p>
            <a:pPr marL="158750" indent="0">
              <a:spcAft>
                <a:spcPts val="0"/>
              </a:spcAft>
              <a:buNone/>
            </a:pPr>
            <a:r>
              <a:rPr lang="fr-FR" sz="1600" b="1" u="sng" dirty="0">
                <a:solidFill>
                  <a:srgbClr val="000000"/>
                </a:solidFill>
                <a:latin typeface="Calibri" panose="020F0502020204030204" pitchFamily="34" charset="0"/>
                <a:ea typeface="Calibri" panose="020F0502020204030204" pitchFamily="34" charset="0"/>
              </a:rPr>
              <a:t>Huile d’abricot bio</a:t>
            </a:r>
            <a:endParaRPr lang="fr-FR" b="1" dirty="0">
              <a:latin typeface="Calibri" panose="020F0502020204030204" pitchFamily="34" charset="0"/>
              <a:ea typeface="Calibri" panose="020F0502020204030204" pitchFamily="34" charset="0"/>
            </a:endParaRPr>
          </a:p>
          <a:p>
            <a:pPr marL="158750" indent="0" algn="just">
              <a:buNone/>
            </a:pPr>
            <a:r>
              <a:rPr lang="fr-FR" sz="1200" dirty="0">
                <a:effectLst/>
                <a:latin typeface="Calibri" panose="020F0502020204030204" pitchFamily="34" charset="0"/>
                <a:ea typeface="Arial Unicode MS"/>
              </a:rPr>
              <a:t>Obtenue à partir d’abricot biologique, l’huile extraite du noyau est composée majoritairement d’Oméga 9 et d’Omega 6 reconnus pour leurs propriétés nourrissantes, assouplissantes, adoucissantes.</a:t>
            </a:r>
            <a:endParaRPr lang="fr-FR" sz="1200" dirty="0">
              <a:effectLst/>
              <a:latin typeface="Times New Roman" panose="02020603050405020304" pitchFamily="18" charset="0"/>
              <a:ea typeface="Arial Unicode MS"/>
            </a:endParaRPr>
          </a:p>
          <a:p>
            <a:pPr marL="158750" indent="0" algn="just">
              <a:buNone/>
            </a:pPr>
            <a:r>
              <a:rPr lang="fr-FR" sz="1200" dirty="0">
                <a:effectLst/>
                <a:latin typeface="Calibri" panose="020F0502020204030204" pitchFamily="34" charset="0"/>
                <a:ea typeface="Arial Unicode MS"/>
              </a:rPr>
              <a:t>Cette huile d’abricot biologique est également riche en vitamines A et E (photo-protectrices, </a:t>
            </a:r>
            <a:r>
              <a:rPr lang="fr-FR" sz="1200" dirty="0" err="1">
                <a:effectLst/>
                <a:latin typeface="Calibri" panose="020F0502020204030204" pitchFamily="34" charset="0"/>
                <a:ea typeface="Arial Unicode MS"/>
              </a:rPr>
              <a:t>anti-oxydantes</a:t>
            </a:r>
            <a:r>
              <a:rPr lang="fr-FR" sz="1200" dirty="0">
                <a:effectLst/>
                <a:latin typeface="Calibri" panose="020F0502020204030204" pitchFamily="34" charset="0"/>
                <a:ea typeface="Arial Unicode MS"/>
              </a:rPr>
              <a:t>), en phytostérols (restauration de la fonction barrière, protection UV, </a:t>
            </a:r>
            <a:r>
              <a:rPr lang="fr-FR" sz="1200" dirty="0" err="1">
                <a:effectLst/>
                <a:latin typeface="Calibri" panose="020F0502020204030204" pitchFamily="34" charset="0"/>
                <a:ea typeface="Arial Unicode MS"/>
              </a:rPr>
              <a:t>anti-vieillissement</a:t>
            </a:r>
            <a:r>
              <a:rPr lang="fr-FR" sz="1200" dirty="0">
                <a:effectLst/>
                <a:latin typeface="Calibri" panose="020F0502020204030204" pitchFamily="34" charset="0"/>
                <a:ea typeface="Arial Unicode MS"/>
              </a:rPr>
              <a:t> cutané). </a:t>
            </a:r>
            <a:br>
              <a:rPr lang="fr-FR" sz="1200" dirty="0">
                <a:effectLst/>
                <a:latin typeface="Calibri" panose="020F0502020204030204" pitchFamily="34" charset="0"/>
                <a:ea typeface="Arial Unicode MS"/>
              </a:rPr>
            </a:br>
            <a:r>
              <a:rPr lang="fr-FR" sz="1200" dirty="0">
                <a:effectLst/>
                <a:latin typeface="Calibri" panose="020F0502020204030204" pitchFamily="34" charset="0"/>
                <a:ea typeface="Arial Unicode MS"/>
              </a:rPr>
              <a:t>Dotée d’un pouvoir « Illuminateur de teint « (effet bonne mine), elle est donc tout particulièrement recommandée dans les formules de soins tonifiantes destinés aux peaux ternes, dévitalisées, déshydratées.</a:t>
            </a:r>
            <a:br>
              <a:rPr lang="fr-FR" sz="1200" dirty="0">
                <a:effectLst/>
                <a:latin typeface="Calibri" panose="020F0502020204030204" pitchFamily="34" charset="0"/>
                <a:ea typeface="Arial Unicode MS"/>
              </a:rPr>
            </a:br>
            <a:r>
              <a:rPr lang="fr-FR" sz="1200" dirty="0">
                <a:effectLst/>
                <a:latin typeface="Calibri" panose="020F0502020204030204" pitchFamily="34" charset="0"/>
                <a:ea typeface="Arial Unicode MS"/>
              </a:rPr>
              <a:t>Sa pénétration rapide, sans laisser de toucher gras, convient à toutes les peaux mêmes grasses et mixtes.</a:t>
            </a:r>
            <a:endParaRPr lang="fr-FR" sz="1200" dirty="0">
              <a:effectLst/>
              <a:latin typeface="Times New Roman" panose="02020603050405020304" pitchFamily="18" charset="0"/>
              <a:ea typeface="Arial Unicode MS"/>
            </a:endParaRPr>
          </a:p>
          <a:p>
            <a:pPr marL="158750" indent="0" algn="just">
              <a:buNone/>
            </a:pPr>
            <a:endParaRPr lang="fr-FR" sz="1200" b="1" u="sng" dirty="0">
              <a:effectLst/>
              <a:latin typeface="Times New Roman" panose="02020603050405020304" pitchFamily="18" charset="0"/>
              <a:ea typeface="Arial Unicode MS"/>
            </a:endParaRPr>
          </a:p>
          <a:p>
            <a:pPr marL="0" marR="0" lvl="0" indent="0" algn="just" defTabSz="914400" rtl="0" eaLnBrk="1" fontAlgn="auto" latinLnBrk="0" hangingPunct="1">
              <a:lnSpc>
                <a:spcPct val="100000"/>
              </a:lnSpc>
              <a:spcBef>
                <a:spcPts val="0"/>
              </a:spcBef>
              <a:spcAft>
                <a:spcPts val="0"/>
              </a:spcAft>
              <a:buClrTx/>
              <a:buSzTx/>
              <a:buNone/>
              <a:tabLst/>
              <a:defRPr/>
            </a:pPr>
            <a:r>
              <a:rPr lang="fr-FR" sz="1200" b="1" u="sng" strike="noStrike" dirty="0">
                <a:ln>
                  <a:noFill/>
                </a:ln>
                <a:solidFill>
                  <a:srgbClr val="000000"/>
                </a:solidFill>
                <a:effectLst/>
                <a:latin typeface="Calibri" panose="020F0502020204030204" pitchFamily="34" charset="0"/>
                <a:ea typeface="Arial Unicode MS"/>
              </a:rPr>
              <a:t> </a:t>
            </a:r>
            <a:r>
              <a:rPr lang="fr-FR" b="1" u="sng" dirty="0"/>
              <a:t>L’orange douce </a:t>
            </a:r>
            <a:r>
              <a:rPr lang="fr-FR" dirty="0"/>
              <a:t>est reconnue pour son action sur la tonicité cutanée.</a:t>
            </a:r>
          </a:p>
          <a:p>
            <a:pPr marL="158750" indent="0">
              <a:buNone/>
            </a:pPr>
            <a:endParaRPr lang="fr-FR" sz="1200" b="0" i="0" u="sng" kern="1200" baseline="0" dirty="0">
              <a:solidFill>
                <a:schemeClr val="tx1"/>
              </a:solidFill>
              <a:effectLst/>
              <a:latin typeface="+mn-lt"/>
              <a:ea typeface="+mn-ea"/>
              <a:cs typeface="+mn-cs"/>
            </a:endParaRPr>
          </a:p>
          <a:p>
            <a:pPr marL="158750" indent="0">
              <a:buNone/>
            </a:pPr>
            <a:endParaRPr lang="fr-FR" sz="1200" b="0" i="0" u="sng" kern="1200" baseline="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2</a:t>
            </a:fld>
            <a:endParaRPr lang="fr-FR"/>
          </a:p>
        </p:txBody>
      </p:sp>
    </p:spTree>
    <p:extLst>
      <p:ext uri="{BB962C8B-B14F-4D97-AF65-F5344CB8AC3E}">
        <p14:creationId xmlns:p14="http://schemas.microsoft.com/office/powerpoint/2010/main" val="272366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b="1" i="0" dirty="0">
                <a:solidFill>
                  <a:srgbClr val="3E3E3E"/>
                </a:solidFill>
                <a:effectLst/>
                <a:latin typeface="Sofia Pro" panose="00000500000000000000" pitchFamily="50" charset="0"/>
              </a:rPr>
              <a:t>Dès 5 jours :</a:t>
            </a:r>
            <a:br>
              <a:rPr lang="fr-FR" dirty="0"/>
            </a:br>
            <a:r>
              <a:rPr lang="fr-FR" b="0" i="0" dirty="0">
                <a:solidFill>
                  <a:srgbClr val="3E3E3E"/>
                </a:solidFill>
                <a:effectLst/>
                <a:latin typeface="Sofia Pro" panose="00000500000000000000" pitchFamily="50" charset="0"/>
              </a:rPr>
              <a:t>Une efficacité mesurée* et visible* sur l’éclat et l’homogénéité du teint :</a:t>
            </a:r>
            <a:br>
              <a:rPr lang="fr-FR" dirty="0"/>
            </a:br>
            <a:r>
              <a:rPr lang="fr-FR" b="0" i="0" dirty="0">
                <a:solidFill>
                  <a:srgbClr val="3E3E3E"/>
                </a:solidFill>
                <a:effectLst/>
                <a:latin typeface="Sofia Pro" panose="00000500000000000000" pitchFamily="50" charset="0"/>
              </a:rPr>
              <a:t>Près de 9 femmes sur 10 : convaincues par l’effet coup d’éclat et l’action bonne mine**</a:t>
            </a:r>
            <a:br>
              <a:rPr lang="fr-FR" dirty="0"/>
            </a:br>
            <a:r>
              <a:rPr lang="fr-FR" b="0" i="0" dirty="0">
                <a:solidFill>
                  <a:srgbClr val="3E3E3E"/>
                </a:solidFill>
                <a:effectLst/>
                <a:latin typeface="Sofia Pro" panose="00000500000000000000" pitchFamily="50" charset="0"/>
              </a:rPr>
              <a:t>100% des femmes : ont adopté le produit**' &amp; souhaitent poursuivre son utilisation**</a:t>
            </a:r>
            <a:br>
              <a:rPr lang="fr-FR" dirty="0"/>
            </a:br>
            <a:br>
              <a:rPr lang="fr-FR" dirty="0"/>
            </a:br>
            <a:r>
              <a:rPr lang="fr-FR" b="1" i="0" dirty="0">
                <a:solidFill>
                  <a:srgbClr val="3E3E3E"/>
                </a:solidFill>
                <a:effectLst/>
                <a:latin typeface="Sofia Pro" panose="00000500000000000000" pitchFamily="50" charset="0"/>
              </a:rPr>
              <a:t>Dès 14 jours :</a:t>
            </a:r>
            <a:br>
              <a:rPr lang="fr-FR" dirty="0"/>
            </a:br>
            <a:r>
              <a:rPr lang="fr-FR" b="0" i="0" dirty="0">
                <a:solidFill>
                  <a:srgbClr val="3E3E3E"/>
                </a:solidFill>
                <a:effectLst/>
                <a:latin typeface="Sofia Pro" panose="00000500000000000000" pitchFamily="50" charset="0"/>
              </a:rPr>
              <a:t>Le volume des rides est réduit*** la peau est visiblement plus lisse :</a:t>
            </a:r>
            <a:br>
              <a:rPr lang="fr-FR" dirty="0"/>
            </a:br>
            <a:r>
              <a:rPr lang="fr-FR" b="0" i="0" dirty="0">
                <a:solidFill>
                  <a:srgbClr val="3E3E3E"/>
                </a:solidFill>
                <a:effectLst/>
                <a:latin typeface="Sofia Pro" panose="00000500000000000000" pitchFamily="50" charset="0"/>
              </a:rPr>
              <a:t>Près de 9 femmes sur 10 : la peau est de meilleure qualité, plus belle**</a:t>
            </a:r>
            <a:br>
              <a:rPr lang="fr-FR" dirty="0"/>
            </a:br>
            <a:r>
              <a:rPr lang="fr-FR" b="0" i="0" dirty="0">
                <a:solidFill>
                  <a:srgbClr val="3E3E3E"/>
                </a:solidFill>
                <a:effectLst/>
                <a:latin typeface="Sofia Pro" panose="00000500000000000000" pitchFamily="50" charset="0"/>
              </a:rPr>
              <a:t>100% des femmes : trouvent que la peau est réveillée, plus lumineuse et le teint éclatant**</a:t>
            </a:r>
            <a:br>
              <a:rPr lang="fr-FR" dirty="0"/>
            </a:br>
            <a:br>
              <a:rPr lang="fr-FR" dirty="0"/>
            </a:br>
            <a:r>
              <a:rPr lang="fr-FR" b="1" i="0" dirty="0">
                <a:solidFill>
                  <a:srgbClr val="3E3E3E"/>
                </a:solidFill>
                <a:effectLst/>
                <a:latin typeface="Sofia Pro" panose="00000500000000000000" pitchFamily="50" charset="0"/>
              </a:rPr>
              <a:t>Dès 28 jours :</a:t>
            </a:r>
            <a:br>
              <a:rPr lang="fr-FR" dirty="0"/>
            </a:br>
            <a:r>
              <a:rPr lang="fr-FR" b="0" i="0" dirty="0">
                <a:solidFill>
                  <a:srgbClr val="3E3E3E"/>
                </a:solidFill>
                <a:effectLst/>
                <a:latin typeface="Sofia Pro" panose="00000500000000000000" pitchFamily="50" charset="0"/>
              </a:rPr>
              <a:t>Les traits sont lissés*, la peau est visiblement plus jeune et rebondie, la couleur des taches est moins intense** :</a:t>
            </a:r>
            <a:br>
              <a:rPr lang="fr-FR" dirty="0"/>
            </a:br>
            <a:r>
              <a:rPr lang="fr-FR" b="0" i="0" dirty="0">
                <a:solidFill>
                  <a:srgbClr val="3E3E3E"/>
                </a:solidFill>
                <a:effectLst/>
                <a:latin typeface="Sofia Pro" panose="00000500000000000000" pitchFamily="50" charset="0"/>
              </a:rPr>
              <a:t>+58% d'homogénéité du teint***</a:t>
            </a:r>
            <a:br>
              <a:rPr lang="fr-FR" dirty="0"/>
            </a:br>
            <a:r>
              <a:rPr lang="fr-FR" b="0" i="0" dirty="0">
                <a:solidFill>
                  <a:srgbClr val="3E3E3E"/>
                </a:solidFill>
                <a:effectLst/>
                <a:latin typeface="Sofia Pro" panose="00000500000000000000" pitchFamily="50" charset="0"/>
              </a:rPr>
              <a:t>+18% de tonicité cutanée***</a:t>
            </a:r>
            <a:br>
              <a:rPr lang="fr-FR" dirty="0"/>
            </a:br>
            <a:r>
              <a:rPr lang="fr-FR" b="0" i="0" dirty="0">
                <a:solidFill>
                  <a:srgbClr val="3E3E3E"/>
                </a:solidFill>
                <a:effectLst/>
                <a:latin typeface="Sofia Pro" panose="00000500000000000000" pitchFamily="50" charset="0"/>
              </a:rPr>
              <a:t>-30% de profondeur des rides***</a:t>
            </a:r>
            <a:br>
              <a:rPr lang="fr-FR" dirty="0"/>
            </a:br>
            <a:br>
              <a:rPr lang="fr-FR" dirty="0"/>
            </a:br>
            <a:r>
              <a:rPr lang="fr-FR" b="1" i="0" dirty="0">
                <a:solidFill>
                  <a:srgbClr val="3E3E3E"/>
                </a:solidFill>
                <a:effectLst/>
                <a:latin typeface="Sofia Pro" panose="00000500000000000000" pitchFamily="50" charset="0"/>
              </a:rPr>
              <a:t>Dès 56 jours :</a:t>
            </a:r>
            <a:br>
              <a:rPr lang="fr-FR" dirty="0"/>
            </a:br>
            <a:r>
              <a:rPr lang="fr-FR" b="0" i="0" dirty="0">
                <a:solidFill>
                  <a:srgbClr val="3E3E3E"/>
                </a:solidFill>
                <a:effectLst/>
                <a:latin typeface="Sofia Pro" panose="00000500000000000000" pitchFamily="50" charset="0"/>
              </a:rPr>
              <a:t>L'efficacité </a:t>
            </a:r>
            <a:r>
              <a:rPr lang="fr-FR" b="0" i="0" dirty="0" err="1">
                <a:solidFill>
                  <a:srgbClr val="3E3E3E"/>
                </a:solidFill>
                <a:effectLst/>
                <a:latin typeface="Sofia Pro" panose="00000500000000000000" pitchFamily="50" charset="0"/>
              </a:rPr>
              <a:t>anti-taches</a:t>
            </a:r>
            <a:r>
              <a:rPr lang="fr-FR" b="0" i="0" dirty="0">
                <a:solidFill>
                  <a:srgbClr val="3E3E3E"/>
                </a:solidFill>
                <a:effectLst/>
                <a:latin typeface="Sofia Pro" panose="00000500000000000000" pitchFamily="50" charset="0"/>
              </a:rPr>
              <a:t> s'intensifie :</a:t>
            </a:r>
            <a:br>
              <a:rPr lang="fr-FR" dirty="0"/>
            </a:br>
            <a:r>
              <a:rPr lang="fr-FR" b="0" i="0" dirty="0">
                <a:solidFill>
                  <a:srgbClr val="3E3E3E"/>
                </a:solidFill>
                <a:effectLst/>
                <a:latin typeface="Sofia Pro" panose="00000500000000000000" pitchFamily="50" charset="0"/>
              </a:rPr>
              <a:t>Jusqu'à 44% de réduction du nombre de taches****</a:t>
            </a:r>
            <a:br>
              <a:rPr lang="fr-FR" dirty="0"/>
            </a:br>
            <a:r>
              <a:rPr lang="fr-FR" b="0" i="0" dirty="0">
                <a:solidFill>
                  <a:srgbClr val="3E3E3E"/>
                </a:solidFill>
                <a:effectLst/>
                <a:latin typeface="Sofia Pro" panose="00000500000000000000" pitchFamily="50" charset="0"/>
              </a:rPr>
              <a:t>Jusqu'à 50% de réduction de la coloration des taches*****</a:t>
            </a:r>
            <a:br>
              <a:rPr lang="fr-FR" dirty="0"/>
            </a:br>
            <a:r>
              <a:rPr lang="fr-FR" b="0" i="0" dirty="0">
                <a:solidFill>
                  <a:srgbClr val="3E3E3E"/>
                </a:solidFill>
                <a:effectLst/>
                <a:latin typeface="Sofia Pro" panose="00000500000000000000" pitchFamily="50" charset="0"/>
              </a:rPr>
              <a:t>Pour 80% des femmes, les taches sont moins-intenses**</a:t>
            </a:r>
            <a:br>
              <a:rPr lang="fr-FR" dirty="0"/>
            </a:br>
            <a:endParaRPr lang="fr-FR" sz="1200" i="0" u="non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1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0"/>
              </a:spcAft>
            </a:pPr>
            <a:r>
              <a:rPr lang="fr-FR" dirty="0"/>
              <a:t>Pour résumer la formule :</a:t>
            </a:r>
          </a:p>
          <a:p>
            <a:br>
              <a:rPr lang="fr-FR" sz="1000" dirty="0">
                <a:solidFill>
                  <a:srgbClr val="3E3E3E"/>
                </a:solidFill>
                <a:latin typeface="Roboto Light" panose="02000000000000000000" pitchFamily="2" charset="0"/>
                <a:ea typeface="Roboto Light" panose="02000000000000000000" pitchFamily="2" charset="0"/>
              </a:rPr>
            </a:br>
            <a:r>
              <a:rPr lang="fr-FR" sz="1000" dirty="0">
                <a:solidFill>
                  <a:srgbClr val="3E3E3E"/>
                </a:solidFill>
                <a:latin typeface="Roboto Light" panose="02000000000000000000" pitchFamily="2" charset="0"/>
                <a:ea typeface="Roboto Light" panose="02000000000000000000" pitchFamily="2" charset="0"/>
              </a:rPr>
              <a:t>20% de vitamine C stable :</a:t>
            </a:r>
          </a:p>
          <a:p>
            <a:r>
              <a:rPr lang="fr-FR" sz="1000" dirty="0">
                <a:solidFill>
                  <a:srgbClr val="3E3E3E"/>
                </a:solidFill>
                <a:latin typeface="Roboto Light" panose="02000000000000000000" pitchFamily="2" charset="0"/>
                <a:ea typeface="Roboto Light" panose="02000000000000000000" pitchFamily="2" charset="0"/>
              </a:rPr>
              <a:t>D'origine 100% naturelle, cette forme stable de la vitamine C concentre toute la puissance et l'efficacité de la vitamine C sans ses inconvénients :</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Ultra-stable à la lumière, à la chaleur, à l'air (la molécule de vitamine C est stabilisée 4 fois), sa puissance est garantie tout au long de son utilisation.</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Non acide et donc mieux tolérée, elle est biocompatible avec tous les types de peau (testée </a:t>
            </a:r>
            <a:r>
              <a:rPr lang="fr-FR" sz="1000" dirty="0" err="1">
                <a:solidFill>
                  <a:srgbClr val="3E3E3E"/>
                </a:solidFill>
                <a:latin typeface="Roboto Light" panose="02000000000000000000" pitchFamily="2" charset="0"/>
                <a:ea typeface="Roboto Light" panose="02000000000000000000" pitchFamily="2" charset="0"/>
              </a:rPr>
              <a:t>dermatologiquement</a:t>
            </a:r>
            <a:r>
              <a:rPr lang="fr-FR" sz="1000" dirty="0">
                <a:solidFill>
                  <a:srgbClr val="3E3E3E"/>
                </a:solidFill>
                <a:latin typeface="Roboto Light" panose="02000000000000000000" pitchFamily="2" charset="0"/>
                <a:ea typeface="Roboto Light" panose="02000000000000000000" pitchFamily="2" charset="0"/>
              </a:rPr>
              <a:t> sur tous les types de peau, même sensibles. Bonne tolérance).</a:t>
            </a:r>
          </a:p>
          <a:p>
            <a:pPr marL="171450" indent="-171450">
              <a:buFont typeface="Arial" panose="020B0604020202020204" pitchFamily="34" charset="0"/>
              <a:buChar char="•"/>
            </a:pPr>
            <a:r>
              <a:rPr lang="fr-FR" sz="1000" dirty="0">
                <a:solidFill>
                  <a:srgbClr val="3E3E3E"/>
                </a:solidFill>
                <a:latin typeface="Roboto Light" panose="02000000000000000000" pitchFamily="2" charset="0"/>
                <a:ea typeface="Roboto Light" panose="02000000000000000000" pitchFamily="2" charset="0"/>
              </a:rPr>
              <a:t>Liposoluble pour une bio-assimilation et une pénétration optimisées. </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Curcuma ; </a:t>
            </a:r>
          </a:p>
          <a:p>
            <a:r>
              <a:rPr lang="fr-FR" sz="1000" dirty="0">
                <a:solidFill>
                  <a:srgbClr val="3E3E3E"/>
                </a:solidFill>
                <a:latin typeface="Roboto Light" panose="02000000000000000000" pitchFamily="2" charset="0"/>
                <a:ea typeface="Roboto Light" panose="02000000000000000000" pitchFamily="2" charset="0"/>
              </a:rPr>
              <a:t>Action stimulante sur l'épiderme et le derme</a:t>
            </a:r>
          </a:p>
          <a:p>
            <a:r>
              <a:rPr lang="fr-FR" sz="1000" dirty="0">
                <a:solidFill>
                  <a:srgbClr val="3E3E3E"/>
                </a:solidFill>
                <a:latin typeface="Roboto Light" panose="02000000000000000000" pitchFamily="2" charset="0"/>
                <a:ea typeface="Roboto Light" panose="02000000000000000000" pitchFamily="2" charset="0"/>
              </a:rPr>
              <a:t>Aide la peau à être plus ferme et plus élastique. </a:t>
            </a:r>
          </a:p>
          <a:p>
            <a:r>
              <a:rPr lang="fr-FR" sz="1000" dirty="0">
                <a:solidFill>
                  <a:srgbClr val="3E3E3E"/>
                </a:solidFill>
                <a:latin typeface="Roboto Light" panose="02000000000000000000" pitchFamily="2" charset="0"/>
                <a:ea typeface="Roboto Light" panose="02000000000000000000" pitchFamily="2" charset="0"/>
              </a:rPr>
              <a:t>Il complète l'action protectrice et anti-âge de la vitamine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Grenade : </a:t>
            </a:r>
          </a:p>
          <a:p>
            <a:r>
              <a:rPr lang="fr-FR" sz="1000" dirty="0">
                <a:solidFill>
                  <a:srgbClr val="3E3E3E"/>
                </a:solidFill>
                <a:latin typeface="Roboto Light" panose="02000000000000000000" pitchFamily="2" charset="0"/>
                <a:ea typeface="Roboto Light" panose="02000000000000000000" pitchFamily="2" charset="0"/>
              </a:rPr>
              <a:t>Action sur l'oxygénation cellulaire et la mélanogénèse.</a:t>
            </a:r>
          </a:p>
          <a:p>
            <a:r>
              <a:rPr lang="fr-FR" sz="1000" dirty="0">
                <a:solidFill>
                  <a:srgbClr val="3E3E3E"/>
                </a:solidFill>
                <a:latin typeface="Roboto Light" panose="02000000000000000000" pitchFamily="2" charset="0"/>
                <a:ea typeface="Roboto Light" panose="02000000000000000000" pitchFamily="2" charset="0"/>
              </a:rPr>
              <a:t>Aide la peau à être plus lumineuse et plus uniforme. </a:t>
            </a:r>
          </a:p>
          <a:p>
            <a:r>
              <a:rPr lang="fr-FR" sz="1000" dirty="0">
                <a:solidFill>
                  <a:srgbClr val="3E3E3E"/>
                </a:solidFill>
                <a:latin typeface="Roboto Light" panose="02000000000000000000" pitchFamily="2" charset="0"/>
                <a:ea typeface="Roboto Light" panose="02000000000000000000" pitchFamily="2" charset="0"/>
              </a:rPr>
              <a:t>Elle renforce l'éclat et l'action </a:t>
            </a:r>
            <a:r>
              <a:rPr lang="fr-FR" sz="1000" dirty="0" err="1">
                <a:solidFill>
                  <a:srgbClr val="3E3E3E"/>
                </a:solidFill>
                <a:latin typeface="Roboto Light" panose="02000000000000000000" pitchFamily="2" charset="0"/>
                <a:ea typeface="Roboto Light" panose="02000000000000000000" pitchFamily="2" charset="0"/>
              </a:rPr>
              <a:t>anti-taches</a:t>
            </a:r>
            <a:r>
              <a:rPr lang="fr-FR" sz="1000" dirty="0">
                <a:solidFill>
                  <a:srgbClr val="3E3E3E"/>
                </a:solidFill>
                <a:latin typeface="Roboto Light" panose="02000000000000000000" pitchFamily="2" charset="0"/>
                <a:ea typeface="Roboto Light" panose="02000000000000000000" pitchFamily="2" charset="0"/>
              </a:rPr>
              <a:t> de la vitamine C</a:t>
            </a:r>
          </a:p>
          <a:p>
            <a:endParaRPr lang="fr-FR" sz="1000" dirty="0">
              <a:solidFill>
                <a:srgbClr val="3E3E3E"/>
              </a:solidFill>
              <a:latin typeface="Roboto Light" panose="02000000000000000000" pitchFamily="2" charset="0"/>
              <a:ea typeface="Roboto Light" panose="02000000000000000000" pitchFamily="2" charset="0"/>
            </a:endParaRPr>
          </a:p>
          <a:p>
            <a:r>
              <a:rPr lang="fr-FR" sz="1000" dirty="0">
                <a:solidFill>
                  <a:srgbClr val="3E3E3E"/>
                </a:solidFill>
                <a:latin typeface="Roboto Light" panose="02000000000000000000" pitchFamily="2" charset="0"/>
                <a:ea typeface="Roboto Light" panose="02000000000000000000" pitchFamily="2" charset="0"/>
              </a:rPr>
              <a:t>Huile d'abricot biologique :</a:t>
            </a:r>
          </a:p>
          <a:p>
            <a:r>
              <a:rPr lang="fr-FR" sz="1000" dirty="0">
                <a:solidFill>
                  <a:srgbClr val="3E3E3E"/>
                </a:solidFill>
                <a:latin typeface="Roboto Light" panose="02000000000000000000" pitchFamily="2" charset="0"/>
                <a:ea typeface="Roboto Light" panose="02000000000000000000" pitchFamily="2" charset="0"/>
              </a:rPr>
              <a:t>extraite du noyau est composée principalement d'oméga 9 et d'oméga 6, connus pour leurs propriétés nourrissantes, adoucissantes et lissantes.</a:t>
            </a:r>
          </a:p>
          <a:p>
            <a:r>
              <a:rPr lang="fr-FR" sz="1000" dirty="0">
                <a:solidFill>
                  <a:srgbClr val="3E3E3E"/>
                </a:solidFill>
                <a:latin typeface="Roboto Light" panose="02000000000000000000" pitchFamily="2" charset="0"/>
                <a:ea typeface="Roboto Light" panose="02000000000000000000" pitchFamily="2" charset="0"/>
              </a:rPr>
              <a:t>Cette huile d'abricot bio est également riche en vitamines A et E (photo-protectrices, </a:t>
            </a:r>
            <a:r>
              <a:rPr lang="fr-FR" sz="1000" dirty="0" err="1">
                <a:solidFill>
                  <a:srgbClr val="3E3E3E"/>
                </a:solidFill>
                <a:latin typeface="Roboto Light" panose="02000000000000000000" pitchFamily="2" charset="0"/>
                <a:ea typeface="Roboto Light" panose="02000000000000000000" pitchFamily="2" charset="0"/>
              </a:rPr>
              <a:t>anti-oxydantes</a:t>
            </a:r>
            <a:r>
              <a:rPr lang="fr-FR" sz="1000" dirty="0">
                <a:solidFill>
                  <a:srgbClr val="3E3E3E"/>
                </a:solidFill>
                <a:latin typeface="Roboto Light" panose="02000000000000000000" pitchFamily="2" charset="0"/>
                <a:ea typeface="Roboto Light" panose="02000000000000000000" pitchFamily="2" charset="0"/>
              </a:rPr>
              <a:t>), en phytostérols (restauration de la fonction barrière, protection UV, anti-âge de la peau). Dotée d'un pouvoir "illuminateur de teint" (effet bonne mine), elle est donc particulièrement recommandée dans les formules de soin toniques destinées aux peaux ternes, dévitalisées et déshydratées. Sa pénétration rapide, sans laisser de sensation grasse, convient à tous les types de peaux, même grasses et mixtes.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336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499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14</a:t>
            </a:fld>
            <a:endParaRPr lang="fr-FR"/>
          </a:p>
        </p:txBody>
      </p:sp>
    </p:spTree>
    <p:extLst>
      <p:ext uri="{BB962C8B-B14F-4D97-AF65-F5344CB8AC3E}">
        <p14:creationId xmlns:p14="http://schemas.microsoft.com/office/powerpoint/2010/main" val="391580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15</a:t>
            </a:fld>
            <a:endParaRPr lang="fr-FR"/>
          </a:p>
        </p:txBody>
      </p:sp>
    </p:spTree>
    <p:extLst>
      <p:ext uri="{BB962C8B-B14F-4D97-AF65-F5344CB8AC3E}">
        <p14:creationId xmlns:p14="http://schemas.microsoft.com/office/powerpoint/2010/main" val="347842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16</a:t>
            </a:fld>
            <a:endParaRPr lang="fr-FR"/>
          </a:p>
        </p:txBody>
      </p:sp>
    </p:spTree>
    <p:extLst>
      <p:ext uri="{BB962C8B-B14F-4D97-AF65-F5344CB8AC3E}">
        <p14:creationId xmlns:p14="http://schemas.microsoft.com/office/powerpoint/2010/main" val="1970734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17</a:t>
            </a:fld>
            <a:endParaRPr lang="fr-FR"/>
          </a:p>
        </p:txBody>
      </p:sp>
    </p:spTree>
    <p:extLst>
      <p:ext uri="{BB962C8B-B14F-4D97-AF65-F5344CB8AC3E}">
        <p14:creationId xmlns:p14="http://schemas.microsoft.com/office/powerpoint/2010/main" val="179169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19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L'application est également disponible sur ordinateur en cliquant sur le lien ci-dessous :https://yonka.sparted.com/app</a:t>
            </a:r>
          </a:p>
          <a:p>
            <a:endParaRPr lang="fr-FR" dirty="0"/>
          </a:p>
          <a:p>
            <a:r>
              <a:rPr lang="fr-FR" b="1" dirty="0"/>
              <a:t>Créez un compte, ajoutez votre nom, prénom, email et mot de passe</a:t>
            </a:r>
          </a:p>
          <a:p>
            <a:r>
              <a:rPr lang="fr-FR" b="1" dirty="0"/>
              <a:t>Entrez le code magique YK1954</a:t>
            </a:r>
          </a:p>
          <a:p>
            <a:r>
              <a:rPr lang="fr-FR" b="1" dirty="0"/>
              <a:t>Cliquez sur démarrer et choisissez votre segmentation</a:t>
            </a:r>
          </a:p>
          <a:p>
            <a:r>
              <a:rPr lang="fr-FR" b="1" dirty="0"/>
              <a:t>Jouez et n'oubliez pas d'activer vos notifications</a:t>
            </a:r>
          </a:p>
        </p:txBody>
      </p:sp>
      <p:sp>
        <p:nvSpPr>
          <p:cNvPr id="4" name="Espace réservé du numéro de diapositive 3"/>
          <p:cNvSpPr>
            <a:spLocks noGrp="1"/>
          </p:cNvSpPr>
          <p:nvPr>
            <p:ph type="sldNum" sz="quarter" idx="5"/>
          </p:nvPr>
        </p:nvSpPr>
        <p:spPr/>
        <p:txBody>
          <a:bodyPr/>
          <a:lstStyle/>
          <a:p>
            <a:fld id="{3852BDF3-393B-4FFC-9C41-E0EB8F74970E}" type="slidenum">
              <a:rPr lang="fr-FR" smtClean="0"/>
              <a:t>20</a:t>
            </a:fld>
            <a:endParaRPr lang="fr-FR"/>
          </a:p>
        </p:txBody>
      </p:sp>
    </p:spTree>
    <p:extLst>
      <p:ext uri="{BB962C8B-B14F-4D97-AF65-F5344CB8AC3E}">
        <p14:creationId xmlns:p14="http://schemas.microsoft.com/office/powerpoint/2010/main" val="392708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FORMATION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5D512-6B45-4599-B546-A08B6EF7031D}"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06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HYDRA</a:t>
            </a:r>
            <a:r>
              <a:rPr lang="fr-FR" sz="1200" i="0" kern="1200" baseline="0" dirty="0">
                <a:solidFill>
                  <a:schemeClr val="tx1"/>
                </a:solidFill>
                <a:effectLst/>
                <a:latin typeface="+mn-lt"/>
                <a:ea typeface="+mn-ea"/>
                <a:cs typeface="+mn-cs"/>
              </a:rPr>
              <a:t> N°1 SERUM </a:t>
            </a:r>
            <a:r>
              <a:rPr lang="fr-FR" sz="1200" i="0" kern="1200" dirty="0">
                <a:solidFill>
                  <a:schemeClr val="tx1"/>
                </a:solidFill>
                <a:effectLst/>
                <a:latin typeface="+mn-lt"/>
                <a:ea typeface="+mn-ea"/>
                <a:cs typeface="+mn-cs"/>
              </a:rPr>
              <a:t>: L’</a:t>
            </a:r>
            <a:r>
              <a:rPr lang="fr-FR" sz="1200" b="0" i="0" kern="1200" dirty="0">
                <a:solidFill>
                  <a:schemeClr val="tx1"/>
                </a:solidFill>
                <a:effectLst/>
                <a:latin typeface="+mn-lt"/>
                <a:ea typeface="+mn-ea"/>
                <a:cs typeface="+mn-cs"/>
              </a:rPr>
              <a:t>Allié des peaux assoiffées</a:t>
            </a:r>
            <a:endParaRPr lang="fr-FR" sz="1200" i="0" kern="1200" baseline="0" dirty="0">
              <a:solidFill>
                <a:schemeClr val="tx1"/>
              </a:solidFill>
              <a:effectLst/>
              <a:latin typeface="+mn-lt"/>
              <a:ea typeface="+mn-ea"/>
              <a:cs typeface="+mn-cs"/>
            </a:endParaRP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Ce sérum hydratant à l'acide hyaluronique est le soin SOS des peaux très déshydratées à qui il apporte une hydratation profonde et de longue durée. Enrichi d'actifs </a:t>
            </a:r>
            <a:r>
              <a:rPr lang="fr-FR" sz="1200" b="0" i="0" kern="1200" dirty="0" err="1">
                <a:solidFill>
                  <a:schemeClr val="tx1"/>
                </a:solidFill>
                <a:effectLst/>
                <a:latin typeface="+mn-lt"/>
                <a:ea typeface="+mn-ea"/>
                <a:cs typeface="+mn-cs"/>
              </a:rPr>
              <a:t>restructurants</a:t>
            </a:r>
            <a:r>
              <a:rPr lang="fr-FR" sz="1200" b="0" i="0" kern="1200" dirty="0">
                <a:solidFill>
                  <a:schemeClr val="tx1"/>
                </a:solidFill>
                <a:effectLst/>
                <a:latin typeface="+mn-lt"/>
                <a:ea typeface="+mn-ea"/>
                <a:cs typeface="+mn-cs"/>
              </a:rPr>
              <a:t> et </a:t>
            </a:r>
            <a:r>
              <a:rPr lang="fr-FR" sz="1200" b="0" i="0" kern="1200" dirty="0" err="1">
                <a:solidFill>
                  <a:schemeClr val="tx1"/>
                </a:solidFill>
                <a:effectLst/>
                <a:latin typeface="+mn-lt"/>
                <a:ea typeface="+mn-ea"/>
                <a:cs typeface="+mn-cs"/>
              </a:rPr>
              <a:t>anti-oxydants</a:t>
            </a:r>
            <a:r>
              <a:rPr lang="fr-FR" sz="1200" b="0" i="0" kern="1200" dirty="0">
                <a:solidFill>
                  <a:schemeClr val="tx1"/>
                </a:solidFill>
                <a:effectLst/>
                <a:latin typeface="+mn-lt"/>
                <a:ea typeface="+mn-ea"/>
                <a:cs typeface="+mn-cs"/>
              </a:rPr>
              <a:t> tels les vitamines A, C et E, Hydra N° 1 Sérum, nourrit et régénère la peau intensément et la laisse toute douce, souple et </a:t>
            </a:r>
            <a:r>
              <a:rPr lang="fr-FR" sz="1200" b="0" i="0" kern="1200" dirty="0" err="1">
                <a:solidFill>
                  <a:schemeClr val="tx1"/>
                </a:solidFill>
                <a:effectLst/>
                <a:latin typeface="+mn-lt"/>
                <a:ea typeface="+mn-ea"/>
                <a:cs typeface="+mn-cs"/>
              </a:rPr>
              <a:t>repulpée</a:t>
            </a:r>
            <a:r>
              <a:rPr lang="fr-FR"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Résultats</a:t>
            </a:r>
            <a:r>
              <a:rPr lang="fr-FR" sz="1200" i="0" u="sng" kern="1200" baseline="0" dirty="0">
                <a:solidFill>
                  <a:schemeClr val="tx1"/>
                </a:solidFill>
                <a:effectLst/>
                <a:latin typeface="+mn-lt"/>
                <a:ea typeface="+mn-ea"/>
                <a:cs typeface="+mn-cs"/>
              </a:rPr>
              <a:t> : </a:t>
            </a:r>
          </a:p>
          <a:p>
            <a:pPr lvl="0"/>
            <a:r>
              <a:rPr lang="fr-FR" sz="1600" dirty="0">
                <a:solidFill>
                  <a:srgbClr val="3E3E3E"/>
                </a:solidFill>
                <a:latin typeface="Roboto" panose="02000000000000000000" pitchFamily="2" charset="0"/>
                <a:ea typeface="Roboto" panose="02000000000000000000" pitchFamily="2" charset="0"/>
              </a:rPr>
              <a:t>Utilisé avec </a:t>
            </a:r>
            <a:r>
              <a:rPr lang="fr-FR" sz="1600" cap="small" dirty="0">
                <a:solidFill>
                  <a:srgbClr val="3E3E3E"/>
                </a:solidFill>
                <a:latin typeface="Roboto" panose="02000000000000000000" pitchFamily="2" charset="0"/>
                <a:ea typeface="Roboto" panose="02000000000000000000" pitchFamily="2" charset="0"/>
              </a:rPr>
              <a:t>hydra n°1 crème </a:t>
            </a:r>
          </a:p>
          <a:p>
            <a:pPr lvl="0"/>
            <a:r>
              <a:rPr lang="fr-FR" sz="1200" i="1" dirty="0">
                <a:solidFill>
                  <a:srgbClr val="3E3E3E"/>
                </a:solidFill>
                <a:latin typeface="Roboto" panose="02000000000000000000" pitchFamily="2" charset="0"/>
                <a:ea typeface="Roboto" panose="02000000000000000000" pitchFamily="2" charset="0"/>
              </a:rPr>
              <a:t>+144% d’hydratation immédiatement et +102% après 8h </a:t>
            </a:r>
            <a:r>
              <a:rPr lang="fr-FR" sz="1200" dirty="0">
                <a:solidFill>
                  <a:srgbClr val="3E3E3E"/>
                </a:solidFill>
                <a:latin typeface="Roboto" panose="02000000000000000000" pitchFamily="2" charset="0"/>
                <a:ea typeface="Roboto" panose="02000000000000000000" pitchFamily="2" charset="0"/>
              </a:rPr>
              <a:t> </a:t>
            </a:r>
          </a:p>
          <a:p>
            <a:r>
              <a:rPr lang="fr-FR" sz="1600" dirty="0">
                <a:solidFill>
                  <a:srgbClr val="3E3E3E"/>
                </a:solidFill>
                <a:latin typeface="Roboto" panose="02000000000000000000" pitchFamily="2" charset="0"/>
                <a:ea typeface="Roboto" panose="02000000000000000000" pitchFamily="2" charset="0"/>
              </a:rPr>
              <a:t>Utilisé Avec </a:t>
            </a:r>
            <a:r>
              <a:rPr lang="fr-FR" sz="1600" cap="small" dirty="0">
                <a:solidFill>
                  <a:srgbClr val="3E3E3E"/>
                </a:solidFill>
                <a:latin typeface="Roboto" panose="02000000000000000000" pitchFamily="2" charset="0"/>
                <a:ea typeface="Roboto" panose="02000000000000000000" pitchFamily="2" charset="0"/>
              </a:rPr>
              <a:t>hydra n°1 fluide </a:t>
            </a:r>
          </a:p>
          <a:p>
            <a:r>
              <a:rPr lang="fr-FR" sz="1200" i="1" dirty="0">
                <a:solidFill>
                  <a:srgbClr val="3E3E3E"/>
                </a:solidFill>
                <a:latin typeface="Roboto" panose="02000000000000000000" pitchFamily="2" charset="0"/>
                <a:ea typeface="Roboto" panose="02000000000000000000" pitchFamily="2" charset="0"/>
              </a:rPr>
              <a:t>+122% d’hydratation immédiatement et +76% après 8h  </a:t>
            </a:r>
          </a:p>
          <a:p>
            <a:endParaRPr lang="fr-FR" sz="120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93% d’ingrédients d’origine naturelle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Sa texture gel-crème pénètre rapidement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Laisse sur la peau son arôme de rose, de jasmin</a:t>
            </a:r>
            <a:r>
              <a:rPr lang="fr-FR" sz="1200" b="0" i="0" kern="1200" baseline="0" dirty="0">
                <a:solidFill>
                  <a:schemeClr val="tx1"/>
                </a:solidFill>
                <a:effectLst/>
                <a:latin typeface="+mn-lt"/>
                <a:ea typeface="+mn-ea"/>
                <a:cs typeface="+mn-cs"/>
              </a:rPr>
              <a:t> et de camomille</a:t>
            </a:r>
            <a:r>
              <a:rPr lang="fr-FR" sz="1200" b="0" i="0" kern="1200" dirty="0">
                <a:solidFill>
                  <a:schemeClr val="tx1"/>
                </a:solidFill>
                <a:effectLst/>
                <a:latin typeface="+mn-lt"/>
                <a:ea typeface="+mn-ea"/>
                <a:cs typeface="+mn-cs"/>
              </a:rPr>
              <a:t> léger et fleuri et 100% naturel.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Action anti-âge (ou préserve la jeunesse de la peau)</a:t>
            </a:r>
          </a:p>
          <a:p>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13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endParaRPr lang="fr-FR" sz="1200" dirty="0">
              <a:solidFill>
                <a:prstClr val="black"/>
              </a:solidFill>
              <a:latin typeface="Century Gothic" panose="020B0502020202020204" pitchFamily="34" charset="0"/>
            </a:endParaRPr>
          </a:p>
          <a:p>
            <a:pPr algn="just">
              <a:defRPr/>
            </a:pPr>
            <a:r>
              <a:rPr lang="fr-FR" dirty="0">
                <a:solidFill>
                  <a:srgbClr val="3E3E3E"/>
                </a:solidFill>
                <a:latin typeface="Roboto" panose="02000000000000000000" pitchFamily="2" charset="0"/>
                <a:ea typeface="Roboto" panose="02000000000000000000" pitchFamily="2" charset="0"/>
              </a:rPr>
              <a:t>▪ Idéal pour tous : hommes, femmes, tout âge, tous types de peaux, toute l’année ! </a:t>
            </a:r>
          </a:p>
          <a:p>
            <a:pPr algn="just">
              <a:defRPr/>
            </a:pPr>
            <a:r>
              <a:rPr lang="fr-FR" dirty="0">
                <a:solidFill>
                  <a:srgbClr val="3E3E3E"/>
                </a:solidFill>
                <a:latin typeface="Roboto" panose="02000000000000000000" pitchFamily="2" charset="0"/>
                <a:ea typeface="Roboto" panose="02000000000000000000" pitchFamily="2" charset="0"/>
              </a:rPr>
              <a:t>▪ En cure avant et après l’été et/ou l’hiver. </a:t>
            </a:r>
          </a:p>
          <a:p>
            <a:pPr algn="just">
              <a:defRPr/>
            </a:pPr>
            <a:r>
              <a:rPr lang="fr-FR" dirty="0">
                <a:solidFill>
                  <a:srgbClr val="3E3E3E"/>
                </a:solidFill>
                <a:latin typeface="Roboto" panose="02000000000000000000" pitchFamily="2" charset="0"/>
                <a:ea typeface="Roboto" panose="02000000000000000000" pitchFamily="2" charset="0"/>
              </a:rPr>
              <a:t>▪ 1 pression ajoutée au fond de teint pour une tenue prolongée !</a:t>
            </a:r>
          </a:p>
          <a:p>
            <a:pPr algn="just">
              <a:defRPr/>
            </a:pPr>
            <a:r>
              <a:rPr lang="fr-FR" dirty="0">
                <a:solidFill>
                  <a:srgbClr val="3E3E3E"/>
                </a:solidFill>
                <a:latin typeface="Roboto" panose="02000000000000000000" pitchFamily="2" charset="0"/>
                <a:ea typeface="Roboto" panose="02000000000000000000" pitchFamily="2" charset="0"/>
              </a:rPr>
              <a:t>▪ En complément, utiliser le </a:t>
            </a:r>
            <a:r>
              <a:rPr lang="fr-FR" cap="small" dirty="0">
                <a:solidFill>
                  <a:srgbClr val="3E3E3E"/>
                </a:solidFill>
                <a:latin typeface="Roboto" panose="02000000000000000000" pitchFamily="2" charset="0"/>
                <a:ea typeface="Roboto" panose="02000000000000000000" pitchFamily="2" charset="0"/>
              </a:rPr>
              <a:t>masque hydra n°1 </a:t>
            </a:r>
            <a:r>
              <a:rPr lang="fr-FR" dirty="0">
                <a:solidFill>
                  <a:srgbClr val="3E3E3E"/>
                </a:solidFill>
                <a:latin typeface="Roboto" panose="02000000000000000000" pitchFamily="2" charset="0"/>
                <a:ea typeface="Roboto" panose="02000000000000000000" pitchFamily="2" charset="0"/>
              </a:rPr>
              <a:t>une à trois fois par semaine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olidFill>
                  <a:srgbClr val="3E3E3E"/>
                </a:solidFill>
                <a:latin typeface="Roboto" panose="02000000000000000000" pitchFamily="2" charset="0"/>
                <a:ea typeface="Roboto" panose="02000000000000000000" pitchFamily="2" charset="0"/>
              </a:rPr>
              <a:t>▪ </a:t>
            </a:r>
            <a:r>
              <a:rPr lang="fr-FR" sz="1200" kern="1200" dirty="0">
                <a:solidFill>
                  <a:schemeClr val="tx1"/>
                </a:solidFill>
                <a:effectLst/>
                <a:latin typeface="+mn-lt"/>
                <a:ea typeface="+mn-ea"/>
                <a:cs typeface="+mn-cs"/>
              </a:rPr>
              <a:t>Hydra n°1 </a:t>
            </a:r>
            <a:r>
              <a:rPr lang="fr-FR" sz="1200" kern="1200" dirty="0" err="1">
                <a:solidFill>
                  <a:schemeClr val="tx1"/>
                </a:solidFill>
                <a:effectLst/>
                <a:latin typeface="+mn-lt"/>
                <a:ea typeface="+mn-ea"/>
                <a:cs typeface="+mn-cs"/>
              </a:rPr>
              <a:t>serum</a:t>
            </a:r>
            <a:r>
              <a:rPr lang="fr-FR" sz="1200" kern="1200" dirty="0">
                <a:solidFill>
                  <a:schemeClr val="tx1"/>
                </a:solidFill>
                <a:effectLst/>
                <a:latin typeface="+mn-lt"/>
                <a:ea typeface="+mn-ea"/>
                <a:cs typeface="+mn-cs"/>
              </a:rPr>
              <a:t> – sous le </a:t>
            </a:r>
            <a:r>
              <a:rPr lang="fr-FR" sz="1200" kern="1200" dirty="0" err="1">
                <a:solidFill>
                  <a:schemeClr val="tx1"/>
                </a:solidFill>
                <a:effectLst/>
                <a:latin typeface="+mn-lt"/>
                <a:ea typeface="+mn-ea"/>
                <a:cs typeface="+mn-cs"/>
              </a:rPr>
              <a:t>nude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perfect</a:t>
            </a:r>
            <a:r>
              <a:rPr lang="fr-FR" sz="1200" kern="1200" dirty="0">
                <a:solidFill>
                  <a:schemeClr val="tx1"/>
                </a:solidFill>
                <a:effectLst/>
                <a:latin typeface="+mn-lt"/>
                <a:ea typeface="+mn-ea"/>
                <a:cs typeface="+mn-cs"/>
              </a:rPr>
              <a:t> ou la crème anti-rougeurs - TOP </a:t>
            </a:r>
            <a:r>
              <a:rPr lang="fr-FR" sz="1200" kern="1200" dirty="0" err="1">
                <a:solidFill>
                  <a:schemeClr val="tx1"/>
                </a:solidFill>
                <a:effectLst/>
                <a:latin typeface="+mn-lt"/>
                <a:ea typeface="+mn-ea"/>
                <a:cs typeface="+mn-cs"/>
              </a:rPr>
              <a:t>TOP</a:t>
            </a:r>
            <a:endParaRPr lang="fr-FR" sz="1200" kern="1200" dirty="0">
              <a:solidFill>
                <a:schemeClr val="tx1"/>
              </a:solidFill>
              <a:effectLst/>
              <a:latin typeface="+mn-lt"/>
              <a:ea typeface="+mn-ea"/>
              <a:cs typeface="+mn-cs"/>
            </a:endParaRPr>
          </a:p>
          <a:p>
            <a:pPr algn="just">
              <a:defRPr/>
            </a:pPr>
            <a:endParaRPr lang="fr-FR" dirty="0">
              <a:solidFill>
                <a:srgbClr val="3E3E3E"/>
              </a:solidFill>
              <a:latin typeface="Roboto" panose="02000000000000000000" pitchFamily="2" charset="0"/>
              <a:ea typeface="Roboto" panose="02000000000000000000" pitchFamily="2" charset="0"/>
            </a:endParaRP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Ma peau est inconfortable et tiraille »</a:t>
            </a:r>
          </a:p>
          <a:p>
            <a:r>
              <a:rPr lang="fr-FR" sz="1200" dirty="0">
                <a:solidFill>
                  <a:prstClr val="black"/>
                </a:solidFill>
                <a:latin typeface="Century Gothic" panose="020B0502020202020204" pitchFamily="34" charset="0"/>
              </a:rPr>
              <a:t>« Ma peau desquame »</a:t>
            </a:r>
          </a:p>
          <a:p>
            <a:r>
              <a:rPr lang="fr-FR" sz="1200" dirty="0">
                <a:solidFill>
                  <a:prstClr val="black"/>
                </a:solidFill>
                <a:latin typeface="Century Gothic" panose="020B0502020202020204" pitchFamily="34" charset="0"/>
              </a:rPr>
              <a:t>« Mon fond de teint plaque »</a:t>
            </a:r>
          </a:p>
          <a:p>
            <a:r>
              <a:rPr lang="fr-FR" sz="1200" dirty="0">
                <a:solidFill>
                  <a:prstClr val="black"/>
                </a:solidFill>
                <a:latin typeface="Century Gothic" panose="020B0502020202020204" pitchFamily="34" charset="0"/>
              </a:rPr>
              <a:t>« Je reviens du soleil ma peau est terne et inconfortable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rPr>
              <a:t>Complexe hydratant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small"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aloe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vera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bio &amp;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phytosqualane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d’olive : Hydratant, renforce la fonction barrière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imperata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cylindrica</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action hygroscopique = hydratation intense et longue durée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AH de BPM : Hydratation</a:t>
            </a:r>
            <a:r>
              <a:rPr lang="fr-FR" altLang="zh-TW" u="none" dirty="0">
                <a:latin typeface="Optima" pitchFamily="34" charset="0"/>
                <a:sym typeface="Wingdings" panose="05000000000000000000" pitchFamily="2" charset="2"/>
              </a:rPr>
              <a:t> en profondeur,</a:t>
            </a:r>
            <a:r>
              <a:rPr lang="fr-FR" altLang="zh-TW" u="none" baseline="0" dirty="0">
                <a:latin typeface="Optima" pitchFamily="34" charset="0"/>
                <a:sym typeface="Wingdings" panose="05000000000000000000" pitchFamily="2" charset="2"/>
              </a:rPr>
              <a:t> </a:t>
            </a:r>
            <a:r>
              <a:rPr lang="fr-FR" altLang="zh-TW" u="none" dirty="0">
                <a:latin typeface="Optima" pitchFamily="34" charset="0"/>
                <a:sym typeface="Wingdings" panose="05000000000000000000" pitchFamily="2" charset="2"/>
              </a:rPr>
              <a:t>renouvellement des cellules, action </a:t>
            </a:r>
            <a:r>
              <a:rPr lang="fr-FR" altLang="zh-TW" u="none" dirty="0" err="1">
                <a:latin typeface="Optima" pitchFamily="34" charset="0"/>
                <a:sym typeface="Wingdings" panose="05000000000000000000" pitchFamily="2" charset="2"/>
              </a:rPr>
              <a:t>rede</a:t>
            </a:r>
            <a:r>
              <a:rPr lang="fr-FR" altLang="zh-TW" u="none" baseline="0" dirty="0" err="1">
                <a:latin typeface="Optima" pitchFamily="34" charset="0"/>
                <a:sym typeface="Wingdings" panose="05000000000000000000" pitchFamily="2" charset="2"/>
              </a:rPr>
              <a:t>nsifiante</a:t>
            </a:r>
            <a:r>
              <a:rPr lang="fr-FR" altLang="zh-TW" u="none" baseline="0" dirty="0">
                <a:latin typeface="Optima" pitchFamily="34" charset="0"/>
                <a:sym typeface="Wingdings" panose="05000000000000000000" pitchFamily="2" charset="2"/>
              </a:rPr>
              <a:t> / </a:t>
            </a:r>
            <a:r>
              <a:rPr lang="fr-FR" altLang="zh-TW" u="none" baseline="0" dirty="0" err="1">
                <a:latin typeface="Optima" pitchFamily="34" charset="0"/>
                <a:sym typeface="Wingdings" panose="05000000000000000000" pitchFamily="2" charset="2"/>
              </a:rPr>
              <a:t>restructurante</a:t>
            </a:r>
            <a:r>
              <a:rPr lang="fr-FR" altLang="zh-TW" u="none" baseline="0" dirty="0">
                <a:latin typeface="Optima" pitchFamily="3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zh-TW" u="none" baseline="0" dirty="0">
              <a:latin typeface="Optima"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Vitamines ACE : Protège les cellules, actions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antioxydante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régénérante</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Polysacharides</a:t>
            </a: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sérine, PCA, glycérine végétale : hydratant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defTabSz="1041400">
              <a:spcBef>
                <a:spcPct val="0"/>
              </a:spcBef>
            </a:pPr>
            <a:r>
              <a:rPr lang="fr-FR" altLang="fr-FR" sz="1200" b="1" dirty="0">
                <a:latin typeface="Optima" pitchFamily="34" charset="0"/>
              </a:rPr>
              <a:t>+ </a:t>
            </a:r>
          </a:p>
          <a:p>
            <a:pPr defTabSz="1041400">
              <a:spcBef>
                <a:spcPct val="0"/>
              </a:spcBef>
            </a:pPr>
            <a:r>
              <a:rPr lang="fr-FR" altLang="fr-FR" sz="1200" b="1" dirty="0">
                <a:latin typeface="Optima" pitchFamily="34" charset="0"/>
              </a:rPr>
              <a:t>GLYCERINE VEGETALE </a:t>
            </a:r>
            <a:r>
              <a:rPr lang="fr-FR" altLang="fr-FR" sz="1200" b="0" dirty="0">
                <a:latin typeface="Optima" pitchFamily="34" charset="0"/>
              </a:rPr>
              <a:t>(ingrédient ECOCERT, provient du colza</a:t>
            </a:r>
            <a:r>
              <a:rPr lang="fr-FR" altLang="fr-FR" sz="1200" b="0" baseline="0" dirty="0">
                <a:latin typeface="Optima" pitchFamily="34" charset="0"/>
              </a:rPr>
              <a:t> européen) </a:t>
            </a:r>
            <a:r>
              <a:rPr lang="fr-FR" sz="1200" b="0" kern="1200" dirty="0">
                <a:solidFill>
                  <a:schemeClr val="tx1"/>
                </a:solidFill>
                <a:effectLst/>
                <a:latin typeface="+mn-lt"/>
                <a:ea typeface="+mn-ea"/>
                <a:cs typeface="+mn-cs"/>
              </a:rPr>
              <a:t>Action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Humectante</a:t>
            </a:r>
            <a:r>
              <a:rPr lang="fr-FR" sz="1200" kern="1200" dirty="0">
                <a:solidFill>
                  <a:schemeClr val="tx1"/>
                </a:solidFill>
                <a:effectLst/>
                <a:latin typeface="+mn-lt"/>
                <a:ea typeface="+mn-ea"/>
                <a:cs typeface="+mn-cs"/>
              </a:rPr>
              <a:t> et hydratante, elle réduit la vitesse d’évaporation de l’eau à la surface de la peau, assouplit,  adoucit et atténue les rugosités.</a:t>
            </a:r>
            <a:endParaRPr lang="fr-FR" altLang="fr-FR" sz="1200" b="1" dirty="0">
              <a:latin typeface="Optima" pitchFamily="34" charset="0"/>
            </a:endParaRPr>
          </a:p>
          <a:p>
            <a:pPr defTabSz="1041400">
              <a:spcBef>
                <a:spcPct val="0"/>
              </a:spcBef>
            </a:pPr>
            <a:r>
              <a:rPr lang="fr-FR" altLang="fr-FR" sz="1200" b="1" dirty="0">
                <a:latin typeface="Optima" pitchFamily="34" charset="0"/>
              </a:rPr>
              <a:t>SERINE:</a:t>
            </a:r>
            <a:r>
              <a:rPr lang="fr-FR" altLang="fr-FR" sz="1200" dirty="0">
                <a:latin typeface="Optima" pitchFamily="34" charset="0"/>
              </a:rPr>
              <a:t> acide aminé qui fait partie du Natural </a:t>
            </a:r>
            <a:r>
              <a:rPr lang="fr-FR" altLang="fr-FR" sz="1200" dirty="0" err="1">
                <a:latin typeface="Optima" pitchFamily="34" charset="0"/>
              </a:rPr>
              <a:t>Moisturizing</a:t>
            </a:r>
            <a:r>
              <a:rPr lang="fr-FR" altLang="fr-FR" sz="1200" dirty="0">
                <a:latin typeface="Optima" pitchFamily="34" charset="0"/>
              </a:rPr>
              <a:t> Factor (NMF) qui est le facteur d'humidification maintenant l'hydratation normale de la peau</a:t>
            </a:r>
          </a:p>
          <a:p>
            <a:pPr marL="0" marR="0" lvl="0" indent="0" algn="l" defTabSz="1041400" rtl="0" eaLnBrk="1" fontAlgn="auto" latinLnBrk="0" hangingPunct="1">
              <a:lnSpc>
                <a:spcPct val="100000"/>
              </a:lnSpc>
              <a:spcBef>
                <a:spcPct val="0"/>
              </a:spcBef>
              <a:spcAft>
                <a:spcPts val="0"/>
              </a:spcAft>
              <a:buClrTx/>
              <a:buSzTx/>
              <a:buFontTx/>
              <a:buNone/>
              <a:tabLst/>
              <a:defRPr/>
            </a:pPr>
            <a:r>
              <a:rPr lang="fr-FR" altLang="fr-FR" sz="1200" b="1" dirty="0">
                <a:latin typeface="Optima" pitchFamily="34" charset="0"/>
              </a:rPr>
              <a:t>PCA: </a:t>
            </a:r>
            <a:r>
              <a:rPr lang="fr-FR" altLang="fr-FR" sz="1200" dirty="0">
                <a:latin typeface="Optima" pitchFamily="34" charset="0"/>
              </a:rPr>
              <a:t>PYRROLIDONE CARBOXYLIC ACID</a:t>
            </a:r>
            <a:r>
              <a:rPr lang="fr-FR" altLang="fr-FR" sz="1200" baseline="0" dirty="0">
                <a:latin typeface="Optima" pitchFamily="34" charset="0"/>
              </a:rPr>
              <a:t> = </a:t>
            </a:r>
            <a:r>
              <a:rPr lang="fr-FR" altLang="fr-FR" sz="1200" b="1" dirty="0">
                <a:latin typeface="Optima" pitchFamily="34" charset="0"/>
              </a:rPr>
              <a:t>Entre dans la composition du NMF, hygroscopique &gt; maintient l’eau</a:t>
            </a:r>
            <a:r>
              <a:rPr lang="fr-FR" altLang="fr-FR" sz="1200" b="1" baseline="0" dirty="0">
                <a:latin typeface="Optima" pitchFamily="34" charset="0"/>
              </a:rPr>
              <a:t> dans la peau</a:t>
            </a:r>
            <a:endParaRPr lang="fr-FR" altLang="fr-FR" sz="1200" b="1" dirty="0">
              <a:latin typeface="Optima" pitchFamily="34" charset="0"/>
            </a:endParaRPr>
          </a:p>
          <a:p>
            <a:pPr defTabSz="1041400">
              <a:spcBef>
                <a:spcPct val="0"/>
              </a:spcBef>
            </a:pPr>
            <a:r>
              <a:rPr lang="fr-FR" altLang="fr-FR" sz="1200" dirty="0">
                <a:latin typeface="Optima" pitchFamily="34" charset="0"/>
              </a:rPr>
              <a:t>Origine: Betterave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b="1" dirty="0">
                <a:latin typeface="Optima" pitchFamily="34" charset="0"/>
              </a:rPr>
              <a:t>POLYSACCHARIDE :</a:t>
            </a:r>
            <a:r>
              <a:rPr lang="fr-FR" altLang="fr-FR" sz="1200" b="1" baseline="0" dirty="0">
                <a:latin typeface="Optima" pitchFamily="34" charset="0"/>
              </a:rPr>
              <a:t> </a:t>
            </a:r>
            <a:r>
              <a:rPr lang="fr-FR" altLang="fr-FR" sz="1200" dirty="0">
                <a:latin typeface="Optima" pitchFamily="34" charset="0"/>
              </a:rPr>
              <a:t>Pouvoir hydratant immédiat et prolongé, apporte un toucher soyeux</a:t>
            </a:r>
            <a:endParaRPr lang="fr-FR" altLang="fr-FR" sz="1200" b="1" baseline="0" dirty="0">
              <a:latin typeface="Optima" pitchFamily="34" charset="0"/>
            </a:endParaRPr>
          </a:p>
          <a:p>
            <a:r>
              <a:rPr lang="fr-FR" sz="1200" b="0" kern="1200" baseline="0" dirty="0">
                <a:solidFill>
                  <a:schemeClr val="tx1"/>
                </a:solidFill>
                <a:effectLst/>
                <a:latin typeface="Optima" pitchFamily="34" charset="0"/>
                <a:ea typeface="+mn-ea"/>
                <a:cs typeface="+mn-cs"/>
              </a:rPr>
              <a:t>O</a:t>
            </a:r>
            <a:r>
              <a:rPr lang="fr-FR" sz="1200" b="0" kern="1200" dirty="0">
                <a:solidFill>
                  <a:schemeClr val="tx1"/>
                </a:solidFill>
                <a:effectLst/>
                <a:latin typeface="+mn-lt"/>
                <a:ea typeface="+mn-ea"/>
                <a:cs typeface="+mn-cs"/>
              </a:rPr>
              <a:t>rigine : </a:t>
            </a:r>
            <a:r>
              <a:rPr lang="fr-FR" sz="1200" kern="1200" dirty="0">
                <a:solidFill>
                  <a:schemeClr val="tx1"/>
                </a:solidFill>
                <a:effectLst/>
                <a:latin typeface="+mn-lt"/>
                <a:ea typeface="+mn-ea"/>
                <a:cs typeface="+mn-cs"/>
              </a:rPr>
              <a:t>biotechnologie  </a:t>
            </a:r>
          </a:p>
          <a:p>
            <a:r>
              <a:rPr lang="fr-FR" sz="1200" b="0" kern="1200" dirty="0">
                <a:solidFill>
                  <a:schemeClr val="tx1"/>
                </a:solidFill>
                <a:effectLst/>
                <a:latin typeface="+mn-lt"/>
                <a:ea typeface="+mn-ea"/>
                <a:cs typeface="+mn-cs"/>
              </a:rPr>
              <a:t>Composition : </a:t>
            </a:r>
            <a:r>
              <a:rPr lang="fr-FR" sz="1200" kern="1200" dirty="0">
                <a:solidFill>
                  <a:schemeClr val="tx1"/>
                </a:solidFill>
                <a:effectLst/>
                <a:latin typeface="+mn-lt"/>
                <a:ea typeface="+mn-ea"/>
                <a:cs typeface="+mn-cs"/>
              </a:rPr>
              <a:t>polysaccharide (sucre complexe composé de plusieurs molécules de sucres simples) obtenu par fermentation naturelle bactérienne dont les substrats sont du sorbitol de maïs et peptone de soja. </a:t>
            </a:r>
          </a:p>
          <a:p>
            <a:pPr defTabSz="1041400">
              <a:spcBef>
                <a:spcPct val="0"/>
              </a:spcBef>
            </a:pPr>
            <a:endParaRPr lang="fr-FR" altLang="fr-FR" sz="1200" dirty="0">
              <a:latin typeface="Optima" pitchFamily="34" charset="0"/>
            </a:endParaRPr>
          </a:p>
          <a:p>
            <a:pPr defTabSz="1041400">
              <a:spcBef>
                <a:spcPct val="50000"/>
              </a:spcBef>
            </a:pPr>
            <a:r>
              <a:rPr lang="fr-FR" altLang="fr-FR" sz="1200" b="1" dirty="0">
                <a:latin typeface="Optima" pitchFamily="34" charset="0"/>
              </a:rPr>
              <a:t>EXTRAIT DE LEVURE: </a:t>
            </a:r>
            <a:r>
              <a:rPr lang="fr-FR" altLang="fr-FR" sz="1200" dirty="0">
                <a:latin typeface="Optima" pitchFamily="34" charset="0"/>
              </a:rPr>
              <a:t>favorise la formation d'un ciment lipidique</a:t>
            </a:r>
          </a:p>
          <a:p>
            <a:pPr defTabSz="1041400"/>
            <a:r>
              <a:rPr lang="fr-FR" altLang="fr-FR" sz="1200" b="1" dirty="0">
                <a:latin typeface="Optima" pitchFamily="34" charset="0"/>
              </a:rPr>
              <a:t>SILICIUM: reconstitue</a:t>
            </a:r>
            <a:r>
              <a:rPr lang="fr-FR" altLang="fr-FR" sz="1200" b="1" baseline="0" dirty="0">
                <a:latin typeface="Optima" pitchFamily="34" charset="0"/>
              </a:rPr>
              <a:t> les réserves en eau de la peau. </a:t>
            </a:r>
            <a:r>
              <a:rPr lang="fr-FR" altLang="fr-FR" sz="1200" dirty="0">
                <a:latin typeface="Optima" pitchFamily="34" charset="0"/>
              </a:rPr>
              <a:t>Présent dans de nombreux aliments. Il induit ou régule la multiplication des fibroblastes. </a:t>
            </a:r>
          </a:p>
          <a:p>
            <a:pPr defTabSz="1041400">
              <a:spcBef>
                <a:spcPct val="0"/>
              </a:spcBef>
            </a:pPr>
            <a:r>
              <a:rPr lang="fr-FR" altLang="fr-FR" sz="1200" dirty="0">
                <a:latin typeface="Optima" pitchFamily="34" charset="0"/>
              </a:rPr>
              <a:t>Il a été observé que le silicium est</a:t>
            </a:r>
            <a:r>
              <a:rPr lang="fr-FR" altLang="fr-FR" sz="1200" b="1" dirty="0">
                <a:latin typeface="Optima" pitchFamily="34" charset="0"/>
              </a:rPr>
              <a:t> indispensable pour la synthèse des fibres de collagène et d'élastine</a:t>
            </a:r>
            <a:r>
              <a:rPr lang="fr-FR" altLang="fr-FR" sz="1200" dirty="0">
                <a:latin typeface="Optima" pitchFamily="34" charset="0"/>
              </a:rPr>
              <a:t>. Le déficit en silicium organique à partir de la quarantaine provoque un dessèchement important de la peau et l'apparition des rides. </a:t>
            </a:r>
            <a:br>
              <a:rPr lang="fr-FR" altLang="fr-FR" sz="1200" dirty="0">
                <a:latin typeface="Optima" pitchFamily="34" charset="0"/>
              </a:rPr>
            </a:br>
            <a:r>
              <a:rPr lang="fr-FR" altLang="fr-FR" sz="1200" dirty="0">
                <a:latin typeface="Optima" pitchFamily="34" charset="0"/>
              </a:rPr>
              <a:t>Les </a:t>
            </a:r>
            <a:r>
              <a:rPr lang="fr-FR" altLang="fr-FR" sz="1200" dirty="0" err="1">
                <a:latin typeface="Optima" pitchFamily="34" charset="0"/>
              </a:rPr>
              <a:t>derivés</a:t>
            </a:r>
            <a:r>
              <a:rPr lang="fr-FR" altLang="fr-FR" sz="1200" dirty="0">
                <a:latin typeface="Optima" pitchFamily="34" charset="0"/>
              </a:rPr>
              <a:t> organiques </a:t>
            </a:r>
            <a:r>
              <a:rPr lang="fr-FR" altLang="fr-FR" sz="1200" dirty="0" err="1">
                <a:latin typeface="Optima" pitchFamily="34" charset="0"/>
              </a:rPr>
              <a:t>silicés</a:t>
            </a:r>
            <a:r>
              <a:rPr lang="fr-FR" altLang="fr-FR" sz="1200" dirty="0">
                <a:latin typeface="Optima" pitchFamily="34" charset="0"/>
              </a:rPr>
              <a:t> (</a:t>
            </a:r>
            <a:r>
              <a:rPr lang="fr-FR" altLang="fr-FR" sz="1200" dirty="0" err="1">
                <a:latin typeface="Optima" pitchFamily="34" charset="0"/>
              </a:rPr>
              <a:t>silanols</a:t>
            </a:r>
            <a:r>
              <a:rPr lang="fr-FR" altLang="fr-FR" sz="1200" dirty="0">
                <a:latin typeface="Optima" pitchFamily="34" charset="0"/>
              </a:rPr>
              <a:t>) sont donc indiqués pour agir sur les rides, les vergetures et pour améliorer l’élasticité de la peau.</a:t>
            </a:r>
            <a:endParaRPr lang="fr-FR" altLang="fr-FR" sz="1200" b="1" dirty="0">
              <a:latin typeface="Optima" pitchFamily="34" charset="0"/>
            </a:endParaRPr>
          </a:p>
          <a:p>
            <a:pPr defTabSz="1041400">
              <a:spcBef>
                <a:spcPct val="0"/>
              </a:spcBef>
            </a:pPr>
            <a:endParaRPr lang="fr-FR" altLang="fr-FR" sz="1200" dirty="0">
              <a:latin typeface="Optima" pitchFamily="34" charset="0"/>
            </a:endParaRPr>
          </a:p>
          <a:p>
            <a:pPr defTabSz="1041400">
              <a:spcBef>
                <a:spcPct val="0"/>
              </a:spcBef>
            </a:pPr>
            <a:endPar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après le nettoyage/démaquillage et la brumisation de Lotion Yon-Ka adaptée, appliquez 2 à 3 pompes de sérum sur le visage, le cou et le décolleté. Faites pénétrer le sérum par de légers effleurages. Superposez ensuite votre soin complémentaire : Hydra N°1 Fluide hydratant </a:t>
            </a:r>
            <a:r>
              <a:rPr lang="fr-FR" sz="1200" b="0" i="0" u="none" strike="noStrike" kern="1200" dirty="0" err="1">
                <a:solidFill>
                  <a:schemeClr val="tx1"/>
                </a:solidFill>
                <a:effectLst/>
                <a:latin typeface="+mn-lt"/>
                <a:ea typeface="+mn-ea"/>
                <a:cs typeface="+mn-cs"/>
              </a:rPr>
              <a:t>matifiant</a:t>
            </a:r>
            <a:r>
              <a:rPr lang="fr-FR" sz="1200" b="0" i="0" u="none" strike="noStrike" kern="1200" dirty="0">
                <a:solidFill>
                  <a:schemeClr val="tx1"/>
                </a:solidFill>
                <a:effectLst/>
                <a:latin typeface="+mn-lt"/>
                <a:ea typeface="+mn-ea"/>
                <a:cs typeface="+mn-cs"/>
              </a:rPr>
              <a:t> pour peaux normales à grasses </a:t>
            </a:r>
            <a:r>
              <a:rPr lang="fr-FR" sz="1200" b="0" i="0" u="none" strike="noStrike" kern="1200" baseline="0" dirty="0">
                <a:solidFill>
                  <a:schemeClr val="tx1"/>
                </a:solidFill>
                <a:effectLst/>
                <a:latin typeface="+mn-lt"/>
                <a:ea typeface="+mn-ea"/>
                <a:cs typeface="+mn-cs"/>
              </a:rPr>
              <a:t>ou </a:t>
            </a:r>
            <a:r>
              <a:rPr lang="fr-FR" sz="1200" b="0" i="0" u="none" strike="noStrike" kern="1200" dirty="0">
                <a:solidFill>
                  <a:schemeClr val="tx1"/>
                </a:solidFill>
                <a:effectLst/>
                <a:latin typeface="+mn-lt"/>
                <a:ea typeface="+mn-ea"/>
                <a:cs typeface="+mn-cs"/>
              </a:rPr>
              <a:t>Hydra N°1 Crème hydratant réparatrice pour peaux sèches</a:t>
            </a:r>
          </a:p>
          <a:p>
            <a:endParaRPr lang="fr-FR" sz="120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strike="noStrike" kern="1200" dirty="0">
                <a:solidFill>
                  <a:schemeClr val="tx1"/>
                </a:solidFill>
                <a:effectLst/>
                <a:latin typeface="+mn-lt"/>
                <a:ea typeface="+mn-ea"/>
                <a:cs typeface="+mn-cs"/>
              </a:rPr>
              <a:t>Fin de soin</a:t>
            </a:r>
            <a:endParaRPr lang="fr-FR" dirty="0"/>
          </a:p>
        </p:txBody>
      </p:sp>
      <p:sp>
        <p:nvSpPr>
          <p:cNvPr id="4" name="Espace réservé du numéro de diapositive 3"/>
          <p:cNvSpPr>
            <a:spLocks noGrp="1"/>
          </p:cNvSpPr>
          <p:nvPr>
            <p:ph type="sldNum" sz="quarter" idx="10"/>
          </p:nvPr>
        </p:nvSpPr>
        <p:spPr/>
        <p:txBody>
          <a:bodyPr/>
          <a:lstStyle/>
          <a:p>
            <a:fld id="{E5F74F12-BF9F-48CE-B2BB-B298F664BBB3}" type="slidenum">
              <a:rPr lang="fr-FR" smtClean="0"/>
              <a:t>4</a:t>
            </a:fld>
            <a:endParaRPr lang="fr-FR"/>
          </a:p>
        </p:txBody>
      </p:sp>
    </p:spTree>
    <p:extLst>
      <p:ext uri="{BB962C8B-B14F-4D97-AF65-F5344CB8AC3E}">
        <p14:creationId xmlns:p14="http://schemas.microsoft.com/office/powerpoint/2010/main" val="2211720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b="0" i="0" dirty="0">
                <a:solidFill>
                  <a:srgbClr val="3E3E3E"/>
                </a:solidFill>
                <a:effectLst/>
                <a:latin typeface="KyivTypeSans"/>
              </a:rPr>
              <a:t>Résultats Prouvés</a:t>
            </a:r>
          </a:p>
          <a:p>
            <a:pPr algn="ctr"/>
            <a:r>
              <a:rPr lang="fr-FR" b="0" i="0" dirty="0">
                <a:solidFill>
                  <a:srgbClr val="3E3E3E"/>
                </a:solidFill>
                <a:effectLst/>
                <a:latin typeface="Sofia Pro" panose="00000500000000000000" pitchFamily="50" charset="0"/>
              </a:rPr>
              <a:t>Tolérance testée sous</a:t>
            </a:r>
            <a:br>
              <a:rPr lang="fr-FR" b="0" i="0" dirty="0">
                <a:solidFill>
                  <a:srgbClr val="3E3E3E"/>
                </a:solidFill>
                <a:effectLst/>
                <a:latin typeface="Sofia Pro" panose="00000500000000000000" pitchFamily="50" charset="0"/>
              </a:rPr>
            </a:br>
            <a:r>
              <a:rPr lang="fr-FR" b="0" i="0" dirty="0">
                <a:solidFill>
                  <a:srgbClr val="3E3E3E"/>
                </a:solidFill>
                <a:effectLst/>
                <a:latin typeface="Sofia Pro" panose="00000500000000000000" pitchFamily="50" charset="0"/>
              </a:rPr>
              <a:t>contrôle dermatologique</a:t>
            </a:r>
          </a:p>
          <a:p>
            <a:pPr algn="ctr"/>
            <a:r>
              <a:rPr lang="fr-FR" b="0" i="0" dirty="0">
                <a:solidFill>
                  <a:srgbClr val="3E3E3E"/>
                </a:solidFill>
                <a:effectLst/>
                <a:latin typeface="Sofia Pro" panose="00000500000000000000" pitchFamily="50" charset="0"/>
              </a:rPr>
              <a:t>Efficacité prouvée après 4 semaines:</a:t>
            </a:r>
          </a:p>
          <a:p>
            <a:pPr algn="l">
              <a:buFont typeface="Arial" panose="020B0604020202020204" pitchFamily="34" charset="0"/>
              <a:buChar char="•"/>
            </a:pPr>
            <a:r>
              <a:rPr lang="fr-FR" b="0" i="0" dirty="0">
                <a:solidFill>
                  <a:srgbClr val="3E3E3E"/>
                </a:solidFill>
                <a:effectLst/>
                <a:latin typeface="Sofia Pro" panose="00000500000000000000" pitchFamily="50" charset="0"/>
              </a:rPr>
              <a:t>89 %* : Le sérum a un effet tenseur</a:t>
            </a:r>
          </a:p>
          <a:p>
            <a:pPr algn="l">
              <a:buFont typeface="Arial" panose="020B0604020202020204" pitchFamily="34" charset="0"/>
              <a:buChar char="•"/>
            </a:pPr>
            <a:r>
              <a:rPr lang="fr-FR" b="0" i="0" dirty="0">
                <a:solidFill>
                  <a:srgbClr val="3E3E3E"/>
                </a:solidFill>
                <a:effectLst/>
                <a:latin typeface="Sofia Pro" panose="00000500000000000000" pitchFamily="50" charset="0"/>
              </a:rPr>
              <a:t>89 %* : Peau tonifiée, plus lisse</a:t>
            </a:r>
          </a:p>
          <a:p>
            <a:pPr algn="l">
              <a:buFont typeface="Arial" panose="020B0604020202020204" pitchFamily="34" charset="0"/>
              <a:buChar char="•"/>
            </a:pPr>
            <a:r>
              <a:rPr lang="fr-FR" b="0" i="0" dirty="0">
                <a:solidFill>
                  <a:srgbClr val="3E3E3E"/>
                </a:solidFill>
                <a:effectLst/>
                <a:latin typeface="Sofia Pro" panose="00000500000000000000" pitchFamily="50" charset="0"/>
              </a:rPr>
              <a:t>89 %* : Peau plus ferme et plus dense</a:t>
            </a:r>
          </a:p>
          <a:p>
            <a:pPr algn="l">
              <a:buFont typeface="Arial" panose="020B0604020202020204" pitchFamily="34" charset="0"/>
              <a:buChar char="•"/>
            </a:pPr>
            <a:r>
              <a:rPr lang="fr-FR" b="0" i="0" dirty="0">
                <a:solidFill>
                  <a:srgbClr val="3E3E3E"/>
                </a:solidFill>
                <a:effectLst/>
                <a:latin typeface="Sofia Pro" panose="00000500000000000000" pitchFamily="50" charset="0"/>
              </a:rPr>
              <a:t>79 %* : Contour du visage redessiné, plus net</a:t>
            </a:r>
          </a:p>
          <a:p>
            <a:pPr algn="l">
              <a:buFont typeface="Arial" panose="020B0604020202020204" pitchFamily="34" charset="0"/>
              <a:buChar char="•"/>
            </a:pPr>
            <a:r>
              <a:rPr lang="fr-FR" b="0" i="0" dirty="0">
                <a:solidFill>
                  <a:srgbClr val="3E3E3E"/>
                </a:solidFill>
                <a:effectLst/>
                <a:latin typeface="Sofia Pro" panose="00000500000000000000" pitchFamily="50" charset="0"/>
              </a:rPr>
              <a:t>95 %* : Peau nourrie</a:t>
            </a:r>
          </a:p>
          <a:p>
            <a:pPr algn="l">
              <a:buFont typeface="Arial" panose="020B0604020202020204" pitchFamily="34" charset="0"/>
              <a:buChar char="•"/>
            </a:pPr>
            <a:r>
              <a:rPr lang="fr-FR" b="0" i="0" dirty="0">
                <a:solidFill>
                  <a:srgbClr val="3E3E3E"/>
                </a:solidFill>
                <a:effectLst/>
                <a:latin typeface="Sofia Pro" panose="00000500000000000000" pitchFamily="50" charset="0"/>
              </a:rPr>
              <a:t>100 %* : Peau hydratée</a:t>
            </a:r>
          </a:p>
          <a:p>
            <a:pPr algn="ctr"/>
            <a:r>
              <a:rPr lang="fr-FR" b="0" i="0" dirty="0">
                <a:solidFill>
                  <a:srgbClr val="3E3E3E"/>
                </a:solidFill>
                <a:effectLst/>
                <a:latin typeface="Sofia Pro" panose="00000500000000000000" pitchFamily="50" charset="0"/>
              </a:rPr>
              <a:t>*Auto-évaluation - Etude clinique sur 19 femmes âgées de 47 à 55 ans. A raison de 2 applications par jour pendant 4 semaines</a:t>
            </a:r>
          </a:p>
          <a:p>
            <a:endParaRPr lang="fr-FR" dirty="0"/>
          </a:p>
        </p:txBody>
      </p:sp>
      <p:sp>
        <p:nvSpPr>
          <p:cNvPr id="4" name="Espace réservé du numéro de diapositive 3"/>
          <p:cNvSpPr>
            <a:spLocks noGrp="1"/>
          </p:cNvSpPr>
          <p:nvPr>
            <p:ph type="sldNum" sz="quarter" idx="5"/>
          </p:nvPr>
        </p:nvSpPr>
        <p:spPr/>
        <p:txBody>
          <a:bodyPr/>
          <a:lstStyle/>
          <a:p>
            <a:fld id="{3852BDF3-393B-4FFC-9C41-E0EB8F74970E}" type="slidenum">
              <a:rPr lang="fr-FR" smtClean="0"/>
              <a:t>5</a:t>
            </a:fld>
            <a:endParaRPr lang="fr-FR"/>
          </a:p>
        </p:txBody>
      </p:sp>
    </p:spTree>
    <p:extLst>
      <p:ext uri="{BB962C8B-B14F-4D97-AF65-F5344CB8AC3E}">
        <p14:creationId xmlns:p14="http://schemas.microsoft.com/office/powerpoint/2010/main" val="372032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eaLnBrk="1" fontAlgn="ctr" latinLnBrk="0" hangingPunct="1"/>
            <a:r>
              <a:rPr lang="fr-FR" sz="1200" b="1" i="0" u="none" strike="noStrike" kern="1200" dirty="0">
                <a:solidFill>
                  <a:schemeClr val="tx1"/>
                </a:solidFill>
                <a:effectLst/>
                <a:latin typeface="+mn-lt"/>
                <a:ea typeface="+mn-ea"/>
                <a:cs typeface="+mn-cs"/>
              </a:rPr>
              <a:t>Sérum parfait pour avoir un effet raffermissant et liftant. Peut être intégré à toute routine, sur une peau propre avant la crème quotidienne, matin et ou soir. Texture légère, pénètre rapidement.</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1200" b="1" i="0" u="none" strike="noStrike" kern="1200" dirty="0">
                <a:solidFill>
                  <a:schemeClr val="tx1"/>
                </a:solidFill>
                <a:effectLst/>
                <a:latin typeface="+mn-lt"/>
                <a:ea typeface="+mn-ea"/>
                <a:cs typeface="+mn-cs"/>
              </a:rPr>
              <a:t>Sans HE</a:t>
            </a:r>
          </a:p>
          <a:p>
            <a:pPr rtl="0" eaLnBrk="1" fontAlgn="ctr" latinLnBrk="0" hangingPunct="1"/>
            <a:endParaRPr lang="fr-FR" sz="1200" b="1" i="0" u="none" strike="noStrike" kern="1200" dirty="0">
              <a:solidFill>
                <a:schemeClr val="tx1"/>
              </a:solidFill>
              <a:effectLst/>
              <a:latin typeface="+mn-lt"/>
              <a:ea typeface="+mn-ea"/>
              <a:cs typeface="+mn-cs"/>
            </a:endParaRPr>
          </a:p>
          <a:p>
            <a:pPr rtl="0" eaLnBrk="1" fontAlgn="ctr" latinLnBrk="0" hangingPunct="1"/>
            <a:r>
              <a:rPr lang="fr-FR" sz="1200" b="1" i="0" u="none" strike="noStrike" kern="1200" dirty="0">
                <a:solidFill>
                  <a:schemeClr val="tx1"/>
                </a:solidFill>
                <a:effectLst/>
                <a:latin typeface="+mn-lt"/>
                <a:ea typeface="+mn-ea"/>
                <a:cs typeface="+mn-cs"/>
              </a:rPr>
              <a:t>ADVANCED</a:t>
            </a:r>
            <a:r>
              <a:rPr lang="fr-FR" sz="1200" b="1" i="0" u="none" strike="noStrike" kern="1200" baseline="0" dirty="0">
                <a:solidFill>
                  <a:schemeClr val="tx1"/>
                </a:solidFill>
                <a:effectLst/>
                <a:latin typeface="+mn-lt"/>
                <a:ea typeface="+mn-ea"/>
                <a:cs typeface="+mn-cs"/>
              </a:rPr>
              <a:t> OPTIMIZER SERUM</a:t>
            </a:r>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RAFFERMISSANT EFFET TENSEUR </a:t>
            </a:r>
          </a:p>
          <a:p>
            <a:pPr rtl="0" eaLnBrk="1" fontAlgn="ctr" latinLnBrk="0" hangingPunct="1"/>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Lisse</a:t>
            </a:r>
          </a:p>
          <a:p>
            <a:pPr rtl="0" eaLnBrk="1" fontAlgn="ctr" latinLnBrk="0" hangingPunct="1"/>
            <a:r>
              <a:rPr lang="fr-FR" sz="1200" b="0" i="0" u="none" strike="noStrike" kern="1200" dirty="0">
                <a:solidFill>
                  <a:schemeClr val="tx1"/>
                </a:solidFill>
                <a:effectLst/>
                <a:latin typeface="+mn-lt"/>
                <a:ea typeface="+mn-ea"/>
                <a:cs typeface="+mn-cs"/>
              </a:rPr>
              <a:t>Raffermit</a:t>
            </a:r>
          </a:p>
          <a:p>
            <a:pPr rtl="0" eaLnBrk="1" fontAlgn="ctr" latinLnBrk="0" hangingPunct="1"/>
            <a:r>
              <a:rPr lang="fr-FR" sz="1200" b="0" i="0" u="none" strike="noStrike" kern="1200" dirty="0">
                <a:solidFill>
                  <a:schemeClr val="tx1"/>
                </a:solidFill>
                <a:effectLst/>
                <a:latin typeface="+mn-lt"/>
                <a:ea typeface="+mn-ea"/>
                <a:cs typeface="+mn-cs"/>
              </a:rPr>
              <a:t>Peau visiblement</a:t>
            </a:r>
            <a:r>
              <a:rPr lang="fr-FR" sz="1200" b="0" i="0" u="none" strike="noStrike" kern="1200" baseline="0" dirty="0">
                <a:solidFill>
                  <a:schemeClr val="tx1"/>
                </a:solidFill>
                <a:effectLst/>
                <a:latin typeface="+mn-lt"/>
                <a:ea typeface="+mn-ea"/>
                <a:cs typeface="+mn-cs"/>
              </a:rPr>
              <a:t> rajeunie</a:t>
            </a:r>
          </a:p>
          <a:p>
            <a:pPr rtl="0" eaLnBrk="1" fontAlgn="ctr" latinLnBrk="0" hangingPunct="1"/>
            <a:endParaRPr lang="fr-FR" sz="1200" b="0" i="0" u="none" strike="noStrike" kern="1200" dirty="0">
              <a:solidFill>
                <a:schemeClr val="tx1"/>
              </a:solidFill>
              <a:effectLst/>
              <a:latin typeface="+mn-lt"/>
              <a:ea typeface="+mn-ea"/>
              <a:cs typeface="+mn-cs"/>
            </a:endParaRPr>
          </a:p>
          <a:p>
            <a:pPr rtl="0" eaLnBrk="1" fontAlgn="auto" latinLnBrk="0" hangingPunct="1"/>
            <a:r>
              <a:rPr lang="fr-FR" sz="1200" b="0" i="0" u="none" strike="noStrike" kern="1200" dirty="0">
                <a:solidFill>
                  <a:schemeClr val="tx1"/>
                </a:solidFill>
                <a:effectLst/>
                <a:latin typeface="+mn-lt"/>
                <a:ea typeface="+mn-ea"/>
                <a:cs typeface="+mn-cs"/>
              </a:rPr>
              <a:t>Peptides d’hibiscus</a:t>
            </a:r>
            <a:r>
              <a:rPr lang="fr-FR" sz="1200" b="0" i="0" u="none" strike="noStrike" kern="1200" baseline="0" dirty="0">
                <a:solidFill>
                  <a:schemeClr val="tx1"/>
                </a:solidFill>
                <a:effectLst/>
                <a:latin typeface="+mn-lt"/>
                <a:ea typeface="+mn-ea"/>
                <a:cs typeface="+mn-cs"/>
              </a:rPr>
              <a:t>: </a:t>
            </a:r>
            <a:r>
              <a:rPr lang="fr-FR" sz="1200" b="1" i="0" u="none" strike="noStrike" kern="1200" baseline="0" dirty="0">
                <a:solidFill>
                  <a:schemeClr val="tx1"/>
                </a:solidFill>
                <a:effectLst/>
                <a:latin typeface="+mn-lt"/>
                <a:ea typeface="+mn-ea"/>
                <a:cs typeface="+mn-cs"/>
              </a:rPr>
              <a:t>raffermissant (stimule la production de collagène et des </a:t>
            </a:r>
            <a:r>
              <a:rPr lang="fr-FR" sz="1200" b="1" i="0" u="none" strike="noStrike" kern="1200" baseline="0" dirty="0" err="1">
                <a:solidFill>
                  <a:schemeClr val="tx1"/>
                </a:solidFill>
                <a:effectLst/>
                <a:latin typeface="+mn-lt"/>
                <a:ea typeface="+mn-ea"/>
                <a:cs typeface="+mn-cs"/>
              </a:rPr>
              <a:t>GAGs</a:t>
            </a:r>
            <a:r>
              <a:rPr lang="fr-FR" sz="1200" b="1" i="0" u="none" strike="noStrike" kern="1200" baseline="0" dirty="0">
                <a:solidFill>
                  <a:schemeClr val="tx1"/>
                </a:solidFill>
                <a:effectLst/>
                <a:latin typeface="+mn-lt"/>
                <a:ea typeface="+mn-ea"/>
                <a:cs typeface="+mn-cs"/>
              </a:rPr>
              <a:t>)</a:t>
            </a:r>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Prèle, églantier:</a:t>
            </a:r>
            <a:r>
              <a:rPr lang="fr-FR" sz="1200" b="0" i="0" u="none" strike="noStrike" kern="1200" baseline="0" dirty="0">
                <a:solidFill>
                  <a:schemeClr val="tx1"/>
                </a:solidFill>
                <a:effectLst/>
                <a:latin typeface="+mn-lt"/>
                <a:ea typeface="+mn-ea"/>
                <a:cs typeface="+mn-cs"/>
              </a:rPr>
              <a:t> </a:t>
            </a:r>
            <a:r>
              <a:rPr lang="fr-FR" sz="1200" b="1" i="0" u="none" strike="noStrike" kern="1200" baseline="0" dirty="0">
                <a:solidFill>
                  <a:schemeClr val="tx1"/>
                </a:solidFill>
                <a:effectLst/>
                <a:latin typeface="+mn-lt"/>
                <a:ea typeface="+mn-ea"/>
                <a:cs typeface="+mn-cs"/>
              </a:rPr>
              <a:t>régénérant</a:t>
            </a:r>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baseline="0" dirty="0">
                <a:solidFill>
                  <a:schemeClr val="tx1"/>
                </a:solidFill>
                <a:effectLst/>
                <a:latin typeface="+mn-lt"/>
                <a:ea typeface="+mn-ea"/>
                <a:cs typeface="+mn-cs"/>
              </a:rPr>
              <a:t>Peptides de soja: </a:t>
            </a:r>
            <a:r>
              <a:rPr lang="fr-FR" sz="1200" b="1" i="0" u="none" strike="noStrike" kern="1200" baseline="0" dirty="0">
                <a:solidFill>
                  <a:schemeClr val="tx1"/>
                </a:solidFill>
                <a:effectLst/>
                <a:latin typeface="+mn-lt"/>
                <a:ea typeface="+mn-ea"/>
                <a:cs typeface="+mn-cs"/>
              </a:rPr>
              <a:t>restructurant</a:t>
            </a:r>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baseline="0" dirty="0">
                <a:solidFill>
                  <a:schemeClr val="tx1"/>
                </a:solidFill>
                <a:effectLst/>
                <a:latin typeface="+mn-lt"/>
                <a:ea typeface="+mn-ea"/>
                <a:cs typeface="+mn-cs"/>
              </a:rPr>
              <a:t>Collagène marin, AH: </a:t>
            </a:r>
            <a:r>
              <a:rPr lang="fr-FR" sz="1200" b="1" i="0" u="none" strike="noStrike" kern="1200" baseline="0" dirty="0">
                <a:solidFill>
                  <a:schemeClr val="tx1"/>
                </a:solidFill>
                <a:effectLst/>
                <a:latin typeface="+mn-lt"/>
                <a:ea typeface="+mn-ea"/>
                <a:cs typeface="+mn-cs"/>
              </a:rPr>
              <a:t>hydratant, lissant</a:t>
            </a:r>
            <a:endParaRPr lang="fr-FR" sz="1200" b="0" i="0" u="none" strike="noStrike" kern="1200" dirty="0">
              <a:solidFill>
                <a:schemeClr val="tx1"/>
              </a:solidFill>
              <a:effectLst/>
              <a:latin typeface="+mn-lt"/>
              <a:ea typeface="+mn-ea"/>
              <a:cs typeface="+mn-cs"/>
            </a:endParaRPr>
          </a:p>
          <a:p>
            <a:pPr rtl="0" eaLnBrk="1" fontAlgn="auto" latinLnBrk="0" hangingPunct="1"/>
            <a:endParaRPr lang="fr-FR" sz="1200" b="0" i="0" u="none" strike="noStrike" kern="1200" dirty="0">
              <a:solidFill>
                <a:schemeClr val="tx1"/>
              </a:solidFill>
              <a:effectLst/>
              <a:latin typeface="+mn-lt"/>
              <a:ea typeface="+mn-ea"/>
              <a:cs typeface="+mn-cs"/>
            </a:endParaRPr>
          </a:p>
          <a:p>
            <a:pPr rtl="0" eaLnBrk="1" fontAlgn="auto" latinLnBrk="0" hangingPunct="1"/>
            <a:r>
              <a:rPr lang="fr-FR" sz="1200" b="0" i="0" u="none" strike="noStrike" kern="1200" dirty="0">
                <a:solidFill>
                  <a:schemeClr val="tx1"/>
                </a:solidFill>
                <a:effectLst/>
                <a:latin typeface="+mn-lt"/>
                <a:ea typeface="+mn-ea"/>
                <a:cs typeface="+mn-cs"/>
              </a:rPr>
              <a:t>Matin et soir</a:t>
            </a:r>
          </a:p>
          <a:p>
            <a:pPr rtl="0" eaLnBrk="1" fontAlgn="ctr" latinLnBrk="0" hangingPunct="1"/>
            <a:r>
              <a:rPr lang="fr-FR" sz="1200" b="0" i="0" u="none" strike="noStrike" kern="1200" dirty="0">
                <a:solidFill>
                  <a:schemeClr val="tx1"/>
                </a:solidFill>
                <a:effectLst/>
                <a:latin typeface="+mn-lt"/>
                <a:ea typeface="+mn-ea"/>
                <a:cs typeface="+mn-cs"/>
              </a:rPr>
              <a:t>2 à 3 pompes sur le visage</a:t>
            </a:r>
            <a:r>
              <a:rPr lang="fr-FR" sz="1200" b="0" i="0" u="none" strike="noStrike" kern="1200" baseline="0" dirty="0">
                <a:solidFill>
                  <a:schemeClr val="tx1"/>
                </a:solidFill>
                <a:effectLst/>
                <a:latin typeface="+mn-lt"/>
                <a:ea typeface="+mn-ea"/>
                <a:cs typeface="+mn-cs"/>
              </a:rPr>
              <a:t> et le cou</a:t>
            </a:r>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baseline="0" dirty="0">
                <a:solidFill>
                  <a:schemeClr val="tx1"/>
                </a:solidFill>
                <a:effectLst/>
                <a:latin typeface="+mn-lt"/>
                <a:ea typeface="+mn-ea"/>
                <a:cs typeface="+mn-cs"/>
              </a:rPr>
              <a:t>Cure intensive 1 mois: Matin et soir  sérum+ Advanced </a:t>
            </a:r>
            <a:r>
              <a:rPr lang="fr-FR" sz="1200" b="0" i="0" u="none" strike="noStrike" kern="1200" baseline="0" dirty="0" err="1">
                <a:solidFill>
                  <a:schemeClr val="tx1"/>
                </a:solidFill>
                <a:effectLst/>
                <a:latin typeface="+mn-lt"/>
                <a:ea typeface="+mn-ea"/>
                <a:cs typeface="+mn-cs"/>
              </a:rPr>
              <a:t>Optimizer</a:t>
            </a:r>
            <a:r>
              <a:rPr lang="fr-FR" sz="1200" b="0" i="0" u="none" strike="noStrike" kern="1200" baseline="0" dirty="0">
                <a:solidFill>
                  <a:schemeClr val="tx1"/>
                </a:solidFill>
                <a:effectLst/>
                <a:latin typeface="+mn-lt"/>
                <a:ea typeface="+mn-ea"/>
                <a:cs typeface="+mn-cs"/>
              </a:rPr>
              <a:t> crème</a:t>
            </a:r>
            <a:endParaRPr lang="fr-FR" sz="1200" b="0" i="0" u="none" strike="noStrike" kern="1200" dirty="0">
              <a:solidFill>
                <a:schemeClr val="tx1"/>
              </a:solidFill>
              <a:effectLst/>
              <a:latin typeface="+mn-lt"/>
              <a:ea typeface="+mn-ea"/>
              <a:cs typeface="+mn-cs"/>
            </a:endParaRPr>
          </a:p>
          <a:p>
            <a:pPr rtl="0" eaLnBrk="1" fontAlgn="ctr" latinLnBrk="0" hangingPunct="1"/>
            <a:r>
              <a:rPr lang="fr-FR" sz="1200" b="0" i="0" u="none" strike="noStrike" kern="1200" dirty="0">
                <a:solidFill>
                  <a:schemeClr val="tx1"/>
                </a:solidFill>
                <a:effectLst/>
                <a:latin typeface="+mn-lt"/>
                <a:ea typeface="+mn-ea"/>
                <a:cs typeface="+mn-cs"/>
              </a:rPr>
              <a:t>EXISTE EN CABINE</a:t>
            </a:r>
          </a:p>
          <a:p>
            <a:r>
              <a:rPr lang="fr-FR" b="1" dirty="0"/>
              <a:t>Il</a:t>
            </a:r>
            <a:r>
              <a:rPr lang="fr-FR" b="1" baseline="0" dirty="0"/>
              <a:t> augmente </a:t>
            </a:r>
            <a:r>
              <a:rPr lang="fr-FR" b="1" baseline="0" dirty="0" err="1"/>
              <a:t>egalement</a:t>
            </a:r>
            <a:r>
              <a:rPr lang="fr-FR" b="1" baseline="0" dirty="0"/>
              <a:t> l’hydratation de la peau</a:t>
            </a:r>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4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r>
              <a:rPr lang="fr-FR" sz="1200" i="0" kern="1200" dirty="0">
                <a:solidFill>
                  <a:schemeClr val="tx1"/>
                </a:solidFill>
                <a:effectLst/>
                <a:latin typeface="+mn-lt"/>
                <a:ea typeface="+mn-ea"/>
                <a:cs typeface="+mn-cs"/>
              </a:rPr>
              <a:t>LE CELLULAR CODE SERUM : </a:t>
            </a:r>
          </a:p>
          <a:p>
            <a:endParaRPr lang="fr-FR" sz="1200" i="0"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solidFill>
                  <a:prstClr val="black"/>
                </a:solidFill>
                <a:latin typeface="KyivType Sans2" panose="00000500000000000000" pitchFamily="50" charset="0"/>
              </a:rPr>
              <a:t>Le Sérum intelligent qui réinitialise la jeunesse de la peau</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 Véritable sérum de jouvence »</a:t>
            </a:r>
            <a:r>
              <a:rPr lang="fr-FR" sz="1200" i="0" kern="1200" baseline="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Cellular Code favorise la réactivation du code jeunesse de la peau grâce au complexe "</a:t>
            </a:r>
            <a:r>
              <a:rPr lang="fr-FR" sz="1200" i="0" kern="1200" dirty="0" err="1">
                <a:solidFill>
                  <a:schemeClr val="tx1"/>
                </a:solidFill>
                <a:effectLst/>
                <a:latin typeface="+mn-lt"/>
                <a:ea typeface="+mn-ea"/>
                <a:cs typeface="+mn-cs"/>
              </a:rPr>
              <a:t>Cell-Energy</a:t>
            </a:r>
            <a:r>
              <a:rPr lang="fr-FR" sz="1200" i="0" kern="1200" dirty="0">
                <a:solidFill>
                  <a:schemeClr val="tx1"/>
                </a:solidFill>
                <a:effectLst/>
                <a:latin typeface="+mn-lt"/>
                <a:ea typeface="+mn-ea"/>
                <a:cs typeface="+mn-cs"/>
              </a:rPr>
              <a:t>", une combinaison d'actifs naturels surpuissants luttant contre le vieillissement cellulaire. </a:t>
            </a:r>
          </a:p>
          <a:p>
            <a:endParaRPr lang="fr-FR" sz="1200" i="0" kern="1200" dirty="0">
              <a:solidFill>
                <a:schemeClr val="tx1"/>
              </a:solidFill>
              <a:effectLst/>
              <a:latin typeface="+mn-lt"/>
              <a:ea typeface="+mn-ea"/>
              <a:cs typeface="+mn-cs"/>
            </a:endParaRPr>
          </a:p>
          <a:p>
            <a:r>
              <a:rPr lang="fr-FR" sz="1200" i="0" kern="1200" dirty="0">
                <a:solidFill>
                  <a:schemeClr val="tx1"/>
                </a:solidFill>
                <a:effectLst/>
                <a:latin typeface="+mn-lt"/>
                <a:ea typeface="+mn-ea"/>
                <a:cs typeface="+mn-cs"/>
              </a:rPr>
              <a:t>Ce sérum </a:t>
            </a:r>
            <a:r>
              <a:rPr lang="fr-FR" sz="1200" i="0" kern="1200" dirty="0" err="1">
                <a:solidFill>
                  <a:schemeClr val="tx1"/>
                </a:solidFill>
                <a:effectLst/>
                <a:latin typeface="+mn-lt"/>
                <a:ea typeface="+mn-ea"/>
                <a:cs typeface="+mn-cs"/>
              </a:rPr>
              <a:t>énergise</a:t>
            </a:r>
            <a:r>
              <a:rPr lang="fr-FR" sz="1200" i="0" kern="1200" dirty="0">
                <a:solidFill>
                  <a:schemeClr val="tx1"/>
                </a:solidFill>
                <a:effectLst/>
                <a:latin typeface="+mn-lt"/>
                <a:ea typeface="+mn-ea"/>
                <a:cs typeface="+mn-cs"/>
              </a:rPr>
              <a:t> et régénère l'épiderme. Les rides sont lissées, les signes de fatigue s'estompent, la peau devient plus ferme et rayonnante. </a:t>
            </a:r>
          </a:p>
          <a:p>
            <a:br>
              <a:rPr lang="fr-FR" sz="1200" i="0" kern="1200" dirty="0">
                <a:solidFill>
                  <a:schemeClr val="tx1"/>
                </a:solidFill>
                <a:effectLst/>
                <a:latin typeface="+mn-lt"/>
                <a:ea typeface="+mn-ea"/>
                <a:cs typeface="+mn-cs"/>
              </a:rPr>
            </a:br>
            <a:endParaRPr lang="fr-FR" sz="1200" b="1"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RESULTATS</a:t>
            </a:r>
          </a:p>
          <a:p>
            <a:pPr lvl="0"/>
            <a:r>
              <a:rPr lang="fr-FR" sz="1200" dirty="0">
                <a:solidFill>
                  <a:prstClr val="black"/>
                </a:solidFill>
                <a:latin typeface="Roboto" panose="02000000000000000000" pitchFamily="2" charset="0"/>
                <a:ea typeface="Roboto" panose="02000000000000000000" pitchFamily="2" charset="0"/>
              </a:rPr>
              <a:t>R</a:t>
            </a:r>
            <a:r>
              <a:rPr lang="fr-FR" sz="1200" dirty="0">
                <a:latin typeface="Roboto" panose="02000000000000000000" pitchFamily="2" charset="0"/>
                <a:ea typeface="Roboto" panose="02000000000000000000" pitchFamily="2" charset="0"/>
              </a:rPr>
              <a:t>enforce le potentiel de défense contre les agressions</a:t>
            </a:r>
          </a:p>
          <a:p>
            <a:pPr lvl="0"/>
            <a:r>
              <a:rPr lang="fr-FR" sz="1050" i="1" dirty="0">
                <a:solidFill>
                  <a:prstClr val="black"/>
                </a:solidFill>
                <a:latin typeface="Roboto" panose="02000000000000000000" pitchFamily="2" charset="0"/>
                <a:ea typeface="Roboto" panose="02000000000000000000" pitchFamily="2" charset="0"/>
              </a:rPr>
              <a:t>Multiplication des cellules de Langerhans: +146%</a:t>
            </a:r>
            <a:r>
              <a:rPr lang="fr-FR" sz="1050" dirty="0">
                <a:solidFill>
                  <a:prstClr val="black"/>
                </a:solidFill>
                <a:latin typeface="Roboto" panose="02000000000000000000" pitchFamily="2" charset="0"/>
                <a:ea typeface="Roboto" panose="02000000000000000000" pitchFamily="2" charset="0"/>
              </a:rPr>
              <a:t> </a:t>
            </a:r>
          </a:p>
          <a:p>
            <a:r>
              <a:rPr lang="fr-FR" sz="1200" dirty="0">
                <a:solidFill>
                  <a:prstClr val="black"/>
                </a:solidFill>
                <a:latin typeface="Roboto" panose="02000000000000000000" pitchFamily="2" charset="0"/>
                <a:ea typeface="Roboto" panose="02000000000000000000" pitchFamily="2" charset="0"/>
              </a:rPr>
              <a:t>R</a:t>
            </a:r>
            <a:r>
              <a:rPr lang="fr-FR" sz="1200" dirty="0">
                <a:latin typeface="Roboto" panose="02000000000000000000" pitchFamily="2" charset="0"/>
                <a:ea typeface="Roboto" panose="02000000000000000000" pitchFamily="2" charset="0"/>
              </a:rPr>
              <a:t>estaure une communication harmonieuse entre les cellules et favorise la régénération </a:t>
            </a:r>
          </a:p>
          <a:p>
            <a:r>
              <a:rPr lang="fr-FR" sz="1050" i="1" dirty="0">
                <a:solidFill>
                  <a:prstClr val="black"/>
                </a:solidFill>
                <a:latin typeface="Roboto" panose="02000000000000000000" pitchFamily="2" charset="0"/>
                <a:ea typeface="Roboto" panose="02000000000000000000" pitchFamily="2" charset="0"/>
              </a:rPr>
              <a:t>Communication entre le derme et la JDE: +124% </a:t>
            </a:r>
          </a:p>
          <a:p>
            <a:endParaRPr lang="fr-FR" sz="1050" i="0" dirty="0">
              <a:solidFill>
                <a:prstClr val="black"/>
              </a:solidFill>
              <a:latin typeface="Roboto" panose="02000000000000000000" pitchFamily="2" charset="0"/>
              <a:ea typeface="Roboto" panose="02000000000000000000" pitchFamily="2" charset="0"/>
            </a:endParaRPr>
          </a:p>
          <a:p>
            <a:r>
              <a:rPr lang="fr-FR" sz="1050" i="0" u="sng" dirty="0">
                <a:solidFill>
                  <a:prstClr val="black"/>
                </a:solidFill>
                <a:latin typeface="Roboto" panose="02000000000000000000" pitchFamily="2" charset="0"/>
                <a:ea typeface="Roboto" panose="02000000000000000000" pitchFamily="2" charset="0"/>
              </a:rPr>
              <a:t>LES + PRODUITS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a:solidFill>
                  <a:schemeClr val="tx1"/>
                </a:solidFill>
                <a:effectLst/>
                <a:latin typeface="+mn-lt"/>
                <a:ea typeface="+mn-ea"/>
                <a:cs typeface="+mn-cs"/>
              </a:rPr>
              <a:t>On aime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dirty="0">
                <a:solidFill>
                  <a:prstClr val="black"/>
                </a:solidFill>
                <a:latin typeface="Roboto" panose="020B0604020202020204" charset="0"/>
                <a:ea typeface="Roboto" panose="020B0604020202020204" charset="0"/>
              </a:rPr>
              <a:t>Son complexe unique CELL-ENERGY aux</a:t>
            </a:r>
            <a:r>
              <a:rPr lang="fr-FR" sz="1050" baseline="0" dirty="0">
                <a:solidFill>
                  <a:prstClr val="black"/>
                </a:solidFill>
                <a:latin typeface="Roboto" panose="020B0604020202020204" charset="0"/>
                <a:ea typeface="Roboto" panose="020B0604020202020204" charset="0"/>
              </a:rPr>
              <a:t> 7 brevets</a:t>
            </a:r>
            <a:endParaRPr lang="fr-FR" sz="1050" dirty="0">
              <a:solidFill>
                <a:prstClr val="black"/>
              </a:solidFill>
              <a:latin typeface="Roboto" panose="020B0604020202020204" charset="0"/>
              <a:ea typeface="Roboto"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a:solidFill>
                  <a:schemeClr val="tx1"/>
                </a:solidFill>
                <a:effectLst/>
                <a:latin typeface="+mn-lt"/>
                <a:ea typeface="+mn-ea"/>
                <a:cs typeface="+mn-cs"/>
              </a:rPr>
              <a:t>Sa texture fine et soyeuse</a:t>
            </a:r>
            <a:r>
              <a:rPr lang="fr-FR" sz="1050" i="0" kern="1200" baseline="0" dirty="0">
                <a:solidFill>
                  <a:schemeClr val="tx1"/>
                </a:solidFill>
                <a:effectLst/>
                <a:latin typeface="+mn-lt"/>
                <a:ea typeface="+mn-ea"/>
                <a:cs typeface="+mn-cs"/>
              </a:rPr>
              <a:t> &amp; s</a:t>
            </a:r>
            <a:r>
              <a:rPr lang="fr-FR" sz="1050" i="0" kern="1200" dirty="0">
                <a:solidFill>
                  <a:schemeClr val="tx1"/>
                </a:solidFill>
                <a:effectLst/>
                <a:latin typeface="+mn-lt"/>
                <a:ea typeface="+mn-ea"/>
                <a:cs typeface="+mn-cs"/>
              </a:rPr>
              <a:t>a senteur raffinée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50" i="0" kern="1200" dirty="0">
                <a:solidFill>
                  <a:schemeClr val="tx1"/>
                </a:solidFill>
                <a:effectLst/>
                <a:latin typeface="+mn-lt"/>
                <a:ea typeface="+mn-ea"/>
                <a:cs typeface="+mn-cs"/>
              </a:rPr>
              <a:t>Son flacon pompe</a:t>
            </a:r>
            <a:r>
              <a:rPr lang="fr-FR" sz="1050" dirty="0">
                <a:solidFill>
                  <a:prstClr val="black"/>
                </a:solidFill>
                <a:latin typeface="Roboto" panose="020B0604020202020204" charset="0"/>
                <a:ea typeface="Roboto" panose="020B0604020202020204" charset="0"/>
              </a:rPr>
              <a:t> </a:t>
            </a:r>
            <a:r>
              <a:rPr lang="fr-FR" sz="1050" dirty="0" err="1">
                <a:solidFill>
                  <a:prstClr val="black"/>
                </a:solidFill>
                <a:latin typeface="Roboto" panose="020B0604020202020204" charset="0"/>
                <a:ea typeface="Roboto" panose="020B0604020202020204" charset="0"/>
              </a:rPr>
              <a:t>airless</a:t>
            </a:r>
            <a:endParaRPr lang="fr-FR" sz="1050" dirty="0">
              <a:solidFill>
                <a:prstClr val="black"/>
              </a:solidFill>
              <a:latin typeface="Roboto" panose="020B0604020202020204" charset="0"/>
              <a:ea typeface="Roboto" panose="020B0604020202020204" charset="0"/>
            </a:endParaRPr>
          </a:p>
          <a:p>
            <a:endParaRPr lang="fr-FR" sz="1050" i="0"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0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sng" strike="noStrike" kern="1200" dirty="0">
                <a:solidFill>
                  <a:schemeClr val="tx1"/>
                </a:solidFill>
                <a:effectLst/>
                <a:latin typeface="+mn-lt"/>
                <a:ea typeface="+mn-ea"/>
                <a:cs typeface="+mn-cs"/>
              </a:rPr>
              <a:t>Utilisation à domicile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Matin et/ou soir, après nettoyage et brumisation de la lotion Yon-Ka, appliquer le sérum (2 à 3 pompes) sur le visage et le cou avant la crème habituelle.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indent="-171450">
              <a:buFontTx/>
              <a:buChar char="-"/>
            </a:pPr>
            <a:r>
              <a:rPr lang="fr-FR" sz="1200" b="1" i="0" u="none" kern="1200" dirty="0" err="1">
                <a:solidFill>
                  <a:schemeClr val="tx1"/>
                </a:solidFill>
                <a:effectLst/>
                <a:latin typeface="+mn-lt"/>
                <a:ea typeface="+mn-ea"/>
                <a:cs typeface="+mn-cs"/>
              </a:rPr>
              <a:t>Lipo</a:t>
            </a:r>
            <a:r>
              <a:rPr lang="fr-FR" sz="1200" b="1" i="0" u="none" kern="1200" dirty="0">
                <a:solidFill>
                  <a:schemeClr val="tx1"/>
                </a:solidFill>
                <a:effectLst/>
                <a:latin typeface="+mn-lt"/>
                <a:ea typeface="+mn-ea"/>
                <a:cs typeface="+mn-cs"/>
              </a:rPr>
              <a:t>-aminoacide</a:t>
            </a:r>
            <a:r>
              <a:rPr lang="fr-FR" sz="1200" b="1" i="0" u="none" kern="1200" baseline="0" dirty="0">
                <a:solidFill>
                  <a:schemeClr val="tx1"/>
                </a:solidFill>
                <a:effectLst/>
                <a:latin typeface="+mn-lt"/>
                <a:ea typeface="+mn-ea"/>
                <a:cs typeface="+mn-cs"/>
              </a:rPr>
              <a:t> </a:t>
            </a:r>
            <a:r>
              <a:rPr lang="fr-FR" sz="1200" b="0" i="1" u="none" kern="1200" baseline="0" dirty="0">
                <a:solidFill>
                  <a:schemeClr val="tx1"/>
                </a:solidFill>
                <a:effectLst/>
                <a:latin typeface="+mn-lt"/>
                <a:ea typeface="+mn-ea"/>
                <a:cs typeface="+mn-cs"/>
              </a:rPr>
              <a:t>(</a:t>
            </a:r>
            <a:r>
              <a:rPr lang="fr-FR" i="1" dirty="0"/>
              <a:t>développé à partir de l’alanine, un acide aminé obtenu par biotechnologie)</a:t>
            </a:r>
            <a:r>
              <a:rPr lang="fr-FR" sz="1200" b="1" i="1" u="none" kern="1200" baseline="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Longévité cellulaire/communication harmonieuse entre les cellules/renforce le potentiel de défense</a:t>
            </a:r>
          </a:p>
          <a:p>
            <a:pPr marL="0" indent="0">
              <a:buFontTx/>
              <a:buNone/>
            </a:pPr>
            <a:endParaRPr lang="fr-FR" sz="1200" b="1" i="0" kern="1200" dirty="0">
              <a:solidFill>
                <a:schemeClr val="tx1"/>
              </a:solidFill>
              <a:effectLst/>
              <a:latin typeface="+mn-lt"/>
              <a:ea typeface="+mn-ea"/>
              <a:cs typeface="+mn-cs"/>
            </a:endParaRPr>
          </a:p>
          <a:p>
            <a:pPr marL="171450" indent="-171450">
              <a:buFontTx/>
              <a:buChar char="-"/>
            </a:pPr>
            <a:r>
              <a:rPr lang="fr-FR" sz="1200" b="1" i="0" kern="1200" dirty="0">
                <a:solidFill>
                  <a:schemeClr val="tx1"/>
                </a:solidFill>
                <a:effectLst/>
                <a:latin typeface="+mn-lt"/>
                <a:ea typeface="+mn-ea"/>
                <a:cs typeface="+mn-cs"/>
              </a:rPr>
              <a:t>D-ribose</a:t>
            </a:r>
            <a:r>
              <a:rPr lang="fr-FR" sz="1200" b="0" i="0" kern="1200" baseline="0" dirty="0">
                <a:solidFill>
                  <a:schemeClr val="tx1"/>
                </a:solidFill>
                <a:effectLst/>
                <a:latin typeface="+mn-lt"/>
                <a:ea typeface="+mn-ea"/>
                <a:cs typeface="+mn-cs"/>
              </a:rPr>
              <a:t> </a:t>
            </a:r>
            <a:r>
              <a:rPr lang="fr-FR" sz="1200" b="0" i="1" kern="1200" baseline="0" dirty="0">
                <a:solidFill>
                  <a:schemeClr val="tx1"/>
                </a:solidFill>
                <a:effectLst/>
                <a:latin typeface="+mn-lt"/>
                <a:ea typeface="+mn-ea"/>
                <a:cs typeface="+mn-cs"/>
              </a:rPr>
              <a:t>(</a:t>
            </a:r>
            <a:r>
              <a:rPr lang="fr-FR" i="1" dirty="0"/>
              <a:t>sucre complexe naturel à partir de graines de maïs) </a:t>
            </a:r>
          </a:p>
          <a:p>
            <a:pPr marL="0" indent="0">
              <a:buFontTx/>
              <a:buNone/>
            </a:pPr>
            <a:r>
              <a:rPr lang="fr-FR" sz="1200" b="1" i="0" kern="1200" dirty="0">
                <a:solidFill>
                  <a:schemeClr val="tx1"/>
                </a:solidFill>
                <a:effectLst/>
                <a:latin typeface="+mn-lt"/>
                <a:ea typeface="+mn-ea"/>
                <a:cs typeface="+mn-cs"/>
              </a:rPr>
              <a:t>Energie cellulaire accélère la synthèse d’ATP </a:t>
            </a:r>
            <a:r>
              <a:rPr lang="fr-FR" sz="1200" b="0" i="0" kern="1200" dirty="0">
                <a:solidFill>
                  <a:schemeClr val="tx1"/>
                </a:solidFill>
                <a:effectLst/>
                <a:latin typeface="+mn-lt"/>
                <a:ea typeface="+mn-ea"/>
                <a:cs typeface="+mn-cs"/>
              </a:rPr>
              <a:t>(réserve d’énergie de la cellule)</a:t>
            </a:r>
          </a:p>
          <a:p>
            <a:pPr marL="0" indent="0">
              <a:buFontTx/>
              <a:buNone/>
            </a:pPr>
            <a:endParaRPr lang="fr-FR" sz="1200" b="0" i="0" kern="1200" dirty="0">
              <a:solidFill>
                <a:schemeClr val="tx1"/>
              </a:solidFill>
              <a:effectLst/>
              <a:latin typeface="+mn-lt"/>
              <a:ea typeface="+mn-ea"/>
              <a:cs typeface="+mn-cs"/>
            </a:endParaRPr>
          </a:p>
          <a:p>
            <a:pPr marL="171450" indent="-171450">
              <a:buFontTx/>
              <a:buChar char="-"/>
            </a:pPr>
            <a:r>
              <a:rPr lang="fr-FR" sz="1200" b="1" i="0" kern="1200" dirty="0" err="1">
                <a:solidFill>
                  <a:schemeClr val="tx1"/>
                </a:solidFill>
                <a:effectLst/>
                <a:latin typeface="+mn-lt"/>
                <a:ea typeface="+mn-ea"/>
                <a:cs typeface="+mn-cs"/>
              </a:rPr>
              <a:t>Baicaline</a:t>
            </a:r>
            <a:r>
              <a:rPr lang="fr-FR" sz="1200" b="0" i="0" kern="1200" dirty="0">
                <a:solidFill>
                  <a:schemeClr val="tx1"/>
                </a:solidFill>
                <a:effectLst/>
                <a:latin typeface="+mn-lt"/>
                <a:ea typeface="+mn-ea"/>
                <a:cs typeface="+mn-cs"/>
              </a:rPr>
              <a:t> (</a:t>
            </a:r>
            <a:r>
              <a:rPr lang="fr-FR" dirty="0"/>
              <a:t>polyphénol extrait de la racine de Scutellaire du Baïkal)</a:t>
            </a:r>
          </a:p>
          <a:p>
            <a:pPr marL="0" indent="0">
              <a:buFontTx/>
              <a:buNone/>
            </a:pPr>
            <a:r>
              <a:rPr lang="fr-FR" sz="1200" b="1" i="0" kern="1200" dirty="0">
                <a:solidFill>
                  <a:schemeClr val="tx1"/>
                </a:solidFill>
                <a:effectLst/>
                <a:latin typeface="+mn-lt"/>
                <a:ea typeface="+mn-ea"/>
                <a:cs typeface="+mn-cs"/>
              </a:rPr>
              <a:t>Longévité</a:t>
            </a:r>
            <a:r>
              <a:rPr lang="fr-FR" sz="1200" b="1" i="0" kern="1200" baseline="0" dirty="0">
                <a:solidFill>
                  <a:schemeClr val="tx1"/>
                </a:solidFill>
                <a:effectLst/>
                <a:latin typeface="+mn-lt"/>
                <a:ea typeface="+mn-ea"/>
                <a:cs typeface="+mn-cs"/>
              </a:rPr>
              <a:t> cellulaire </a:t>
            </a:r>
          </a:p>
          <a:p>
            <a:pPr marL="0" indent="0">
              <a:buFontTx/>
              <a:buNone/>
            </a:pPr>
            <a:endParaRPr lang="fr-FR" sz="1200" b="1" i="0" kern="1200" baseline="0" dirty="0">
              <a:solidFill>
                <a:schemeClr val="tx1"/>
              </a:solidFill>
              <a:effectLst/>
              <a:latin typeface="+mn-lt"/>
              <a:ea typeface="+mn-ea"/>
              <a:cs typeface="+mn-cs"/>
            </a:endParaRPr>
          </a:p>
          <a:p>
            <a:pPr marL="171450" indent="-171450">
              <a:buFontTx/>
              <a:buChar char="-"/>
            </a:pPr>
            <a:r>
              <a:rPr lang="fr-FR" sz="1200" b="1" i="0" kern="1200" baseline="0" dirty="0">
                <a:solidFill>
                  <a:schemeClr val="tx1"/>
                </a:solidFill>
                <a:effectLst/>
                <a:latin typeface="+mn-lt"/>
                <a:ea typeface="+mn-ea"/>
                <a:cs typeface="+mn-cs"/>
              </a:rPr>
              <a:t>Grande Capucine </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Oxygène les cellules cutanées et améliore l’éclat du teint</a:t>
            </a:r>
          </a:p>
          <a:p>
            <a:pPr marL="171450" indent="-171450">
              <a:buFontTx/>
              <a:buChar char="-"/>
            </a:pPr>
            <a:endParaRPr lang="fr-FR"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these four ingredients together form the cell energy complex </a:t>
            </a:r>
            <a:endParaRPr lang="fr-FR" sz="1200" b="0" i="0" kern="1200" dirty="0">
              <a:solidFill>
                <a:schemeClr val="tx1"/>
              </a:solidFill>
              <a:effectLst/>
              <a:latin typeface="+mn-lt"/>
              <a:ea typeface="+mn-ea"/>
              <a:cs typeface="+mn-cs"/>
            </a:endParaRPr>
          </a:p>
          <a:p>
            <a:pPr marL="0" indent="0">
              <a:buFontTx/>
              <a:buNone/>
            </a:pPr>
            <a:endParaRPr lang="fr-FR" sz="1200" b="0" i="0" kern="1200" dirty="0">
              <a:solidFill>
                <a:schemeClr val="tx1"/>
              </a:solidFill>
              <a:effectLst/>
              <a:latin typeface="+mn-lt"/>
              <a:ea typeface="+mn-ea"/>
              <a:cs typeface="+mn-cs"/>
            </a:endParaRPr>
          </a:p>
          <a:p>
            <a:pPr marL="171450" indent="-171450">
              <a:buFontTx/>
              <a:buChar char="-"/>
            </a:pPr>
            <a:r>
              <a:rPr lang="fr-FR" sz="1200" b="1" i="0" kern="1200" dirty="0">
                <a:solidFill>
                  <a:schemeClr val="tx1"/>
                </a:solidFill>
                <a:effectLst/>
                <a:latin typeface="+mn-lt"/>
                <a:ea typeface="+mn-ea"/>
                <a:cs typeface="+mn-cs"/>
              </a:rPr>
              <a:t>Quintessence</a:t>
            </a:r>
            <a:r>
              <a:rPr lang="fr-FR" sz="1200" b="0" i="0" kern="1200" dirty="0">
                <a:solidFill>
                  <a:schemeClr val="tx1"/>
                </a:solidFill>
                <a:effectLst/>
                <a:latin typeface="+mn-lt"/>
                <a:ea typeface="+mn-ea"/>
                <a:cs typeface="+mn-cs"/>
              </a:rPr>
              <a:t> : Vitalisant,</a:t>
            </a:r>
            <a:r>
              <a:rPr lang="fr-FR" sz="1200" b="0" i="0" kern="1200" baseline="0" dirty="0">
                <a:solidFill>
                  <a:schemeClr val="tx1"/>
                </a:solidFill>
                <a:effectLst/>
                <a:latin typeface="+mn-lt"/>
                <a:ea typeface="+mn-ea"/>
                <a:cs typeface="+mn-cs"/>
              </a:rPr>
              <a:t> ressourçant </a:t>
            </a:r>
            <a:endParaRPr lang="fr-FR"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DC39CD1-3524-46B3-A33D-3A96A6148A9B}" type="slidenum">
              <a:rPr lang="fr-FR" smtClean="0"/>
              <a:t>8</a:t>
            </a:fld>
            <a:endParaRPr lang="fr-FR"/>
          </a:p>
        </p:txBody>
      </p:sp>
    </p:spTree>
    <p:extLst>
      <p:ext uri="{BB962C8B-B14F-4D97-AF65-F5344CB8AC3E}">
        <p14:creationId xmlns:p14="http://schemas.microsoft.com/office/powerpoint/2010/main" val="424401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041900" y="566738"/>
            <a:ext cx="5043488" cy="28368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Le sérum phyto-aromatique biphasé - Anti-âge préventif et réparateur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Formulation phyto-aromatique exclusive avec 19 acides aminés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Pionnier de la formule biomimétique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92% d'ingrédients d'origine naturelle dont43% d'ingrédients biologiques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Formule </a:t>
            </a:r>
            <a:r>
              <a:rPr lang="fr-FR" baseline="0" dirty="0" err="1"/>
              <a:t>vegan</a:t>
            </a:r>
            <a:r>
              <a:rPr lang="fr-FR" baseline="0" dirty="0"/>
              <a:t> et sans gluten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après 4 semaines d’utilisation matin et soir, les panelistes ont trouvé leur peau plus revitalisée à 88%, apaisée et nourrie à 83%, confortable et hydratée à 92% et lissée à 83%.</a:t>
            </a:r>
          </a:p>
          <a:p>
            <a:r>
              <a:rPr lang="fr-FR" b="0" i="0" dirty="0">
                <a:solidFill>
                  <a:srgbClr val="3E3E3E"/>
                </a:solidFill>
                <a:effectLst/>
                <a:latin typeface="Sofia Pro" panose="00000500000000000000" pitchFamily="50" charset="0"/>
              </a:rPr>
              <a:t>*Auto-évaluation - Etude clinique auprès de 24 femmes âgées de 35 à 67 ans ayant une peau sèche à très sèche, déshydratée, fatiguée, en manque d’éclat et de tonus, à raison de 2 applications par jour pendant 4 semaines.</a:t>
            </a:r>
            <a:endParaRPr lang="fr-FR" sz="1200" i="0" u="sng"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68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Voyageons maintenant au cœur de la nouvelle formule d’Elixir Vital. </a:t>
            </a:r>
          </a:p>
          <a:p>
            <a:endParaRPr lang="fr-FR" baseline="0" dirty="0"/>
          </a:p>
          <a:p>
            <a:r>
              <a:rPr lang="fr-FR" baseline="0" dirty="0"/>
              <a:t>Les actifs phares de l’Elixir Vital sont les peptides de bourgeons de hêtre bio et les peptides de soja. Ces actifs possèdent des propriétés </a:t>
            </a:r>
            <a:r>
              <a:rPr lang="fr-FR" baseline="0" dirty="0" err="1"/>
              <a:t>restructurantes</a:t>
            </a:r>
            <a:r>
              <a:rPr lang="fr-FR" baseline="0" dirty="0"/>
              <a:t> et hydratantes. Les peptides de bourgeons que nous pouvons nous procurer contiennent 19 acides aminés, dont les 8 essentiels à la peau. Sans compromis sur l'efficacité ou la sensorialité de la formule.  Pour l'instant la mise à jour n'a pas été faite sur les produits finis, mais le sera sur la prochaine production. La mise à jour a été faite partout où cela était possible : fiches produits, site internet, brochure produit, et interviendra sur les emballages et notices dès que les stocks actuels seront écoulés. </a:t>
            </a:r>
          </a:p>
          <a:p>
            <a:endParaRPr lang="fr-FR" baseline="0" dirty="0"/>
          </a:p>
          <a:p>
            <a:r>
              <a:rPr lang="fr-FR" baseline="0" dirty="0"/>
              <a:t>L’Elixir Vital est également composé d’un mélange d’huiles végétales telles que l’huile de soja et tournesol bio, l’huile de maïs (non OGM) aux propriétés nourrissantes et réparatrices. Ces huiles végétales recréées la phase huileuse du film hydrolipidique. Elles sont riches en omégas 3,6,9 qui sont essentiels à notre organisme et qui vont prévenir du vieillissement cutané.  Pour rappel, nous ne synthétisons pas les omégas, il est donc très important de les apporter au travers de cosmétiques, de l’alimentation (poisson gras, oléagineux…) et de compléments alimentaires.</a:t>
            </a:r>
          </a:p>
          <a:p>
            <a:endParaRPr lang="fr-FR" baseline="0" dirty="0"/>
          </a:p>
          <a:p>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L’Elixir Vital est également composé de l’actif star du moment la </a:t>
            </a:r>
            <a:r>
              <a:rPr lang="fr-FR" baseline="0" dirty="0" err="1"/>
              <a:t>niacinamide</a:t>
            </a:r>
            <a:r>
              <a:rPr lang="fr-FR" baseline="0" dirty="0"/>
              <a:t>. Nous ne communiquions pas au sujet de la </a:t>
            </a:r>
            <a:r>
              <a:rPr lang="fr-FR" baseline="0" dirty="0" err="1"/>
              <a:t>Niacinamide</a:t>
            </a:r>
            <a:r>
              <a:rPr lang="fr-FR" baseline="0" dirty="0"/>
              <a:t>, qui était déjà présente dans le produit mais que nous appelions Vitamine B3 ou Vitamine PP, mais étant donné l’</a:t>
            </a:r>
            <a:r>
              <a:rPr lang="fr-FR" baseline="0" dirty="0" err="1"/>
              <a:t>empleur</a:t>
            </a:r>
            <a:r>
              <a:rPr lang="fr-FR" baseline="0" dirty="0"/>
              <a:t> de l’engouement des consommateurs pour cet actif, nous avons voulu le nommer par son nom le plus connu et reconnu. En effet, vous n’avez pas pu passer à coté, on parle de cet actif dans la presse professionnelle, dans la presse féminine… </a:t>
            </a:r>
            <a:r>
              <a:rPr lang="fr-FR" sz="1200" b="0" i="0" kern="1200" baseline="0" dirty="0">
                <a:solidFill>
                  <a:schemeClr val="tx1"/>
                </a:solidFill>
                <a:effectLst/>
                <a:latin typeface="+mn-lt"/>
                <a:ea typeface="+mn-ea"/>
                <a:cs typeface="+mn-cs"/>
              </a:rPr>
              <a:t>N</a:t>
            </a:r>
            <a:r>
              <a:rPr lang="fr-FR" sz="1200" b="0" i="0" kern="1200" dirty="0">
                <a:solidFill>
                  <a:schemeClr val="tx1"/>
                </a:solidFill>
                <a:effectLst/>
                <a:latin typeface="+mn-lt"/>
                <a:ea typeface="+mn-ea"/>
                <a:cs typeface="+mn-cs"/>
              </a:rPr>
              <a:t>aturellement synthétisée par le corps humain,</a:t>
            </a:r>
            <a:r>
              <a:rPr lang="fr-FR" sz="1200" b="0" i="0" kern="1200" baseline="0" dirty="0">
                <a:solidFill>
                  <a:schemeClr val="tx1"/>
                </a:solidFill>
                <a:effectLst/>
                <a:latin typeface="+mn-lt"/>
                <a:ea typeface="+mn-ea"/>
                <a:cs typeface="+mn-cs"/>
              </a:rPr>
              <a:t> elle </a:t>
            </a:r>
            <a:r>
              <a:rPr lang="fr-FR" sz="1200" b="0" i="0" kern="1200" dirty="0">
                <a:solidFill>
                  <a:schemeClr val="tx1"/>
                </a:solidFill>
                <a:effectLst/>
                <a:latin typeface="+mn-lt"/>
                <a:ea typeface="+mn-ea"/>
                <a:cs typeface="+mn-cs"/>
              </a:rPr>
              <a:t>joue un rôle au niveau de tous nos organes. Elle stimule la production des céramides</a:t>
            </a:r>
            <a:r>
              <a:rPr lang="fr-FR" sz="1200" b="0" i="0" kern="1200" baseline="0" dirty="0">
                <a:solidFill>
                  <a:schemeClr val="tx1"/>
                </a:solidFill>
                <a:effectLst/>
                <a:latin typeface="+mn-lt"/>
                <a:ea typeface="+mn-ea"/>
                <a:cs typeface="+mn-cs"/>
              </a:rPr>
              <a:t> (les lipides qui forment le ciment entre les cellules de l’épiderme), la peau est ainsi plus forte, moins perméable aux agents extérieurs irritants. A</a:t>
            </a:r>
            <a:r>
              <a:rPr lang="fr-FR" baseline="0" dirty="0"/>
              <a:t>ssocié à la vitamine B5, ils sont donc reconnus pour leur vertus apaisantes et revitalisantes.</a:t>
            </a:r>
          </a:p>
          <a:p>
            <a:endParaRPr lang="fr-FR" baseline="0" dirty="0"/>
          </a:p>
          <a:p>
            <a:r>
              <a:rPr lang="fr-FR" baseline="0" dirty="0"/>
              <a:t>Enfin, nous retrouvons notre empreinte olfactive, notre ADN qui fait notre singularité, la Quintessence. Reconnu pour ses vertus </a:t>
            </a:r>
            <a:r>
              <a:rPr lang="fr-FR" baseline="0" dirty="0" err="1"/>
              <a:t>rééquilibrantes</a:t>
            </a:r>
            <a:r>
              <a:rPr lang="fr-FR" baseline="0" dirty="0"/>
              <a:t>, calmantes, elle permet également de potentialiser et de démultiplier le pouvoir de notre formule.</a:t>
            </a:r>
          </a:p>
          <a:p>
            <a:endParaRPr lang="fr-FR" baseline="0" dirty="0"/>
          </a:p>
          <a:p>
            <a:r>
              <a:rPr lang="fr-FR" baseline="0" dirty="0"/>
              <a:t>A qui s'adresse Elixir Vital ?  </a:t>
            </a:r>
          </a:p>
          <a:p>
            <a:endParaRPr lang="fr-FR" baseline="0" dirty="0"/>
          </a:p>
          <a:p>
            <a:r>
              <a:rPr lang="fr-FR" baseline="0" dirty="0"/>
              <a:t>A titre préventif, </a:t>
            </a:r>
          </a:p>
          <a:p>
            <a:r>
              <a:rPr lang="fr-FR" baseline="0" dirty="0"/>
              <a:t>Elixir Vital est destiné à tous les types de peau, toute l'année, matin ou soir. L'objectif est de maintenir la peau en bonne santé.</a:t>
            </a:r>
          </a:p>
          <a:p>
            <a:endParaRPr lang="fr-FR" baseline="0" dirty="0"/>
          </a:p>
          <a:p>
            <a:r>
              <a:rPr lang="fr-FR" baseline="0" dirty="0"/>
              <a:t>En réparation, l'Elixir Vital est idéal en traitement intensif matin et soir pour :</a:t>
            </a:r>
          </a:p>
          <a:p>
            <a:r>
              <a:rPr lang="fr-FR" baseline="0" dirty="0"/>
              <a:t>Les peaux fatiguées, par exemple après une grossesse, une maladie, un travail de nuit, au changement de saison.</a:t>
            </a:r>
          </a:p>
          <a:p>
            <a:r>
              <a:rPr lang="fr-FR" baseline="0" dirty="0"/>
              <a:t>Peau stressée : après un stress mécanique et/ou climatique (soleil, froid...)</a:t>
            </a:r>
          </a:p>
          <a:p>
            <a:r>
              <a:rPr lang="fr-FR" baseline="0" dirty="0"/>
              <a:t>Les peaux abîmées : En traitement </a:t>
            </a:r>
            <a:r>
              <a:rPr lang="fr-FR" baseline="0" dirty="0" err="1"/>
              <a:t>pré-opératoire</a:t>
            </a:r>
            <a:r>
              <a:rPr lang="fr-FR" baseline="0" dirty="0"/>
              <a:t>, post-traitement de l'acné, post-peeling... </a:t>
            </a:r>
          </a:p>
          <a:p>
            <a:r>
              <a:rPr lang="fr-FR" baseline="0" dirty="0"/>
              <a:t>en prévention il va hydrater et nourrir la peau en recréant le film hydrolipidique et aussi revitaliser la peau. Dans ce cas, on l'utilisera en prévention toute l'année, matin ou soir. Un peu comme un complément alimentaire, on traite la peau en amont pour la maintenir en bonne santé et éviter l'apparition de déséquilibres.</a:t>
            </a:r>
          </a:p>
          <a:p>
            <a:r>
              <a:rPr lang="fr-FR" baseline="0" dirty="0"/>
              <a:t>En réparation, il va régénérer, apaiser et lisser la peau. Dans le cas présent, il sera utilisé en traitement intensif pendant un mois, matin et soir, pour répondre à un problème spécifique. Une fois ce traitement SOS terminé, le client peut revenir à son sérum habituel ou arrêter d'utiliser le </a:t>
            </a:r>
            <a:r>
              <a:rPr lang="fr-FR" baseline="0" dirty="0" err="1"/>
              <a:t>Serum</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34C3C29B-D611-4618-A458-E7E6C6418B38}" type="slidenum">
              <a:rPr lang="fr-FR" smtClean="0"/>
              <a:t>10</a:t>
            </a:fld>
            <a:endParaRPr lang="fr-FR"/>
          </a:p>
        </p:txBody>
      </p:sp>
    </p:spTree>
    <p:extLst>
      <p:ext uri="{BB962C8B-B14F-4D97-AF65-F5344CB8AC3E}">
        <p14:creationId xmlns:p14="http://schemas.microsoft.com/office/powerpoint/2010/main" val="17231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62829-F6D1-4FBE-AF0B-CCEA6BDBC7A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79C8F02-B3AA-4BDC-856F-43A6F854A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83B5378-D663-4D9B-9AA5-DEF340D3A05D}"/>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A91CB8C3-79EE-4E29-85C4-251DC8102A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AB9A66-6492-4C6C-A9E6-900108ED49CC}"/>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401837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A3E6A-0C2C-43BC-A0B7-7930D4035FC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594550C-FA1E-4C5B-8B95-3611643D5F6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CB97DF-CBF4-4864-8919-AE3033FB0597}"/>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6B3394EE-A903-468B-83C3-62BD750F31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FFD9F0-5187-4EEB-AA95-41778FB0F0F4}"/>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1797589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062C18D-2214-4D36-A19B-FB1ED2651A4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7300870-F040-4247-8DBE-F387FAF4D15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67C645-65B0-45A3-B46A-069810EFEAB3}"/>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90E12E78-756F-40ED-A096-DD3341F5A8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891C120-308E-4357-8006-73B68FBB10EA}"/>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237998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1446279"/>
          </a:xfrm>
          <a:prstGeom prst="rect">
            <a:avLst/>
          </a:prstGeom>
        </p:spPr>
        <p:txBody>
          <a:bodyPr/>
          <a:lstStyle>
            <a:lvl1pPr>
              <a:defRPr sz="2399"/>
            </a:lvl1pPr>
            <a:lvl2pPr>
              <a:defRPr sz="1999"/>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481434"/>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2" y="6284981"/>
            <a:ext cx="519977" cy="448523"/>
          </a:xfrm>
          <a:prstGeom prst="rect">
            <a:avLst/>
          </a:prstGeom>
        </p:spPr>
      </p:pic>
    </p:spTree>
    <p:extLst>
      <p:ext uri="{BB962C8B-B14F-4D97-AF65-F5344CB8AC3E}">
        <p14:creationId xmlns:p14="http://schemas.microsoft.com/office/powerpoint/2010/main" val="2314366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753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82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PAGE DE GARDE FR">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7F24FB6-D656-4BA6-B61F-C2588A95AE6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3" name="Titre 1">
            <a:extLst>
              <a:ext uri="{FF2B5EF4-FFF2-40B4-BE49-F238E27FC236}">
                <a16:creationId xmlns:a16="http://schemas.microsoft.com/office/drawing/2014/main" id="{1339B587-C72E-0CB9-46E2-106A496BEB21}"/>
              </a:ext>
            </a:extLst>
          </p:cNvPr>
          <p:cNvSpPr>
            <a:spLocks noGrp="1"/>
          </p:cNvSpPr>
          <p:nvPr>
            <p:ph type="title"/>
          </p:nvPr>
        </p:nvSpPr>
        <p:spPr>
          <a:xfrm>
            <a:off x="4403034" y="2782957"/>
            <a:ext cx="7268817" cy="2158095"/>
          </a:xfrm>
          <a:prstGeom prst="rect">
            <a:avLst/>
          </a:prstGeom>
        </p:spPr>
        <p:txBody>
          <a:bodyPr/>
          <a:lstStyle/>
          <a:p>
            <a:r>
              <a:rPr lang="fr-FR" dirty="0"/>
              <a:t>Modifiez le style du titre</a:t>
            </a:r>
          </a:p>
        </p:txBody>
      </p:sp>
    </p:spTree>
    <p:extLst>
      <p:ext uri="{BB962C8B-B14F-4D97-AF65-F5344CB8AC3E}">
        <p14:creationId xmlns:p14="http://schemas.microsoft.com/office/powerpoint/2010/main" val="828734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97565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05503D-D601-4C1B-BDC8-77FAE92BD21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77BE84C-D2DC-4FDB-BD37-0EC3EA68B93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56A4C2-D758-43C5-97CE-7067FF2A549C}"/>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221F7129-B70F-4343-AAD7-E5CCF60A5D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D1427A-4142-4E06-9E2B-78458C360E33}"/>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151413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478053-FF38-40CD-B1BC-D399CF32660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C898EE3-7A98-4326-B8E8-27A8424FB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4D5FBCA-6575-4017-98BA-B05F7CE267DD}"/>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C658EFF3-AED7-4C55-8F80-BE87F1844A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03DAFF-B747-4927-9DD2-41301E7AC9AC}"/>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3070343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B32A0-406B-4B06-837C-0F9F821D29B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D151E4F-9C81-4883-84E4-C76D7295598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AFC6968-A2EE-4AD0-888E-6A607DE12F2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258D9AD-BDB8-4075-AFF2-815A5B884E22}"/>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6" name="Espace réservé du pied de page 5">
            <a:extLst>
              <a:ext uri="{FF2B5EF4-FFF2-40B4-BE49-F238E27FC236}">
                <a16:creationId xmlns:a16="http://schemas.microsoft.com/office/drawing/2014/main" id="{299556E8-8037-497E-8751-8446FA8782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350B685-2763-4C62-BE1D-FAC2383FFF43}"/>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121155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49A97C-590B-49D0-A647-0E62292D8FD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41D24B1-106D-4A06-84C1-55577EF8C1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554BE0-9ACE-4959-B5FF-085364D7235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65AAA95-A960-4173-B7AE-1E37B7A4AA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6650129-D254-48E2-94DB-9835BCC0DA6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88FE2B1-4644-4FAA-BF82-31A072AD93D6}"/>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8" name="Espace réservé du pied de page 7">
            <a:extLst>
              <a:ext uri="{FF2B5EF4-FFF2-40B4-BE49-F238E27FC236}">
                <a16:creationId xmlns:a16="http://schemas.microsoft.com/office/drawing/2014/main" id="{A831E725-13D7-4E87-96C2-FE0826C05B0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EC8C9C0-B067-4C0C-A783-F9D354D87704}"/>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418230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AC0AC-F94E-45BB-ABBC-8C3FF2276C2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581B39-3B0B-4A4E-9D5D-5F7C896F523C}"/>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4" name="Espace réservé du pied de page 3">
            <a:extLst>
              <a:ext uri="{FF2B5EF4-FFF2-40B4-BE49-F238E27FC236}">
                <a16:creationId xmlns:a16="http://schemas.microsoft.com/office/drawing/2014/main" id="{5D649315-1928-4788-8B38-60868F9DE95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C4DCC37-FDC9-45F8-9F00-44975F16A3A2}"/>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2052097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8A7A513-D5AC-47CC-9E08-46A52B846341}"/>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3" name="Espace réservé du pied de page 2">
            <a:extLst>
              <a:ext uri="{FF2B5EF4-FFF2-40B4-BE49-F238E27FC236}">
                <a16:creationId xmlns:a16="http://schemas.microsoft.com/office/drawing/2014/main" id="{2031FD0A-F58A-4A90-A084-2F39BD76C3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48C9C0F-2316-47E0-A510-BBEF4169152E}"/>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3460290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AAF5A0-79D3-4868-B602-E1FB7AAC9C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C7ABDA5-3E05-4798-BC82-A808AB299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88CBEFD-CB3E-4B0C-9EDD-1EC7A6F94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675C381-B046-4008-9EE7-A46616308573}"/>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6" name="Espace réservé du pied de page 5">
            <a:extLst>
              <a:ext uri="{FF2B5EF4-FFF2-40B4-BE49-F238E27FC236}">
                <a16:creationId xmlns:a16="http://schemas.microsoft.com/office/drawing/2014/main" id="{5DA80D05-FC34-4970-BFA5-F89B136F2E8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38FBCF6-1897-4936-A8C1-7539896A86D5}"/>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381247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5303A-BD8D-46A4-9F79-4AF70B94A54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5AFB3BA-354C-40CF-AD4D-16E29B501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901B3B-ACBB-40A3-9600-74B8207EA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5CD5C3-3F9B-4B53-8585-0DA8D2DE9AED}"/>
              </a:ext>
            </a:extLst>
          </p:cNvPr>
          <p:cNvSpPr>
            <a:spLocks noGrp="1"/>
          </p:cNvSpPr>
          <p:nvPr>
            <p:ph type="dt" sz="half" idx="10"/>
          </p:nvPr>
        </p:nvSpPr>
        <p:spPr/>
        <p:txBody>
          <a:bodyPr/>
          <a:lstStyle/>
          <a:p>
            <a:fld id="{867727C6-566C-47A4-B9A6-DAF6AA97A56C}" type="datetimeFigureOut">
              <a:rPr lang="fr-FR" smtClean="0"/>
              <a:t>06/03/2023</a:t>
            </a:fld>
            <a:endParaRPr lang="fr-FR"/>
          </a:p>
        </p:txBody>
      </p:sp>
      <p:sp>
        <p:nvSpPr>
          <p:cNvPr id="6" name="Espace réservé du pied de page 5">
            <a:extLst>
              <a:ext uri="{FF2B5EF4-FFF2-40B4-BE49-F238E27FC236}">
                <a16:creationId xmlns:a16="http://schemas.microsoft.com/office/drawing/2014/main" id="{02829A23-EAD2-4B7E-83CB-A61159E700A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683B78-713B-4E21-B387-7B33EEC69C65}"/>
              </a:ext>
            </a:extLst>
          </p:cNvPr>
          <p:cNvSpPr>
            <a:spLocks noGrp="1"/>
          </p:cNvSpPr>
          <p:nvPr>
            <p:ph type="sldNum" sz="quarter" idx="12"/>
          </p:nvPr>
        </p:nvSpPr>
        <p:spPr/>
        <p:txBody>
          <a:bodyPr/>
          <a:lstStyle/>
          <a:p>
            <a:fld id="{FE042683-EDC2-4EB0-9445-8693C8FBEAA4}" type="slidenum">
              <a:rPr lang="fr-FR" smtClean="0"/>
              <a:t>‹N°›</a:t>
            </a:fld>
            <a:endParaRPr lang="fr-FR"/>
          </a:p>
        </p:txBody>
      </p:sp>
    </p:spTree>
    <p:extLst>
      <p:ext uri="{BB962C8B-B14F-4D97-AF65-F5344CB8AC3E}">
        <p14:creationId xmlns:p14="http://schemas.microsoft.com/office/powerpoint/2010/main" val="181906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FFEB783-D800-4BA6-B773-F371E762A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09B2B4B-B70A-47E0-8FF4-F218DE538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0E5C71-0D25-4E13-8760-9F4A6708D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727C6-566C-47A4-B9A6-DAF6AA97A56C}" type="datetimeFigureOut">
              <a:rPr lang="fr-FR" smtClean="0"/>
              <a:t>06/03/2023</a:t>
            </a:fld>
            <a:endParaRPr lang="fr-FR"/>
          </a:p>
        </p:txBody>
      </p:sp>
      <p:sp>
        <p:nvSpPr>
          <p:cNvPr id="5" name="Espace réservé du pied de page 4">
            <a:extLst>
              <a:ext uri="{FF2B5EF4-FFF2-40B4-BE49-F238E27FC236}">
                <a16:creationId xmlns:a16="http://schemas.microsoft.com/office/drawing/2014/main" id="{2840B920-13BC-47E4-A423-6479A31E1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1A3A303-7D22-426D-84F0-87998DDA1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42683-EDC2-4EB0-9445-8693C8FBEAA4}" type="slidenum">
              <a:rPr lang="fr-FR" smtClean="0"/>
              <a:t>‹N°›</a:t>
            </a:fld>
            <a:endParaRPr lang="fr-FR"/>
          </a:p>
        </p:txBody>
      </p:sp>
    </p:spTree>
    <p:extLst>
      <p:ext uri="{BB962C8B-B14F-4D97-AF65-F5344CB8AC3E}">
        <p14:creationId xmlns:p14="http://schemas.microsoft.com/office/powerpoint/2010/main" val="2449300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jpeg"/><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68.png"/><Relationship Id="rId5" Type="http://schemas.microsoft.com/office/2007/relationships/hdphoto" Target="../media/hdphoto3.wdp"/><Relationship Id="rId10" Type="http://schemas.openxmlformats.org/officeDocument/2006/relationships/image" Target="../media/image67.jpeg"/><Relationship Id="rId4" Type="http://schemas.openxmlformats.org/officeDocument/2006/relationships/image" Target="../media/image62.png"/><Relationship Id="rId9" Type="http://schemas.openxmlformats.org/officeDocument/2006/relationships/image" Target="../media/image66.jpe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jpg"/></Relationships>
</file>

<file path=ppt/slides/_rels/slide16.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81.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7.jpg"/><Relationship Id="rId4" Type="http://schemas.openxmlformats.org/officeDocument/2006/relationships/image" Target="../media/image79.jpg"/></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5.jp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8.xml"/><Relationship Id="rId7" Type="http://schemas.openxmlformats.org/officeDocument/2006/relationships/image" Target="../media/image89.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8.wmf"/><Relationship Id="rId4" Type="http://schemas.openxmlformats.org/officeDocument/2006/relationships/oleObject" Target="../embeddings/oleObject1.bin"/><Relationship Id="rId9" Type="http://schemas.openxmlformats.org/officeDocument/2006/relationships/image" Target="../media/image90.wmf"/></Relationships>
</file>

<file path=ppt/slides/_rels/slide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0.pn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2.jpeg"/><Relationship Id="rId7" Type="http://schemas.openxmlformats.org/officeDocument/2006/relationships/image" Target="../media/image40.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7.xml"/><Relationship Id="rId16"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5" name="Freeform: Shape 1054">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7" name="Freeform: Shape 1056">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Oval 1058">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714C7199-D79E-41B4-AC19-4441B896379C}"/>
              </a:ext>
            </a:extLst>
          </p:cNvPr>
          <p:cNvGrpSpPr/>
          <p:nvPr/>
        </p:nvGrpSpPr>
        <p:grpSpPr>
          <a:xfrm>
            <a:off x="1" y="1"/>
            <a:ext cx="12192000" cy="6858000"/>
            <a:chOff x="1" y="1"/>
            <a:chExt cx="12192000" cy="6858000"/>
          </a:xfrm>
        </p:grpSpPr>
        <p:pic>
          <p:nvPicPr>
            <p:cNvPr id="1032" name="Picture 8" descr="Une image contenant orange&#10;&#10;Description générée automatiquement">
              <a:extLst>
                <a:ext uri="{FF2B5EF4-FFF2-40B4-BE49-F238E27FC236}">
                  <a16:creationId xmlns:a16="http://schemas.microsoft.com/office/drawing/2014/main" id="{EA8F14E1-0959-4FB4-B9D5-4B41E165B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653" r="1" b="37774"/>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8AC3849-7C4A-44AA-AA30-A32BA095A1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196" r="2" b="29263"/>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e image contenant texte, intérieur&#10;&#10;Description générée automatiquement">
              <a:extLst>
                <a:ext uri="{FF2B5EF4-FFF2-40B4-BE49-F238E27FC236}">
                  <a16:creationId xmlns:a16="http://schemas.microsoft.com/office/drawing/2014/main" id="{B0A7F305-0AA5-4DEC-A6A2-3F71F6C6D9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5951"/>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Une image contenant fleur&#10;&#10;Description générée automatiquement">
              <a:extLst>
                <a:ext uri="{FF2B5EF4-FFF2-40B4-BE49-F238E27FC236}">
                  <a16:creationId xmlns:a16="http://schemas.microsoft.com/office/drawing/2014/main" id="{EF82F948-8040-4F25-864A-259C21E55A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446" r="-2" b="7701"/>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Une image contenant texte&#10;&#10;Description générée automatiquement">
              <a:extLst>
                <a:ext uri="{FF2B5EF4-FFF2-40B4-BE49-F238E27FC236}">
                  <a16:creationId xmlns:a16="http://schemas.microsoft.com/office/drawing/2014/main" id="{9EF1AAEF-5B85-402A-8EBD-58C4740EEA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2"/>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2" name="Espace réservé du titre 1">
            <a:extLst>
              <a:ext uri="{FF2B5EF4-FFF2-40B4-BE49-F238E27FC236}">
                <a16:creationId xmlns:a16="http://schemas.microsoft.com/office/drawing/2014/main" id="{A53CAF25-74E1-4AD4-94DB-4DECED261DB0}"/>
              </a:ext>
            </a:extLst>
          </p:cNvPr>
          <p:cNvSpPr txBox="1">
            <a:spLocks/>
          </p:cNvSpPr>
          <p:nvPr/>
        </p:nvSpPr>
        <p:spPr>
          <a:xfrm>
            <a:off x="554200" y="2557053"/>
            <a:ext cx="11083600" cy="1325511"/>
          </a:xfrm>
          <a:prstGeom prst="rect">
            <a:avLst/>
          </a:prstGeom>
          <a:solidFill>
            <a:srgbClr val="D9D9D9">
              <a:alpha val="78039"/>
            </a:srgbClr>
          </a:solidFill>
        </p:spPr>
        <p:txBody>
          <a:bodyPr vert="horz" lIns="91436" tIns="45718" rIns="91436" bIns="4571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Sérums </a:t>
            </a:r>
            <a:r>
              <a:rPr lang="fr-FR" dirty="0" err="1"/>
              <a:t>Yon</a:t>
            </a:r>
            <a:r>
              <a:rPr lang="fr-FR" dirty="0"/>
              <a:t>-Ka</a:t>
            </a:r>
          </a:p>
        </p:txBody>
      </p:sp>
    </p:spTree>
    <p:extLst>
      <p:ext uri="{BB962C8B-B14F-4D97-AF65-F5344CB8AC3E}">
        <p14:creationId xmlns:p14="http://schemas.microsoft.com/office/powerpoint/2010/main" val="179133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a:extLst>
              <a:ext uri="{FF2B5EF4-FFF2-40B4-BE49-F238E27FC236}">
                <a16:creationId xmlns:a16="http://schemas.microsoft.com/office/drawing/2014/main" id="{DB3432B4-8C8E-4503-86CA-7B1794F0101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pic>
        <p:nvPicPr>
          <p:cNvPr id="28" name="object 4"/>
          <p:cNvPicPr/>
          <p:nvPr/>
        </p:nvPicPr>
        <p:blipFill rotWithShape="1">
          <a:blip r:embed="rId4" cstate="print">
            <a:extLst>
              <a:ext uri="{28A0092B-C50C-407E-A947-70E740481C1C}">
                <a14:useLocalDpi xmlns:a14="http://schemas.microsoft.com/office/drawing/2010/main" val="0"/>
              </a:ext>
            </a:extLst>
          </a:blip>
          <a:srcRect b="19648"/>
          <a:stretch/>
        </p:blipFill>
        <p:spPr>
          <a:xfrm>
            <a:off x="4894635" y="1376853"/>
            <a:ext cx="1239053" cy="4486132"/>
          </a:xfrm>
          <a:prstGeom prst="rect">
            <a:avLst/>
          </a:prstGeom>
        </p:spPr>
      </p:pic>
      <p:pic>
        <p:nvPicPr>
          <p:cNvPr id="27" name="object 3"/>
          <p:cNvPicPr/>
          <p:nvPr/>
        </p:nvPicPr>
        <p:blipFill>
          <a:blip r:embed="rId5" cstate="print">
            <a:extLst>
              <a:ext uri="{28A0092B-C50C-407E-A947-70E740481C1C}">
                <a14:useLocalDpi xmlns:a14="http://schemas.microsoft.com/office/drawing/2010/main" val="0"/>
              </a:ext>
            </a:extLst>
          </a:blip>
          <a:stretch>
            <a:fillRect/>
          </a:stretch>
        </p:blipFill>
        <p:spPr>
          <a:xfrm>
            <a:off x="6840508" y="4243872"/>
            <a:ext cx="1671993" cy="600083"/>
          </a:xfrm>
          <a:prstGeom prst="rect">
            <a:avLst/>
          </a:prstGeom>
        </p:spPr>
      </p:pic>
      <p:sp>
        <p:nvSpPr>
          <p:cNvPr id="33" name="object 12"/>
          <p:cNvSpPr txBox="1"/>
          <p:nvPr/>
        </p:nvSpPr>
        <p:spPr>
          <a:xfrm>
            <a:off x="8648935" y="4394440"/>
            <a:ext cx="3001904" cy="276999"/>
          </a:xfrm>
          <a:prstGeom prst="rect">
            <a:avLst/>
          </a:prstGeom>
        </p:spPr>
        <p:txBody>
          <a:bodyPr vert="horz" wrap="square" lIns="0" tIns="60960" rIns="0" bIns="0" rtlCol="0">
            <a:spAutoFit/>
          </a:bodyPr>
          <a:lstStyle/>
          <a:p>
            <a:pPr marL="527050" marR="34290" indent="-508000">
              <a:lnSpc>
                <a:spcPct val="100000"/>
              </a:lnSpc>
              <a:spcBef>
                <a:spcPts val="120"/>
              </a:spcBef>
            </a:pPr>
            <a:r>
              <a:rPr sz="1400" spc="114" dirty="0">
                <a:solidFill>
                  <a:srgbClr val="FBB891"/>
                </a:solidFill>
                <a:latin typeface="KyivType Sans Medium2" panose="00000600000000000000" pitchFamily="50" charset="0"/>
                <a:ea typeface="Roboto" panose="02000000000000000000" pitchFamily="2" charset="0"/>
                <a:cs typeface="KyivType Sans"/>
              </a:rPr>
              <a:t>Niacinamide</a:t>
            </a:r>
            <a:r>
              <a:rPr lang="fr-FR" sz="1400" spc="114" dirty="0">
                <a:solidFill>
                  <a:srgbClr val="FBB891"/>
                </a:solidFill>
                <a:latin typeface="KyivType Sans Medium2" panose="00000600000000000000" pitchFamily="50" charset="0"/>
                <a:ea typeface="Roboto" panose="02000000000000000000" pitchFamily="2" charset="0"/>
                <a:cs typeface="KyivType Sans"/>
              </a:rPr>
              <a:t>/ Vitamine B5</a:t>
            </a:r>
          </a:p>
        </p:txBody>
      </p:sp>
      <p:sp>
        <p:nvSpPr>
          <p:cNvPr id="46" name="object 12"/>
          <p:cNvSpPr txBox="1"/>
          <p:nvPr/>
        </p:nvSpPr>
        <p:spPr>
          <a:xfrm>
            <a:off x="6552943" y="4768841"/>
            <a:ext cx="3318933" cy="246221"/>
          </a:xfrm>
          <a:prstGeom prst="rect">
            <a:avLst/>
          </a:prstGeom>
        </p:spPr>
        <p:txBody>
          <a:bodyPr vert="horz" wrap="square" lIns="0" tIns="60960" rIns="0" bIns="0" rtlCol="0">
            <a:spAutoFit/>
          </a:bodyPr>
          <a:lstStyle/>
          <a:p>
            <a:pPr marL="474980" algn="r">
              <a:lnSpc>
                <a:spcPct val="100000"/>
              </a:lnSpc>
              <a:spcBef>
                <a:spcPts val="480"/>
              </a:spcBef>
            </a:pPr>
            <a:r>
              <a:rPr lang="fr-FR" sz="1200" spc="35" dirty="0">
                <a:solidFill>
                  <a:srgbClr val="3E3E3E"/>
                </a:solidFill>
                <a:latin typeface="Roboto Medium" panose="02000000000000000000" pitchFamily="2" charset="0"/>
                <a:ea typeface="Roboto Medium" panose="02000000000000000000" pitchFamily="2" charset="0"/>
                <a:cs typeface="Roboto"/>
              </a:rPr>
              <a:t>Apaisantes </a:t>
            </a:r>
            <a:r>
              <a:rPr lang="fr-FR" sz="1200" spc="35" dirty="0">
                <a:solidFill>
                  <a:srgbClr val="3E3E3E"/>
                </a:solidFill>
                <a:latin typeface="Roboto" panose="02000000000000000000" pitchFamily="2" charset="0"/>
                <a:ea typeface="Roboto" panose="02000000000000000000" pitchFamily="2" charset="0"/>
                <a:cs typeface="Roboto"/>
              </a:rPr>
              <a:t>et </a:t>
            </a:r>
            <a:r>
              <a:rPr lang="fr-FR" sz="1200" spc="35" dirty="0">
                <a:solidFill>
                  <a:srgbClr val="3E3E3E"/>
                </a:solidFill>
                <a:latin typeface="Roboto Medium" panose="02000000000000000000" pitchFamily="2" charset="0"/>
                <a:ea typeface="Roboto Medium" panose="02000000000000000000" pitchFamily="2" charset="0"/>
                <a:cs typeface="Roboto"/>
              </a:rPr>
              <a:t>revitalisantes</a:t>
            </a:r>
            <a:endParaRPr sz="1200" spc="35" dirty="0">
              <a:solidFill>
                <a:srgbClr val="3E3E3E"/>
              </a:solidFill>
              <a:latin typeface="Roboto Medium" panose="02000000000000000000" pitchFamily="2" charset="0"/>
              <a:ea typeface="Roboto Medium" panose="02000000000000000000" pitchFamily="2" charset="0"/>
              <a:cs typeface="Roboto"/>
            </a:endParaRPr>
          </a:p>
        </p:txBody>
      </p:sp>
      <p:pic>
        <p:nvPicPr>
          <p:cNvPr id="26" name="object 2"/>
          <p:cNvPicPr/>
          <p:nvPr/>
        </p:nvPicPr>
        <p:blipFill>
          <a:blip r:embed="rId6" cstate="print">
            <a:extLst>
              <a:ext uri="{28A0092B-C50C-407E-A947-70E740481C1C}">
                <a14:useLocalDpi xmlns:a14="http://schemas.microsoft.com/office/drawing/2010/main" val="0"/>
              </a:ext>
            </a:extLst>
          </a:blip>
          <a:stretch>
            <a:fillRect/>
          </a:stretch>
        </p:blipFill>
        <p:spPr>
          <a:xfrm>
            <a:off x="6552943" y="1373151"/>
            <a:ext cx="1789125" cy="1299248"/>
          </a:xfrm>
          <a:prstGeom prst="rect">
            <a:avLst/>
          </a:prstGeom>
        </p:spPr>
      </p:pic>
      <p:sp>
        <p:nvSpPr>
          <p:cNvPr id="29" name="object 8"/>
          <p:cNvSpPr txBox="1"/>
          <p:nvPr/>
        </p:nvSpPr>
        <p:spPr>
          <a:xfrm>
            <a:off x="7823467" y="1520330"/>
            <a:ext cx="3827372" cy="687368"/>
          </a:xfrm>
          <a:prstGeom prst="rect">
            <a:avLst/>
          </a:prstGeom>
        </p:spPr>
        <p:txBody>
          <a:bodyPr vert="horz" wrap="square" lIns="0" tIns="15240" rIns="0" bIns="0" rtlCol="0">
            <a:spAutoFit/>
          </a:bodyPr>
          <a:lstStyle/>
          <a:p>
            <a:pPr marL="527050" marR="34290" indent="-508000">
              <a:lnSpc>
                <a:spcPct val="100000"/>
              </a:lnSpc>
              <a:spcBef>
                <a:spcPts val="120"/>
              </a:spcBef>
            </a:pPr>
            <a:r>
              <a:rPr lang="fr-FR" sz="1400" spc="65" dirty="0">
                <a:solidFill>
                  <a:srgbClr val="FBB891"/>
                </a:solidFill>
                <a:latin typeface="KyivType Sans Medium2" panose="00000600000000000000" pitchFamily="50" charset="0"/>
                <a:ea typeface="Roboto" panose="02000000000000000000" pitchFamily="2" charset="0"/>
                <a:cs typeface="KyivType Sans"/>
              </a:rPr>
              <a:t>P</a:t>
            </a:r>
            <a:r>
              <a:rPr sz="1400" spc="65" dirty="0" err="1">
                <a:solidFill>
                  <a:srgbClr val="FBB891"/>
                </a:solidFill>
                <a:latin typeface="KyivType Sans Medium2" panose="00000600000000000000" pitchFamily="50" charset="0"/>
                <a:ea typeface="Roboto" panose="02000000000000000000" pitchFamily="2" charset="0"/>
                <a:cs typeface="KyivType Sans"/>
              </a:rPr>
              <a:t>eptides</a:t>
            </a:r>
            <a:r>
              <a:rPr lang="fr-FR" sz="1400" spc="65" dirty="0">
                <a:solidFill>
                  <a:srgbClr val="FBB891"/>
                </a:solidFill>
                <a:latin typeface="KyivType Sans Medium2" panose="00000600000000000000" pitchFamily="50" charset="0"/>
                <a:ea typeface="Roboto" panose="02000000000000000000" pitchFamily="2" charset="0"/>
                <a:cs typeface="KyivType Sans"/>
              </a:rPr>
              <a:t> de bourgeons de hêtre bio</a:t>
            </a:r>
            <a:endParaRPr lang="fr-FR" sz="1400" spc="114" dirty="0">
              <a:solidFill>
                <a:srgbClr val="FBB891"/>
              </a:solidFill>
              <a:latin typeface="KyivType Sans Medium2" panose="00000600000000000000" pitchFamily="50" charset="0"/>
              <a:ea typeface="Roboto" panose="02000000000000000000" pitchFamily="2" charset="0"/>
              <a:cs typeface="KyivType Sans"/>
            </a:endParaRPr>
          </a:p>
          <a:p>
            <a:pPr marL="527050" marR="34290" indent="-508000">
              <a:lnSpc>
                <a:spcPct val="100000"/>
              </a:lnSpc>
              <a:spcBef>
                <a:spcPts val="120"/>
              </a:spcBef>
            </a:pPr>
            <a:r>
              <a:rPr lang="fr-FR" sz="1400" spc="114" dirty="0">
                <a:solidFill>
                  <a:srgbClr val="FBB891"/>
                </a:solidFill>
                <a:latin typeface="KyivType Sans Medium2" panose="00000600000000000000" pitchFamily="50" charset="0"/>
                <a:ea typeface="Roboto" panose="02000000000000000000" pitchFamily="2" charset="0"/>
                <a:cs typeface="KyivType Sans"/>
              </a:rPr>
              <a:t>Peptides de soja</a:t>
            </a:r>
          </a:p>
          <a:p>
            <a:pPr marL="527050" marR="34290" indent="-508000">
              <a:lnSpc>
                <a:spcPct val="100000"/>
              </a:lnSpc>
              <a:spcBef>
                <a:spcPts val="120"/>
              </a:spcBef>
            </a:pPr>
            <a:r>
              <a:rPr lang="fr-FR" sz="1400" spc="114" dirty="0">
                <a:solidFill>
                  <a:srgbClr val="3E3E3E"/>
                </a:solidFill>
                <a:latin typeface="Roboto" panose="02000000000000000000" pitchFamily="2" charset="0"/>
                <a:ea typeface="Roboto" panose="02000000000000000000" pitchFamily="2" charset="0"/>
                <a:cs typeface="KyivType Sans"/>
              </a:rPr>
              <a:t>Riche en acides aminés</a:t>
            </a:r>
          </a:p>
        </p:txBody>
      </p:sp>
      <p:sp>
        <p:nvSpPr>
          <p:cNvPr id="47" name="object 12"/>
          <p:cNvSpPr txBox="1"/>
          <p:nvPr/>
        </p:nvSpPr>
        <p:spPr>
          <a:xfrm>
            <a:off x="7118708" y="2352933"/>
            <a:ext cx="4718308" cy="246221"/>
          </a:xfrm>
          <a:prstGeom prst="rect">
            <a:avLst/>
          </a:prstGeom>
        </p:spPr>
        <p:txBody>
          <a:bodyPr vert="horz" wrap="square" lIns="0" tIns="60960" rIns="0" bIns="0" rtlCol="0">
            <a:spAutoFit/>
          </a:bodyPr>
          <a:lstStyle/>
          <a:p>
            <a:pPr marL="474980">
              <a:lnSpc>
                <a:spcPct val="100000"/>
              </a:lnSpc>
              <a:spcBef>
                <a:spcPts val="480"/>
              </a:spcBef>
            </a:pPr>
            <a:r>
              <a:rPr lang="fr-FR" sz="1200" spc="35" dirty="0">
                <a:solidFill>
                  <a:srgbClr val="3E3E3E"/>
                </a:solidFill>
                <a:latin typeface="Roboto" panose="02000000000000000000" pitchFamily="2" charset="0"/>
                <a:ea typeface="Roboto" panose="02000000000000000000" pitchFamily="2" charset="0"/>
                <a:cs typeface="Roboto"/>
              </a:rPr>
              <a:t>      </a:t>
            </a:r>
            <a:r>
              <a:rPr lang="fr-FR" sz="1200" spc="35" dirty="0" err="1">
                <a:solidFill>
                  <a:srgbClr val="3E3E3E"/>
                </a:solidFill>
                <a:latin typeface="Roboto Medium" panose="02000000000000000000" pitchFamily="2" charset="0"/>
                <a:ea typeface="Roboto Medium" panose="02000000000000000000" pitchFamily="2" charset="0"/>
                <a:cs typeface="Roboto"/>
              </a:rPr>
              <a:t>Restructurants</a:t>
            </a:r>
            <a:r>
              <a:rPr lang="fr-FR" sz="1200" spc="35" dirty="0">
                <a:solidFill>
                  <a:srgbClr val="3E3E3E"/>
                </a:solidFill>
                <a:latin typeface="Roboto" panose="02000000000000000000" pitchFamily="2" charset="0"/>
                <a:ea typeface="Roboto" panose="02000000000000000000" pitchFamily="2" charset="0"/>
                <a:cs typeface="Roboto"/>
              </a:rPr>
              <a:t> et </a:t>
            </a:r>
            <a:r>
              <a:rPr lang="fr-FR" sz="1200" spc="35" dirty="0">
                <a:solidFill>
                  <a:srgbClr val="3E3E3E"/>
                </a:solidFill>
                <a:latin typeface="Roboto Medium" panose="02000000000000000000" pitchFamily="2" charset="0"/>
                <a:ea typeface="Roboto Medium" panose="02000000000000000000" pitchFamily="2" charset="0"/>
                <a:cs typeface="Roboto"/>
              </a:rPr>
              <a:t>hydratants</a:t>
            </a:r>
            <a:endParaRPr sz="1200" dirty="0">
              <a:solidFill>
                <a:srgbClr val="3E3E3E"/>
              </a:solidFill>
              <a:latin typeface="Roboto Medium" panose="02000000000000000000" pitchFamily="2" charset="0"/>
              <a:ea typeface="Roboto Medium" panose="02000000000000000000" pitchFamily="2" charset="0"/>
              <a:cs typeface="KyivType Sans"/>
            </a:endParaRPr>
          </a:p>
        </p:txBody>
      </p:sp>
      <p:sp>
        <p:nvSpPr>
          <p:cNvPr id="35" name="object 14"/>
          <p:cNvSpPr txBox="1"/>
          <p:nvPr/>
        </p:nvSpPr>
        <p:spPr>
          <a:xfrm>
            <a:off x="8648935" y="5902106"/>
            <a:ext cx="3090588" cy="283411"/>
          </a:xfrm>
          <a:prstGeom prst="rect">
            <a:avLst/>
          </a:prstGeom>
        </p:spPr>
        <p:txBody>
          <a:bodyPr vert="horz" wrap="square" lIns="0" tIns="67310" rIns="0" bIns="0" rtlCol="0">
            <a:spAutoFit/>
          </a:bodyPr>
          <a:lstStyle/>
          <a:p>
            <a:pPr marL="527050" marR="34290" indent="-508000">
              <a:spcBef>
                <a:spcPts val="120"/>
              </a:spcBef>
            </a:pPr>
            <a:r>
              <a:rPr sz="1400" spc="114" dirty="0">
                <a:solidFill>
                  <a:srgbClr val="FBB891"/>
                </a:solidFill>
                <a:latin typeface="KyivType Sans Medium2" panose="00000600000000000000" pitchFamily="50" charset="0"/>
                <a:ea typeface="Roboto" panose="02000000000000000000" pitchFamily="2" charset="0"/>
                <a:cs typeface="KyivType Sans"/>
              </a:rPr>
              <a:t>Quintessence </a:t>
            </a:r>
            <a:r>
              <a:rPr lang="fr-FR" sz="1400" spc="114" dirty="0">
                <a:solidFill>
                  <a:srgbClr val="FBB891"/>
                </a:solidFill>
                <a:latin typeface="KyivType Sans Medium2" panose="00000600000000000000" pitchFamily="50" charset="0"/>
                <a:ea typeface="Roboto" panose="02000000000000000000" pitchFamily="2" charset="0"/>
                <a:cs typeface="KyivType Sans"/>
              </a:rPr>
              <a:t>Yon-Ka</a:t>
            </a:r>
            <a:endParaRPr sz="1400" spc="114" dirty="0">
              <a:solidFill>
                <a:srgbClr val="FBB891"/>
              </a:solidFill>
              <a:latin typeface="KyivType Sans Medium2" panose="00000600000000000000" pitchFamily="50" charset="0"/>
              <a:ea typeface="Roboto" panose="02000000000000000000" pitchFamily="2" charset="0"/>
              <a:cs typeface="KyivType Sans"/>
            </a:endParaRPr>
          </a:p>
        </p:txBody>
      </p:sp>
      <p:grpSp>
        <p:nvGrpSpPr>
          <p:cNvPr id="4" name="Groupe 3">
            <a:extLst>
              <a:ext uri="{FF2B5EF4-FFF2-40B4-BE49-F238E27FC236}">
                <a16:creationId xmlns:a16="http://schemas.microsoft.com/office/drawing/2014/main" id="{FDCA76A8-D225-411F-8744-3E72CD4C770D}"/>
              </a:ext>
            </a:extLst>
          </p:cNvPr>
          <p:cNvGrpSpPr/>
          <p:nvPr/>
        </p:nvGrpSpPr>
        <p:grpSpPr>
          <a:xfrm>
            <a:off x="6998874" y="5084421"/>
            <a:ext cx="1525493" cy="1121630"/>
            <a:chOff x="7821616" y="4781994"/>
            <a:chExt cx="1683860" cy="1264107"/>
          </a:xfrm>
        </p:grpSpPr>
        <p:pic>
          <p:nvPicPr>
            <p:cNvPr id="36" name="object 15"/>
            <p:cNvPicPr/>
            <p:nvPr/>
          </p:nvPicPr>
          <p:blipFill>
            <a:blip r:embed="rId7" cstate="print">
              <a:extLst>
                <a:ext uri="{28A0092B-C50C-407E-A947-70E740481C1C}">
                  <a14:useLocalDpi xmlns:a14="http://schemas.microsoft.com/office/drawing/2010/main" val="0"/>
                </a:ext>
              </a:extLst>
            </a:blip>
            <a:stretch>
              <a:fillRect/>
            </a:stretch>
          </p:blipFill>
          <p:spPr>
            <a:xfrm>
              <a:off x="7821616" y="4870826"/>
              <a:ext cx="264549" cy="1175273"/>
            </a:xfrm>
            <a:prstGeom prst="rect">
              <a:avLst/>
            </a:prstGeom>
          </p:spPr>
        </p:pic>
        <p:pic>
          <p:nvPicPr>
            <p:cNvPr id="37" name="object 16"/>
            <p:cNvPicPr/>
            <p:nvPr/>
          </p:nvPicPr>
          <p:blipFill>
            <a:blip r:embed="rId8" cstate="print">
              <a:extLst>
                <a:ext uri="{28A0092B-C50C-407E-A947-70E740481C1C}">
                  <a14:useLocalDpi xmlns:a14="http://schemas.microsoft.com/office/drawing/2010/main" val="0"/>
                </a:ext>
              </a:extLst>
            </a:blip>
            <a:stretch>
              <a:fillRect/>
            </a:stretch>
          </p:blipFill>
          <p:spPr>
            <a:xfrm>
              <a:off x="8036938" y="4781994"/>
              <a:ext cx="1151000" cy="1264107"/>
            </a:xfrm>
            <a:prstGeom prst="rect">
              <a:avLst/>
            </a:prstGeom>
          </p:spPr>
        </p:pic>
        <p:pic>
          <p:nvPicPr>
            <p:cNvPr id="38" name="object 17"/>
            <p:cNvPicPr/>
            <p:nvPr/>
          </p:nvPicPr>
          <p:blipFill>
            <a:blip r:embed="rId9" cstate="print">
              <a:extLst>
                <a:ext uri="{28A0092B-C50C-407E-A947-70E740481C1C}">
                  <a14:useLocalDpi xmlns:a14="http://schemas.microsoft.com/office/drawing/2010/main" val="0"/>
                </a:ext>
              </a:extLst>
            </a:blip>
            <a:stretch>
              <a:fillRect/>
            </a:stretch>
          </p:blipFill>
          <p:spPr>
            <a:xfrm>
              <a:off x="9240936" y="4864185"/>
              <a:ext cx="264540" cy="1175273"/>
            </a:xfrm>
            <a:prstGeom prst="rect">
              <a:avLst/>
            </a:prstGeom>
          </p:spPr>
        </p:pic>
      </p:grpSp>
      <p:sp>
        <p:nvSpPr>
          <p:cNvPr id="48" name="object 12"/>
          <p:cNvSpPr txBox="1"/>
          <p:nvPr/>
        </p:nvSpPr>
        <p:spPr>
          <a:xfrm>
            <a:off x="7055791" y="6268826"/>
            <a:ext cx="4880859" cy="246221"/>
          </a:xfrm>
          <a:prstGeom prst="rect">
            <a:avLst/>
          </a:prstGeom>
        </p:spPr>
        <p:txBody>
          <a:bodyPr vert="horz" wrap="square" lIns="0" tIns="60960" rIns="0" bIns="0" rtlCol="0">
            <a:spAutoFit/>
          </a:bodyPr>
          <a:lstStyle/>
          <a:p>
            <a:pPr marL="474980">
              <a:lnSpc>
                <a:spcPct val="100000"/>
              </a:lnSpc>
              <a:spcBef>
                <a:spcPts val="480"/>
              </a:spcBef>
            </a:pPr>
            <a:r>
              <a:rPr lang="fr-FR" sz="1200" b="1" spc="35" dirty="0">
                <a:solidFill>
                  <a:srgbClr val="3E3E3E"/>
                </a:solidFill>
                <a:latin typeface="Roboto Medium" panose="02000000000000000000" pitchFamily="2" charset="0"/>
                <a:ea typeface="Roboto Medium" panose="02000000000000000000" pitchFamily="2" charset="0"/>
                <a:cs typeface="Roboto"/>
              </a:rPr>
              <a:t>        </a:t>
            </a:r>
            <a:r>
              <a:rPr lang="fr-FR" sz="1200" spc="35" dirty="0" err="1">
                <a:solidFill>
                  <a:srgbClr val="3E3E3E"/>
                </a:solidFill>
                <a:latin typeface="Roboto Medium" panose="02000000000000000000" pitchFamily="2" charset="0"/>
                <a:ea typeface="Roboto Medium" panose="02000000000000000000" pitchFamily="2" charset="0"/>
                <a:cs typeface="Roboto"/>
              </a:rPr>
              <a:t>Rééquilibrante</a:t>
            </a:r>
            <a:r>
              <a:rPr lang="fr-FR" sz="1200" spc="35" dirty="0">
                <a:solidFill>
                  <a:srgbClr val="3E3E3E"/>
                </a:solidFill>
                <a:latin typeface="Roboto Medium" panose="02000000000000000000" pitchFamily="2" charset="0"/>
                <a:ea typeface="Roboto Medium" panose="02000000000000000000" pitchFamily="2" charset="0"/>
                <a:cs typeface="Roboto"/>
              </a:rPr>
              <a:t> </a:t>
            </a:r>
            <a:r>
              <a:rPr lang="fr-FR" sz="1200" spc="35" dirty="0">
                <a:solidFill>
                  <a:srgbClr val="3E3E3E"/>
                </a:solidFill>
                <a:latin typeface="Roboto" panose="02000000000000000000" pitchFamily="2" charset="0"/>
                <a:ea typeface="Roboto" panose="02000000000000000000" pitchFamily="2" charset="0"/>
                <a:cs typeface="Roboto"/>
              </a:rPr>
              <a:t>et </a:t>
            </a:r>
            <a:r>
              <a:rPr lang="fr-FR" sz="1200" spc="35" dirty="0">
                <a:solidFill>
                  <a:srgbClr val="3E3E3E"/>
                </a:solidFill>
                <a:latin typeface="Roboto Medium" panose="02000000000000000000" pitchFamily="2" charset="0"/>
                <a:ea typeface="Roboto Medium" panose="02000000000000000000" pitchFamily="2" charset="0"/>
                <a:cs typeface="Roboto"/>
              </a:rPr>
              <a:t>démultiplie le pouvoir de la formule</a:t>
            </a:r>
            <a:endParaRPr sz="1200" spc="35" dirty="0">
              <a:solidFill>
                <a:srgbClr val="3E3E3E"/>
              </a:solidFill>
              <a:latin typeface="Roboto Medium" panose="02000000000000000000" pitchFamily="2" charset="0"/>
              <a:ea typeface="Roboto Medium" panose="02000000000000000000" pitchFamily="2" charset="0"/>
              <a:cs typeface="Roboto"/>
            </a:endParaRPr>
          </a:p>
        </p:txBody>
      </p:sp>
      <p:pic>
        <p:nvPicPr>
          <p:cNvPr id="31" name="object 10"/>
          <p:cNvPicPr/>
          <p:nvPr/>
        </p:nvPicPr>
        <p:blipFill>
          <a:blip r:embed="rId10" cstate="print">
            <a:extLst>
              <a:ext uri="{28A0092B-C50C-407E-A947-70E740481C1C}">
                <a14:useLocalDpi xmlns:a14="http://schemas.microsoft.com/office/drawing/2010/main" val="0"/>
              </a:ext>
            </a:extLst>
          </a:blip>
          <a:stretch>
            <a:fillRect/>
          </a:stretch>
        </p:blipFill>
        <p:spPr>
          <a:xfrm>
            <a:off x="6607699" y="2934883"/>
            <a:ext cx="1243312" cy="842849"/>
          </a:xfrm>
          <a:prstGeom prst="rect">
            <a:avLst/>
          </a:prstGeom>
        </p:spPr>
      </p:pic>
      <p:sp>
        <p:nvSpPr>
          <p:cNvPr id="32" name="object 11"/>
          <p:cNvSpPr txBox="1"/>
          <p:nvPr/>
        </p:nvSpPr>
        <p:spPr>
          <a:xfrm>
            <a:off x="7850104" y="2957987"/>
            <a:ext cx="3889419" cy="718787"/>
          </a:xfrm>
          <a:prstGeom prst="rect">
            <a:avLst/>
          </a:prstGeom>
        </p:spPr>
        <p:txBody>
          <a:bodyPr vert="horz" wrap="square" lIns="0" tIns="46355" rIns="0" bIns="0" rtlCol="0">
            <a:spAutoFit/>
          </a:bodyPr>
          <a:lstStyle/>
          <a:p>
            <a:pPr marL="527050" marR="34290" indent="-508000">
              <a:spcBef>
                <a:spcPts val="120"/>
              </a:spcBef>
            </a:pPr>
            <a:r>
              <a:rPr lang="fr-FR" sz="1400" spc="114" dirty="0">
                <a:solidFill>
                  <a:srgbClr val="FBB891"/>
                </a:solidFill>
                <a:latin typeface="KyivType Sans Medium2" panose="00000600000000000000" pitchFamily="50" charset="0"/>
                <a:ea typeface="Roboto" panose="02000000000000000000" pitchFamily="2" charset="0"/>
                <a:cs typeface="KyivType Sans"/>
              </a:rPr>
              <a:t>Huile de soja et de tournesol bio </a:t>
            </a:r>
          </a:p>
          <a:p>
            <a:pPr marL="527050" marR="34290" indent="-508000">
              <a:spcBef>
                <a:spcPts val="120"/>
              </a:spcBef>
            </a:pPr>
            <a:r>
              <a:rPr lang="fr-FR" sz="1400" spc="114" dirty="0">
                <a:solidFill>
                  <a:srgbClr val="FBB891"/>
                </a:solidFill>
                <a:latin typeface="KyivType Sans Medium2" panose="00000600000000000000" pitchFamily="50" charset="0"/>
                <a:ea typeface="Roboto" panose="02000000000000000000" pitchFamily="2" charset="0"/>
                <a:cs typeface="KyivType Sans"/>
              </a:rPr>
              <a:t>Huile de maïs (sans OGM)</a:t>
            </a:r>
            <a:endParaRPr lang="fr-FR" sz="1400" spc="114" dirty="0">
              <a:solidFill>
                <a:srgbClr val="3E3E3E"/>
              </a:solidFill>
              <a:latin typeface="Roboto" panose="02000000000000000000" pitchFamily="2" charset="0"/>
              <a:ea typeface="Roboto" panose="02000000000000000000" pitchFamily="2" charset="0"/>
              <a:cs typeface="KyivType Sans"/>
            </a:endParaRPr>
          </a:p>
          <a:p>
            <a:pPr marL="527050" marR="34290" indent="-508000">
              <a:lnSpc>
                <a:spcPct val="100000"/>
              </a:lnSpc>
              <a:spcBef>
                <a:spcPts val="120"/>
              </a:spcBef>
            </a:pPr>
            <a:r>
              <a:rPr lang="fr-FR" sz="1400" spc="114" dirty="0">
                <a:solidFill>
                  <a:srgbClr val="3E3E3E"/>
                </a:solidFill>
                <a:latin typeface="Roboto" panose="02000000000000000000" pitchFamily="2" charset="0"/>
                <a:ea typeface="Roboto" panose="02000000000000000000" pitchFamily="2" charset="0"/>
                <a:cs typeface="KyivType Sans"/>
              </a:rPr>
              <a:t>Riche en omégas 3,6,9</a:t>
            </a:r>
          </a:p>
        </p:txBody>
      </p:sp>
      <p:sp>
        <p:nvSpPr>
          <p:cNvPr id="30" name="object 12"/>
          <p:cNvSpPr txBox="1"/>
          <p:nvPr/>
        </p:nvSpPr>
        <p:spPr>
          <a:xfrm>
            <a:off x="7351418" y="3624318"/>
            <a:ext cx="2842811" cy="276999"/>
          </a:xfrm>
          <a:prstGeom prst="rect">
            <a:avLst/>
          </a:prstGeom>
        </p:spPr>
        <p:txBody>
          <a:bodyPr vert="horz" wrap="square" lIns="0" tIns="60960" rIns="0" bIns="0" rtlCol="0">
            <a:spAutoFit/>
          </a:bodyPr>
          <a:lstStyle/>
          <a:p>
            <a:pPr marL="474980">
              <a:lnSpc>
                <a:spcPct val="100000"/>
              </a:lnSpc>
              <a:spcBef>
                <a:spcPts val="480"/>
              </a:spcBef>
            </a:pPr>
            <a:r>
              <a:rPr lang="fr-FR" sz="1200" spc="35" dirty="0">
                <a:solidFill>
                  <a:srgbClr val="3E3E3E"/>
                </a:solidFill>
                <a:latin typeface="Roboto Medium" panose="02000000000000000000" pitchFamily="2" charset="0"/>
                <a:ea typeface="Roboto Medium" panose="02000000000000000000" pitchFamily="2" charset="0"/>
                <a:cs typeface="Roboto"/>
              </a:rPr>
              <a:t>Nourrissantes </a:t>
            </a:r>
            <a:r>
              <a:rPr lang="fr-FR" sz="1400" spc="114" dirty="0">
                <a:solidFill>
                  <a:srgbClr val="3E3E3E"/>
                </a:solidFill>
                <a:latin typeface="Roboto" panose="02000000000000000000" pitchFamily="2" charset="0"/>
                <a:ea typeface="Roboto" panose="02000000000000000000" pitchFamily="2" charset="0"/>
                <a:cs typeface="KyivType Sans"/>
              </a:rPr>
              <a:t>et </a:t>
            </a:r>
            <a:r>
              <a:rPr lang="fr-FR" sz="1200" spc="35" dirty="0">
                <a:solidFill>
                  <a:srgbClr val="3E3E3E"/>
                </a:solidFill>
                <a:latin typeface="Roboto Medium" panose="02000000000000000000" pitchFamily="2" charset="0"/>
                <a:ea typeface="Roboto Medium" panose="02000000000000000000" pitchFamily="2" charset="0"/>
                <a:cs typeface="Roboto"/>
              </a:rPr>
              <a:t>réparatrices </a:t>
            </a:r>
            <a:endParaRPr sz="1200" spc="35" dirty="0">
              <a:solidFill>
                <a:srgbClr val="3E3E3E"/>
              </a:solidFill>
              <a:latin typeface="Roboto Medium" panose="02000000000000000000" pitchFamily="2" charset="0"/>
              <a:ea typeface="Roboto Medium" panose="02000000000000000000" pitchFamily="2" charset="0"/>
              <a:cs typeface="Roboto"/>
            </a:endParaRPr>
          </a:p>
        </p:txBody>
      </p:sp>
      <p:cxnSp>
        <p:nvCxnSpPr>
          <p:cNvPr id="10" name="Connecteur droit avec flèche 9"/>
          <p:cNvCxnSpPr/>
          <p:nvPr/>
        </p:nvCxnSpPr>
        <p:spPr>
          <a:xfrm flipV="1">
            <a:off x="7444385" y="2496888"/>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p:cNvCxnSpPr/>
          <p:nvPr/>
        </p:nvCxnSpPr>
        <p:spPr>
          <a:xfrm flipV="1">
            <a:off x="7447010" y="6369330"/>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Connecteur droit avec flèche 43"/>
          <p:cNvCxnSpPr/>
          <p:nvPr/>
        </p:nvCxnSpPr>
        <p:spPr>
          <a:xfrm flipV="1">
            <a:off x="7444386" y="3815917"/>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p:cNvCxnSpPr/>
          <p:nvPr/>
        </p:nvCxnSpPr>
        <p:spPr>
          <a:xfrm flipV="1">
            <a:off x="7447010" y="4922729"/>
            <a:ext cx="270933" cy="84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716645" y="4006424"/>
            <a:ext cx="444824" cy="17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itre 1">
            <a:extLst>
              <a:ext uri="{FF2B5EF4-FFF2-40B4-BE49-F238E27FC236}">
                <a16:creationId xmlns:a16="http://schemas.microsoft.com/office/drawing/2014/main" id="{FF16A90D-59A5-4E65-AEB4-867920F2306E}"/>
              </a:ext>
            </a:extLst>
          </p:cNvPr>
          <p:cNvSpPr txBox="1">
            <a:spLocks/>
          </p:cNvSpPr>
          <p:nvPr/>
        </p:nvSpPr>
        <p:spPr>
          <a:xfrm>
            <a:off x="0" y="30111"/>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ELIXIR VITAL</a:t>
            </a:r>
          </a:p>
          <a:p>
            <a:r>
              <a:rPr lang="fr-FR" sz="1800" i="1" dirty="0">
                <a:ea typeface="+mn-ea"/>
                <a:cs typeface="+mn-cs"/>
              </a:rPr>
              <a:t>Prévention &amp; Réparation anti-âge</a:t>
            </a:r>
          </a:p>
        </p:txBody>
      </p:sp>
      <p:sp>
        <p:nvSpPr>
          <p:cNvPr id="51" name="object 18">
            <a:extLst>
              <a:ext uri="{FF2B5EF4-FFF2-40B4-BE49-F238E27FC236}">
                <a16:creationId xmlns:a16="http://schemas.microsoft.com/office/drawing/2014/main" id="{C7760E0B-F594-4B1D-B32B-74DC693CABBB}"/>
              </a:ext>
            </a:extLst>
          </p:cNvPr>
          <p:cNvSpPr/>
          <p:nvPr/>
        </p:nvSpPr>
        <p:spPr>
          <a:xfrm rot="16908190">
            <a:off x="2131012" y="1866989"/>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a:solidFill>
                <a:srgbClr val="3E3E3E"/>
              </a:solidFill>
              <a:latin typeface="Roboto" panose="02000000000000000000" pitchFamily="2" charset="0"/>
              <a:ea typeface="Roboto" panose="02000000000000000000" pitchFamily="2" charset="0"/>
            </a:endParaRPr>
          </a:p>
        </p:txBody>
      </p:sp>
      <p:sp>
        <p:nvSpPr>
          <p:cNvPr id="52" name="Rectangle 51">
            <a:extLst>
              <a:ext uri="{FF2B5EF4-FFF2-40B4-BE49-F238E27FC236}">
                <a16:creationId xmlns:a16="http://schemas.microsoft.com/office/drawing/2014/main" id="{A945FBD6-6E93-413C-8E29-3E29DCE1D997}"/>
              </a:ext>
            </a:extLst>
          </p:cNvPr>
          <p:cNvSpPr/>
          <p:nvPr/>
        </p:nvSpPr>
        <p:spPr>
          <a:xfrm>
            <a:off x="1356518" y="2217615"/>
            <a:ext cx="2148387" cy="580714"/>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a:solidFill>
                  <a:srgbClr val="3E3E3E"/>
                </a:solidFill>
                <a:latin typeface="Roboto" panose="02000000000000000000" pitchFamily="2" charset="0"/>
                <a:ea typeface="Roboto" panose="02000000000000000000" pitchFamily="2" charset="0"/>
              </a:rPr>
              <a:t>Toutes peaux</a:t>
            </a:r>
            <a:endParaRPr lang="fr-FR" sz="1400" b="1" dirty="0">
              <a:solidFill>
                <a:srgbClr val="3E3E3E"/>
              </a:solidFill>
              <a:latin typeface="Roboto" panose="02000000000000000000" pitchFamily="2" charset="0"/>
              <a:ea typeface="Roboto" panose="02000000000000000000" pitchFamily="2" charset="0"/>
            </a:endParaRPr>
          </a:p>
        </p:txBody>
      </p:sp>
      <p:sp>
        <p:nvSpPr>
          <p:cNvPr id="53" name="Rectangle 52">
            <a:extLst>
              <a:ext uri="{FF2B5EF4-FFF2-40B4-BE49-F238E27FC236}">
                <a16:creationId xmlns:a16="http://schemas.microsoft.com/office/drawing/2014/main" id="{59E21625-EC39-4287-BA76-E16FD7C16357}"/>
              </a:ext>
            </a:extLst>
          </p:cNvPr>
          <p:cNvSpPr/>
          <p:nvPr/>
        </p:nvSpPr>
        <p:spPr>
          <a:xfrm>
            <a:off x="278387" y="5039252"/>
            <a:ext cx="1411550"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a:solidFill>
                  <a:srgbClr val="3E3E3E"/>
                </a:solidFill>
                <a:latin typeface="Roboto" panose="02000000000000000000" pitchFamily="2" charset="0"/>
                <a:ea typeface="Roboto" panose="02000000000000000000" pitchFamily="2" charset="0"/>
              </a:rPr>
              <a:t>Peaux fatiguées</a:t>
            </a:r>
          </a:p>
        </p:txBody>
      </p:sp>
      <p:sp>
        <p:nvSpPr>
          <p:cNvPr id="54" name="object 18">
            <a:extLst>
              <a:ext uri="{FF2B5EF4-FFF2-40B4-BE49-F238E27FC236}">
                <a16:creationId xmlns:a16="http://schemas.microsoft.com/office/drawing/2014/main" id="{847D3CCC-FE58-4D97-B3FC-46C609B353F2}"/>
              </a:ext>
            </a:extLst>
          </p:cNvPr>
          <p:cNvSpPr/>
          <p:nvPr/>
        </p:nvSpPr>
        <p:spPr>
          <a:xfrm rot="18606866">
            <a:off x="1191011" y="4696838"/>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a:solidFill>
                <a:srgbClr val="3E3E3E"/>
              </a:solidFill>
              <a:latin typeface="Roboto" panose="02000000000000000000" pitchFamily="2" charset="0"/>
              <a:ea typeface="Roboto" panose="02000000000000000000" pitchFamily="2" charset="0"/>
            </a:endParaRPr>
          </a:p>
        </p:txBody>
      </p:sp>
      <p:sp>
        <p:nvSpPr>
          <p:cNvPr id="55" name="object 18">
            <a:extLst>
              <a:ext uri="{FF2B5EF4-FFF2-40B4-BE49-F238E27FC236}">
                <a16:creationId xmlns:a16="http://schemas.microsoft.com/office/drawing/2014/main" id="{2D6E3BF1-814F-488A-BEA7-EEFA36AEF7DC}"/>
              </a:ext>
            </a:extLst>
          </p:cNvPr>
          <p:cNvSpPr/>
          <p:nvPr/>
        </p:nvSpPr>
        <p:spPr>
          <a:xfrm rot="16657968">
            <a:off x="2274112" y="4857087"/>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dirty="0">
              <a:solidFill>
                <a:srgbClr val="3E3E3E"/>
              </a:solidFill>
              <a:latin typeface="Roboto" panose="02000000000000000000" pitchFamily="2" charset="0"/>
              <a:ea typeface="Roboto" panose="02000000000000000000" pitchFamily="2" charset="0"/>
            </a:endParaRPr>
          </a:p>
        </p:txBody>
      </p:sp>
      <p:sp>
        <p:nvSpPr>
          <p:cNvPr id="56" name="object 18">
            <a:extLst>
              <a:ext uri="{FF2B5EF4-FFF2-40B4-BE49-F238E27FC236}">
                <a16:creationId xmlns:a16="http://schemas.microsoft.com/office/drawing/2014/main" id="{92E974F1-F4CE-4B11-B680-385578614A5C}"/>
              </a:ext>
            </a:extLst>
          </p:cNvPr>
          <p:cNvSpPr/>
          <p:nvPr/>
        </p:nvSpPr>
        <p:spPr>
          <a:xfrm rot="13158995">
            <a:off x="3262489" y="4825915"/>
            <a:ext cx="524510"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FBB891"/>
          </a:solidFill>
        </p:spPr>
        <p:txBody>
          <a:bodyPr wrap="square" lIns="0" tIns="0" rIns="0" bIns="0" rtlCol="0"/>
          <a:lstStyle/>
          <a:p>
            <a:endParaRPr sz="1400">
              <a:solidFill>
                <a:srgbClr val="3E3E3E"/>
              </a:solidFill>
              <a:latin typeface="Roboto" panose="02000000000000000000" pitchFamily="2" charset="0"/>
              <a:ea typeface="Roboto" panose="02000000000000000000" pitchFamily="2" charset="0"/>
            </a:endParaRPr>
          </a:p>
        </p:txBody>
      </p:sp>
      <p:sp>
        <p:nvSpPr>
          <p:cNvPr id="57" name="Rectangle 56">
            <a:extLst>
              <a:ext uri="{FF2B5EF4-FFF2-40B4-BE49-F238E27FC236}">
                <a16:creationId xmlns:a16="http://schemas.microsoft.com/office/drawing/2014/main" id="{E651AEC7-30AE-401F-8096-397A1FD82B50}"/>
              </a:ext>
            </a:extLst>
          </p:cNvPr>
          <p:cNvSpPr/>
          <p:nvPr/>
        </p:nvSpPr>
        <p:spPr>
          <a:xfrm>
            <a:off x="1778714" y="5420253"/>
            <a:ext cx="1429304"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a:solidFill>
                  <a:srgbClr val="3E3E3E"/>
                </a:solidFill>
                <a:latin typeface="Roboto" panose="02000000000000000000" pitchFamily="2" charset="0"/>
                <a:ea typeface="Roboto" panose="02000000000000000000" pitchFamily="2" charset="0"/>
              </a:rPr>
              <a:t>Peaux stressées</a:t>
            </a:r>
          </a:p>
        </p:txBody>
      </p:sp>
      <p:sp>
        <p:nvSpPr>
          <p:cNvPr id="58" name="Rectangle 57">
            <a:extLst>
              <a:ext uri="{FF2B5EF4-FFF2-40B4-BE49-F238E27FC236}">
                <a16:creationId xmlns:a16="http://schemas.microsoft.com/office/drawing/2014/main" id="{F625F0FC-0CD0-452C-9F5A-B936EC44E5CC}"/>
              </a:ext>
            </a:extLst>
          </p:cNvPr>
          <p:cNvSpPr/>
          <p:nvPr/>
        </p:nvSpPr>
        <p:spPr>
          <a:xfrm>
            <a:off x="3308727" y="5267852"/>
            <a:ext cx="1399617" cy="650825"/>
          </a:xfrm>
          <a:prstGeom prst="rect">
            <a:avLst/>
          </a:prstGeom>
          <a:solidFill>
            <a:srgbClr val="FFF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cap="small" dirty="0">
                <a:solidFill>
                  <a:srgbClr val="3E3E3E"/>
                </a:solidFill>
                <a:latin typeface="Roboto" panose="02000000000000000000" pitchFamily="2" charset="0"/>
                <a:ea typeface="Roboto" panose="02000000000000000000" pitchFamily="2" charset="0"/>
              </a:rPr>
              <a:t>Peaux altérées</a:t>
            </a:r>
          </a:p>
        </p:txBody>
      </p:sp>
      <p:grpSp>
        <p:nvGrpSpPr>
          <p:cNvPr id="59" name="Groupe 58">
            <a:extLst>
              <a:ext uri="{FF2B5EF4-FFF2-40B4-BE49-F238E27FC236}">
                <a16:creationId xmlns:a16="http://schemas.microsoft.com/office/drawing/2014/main" id="{1BE2D6E9-4F0A-4345-9430-16D8B860BD83}"/>
              </a:ext>
            </a:extLst>
          </p:cNvPr>
          <p:cNvGrpSpPr/>
          <p:nvPr/>
        </p:nvGrpSpPr>
        <p:grpSpPr>
          <a:xfrm>
            <a:off x="536555" y="6079180"/>
            <a:ext cx="4150103" cy="502303"/>
            <a:chOff x="1293541" y="5223853"/>
            <a:chExt cx="3800313" cy="630541"/>
          </a:xfrm>
        </p:grpSpPr>
        <p:sp>
          <p:nvSpPr>
            <p:cNvPr id="60" name="ZoneTexte 59">
              <a:extLst>
                <a:ext uri="{FF2B5EF4-FFF2-40B4-BE49-F238E27FC236}">
                  <a16:creationId xmlns:a16="http://schemas.microsoft.com/office/drawing/2014/main" id="{09685E0E-94F9-4FA6-A514-E2F2DFB6666E}"/>
                </a:ext>
              </a:extLst>
            </p:cNvPr>
            <p:cNvSpPr txBox="1"/>
            <p:nvPr/>
          </p:nvSpPr>
          <p:spPr>
            <a:xfrm>
              <a:off x="1293541" y="5295842"/>
              <a:ext cx="3800313" cy="358315"/>
            </a:xfrm>
            <a:prstGeom prst="rect">
              <a:avLst/>
            </a:prstGeom>
            <a:noFill/>
          </p:spPr>
          <p:txBody>
            <a:bodyPr wrap="square" rtlCol="0">
              <a:spAutoFit/>
            </a:bodyPr>
            <a:lstStyle/>
            <a:p>
              <a:pPr algn="ctr"/>
              <a:r>
                <a:rPr lang="fr-FR" sz="1200" dirty="0">
                  <a:solidFill>
                    <a:srgbClr val="3E3E3E"/>
                  </a:solidFill>
                  <a:latin typeface="Roboto Mono" panose="00000009000000000000" pitchFamily="49" charset="0"/>
                  <a:ea typeface="Roboto Mono" panose="00000009000000000000" pitchFamily="49" charset="0"/>
                </a:rPr>
                <a:t>En cure intensive d’un mois </a:t>
              </a:r>
            </a:p>
            <a:p>
              <a:pPr algn="ctr"/>
              <a:r>
                <a:rPr lang="fr-FR" sz="1200" dirty="0">
                  <a:solidFill>
                    <a:srgbClr val="3E3E3E"/>
                  </a:solidFill>
                  <a:latin typeface="Roboto Mono" panose="00000009000000000000" pitchFamily="49" charset="0"/>
                  <a:ea typeface="Roboto Mono" panose="00000009000000000000" pitchFamily="49" charset="0"/>
                </a:rPr>
                <a:t>Matin et soir</a:t>
              </a:r>
            </a:p>
          </p:txBody>
        </p:sp>
        <p:sp>
          <p:nvSpPr>
            <p:cNvPr id="61" name="object 27">
              <a:extLst>
                <a:ext uri="{FF2B5EF4-FFF2-40B4-BE49-F238E27FC236}">
                  <a16:creationId xmlns:a16="http://schemas.microsoft.com/office/drawing/2014/main" id="{38BE28E6-1B6D-4362-B321-5F88A68B310C}"/>
                </a:ext>
              </a:extLst>
            </p:cNvPr>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100">
                <a:solidFill>
                  <a:srgbClr val="3E3E3E"/>
                </a:solidFill>
                <a:latin typeface="Roboto Mono" panose="00000009000000000000" pitchFamily="49" charset="0"/>
                <a:ea typeface="Roboto Mono" panose="00000009000000000000" pitchFamily="49" charset="0"/>
              </a:endParaRPr>
            </a:p>
          </p:txBody>
        </p:sp>
      </p:grpSp>
      <p:grpSp>
        <p:nvGrpSpPr>
          <p:cNvPr id="62" name="Groupe 61">
            <a:extLst>
              <a:ext uri="{FF2B5EF4-FFF2-40B4-BE49-F238E27FC236}">
                <a16:creationId xmlns:a16="http://schemas.microsoft.com/office/drawing/2014/main" id="{21E79502-03B2-4F43-BF58-5461A59D6852}"/>
              </a:ext>
            </a:extLst>
          </p:cNvPr>
          <p:cNvGrpSpPr/>
          <p:nvPr/>
        </p:nvGrpSpPr>
        <p:grpSpPr>
          <a:xfrm>
            <a:off x="365939" y="3047990"/>
            <a:ext cx="4150103" cy="458661"/>
            <a:chOff x="1246706" y="5223853"/>
            <a:chExt cx="3800313" cy="630541"/>
          </a:xfrm>
        </p:grpSpPr>
        <p:sp>
          <p:nvSpPr>
            <p:cNvPr id="63" name="ZoneTexte 62">
              <a:extLst>
                <a:ext uri="{FF2B5EF4-FFF2-40B4-BE49-F238E27FC236}">
                  <a16:creationId xmlns:a16="http://schemas.microsoft.com/office/drawing/2014/main" id="{C7DAFFD8-1DBE-4225-B1DD-A1773D600AA0}"/>
                </a:ext>
              </a:extLst>
            </p:cNvPr>
            <p:cNvSpPr txBox="1"/>
            <p:nvPr/>
          </p:nvSpPr>
          <p:spPr>
            <a:xfrm>
              <a:off x="1246706" y="5250740"/>
              <a:ext cx="3800313" cy="358314"/>
            </a:xfrm>
            <a:prstGeom prst="rect">
              <a:avLst/>
            </a:prstGeom>
            <a:noFill/>
          </p:spPr>
          <p:txBody>
            <a:bodyPr wrap="square" rtlCol="0">
              <a:spAutoFit/>
            </a:bodyPr>
            <a:lstStyle/>
            <a:p>
              <a:pPr algn="ctr"/>
              <a:r>
                <a:rPr lang="fr-FR" sz="1200" dirty="0">
                  <a:solidFill>
                    <a:srgbClr val="3E3E3E"/>
                  </a:solidFill>
                  <a:latin typeface="Roboto Mono" panose="00000009000000000000" pitchFamily="49" charset="0"/>
                  <a:ea typeface="Roboto Mono" panose="00000009000000000000" pitchFamily="49" charset="0"/>
                </a:rPr>
                <a:t>En anticipation toute l’année</a:t>
              </a:r>
            </a:p>
            <a:p>
              <a:pPr algn="ctr"/>
              <a:r>
                <a:rPr lang="fr-FR" sz="1200" dirty="0">
                  <a:solidFill>
                    <a:srgbClr val="3E3E3E"/>
                  </a:solidFill>
                  <a:latin typeface="Roboto Mono" panose="00000009000000000000" pitchFamily="49" charset="0"/>
                  <a:ea typeface="Roboto Mono" panose="00000009000000000000" pitchFamily="49" charset="0"/>
                </a:rPr>
                <a:t>Matin ou soir</a:t>
              </a:r>
            </a:p>
          </p:txBody>
        </p:sp>
        <p:sp>
          <p:nvSpPr>
            <p:cNvPr id="64" name="object 27">
              <a:extLst>
                <a:ext uri="{FF2B5EF4-FFF2-40B4-BE49-F238E27FC236}">
                  <a16:creationId xmlns:a16="http://schemas.microsoft.com/office/drawing/2014/main" id="{9B7DA919-8DCD-4E27-8195-660230D3C798}"/>
                </a:ext>
              </a:extLst>
            </p:cNvPr>
            <p:cNvSpPr/>
            <p:nvPr/>
          </p:nvSpPr>
          <p:spPr>
            <a:xfrm rot="5400000">
              <a:off x="2836808" y="3680587"/>
              <a:ext cx="630541" cy="3717074"/>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pPr algn="ctr"/>
              <a:endParaRPr sz="1100">
                <a:solidFill>
                  <a:srgbClr val="3E3E3E"/>
                </a:solidFill>
                <a:latin typeface="Roboto Mono" panose="00000009000000000000" pitchFamily="49" charset="0"/>
                <a:ea typeface="Roboto Mono" panose="00000009000000000000" pitchFamily="49" charset="0"/>
              </a:endParaRPr>
            </a:p>
          </p:txBody>
        </p:sp>
      </p:grpSp>
      <p:sp>
        <p:nvSpPr>
          <p:cNvPr id="65" name="Rectangle 64">
            <a:extLst>
              <a:ext uri="{FF2B5EF4-FFF2-40B4-BE49-F238E27FC236}">
                <a16:creationId xmlns:a16="http://schemas.microsoft.com/office/drawing/2014/main" id="{204A553A-FA5C-4F21-9B5C-E6C19E5FF569}"/>
              </a:ext>
            </a:extLst>
          </p:cNvPr>
          <p:cNvSpPr/>
          <p:nvPr/>
        </p:nvSpPr>
        <p:spPr>
          <a:xfrm>
            <a:off x="1567165" y="1227493"/>
            <a:ext cx="2620650" cy="369332"/>
          </a:xfrm>
          <a:prstGeom prst="rect">
            <a:avLst/>
          </a:prstGeom>
        </p:spPr>
        <p:txBody>
          <a:bodyPr wrap="square">
            <a:spAutoFit/>
          </a:bodyPr>
          <a:lstStyle/>
          <a:p>
            <a:pPr marR="0" lvl="0" indent="0" fontAlgn="auto">
              <a:lnSpc>
                <a:spcPct val="100000"/>
              </a:lnSpc>
              <a:spcBef>
                <a:spcPts val="0"/>
              </a:spcBef>
              <a:spcAft>
                <a:spcPts val="0"/>
              </a:spcAft>
              <a:buClrTx/>
              <a:buSzTx/>
              <a:buFontTx/>
              <a:buNone/>
              <a:tabLst/>
              <a:defRPr/>
            </a:pPr>
            <a:r>
              <a:rPr lang="fr-FR" dirty="0">
                <a:solidFill>
                  <a:srgbClr val="3E3E3E"/>
                </a:solidFill>
                <a:latin typeface="KyivType Sans Medium2" panose="00000600000000000000" pitchFamily="50" charset="0"/>
                <a:ea typeface="Roboto" panose="02000000000000000000" pitchFamily="2" charset="0"/>
              </a:rPr>
              <a:t>PREVENTION </a:t>
            </a:r>
          </a:p>
        </p:txBody>
      </p:sp>
      <p:sp>
        <p:nvSpPr>
          <p:cNvPr id="66" name="Rectangle 65">
            <a:extLst>
              <a:ext uri="{FF2B5EF4-FFF2-40B4-BE49-F238E27FC236}">
                <a16:creationId xmlns:a16="http://schemas.microsoft.com/office/drawing/2014/main" id="{01ADAE44-E7CB-4790-8DF4-50BFA0C0DCFF}"/>
              </a:ext>
            </a:extLst>
          </p:cNvPr>
          <p:cNvSpPr/>
          <p:nvPr/>
        </p:nvSpPr>
        <p:spPr>
          <a:xfrm>
            <a:off x="476914" y="4227650"/>
            <a:ext cx="4275822" cy="369332"/>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dirty="0">
                <a:solidFill>
                  <a:srgbClr val="3E3E3E"/>
                </a:solidFill>
                <a:latin typeface="KyivType Sans Medium2" panose="00000600000000000000" pitchFamily="50" charset="0"/>
                <a:ea typeface="Roboto" panose="02000000000000000000" pitchFamily="2" charset="0"/>
              </a:rPr>
              <a:t>REPARATION</a:t>
            </a:r>
          </a:p>
        </p:txBody>
      </p:sp>
    </p:spTree>
    <p:extLst>
      <p:ext uri="{BB962C8B-B14F-4D97-AF65-F5344CB8AC3E}">
        <p14:creationId xmlns:p14="http://schemas.microsoft.com/office/powerpoint/2010/main" val="4215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down)">
                                      <p:cBhvr>
                                        <p:cTn id="24" dur="500"/>
                                        <p:tgtEl>
                                          <p:spTgt spid="5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down)">
                                      <p:cBhvr>
                                        <p:cTn id="30" dur="500"/>
                                        <p:tgtEl>
                                          <p:spTgt spid="5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down)">
                                      <p:cBhvr>
                                        <p:cTn id="33" dur="500"/>
                                        <p:tgtEl>
                                          <p:spTgt spid="5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down)">
                                      <p:cBhvr>
                                        <p:cTn id="36" dur="500"/>
                                        <p:tgtEl>
                                          <p:spTgt spid="5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down)">
                                      <p:cBhvr>
                                        <p:cTn id="39" dur="500"/>
                                        <p:tgtEl>
                                          <p:spTgt spid="58"/>
                                        </p:tgtEl>
                                      </p:cBhvr>
                                    </p:animEffect>
                                  </p:childTnLst>
                                </p:cTn>
                              </p:par>
                              <p:par>
                                <p:cTn id="40" presetID="22" presetClass="entr" presetSubtype="4"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down)">
                                      <p:cBhvr>
                                        <p:cTn id="42" dur="500"/>
                                        <p:tgtEl>
                                          <p:spTgt spid="5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down)">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par>
                                <p:cTn id="85" presetID="10"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500"/>
                                        <p:tgtEl>
                                          <p:spTgt spid="48"/>
                                        </p:tgtEl>
                                      </p:cBhvr>
                                    </p:animEffect>
                                  </p:childTnLst>
                                </p:cTn>
                              </p:par>
                              <p:par>
                                <p:cTn id="99" presetID="10" presetClass="entr" presetSubtype="0" fill="hold"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6" grpId="0"/>
      <p:bldP spid="29" grpId="0"/>
      <p:bldP spid="47" grpId="0"/>
      <p:bldP spid="35" grpId="0"/>
      <p:bldP spid="48" grpId="0"/>
      <p:bldP spid="32" grpId="0"/>
      <p:bldP spid="30" grpId="0"/>
      <p:bldP spid="5" grpId="0" animBg="1"/>
      <p:bldP spid="51" grpId="0" animBg="1"/>
      <p:bldP spid="52" grpId="0" animBg="1"/>
      <p:bldP spid="53" grpId="0" animBg="1"/>
      <p:bldP spid="54" grpId="0" animBg="1"/>
      <p:bldP spid="55" grpId="0" animBg="1"/>
      <p:bldP spid="56" grpId="0" animBg="1"/>
      <p:bldP spid="57" grpId="0" animBg="1"/>
      <p:bldP spid="58" grpId="0" animBg="1"/>
      <p:bldP spid="65"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8F5FB2C-FD6F-4061-8E8A-2B0F9ECAACB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196563"/>
            <a:ext cx="10837334" cy="400110"/>
          </a:xfrm>
          <a:prstGeom prst="rect">
            <a:avLst/>
          </a:prstGeom>
        </p:spPr>
        <p:txBody>
          <a:bodyPr wrap="square">
            <a:spAutoFit/>
          </a:bodyPr>
          <a:lstStyle/>
          <a:p>
            <a:pPr algn="ctr" defTabSz="812770">
              <a:defRPr/>
            </a:pPr>
            <a:r>
              <a:rPr lang="fr-FR" sz="2000" i="1" dirty="0">
                <a:solidFill>
                  <a:srgbClr val="3E3E3E"/>
                </a:solidFill>
                <a:latin typeface="KyivType Sans2" panose="00000500000000000000" pitchFamily="50" charset="0"/>
              </a:rPr>
              <a:t>Efficacité et sensorialité avec 20% de Vitamine C stable</a:t>
            </a:r>
          </a:p>
        </p:txBody>
      </p:sp>
      <p:sp>
        <p:nvSpPr>
          <p:cNvPr id="7" name="ZoneTexte 6"/>
          <p:cNvSpPr txBox="1"/>
          <p:nvPr/>
        </p:nvSpPr>
        <p:spPr>
          <a:xfrm>
            <a:off x="1292370" y="2079143"/>
            <a:ext cx="4183657" cy="830997"/>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Anti-âge</a:t>
            </a:r>
          </a:p>
          <a:p>
            <a:pPr defTabSz="812770"/>
            <a:r>
              <a:rPr lang="fr-FR" sz="1600" dirty="0">
                <a:solidFill>
                  <a:srgbClr val="3E3E3E"/>
                </a:solidFill>
                <a:latin typeface="Roboto" panose="020B0604020202020204" charset="0"/>
                <a:ea typeface="Roboto" panose="020B0604020202020204" charset="0"/>
              </a:rPr>
              <a:t>Eclat</a:t>
            </a:r>
          </a:p>
          <a:p>
            <a:pPr defTabSz="812770"/>
            <a:r>
              <a:rPr lang="fr-FR" sz="1600" dirty="0">
                <a:solidFill>
                  <a:srgbClr val="3E3E3E"/>
                </a:solidFill>
                <a:latin typeface="Roboto" panose="020B0604020202020204" charset="0"/>
                <a:ea typeface="Roboto" panose="020B0604020202020204" charset="0"/>
              </a:rPr>
              <a:t>Anti tache</a:t>
            </a:r>
          </a:p>
        </p:txBody>
      </p:sp>
      <p:sp>
        <p:nvSpPr>
          <p:cNvPr id="18" name="ZoneTexte 17"/>
          <p:cNvSpPr txBox="1"/>
          <p:nvPr/>
        </p:nvSpPr>
        <p:spPr>
          <a:xfrm>
            <a:off x="4037573" y="5244633"/>
            <a:ext cx="4174689" cy="584775"/>
          </a:xfrm>
          <a:prstGeom prst="rect">
            <a:avLst/>
          </a:prstGeom>
          <a:solidFill>
            <a:schemeClr val="bg1"/>
          </a:solidFill>
        </p:spPr>
        <p:txBody>
          <a:bodyPr wrap="square" rtlCol="0">
            <a:spAutoFit/>
          </a:bodyPr>
          <a:lstStyle/>
          <a:p>
            <a:pPr algn="just" defTabSz="812770"/>
            <a:r>
              <a:rPr lang="fr-FR" sz="1600" dirty="0">
                <a:solidFill>
                  <a:srgbClr val="3E3E3E"/>
                </a:solidFill>
                <a:latin typeface="Roboto" panose="020B0604020202020204" charset="0"/>
                <a:ea typeface="Roboto" panose="020B0604020202020204" charset="0"/>
              </a:rPr>
              <a:t>99,9% d’Ingrédients d’Origine Naturelle</a:t>
            </a:r>
          </a:p>
          <a:p>
            <a:pPr defTabSz="812770"/>
            <a:r>
              <a:rPr lang="fr-FR" sz="1600" dirty="0">
                <a:solidFill>
                  <a:srgbClr val="3E3E3E"/>
                </a:solidFill>
                <a:latin typeface="Roboto" panose="020B0604020202020204" charset="0"/>
                <a:ea typeface="Roboto" panose="020B0604020202020204" charset="0"/>
              </a:rPr>
              <a:t>Oléo-sérum au fini satiné non gras</a:t>
            </a:r>
          </a:p>
        </p:txBody>
      </p:sp>
      <p:sp>
        <p:nvSpPr>
          <p:cNvPr id="21" name="Rectangle 20"/>
          <p:cNvSpPr/>
          <p:nvPr/>
        </p:nvSpPr>
        <p:spPr>
          <a:xfrm>
            <a:off x="2283694" y="3153867"/>
            <a:ext cx="5079131" cy="1754326"/>
          </a:xfrm>
          <a:prstGeom prst="rect">
            <a:avLst/>
          </a:prstGeom>
          <a:solidFill>
            <a:schemeClr val="bg1"/>
          </a:solidFill>
        </p:spPr>
        <p:txBody>
          <a:bodyPr wrap="square">
            <a:spAutoFit/>
          </a:bodyPr>
          <a:lstStyle/>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5 jours :</a:t>
            </a:r>
          </a:p>
          <a:p>
            <a:pPr lvl="0" algn="just"/>
            <a:r>
              <a:rPr lang="fr-FR" sz="1200" dirty="0">
                <a:solidFill>
                  <a:srgbClr val="3E3E3E"/>
                </a:solidFill>
                <a:latin typeface="Roboto" panose="02000000000000000000" pitchFamily="2" charset="0"/>
                <a:ea typeface="Roboto" panose="02000000000000000000" pitchFamily="2" charset="0"/>
              </a:rPr>
              <a:t>Efficacité mesurable et visible sur l'éclat du teint et l'uniformité du teint.</a:t>
            </a:r>
          </a:p>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14 jours :</a:t>
            </a:r>
          </a:p>
          <a:p>
            <a:pPr lvl="0" algn="just"/>
            <a:r>
              <a:rPr lang="fr-FR" sz="1200" dirty="0">
                <a:solidFill>
                  <a:srgbClr val="3E3E3E"/>
                </a:solidFill>
                <a:latin typeface="Roboto" panose="02000000000000000000" pitchFamily="2" charset="0"/>
                <a:ea typeface="Roboto" panose="02000000000000000000" pitchFamily="2" charset="0"/>
              </a:rPr>
              <a:t>Le volume des rides est réduit et la peau est visiblement plus lisse.</a:t>
            </a:r>
          </a:p>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28 jours :</a:t>
            </a:r>
          </a:p>
          <a:p>
            <a:pPr lvl="0" algn="just"/>
            <a:r>
              <a:rPr lang="fr-FR" sz="1200" dirty="0">
                <a:solidFill>
                  <a:srgbClr val="3E3E3E"/>
                </a:solidFill>
                <a:latin typeface="Roboto" panose="02000000000000000000" pitchFamily="2" charset="0"/>
                <a:ea typeface="Roboto" panose="02000000000000000000" pitchFamily="2" charset="0"/>
              </a:rPr>
              <a:t>Les traits sont lissés, la peau est visiblement plus jeune et plus élastique, la couleur des taches brunes est moins intense.</a:t>
            </a:r>
          </a:p>
          <a:p>
            <a:pPr marL="171450" lvl="0" indent="-171450" algn="just">
              <a:buFont typeface="Arial" panose="020B0604020202020204" pitchFamily="34" charset="0"/>
              <a:buChar char="•"/>
            </a:pPr>
            <a:r>
              <a:rPr lang="fr-FR" sz="1200" dirty="0">
                <a:solidFill>
                  <a:srgbClr val="3E3E3E"/>
                </a:solidFill>
                <a:latin typeface="Roboto" panose="02000000000000000000" pitchFamily="2" charset="0"/>
                <a:ea typeface="Roboto" panose="02000000000000000000" pitchFamily="2" charset="0"/>
              </a:rPr>
              <a:t>Après 56 jours :</a:t>
            </a:r>
          </a:p>
          <a:p>
            <a:pPr lvl="0" algn="just"/>
            <a:r>
              <a:rPr lang="fr-FR" sz="1200" dirty="0">
                <a:solidFill>
                  <a:srgbClr val="3E3E3E"/>
                </a:solidFill>
                <a:latin typeface="Roboto" panose="02000000000000000000" pitchFamily="2" charset="0"/>
                <a:ea typeface="Roboto" panose="02000000000000000000" pitchFamily="2" charset="0"/>
              </a:rPr>
              <a:t>L'efficacité </a:t>
            </a:r>
            <a:r>
              <a:rPr lang="fr-FR" sz="1200" dirty="0" err="1">
                <a:solidFill>
                  <a:srgbClr val="3E3E3E"/>
                </a:solidFill>
                <a:latin typeface="Roboto" panose="02000000000000000000" pitchFamily="2" charset="0"/>
                <a:ea typeface="Roboto" panose="02000000000000000000" pitchFamily="2" charset="0"/>
              </a:rPr>
              <a:t>anti-taches</a:t>
            </a:r>
            <a:r>
              <a:rPr lang="fr-FR" sz="1200" dirty="0">
                <a:solidFill>
                  <a:srgbClr val="3E3E3E"/>
                </a:solidFill>
                <a:latin typeface="Roboto" panose="02000000000000000000" pitchFamily="2" charset="0"/>
                <a:ea typeface="Roboto" panose="02000000000000000000" pitchFamily="2" charset="0"/>
              </a:rPr>
              <a:t> est intensifiée</a:t>
            </a: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1770889"/>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3321238"/>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5003225"/>
            <a:ext cx="1000235" cy="1267624"/>
          </a:xfrm>
          <a:prstGeom prst="rect">
            <a:avLst/>
          </a:prstGeom>
        </p:spPr>
      </p:pic>
      <p:sp>
        <p:nvSpPr>
          <p:cNvPr id="20" name="Espace réservé du titre 1"/>
          <p:cNvSpPr txBox="1">
            <a:spLocks/>
          </p:cNvSpPr>
          <p:nvPr/>
        </p:nvSpPr>
        <p:spPr>
          <a:xfrm>
            <a:off x="0" y="13335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SÉRUM </a:t>
            </a:r>
            <a:r>
              <a:rPr lang="fr-FR" sz="6600" cap="small" dirty="0"/>
              <a:t>C</a:t>
            </a:r>
            <a:r>
              <a:rPr lang="fr-FR" cap="small" dirty="0"/>
              <a:t>20</a:t>
            </a:r>
            <a:endParaRPr lang="fr-FR" sz="1934" b="1" cap="small" dirty="0"/>
          </a:p>
        </p:txBody>
      </p:sp>
      <p:pic>
        <p:nvPicPr>
          <p:cNvPr id="13" name="Image 12" descr="Une image contenant texte">
            <a:extLst>
              <a:ext uri="{FF2B5EF4-FFF2-40B4-BE49-F238E27FC236}">
                <a16:creationId xmlns:a16="http://schemas.microsoft.com/office/drawing/2014/main" id="{00DCF8BB-4A2C-488B-A5CA-346E6DC953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2" t="644" r="23545" b="8566"/>
          <a:stretch/>
        </p:blipFill>
        <p:spPr>
          <a:xfrm>
            <a:off x="8212262" y="1770889"/>
            <a:ext cx="3787872" cy="4747992"/>
          </a:xfrm>
          <a:prstGeom prst="rect">
            <a:avLst/>
          </a:prstGeom>
        </p:spPr>
      </p:pic>
    </p:spTree>
    <p:extLst>
      <p:ext uri="{BB962C8B-B14F-4D97-AF65-F5344CB8AC3E}">
        <p14:creationId xmlns:p14="http://schemas.microsoft.com/office/powerpoint/2010/main" val="25802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31CEFF8-9D5C-4A3A-B439-58E6901CBAA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cxnSp>
        <p:nvCxnSpPr>
          <p:cNvPr id="2" name="Connecteur droit 1"/>
          <p:cNvCxnSpPr/>
          <p:nvPr/>
        </p:nvCxnSpPr>
        <p:spPr>
          <a:xfrm>
            <a:off x="3358810" y="3893300"/>
            <a:ext cx="5254732" cy="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3" name="Connecteur droit 2"/>
          <p:cNvCxnSpPr>
            <a:cxnSpLocks/>
          </p:cNvCxnSpPr>
          <p:nvPr/>
        </p:nvCxnSpPr>
        <p:spPr>
          <a:xfrm flipH="1" flipV="1">
            <a:off x="3564601" y="2523145"/>
            <a:ext cx="5224332" cy="3144778"/>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cxnSp>
        <p:nvCxnSpPr>
          <p:cNvPr id="4" name="Connecteur droit 3"/>
          <p:cNvCxnSpPr>
            <a:cxnSpLocks/>
          </p:cNvCxnSpPr>
          <p:nvPr/>
        </p:nvCxnSpPr>
        <p:spPr>
          <a:xfrm flipV="1">
            <a:off x="3981450" y="2491532"/>
            <a:ext cx="4632092" cy="3208851"/>
          </a:xfrm>
          <a:prstGeom prst="line">
            <a:avLst/>
          </a:prstGeom>
          <a:ln w="38100">
            <a:prstDash val="lgDashDotDot"/>
          </a:ln>
        </p:spPr>
        <p:style>
          <a:lnRef idx="1">
            <a:schemeClr val="accent2"/>
          </a:lnRef>
          <a:fillRef idx="0">
            <a:schemeClr val="accent2"/>
          </a:fillRef>
          <a:effectRef idx="0">
            <a:schemeClr val="accent2"/>
          </a:effectRef>
          <a:fontRef idx="minor">
            <a:schemeClr val="tx1"/>
          </a:fontRef>
        </p:style>
      </p:cxnSp>
      <p:sp>
        <p:nvSpPr>
          <p:cNvPr id="5" name="ZoneTexte 4"/>
          <p:cNvSpPr txBox="1"/>
          <p:nvPr/>
        </p:nvSpPr>
        <p:spPr>
          <a:xfrm>
            <a:off x="837132" y="1930532"/>
            <a:ext cx="34706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prstClr val="black"/>
                </a:solidFill>
                <a:latin typeface="Roboto Light"/>
              </a:rPr>
              <a:t>20% de Vitamine C stabilisée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Anti-âge, Anti-oxydant,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Agit sur la </a:t>
            </a:r>
            <a:r>
              <a:rPr kumimoji="0" lang="fr-FR" sz="1600" b="0" i="1" u="none" strike="noStrike" kern="1200" cap="none" spc="0" normalizeH="0" baseline="0" noProof="0" dirty="0" err="1">
                <a:ln>
                  <a:noFill/>
                </a:ln>
                <a:solidFill>
                  <a:prstClr val="black"/>
                </a:solidFill>
                <a:effectLst/>
                <a:uLnTx/>
                <a:uFillTx/>
                <a:latin typeface="Roboto Light"/>
                <a:ea typeface="+mn-ea"/>
                <a:cs typeface="+mn-cs"/>
              </a:rPr>
              <a:t>mélanogénèse</a:t>
            </a:r>
            <a:endParaRPr kumimoji="0" lang="fr-FR" sz="1600" b="0" i="1" u="none" strike="noStrike" kern="1200" cap="none" spc="0" normalizeH="0" baseline="0" noProof="0" dirty="0">
              <a:ln>
                <a:noFill/>
              </a:ln>
              <a:solidFill>
                <a:prstClr val="black"/>
              </a:solidFill>
              <a:effectLst/>
              <a:uLnTx/>
              <a:uFillTx/>
              <a:latin typeface="Roboto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1" u="none" strike="noStrike" kern="1200" cap="none" spc="0" normalizeH="0" baseline="0" noProof="0" dirty="0">
              <a:ln>
                <a:noFill/>
              </a:ln>
              <a:solidFill>
                <a:prstClr val="black"/>
              </a:solidFill>
              <a:effectLst/>
              <a:uLnTx/>
              <a:uFillTx/>
              <a:latin typeface="Roboto Light"/>
              <a:ea typeface="+mn-ea"/>
              <a:cs typeface="+mn-cs"/>
            </a:endParaRPr>
          </a:p>
        </p:txBody>
      </p:sp>
      <p:sp>
        <p:nvSpPr>
          <p:cNvPr id="6" name="ZoneTexte 5"/>
          <p:cNvSpPr txBox="1"/>
          <p:nvPr/>
        </p:nvSpPr>
        <p:spPr>
          <a:xfrm>
            <a:off x="8799305" y="2136825"/>
            <a:ext cx="2367023" cy="1077218"/>
          </a:xfrm>
          <a:prstGeom prst="rect">
            <a:avLst/>
          </a:prstGeom>
          <a:noFill/>
        </p:spPr>
        <p:txBody>
          <a:bodyPr wrap="square" rtlCol="0">
            <a:spAutoFit/>
          </a:bodyPr>
          <a:lstStyle/>
          <a:p>
            <a:pPr>
              <a:defRPr/>
            </a:pPr>
            <a:r>
              <a:rPr lang="fr-FR" sz="1600" b="1" dirty="0">
                <a:solidFill>
                  <a:prstClr val="black"/>
                </a:solidFill>
                <a:latin typeface="Roboto Light"/>
              </a:rPr>
              <a:t>Cellules natives de Curcuma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Anti-âge, Anti-oxydant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Roboto Light"/>
                <a:ea typeface="+mn-ea"/>
                <a:cs typeface="+mn-cs"/>
              </a:rPr>
              <a:t> </a:t>
            </a:r>
          </a:p>
        </p:txBody>
      </p:sp>
      <p:sp>
        <p:nvSpPr>
          <p:cNvPr id="7" name="ZoneTexte 6"/>
          <p:cNvSpPr txBox="1"/>
          <p:nvPr/>
        </p:nvSpPr>
        <p:spPr>
          <a:xfrm>
            <a:off x="8799304" y="3594841"/>
            <a:ext cx="2367023" cy="83099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fr-FR" sz="1600" b="1" dirty="0">
                <a:solidFill>
                  <a:prstClr val="black"/>
                </a:solidFill>
                <a:latin typeface="Roboto Light"/>
              </a:rPr>
              <a:t>Cellules natives de Grenade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Eclat, Anti-oxydant</a:t>
            </a:r>
          </a:p>
        </p:txBody>
      </p:sp>
      <p:sp>
        <p:nvSpPr>
          <p:cNvPr id="8" name="ZoneTexte 7"/>
          <p:cNvSpPr txBox="1"/>
          <p:nvPr/>
        </p:nvSpPr>
        <p:spPr>
          <a:xfrm>
            <a:off x="837132" y="3570134"/>
            <a:ext cx="1928733" cy="861774"/>
          </a:xfrm>
          <a:prstGeom prst="rect">
            <a:avLst/>
          </a:prstGeom>
          <a:noFill/>
        </p:spPr>
        <p:txBody>
          <a:bodyPr wrap="none" rtlCol="0">
            <a:spAutoFit/>
          </a:bodyPr>
          <a:lstStyle/>
          <a:p>
            <a:pPr>
              <a:defRPr/>
            </a:pPr>
            <a:r>
              <a:rPr lang="fr-FR" sz="1600" b="1" dirty="0">
                <a:solidFill>
                  <a:prstClr val="black"/>
                </a:solidFill>
                <a:latin typeface="Roboto Light"/>
              </a:rPr>
              <a:t>Huile d’abricot bio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Riche en Vitamine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Agit sur l’éclat</a:t>
            </a:r>
            <a:r>
              <a:rPr lang="fr-FR" sz="1600" i="1" dirty="0">
                <a:solidFill>
                  <a:prstClr val="black"/>
                </a:solidFill>
                <a:latin typeface="Roboto Light"/>
              </a:rPr>
              <a:t> </a:t>
            </a:r>
          </a:p>
        </p:txBody>
      </p:sp>
      <p:sp>
        <p:nvSpPr>
          <p:cNvPr id="11" name="ZoneTexte 10"/>
          <p:cNvSpPr txBox="1"/>
          <p:nvPr/>
        </p:nvSpPr>
        <p:spPr>
          <a:xfrm>
            <a:off x="835320" y="5591723"/>
            <a:ext cx="40541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Roboto Light"/>
                <a:ea typeface="+mn-ea"/>
                <a:cs typeface="+mn-cs"/>
              </a:rPr>
              <a:t>Huile essentielle d’Orange douce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Agit sur la tonicité cutanée</a:t>
            </a:r>
          </a:p>
        </p:txBody>
      </p:sp>
      <p:sp>
        <p:nvSpPr>
          <p:cNvPr id="12" name="ZoneTexte 11"/>
          <p:cNvSpPr txBox="1"/>
          <p:nvPr/>
        </p:nvSpPr>
        <p:spPr>
          <a:xfrm>
            <a:off x="8800514" y="5499730"/>
            <a:ext cx="2541206" cy="830997"/>
          </a:xfrm>
          <a:prstGeom prst="rect">
            <a:avLst/>
          </a:prstGeom>
          <a:noFill/>
        </p:spPr>
        <p:txBody>
          <a:bodyPr wrap="square" rtlCol="0">
            <a:spAutoFit/>
          </a:bodyPr>
          <a:lstStyle/>
          <a:p>
            <a:pPr>
              <a:defRPr/>
            </a:pPr>
            <a:r>
              <a:rPr lang="fr-FR" sz="1600" b="1" dirty="0">
                <a:solidFill>
                  <a:prstClr val="black"/>
                </a:solidFill>
                <a:latin typeface="Roboto Light"/>
              </a:rPr>
              <a:t>Quintessence Yon-Ka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Roboto Light"/>
                <a:ea typeface="+mn-ea"/>
                <a:cs typeface="+mn-cs"/>
              </a:rPr>
              <a:t>Potentialise le pouvoir de la formule</a:t>
            </a:r>
          </a:p>
        </p:txBody>
      </p:sp>
      <p:pic>
        <p:nvPicPr>
          <p:cNvPr id="16" name="Image 15" descr="Une image contenant intérieur, fermer&#10;&#10;Description générée automatiquement">
            <a:extLst>
              <a:ext uri="{FF2B5EF4-FFF2-40B4-BE49-F238E27FC236}">
                <a16:creationId xmlns:a16="http://schemas.microsoft.com/office/drawing/2014/main" id="{06240726-4A62-3988-B2A3-18F29E81E8D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006" b="89984" l="9962" r="89984">
                        <a14:foregroundMark x1="38503" y1="60703" x2="38503" y2="60703"/>
                        <a14:foregroundMark x1="61335" y1="42286" x2="65051" y2="47294"/>
                        <a14:foregroundMark x1="65051" y1="47294" x2="64513" y2="61551"/>
                        <a14:foregroundMark x1="65159" y1="55614" x2="64351" y2="76131"/>
                        <a14:foregroundMark x1="49435" y1="9006" x2="49435" y2="9006"/>
                        <a14:foregroundMark x1="65267" y1="78635" x2="64782" y2="82553"/>
                        <a14:backgroundMark x1="49381" y1="8926" x2="49381" y2="8926"/>
                      </a14:backgroundRemoval>
                    </a14:imgEffect>
                  </a14:imgLayer>
                </a14:imgProps>
              </a:ext>
              <a:ext uri="{28A0092B-C50C-407E-A947-70E740481C1C}">
                <a14:useLocalDpi xmlns:a14="http://schemas.microsoft.com/office/drawing/2010/main" val="0"/>
              </a:ext>
            </a:extLst>
          </a:blip>
          <a:srcRect l="30579" t="8425" r="32339" b="8345"/>
          <a:stretch/>
        </p:blipFill>
        <p:spPr>
          <a:xfrm>
            <a:off x="5306392" y="1070386"/>
            <a:ext cx="1679430" cy="5026108"/>
          </a:xfrm>
          <a:prstGeom prst="rect">
            <a:avLst/>
          </a:prstGeom>
        </p:spPr>
      </p:pic>
      <p:sp>
        <p:nvSpPr>
          <p:cNvPr id="15" name="Espace réservé du titre 1">
            <a:extLst>
              <a:ext uri="{FF2B5EF4-FFF2-40B4-BE49-F238E27FC236}">
                <a16:creationId xmlns:a16="http://schemas.microsoft.com/office/drawing/2014/main" id="{A5B664C4-E0E5-48B7-ADAB-F7048E42DD30}"/>
              </a:ext>
            </a:extLst>
          </p:cNvPr>
          <p:cNvSpPr txBox="1">
            <a:spLocks/>
          </p:cNvSpPr>
          <p:nvPr/>
        </p:nvSpPr>
        <p:spPr>
          <a:xfrm>
            <a:off x="0" y="1905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SÉRUM </a:t>
            </a:r>
            <a:r>
              <a:rPr lang="fr-FR" sz="6600" cap="small" dirty="0"/>
              <a:t>C</a:t>
            </a:r>
            <a:r>
              <a:rPr lang="fr-FR" cap="small" dirty="0"/>
              <a:t>20</a:t>
            </a:r>
          </a:p>
          <a:p>
            <a:pPr>
              <a:lnSpc>
                <a:spcPts val="2982"/>
              </a:lnSpc>
            </a:pPr>
            <a:endParaRPr lang="fr-FR" sz="1934" b="1" cap="small" dirty="0"/>
          </a:p>
        </p:txBody>
      </p:sp>
      <p:pic>
        <p:nvPicPr>
          <p:cNvPr id="4098" name="Picture 2" descr="ingredient-vitamine-c">
            <a:extLst>
              <a:ext uri="{FF2B5EF4-FFF2-40B4-BE49-F238E27FC236}">
                <a16:creationId xmlns:a16="http://schemas.microsoft.com/office/drawing/2014/main" id="{1727060B-CB18-4AB7-ADB5-5B3A42856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99" y="2136740"/>
            <a:ext cx="624421" cy="584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gredient-huile-abricot-bio">
            <a:extLst>
              <a:ext uri="{FF2B5EF4-FFF2-40B4-BE49-F238E27FC236}">
                <a16:creationId xmlns:a16="http://schemas.microsoft.com/office/drawing/2014/main" id="{EB0BD4AA-C4BF-4F0D-B8BB-E761BB0826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965" r="14932"/>
          <a:stretch/>
        </p:blipFill>
        <p:spPr bwMode="auto">
          <a:xfrm>
            <a:off x="151861" y="3531072"/>
            <a:ext cx="742495" cy="9483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gredient-curcuma">
            <a:extLst>
              <a:ext uri="{FF2B5EF4-FFF2-40B4-BE49-F238E27FC236}">
                <a16:creationId xmlns:a16="http://schemas.microsoft.com/office/drawing/2014/main" id="{9FC13A6E-88E1-44C5-96C9-DF3635E4C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5025" y="2068488"/>
            <a:ext cx="1072120" cy="10703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gredient-cellules-natives-grenade">
            <a:extLst>
              <a:ext uri="{FF2B5EF4-FFF2-40B4-BE49-F238E27FC236}">
                <a16:creationId xmlns:a16="http://schemas.microsoft.com/office/drawing/2014/main" id="{801EE9E3-9040-4F46-992E-D893119E92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0342" y="3477970"/>
            <a:ext cx="1072120" cy="1144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gredient-huile-essentielle-orange-douce">
            <a:extLst>
              <a:ext uri="{FF2B5EF4-FFF2-40B4-BE49-F238E27FC236}">
                <a16:creationId xmlns:a16="http://schemas.microsoft.com/office/drawing/2014/main" id="{B0EC6D40-9A14-4DD7-8272-022C3FBAEA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404" y="5521743"/>
            <a:ext cx="765408" cy="79945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ngredient-quintessence-yonka">
            <a:extLst>
              <a:ext uri="{FF2B5EF4-FFF2-40B4-BE49-F238E27FC236}">
                <a16:creationId xmlns:a16="http://schemas.microsoft.com/office/drawing/2014/main" id="{31EBF27C-0308-4E6E-AA8C-E922BB5248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376" y="5400188"/>
            <a:ext cx="784086" cy="83099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7C9733DD-13CD-4734-95C6-C49F22E0E674}"/>
              </a:ext>
            </a:extLst>
          </p:cNvPr>
          <p:cNvGrpSpPr/>
          <p:nvPr/>
        </p:nvGrpSpPr>
        <p:grpSpPr>
          <a:xfrm>
            <a:off x="6471124" y="1151375"/>
            <a:ext cx="5587279" cy="550073"/>
            <a:chOff x="6156799" y="1151375"/>
            <a:chExt cx="5587279" cy="550073"/>
          </a:xfrm>
        </p:grpSpPr>
        <p:sp>
          <p:nvSpPr>
            <p:cNvPr id="23" name="Rectangle 22">
              <a:extLst>
                <a:ext uri="{FF2B5EF4-FFF2-40B4-BE49-F238E27FC236}">
                  <a16:creationId xmlns:a16="http://schemas.microsoft.com/office/drawing/2014/main" id="{8856043A-A0C6-40C8-987E-D072E55EAC13}"/>
                </a:ext>
              </a:extLst>
            </p:cNvPr>
            <p:cNvSpPr/>
            <p:nvPr/>
          </p:nvSpPr>
          <p:spPr>
            <a:xfrm>
              <a:off x="8335900" y="1151375"/>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Toute l’année </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ou en cure</a:t>
              </a:r>
            </a:p>
          </p:txBody>
        </p:sp>
        <p:sp>
          <p:nvSpPr>
            <p:cNvPr id="24" name="Rectangle 23">
              <a:extLst>
                <a:ext uri="{FF2B5EF4-FFF2-40B4-BE49-F238E27FC236}">
                  <a16:creationId xmlns:a16="http://schemas.microsoft.com/office/drawing/2014/main" id="{886B5C7F-2D7E-4188-B55D-47D8C8740A2F}"/>
                </a:ext>
              </a:extLst>
            </p:cNvPr>
            <p:cNvSpPr/>
            <p:nvPr/>
          </p:nvSpPr>
          <p:spPr>
            <a:xfrm>
              <a:off x="6156799" y="1157617"/>
              <a:ext cx="3408178" cy="523220"/>
            </a:xfrm>
            <a:prstGeom prst="rect">
              <a:avLst/>
            </a:prstGeom>
          </p:spPr>
          <p:txBody>
            <a:bodyPr wrap="square">
              <a:spAutoFit/>
            </a:bodyPr>
            <a:lstStyle/>
            <a:p>
              <a:pPr algn="ctr">
                <a:defRPr/>
              </a:pPr>
              <a:r>
                <a:rPr lang="fr-FR" sz="1400" dirty="0">
                  <a:latin typeface="KyivType Sans2" panose="00000500000000000000" pitchFamily="50" charset="0"/>
                  <a:ea typeface="Roboto" panose="02000000000000000000" pitchFamily="2" charset="0"/>
                </a:rPr>
                <a:t>Tout type de peau</a:t>
              </a:r>
            </a:p>
            <a:p>
              <a:pPr algn="ctr">
                <a:defRPr/>
              </a:pPr>
              <a:r>
                <a:rPr lang="fr-FR" sz="1400" dirty="0">
                  <a:solidFill>
                    <a:schemeClr val="bg2">
                      <a:lumMod val="50000"/>
                    </a:schemeClr>
                  </a:solidFill>
                  <a:latin typeface="KyivType Sans2" panose="00000500000000000000" pitchFamily="50" charset="0"/>
                  <a:ea typeface="Roboto" panose="02000000000000000000" pitchFamily="2" charset="0"/>
                </a:rPr>
                <a:t>même sensible</a:t>
              </a:r>
            </a:p>
          </p:txBody>
        </p:sp>
        <p:pic>
          <p:nvPicPr>
            <p:cNvPr id="25" name="object 10">
              <a:extLst>
                <a:ext uri="{FF2B5EF4-FFF2-40B4-BE49-F238E27FC236}">
                  <a16:creationId xmlns:a16="http://schemas.microsoft.com/office/drawing/2014/main" id="{8E5D6098-4BEC-4106-BA21-54457DF87DD6}"/>
                </a:ext>
              </a:extLst>
            </p:cNvPr>
            <p:cNvPicPr/>
            <p:nvPr/>
          </p:nvPicPr>
          <p:blipFill>
            <a:blip r:embed="rId12" cstate="print"/>
            <a:stretch>
              <a:fillRect/>
            </a:stretch>
          </p:blipFill>
          <p:spPr>
            <a:xfrm>
              <a:off x="6662037" y="1384680"/>
              <a:ext cx="219342" cy="194873"/>
            </a:xfrm>
            <a:prstGeom prst="rect">
              <a:avLst/>
            </a:prstGeom>
          </p:spPr>
        </p:pic>
        <p:pic>
          <p:nvPicPr>
            <p:cNvPr id="26" name="object 10">
              <a:extLst>
                <a:ext uri="{FF2B5EF4-FFF2-40B4-BE49-F238E27FC236}">
                  <a16:creationId xmlns:a16="http://schemas.microsoft.com/office/drawing/2014/main" id="{7816FF91-5E68-422D-B892-77FE2BE81088}"/>
                </a:ext>
              </a:extLst>
            </p:cNvPr>
            <p:cNvPicPr/>
            <p:nvPr/>
          </p:nvPicPr>
          <p:blipFill>
            <a:blip r:embed="rId12" cstate="print"/>
            <a:stretch>
              <a:fillRect/>
            </a:stretch>
          </p:blipFill>
          <p:spPr>
            <a:xfrm>
              <a:off x="9112734" y="1384679"/>
              <a:ext cx="219342" cy="194873"/>
            </a:xfrm>
            <a:prstGeom prst="rect">
              <a:avLst/>
            </a:prstGeom>
          </p:spPr>
        </p:pic>
        <p:sp>
          <p:nvSpPr>
            <p:cNvPr id="27" name="object 27">
              <a:extLst>
                <a:ext uri="{FF2B5EF4-FFF2-40B4-BE49-F238E27FC236}">
                  <a16:creationId xmlns:a16="http://schemas.microsoft.com/office/drawing/2014/main" id="{ED83B2F8-405D-4136-B55D-66388F3617C7}"/>
                </a:ext>
              </a:extLst>
            </p:cNvPr>
            <p:cNvSpPr/>
            <p:nvPr/>
          </p:nvSpPr>
          <p:spPr>
            <a:xfrm rot="16200000">
              <a:off x="8373096" y="-641086"/>
              <a:ext cx="533674" cy="4151393"/>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p>
              <a:endParaRPr sz="2800" dirty="0">
                <a:latin typeface="KyivType Sans2" panose="00000500000000000000" pitchFamily="50" charset="0"/>
                <a:ea typeface="Roboto" panose="02000000000000000000" pitchFamily="2" charset="0"/>
              </a:endParaRPr>
            </a:p>
          </p:txBody>
        </p:sp>
      </p:grpSp>
    </p:spTree>
    <p:extLst>
      <p:ext uri="{BB962C8B-B14F-4D97-AF65-F5344CB8AC3E}">
        <p14:creationId xmlns:p14="http://schemas.microsoft.com/office/powerpoint/2010/main" val="35833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fade">
                                      <p:cBhvr>
                                        <p:cTn id="31" dur="500"/>
                                        <p:tgtEl>
                                          <p:spTgt spid="410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Effect transition="in" filter="fade">
                                      <p:cBhvr>
                                        <p:cTn id="39" dur="500"/>
                                        <p:tgtEl>
                                          <p:spTgt spid="4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108"/>
                                        </p:tgtEl>
                                        <p:attrNameLst>
                                          <p:attrName>style.visibility</p:attrName>
                                        </p:attrNameLst>
                                      </p:cBhvr>
                                      <p:to>
                                        <p:strVal val="visible"/>
                                      </p:to>
                                    </p:set>
                                    <p:animEffect transition="in" filter="fade">
                                      <p:cBhvr>
                                        <p:cTn id="50"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8FD80-E14E-4B9F-8E7F-C9E1736DAA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 name="Titre 1"/>
          <p:cNvSpPr>
            <a:spLocks noGrp="1"/>
          </p:cNvSpPr>
          <p:nvPr>
            <p:ph type="title" idx="4294967295"/>
          </p:nvPr>
        </p:nvSpPr>
        <p:spPr>
          <a:xfrm>
            <a:off x="0" y="3676972"/>
            <a:ext cx="10515600" cy="815975"/>
          </a:xfrm>
          <a:prstGeom prst="rect">
            <a:avLst/>
          </a:prstGeom>
        </p:spPr>
        <p:txBody>
          <a:bodyPr>
            <a:noAutofit/>
          </a:bodyPr>
          <a:lstStyle/>
          <a:p>
            <a:r>
              <a:rPr lang="fr-FR" sz="4000" dirty="0">
                <a:solidFill>
                  <a:srgbClr val="3E3E3E"/>
                </a:solidFill>
                <a:latin typeface="KyivType Sans2" panose="00000500000000000000" charset="0"/>
              </a:rPr>
              <a:t>À VOUS DE JOUER ! </a:t>
            </a:r>
            <a:endParaRPr lang="fr-FR" sz="4000" dirty="0"/>
          </a:p>
        </p:txBody>
      </p:sp>
      <p:pic>
        <p:nvPicPr>
          <p:cNvPr id="4" name="Picture 8" descr="Une image contenant orange&#10;&#10;Description générée automatiquement">
            <a:extLst>
              <a:ext uri="{FF2B5EF4-FFF2-40B4-BE49-F238E27FC236}">
                <a16:creationId xmlns:a16="http://schemas.microsoft.com/office/drawing/2014/main" id="{0AF61FBD-06BE-4D84-9FBE-ACE2F8318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3" r="4" b="32610"/>
          <a:stretch/>
        </p:blipFill>
        <p:spPr bwMode="auto">
          <a:xfrm>
            <a:off x="5770504" y="270052"/>
            <a:ext cx="3017520" cy="195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1D7DB29-DFC9-45DE-B72D-0F58FC678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3145" r="3" b="22938"/>
          <a:stretch/>
        </p:blipFill>
        <p:spPr bwMode="auto">
          <a:xfrm>
            <a:off x="5770504" y="2416031"/>
            <a:ext cx="3017520" cy="2033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Une image contenant texte&#10;&#10;Description générée automatiquement">
            <a:extLst>
              <a:ext uri="{FF2B5EF4-FFF2-40B4-BE49-F238E27FC236}">
                <a16:creationId xmlns:a16="http://schemas.microsoft.com/office/drawing/2014/main" id="{E9256036-191B-4AD9-BF60-06F4A928B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0" t="3860" r="14854" b="3052"/>
          <a:stretch/>
        </p:blipFill>
        <p:spPr bwMode="auto">
          <a:xfrm>
            <a:off x="8955405" y="270052"/>
            <a:ext cx="3017520" cy="3638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Une image contenant fleur&#10;&#10;Description générée automatiquement">
            <a:extLst>
              <a:ext uri="{FF2B5EF4-FFF2-40B4-BE49-F238E27FC236}">
                <a16:creationId xmlns:a16="http://schemas.microsoft.com/office/drawing/2014/main" id="{99D80328-E4FB-450D-98CE-B2F762183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 t="21328" b="25393"/>
          <a:stretch/>
        </p:blipFill>
        <p:spPr bwMode="auto">
          <a:xfrm>
            <a:off x="5770504" y="4629236"/>
            <a:ext cx="3017520" cy="2009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ne image contenant texte, intérieur&#10;&#10;Description générée automatiquement">
            <a:extLst>
              <a:ext uri="{FF2B5EF4-FFF2-40B4-BE49-F238E27FC236}">
                <a16:creationId xmlns:a16="http://schemas.microsoft.com/office/drawing/2014/main" id="{4DFC9988-24B0-46CD-8D7E-6CED98AD27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3157" b="11735"/>
          <a:stretch/>
        </p:blipFill>
        <p:spPr bwMode="auto">
          <a:xfrm>
            <a:off x="8955405" y="4070706"/>
            <a:ext cx="3017520" cy="25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51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4"/>
            <a:ext cx="9411049" cy="2158095"/>
          </a:xfrm>
        </p:spPr>
        <p:txBody>
          <a:bodyPr>
            <a:normAutofit/>
          </a:bodyPr>
          <a:lstStyle/>
          <a:p>
            <a:r>
              <a:rPr lang="fr-FR" sz="1800" dirty="0">
                <a:latin typeface="Roboto Light" panose="02000000000000000000" pitchFamily="2" charset="0"/>
                <a:ea typeface="Roboto Light" panose="02000000000000000000" pitchFamily="2" charset="0"/>
                <a:cs typeface="Roboto Light" panose="02000000000000000000" pitchFamily="2" charset="0"/>
              </a:rPr>
              <a:t>«  Votre cliente a la peau sèche et souhaite tonifier et raffermir sa peau »</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Je traite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nettoie</a:t>
              </a: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prépare</a:t>
                </a:r>
              </a:p>
            </p:txBody>
          </p:sp>
        </p:grpSp>
        <p:pic>
          <p:nvPicPr>
            <p:cNvPr id="46" name="Image 45"/>
            <p:cNvPicPr>
              <a:picLocks noChangeAspect="1"/>
            </p:cNvPicPr>
            <p:nvPr/>
          </p:nvPicPr>
          <p:blipFill rotWithShape="1">
            <a:blip r:embed="rId3" cstate="print">
              <a:extLst>
                <a:ext uri="{28A0092B-C50C-407E-A947-70E740481C1C}">
                  <a14:useLocalDpi xmlns:a14="http://schemas.microsoft.com/office/drawing/2010/main" val="0"/>
                </a:ext>
              </a:extLst>
            </a:blip>
            <a:srcRect l="16772" t="5001" r="15863" b="13461"/>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782237" y="5531022"/>
            <a:ext cx="2109953"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J’hydrate</a:t>
            </a:r>
          </a:p>
        </p:txBody>
      </p:sp>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15" t="31744" r="32030" b="7537"/>
          <a:stretch/>
        </p:blipFill>
        <p:spPr bwMode="auto">
          <a:xfrm>
            <a:off x="5463181" y="3150947"/>
            <a:ext cx="818199" cy="195303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itre 1">
            <a:extLst>
              <a:ext uri="{FF2B5EF4-FFF2-40B4-BE49-F238E27FC236}">
                <a16:creationId xmlns:a16="http://schemas.microsoft.com/office/drawing/2014/main" id="{699769D6-B10F-E289-AC9E-31C1DECC5F81}"/>
              </a:ext>
            </a:extLst>
          </p:cNvPr>
          <p:cNvSpPr txBox="1">
            <a:spLocks/>
          </p:cNvSpPr>
          <p:nvPr/>
        </p:nvSpPr>
        <p:spPr>
          <a:xfrm>
            <a:off x="-2487130" y="-278427"/>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QUELLE ROUTINE CONSEILLER ?</a:t>
            </a:r>
          </a:p>
        </p:txBody>
      </p:sp>
      <p:pic>
        <p:nvPicPr>
          <p:cNvPr id="6" name="Image 5" descr="Une image contenant texte, articles de toilette, lotion&#10;&#10;Description générée automatiquement">
            <a:extLst>
              <a:ext uri="{FF2B5EF4-FFF2-40B4-BE49-F238E27FC236}">
                <a16:creationId xmlns:a16="http://schemas.microsoft.com/office/drawing/2014/main" id="{E83F626D-EB64-053B-A533-3EC18DC869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847" t="8755" r="32577" b="4891"/>
          <a:stretch/>
        </p:blipFill>
        <p:spPr>
          <a:xfrm>
            <a:off x="793261" y="1698563"/>
            <a:ext cx="878394" cy="3290381"/>
          </a:xfrm>
          <a:prstGeom prst="rect">
            <a:avLst/>
          </a:prstGeom>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6682394" y="1958952"/>
            <a:ext cx="850002" cy="3128839"/>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515435" y="2744474"/>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ADVANCED </a:t>
            </a:r>
            <a:br>
              <a:rPr lang="fr-FR" sz="1600" b="1" dirty="0">
                <a:solidFill>
                  <a:schemeClr val="tx1">
                    <a:lumMod val="75000"/>
                    <a:lumOff val="25000"/>
                  </a:schemeClr>
                </a:solidFill>
                <a:latin typeface="Roboto Light" panose="02000000000000000000" pitchFamily="2" charset="0"/>
                <a:ea typeface="Roboto Light" panose="02000000000000000000" pitchFamily="2" charset="0"/>
              </a:rPr>
            </a:br>
            <a:r>
              <a:rPr lang="fr-FR" sz="1600" b="1" dirty="0">
                <a:solidFill>
                  <a:schemeClr val="tx1">
                    <a:lumMod val="75000"/>
                    <a:lumOff val="25000"/>
                  </a:schemeClr>
                </a:solidFill>
                <a:latin typeface="Roboto Light" panose="02000000000000000000" pitchFamily="2" charset="0"/>
                <a:ea typeface="Roboto Light" panose="02000000000000000000" pitchFamily="2" charset="0"/>
              </a:rPr>
              <a:t>OPTIMIZER SERUM</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15" name="Image 14" descr="Une image contenant texte, articles de toilette, lotion&#10;&#10;Description générée automatiquement">
            <a:extLst>
              <a:ext uri="{FF2B5EF4-FFF2-40B4-BE49-F238E27FC236}">
                <a16:creationId xmlns:a16="http://schemas.microsoft.com/office/drawing/2014/main" id="{1BC22586-616A-D9D1-8C4E-492ED4C324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6450" y="2039334"/>
            <a:ext cx="1502448" cy="3145123"/>
          </a:xfrm>
          <a:prstGeom prst="rect">
            <a:avLst/>
          </a:prstGeom>
        </p:spPr>
      </p:pic>
    </p:spTree>
    <p:extLst>
      <p:ext uri="{BB962C8B-B14F-4D97-AF65-F5344CB8AC3E}">
        <p14:creationId xmlns:p14="http://schemas.microsoft.com/office/powerpoint/2010/main" val="23723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30" grpId="0"/>
      <p:bldP spid="5" grpId="0"/>
      <p:bldP spid="9"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4"/>
            <a:ext cx="9411049" cy="2158095"/>
          </a:xfrm>
        </p:spPr>
        <p:txBody>
          <a:bodyPr>
            <a:normAutofit/>
          </a:bodyPr>
          <a:lstStyle/>
          <a:p>
            <a:r>
              <a:rPr lang="fr-FR" sz="1800" dirty="0">
                <a:latin typeface="Roboto Light" panose="02000000000000000000" pitchFamily="2" charset="0"/>
                <a:ea typeface="Roboto Light" panose="02000000000000000000" pitchFamily="2" charset="0"/>
                <a:cs typeface="Roboto Light" panose="02000000000000000000" pitchFamily="2" charset="0"/>
              </a:rPr>
              <a:t>«  Votre cliente a la peau, mixte et souhaite traiter ses signes de l’âge, </a:t>
            </a:r>
            <a:br>
              <a:rPr lang="fr-FR" sz="1800" dirty="0">
                <a:latin typeface="Roboto Light" panose="02000000000000000000" pitchFamily="2" charset="0"/>
                <a:ea typeface="Roboto Light" panose="02000000000000000000" pitchFamily="2" charset="0"/>
                <a:cs typeface="Roboto Light" panose="02000000000000000000" pitchFamily="2" charset="0"/>
              </a:rPr>
            </a:br>
            <a:r>
              <a:rPr lang="fr-FR" sz="1800" dirty="0">
                <a:latin typeface="Roboto Light" panose="02000000000000000000" pitchFamily="2" charset="0"/>
                <a:ea typeface="Roboto Light" panose="02000000000000000000" pitchFamily="2" charset="0"/>
                <a:cs typeface="Roboto Light" panose="02000000000000000000" pitchFamily="2" charset="0"/>
              </a:rPr>
              <a:t>unifier et donner de l’éclat à sa peau »</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Je traite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nettoie</a:t>
              </a: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prépare</a:t>
                </a:r>
              </a:p>
            </p:txBody>
          </p:sp>
        </p:grpSp>
        <p:pic>
          <p:nvPicPr>
            <p:cNvPr id="46" name="Image 45"/>
            <p:cNvPicPr>
              <a:picLocks noChangeAspect="1"/>
            </p:cNvPicPr>
            <p:nvPr/>
          </p:nvPicPr>
          <p:blipFill>
            <a:blip r:embed="rId3">
              <a:extLst>
                <a:ext uri="{28A0092B-C50C-407E-A947-70E740481C1C}">
                  <a14:useLocalDpi xmlns:a14="http://schemas.microsoft.com/office/drawing/2010/main" val="0"/>
                </a:ext>
              </a:extLst>
            </a:blip>
            <a:srcRect l="8231" r="8231"/>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pic>
        <p:nvPicPr>
          <p:cNvPr id="14" name="Image 13">
            <a:extLst>
              <a:ext uri="{FF2B5EF4-FFF2-40B4-BE49-F238E27FC236}">
                <a16:creationId xmlns:a16="http://schemas.microsoft.com/office/drawing/2014/main" id="{0B7A2766-76DF-214C-F21D-0E87152F4A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36908" y="1733550"/>
            <a:ext cx="1087066" cy="3214741"/>
          </a:xfrm>
          <a:prstGeom prst="rect">
            <a:avLst/>
          </a:prstGeom>
        </p:spPr>
      </p:pic>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53" r="5153"/>
          <a:stretch/>
        </p:blipFill>
        <p:spPr bwMode="auto">
          <a:xfrm>
            <a:off x="5463181" y="3150947"/>
            <a:ext cx="818199" cy="195303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itre 1">
            <a:extLst>
              <a:ext uri="{FF2B5EF4-FFF2-40B4-BE49-F238E27FC236}">
                <a16:creationId xmlns:a16="http://schemas.microsoft.com/office/drawing/2014/main" id="{699769D6-B10F-E289-AC9E-31C1DECC5F81}"/>
              </a:ext>
            </a:extLst>
          </p:cNvPr>
          <p:cNvSpPr txBox="1">
            <a:spLocks/>
          </p:cNvSpPr>
          <p:nvPr/>
        </p:nvSpPr>
        <p:spPr>
          <a:xfrm>
            <a:off x="-2487130" y="-278427"/>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QUELLE ROUTINE CONSEILLER ?</a:t>
            </a:r>
          </a:p>
        </p:txBody>
      </p:sp>
      <p:pic>
        <p:nvPicPr>
          <p:cNvPr id="6" name="Image 5">
            <a:extLst>
              <a:ext uri="{FF2B5EF4-FFF2-40B4-BE49-F238E27FC236}">
                <a16:creationId xmlns:a16="http://schemas.microsoft.com/office/drawing/2014/main" id="{E83F626D-EB64-053B-A533-3EC18DC8697F}"/>
              </a:ext>
            </a:extLst>
          </p:cNvPr>
          <p:cNvPicPr>
            <a:picLocks noChangeAspect="1"/>
          </p:cNvPicPr>
          <p:nvPr/>
        </p:nvPicPr>
        <p:blipFill>
          <a:blip r:embed="rId6">
            <a:extLst>
              <a:ext uri="{28A0092B-C50C-407E-A947-70E740481C1C}">
                <a14:useLocalDpi xmlns:a14="http://schemas.microsoft.com/office/drawing/2010/main" val="0"/>
              </a:ext>
            </a:extLst>
          </a:blip>
          <a:srcRect l="10095" r="10095"/>
          <a:stretch/>
        </p:blipFill>
        <p:spPr>
          <a:xfrm>
            <a:off x="562374" y="1843800"/>
            <a:ext cx="839622" cy="3145144"/>
          </a:xfrm>
          <a:prstGeom prst="rect">
            <a:avLst/>
          </a:prstGeom>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33585" y="1925473"/>
            <a:ext cx="1024202" cy="3059305"/>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515434" y="2617415"/>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SERUM C20</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sp>
        <p:nvSpPr>
          <p:cNvPr id="4" name="Rectangle 3">
            <a:extLst>
              <a:ext uri="{FF2B5EF4-FFF2-40B4-BE49-F238E27FC236}">
                <a16:creationId xmlns:a16="http://schemas.microsoft.com/office/drawing/2014/main" id="{C0357797-20ED-7FE2-84BA-261EF28B147E}"/>
              </a:ext>
            </a:extLst>
          </p:cNvPr>
          <p:cNvSpPr/>
          <p:nvPr/>
        </p:nvSpPr>
        <p:spPr>
          <a:xfrm>
            <a:off x="10141451" y="4984778"/>
            <a:ext cx="2004870" cy="719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924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5" grpId="0"/>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4"/>
            <a:ext cx="9411049" cy="2158095"/>
          </a:xfrm>
        </p:spPr>
        <p:txBody>
          <a:bodyPr>
            <a:normAutofit/>
          </a:bodyPr>
          <a:lstStyle/>
          <a:p>
            <a:r>
              <a:rPr lang="fr-FR" sz="1800" dirty="0">
                <a:latin typeface="Roboto Light" panose="02000000000000000000" pitchFamily="2" charset="0"/>
                <a:ea typeface="Roboto Light" panose="02000000000000000000" pitchFamily="2" charset="0"/>
                <a:cs typeface="Roboto Light" panose="02000000000000000000" pitchFamily="2" charset="0"/>
              </a:rPr>
              <a:t>«  Votre cliente a la peau grasse, altérée et souhaite revitaliser, réparer et hydrater sa peau »</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Je traite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nettoie</a:t>
              </a: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prépare</a:t>
                </a:r>
              </a:p>
            </p:txBody>
          </p:sp>
        </p:grpSp>
        <p:pic>
          <p:nvPicPr>
            <p:cNvPr id="46" name="Image 45"/>
            <p:cNvPicPr>
              <a:picLocks noChangeAspect="1"/>
            </p:cNvPicPr>
            <p:nvPr/>
          </p:nvPicPr>
          <p:blipFill>
            <a:blip r:embed="rId3">
              <a:extLst>
                <a:ext uri="{28A0092B-C50C-407E-A947-70E740481C1C}">
                  <a14:useLocalDpi xmlns:a14="http://schemas.microsoft.com/office/drawing/2010/main" val="0"/>
                </a:ext>
              </a:extLst>
            </a:blip>
            <a:srcRect l="8231" r="8231"/>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782237" y="5531022"/>
            <a:ext cx="2109953"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J’hydrate</a:t>
            </a:r>
          </a:p>
        </p:txBody>
      </p:sp>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2" r="332"/>
          <a:stretch/>
        </p:blipFill>
        <p:spPr bwMode="auto">
          <a:xfrm>
            <a:off x="5529836" y="3146614"/>
            <a:ext cx="818199" cy="1953031"/>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itre 1">
            <a:extLst>
              <a:ext uri="{FF2B5EF4-FFF2-40B4-BE49-F238E27FC236}">
                <a16:creationId xmlns:a16="http://schemas.microsoft.com/office/drawing/2014/main" id="{699769D6-B10F-E289-AC9E-31C1DECC5F81}"/>
              </a:ext>
            </a:extLst>
          </p:cNvPr>
          <p:cNvSpPr txBox="1">
            <a:spLocks/>
          </p:cNvSpPr>
          <p:nvPr/>
        </p:nvSpPr>
        <p:spPr>
          <a:xfrm>
            <a:off x="-2487130" y="-278427"/>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QUELLE ROUTINE CONSEILLER ?</a:t>
            </a:r>
          </a:p>
        </p:txBody>
      </p:sp>
      <p:pic>
        <p:nvPicPr>
          <p:cNvPr id="6" name="Image 5">
            <a:extLst>
              <a:ext uri="{FF2B5EF4-FFF2-40B4-BE49-F238E27FC236}">
                <a16:creationId xmlns:a16="http://schemas.microsoft.com/office/drawing/2014/main" id="{E83F626D-EB64-053B-A533-3EC18DC8697F}"/>
              </a:ext>
            </a:extLst>
          </p:cNvPr>
          <p:cNvPicPr>
            <a:picLocks noChangeAspect="1"/>
          </p:cNvPicPr>
          <p:nvPr/>
        </p:nvPicPr>
        <p:blipFill>
          <a:blip r:embed="rId5">
            <a:extLst>
              <a:ext uri="{28A0092B-C50C-407E-A947-70E740481C1C}">
                <a14:useLocalDpi xmlns:a14="http://schemas.microsoft.com/office/drawing/2010/main" val="0"/>
              </a:ext>
            </a:extLst>
          </a:blip>
          <a:srcRect l="10095" r="10095"/>
          <a:stretch/>
        </p:blipFill>
        <p:spPr>
          <a:xfrm>
            <a:off x="1009785" y="1843800"/>
            <a:ext cx="839622" cy="3145144"/>
          </a:xfrm>
          <a:prstGeom prst="rect">
            <a:avLst/>
          </a:prstGeom>
        </p:spPr>
      </p:pic>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695751" y="1877270"/>
            <a:ext cx="932267" cy="3145123"/>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515434" y="2617415"/>
            <a:ext cx="3260504"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noProof="0" dirty="0">
                <a:solidFill>
                  <a:schemeClr val="tx1">
                    <a:lumMod val="75000"/>
                    <a:lumOff val="25000"/>
                  </a:schemeClr>
                </a:solidFill>
                <a:latin typeface="Roboto Light" panose="02000000000000000000" pitchFamily="2" charset="0"/>
                <a:ea typeface="Roboto Light" panose="02000000000000000000" pitchFamily="2" charset="0"/>
              </a:rPr>
              <a:t>ELIXIR VITAL</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15" name="Image 14">
            <a:extLst>
              <a:ext uri="{FF2B5EF4-FFF2-40B4-BE49-F238E27FC236}">
                <a16:creationId xmlns:a16="http://schemas.microsoft.com/office/drawing/2014/main" id="{1BC22586-616A-D9D1-8C4E-492ED4C324A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56965" y="2010490"/>
            <a:ext cx="1360494" cy="3145123"/>
          </a:xfrm>
          <a:prstGeom prst="rect">
            <a:avLst/>
          </a:prstGeom>
        </p:spPr>
      </p:pic>
    </p:spTree>
    <p:extLst>
      <p:ext uri="{BB962C8B-B14F-4D97-AF65-F5344CB8AC3E}">
        <p14:creationId xmlns:p14="http://schemas.microsoft.com/office/powerpoint/2010/main" val="19281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30" grpId="0"/>
      <p:bldP spid="5" grpId="0"/>
      <p:bldP spid="9"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90475" y="53324"/>
            <a:ext cx="9411049" cy="2158095"/>
          </a:xfrm>
        </p:spPr>
        <p:txBody>
          <a:bodyPr>
            <a:normAutofit/>
          </a:bodyPr>
          <a:lstStyle/>
          <a:p>
            <a:r>
              <a:rPr lang="fr-FR" sz="1800" dirty="0">
                <a:latin typeface="Roboto Light" panose="02000000000000000000" pitchFamily="2" charset="0"/>
                <a:ea typeface="Roboto Light" panose="02000000000000000000" pitchFamily="2" charset="0"/>
                <a:cs typeface="Roboto Light" panose="02000000000000000000" pitchFamily="2" charset="0"/>
              </a:rPr>
              <a:t>«  Votre cliente a la peau sensible, mature et souhaite traiter tous ses signes de l’âge »</a:t>
            </a:r>
          </a:p>
        </p:txBody>
      </p:sp>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26" name="ZoneTexte 25"/>
          <p:cNvSpPr txBox="1"/>
          <p:nvPr/>
        </p:nvSpPr>
        <p:spPr>
          <a:xfrm>
            <a:off x="6822050"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7" name="ZoneTexte 26"/>
          <p:cNvSpPr txBox="1"/>
          <p:nvPr/>
        </p:nvSpPr>
        <p:spPr>
          <a:xfrm>
            <a:off x="4641099" y="5555524"/>
            <a:ext cx="4729654"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Je traite</a:t>
            </a:r>
          </a:p>
        </p:txBody>
      </p:sp>
      <p:grpSp>
        <p:nvGrpSpPr>
          <p:cNvPr id="20" name="Groupe 19"/>
          <p:cNvGrpSpPr/>
          <p:nvPr/>
        </p:nvGrpSpPr>
        <p:grpSpPr>
          <a:xfrm>
            <a:off x="1232458" y="5036068"/>
            <a:ext cx="1335718" cy="923330"/>
            <a:chOff x="-170445" y="5036068"/>
            <a:chExt cx="1335718" cy="923330"/>
          </a:xfrm>
        </p:grpSpPr>
        <p:sp>
          <p:nvSpPr>
            <p:cNvPr id="22" name="ZoneTexte 21"/>
            <p:cNvSpPr txBox="1"/>
            <p:nvPr/>
          </p:nvSpPr>
          <p:spPr>
            <a:xfrm>
              <a:off x="2709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rPr>
                <a:t>1</a:t>
              </a:r>
            </a:p>
          </p:txBody>
        </p:sp>
        <p:sp>
          <p:nvSpPr>
            <p:cNvPr id="25" name="ZoneTexte 24"/>
            <p:cNvSpPr txBox="1"/>
            <p:nvPr/>
          </p:nvSpPr>
          <p:spPr>
            <a:xfrm>
              <a:off x="-170445" y="5559288"/>
              <a:ext cx="1335718"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nettoie</a:t>
              </a:r>
            </a:p>
          </p:txBody>
        </p:sp>
      </p:grpSp>
      <p:grpSp>
        <p:nvGrpSpPr>
          <p:cNvPr id="16" name="Groupe 15">
            <a:extLst>
              <a:ext uri="{FF2B5EF4-FFF2-40B4-BE49-F238E27FC236}">
                <a16:creationId xmlns:a16="http://schemas.microsoft.com/office/drawing/2014/main" id="{AA4F8AB6-0644-4664-5D6D-2EBF80C96664}"/>
              </a:ext>
            </a:extLst>
          </p:cNvPr>
          <p:cNvGrpSpPr/>
          <p:nvPr/>
        </p:nvGrpSpPr>
        <p:grpSpPr>
          <a:xfrm>
            <a:off x="3466199" y="1641807"/>
            <a:ext cx="1596734" cy="4435143"/>
            <a:chOff x="3466199" y="1641807"/>
            <a:chExt cx="1596734" cy="4435143"/>
          </a:xfrm>
        </p:grpSpPr>
        <p:grpSp>
          <p:nvGrpSpPr>
            <p:cNvPr id="42" name="Groupe 41"/>
            <p:cNvGrpSpPr/>
            <p:nvPr/>
          </p:nvGrpSpPr>
          <p:grpSpPr>
            <a:xfrm>
              <a:off x="3466199" y="5128565"/>
              <a:ext cx="1596734" cy="948385"/>
              <a:chOff x="1981612" y="5026335"/>
              <a:chExt cx="1596734" cy="922348"/>
            </a:xfrm>
          </p:grpSpPr>
          <p:sp>
            <p:nvSpPr>
              <p:cNvPr id="23" name="ZoneTexte 22"/>
              <p:cNvSpPr txBox="1"/>
              <p:nvPr/>
            </p:nvSpPr>
            <p:spPr>
              <a:xfrm>
                <a:off x="25118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24" name="ZoneTexte 23"/>
              <p:cNvSpPr txBox="1"/>
              <p:nvPr/>
            </p:nvSpPr>
            <p:spPr>
              <a:xfrm>
                <a:off x="1981612" y="5548573"/>
                <a:ext cx="1596734" cy="400110"/>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cs typeface="Roboto" panose="02000000000000000000" pitchFamily="2" charset="0"/>
                  </a:rPr>
                  <a:t>Je prépare</a:t>
                </a:r>
              </a:p>
            </p:txBody>
          </p:sp>
        </p:grpSp>
        <p:pic>
          <p:nvPicPr>
            <p:cNvPr id="46" name="Image 45"/>
            <p:cNvPicPr>
              <a:picLocks noChangeAspect="1"/>
            </p:cNvPicPr>
            <p:nvPr/>
          </p:nvPicPr>
          <p:blipFill>
            <a:blip r:embed="rId3">
              <a:extLst>
                <a:ext uri="{28A0092B-C50C-407E-A947-70E740481C1C}">
                  <a14:useLocalDpi xmlns:a14="http://schemas.microsoft.com/office/drawing/2010/main" val="0"/>
                </a:ext>
              </a:extLst>
            </a:blip>
            <a:srcRect l="56" r="56"/>
            <a:stretch/>
          </p:blipFill>
          <p:spPr>
            <a:xfrm>
              <a:off x="3812924" y="1641807"/>
              <a:ext cx="818199" cy="3347137"/>
            </a:xfrm>
            <a:prstGeom prst="rect">
              <a:avLst/>
            </a:prstGeom>
          </p:spPr>
        </p:pic>
      </p:grpSp>
      <p:sp>
        <p:nvSpPr>
          <p:cNvPr id="29" name="ZoneTexte 28"/>
          <p:cNvSpPr txBox="1"/>
          <p:nvPr/>
        </p:nvSpPr>
        <p:spPr>
          <a:xfrm>
            <a:off x="9532977" y="5036845"/>
            <a:ext cx="60847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ndParaRPr>
          </a:p>
        </p:txBody>
      </p:sp>
      <p:sp>
        <p:nvSpPr>
          <p:cNvPr id="30" name="ZoneTexte 29"/>
          <p:cNvSpPr txBox="1"/>
          <p:nvPr/>
        </p:nvSpPr>
        <p:spPr>
          <a:xfrm>
            <a:off x="8782237" y="5531022"/>
            <a:ext cx="2109953" cy="400110"/>
          </a:xfrm>
          <a:prstGeom prst="rect">
            <a:avLst/>
          </a:prstGeom>
          <a:noFill/>
        </p:spPr>
        <p:txBody>
          <a:bodyPr wrap="square" rtlCol="0">
            <a:spAutoFit/>
          </a:bodyPr>
          <a:lstStyle/>
          <a:p>
            <a:pPr algn="ctr"/>
            <a:r>
              <a:rPr lang="fr-FR" sz="2000" dirty="0">
                <a:latin typeface="Roboto" panose="02000000000000000000" pitchFamily="2" charset="0"/>
                <a:ea typeface="Roboto" panose="02000000000000000000" pitchFamily="2" charset="0"/>
                <a:cs typeface="Roboto" panose="02000000000000000000" pitchFamily="2" charset="0"/>
              </a:rPr>
              <a:t>J’hydrate</a:t>
            </a:r>
          </a:p>
        </p:txBody>
      </p:sp>
      <p:pic>
        <p:nvPicPr>
          <p:cNvPr id="2" name="Picture 4">
            <a:extLst>
              <a:ext uri="{FF2B5EF4-FFF2-40B4-BE49-F238E27FC236}">
                <a16:creationId xmlns:a16="http://schemas.microsoft.com/office/drawing/2014/main" id="{9621B851-736E-3535-F0B0-90A1DEABF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041" r="22041"/>
          <a:stretch/>
        </p:blipFill>
        <p:spPr bwMode="auto">
          <a:xfrm>
            <a:off x="4765006" y="1716316"/>
            <a:ext cx="1697750" cy="4052509"/>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titre 1">
            <a:extLst>
              <a:ext uri="{FF2B5EF4-FFF2-40B4-BE49-F238E27FC236}">
                <a16:creationId xmlns:a16="http://schemas.microsoft.com/office/drawing/2014/main" id="{699769D6-B10F-E289-AC9E-31C1DECC5F81}"/>
              </a:ext>
            </a:extLst>
          </p:cNvPr>
          <p:cNvSpPr txBox="1">
            <a:spLocks/>
          </p:cNvSpPr>
          <p:nvPr/>
        </p:nvSpPr>
        <p:spPr>
          <a:xfrm>
            <a:off x="-2487130" y="-278427"/>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2400" dirty="0"/>
              <a:t>QUELLE ROUTINE CONSEILLER ?</a:t>
            </a:r>
          </a:p>
        </p:txBody>
      </p:sp>
      <p:pic>
        <p:nvPicPr>
          <p:cNvPr id="7" name="Picture 2">
            <a:extLst>
              <a:ext uri="{FF2B5EF4-FFF2-40B4-BE49-F238E27FC236}">
                <a16:creationId xmlns:a16="http://schemas.microsoft.com/office/drawing/2014/main" id="{81D43C22-6402-DB13-5E8A-110B7992A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594640" y="1701793"/>
            <a:ext cx="1033378" cy="3366467"/>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27">
            <a:extLst>
              <a:ext uri="{FF2B5EF4-FFF2-40B4-BE49-F238E27FC236}">
                <a16:creationId xmlns:a16="http://schemas.microsoft.com/office/drawing/2014/main" id="{E39B2754-85F5-F702-5645-E25CB8343216}"/>
              </a:ext>
            </a:extLst>
          </p:cNvPr>
          <p:cNvSpPr/>
          <p:nvPr/>
        </p:nvSpPr>
        <p:spPr>
          <a:xfrm rot="5400000">
            <a:off x="5402465" y="2570213"/>
            <a:ext cx="3486441" cy="1629628"/>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chemeClr val="accent4"/>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dirty="0">
              <a:solidFill>
                <a:schemeClr val="accent2"/>
              </a:solidFill>
              <a:ea typeface="Roboto Mono" panose="00000009000000000000" pitchFamily="49" charset="0"/>
            </a:endParaRPr>
          </a:p>
        </p:txBody>
      </p:sp>
      <p:sp>
        <p:nvSpPr>
          <p:cNvPr id="12" name="Rectangle 11">
            <a:extLst>
              <a:ext uri="{FF2B5EF4-FFF2-40B4-BE49-F238E27FC236}">
                <a16:creationId xmlns:a16="http://schemas.microsoft.com/office/drawing/2014/main" id="{9DCF1628-6BC1-44BC-2683-6D379111AD9C}"/>
              </a:ext>
            </a:extLst>
          </p:cNvPr>
          <p:cNvSpPr/>
          <p:nvPr/>
        </p:nvSpPr>
        <p:spPr>
          <a:xfrm>
            <a:off x="5604830" y="1259025"/>
            <a:ext cx="308171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CELLULAR </a:t>
            </a:r>
            <a:r>
              <a:rPr lang="fr-FR" sz="1600" b="1" noProof="0" dirty="0">
                <a:solidFill>
                  <a:schemeClr val="tx1">
                    <a:lumMod val="75000"/>
                    <a:lumOff val="25000"/>
                  </a:schemeClr>
                </a:solidFill>
                <a:latin typeface="Roboto Light" panose="02000000000000000000" pitchFamily="2" charset="0"/>
                <a:ea typeface="Roboto Light" panose="02000000000000000000" pitchFamily="2" charset="0"/>
              </a:rPr>
              <a:t>CODE</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15" name="Image 14">
            <a:extLst>
              <a:ext uri="{FF2B5EF4-FFF2-40B4-BE49-F238E27FC236}">
                <a16:creationId xmlns:a16="http://schemas.microsoft.com/office/drawing/2014/main" id="{1BC22586-616A-D9D1-8C4E-492ED4C324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09519" y="3173134"/>
            <a:ext cx="1477532" cy="1815809"/>
          </a:xfrm>
          <a:prstGeom prst="rect">
            <a:avLst/>
          </a:prstGeom>
        </p:spPr>
      </p:pic>
      <p:pic>
        <p:nvPicPr>
          <p:cNvPr id="4" name="Image 3">
            <a:extLst>
              <a:ext uri="{FF2B5EF4-FFF2-40B4-BE49-F238E27FC236}">
                <a16:creationId xmlns:a16="http://schemas.microsoft.com/office/drawing/2014/main" id="{0617A881-1947-DB6C-899E-20E68B6BC2F3}"/>
              </a:ext>
            </a:extLst>
          </p:cNvPr>
          <p:cNvPicPr>
            <a:picLocks noChangeAspect="1"/>
          </p:cNvPicPr>
          <p:nvPr/>
        </p:nvPicPr>
        <p:blipFill>
          <a:blip r:embed="rId7"/>
          <a:stretch>
            <a:fillRect/>
          </a:stretch>
        </p:blipFill>
        <p:spPr>
          <a:xfrm>
            <a:off x="1259587" y="2275996"/>
            <a:ext cx="1161665" cy="2648371"/>
          </a:xfrm>
          <a:prstGeom prst="rect">
            <a:avLst/>
          </a:prstGeom>
        </p:spPr>
      </p:pic>
    </p:spTree>
    <p:extLst>
      <p:ext uri="{BB962C8B-B14F-4D97-AF65-F5344CB8AC3E}">
        <p14:creationId xmlns:p14="http://schemas.microsoft.com/office/powerpoint/2010/main" val="139316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p:bldP spid="29" grpId="0" animBg="1"/>
      <p:bldP spid="30" grpId="0"/>
      <p:bldP spid="5" grpId="0"/>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articles de toilette&#10;&#10;Description générée automatiquement">
            <a:extLst>
              <a:ext uri="{FF2B5EF4-FFF2-40B4-BE49-F238E27FC236}">
                <a16:creationId xmlns:a16="http://schemas.microsoft.com/office/drawing/2014/main" id="{83C9857C-1D1F-4F5F-B2A3-2BB694FEE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714" y="237174"/>
            <a:ext cx="4512959" cy="6383652"/>
          </a:xfrm>
          <a:prstGeom prst="rect">
            <a:avLst/>
          </a:prstGeom>
        </p:spPr>
      </p:pic>
      <p:sp>
        <p:nvSpPr>
          <p:cNvPr id="5" name="Titre 1">
            <a:extLst>
              <a:ext uri="{FF2B5EF4-FFF2-40B4-BE49-F238E27FC236}">
                <a16:creationId xmlns:a16="http://schemas.microsoft.com/office/drawing/2014/main" id="{1D5C816B-9706-4DE3-9785-F598340B8C74}"/>
              </a:ext>
            </a:extLst>
          </p:cNvPr>
          <p:cNvSpPr txBox="1">
            <a:spLocks/>
          </p:cNvSpPr>
          <p:nvPr/>
        </p:nvSpPr>
        <p:spPr>
          <a:xfrm>
            <a:off x="562377" y="3021012"/>
            <a:ext cx="4687911" cy="815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600" i="1" dirty="0">
                <a:solidFill>
                  <a:srgbClr val="3E3E3E"/>
                </a:solidFill>
                <a:latin typeface="KyivType Sans2" panose="00000500000000000000" charset="0"/>
              </a:rPr>
              <a:t>Offre commerciale</a:t>
            </a:r>
          </a:p>
        </p:txBody>
      </p:sp>
    </p:spTree>
    <p:extLst>
      <p:ext uri="{BB962C8B-B14F-4D97-AF65-F5344CB8AC3E}">
        <p14:creationId xmlns:p14="http://schemas.microsoft.com/office/powerpoint/2010/main" val="1005329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8FD80-E14E-4B9F-8E7F-C9E1736DAA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 name="Titre 1"/>
          <p:cNvSpPr>
            <a:spLocks noGrp="1"/>
          </p:cNvSpPr>
          <p:nvPr>
            <p:ph type="title" idx="4294967295"/>
          </p:nvPr>
        </p:nvSpPr>
        <p:spPr>
          <a:xfrm>
            <a:off x="103031" y="3662718"/>
            <a:ext cx="10515600" cy="815975"/>
          </a:xfrm>
          <a:prstGeom prst="rect">
            <a:avLst/>
          </a:prstGeom>
        </p:spPr>
        <p:txBody>
          <a:bodyPr>
            <a:noAutofit/>
          </a:bodyPr>
          <a:lstStyle/>
          <a:p>
            <a:r>
              <a:rPr lang="fr-FR" sz="4000" dirty="0">
                <a:solidFill>
                  <a:srgbClr val="3E3E3E"/>
                </a:solidFill>
                <a:latin typeface="KyivType Sans2" panose="00000500000000000000" charset="0"/>
              </a:rPr>
              <a:t>SPARTED</a:t>
            </a:r>
            <a:br>
              <a:rPr lang="fr-FR" sz="4000" dirty="0">
                <a:solidFill>
                  <a:srgbClr val="3E3E3E"/>
                </a:solidFill>
                <a:latin typeface="KyivType Sans2" panose="00000500000000000000" charset="0"/>
              </a:rPr>
            </a:br>
            <a:r>
              <a:rPr lang="fr-FR" sz="4000" dirty="0">
                <a:solidFill>
                  <a:srgbClr val="3E3E3E"/>
                </a:solidFill>
                <a:latin typeface="KyivType Sans2" panose="00000500000000000000" charset="0"/>
              </a:rPr>
              <a:t>Play Everyday</a:t>
            </a:r>
            <a:endParaRPr lang="fr-FR" sz="4000" dirty="0"/>
          </a:p>
        </p:txBody>
      </p:sp>
      <p:pic>
        <p:nvPicPr>
          <p:cNvPr id="4" name="Picture 8" descr="Une image contenant orange&#10;&#10;Description générée automatiquement">
            <a:extLst>
              <a:ext uri="{FF2B5EF4-FFF2-40B4-BE49-F238E27FC236}">
                <a16:creationId xmlns:a16="http://schemas.microsoft.com/office/drawing/2014/main" id="{0AF61FBD-06BE-4D84-9FBE-ACE2F8318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3" r="4" b="32610"/>
          <a:stretch/>
        </p:blipFill>
        <p:spPr bwMode="auto">
          <a:xfrm>
            <a:off x="5770504" y="270052"/>
            <a:ext cx="3017520" cy="195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1D7DB29-DFC9-45DE-B72D-0F58FC678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3145" r="3" b="22938"/>
          <a:stretch/>
        </p:blipFill>
        <p:spPr bwMode="auto">
          <a:xfrm>
            <a:off x="5770504" y="2416031"/>
            <a:ext cx="3017520" cy="2033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Une image contenant texte&#10;&#10;Description générée automatiquement">
            <a:extLst>
              <a:ext uri="{FF2B5EF4-FFF2-40B4-BE49-F238E27FC236}">
                <a16:creationId xmlns:a16="http://schemas.microsoft.com/office/drawing/2014/main" id="{E9256036-191B-4AD9-BF60-06F4A928B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0" t="3860" r="14854" b="3052"/>
          <a:stretch/>
        </p:blipFill>
        <p:spPr bwMode="auto">
          <a:xfrm>
            <a:off x="8955405" y="270052"/>
            <a:ext cx="3017520" cy="3638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Une image contenant fleur&#10;&#10;Description générée automatiquement">
            <a:extLst>
              <a:ext uri="{FF2B5EF4-FFF2-40B4-BE49-F238E27FC236}">
                <a16:creationId xmlns:a16="http://schemas.microsoft.com/office/drawing/2014/main" id="{99D80328-E4FB-450D-98CE-B2F762183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 t="21328" b="25393"/>
          <a:stretch/>
        </p:blipFill>
        <p:spPr bwMode="auto">
          <a:xfrm>
            <a:off x="5770504" y="4629236"/>
            <a:ext cx="3017520" cy="2009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ne image contenant texte, intérieur&#10;&#10;Description générée automatiquement">
            <a:extLst>
              <a:ext uri="{FF2B5EF4-FFF2-40B4-BE49-F238E27FC236}">
                <a16:creationId xmlns:a16="http://schemas.microsoft.com/office/drawing/2014/main" id="{4DFC9988-24B0-46CD-8D7E-6CED98AD27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3157" b="11735"/>
          <a:stretch/>
        </p:blipFill>
        <p:spPr bwMode="auto">
          <a:xfrm>
            <a:off x="8955405" y="4070706"/>
            <a:ext cx="3017520" cy="25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841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DF2CA40-0918-EEC1-B9A5-3932BA8E3BD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5" name="Espace réservé du titre 1">
            <a:extLst>
              <a:ext uri="{FF2B5EF4-FFF2-40B4-BE49-F238E27FC236}">
                <a16:creationId xmlns:a16="http://schemas.microsoft.com/office/drawing/2014/main" id="{C21CBB95-BF9F-B495-A4C9-478F003EA713}"/>
              </a:ext>
            </a:extLst>
          </p:cNvPr>
          <p:cNvSpPr txBox="1">
            <a:spLocks/>
          </p:cNvSpPr>
          <p:nvPr/>
        </p:nvSpPr>
        <p:spPr>
          <a:xfrm>
            <a:off x="444345" y="-132346"/>
            <a:ext cx="11083600" cy="1325511"/>
          </a:xfrm>
          <a:prstGeom prst="rect">
            <a:avLst/>
          </a:prstGeom>
        </p:spPr>
        <p:txBody>
          <a:bodyPr vert="horz" lIns="91436" tIns="45718" rIns="91436" bIns="45718"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SÉRUMS</a:t>
            </a:r>
          </a:p>
        </p:txBody>
      </p:sp>
      <p:sp>
        <p:nvSpPr>
          <p:cNvPr id="6" name="Rectangle 5">
            <a:extLst>
              <a:ext uri="{FF2B5EF4-FFF2-40B4-BE49-F238E27FC236}">
                <a16:creationId xmlns:a16="http://schemas.microsoft.com/office/drawing/2014/main" id="{76AD9A11-B18C-7052-577E-856C8CF6932C}"/>
              </a:ext>
            </a:extLst>
          </p:cNvPr>
          <p:cNvSpPr/>
          <p:nvPr/>
        </p:nvSpPr>
        <p:spPr>
          <a:xfrm>
            <a:off x="103866" y="5975210"/>
            <a:ext cx="2403110"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HYDRA 1 SERUM</a:t>
            </a:r>
          </a:p>
        </p:txBody>
      </p:sp>
      <p:sp>
        <p:nvSpPr>
          <p:cNvPr id="8" name="Rectangle 7">
            <a:extLst>
              <a:ext uri="{FF2B5EF4-FFF2-40B4-BE49-F238E27FC236}">
                <a16:creationId xmlns:a16="http://schemas.microsoft.com/office/drawing/2014/main" id="{F72C001D-02C0-3889-E8F3-4F4C2D985A69}"/>
              </a:ext>
            </a:extLst>
          </p:cNvPr>
          <p:cNvSpPr/>
          <p:nvPr/>
        </p:nvSpPr>
        <p:spPr>
          <a:xfrm>
            <a:off x="2518588" y="5986669"/>
            <a:ext cx="2441190" cy="584775"/>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ADVANCED </a:t>
            </a:r>
            <a:br>
              <a:rPr lang="fr-FR" sz="1600" b="1" dirty="0">
                <a:solidFill>
                  <a:schemeClr val="tx1">
                    <a:lumMod val="75000"/>
                    <a:lumOff val="25000"/>
                  </a:schemeClr>
                </a:solidFill>
                <a:latin typeface="Roboto Light" panose="02000000000000000000" pitchFamily="2" charset="0"/>
                <a:ea typeface="Roboto Light" panose="02000000000000000000" pitchFamily="2" charset="0"/>
              </a:rPr>
            </a:br>
            <a:r>
              <a:rPr lang="fr-FR" sz="1600" b="1" dirty="0">
                <a:solidFill>
                  <a:schemeClr val="tx1">
                    <a:lumMod val="75000"/>
                    <a:lumOff val="25000"/>
                  </a:schemeClr>
                </a:solidFill>
                <a:latin typeface="Roboto Light" panose="02000000000000000000" pitchFamily="2" charset="0"/>
                <a:ea typeface="Roboto Light" panose="02000000000000000000" pitchFamily="2" charset="0"/>
              </a:rPr>
              <a:t>OPTIMIZER SERUM</a:t>
            </a:r>
          </a:p>
        </p:txBody>
      </p:sp>
      <p:sp>
        <p:nvSpPr>
          <p:cNvPr id="10" name="Rectangle 9">
            <a:extLst>
              <a:ext uri="{FF2B5EF4-FFF2-40B4-BE49-F238E27FC236}">
                <a16:creationId xmlns:a16="http://schemas.microsoft.com/office/drawing/2014/main" id="{27986749-9D39-A245-CFDC-F6E9F87452DA}"/>
              </a:ext>
            </a:extLst>
          </p:cNvPr>
          <p:cNvSpPr/>
          <p:nvPr/>
        </p:nvSpPr>
        <p:spPr>
          <a:xfrm>
            <a:off x="7177085" y="6015437"/>
            <a:ext cx="2452802" cy="338554"/>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ELIXIR VITAL </a:t>
            </a:r>
          </a:p>
        </p:txBody>
      </p:sp>
      <p:sp>
        <p:nvSpPr>
          <p:cNvPr id="11" name="Rectangle 10">
            <a:extLst>
              <a:ext uri="{FF2B5EF4-FFF2-40B4-BE49-F238E27FC236}">
                <a16:creationId xmlns:a16="http://schemas.microsoft.com/office/drawing/2014/main" id="{DF331CE9-1EC2-1936-5183-4634926196A4}"/>
              </a:ext>
            </a:extLst>
          </p:cNvPr>
          <p:cNvSpPr/>
          <p:nvPr/>
        </p:nvSpPr>
        <p:spPr>
          <a:xfrm rot="5400000">
            <a:off x="5697724" y="-3906606"/>
            <a:ext cx="710348" cy="11898063"/>
          </a:xfrm>
          <a:prstGeom prst="rect">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12" name="Connecteur droit 11">
            <a:extLst>
              <a:ext uri="{FF2B5EF4-FFF2-40B4-BE49-F238E27FC236}">
                <a16:creationId xmlns:a16="http://schemas.microsoft.com/office/drawing/2014/main" id="{B246C6BF-5F8D-004B-9784-739FC4D2E3DB}"/>
              </a:ext>
            </a:extLst>
          </p:cNvPr>
          <p:cNvCxnSpPr>
            <a:cxnSpLocks/>
          </p:cNvCxnSpPr>
          <p:nvPr/>
        </p:nvCxnSpPr>
        <p:spPr>
          <a:xfrm>
            <a:off x="4959777" y="1708045"/>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DBD6E54-F0B5-7AD0-256F-827EF376DD49}"/>
              </a:ext>
            </a:extLst>
          </p:cNvPr>
          <p:cNvCxnSpPr>
            <a:cxnSpLocks/>
          </p:cNvCxnSpPr>
          <p:nvPr/>
        </p:nvCxnSpPr>
        <p:spPr>
          <a:xfrm>
            <a:off x="2518588" y="1700038"/>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512039DB-92D8-B5AA-F2EF-3C37B0AC41A7}"/>
              </a:ext>
            </a:extLst>
          </p:cNvPr>
          <p:cNvCxnSpPr>
            <a:cxnSpLocks/>
          </p:cNvCxnSpPr>
          <p:nvPr/>
        </p:nvCxnSpPr>
        <p:spPr>
          <a:xfrm>
            <a:off x="7177085" y="1684247"/>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B8E634D-2760-2B04-EC84-44F67D41FBB1}"/>
              </a:ext>
            </a:extLst>
          </p:cNvPr>
          <p:cNvSpPr/>
          <p:nvPr/>
        </p:nvSpPr>
        <p:spPr>
          <a:xfrm>
            <a:off x="-91304" y="1688407"/>
            <a:ext cx="2994337"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HYDRATANT</a:t>
            </a:r>
          </a:p>
        </p:txBody>
      </p:sp>
      <p:sp>
        <p:nvSpPr>
          <p:cNvPr id="16" name="Rectangle 15">
            <a:extLst>
              <a:ext uri="{FF2B5EF4-FFF2-40B4-BE49-F238E27FC236}">
                <a16:creationId xmlns:a16="http://schemas.microsoft.com/office/drawing/2014/main" id="{8B5E2FBE-1871-D402-F5E1-A1C7AE1C068B}"/>
              </a:ext>
            </a:extLst>
          </p:cNvPr>
          <p:cNvSpPr/>
          <p:nvPr/>
        </p:nvSpPr>
        <p:spPr>
          <a:xfrm>
            <a:off x="2283723" y="1682867"/>
            <a:ext cx="3031253"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RAFFERMISSANT</a:t>
            </a:r>
          </a:p>
        </p:txBody>
      </p:sp>
      <p:sp>
        <p:nvSpPr>
          <p:cNvPr id="17" name="Rectangle 16">
            <a:extLst>
              <a:ext uri="{FF2B5EF4-FFF2-40B4-BE49-F238E27FC236}">
                <a16:creationId xmlns:a16="http://schemas.microsoft.com/office/drawing/2014/main" id="{5822E753-B25B-E908-CC83-9E34FF7C5F9A}"/>
              </a:ext>
            </a:extLst>
          </p:cNvPr>
          <p:cNvSpPr/>
          <p:nvPr/>
        </p:nvSpPr>
        <p:spPr>
          <a:xfrm>
            <a:off x="4634044" y="1670424"/>
            <a:ext cx="3047878"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ANTI-AGE GLOBAL</a:t>
            </a:r>
          </a:p>
        </p:txBody>
      </p:sp>
      <p:sp>
        <p:nvSpPr>
          <p:cNvPr id="18" name="Rectangle 17">
            <a:extLst>
              <a:ext uri="{FF2B5EF4-FFF2-40B4-BE49-F238E27FC236}">
                <a16:creationId xmlns:a16="http://schemas.microsoft.com/office/drawing/2014/main" id="{7F9594B8-6748-D277-8BEE-0A48B79E76E5}"/>
              </a:ext>
            </a:extLst>
          </p:cNvPr>
          <p:cNvSpPr/>
          <p:nvPr/>
        </p:nvSpPr>
        <p:spPr>
          <a:xfrm>
            <a:off x="6906067" y="1676314"/>
            <a:ext cx="3031099"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5">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PREVENTION &amp;</a:t>
            </a:r>
            <a:br>
              <a:rPr lang="fr-FR" sz="1600" dirty="0">
                <a:solidFill>
                  <a:schemeClr val="tx1">
                    <a:lumMod val="75000"/>
                    <a:lumOff val="25000"/>
                  </a:schemeClr>
                </a:solidFill>
                <a:latin typeface="Roboto Light" panose="02000000000000000000" pitchFamily="2" charset="0"/>
                <a:ea typeface="Roboto Light" panose="02000000000000000000" pitchFamily="2" charset="0"/>
              </a:rPr>
            </a:br>
            <a:r>
              <a:rPr lang="fr-FR" sz="1600" dirty="0">
                <a:solidFill>
                  <a:schemeClr val="tx1">
                    <a:lumMod val="75000"/>
                    <a:lumOff val="25000"/>
                  </a:schemeClr>
                </a:solidFill>
                <a:latin typeface="Roboto Light" panose="02000000000000000000" pitchFamily="2" charset="0"/>
                <a:ea typeface="Roboto Light" panose="02000000000000000000" pitchFamily="2" charset="0"/>
              </a:rPr>
              <a:t>REPARATION ANTI-AGE </a:t>
            </a:r>
          </a:p>
        </p:txBody>
      </p:sp>
      <p:pic>
        <p:nvPicPr>
          <p:cNvPr id="19" name="Picture 2">
            <a:extLst>
              <a:ext uri="{FF2B5EF4-FFF2-40B4-BE49-F238E27FC236}">
                <a16:creationId xmlns:a16="http://schemas.microsoft.com/office/drawing/2014/main" id="{5E4C126C-2B26-606A-75B6-6074083ED6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964" t="23153" r="35563" b="5990"/>
          <a:stretch/>
        </p:blipFill>
        <p:spPr bwMode="auto">
          <a:xfrm>
            <a:off x="775279" y="2778207"/>
            <a:ext cx="791309" cy="30613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36F5B4B-C363-D4A8-A1F7-579667513683}"/>
              </a:ext>
            </a:extLst>
          </p:cNvPr>
          <p:cNvSpPr/>
          <p:nvPr/>
        </p:nvSpPr>
        <p:spPr>
          <a:xfrm>
            <a:off x="36538" y="932397"/>
            <a:ext cx="12191519" cy="338554"/>
          </a:xfrm>
          <a:prstGeom prst="rect">
            <a:avLst/>
          </a:prstGeom>
        </p:spPr>
        <p:txBody>
          <a:bodyPr wrap="square">
            <a:spAutoFit/>
          </a:bodyPr>
          <a:lstStyle/>
          <a:p>
            <a:pPr algn="ctr" defTabSz="914335">
              <a:defRPr/>
            </a:pPr>
            <a:r>
              <a:rPr lang="fr-FR" sz="1600" i="1" dirty="0">
                <a:solidFill>
                  <a:prstClr val="black"/>
                </a:solidFill>
                <a:latin typeface="Roboto Light" panose="02000000000000000000" pitchFamily="2" charset="0"/>
                <a:ea typeface="Roboto Light" panose="02000000000000000000" pitchFamily="2" charset="0"/>
              </a:rPr>
              <a:t>Des sérums pour une action en profondeur et des résultats optimisés</a:t>
            </a:r>
          </a:p>
        </p:txBody>
      </p:sp>
      <p:pic>
        <p:nvPicPr>
          <p:cNvPr id="21" name="Picture 4">
            <a:extLst>
              <a:ext uri="{FF2B5EF4-FFF2-40B4-BE49-F238E27FC236}">
                <a16:creationId xmlns:a16="http://schemas.microsoft.com/office/drawing/2014/main" id="{411A25C4-1A5D-A644-F9BF-CCADCAB79BB2}"/>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36883" t="24406" r="32286" b="6395"/>
          <a:stretch/>
        </p:blipFill>
        <p:spPr bwMode="auto">
          <a:xfrm>
            <a:off x="7877116" y="2956646"/>
            <a:ext cx="866988" cy="29189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665B5F8C-CBCB-B01A-A5D0-743E686E6806}"/>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33016" t="17048" r="32000" b="6932"/>
          <a:stretch/>
        </p:blipFill>
        <p:spPr bwMode="auto">
          <a:xfrm>
            <a:off x="5588366" y="2839101"/>
            <a:ext cx="921733" cy="30044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F3A2747-CC23-41E8-F0EE-7F35B4315C28}"/>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3098302" y="2734062"/>
            <a:ext cx="849968" cy="312871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Connecteur droit 35">
            <a:extLst>
              <a:ext uri="{FF2B5EF4-FFF2-40B4-BE49-F238E27FC236}">
                <a16:creationId xmlns:a16="http://schemas.microsoft.com/office/drawing/2014/main" id="{DD18F65D-4DD3-15F6-66B4-515A9E08D8C4}"/>
              </a:ext>
            </a:extLst>
          </p:cNvPr>
          <p:cNvCxnSpPr>
            <a:cxnSpLocks/>
          </p:cNvCxnSpPr>
          <p:nvPr/>
        </p:nvCxnSpPr>
        <p:spPr>
          <a:xfrm>
            <a:off x="9629887" y="1695983"/>
            <a:ext cx="0" cy="4319983"/>
          </a:xfrm>
          <a:prstGeom prst="line">
            <a:avLst/>
          </a:prstGeom>
          <a:ln w="12700">
            <a:solidFill>
              <a:srgbClr val="9790BE"/>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B3722CB-E64D-B001-9877-A5C3E5198F18}"/>
              </a:ext>
            </a:extLst>
          </p:cNvPr>
          <p:cNvSpPr>
            <a:spLocks noGrp="1" noRot="1" noMove="1" noResize="1" noEditPoints="1" noAdjustHandles="1" noChangeArrowheads="1" noChangeShapeType="1"/>
          </p:cNvSpPr>
          <p:nvPr/>
        </p:nvSpPr>
        <p:spPr>
          <a:xfrm>
            <a:off x="5477733" y="5975211"/>
            <a:ext cx="1228228" cy="6699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9" name="Rectangle 8">
            <a:extLst>
              <a:ext uri="{FF2B5EF4-FFF2-40B4-BE49-F238E27FC236}">
                <a16:creationId xmlns:a16="http://schemas.microsoft.com/office/drawing/2014/main" id="{2C22758A-043A-6573-0CBD-362F10E1C0A5}"/>
              </a:ext>
            </a:extLst>
          </p:cNvPr>
          <p:cNvSpPr/>
          <p:nvPr/>
        </p:nvSpPr>
        <p:spPr>
          <a:xfrm>
            <a:off x="4971390" y="5971094"/>
            <a:ext cx="2205695" cy="584775"/>
          </a:xfrm>
          <a:prstGeom prst="rect">
            <a:avLst/>
          </a:prstGeom>
        </p:spPr>
        <p:txBody>
          <a:bodyPr wrap="square">
            <a:spAutoFit/>
          </a:bodyPr>
          <a:lstStyle/>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CELLULAR CODE </a:t>
            </a:r>
          </a:p>
          <a:p>
            <a:pPr algn="ctr" defTabSz="914335">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SERUM </a:t>
            </a:r>
          </a:p>
        </p:txBody>
      </p:sp>
      <p:sp>
        <p:nvSpPr>
          <p:cNvPr id="39" name="Rectangle 38">
            <a:extLst>
              <a:ext uri="{FF2B5EF4-FFF2-40B4-BE49-F238E27FC236}">
                <a16:creationId xmlns:a16="http://schemas.microsoft.com/office/drawing/2014/main" id="{A0030207-CF5B-108A-FA63-A447FCD3A471}"/>
              </a:ext>
            </a:extLst>
          </p:cNvPr>
          <p:cNvSpPr/>
          <p:nvPr/>
        </p:nvSpPr>
        <p:spPr>
          <a:xfrm>
            <a:off x="9629885" y="6002607"/>
            <a:ext cx="2458247" cy="338554"/>
          </a:xfrm>
          <a:prstGeom prst="rect">
            <a:avLst/>
          </a:prstGeom>
        </p:spPr>
        <p:txBody>
          <a:bodyPr wrap="square">
            <a:spAutoFit/>
          </a:bodyPr>
          <a:lstStyle/>
          <a:p>
            <a:pPr algn="ctr" defTabSz="914335">
              <a:defRPr/>
            </a:pPr>
            <a:r>
              <a:rPr lang="fr-FR" sz="1600" b="1" dirty="0">
                <a:solidFill>
                  <a:srgbClr val="565655"/>
                </a:solidFill>
                <a:latin typeface="Roboto Light" panose="02000000000000000000" pitchFamily="2" charset="0"/>
                <a:ea typeface="Roboto Light" panose="02000000000000000000" pitchFamily="2" charset="0"/>
                <a:cs typeface="Roboto Light" panose="02000000000000000000" pitchFamily="2" charset="0"/>
              </a:rPr>
              <a:t>SERUM C20</a:t>
            </a:r>
          </a:p>
        </p:txBody>
      </p:sp>
      <p:pic>
        <p:nvPicPr>
          <p:cNvPr id="40" name="Image 39" descr="Une image contenant intérieur, fermer&#10;&#10;Description générée automatiquement">
            <a:extLst>
              <a:ext uri="{FF2B5EF4-FFF2-40B4-BE49-F238E27FC236}">
                <a16:creationId xmlns:a16="http://schemas.microsoft.com/office/drawing/2014/main" id="{DED6B4C7-97D2-E1BE-E92C-72F0679FC0A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006" b="89984" l="9962" r="89984">
                        <a14:foregroundMark x1="38503" y1="60703" x2="38503" y2="60703"/>
                        <a14:foregroundMark x1="61335" y1="42286" x2="65051" y2="47294"/>
                        <a14:foregroundMark x1="64777" y1="54566" x2="64513" y2="61551"/>
                        <a14:foregroundMark x1="65051" y1="47294" x2="64881" y2="51787"/>
                        <a14:foregroundMark x1="65159" y1="55614" x2="64351" y2="76131"/>
                        <a14:foregroundMark x1="49435" y1="9006" x2="49435" y2="9006"/>
                        <a14:foregroundMark x1="65267" y1="78635" x2="64782" y2="82553"/>
                        <a14:foregroundMark x1="65734" y1="64152" x2="65582" y2="66194"/>
                        <a14:foregroundMark x1="64512" y1="54566" x2="64826" y2="67499"/>
                        <a14:foregroundMark x1="64297" y1="45718" x2="64444" y2="51787"/>
                        <a14:foregroundMark x1="65242" y1="54566" x2="64977" y2="65003"/>
                        <a14:foregroundMark x1="65431" y1="47136" x2="65313" y2="51787"/>
                        <a14:foregroundMark x1="65379" y1="54566" x2="65582" y2="64492"/>
                        <a14:foregroundMark x1="65280" y1="49745" x2="65322" y2="51787"/>
                        <a14:backgroundMark x1="49381" y1="8926" x2="49381" y2="8926"/>
                        <a14:backgroundMark x1="66263" y1="51787" x2="66263" y2="54566"/>
                      </a14:backgroundRemoval>
                    </a14:imgEffect>
                  </a14:imgLayer>
                </a14:imgProps>
              </a:ext>
              <a:ext uri="{28A0092B-C50C-407E-A947-70E740481C1C}">
                <a14:useLocalDpi xmlns:a14="http://schemas.microsoft.com/office/drawing/2010/main" val="0"/>
              </a:ext>
            </a:extLst>
          </a:blip>
          <a:srcRect l="30579" t="8425" r="32339" b="8345"/>
          <a:stretch/>
        </p:blipFill>
        <p:spPr>
          <a:xfrm>
            <a:off x="10399811" y="3019825"/>
            <a:ext cx="959348" cy="2871086"/>
          </a:xfrm>
          <a:prstGeom prst="rect">
            <a:avLst/>
          </a:prstGeom>
        </p:spPr>
      </p:pic>
      <p:sp>
        <p:nvSpPr>
          <p:cNvPr id="41" name="Rectangle 40">
            <a:extLst>
              <a:ext uri="{FF2B5EF4-FFF2-40B4-BE49-F238E27FC236}">
                <a16:creationId xmlns:a16="http://schemas.microsoft.com/office/drawing/2014/main" id="{9DFBF782-A382-AE97-0CA3-5F2748DC4512}"/>
              </a:ext>
            </a:extLst>
          </p:cNvPr>
          <p:cNvSpPr/>
          <p:nvPr/>
        </p:nvSpPr>
        <p:spPr>
          <a:xfrm>
            <a:off x="9635399" y="1392311"/>
            <a:ext cx="2360451" cy="271172"/>
          </a:xfrm>
          <a:prstGeom prst="rect">
            <a:avLst/>
          </a:prstGeom>
          <a:solidFill>
            <a:srgbClr val="F39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Roboto" panose="02000000000000000000" pitchFamily="2" charset="0"/>
                <a:ea typeface="Roboto" panose="02000000000000000000" pitchFamily="2" charset="0"/>
              </a:rPr>
              <a:t>NOUVEAU</a:t>
            </a:r>
          </a:p>
        </p:txBody>
      </p:sp>
      <p:sp>
        <p:nvSpPr>
          <p:cNvPr id="43" name="Rectangle 42">
            <a:extLst>
              <a:ext uri="{FF2B5EF4-FFF2-40B4-BE49-F238E27FC236}">
                <a16:creationId xmlns:a16="http://schemas.microsoft.com/office/drawing/2014/main" id="{76DAB9D2-3C22-5AA1-510A-AA811FF18B3A}"/>
              </a:ext>
            </a:extLst>
          </p:cNvPr>
          <p:cNvSpPr/>
          <p:nvPr/>
        </p:nvSpPr>
        <p:spPr>
          <a:xfrm>
            <a:off x="9273013" y="1684732"/>
            <a:ext cx="3031099" cy="730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5">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ANTI AGE - ECLAT </a:t>
            </a:r>
          </a:p>
          <a:p>
            <a:pPr algn="ctr" defTabSz="914335">
              <a:defRPr/>
            </a:pPr>
            <a:r>
              <a:rPr lang="fr-FR" sz="1600" dirty="0">
                <a:solidFill>
                  <a:schemeClr val="tx1">
                    <a:lumMod val="75000"/>
                    <a:lumOff val="25000"/>
                  </a:schemeClr>
                </a:solidFill>
                <a:latin typeface="Roboto Light" panose="02000000000000000000" pitchFamily="2" charset="0"/>
                <a:ea typeface="Roboto Light" panose="02000000000000000000" pitchFamily="2" charset="0"/>
              </a:rPr>
              <a:t>UNIFORMITE DU TEINT</a:t>
            </a:r>
          </a:p>
        </p:txBody>
      </p:sp>
    </p:spTree>
    <p:extLst>
      <p:ext uri="{BB962C8B-B14F-4D97-AF65-F5344CB8AC3E}">
        <p14:creationId xmlns:p14="http://schemas.microsoft.com/office/powerpoint/2010/main" val="3212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5" grpId="0"/>
      <p:bldP spid="16" grpId="0"/>
      <p:bldP spid="17" grpId="0"/>
      <p:bldP spid="18" grpId="0"/>
      <p:bldP spid="9" grpId="0"/>
      <p:bldP spid="39" grpId="0"/>
      <p:bldP spid="41" grpId="0" animBg="1"/>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a:extLst>
              <a:ext uri="{FF2B5EF4-FFF2-40B4-BE49-F238E27FC236}">
                <a16:creationId xmlns:a16="http://schemas.microsoft.com/office/drawing/2014/main" id="{04E77E1B-2B00-4C06-BD74-C3B47C8BBA2A}"/>
              </a:ext>
            </a:extLst>
          </p:cNvPr>
          <p:cNvGraphicFramePr>
            <a:graphicFrameLocks noChangeAspect="1"/>
          </p:cNvGraphicFramePr>
          <p:nvPr>
            <p:extLst>
              <p:ext uri="{D42A27DB-BD31-4B8C-83A1-F6EECF244321}">
                <p14:modId xmlns:p14="http://schemas.microsoft.com/office/powerpoint/2010/main" val="2402947106"/>
              </p:ext>
            </p:extLst>
          </p:nvPr>
        </p:nvGraphicFramePr>
        <p:xfrm>
          <a:off x="192601" y="195593"/>
          <a:ext cx="2506663" cy="4457700"/>
        </p:xfrm>
        <a:graphic>
          <a:graphicData uri="http://schemas.openxmlformats.org/presentationml/2006/ole">
            <mc:AlternateContent xmlns:mc="http://schemas.openxmlformats.org/markup-compatibility/2006">
              <mc:Choice xmlns:v="urn:schemas-microsoft-com:vml" Requires="v">
                <p:oleObj spid="_x0000_s1041" name="Bitmap Image" r:id="rId4" imgW="2507040" imgH="4457880" progId="PBrush">
                  <p:embed/>
                </p:oleObj>
              </mc:Choice>
              <mc:Fallback>
                <p:oleObj name="Bitmap Image" r:id="rId4" imgW="2507040" imgH="4457880" progId="PBrush">
                  <p:embed/>
                  <p:pic>
                    <p:nvPicPr>
                      <p:cNvPr id="0" name=""/>
                      <p:cNvPicPr/>
                      <p:nvPr/>
                    </p:nvPicPr>
                    <p:blipFill>
                      <a:blip r:embed="rId5"/>
                      <a:stretch>
                        <a:fillRect/>
                      </a:stretch>
                    </p:blipFill>
                    <p:spPr>
                      <a:xfrm>
                        <a:off x="192601" y="195593"/>
                        <a:ext cx="2506663" cy="4457700"/>
                      </a:xfrm>
                      <a:prstGeom prst="rect">
                        <a:avLst/>
                      </a:prstGeom>
                    </p:spPr>
                  </p:pic>
                </p:oleObj>
              </mc:Fallback>
            </mc:AlternateContent>
          </a:graphicData>
        </a:graphic>
      </p:graphicFrame>
      <p:graphicFrame>
        <p:nvGraphicFramePr>
          <p:cNvPr id="2" name="Objet 1">
            <a:extLst>
              <a:ext uri="{FF2B5EF4-FFF2-40B4-BE49-F238E27FC236}">
                <a16:creationId xmlns:a16="http://schemas.microsoft.com/office/drawing/2014/main" id="{574C4F6F-A8D8-4D24-9530-A160283B5677}"/>
              </a:ext>
            </a:extLst>
          </p:cNvPr>
          <p:cNvGraphicFramePr>
            <a:graphicFrameLocks noChangeAspect="1"/>
          </p:cNvGraphicFramePr>
          <p:nvPr>
            <p:extLst>
              <p:ext uri="{D42A27DB-BD31-4B8C-83A1-F6EECF244321}">
                <p14:modId xmlns:p14="http://schemas.microsoft.com/office/powerpoint/2010/main" val="937884518"/>
              </p:ext>
            </p:extLst>
          </p:nvPr>
        </p:nvGraphicFramePr>
        <p:xfrm>
          <a:off x="2549436" y="769888"/>
          <a:ext cx="2506663" cy="4427537"/>
        </p:xfrm>
        <a:graphic>
          <a:graphicData uri="http://schemas.openxmlformats.org/presentationml/2006/ole">
            <mc:AlternateContent xmlns:mc="http://schemas.openxmlformats.org/markup-compatibility/2006">
              <mc:Choice xmlns:v="urn:schemas-microsoft-com:vml" Requires="v">
                <p:oleObj spid="_x0000_s1042" name="Bitmap Image" r:id="rId6" imgW="2507040" imgH="4427280" progId="PBrush">
                  <p:embed/>
                </p:oleObj>
              </mc:Choice>
              <mc:Fallback>
                <p:oleObj name="Bitmap Image" r:id="rId6" imgW="2507040" imgH="4427280" progId="PBrush">
                  <p:embed/>
                  <p:pic>
                    <p:nvPicPr>
                      <p:cNvPr id="0" name=""/>
                      <p:cNvPicPr/>
                      <p:nvPr/>
                    </p:nvPicPr>
                    <p:blipFill>
                      <a:blip r:embed="rId7"/>
                      <a:stretch>
                        <a:fillRect/>
                      </a:stretch>
                    </p:blipFill>
                    <p:spPr>
                      <a:xfrm>
                        <a:off x="2549436" y="769888"/>
                        <a:ext cx="2506663" cy="4427537"/>
                      </a:xfrm>
                      <a:prstGeom prst="rect">
                        <a:avLst/>
                      </a:prstGeom>
                    </p:spPr>
                  </p:pic>
                </p:oleObj>
              </mc:Fallback>
            </mc:AlternateContent>
          </a:graphicData>
        </a:graphic>
      </p:graphicFrame>
      <p:sp>
        <p:nvSpPr>
          <p:cNvPr id="5" name="Titre 1">
            <a:extLst>
              <a:ext uri="{FF2B5EF4-FFF2-40B4-BE49-F238E27FC236}">
                <a16:creationId xmlns:a16="http://schemas.microsoft.com/office/drawing/2014/main" id="{153D4193-204F-4711-9A22-E50C7E4FF0B9}"/>
              </a:ext>
            </a:extLst>
          </p:cNvPr>
          <p:cNvSpPr txBox="1">
            <a:spLocks/>
          </p:cNvSpPr>
          <p:nvPr/>
        </p:nvSpPr>
        <p:spPr>
          <a:xfrm>
            <a:off x="7044743" y="3021012"/>
            <a:ext cx="4687911" cy="815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600" i="1" dirty="0">
                <a:solidFill>
                  <a:srgbClr val="3E3E3E"/>
                </a:solidFill>
                <a:latin typeface="KyivType Sans2" panose="00000500000000000000" charset="0"/>
              </a:rPr>
              <a:t>MAGIC CODE:</a:t>
            </a:r>
          </a:p>
          <a:p>
            <a:pPr algn="r"/>
            <a:endParaRPr lang="fr-FR" sz="3600" i="1" dirty="0">
              <a:solidFill>
                <a:srgbClr val="3E3E3E"/>
              </a:solidFill>
              <a:latin typeface="KyivType Sans2" panose="00000500000000000000" charset="0"/>
            </a:endParaRPr>
          </a:p>
          <a:p>
            <a:pPr algn="r"/>
            <a:r>
              <a:rPr lang="fr-FR" sz="4000" dirty="0">
                <a:solidFill>
                  <a:srgbClr val="3E3E3E"/>
                </a:solidFill>
                <a:latin typeface="KyivType Sans2" panose="00000500000000000000" charset="0"/>
              </a:rPr>
              <a:t>RDVSERUMFR</a:t>
            </a:r>
            <a:endParaRPr lang="fr-FR" sz="4000" dirty="0"/>
          </a:p>
        </p:txBody>
      </p:sp>
      <p:graphicFrame>
        <p:nvGraphicFramePr>
          <p:cNvPr id="6" name="Objet 5">
            <a:extLst>
              <a:ext uri="{FF2B5EF4-FFF2-40B4-BE49-F238E27FC236}">
                <a16:creationId xmlns:a16="http://schemas.microsoft.com/office/drawing/2014/main" id="{7D80CA05-CD13-4F5E-B841-DED819BECF35}"/>
              </a:ext>
            </a:extLst>
          </p:cNvPr>
          <p:cNvGraphicFramePr>
            <a:graphicFrameLocks noChangeAspect="1"/>
          </p:cNvGraphicFramePr>
          <p:nvPr>
            <p:extLst>
              <p:ext uri="{D42A27DB-BD31-4B8C-83A1-F6EECF244321}">
                <p14:modId xmlns:p14="http://schemas.microsoft.com/office/powerpoint/2010/main" val="2208404879"/>
              </p:ext>
            </p:extLst>
          </p:nvPr>
        </p:nvGraphicFramePr>
        <p:xfrm>
          <a:off x="5004583" y="1336245"/>
          <a:ext cx="2498725" cy="4435475"/>
        </p:xfrm>
        <a:graphic>
          <a:graphicData uri="http://schemas.openxmlformats.org/presentationml/2006/ole">
            <mc:AlternateContent xmlns:mc="http://schemas.openxmlformats.org/markup-compatibility/2006">
              <mc:Choice xmlns:v="urn:schemas-microsoft-com:vml" Requires="v">
                <p:oleObj spid="_x0000_s1043" name="Bitmap Image" r:id="rId8" imgW="2499480" imgH="4434840" progId="PBrush">
                  <p:embed/>
                </p:oleObj>
              </mc:Choice>
              <mc:Fallback>
                <p:oleObj name="Bitmap Image" r:id="rId8" imgW="2499480" imgH="4434840" progId="PBrush">
                  <p:embed/>
                  <p:pic>
                    <p:nvPicPr>
                      <p:cNvPr id="0" name=""/>
                      <p:cNvPicPr/>
                      <p:nvPr/>
                    </p:nvPicPr>
                    <p:blipFill>
                      <a:blip r:embed="rId9"/>
                      <a:stretch>
                        <a:fillRect/>
                      </a:stretch>
                    </p:blipFill>
                    <p:spPr>
                      <a:xfrm>
                        <a:off x="5004583" y="1336245"/>
                        <a:ext cx="2498725" cy="4435475"/>
                      </a:xfrm>
                      <a:prstGeom prst="rect">
                        <a:avLst/>
                      </a:prstGeom>
                    </p:spPr>
                  </p:pic>
                </p:oleObj>
              </mc:Fallback>
            </mc:AlternateContent>
          </a:graphicData>
        </a:graphic>
      </p:graphicFrame>
      <p:sp>
        <p:nvSpPr>
          <p:cNvPr id="7" name="object 18">
            <a:extLst>
              <a:ext uri="{FF2B5EF4-FFF2-40B4-BE49-F238E27FC236}">
                <a16:creationId xmlns:a16="http://schemas.microsoft.com/office/drawing/2014/main" id="{5B776964-C5EA-4E3C-9DEC-1EBC16D6C977}"/>
              </a:ext>
            </a:extLst>
          </p:cNvPr>
          <p:cNvSpPr/>
          <p:nvPr/>
        </p:nvSpPr>
        <p:spPr>
          <a:xfrm rot="2284049">
            <a:off x="7651767" y="5780647"/>
            <a:ext cx="1111744" cy="322697"/>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a:ln w="38100">
            <a:solidFill>
              <a:srgbClr val="D9D9D9"/>
            </a:solidFill>
          </a:ln>
        </p:spPr>
        <p:txBody>
          <a:bodyPr wrap="square" lIns="0" tIns="0" rIns="0" bIns="0" rtlCol="0"/>
          <a:lstStyle/>
          <a:p>
            <a:endParaRPr>
              <a:ea typeface="Roboto" panose="02000000000000000000" pitchFamily="2" charset="0"/>
            </a:endParaRPr>
          </a:p>
        </p:txBody>
      </p:sp>
      <p:sp>
        <p:nvSpPr>
          <p:cNvPr id="8" name="Ellipse 7">
            <a:extLst>
              <a:ext uri="{FF2B5EF4-FFF2-40B4-BE49-F238E27FC236}">
                <a16:creationId xmlns:a16="http://schemas.microsoft.com/office/drawing/2014/main" id="{2AE33A1E-123A-47B9-94F2-340732CD5935}"/>
              </a:ext>
            </a:extLst>
          </p:cNvPr>
          <p:cNvSpPr/>
          <p:nvPr/>
        </p:nvSpPr>
        <p:spPr>
          <a:xfrm>
            <a:off x="6942390" y="5197425"/>
            <a:ext cx="644525" cy="695459"/>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812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8FD80-E14E-4B9F-8E7F-C9E1736DAA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 name="Titre 1"/>
          <p:cNvSpPr>
            <a:spLocks noGrp="1"/>
          </p:cNvSpPr>
          <p:nvPr>
            <p:ph type="title" idx="4294967295"/>
          </p:nvPr>
        </p:nvSpPr>
        <p:spPr>
          <a:xfrm>
            <a:off x="0" y="3676972"/>
            <a:ext cx="10515600" cy="815975"/>
          </a:xfrm>
          <a:prstGeom prst="rect">
            <a:avLst/>
          </a:prstGeom>
        </p:spPr>
        <p:txBody>
          <a:bodyPr>
            <a:noAutofit/>
          </a:bodyPr>
          <a:lstStyle/>
          <a:p>
            <a:r>
              <a:rPr lang="fr-FR" sz="4000" dirty="0">
                <a:solidFill>
                  <a:srgbClr val="3E3E3E"/>
                </a:solidFill>
                <a:latin typeface="KyivType Sans2" panose="00000500000000000000" charset="0"/>
              </a:rPr>
              <a:t>MERCI !</a:t>
            </a:r>
            <a:endParaRPr lang="fr-FR" sz="4000" dirty="0"/>
          </a:p>
        </p:txBody>
      </p:sp>
      <p:pic>
        <p:nvPicPr>
          <p:cNvPr id="4" name="Picture 8" descr="Une image contenant orange&#10;&#10;Description générée automatiquement">
            <a:extLst>
              <a:ext uri="{FF2B5EF4-FFF2-40B4-BE49-F238E27FC236}">
                <a16:creationId xmlns:a16="http://schemas.microsoft.com/office/drawing/2014/main" id="{0AF61FBD-06BE-4D84-9FBE-ACE2F8318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483" r="4" b="32610"/>
          <a:stretch/>
        </p:blipFill>
        <p:spPr bwMode="auto">
          <a:xfrm>
            <a:off x="5770504" y="270052"/>
            <a:ext cx="3017520" cy="195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1D7DB29-DFC9-45DE-B72D-0F58FC678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23145" r="3" b="22938"/>
          <a:stretch/>
        </p:blipFill>
        <p:spPr bwMode="auto">
          <a:xfrm>
            <a:off x="5770504" y="2416031"/>
            <a:ext cx="3017520" cy="2033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Une image contenant texte&#10;&#10;Description générée automatiquement">
            <a:extLst>
              <a:ext uri="{FF2B5EF4-FFF2-40B4-BE49-F238E27FC236}">
                <a16:creationId xmlns:a16="http://schemas.microsoft.com/office/drawing/2014/main" id="{E9256036-191B-4AD9-BF60-06F4A928B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0" t="3860" r="14854" b="3052"/>
          <a:stretch/>
        </p:blipFill>
        <p:spPr bwMode="auto">
          <a:xfrm>
            <a:off x="8955405" y="270052"/>
            <a:ext cx="3017520" cy="36381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Une image contenant fleur&#10;&#10;Description générée automatiquement">
            <a:extLst>
              <a:ext uri="{FF2B5EF4-FFF2-40B4-BE49-F238E27FC236}">
                <a16:creationId xmlns:a16="http://schemas.microsoft.com/office/drawing/2014/main" id="{99D80328-E4FB-450D-98CE-B2F762183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 t="21328" b="25393"/>
          <a:stretch/>
        </p:blipFill>
        <p:spPr bwMode="auto">
          <a:xfrm>
            <a:off x="5770504" y="4629236"/>
            <a:ext cx="3017520" cy="20096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Une image contenant texte, intérieur&#10;&#10;Description générée automatiquement">
            <a:extLst>
              <a:ext uri="{FF2B5EF4-FFF2-40B4-BE49-F238E27FC236}">
                <a16:creationId xmlns:a16="http://schemas.microsoft.com/office/drawing/2014/main" id="{4DFC9988-24B0-46CD-8D7E-6CED98AD27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 t="3157" b="11735"/>
          <a:stretch/>
        </p:blipFill>
        <p:spPr bwMode="auto">
          <a:xfrm>
            <a:off x="8955405" y="4070706"/>
            <a:ext cx="3017520" cy="25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1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8F5FB2C-FD6F-4061-8E8A-2B0F9ECAACB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a:solidFill>
                  <a:srgbClr val="3E3E3E"/>
                </a:solidFill>
                <a:latin typeface="KyivType Sans2" panose="00000500000000000000" pitchFamily="50" charset="0"/>
              </a:rPr>
              <a:t>L’allié des peaux assoiffées ! </a:t>
            </a:r>
          </a:p>
        </p:txBody>
      </p:sp>
      <p:sp>
        <p:nvSpPr>
          <p:cNvPr id="7" name="ZoneTexte 6"/>
          <p:cNvSpPr txBox="1"/>
          <p:nvPr/>
        </p:nvSpPr>
        <p:spPr>
          <a:xfrm>
            <a:off x="1334192" y="2561208"/>
            <a:ext cx="4183657" cy="1323439"/>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Sérum SOS des peaux très déshydratées </a:t>
            </a:r>
          </a:p>
          <a:p>
            <a:pPr defTabSz="812770"/>
            <a:r>
              <a:rPr lang="fr-FR" sz="1600" dirty="0">
                <a:solidFill>
                  <a:srgbClr val="3E3E3E"/>
                </a:solidFill>
                <a:latin typeface="Roboto" panose="020B0604020202020204" charset="0"/>
                <a:ea typeface="Roboto" panose="020B0604020202020204" charset="0"/>
              </a:rPr>
              <a:t>Hydratation profonde et longue durée </a:t>
            </a:r>
          </a:p>
          <a:p>
            <a:pPr defTabSz="812770"/>
            <a:r>
              <a:rPr lang="fr-FR" sz="1600" dirty="0">
                <a:solidFill>
                  <a:srgbClr val="3E3E3E"/>
                </a:solidFill>
                <a:latin typeface="Roboto" panose="020B0604020202020204" charset="0"/>
                <a:ea typeface="Roboto" panose="020B0604020202020204" charset="0"/>
              </a:rPr>
              <a:t>Effet restructurant et </a:t>
            </a:r>
            <a:r>
              <a:rPr lang="fr-FR" sz="1600" dirty="0" err="1">
                <a:solidFill>
                  <a:srgbClr val="3E3E3E"/>
                </a:solidFill>
                <a:latin typeface="Roboto" panose="020B0604020202020204" charset="0"/>
                <a:ea typeface="Roboto" panose="020B0604020202020204" charset="0"/>
              </a:rPr>
              <a:t>redensifiant</a:t>
            </a:r>
            <a:endParaRPr lang="fr-FR" sz="1600" dirty="0">
              <a:solidFill>
                <a:srgbClr val="3E3E3E"/>
              </a:solidFill>
              <a:latin typeface="Roboto" panose="020B0604020202020204" charset="0"/>
              <a:ea typeface="Roboto" panose="020B0604020202020204" charset="0"/>
            </a:endParaRPr>
          </a:p>
          <a:p>
            <a:pPr defTabSz="812770"/>
            <a:r>
              <a:rPr lang="fr-FR" sz="1600" dirty="0">
                <a:solidFill>
                  <a:srgbClr val="3E3E3E"/>
                </a:solidFill>
                <a:latin typeface="Roboto" panose="020B0604020202020204" charset="0"/>
                <a:ea typeface="Roboto" panose="020B0604020202020204" charset="0"/>
              </a:rPr>
              <a:t>Peau souple, douce et </a:t>
            </a:r>
            <a:r>
              <a:rPr lang="fr-FR" sz="1600" dirty="0" err="1">
                <a:solidFill>
                  <a:srgbClr val="3E3E3E"/>
                </a:solidFill>
                <a:latin typeface="Roboto" panose="020B0604020202020204" charset="0"/>
                <a:ea typeface="Roboto" panose="020B0604020202020204" charset="0"/>
              </a:rPr>
              <a:t>repulpée</a:t>
            </a:r>
            <a:r>
              <a:rPr lang="fr-FR" sz="1600" dirty="0">
                <a:solidFill>
                  <a:srgbClr val="3E3E3E"/>
                </a:solidFill>
                <a:latin typeface="Roboto" panose="020B0604020202020204" charset="0"/>
                <a:ea typeface="Roboto" panose="020B0604020202020204" charset="0"/>
              </a:rPr>
              <a:t> </a:t>
            </a:r>
          </a:p>
          <a:p>
            <a:pPr defTabSz="812770"/>
            <a:endParaRPr lang="fr-FR" sz="1600" dirty="0">
              <a:solidFill>
                <a:srgbClr val="3E3E3E"/>
              </a:solidFill>
              <a:latin typeface="Roboto" panose="020B0604020202020204" charset="0"/>
              <a:ea typeface="Roboto" panose="020B0604020202020204" charset="0"/>
            </a:endParaRPr>
          </a:p>
        </p:txBody>
      </p:sp>
      <p:sp>
        <p:nvSpPr>
          <p:cNvPr id="18" name="ZoneTexte 17"/>
          <p:cNvSpPr txBox="1"/>
          <p:nvPr/>
        </p:nvSpPr>
        <p:spPr>
          <a:xfrm>
            <a:off x="4037573" y="5347648"/>
            <a:ext cx="4174689" cy="584775"/>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93% d’Ingrédients d’Origine Naturelle</a:t>
            </a:r>
          </a:p>
          <a:p>
            <a:pPr defTabSz="812770"/>
            <a:r>
              <a:rPr lang="fr-FR" sz="1600" dirty="0">
                <a:solidFill>
                  <a:srgbClr val="3E3E3E"/>
                </a:solidFill>
                <a:latin typeface="Roboto" panose="020B0604020202020204" charset="0"/>
                <a:ea typeface="Roboto" panose="020B0604020202020204" charset="0"/>
              </a:rPr>
              <a:t>Texture gel vite absorbée </a:t>
            </a:r>
          </a:p>
        </p:txBody>
      </p:sp>
      <p:sp>
        <p:nvSpPr>
          <p:cNvPr id="21" name="Rectangle 20"/>
          <p:cNvSpPr/>
          <p:nvPr/>
        </p:nvSpPr>
        <p:spPr>
          <a:xfrm>
            <a:off x="2283694" y="3904582"/>
            <a:ext cx="5928568" cy="1145570"/>
          </a:xfrm>
          <a:prstGeom prst="rect">
            <a:avLst/>
          </a:prstGeom>
          <a:solidFill>
            <a:schemeClr val="bg1"/>
          </a:solid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Avec </a:t>
            </a:r>
            <a:r>
              <a:rPr lang="fr-FR" sz="1600" cap="small" dirty="0">
                <a:solidFill>
                  <a:srgbClr val="3E3E3E"/>
                </a:solidFill>
                <a:latin typeface="Roboto" panose="02000000000000000000" pitchFamily="2" charset="0"/>
                <a:ea typeface="Roboto" panose="02000000000000000000" pitchFamily="2" charset="0"/>
              </a:rPr>
              <a:t>hydra n°1 crème </a:t>
            </a:r>
          </a:p>
          <a:p>
            <a:pPr lvl="0"/>
            <a:r>
              <a:rPr lang="fr-FR" sz="1200" i="1" dirty="0">
                <a:solidFill>
                  <a:srgbClr val="3E3E3E"/>
                </a:solidFill>
                <a:latin typeface="Roboto" panose="02000000000000000000" pitchFamily="2" charset="0"/>
                <a:ea typeface="Roboto" panose="02000000000000000000" pitchFamily="2" charset="0"/>
              </a:rPr>
              <a:t>+144% d’hydratation immédiatement et +102% après 8h </a:t>
            </a:r>
            <a:r>
              <a:rPr lang="fr-FR" sz="1200" dirty="0">
                <a:solidFill>
                  <a:srgbClr val="3E3E3E"/>
                </a:solidFill>
                <a:latin typeface="Roboto" panose="02000000000000000000" pitchFamily="2" charset="0"/>
                <a:ea typeface="Roboto" panose="02000000000000000000" pitchFamily="2" charset="0"/>
              </a:rPr>
              <a:t> </a:t>
            </a:r>
          </a:p>
          <a:p>
            <a:r>
              <a:rPr lang="fr-FR" sz="1600" dirty="0">
                <a:solidFill>
                  <a:srgbClr val="3E3E3E"/>
                </a:solidFill>
                <a:latin typeface="Roboto" panose="02000000000000000000" pitchFamily="2" charset="0"/>
                <a:ea typeface="Roboto" panose="02000000000000000000" pitchFamily="2" charset="0"/>
              </a:rPr>
              <a:t>Avec </a:t>
            </a:r>
            <a:r>
              <a:rPr lang="fr-FR" sz="1600" cap="small" dirty="0">
                <a:solidFill>
                  <a:srgbClr val="3E3E3E"/>
                </a:solidFill>
                <a:latin typeface="Roboto" panose="02000000000000000000" pitchFamily="2" charset="0"/>
                <a:ea typeface="Roboto" panose="02000000000000000000" pitchFamily="2" charset="0"/>
              </a:rPr>
              <a:t>hydra n°1 fluide </a:t>
            </a:r>
          </a:p>
          <a:p>
            <a:r>
              <a:rPr lang="fr-FR" sz="1200" i="1" dirty="0">
                <a:solidFill>
                  <a:srgbClr val="3E3E3E"/>
                </a:solidFill>
                <a:latin typeface="Roboto" panose="02000000000000000000" pitchFamily="2" charset="0"/>
                <a:ea typeface="Roboto" panose="02000000000000000000" pitchFamily="2" charset="0"/>
              </a:rPr>
              <a:t>+122% d’hydratation immédiatement et +76% après 8h  </a:t>
            </a:r>
          </a:p>
          <a:p>
            <a:endParaRPr lang="fr-FR" sz="1244" dirty="0">
              <a:solidFill>
                <a:prstClr val="black"/>
              </a:solidFill>
              <a:latin typeface="Roboto" panose="020B0604020202020204" charset="0"/>
              <a:ea typeface="Roboto" panose="020B0604020202020204" charset="0"/>
            </a:endParaRP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2293004"/>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3843353"/>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5106240"/>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SÉRUM</a:t>
            </a:r>
          </a:p>
          <a:p>
            <a:pPr>
              <a:lnSpc>
                <a:spcPts val="2982"/>
              </a:lnSpc>
            </a:pPr>
            <a:endParaRPr lang="fr-FR" sz="1934" b="1" cap="small" dirty="0"/>
          </a:p>
        </p:txBody>
      </p:sp>
      <p:pic>
        <p:nvPicPr>
          <p:cNvPr id="27" name="Image 26"/>
          <p:cNvPicPr>
            <a:picLocks noChangeAspect="1"/>
          </p:cNvPicPr>
          <p:nvPr/>
        </p:nvPicPr>
        <p:blipFill rotWithShape="1">
          <a:blip r:embed="rId7" cstate="print">
            <a:extLst>
              <a:ext uri="{28A0092B-C50C-407E-A947-70E740481C1C}">
                <a14:useLocalDpi xmlns:a14="http://schemas.microsoft.com/office/drawing/2010/main" val="0"/>
              </a:ext>
            </a:extLst>
          </a:blip>
          <a:srcRect b="18851"/>
          <a:stretch/>
        </p:blipFill>
        <p:spPr>
          <a:xfrm>
            <a:off x="8194089" y="1654856"/>
            <a:ext cx="4079151" cy="4541424"/>
          </a:xfrm>
          <a:prstGeom prst="rect">
            <a:avLst/>
          </a:prstGeom>
          <a:noFill/>
        </p:spPr>
      </p:pic>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356" y="-72242"/>
            <a:ext cx="4572000" cy="6858000"/>
          </a:xfrm>
          <a:prstGeom prst="rect">
            <a:avLst/>
          </a:prstGeom>
        </p:spPr>
      </p:pic>
    </p:spTree>
    <p:extLst>
      <p:ext uri="{BB962C8B-B14F-4D97-AF65-F5344CB8AC3E}">
        <p14:creationId xmlns:p14="http://schemas.microsoft.com/office/powerpoint/2010/main" val="39643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AF51133B-360C-47F8-A860-EE6C1022364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pic>
        <p:nvPicPr>
          <p:cNvPr id="2" name="Image 1"/>
          <p:cNvPicPr>
            <a:picLocks noChangeAspect="1"/>
          </p:cNvPicPr>
          <p:nvPr/>
        </p:nvPicPr>
        <p:blipFill>
          <a:blip r:embed="rId4"/>
          <a:stretch>
            <a:fillRect/>
          </a:stretch>
        </p:blipFill>
        <p:spPr>
          <a:xfrm>
            <a:off x="1787293" y="1295538"/>
            <a:ext cx="3258473" cy="3093386"/>
          </a:xfrm>
          <a:prstGeom prst="rect">
            <a:avLst/>
          </a:prstGeom>
        </p:spPr>
      </p:pic>
      <p:sp>
        <p:nvSpPr>
          <p:cNvPr id="4" name="Espace réservé du titre 1"/>
          <p:cNvSpPr txBox="1">
            <a:spLocks/>
          </p:cNvSpPr>
          <p:nvPr/>
        </p:nvSpPr>
        <p:spPr>
          <a:xfrm>
            <a:off x="0" y="124328"/>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HYDRA N°1 SÉRUM</a:t>
            </a:r>
          </a:p>
          <a:p>
            <a:pPr>
              <a:lnSpc>
                <a:spcPts val="2982"/>
              </a:lnSpc>
            </a:pPr>
            <a:endParaRPr lang="fr-FR" sz="1934" b="1" cap="small"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9026" y="4584210"/>
            <a:ext cx="510285" cy="70009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1939" y="4584210"/>
            <a:ext cx="507811" cy="696696"/>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0329" y="4597026"/>
            <a:ext cx="489128" cy="671064"/>
          </a:xfrm>
          <a:prstGeom prst="rect">
            <a:avLst/>
          </a:prstGeom>
        </p:spPr>
      </p:pic>
      <p:pic>
        <p:nvPicPr>
          <p:cNvPr id="10" name="Image 9"/>
          <p:cNvPicPr>
            <a:picLocks noChangeAspect="1"/>
          </p:cNvPicPr>
          <p:nvPr/>
        </p:nvPicPr>
        <p:blipFill rotWithShape="1">
          <a:blip r:embed="rId8" cstate="print">
            <a:extLst>
              <a:ext uri="{28A0092B-C50C-407E-A947-70E740481C1C}">
                <a14:useLocalDpi xmlns:a14="http://schemas.microsoft.com/office/drawing/2010/main" val="0"/>
              </a:ext>
            </a:extLst>
          </a:blip>
          <a:srcRect l="28880" t="13223" r="9582" b="24363"/>
          <a:stretch/>
        </p:blipFill>
        <p:spPr>
          <a:xfrm>
            <a:off x="4437234" y="4633113"/>
            <a:ext cx="533897" cy="517386"/>
          </a:xfrm>
          <a:prstGeom prst="rect">
            <a:avLst/>
          </a:prstGeom>
        </p:spPr>
      </p:pic>
      <p:sp>
        <p:nvSpPr>
          <p:cNvPr id="11" name="Rectangle 10"/>
          <p:cNvSpPr/>
          <p:nvPr/>
        </p:nvSpPr>
        <p:spPr>
          <a:xfrm>
            <a:off x="87867" y="5425840"/>
            <a:ext cx="3328283" cy="954107"/>
          </a:xfrm>
          <a:prstGeom prst="rect">
            <a:avLst/>
          </a:prstGeom>
        </p:spPr>
        <p:txBody>
          <a:bodyPr wrap="square">
            <a:spAutoFit/>
          </a:bodyPr>
          <a:lstStyle/>
          <a:p>
            <a:pPr algn="ctr">
              <a:defRPr/>
            </a:pPr>
            <a:r>
              <a:rPr lang="fr-FR" sz="1200" b="1" dirty="0">
                <a:solidFill>
                  <a:srgbClr val="3E3E3E"/>
                </a:solidFill>
                <a:latin typeface="Roboto Light" panose="020B0604020202020204" charset="0"/>
                <a:ea typeface="Roboto Light" panose="020B0604020202020204" charset="0"/>
              </a:rPr>
              <a:t>Complexe hydratant </a:t>
            </a:r>
            <a:r>
              <a:rPr lang="fr-FR" sz="1100" dirty="0">
                <a:solidFill>
                  <a:srgbClr val="3E3E3E"/>
                </a:solidFill>
                <a:latin typeface="Roboto Light" panose="020B0604020202020204" charset="0"/>
                <a:ea typeface="Roboto Light" panose="020B0604020202020204" charset="0"/>
              </a:rPr>
              <a:t>: </a:t>
            </a:r>
          </a:p>
          <a:p>
            <a:pPr algn="ctr">
              <a:defRPr/>
            </a:pPr>
            <a:r>
              <a:rPr lang="fr-FR" sz="1100" i="1" dirty="0" err="1">
                <a:solidFill>
                  <a:srgbClr val="3E3E3E"/>
                </a:solidFill>
                <a:latin typeface="Roboto Light" panose="020B0604020202020204" charset="0"/>
                <a:ea typeface="Roboto Light" panose="020B0604020202020204" charset="0"/>
              </a:rPr>
              <a:t>Aloe</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vera</a:t>
            </a:r>
            <a:r>
              <a:rPr lang="fr-FR" sz="1100" i="1" dirty="0">
                <a:solidFill>
                  <a:srgbClr val="3E3E3E"/>
                </a:solidFill>
                <a:latin typeface="Roboto Light" panose="020B0604020202020204" charset="0"/>
                <a:ea typeface="Roboto Light" panose="020B0604020202020204" charset="0"/>
              </a:rPr>
              <a:t> bio, </a:t>
            </a:r>
            <a:r>
              <a:rPr lang="fr-FR" sz="1100" i="1" dirty="0" err="1">
                <a:solidFill>
                  <a:srgbClr val="3E3E3E"/>
                </a:solidFill>
                <a:latin typeface="Roboto Light" panose="020B0604020202020204" charset="0"/>
                <a:ea typeface="Roboto Light" panose="020B0604020202020204" charset="0"/>
              </a:rPr>
              <a:t>phytosqualane</a:t>
            </a:r>
            <a:r>
              <a:rPr lang="fr-FR" sz="1100" i="1" dirty="0">
                <a:solidFill>
                  <a:srgbClr val="3E3E3E"/>
                </a:solidFill>
                <a:latin typeface="Roboto Light" panose="020B0604020202020204" charset="0"/>
                <a:ea typeface="Roboto Light" panose="020B0604020202020204" charset="0"/>
              </a:rPr>
              <a:t> d’olive, </a:t>
            </a:r>
            <a:r>
              <a:rPr lang="fr-FR" sz="1100" i="1" dirty="0" err="1">
                <a:solidFill>
                  <a:srgbClr val="3E3E3E"/>
                </a:solidFill>
                <a:latin typeface="Roboto Light" panose="020B0604020202020204" charset="0"/>
                <a:ea typeface="Roboto Light" panose="020B0604020202020204" charset="0"/>
              </a:rPr>
              <a:t>imperata</a:t>
            </a:r>
            <a:r>
              <a:rPr lang="fr-FR" sz="1100" i="1" dirty="0">
                <a:solidFill>
                  <a:srgbClr val="3E3E3E"/>
                </a:solidFill>
                <a:latin typeface="Roboto Light" panose="020B0604020202020204" charset="0"/>
                <a:ea typeface="Roboto Light" panose="020B0604020202020204" charset="0"/>
              </a:rPr>
              <a:t> </a:t>
            </a:r>
            <a:r>
              <a:rPr lang="fr-FR" sz="1100" i="1" dirty="0" err="1">
                <a:solidFill>
                  <a:srgbClr val="3E3E3E"/>
                </a:solidFill>
                <a:latin typeface="Roboto Light" panose="020B0604020202020204" charset="0"/>
                <a:ea typeface="Roboto Light" panose="020B0604020202020204" charset="0"/>
              </a:rPr>
              <a:t>cylindrica</a:t>
            </a:r>
            <a:r>
              <a:rPr lang="fr-FR" sz="1100" i="1" dirty="0">
                <a:solidFill>
                  <a:srgbClr val="3E3E3E"/>
                </a:solidFill>
                <a:latin typeface="Roboto Light" panose="020B0604020202020204" charset="0"/>
                <a:ea typeface="Roboto Light" panose="020B0604020202020204" charset="0"/>
              </a:rPr>
              <a:t>, vitamines ACE</a:t>
            </a:r>
            <a:r>
              <a:rPr lang="fr-FR" sz="1100" b="1" i="1" dirty="0">
                <a:solidFill>
                  <a:srgbClr val="3E3E3E"/>
                </a:solidFill>
                <a:latin typeface="Roboto Light" panose="020B0604020202020204" charset="0"/>
                <a:ea typeface="Roboto Light" panose="020B0604020202020204" charset="0"/>
              </a:rPr>
              <a:t>, Acide hyaluronique de Bas Poids Moléculaire </a:t>
            </a:r>
          </a:p>
          <a:p>
            <a:pPr algn="ctr">
              <a:defRPr/>
            </a:pPr>
            <a:r>
              <a:rPr lang="fr-FR" sz="1100" b="1" i="1" dirty="0">
                <a:solidFill>
                  <a:srgbClr val="3E3E3E"/>
                </a:solidFill>
              </a:rPr>
              <a:t> </a:t>
            </a:r>
          </a:p>
        </p:txBody>
      </p:sp>
      <p:sp>
        <p:nvSpPr>
          <p:cNvPr id="13" name="Rectangle 12"/>
          <p:cNvSpPr/>
          <p:nvPr/>
        </p:nvSpPr>
        <p:spPr>
          <a:xfrm>
            <a:off x="3915380" y="5488878"/>
            <a:ext cx="3328283" cy="646331"/>
          </a:xfrm>
          <a:prstGeom prst="rect">
            <a:avLst/>
          </a:prstGeom>
        </p:spPr>
        <p:txBody>
          <a:bodyPr wrap="square">
            <a:spAutoFit/>
          </a:bodyPr>
          <a:lstStyle/>
          <a:p>
            <a:pPr algn="ctr">
              <a:defRPr/>
            </a:pPr>
            <a:r>
              <a:rPr lang="fr-FR" sz="1200" dirty="0">
                <a:solidFill>
                  <a:srgbClr val="3E3E3E"/>
                </a:solidFill>
                <a:latin typeface="Roboto" panose="02000000000000000000" pitchFamily="2" charset="0"/>
                <a:ea typeface="Roboto" panose="02000000000000000000" pitchFamily="2" charset="0"/>
              </a:rPr>
              <a:t>Glycérine végétale, sérine, PCA et polysaccharides </a:t>
            </a:r>
          </a:p>
          <a:p>
            <a:pPr algn="ctr">
              <a:defRPr/>
            </a:pPr>
            <a:r>
              <a:rPr lang="fr-FR" sz="1200" b="1" dirty="0">
                <a:solidFill>
                  <a:srgbClr val="3E3E3E"/>
                </a:solidFill>
                <a:latin typeface="Roboto" panose="02000000000000000000" pitchFamily="2" charset="0"/>
                <a:ea typeface="Roboto" panose="02000000000000000000" pitchFamily="2" charset="0"/>
              </a:rPr>
              <a:t>Hydratants</a:t>
            </a:r>
          </a:p>
        </p:txBody>
      </p:sp>
      <p:sp>
        <p:nvSpPr>
          <p:cNvPr id="14" name="Rectangle 13"/>
          <p:cNvSpPr/>
          <p:nvPr/>
        </p:nvSpPr>
        <p:spPr>
          <a:xfrm>
            <a:off x="6695943" y="5481639"/>
            <a:ext cx="3328283"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Extrait de levure et silicium </a:t>
            </a:r>
          </a:p>
          <a:p>
            <a:pPr algn="ctr">
              <a:defRPr/>
            </a:pPr>
            <a:r>
              <a:rPr lang="fr-FR" sz="1200" b="1" dirty="0" err="1">
                <a:solidFill>
                  <a:prstClr val="black"/>
                </a:solidFill>
                <a:latin typeface="Roboto" panose="02000000000000000000" pitchFamily="2" charset="0"/>
                <a:ea typeface="Roboto" panose="02000000000000000000" pitchFamily="2" charset="0"/>
              </a:rPr>
              <a:t>Restrucurant</a:t>
            </a:r>
            <a:r>
              <a:rPr lang="fr-FR" sz="1200" b="1" dirty="0">
                <a:solidFill>
                  <a:prstClr val="black"/>
                </a:solidFill>
                <a:latin typeface="Roboto" panose="02000000000000000000" pitchFamily="2" charset="0"/>
                <a:ea typeface="Roboto" panose="02000000000000000000" pitchFamily="2" charset="0"/>
              </a:rPr>
              <a:t>, </a:t>
            </a:r>
            <a:r>
              <a:rPr lang="fr-FR" sz="1200" b="1" dirty="0" err="1">
                <a:solidFill>
                  <a:prstClr val="black"/>
                </a:solidFill>
                <a:latin typeface="Roboto" panose="02000000000000000000" pitchFamily="2" charset="0"/>
                <a:ea typeface="Roboto" panose="02000000000000000000" pitchFamily="2" charset="0"/>
              </a:rPr>
              <a:t>redensifiant</a:t>
            </a:r>
            <a:r>
              <a:rPr lang="fr-FR" sz="1200" b="1" dirty="0">
                <a:solidFill>
                  <a:prstClr val="black"/>
                </a:solidFill>
                <a:latin typeface="Roboto" panose="02000000000000000000" pitchFamily="2" charset="0"/>
                <a:ea typeface="Roboto" panose="02000000000000000000" pitchFamily="2" charset="0"/>
              </a:rPr>
              <a:t>  </a:t>
            </a:r>
          </a:p>
        </p:txBody>
      </p:sp>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7008" y="4652941"/>
            <a:ext cx="527924" cy="724290"/>
          </a:xfrm>
          <a:prstGeom prst="rect">
            <a:avLst/>
          </a:prstGeom>
        </p:spPr>
      </p:pic>
      <p:pic>
        <p:nvPicPr>
          <p:cNvPr id="17" name="Image 16"/>
          <p:cNvPicPr>
            <a:picLocks noChangeAspect="1"/>
          </p:cNvPicPr>
          <p:nvPr/>
        </p:nvPicPr>
        <p:blipFill rotWithShape="1">
          <a:blip r:embed="rId10" cstate="print">
            <a:extLst>
              <a:ext uri="{28A0092B-C50C-407E-A947-70E740481C1C}">
                <a14:useLocalDpi xmlns:a14="http://schemas.microsoft.com/office/drawing/2010/main" val="0"/>
              </a:ext>
            </a:extLst>
          </a:blip>
          <a:srcRect l="32226" t="18331" r="21301" b="16717"/>
          <a:stretch/>
        </p:blipFill>
        <p:spPr>
          <a:xfrm>
            <a:off x="10169558" y="4755710"/>
            <a:ext cx="382170" cy="518751"/>
          </a:xfrm>
          <a:prstGeom prst="rect">
            <a:avLst/>
          </a:prstGeom>
        </p:spPr>
      </p:pic>
      <p:pic>
        <p:nvPicPr>
          <p:cNvPr id="18" name="Image 17"/>
          <p:cNvPicPr>
            <a:picLocks noChangeAspect="1"/>
          </p:cNvPicPr>
          <p:nvPr/>
        </p:nvPicPr>
        <p:blipFill rotWithShape="1">
          <a:blip r:embed="rId11" cstate="print">
            <a:extLst>
              <a:ext uri="{28A0092B-C50C-407E-A947-70E740481C1C}">
                <a14:useLocalDpi xmlns:a14="http://schemas.microsoft.com/office/drawing/2010/main" val="0"/>
              </a:ext>
            </a:extLst>
          </a:blip>
          <a:srcRect l="20540" t="15503" r="18914" b="2087"/>
          <a:stretch/>
        </p:blipFill>
        <p:spPr>
          <a:xfrm>
            <a:off x="11307820" y="4745436"/>
            <a:ext cx="595094" cy="595093"/>
          </a:xfrm>
          <a:prstGeom prst="rect">
            <a:avLst/>
          </a:prstGeom>
        </p:spPr>
      </p:pic>
      <p:pic>
        <p:nvPicPr>
          <p:cNvPr id="19" name="Image 18"/>
          <p:cNvPicPr>
            <a:picLocks noChangeAspect="1"/>
          </p:cNvPicPr>
          <p:nvPr/>
        </p:nvPicPr>
        <p:blipFill rotWithShape="1">
          <a:blip r:embed="rId12" cstate="print">
            <a:extLst>
              <a:ext uri="{28A0092B-C50C-407E-A947-70E740481C1C}">
                <a14:useLocalDpi xmlns:a14="http://schemas.microsoft.com/office/drawing/2010/main" val="0"/>
              </a:ext>
            </a:extLst>
          </a:blip>
          <a:srcRect l="7270" t="-2" b="32033"/>
          <a:stretch/>
        </p:blipFill>
        <p:spPr>
          <a:xfrm>
            <a:off x="10788050" y="4730268"/>
            <a:ext cx="384160" cy="544193"/>
          </a:xfrm>
          <a:prstGeom prst="rect">
            <a:avLst/>
          </a:prstGeom>
        </p:spPr>
      </p:pic>
      <p:sp>
        <p:nvSpPr>
          <p:cNvPr id="21" name="Rectangle 20"/>
          <p:cNvSpPr/>
          <p:nvPr/>
        </p:nvSpPr>
        <p:spPr>
          <a:xfrm>
            <a:off x="3125278" y="4735001"/>
            <a:ext cx="792387"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22" name="Rectangle 21"/>
          <p:cNvSpPr/>
          <p:nvPr/>
        </p:nvSpPr>
        <p:spPr>
          <a:xfrm>
            <a:off x="9253430" y="5504367"/>
            <a:ext cx="3328283" cy="461665"/>
          </a:xfrm>
          <a:prstGeom prst="rect">
            <a:avLst/>
          </a:prstGeom>
        </p:spPr>
        <p:txBody>
          <a:bodyPr wrap="square">
            <a:spAutoFit/>
          </a:bodyPr>
          <a:lstStyle/>
          <a:p>
            <a:pPr algn="ctr">
              <a:defRPr/>
            </a:pPr>
            <a:r>
              <a:rPr lang="fr-FR" sz="1200" dirty="0">
                <a:solidFill>
                  <a:prstClr val="black"/>
                </a:solidFill>
                <a:latin typeface="Roboto" panose="02000000000000000000" pitchFamily="2" charset="0"/>
                <a:ea typeface="Roboto" panose="02000000000000000000" pitchFamily="2" charset="0"/>
              </a:rPr>
              <a:t>HE  de rose, camomille et jasmin </a:t>
            </a:r>
          </a:p>
          <a:p>
            <a:pPr algn="ctr">
              <a:defRPr/>
            </a:pPr>
            <a:r>
              <a:rPr lang="fr-FR" sz="1200" b="1" dirty="0">
                <a:solidFill>
                  <a:prstClr val="black"/>
                </a:solidFill>
                <a:latin typeface="Roboto" panose="02000000000000000000" pitchFamily="2" charset="0"/>
                <a:ea typeface="Roboto" panose="02000000000000000000" pitchFamily="2" charset="0"/>
              </a:rPr>
              <a:t>Équilibrant, relaxant</a:t>
            </a:r>
          </a:p>
        </p:txBody>
      </p:sp>
      <p:sp>
        <p:nvSpPr>
          <p:cNvPr id="24" name="Rectangle 23"/>
          <p:cNvSpPr/>
          <p:nvPr/>
        </p:nvSpPr>
        <p:spPr>
          <a:xfrm>
            <a:off x="5165124" y="1295539"/>
            <a:ext cx="5232525" cy="3093385"/>
          </a:xfrm>
          <a:prstGeom prst="rect">
            <a:avLst/>
          </a:prstGeom>
          <a:noFill/>
          <a:ln>
            <a:solidFill>
              <a:srgbClr val="C2E1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5218852" y="1411070"/>
            <a:ext cx="5232525" cy="2862322"/>
          </a:xfrm>
          <a:prstGeom prst="rect">
            <a:avLst/>
          </a:prstGeom>
        </p:spPr>
        <p:txBody>
          <a:bodyPr wrap="square">
            <a:spAutoFit/>
          </a:bodyPr>
          <a:lstStyle/>
          <a:p>
            <a:pPr algn="just">
              <a:defRPr/>
            </a:pPr>
            <a:r>
              <a:rPr lang="fr-FR" dirty="0">
                <a:solidFill>
                  <a:srgbClr val="3E3E3E"/>
                </a:solidFill>
                <a:latin typeface="Roboto" panose="02000000000000000000" pitchFamily="2" charset="0"/>
                <a:ea typeface="Roboto" panose="02000000000000000000" pitchFamily="2" charset="0"/>
              </a:rPr>
              <a:t>▪ Idéal pour tous : hommes, femmes, tous âges, tous types de peaux, toute l’année !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En cure avant et après l’été et/ou l’hiver.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1 pression ajoutée au fond de teint pour une tenue prolongée !</a:t>
            </a:r>
          </a:p>
          <a:p>
            <a:pPr algn="just">
              <a:defRPr/>
            </a:pPr>
            <a:endParaRPr lang="fr-FR" dirty="0">
              <a:solidFill>
                <a:srgbClr val="3E3E3E"/>
              </a:solidFill>
              <a:latin typeface="Roboto" panose="02000000000000000000" pitchFamily="2" charset="0"/>
              <a:ea typeface="Roboto" panose="02000000000000000000" pitchFamily="2" charset="0"/>
            </a:endParaRPr>
          </a:p>
          <a:p>
            <a:pPr algn="just">
              <a:defRPr/>
            </a:pPr>
            <a:r>
              <a:rPr lang="fr-FR" dirty="0">
                <a:solidFill>
                  <a:srgbClr val="3E3E3E"/>
                </a:solidFill>
                <a:latin typeface="Roboto" panose="02000000000000000000" pitchFamily="2" charset="0"/>
                <a:ea typeface="Roboto" panose="02000000000000000000" pitchFamily="2" charset="0"/>
              </a:rPr>
              <a:t>▪ En complément, utiliser le </a:t>
            </a:r>
            <a:r>
              <a:rPr lang="fr-FR" cap="small" dirty="0">
                <a:solidFill>
                  <a:srgbClr val="3E3E3E"/>
                </a:solidFill>
                <a:latin typeface="Roboto" panose="02000000000000000000" pitchFamily="2" charset="0"/>
                <a:ea typeface="Roboto" panose="02000000000000000000" pitchFamily="2" charset="0"/>
              </a:rPr>
              <a:t>masque hydra n°1 </a:t>
            </a:r>
          </a:p>
          <a:p>
            <a:pPr algn="just">
              <a:defRPr/>
            </a:pPr>
            <a:r>
              <a:rPr lang="fr-FR" dirty="0">
                <a:solidFill>
                  <a:srgbClr val="3E3E3E"/>
                </a:solidFill>
                <a:latin typeface="Roboto" panose="02000000000000000000" pitchFamily="2" charset="0"/>
                <a:ea typeface="Roboto" panose="02000000000000000000" pitchFamily="2" charset="0"/>
              </a:rPr>
              <a:t>une à trois fois par semaine </a:t>
            </a:r>
          </a:p>
        </p:txBody>
      </p:sp>
      <p:pic>
        <p:nvPicPr>
          <p:cNvPr id="35" name="Image 34"/>
          <p:cNvPicPr>
            <a:picLocks noChangeAspect="1"/>
          </p:cNvPicPr>
          <p:nvPr/>
        </p:nvPicPr>
        <p:blipFill rotWithShape="1">
          <a:blip r:embed="rId13" cstate="print">
            <a:extLst>
              <a:ext uri="{28A0092B-C50C-407E-A947-70E740481C1C}">
                <a14:useLocalDpi xmlns:a14="http://schemas.microsoft.com/office/drawing/2010/main" val="0"/>
              </a:ext>
            </a:extLst>
          </a:blip>
          <a:srcRect r="16768" b="8877"/>
          <a:stretch/>
        </p:blipFill>
        <p:spPr>
          <a:xfrm>
            <a:off x="1171774" y="4791197"/>
            <a:ext cx="589328" cy="580249"/>
          </a:xfrm>
          <a:prstGeom prst="rect">
            <a:avLst/>
          </a:prstGeom>
        </p:spPr>
      </p:pic>
      <p:pic>
        <p:nvPicPr>
          <p:cNvPr id="27" name="Imag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4518" y="4386376"/>
            <a:ext cx="488783" cy="488783"/>
          </a:xfrm>
          <a:prstGeom prst="rect">
            <a:avLst/>
          </a:prstGeom>
        </p:spPr>
      </p:pic>
      <p:pic>
        <p:nvPicPr>
          <p:cNvPr id="28" name="Image 27"/>
          <p:cNvPicPr>
            <a:picLocks noChangeAspect="1"/>
          </p:cNvPicPr>
          <p:nvPr/>
        </p:nvPicPr>
        <p:blipFill rotWithShape="1">
          <a:blip r:embed="rId15" cstate="print">
            <a:extLst>
              <a:ext uri="{28A0092B-C50C-407E-A947-70E740481C1C}">
                <a14:useLocalDpi xmlns:a14="http://schemas.microsoft.com/office/drawing/2010/main" val="0"/>
              </a:ext>
            </a:extLst>
          </a:blip>
          <a:srcRect l="16942" t="36660" r="32295" b="17392"/>
          <a:stretch/>
        </p:blipFill>
        <p:spPr>
          <a:xfrm>
            <a:off x="2002050" y="4386376"/>
            <a:ext cx="488783" cy="491941"/>
          </a:xfrm>
          <a:prstGeom prst="rect">
            <a:avLst/>
          </a:prstGeom>
        </p:spPr>
      </p:pic>
      <p:pic>
        <p:nvPicPr>
          <p:cNvPr id="29" name="Image 28"/>
          <p:cNvPicPr>
            <a:picLocks noChangeAspect="1"/>
          </p:cNvPicPr>
          <p:nvPr/>
        </p:nvPicPr>
        <p:blipFill rotWithShape="1">
          <a:blip r:embed="rId16" cstate="print">
            <a:extLst>
              <a:ext uri="{28A0092B-C50C-407E-A947-70E740481C1C}">
                <a14:useLocalDpi xmlns:a14="http://schemas.microsoft.com/office/drawing/2010/main" val="0"/>
              </a:ext>
            </a:extLst>
          </a:blip>
          <a:srcRect l="31826" t="54506" r="5573" b="3760"/>
          <a:stretch/>
        </p:blipFill>
        <p:spPr>
          <a:xfrm>
            <a:off x="1013183" y="4386377"/>
            <a:ext cx="488783" cy="488783"/>
          </a:xfrm>
          <a:prstGeom prst="rect">
            <a:avLst/>
          </a:prstGeom>
        </p:spPr>
      </p:pic>
      <p:sp>
        <p:nvSpPr>
          <p:cNvPr id="38" name="object 18"/>
          <p:cNvSpPr/>
          <p:nvPr/>
        </p:nvSpPr>
        <p:spPr>
          <a:xfrm rot="17265207">
            <a:off x="1096384" y="3798068"/>
            <a:ext cx="581648" cy="139700"/>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C2E1EB"/>
          </a:solidFill>
        </p:spPr>
        <p:txBody>
          <a:bodyPr wrap="square" lIns="0" tIns="0" rIns="0" bIns="0" rtlCol="0"/>
          <a:lstStyle/>
          <a:p>
            <a:endParaRPr>
              <a:ea typeface="Roboto" panose="02000000000000000000" pitchFamily="2" charset="0"/>
            </a:endParaRPr>
          </a:p>
        </p:txBody>
      </p:sp>
      <p:sp>
        <p:nvSpPr>
          <p:cNvPr id="39" name="Rectangle 38"/>
          <p:cNvSpPr/>
          <p:nvPr/>
        </p:nvSpPr>
        <p:spPr>
          <a:xfrm>
            <a:off x="7026730" y="4708173"/>
            <a:ext cx="792387"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sp>
        <p:nvSpPr>
          <p:cNvPr id="40" name="Rectangle 39"/>
          <p:cNvSpPr/>
          <p:nvPr/>
        </p:nvSpPr>
        <p:spPr>
          <a:xfrm>
            <a:off x="9087688" y="4708173"/>
            <a:ext cx="792387" cy="830997"/>
          </a:xfrm>
          <a:prstGeom prst="rect">
            <a:avLst/>
          </a:prstGeom>
        </p:spPr>
        <p:txBody>
          <a:bodyPr wrap="square">
            <a:spAutoFit/>
          </a:bodyPr>
          <a:lstStyle/>
          <a:p>
            <a:pPr algn="ctr">
              <a:defRPr/>
            </a:pPr>
            <a:r>
              <a:rPr lang="fr-FR" sz="4800" b="1" dirty="0">
                <a:solidFill>
                  <a:srgbClr val="C2E1EB"/>
                </a:solidFill>
                <a:latin typeface="Roboto" panose="02000000000000000000" pitchFamily="2" charset="0"/>
                <a:ea typeface="Roboto" panose="02000000000000000000" pitchFamily="2" charset="0"/>
              </a:rPr>
              <a:t>+</a:t>
            </a:r>
            <a:endParaRPr lang="fr-FR" sz="1100" b="1" dirty="0">
              <a:solidFill>
                <a:srgbClr val="C2E1EB"/>
              </a:solidFill>
              <a:latin typeface="Roboto" panose="02000000000000000000" pitchFamily="2" charset="0"/>
              <a:ea typeface="Roboto" panose="02000000000000000000" pitchFamily="2" charset="0"/>
            </a:endParaRPr>
          </a:p>
        </p:txBody>
      </p:sp>
      <p:pic>
        <p:nvPicPr>
          <p:cNvPr id="1026" name="Picture 2">
            <a:extLst>
              <a:ext uri="{FF2B5EF4-FFF2-40B4-BE49-F238E27FC236}">
                <a16:creationId xmlns:a16="http://schemas.microsoft.com/office/drawing/2014/main" id="{55BC0386-8CC3-4F58-A430-65BE7458048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88484" y="4760207"/>
            <a:ext cx="451114" cy="61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9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21" grpId="0"/>
      <p:bldP spid="22" grpId="0"/>
      <p:bldP spid="38" grpId="0" animBg="1"/>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B75342-D88C-44B7-ADA1-63496A22448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pic>
        <p:nvPicPr>
          <p:cNvPr id="3" name="Picture 12">
            <a:extLst>
              <a:ext uri="{FF2B5EF4-FFF2-40B4-BE49-F238E27FC236}">
                <a16:creationId xmlns:a16="http://schemas.microsoft.com/office/drawing/2014/main" id="{0501079A-1FA7-4D36-A740-54E5CBEE6B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17" r="24554" b="2"/>
          <a:stretch/>
        </p:blipFill>
        <p:spPr bwMode="auto">
          <a:xfrm>
            <a:off x="8863876" y="1241181"/>
            <a:ext cx="3162275" cy="5430693"/>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itre 1">
            <a:extLst>
              <a:ext uri="{FF2B5EF4-FFF2-40B4-BE49-F238E27FC236}">
                <a16:creationId xmlns:a16="http://schemas.microsoft.com/office/drawing/2014/main" id="{00466859-4B8C-4732-8B38-828A7D6EAA88}"/>
              </a:ext>
            </a:extLst>
          </p:cNvPr>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ADVANCED OPTIMIZER SÉRUM</a:t>
            </a:r>
          </a:p>
          <a:p>
            <a:pPr>
              <a:lnSpc>
                <a:spcPts val="2982"/>
              </a:lnSpc>
            </a:pPr>
            <a:endParaRPr lang="fr-FR" sz="1934" b="1" cap="small" dirty="0"/>
          </a:p>
        </p:txBody>
      </p:sp>
      <p:sp>
        <p:nvSpPr>
          <p:cNvPr id="5" name="Rectangle 4">
            <a:extLst>
              <a:ext uri="{FF2B5EF4-FFF2-40B4-BE49-F238E27FC236}">
                <a16:creationId xmlns:a16="http://schemas.microsoft.com/office/drawing/2014/main" id="{1FDBC098-9949-413D-A066-FA21D65EA5AD}"/>
              </a:ext>
            </a:extLst>
          </p:cNvPr>
          <p:cNvSpPr/>
          <p:nvPr/>
        </p:nvSpPr>
        <p:spPr>
          <a:xfrm>
            <a:off x="677333" y="1491838"/>
            <a:ext cx="10837334" cy="400110"/>
          </a:xfrm>
          <a:prstGeom prst="rect">
            <a:avLst/>
          </a:prstGeom>
        </p:spPr>
        <p:txBody>
          <a:bodyPr wrap="square">
            <a:spAutoFit/>
          </a:bodyPr>
          <a:lstStyle/>
          <a:p>
            <a:pPr algn="ctr" defTabSz="812770">
              <a:defRPr/>
            </a:pPr>
            <a:r>
              <a:rPr lang="fr-FR" sz="2000" i="1" dirty="0">
                <a:solidFill>
                  <a:srgbClr val="3E3E3E"/>
                </a:solidFill>
                <a:latin typeface="KyivType Sans2" panose="00000500000000000000" pitchFamily="50" charset="0"/>
              </a:rPr>
              <a:t>Soin redensifiant à effet tenseur</a:t>
            </a:r>
          </a:p>
        </p:txBody>
      </p:sp>
      <p:sp>
        <p:nvSpPr>
          <p:cNvPr id="6" name="Arc 21">
            <a:extLst>
              <a:ext uri="{FF2B5EF4-FFF2-40B4-BE49-F238E27FC236}">
                <a16:creationId xmlns:a16="http://schemas.microsoft.com/office/drawing/2014/main" id="{DC5C6A38-3AFA-4006-B81D-726986143A2F}"/>
              </a:ext>
            </a:extLst>
          </p:cNvPr>
          <p:cNvSpPr/>
          <p:nvPr/>
        </p:nvSpPr>
        <p:spPr>
          <a:xfrm rot="9523306">
            <a:off x="1010674" y="1687341"/>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pic>
        <p:nvPicPr>
          <p:cNvPr id="7" name="Image 6">
            <a:extLst>
              <a:ext uri="{FF2B5EF4-FFF2-40B4-BE49-F238E27FC236}">
                <a16:creationId xmlns:a16="http://schemas.microsoft.com/office/drawing/2014/main" id="{E6BC8DBC-72F2-4420-9C6D-6122ADE29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72" y="2389256"/>
            <a:ext cx="995198" cy="1261241"/>
          </a:xfrm>
          <a:prstGeom prst="rect">
            <a:avLst/>
          </a:prstGeom>
        </p:spPr>
      </p:pic>
      <p:pic>
        <p:nvPicPr>
          <p:cNvPr id="8" name="Image 7">
            <a:extLst>
              <a:ext uri="{FF2B5EF4-FFF2-40B4-BE49-F238E27FC236}">
                <a16:creationId xmlns:a16="http://schemas.microsoft.com/office/drawing/2014/main" id="{3C57AB43-95F2-49DE-B9C8-EBF023D41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538" y="3939605"/>
            <a:ext cx="1065632" cy="1350505"/>
          </a:xfrm>
          <a:prstGeom prst="rect">
            <a:avLst/>
          </a:prstGeom>
        </p:spPr>
      </p:pic>
      <p:pic>
        <p:nvPicPr>
          <p:cNvPr id="9" name="Image 8">
            <a:extLst>
              <a:ext uri="{FF2B5EF4-FFF2-40B4-BE49-F238E27FC236}">
                <a16:creationId xmlns:a16="http://schemas.microsoft.com/office/drawing/2014/main" id="{99EFA914-D21C-485C-8098-AC3D7361A7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1528" y="5202492"/>
            <a:ext cx="1000235" cy="1267624"/>
          </a:xfrm>
          <a:prstGeom prst="rect">
            <a:avLst/>
          </a:prstGeom>
        </p:spPr>
      </p:pic>
      <p:sp>
        <p:nvSpPr>
          <p:cNvPr id="10" name="ZoneTexte 9">
            <a:extLst>
              <a:ext uri="{FF2B5EF4-FFF2-40B4-BE49-F238E27FC236}">
                <a16:creationId xmlns:a16="http://schemas.microsoft.com/office/drawing/2014/main" id="{FE767477-6946-4D3E-B615-026667ABC00A}"/>
              </a:ext>
            </a:extLst>
          </p:cNvPr>
          <p:cNvSpPr txBox="1"/>
          <p:nvPr/>
        </p:nvSpPr>
        <p:spPr>
          <a:xfrm>
            <a:off x="1334192" y="2561208"/>
            <a:ext cx="4183657" cy="830997"/>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Raffermit le visage et le cou</a:t>
            </a:r>
          </a:p>
          <a:p>
            <a:pPr defTabSz="812770"/>
            <a:r>
              <a:rPr lang="fr-FR" sz="1600" dirty="0">
                <a:solidFill>
                  <a:srgbClr val="3E3E3E"/>
                </a:solidFill>
                <a:latin typeface="Roboto" panose="020B0604020202020204" charset="0"/>
                <a:ea typeface="Roboto" panose="020B0604020202020204" charset="0"/>
              </a:rPr>
              <a:t>Procure un effet tenseur immédiat</a:t>
            </a:r>
          </a:p>
          <a:p>
            <a:pPr defTabSz="812770"/>
            <a:r>
              <a:rPr lang="fr-FR" sz="1600" dirty="0">
                <a:solidFill>
                  <a:srgbClr val="3E3E3E"/>
                </a:solidFill>
                <a:latin typeface="Roboto" panose="020B0604020202020204" charset="0"/>
                <a:ea typeface="Roboto" panose="020B0604020202020204" charset="0"/>
              </a:rPr>
              <a:t>Lisse et tonifie la peau</a:t>
            </a:r>
          </a:p>
        </p:txBody>
      </p:sp>
      <p:sp>
        <p:nvSpPr>
          <p:cNvPr id="11" name="ZoneTexte 10">
            <a:extLst>
              <a:ext uri="{FF2B5EF4-FFF2-40B4-BE49-F238E27FC236}">
                <a16:creationId xmlns:a16="http://schemas.microsoft.com/office/drawing/2014/main" id="{469FD7DC-527A-49FA-A55E-4512DC52800C}"/>
              </a:ext>
            </a:extLst>
          </p:cNvPr>
          <p:cNvSpPr txBox="1"/>
          <p:nvPr/>
        </p:nvSpPr>
        <p:spPr>
          <a:xfrm>
            <a:off x="4037573" y="5347648"/>
            <a:ext cx="4573690" cy="584775"/>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Booste l’efficacité d’Advanced </a:t>
            </a:r>
            <a:r>
              <a:rPr lang="fr-FR" sz="1600" dirty="0" err="1">
                <a:solidFill>
                  <a:srgbClr val="3E3E3E"/>
                </a:solidFill>
                <a:latin typeface="Roboto" panose="020B0604020202020204" charset="0"/>
                <a:ea typeface="Roboto" panose="020B0604020202020204" charset="0"/>
              </a:rPr>
              <a:t>Optimizer</a:t>
            </a:r>
            <a:r>
              <a:rPr lang="fr-FR" sz="1600" dirty="0">
                <a:solidFill>
                  <a:srgbClr val="3E3E3E"/>
                </a:solidFill>
                <a:latin typeface="Roboto" panose="020B0604020202020204" charset="0"/>
                <a:ea typeface="Roboto" panose="020B0604020202020204" charset="0"/>
              </a:rPr>
              <a:t> Crème</a:t>
            </a:r>
          </a:p>
          <a:p>
            <a:pPr defTabSz="812770"/>
            <a:r>
              <a:rPr lang="fr-FR" sz="1600" dirty="0">
                <a:solidFill>
                  <a:srgbClr val="3E3E3E"/>
                </a:solidFill>
                <a:latin typeface="Roboto" panose="020B0604020202020204" charset="0"/>
                <a:ea typeface="Roboto" panose="020B0604020202020204" charset="0"/>
              </a:rPr>
              <a:t>Texture fluide qui pénètre instantanément</a:t>
            </a:r>
          </a:p>
        </p:txBody>
      </p:sp>
      <p:sp>
        <p:nvSpPr>
          <p:cNvPr id="12" name="Rectangle 11">
            <a:extLst>
              <a:ext uri="{FF2B5EF4-FFF2-40B4-BE49-F238E27FC236}">
                <a16:creationId xmlns:a16="http://schemas.microsoft.com/office/drawing/2014/main" id="{7B31FF98-8468-4874-A810-69A865D1A064}"/>
              </a:ext>
            </a:extLst>
          </p:cNvPr>
          <p:cNvSpPr/>
          <p:nvPr/>
        </p:nvSpPr>
        <p:spPr>
          <a:xfrm>
            <a:off x="2283694" y="3904582"/>
            <a:ext cx="5928568" cy="1222514"/>
          </a:xfrm>
          <a:prstGeom prst="rect">
            <a:avLst/>
          </a:prstGeom>
          <a:solidFill>
            <a:schemeClr val="bg1"/>
          </a:solid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Efficacité prouvée après 4 semaines</a:t>
            </a:r>
          </a:p>
          <a:p>
            <a:pPr lvl="0"/>
            <a:r>
              <a:rPr lang="fr-FR" sz="1200" i="1" dirty="0">
                <a:solidFill>
                  <a:srgbClr val="3E3E3E"/>
                </a:solidFill>
                <a:latin typeface="Roboto" panose="02000000000000000000" pitchFamily="2" charset="0"/>
                <a:ea typeface="Roboto" panose="02000000000000000000" pitchFamily="2" charset="0"/>
              </a:rPr>
              <a:t>89 %* : Le sérum a un effet tenseur</a:t>
            </a:r>
          </a:p>
          <a:p>
            <a:pPr lvl="0"/>
            <a:r>
              <a:rPr lang="fr-FR" sz="1200" i="1" dirty="0">
                <a:solidFill>
                  <a:srgbClr val="3E3E3E"/>
                </a:solidFill>
                <a:latin typeface="Roboto" panose="02000000000000000000" pitchFamily="2" charset="0"/>
                <a:ea typeface="Roboto" panose="02000000000000000000" pitchFamily="2" charset="0"/>
              </a:rPr>
              <a:t>89 %* : Peau tonifiée, plus lisse</a:t>
            </a:r>
          </a:p>
          <a:p>
            <a:pPr lvl="0"/>
            <a:r>
              <a:rPr lang="fr-FR" sz="1200" i="1" dirty="0">
                <a:solidFill>
                  <a:srgbClr val="3E3E3E"/>
                </a:solidFill>
                <a:latin typeface="Roboto" panose="02000000000000000000" pitchFamily="2" charset="0"/>
                <a:ea typeface="Roboto" panose="02000000000000000000" pitchFamily="2" charset="0"/>
              </a:rPr>
              <a:t>89 %* : Peau plus ferme et plus dense</a:t>
            </a:r>
          </a:p>
          <a:p>
            <a:pPr lvl="0"/>
            <a:r>
              <a:rPr lang="fr-FR" sz="900" i="1" dirty="0">
                <a:solidFill>
                  <a:srgbClr val="3E3E3E"/>
                </a:solidFill>
                <a:latin typeface="Roboto" panose="02000000000000000000" pitchFamily="2" charset="0"/>
                <a:ea typeface="Roboto" panose="02000000000000000000" pitchFamily="2" charset="0"/>
              </a:rPr>
              <a:t>*Auto-évaluation - Etude clinique sur 19 femmes âgées de 47 à 55 ans. A raison de 2 applications par jour </a:t>
            </a:r>
          </a:p>
          <a:p>
            <a:endParaRPr lang="fr-FR" sz="1244" dirty="0">
              <a:solidFill>
                <a:prstClr val="black"/>
              </a:solidFill>
              <a:latin typeface="Roboto" panose="020B0604020202020204" charset="0"/>
              <a:ea typeface="Roboto" panose="020B0604020202020204" charset="0"/>
            </a:endParaRPr>
          </a:p>
        </p:txBody>
      </p:sp>
    </p:spTree>
    <p:extLst>
      <p:ext uri="{BB962C8B-B14F-4D97-AF65-F5344CB8AC3E}">
        <p14:creationId xmlns:p14="http://schemas.microsoft.com/office/powerpoint/2010/main" val="138785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28CF77F8-310C-43E0-8EF1-D863666FEE1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39" name="Rectangle 38"/>
          <p:cNvSpPr/>
          <p:nvPr/>
        </p:nvSpPr>
        <p:spPr>
          <a:xfrm>
            <a:off x="548209" y="2383709"/>
            <a:ext cx="3240000" cy="88427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defRPr/>
            </a:pPr>
            <a:r>
              <a:rPr lang="fr-FR" sz="1600" dirty="0">
                <a:solidFill>
                  <a:srgbClr val="565655"/>
                </a:solidFill>
                <a:latin typeface="Century Gothic"/>
              </a:rPr>
              <a:t>PEPTIDES D’HIBISCUS</a:t>
            </a:r>
          </a:p>
          <a:p>
            <a:pPr marL="450850">
              <a:defRPr/>
            </a:pPr>
            <a:r>
              <a:rPr lang="fr-FR" sz="1400" dirty="0">
                <a:solidFill>
                  <a:srgbClr val="565655"/>
                </a:solidFill>
                <a:latin typeface="Century Gothic"/>
              </a:rPr>
              <a:t>Stimulent la production de collagène et des </a:t>
            </a:r>
            <a:r>
              <a:rPr lang="fr-FR" sz="1400" dirty="0" err="1">
                <a:solidFill>
                  <a:srgbClr val="565655"/>
                </a:solidFill>
                <a:latin typeface="Century Gothic"/>
              </a:rPr>
              <a:t>GAGs</a:t>
            </a:r>
            <a:r>
              <a:rPr lang="fr-FR" sz="1400" dirty="0">
                <a:solidFill>
                  <a:srgbClr val="565655"/>
                </a:solidFill>
                <a:latin typeface="Century Gothic"/>
              </a:rPr>
              <a:t> : raffermit, effet tenseur</a:t>
            </a:r>
          </a:p>
        </p:txBody>
      </p:sp>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t="2162"/>
          <a:stretch/>
        </p:blipFill>
        <p:spPr>
          <a:xfrm>
            <a:off x="9294800" y="1727691"/>
            <a:ext cx="1650453" cy="4324770"/>
          </a:xfrm>
          <a:prstGeom prst="rect">
            <a:avLst/>
          </a:prstGeom>
        </p:spPr>
      </p:pic>
      <p:sp>
        <p:nvSpPr>
          <p:cNvPr id="9" name="Rectangle 8"/>
          <p:cNvSpPr/>
          <p:nvPr/>
        </p:nvSpPr>
        <p:spPr>
          <a:xfrm>
            <a:off x="504683" y="3990050"/>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Century Gothic"/>
              </a:rPr>
              <a:t>EGLANTIER</a:t>
            </a:r>
          </a:p>
          <a:p>
            <a:pPr marL="177800" algn="just"/>
            <a:r>
              <a:rPr lang="fr-FR" sz="1400" dirty="0">
                <a:solidFill>
                  <a:srgbClr val="565655"/>
                </a:solidFill>
                <a:latin typeface="Century Gothic"/>
              </a:rPr>
              <a:t>Raffermit</a:t>
            </a:r>
          </a:p>
        </p:txBody>
      </p:sp>
      <p:sp>
        <p:nvSpPr>
          <p:cNvPr id="10" name="Rectangle 9"/>
          <p:cNvSpPr/>
          <p:nvPr/>
        </p:nvSpPr>
        <p:spPr>
          <a:xfrm>
            <a:off x="504683" y="5423373"/>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Century Gothic"/>
              </a:rPr>
              <a:t>PRÊLE</a:t>
            </a:r>
          </a:p>
          <a:p>
            <a:pPr marL="177800" algn="just"/>
            <a:r>
              <a:rPr lang="fr-FR" sz="1400" dirty="0">
                <a:solidFill>
                  <a:srgbClr val="565655"/>
                </a:solidFill>
                <a:latin typeface="Century Gothic"/>
              </a:rPr>
              <a:t>Régénère, raffermit</a:t>
            </a:r>
          </a:p>
        </p:txBody>
      </p:sp>
      <p:sp>
        <p:nvSpPr>
          <p:cNvPr id="2" name="ZoneTexte 1"/>
          <p:cNvSpPr txBox="1"/>
          <p:nvPr/>
        </p:nvSpPr>
        <p:spPr>
          <a:xfrm>
            <a:off x="8229315" y="6084951"/>
            <a:ext cx="3781425" cy="600164"/>
          </a:xfrm>
          <a:prstGeom prst="rect">
            <a:avLst/>
          </a:prstGeom>
          <a:noFill/>
        </p:spPr>
        <p:txBody>
          <a:bodyPr wrap="square" rtlCol="0">
            <a:spAutoFit/>
          </a:bodyPr>
          <a:lstStyle/>
          <a:p>
            <a:pPr algn="ctr"/>
            <a:r>
              <a:rPr lang="fr-FR" sz="1100" dirty="0">
                <a:latin typeface="Century Gothic"/>
              </a:rPr>
              <a:t>Utilisation :</a:t>
            </a:r>
          </a:p>
          <a:p>
            <a:pPr algn="ctr"/>
            <a:r>
              <a:rPr lang="fr-FR" sz="1100" dirty="0">
                <a:latin typeface="Century Gothic"/>
              </a:rPr>
              <a:t>Matin et/ou soir sous la crème de jour (2 à 3 pompes) sur le visage et le cou</a:t>
            </a:r>
          </a:p>
        </p:txBody>
      </p:sp>
      <p:pic>
        <p:nvPicPr>
          <p:cNvPr id="3074" name="Picture 2" descr="ingredient-peptides-d-hibiscus">
            <a:extLst>
              <a:ext uri="{FF2B5EF4-FFF2-40B4-BE49-F238E27FC236}">
                <a16:creationId xmlns:a16="http://schemas.microsoft.com/office/drawing/2014/main" id="{89E3C097-5F6C-43DB-9058-5FF33CD3B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944" y="1549891"/>
            <a:ext cx="1365156" cy="9101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gredient-prele">
            <a:extLst>
              <a:ext uri="{FF2B5EF4-FFF2-40B4-BE49-F238E27FC236}">
                <a16:creationId xmlns:a16="http://schemas.microsoft.com/office/drawing/2014/main" id="{E6DB13FE-157D-498E-A304-E61A1F041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594" y="4715120"/>
            <a:ext cx="1536506" cy="8536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gredient-eglantier">
            <a:extLst>
              <a:ext uri="{FF2B5EF4-FFF2-40B4-BE49-F238E27FC236}">
                <a16:creationId xmlns:a16="http://schemas.microsoft.com/office/drawing/2014/main" id="{0369B353-2004-4C44-8A0A-19F827DA9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26" y="3221962"/>
            <a:ext cx="1030499" cy="10304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ngredient-collagene-marin">
            <a:extLst>
              <a:ext uri="{FF2B5EF4-FFF2-40B4-BE49-F238E27FC236}">
                <a16:creationId xmlns:a16="http://schemas.microsoft.com/office/drawing/2014/main" id="{20DDABFC-5A29-4921-AEDF-2F64C07141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6361" y="3152921"/>
            <a:ext cx="644613" cy="88427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3288C1BB-6C71-486F-B89C-BE810E1F32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1364" y="1527985"/>
            <a:ext cx="616744" cy="846046"/>
          </a:xfrm>
          <a:prstGeom prst="rect">
            <a:avLst/>
          </a:prstGeom>
          <a:noFill/>
          <a:extLst>
            <a:ext uri="{909E8E84-426E-40DD-AFC4-6F175D3DCCD1}">
              <a14:hiddenFill xmlns:a14="http://schemas.microsoft.com/office/drawing/2010/main">
                <a:solidFill>
                  <a:srgbClr val="FFFFFF"/>
                </a:solidFill>
              </a14:hiddenFill>
            </a:ext>
          </a:extLst>
        </p:spPr>
      </p:pic>
      <p:sp>
        <p:nvSpPr>
          <p:cNvPr id="24" name="Espace réservé du titre 1">
            <a:extLst>
              <a:ext uri="{FF2B5EF4-FFF2-40B4-BE49-F238E27FC236}">
                <a16:creationId xmlns:a16="http://schemas.microsoft.com/office/drawing/2014/main" id="{4549682A-B937-4A4C-B2FB-9FA87EC6BBEE}"/>
              </a:ext>
            </a:extLst>
          </p:cNvPr>
          <p:cNvSpPr txBox="1">
            <a:spLocks/>
          </p:cNvSpPr>
          <p:nvPr/>
        </p:nvSpPr>
        <p:spPr>
          <a:xfrm>
            <a:off x="0" y="219075"/>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ADVANCED OPTIMIZER SÉRUM</a:t>
            </a:r>
          </a:p>
        </p:txBody>
      </p:sp>
      <p:sp>
        <p:nvSpPr>
          <p:cNvPr id="26" name="Accolade ouvrante 25">
            <a:extLst>
              <a:ext uri="{FF2B5EF4-FFF2-40B4-BE49-F238E27FC236}">
                <a16:creationId xmlns:a16="http://schemas.microsoft.com/office/drawing/2014/main" id="{66B0B624-58D6-42D2-835A-75D6C3EAD4AF}"/>
              </a:ext>
            </a:extLst>
          </p:cNvPr>
          <p:cNvSpPr/>
          <p:nvPr/>
        </p:nvSpPr>
        <p:spPr>
          <a:xfrm rot="10800000">
            <a:off x="8001000" y="1332371"/>
            <a:ext cx="383519" cy="4973177"/>
          </a:xfrm>
          <a:prstGeom prst="leftBrace">
            <a:avLst>
              <a:gd name="adj1" fmla="val 0"/>
              <a:gd name="adj2" fmla="val 494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D49B2C88-D585-464F-A9A1-EB32C4C70E38}"/>
              </a:ext>
            </a:extLst>
          </p:cNvPr>
          <p:cNvSpPr/>
          <p:nvPr/>
        </p:nvSpPr>
        <p:spPr>
          <a:xfrm>
            <a:off x="4542813" y="2383709"/>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defRPr/>
            </a:pPr>
            <a:r>
              <a:rPr lang="fr-FR" sz="1600" dirty="0">
                <a:solidFill>
                  <a:srgbClr val="565655"/>
                </a:solidFill>
                <a:latin typeface="Century Gothic"/>
              </a:rPr>
              <a:t>ACIDE HYALURONIQUE</a:t>
            </a:r>
          </a:p>
          <a:p>
            <a:pPr marL="450850">
              <a:defRPr/>
            </a:pPr>
            <a:r>
              <a:rPr lang="fr-FR" sz="1400" dirty="0">
                <a:solidFill>
                  <a:srgbClr val="565655"/>
                </a:solidFill>
                <a:latin typeface="Century Gothic"/>
              </a:rPr>
              <a:t>Hydrate et repulpe</a:t>
            </a:r>
          </a:p>
        </p:txBody>
      </p:sp>
      <p:sp>
        <p:nvSpPr>
          <p:cNvPr id="29" name="Rectangle 28">
            <a:extLst>
              <a:ext uri="{FF2B5EF4-FFF2-40B4-BE49-F238E27FC236}">
                <a16:creationId xmlns:a16="http://schemas.microsoft.com/office/drawing/2014/main" id="{2D8A4C9B-DC47-48C3-A41A-23D5CEE229C4}"/>
              </a:ext>
            </a:extLst>
          </p:cNvPr>
          <p:cNvSpPr/>
          <p:nvPr/>
        </p:nvSpPr>
        <p:spPr>
          <a:xfrm>
            <a:off x="4499287" y="3990050"/>
            <a:ext cx="3240000" cy="641139"/>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Century Gothic"/>
              </a:rPr>
              <a:t>COLLAGENE MARIN</a:t>
            </a:r>
          </a:p>
          <a:p>
            <a:pPr marL="177800" algn="just"/>
            <a:r>
              <a:rPr lang="fr-FR" sz="1400" dirty="0">
                <a:solidFill>
                  <a:srgbClr val="565655"/>
                </a:solidFill>
                <a:latin typeface="Century Gothic"/>
              </a:rPr>
              <a:t>Lisse et hydrate </a:t>
            </a:r>
          </a:p>
        </p:txBody>
      </p:sp>
      <p:sp>
        <p:nvSpPr>
          <p:cNvPr id="30" name="Rectangle 29">
            <a:extLst>
              <a:ext uri="{FF2B5EF4-FFF2-40B4-BE49-F238E27FC236}">
                <a16:creationId xmlns:a16="http://schemas.microsoft.com/office/drawing/2014/main" id="{75F31C3F-C52F-4EA0-BB2B-CBD6CA35FF17}"/>
              </a:ext>
            </a:extLst>
          </p:cNvPr>
          <p:cNvSpPr/>
          <p:nvPr/>
        </p:nvSpPr>
        <p:spPr>
          <a:xfrm>
            <a:off x="4499287" y="5423373"/>
            <a:ext cx="3240000"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pPr>
            <a:r>
              <a:rPr lang="fr-FR" sz="1600" dirty="0">
                <a:solidFill>
                  <a:srgbClr val="565655"/>
                </a:solidFill>
                <a:latin typeface="Century Gothic"/>
              </a:rPr>
              <a:t>PEPTIDES DE SOJA</a:t>
            </a:r>
          </a:p>
          <a:p>
            <a:pPr marL="177800" algn="just"/>
            <a:r>
              <a:rPr lang="fr-FR" sz="1400" dirty="0">
                <a:solidFill>
                  <a:srgbClr val="565655"/>
                </a:solidFill>
                <a:latin typeface="Century Gothic"/>
              </a:rPr>
              <a:t>Restructure et lisse</a:t>
            </a:r>
          </a:p>
        </p:txBody>
      </p:sp>
      <p:pic>
        <p:nvPicPr>
          <p:cNvPr id="3080" name="Picture 8" descr="ingredient-peptides-de-soja">
            <a:extLst>
              <a:ext uri="{FF2B5EF4-FFF2-40B4-BE49-F238E27FC236}">
                <a16:creationId xmlns:a16="http://schemas.microsoft.com/office/drawing/2014/main" id="{01BC312E-2C79-43F3-BEF3-D33F7FE463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1284" y="4829382"/>
            <a:ext cx="1292291" cy="7345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roduit-sans-huiles-essentielles">
            <a:extLst>
              <a:ext uri="{FF2B5EF4-FFF2-40B4-BE49-F238E27FC236}">
                <a16:creationId xmlns:a16="http://schemas.microsoft.com/office/drawing/2014/main" id="{E15020C3-B3D2-4A19-9EB4-408CE1052D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1485" y="4023589"/>
            <a:ext cx="1317067" cy="143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2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animEffect transition="in" filter="fade">
                                      <p:cBhvr>
                                        <p:cTn id="31" dur="500"/>
                                        <p:tgtEl>
                                          <p:spTgt spid="308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82"/>
                                        </p:tgtEl>
                                        <p:attrNameLst>
                                          <p:attrName>style.visibility</p:attrName>
                                        </p:attrNameLst>
                                      </p:cBhvr>
                                      <p:to>
                                        <p:strVal val="visible"/>
                                      </p:to>
                                    </p:set>
                                    <p:animEffect transition="in" filter="fade">
                                      <p:cBhvr>
                                        <p:cTn id="39" dur="500"/>
                                        <p:tgtEl>
                                          <p:spTgt spid="30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fade">
                                      <p:cBhvr>
                                        <p:cTn id="47" dur="500"/>
                                        <p:tgtEl>
                                          <p:spTgt spid="30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D423A28F-EEA9-4249-8302-831FAF8CF5EB}"/>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pic>
        <p:nvPicPr>
          <p:cNvPr id="17" name="Image 16"/>
          <p:cNvPicPr>
            <a:picLocks noChangeAspect="1"/>
          </p:cNvPicPr>
          <p:nvPr/>
        </p:nvPicPr>
        <p:blipFill rotWithShape="1">
          <a:blip r:embed="rId4" cstate="print">
            <a:extLst>
              <a:ext uri="{28A0092B-C50C-407E-A947-70E740481C1C}">
                <a14:useLocalDpi xmlns:a14="http://schemas.microsoft.com/office/drawing/2010/main" val="0"/>
              </a:ext>
            </a:extLst>
          </a:blip>
          <a:srcRect r="12989"/>
          <a:stretch/>
        </p:blipFill>
        <p:spPr>
          <a:xfrm rot="19953923">
            <a:off x="7931902" y="1920850"/>
            <a:ext cx="3342517" cy="4269375"/>
          </a:xfrm>
          <a:prstGeom prst="rect">
            <a:avLst/>
          </a:prstGeom>
        </p:spPr>
      </p:pic>
      <p:sp>
        <p:nvSpPr>
          <p:cNvPr id="22" name="Arc 21"/>
          <p:cNvSpPr/>
          <p:nvPr/>
        </p:nvSpPr>
        <p:spPr>
          <a:xfrm rot="9523306">
            <a:off x="1010674" y="1687341"/>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a:solidFill>
                  <a:prstClr val="black"/>
                </a:solidFill>
                <a:latin typeface="KyivType Sans2" panose="00000500000000000000" pitchFamily="50" charset="0"/>
              </a:rPr>
              <a:t>Sérum intelligent qui réinitialise la jeunesse de la peau</a:t>
            </a:r>
          </a:p>
        </p:txBody>
      </p:sp>
      <p:sp>
        <p:nvSpPr>
          <p:cNvPr id="7" name="ZoneTexte 6"/>
          <p:cNvSpPr txBox="1"/>
          <p:nvPr/>
        </p:nvSpPr>
        <p:spPr>
          <a:xfrm>
            <a:off x="1334192" y="2657460"/>
            <a:ext cx="4183657" cy="1077218"/>
          </a:xfrm>
          <a:prstGeom prst="rect">
            <a:avLst/>
          </a:prstGeom>
          <a:solidFill>
            <a:schemeClr val="bg1"/>
          </a:solidFill>
        </p:spPr>
        <p:txBody>
          <a:bodyPr wrap="square" rtlCol="0">
            <a:spAutoFit/>
          </a:bodyPr>
          <a:lstStyle/>
          <a:p>
            <a:pPr defTabSz="812770"/>
            <a:r>
              <a:rPr lang="fr-FR" sz="1600" dirty="0">
                <a:solidFill>
                  <a:prstClr val="black"/>
                </a:solidFill>
                <a:latin typeface="Roboto" panose="020B0604020202020204" charset="0"/>
                <a:ea typeface="Roboto" panose="020B0604020202020204" charset="0"/>
              </a:rPr>
              <a:t>Rides lissées</a:t>
            </a:r>
          </a:p>
          <a:p>
            <a:pPr defTabSz="812770"/>
            <a:r>
              <a:rPr lang="fr-FR" sz="1600" dirty="0">
                <a:solidFill>
                  <a:prstClr val="black"/>
                </a:solidFill>
                <a:latin typeface="Roboto" panose="020B0604020202020204" charset="0"/>
                <a:ea typeface="Roboto" panose="020B0604020202020204" charset="0"/>
              </a:rPr>
              <a:t>Fermeté renforcée</a:t>
            </a:r>
          </a:p>
          <a:p>
            <a:pPr defTabSz="812770"/>
            <a:r>
              <a:rPr lang="fr-FR" sz="1600" dirty="0">
                <a:solidFill>
                  <a:prstClr val="black"/>
                </a:solidFill>
                <a:latin typeface="Roboto" panose="020B0604020202020204" charset="0"/>
                <a:ea typeface="Roboto" panose="020B0604020202020204" charset="0"/>
              </a:rPr>
              <a:t>Peau régénérée et rayonnante</a:t>
            </a:r>
          </a:p>
          <a:p>
            <a:pPr defTabSz="812770"/>
            <a:r>
              <a:rPr lang="fr-FR" sz="1600" dirty="0">
                <a:solidFill>
                  <a:prstClr val="black"/>
                </a:solidFill>
                <a:latin typeface="Roboto" panose="020B0604020202020204" charset="0"/>
                <a:ea typeface="Roboto" panose="020B0604020202020204" charset="0"/>
              </a:rPr>
              <a:t>Signes de fatigue estompés</a:t>
            </a:r>
          </a:p>
        </p:txBody>
      </p:sp>
      <p:sp>
        <p:nvSpPr>
          <p:cNvPr id="18" name="ZoneTexte 17"/>
          <p:cNvSpPr txBox="1"/>
          <p:nvPr/>
        </p:nvSpPr>
        <p:spPr>
          <a:xfrm>
            <a:off x="4037573" y="5443900"/>
            <a:ext cx="3691149" cy="1077218"/>
          </a:xfrm>
          <a:prstGeom prst="rect">
            <a:avLst/>
          </a:prstGeom>
          <a:solidFill>
            <a:schemeClr val="bg1"/>
          </a:solidFill>
        </p:spPr>
        <p:txBody>
          <a:bodyPr wrap="square" rtlCol="0">
            <a:spAutoFit/>
          </a:bodyPr>
          <a:lstStyle/>
          <a:p>
            <a:pPr defTabSz="812770"/>
            <a:r>
              <a:rPr lang="fr-FR" sz="1600" dirty="0">
                <a:solidFill>
                  <a:prstClr val="black"/>
                </a:solidFill>
                <a:latin typeface="Roboto" panose="020B0604020202020204" charset="0"/>
                <a:ea typeface="Roboto" panose="020B0604020202020204" charset="0"/>
              </a:rPr>
              <a:t>Son complexe unique CELL-ENERGY </a:t>
            </a:r>
          </a:p>
          <a:p>
            <a:pPr defTabSz="812770"/>
            <a:r>
              <a:rPr lang="fr-FR" sz="1600" dirty="0">
                <a:solidFill>
                  <a:prstClr val="black"/>
                </a:solidFill>
                <a:latin typeface="Roboto" panose="020B0604020202020204" charset="0"/>
                <a:ea typeface="Roboto" panose="020B0604020202020204" charset="0"/>
              </a:rPr>
              <a:t>96% d’Ingrédients d’Origine Naturelle</a:t>
            </a:r>
          </a:p>
          <a:p>
            <a:pPr defTabSz="812770"/>
            <a:r>
              <a:rPr lang="fr-FR" sz="1600" dirty="0">
                <a:solidFill>
                  <a:prstClr val="black"/>
                </a:solidFill>
                <a:latin typeface="Roboto" panose="020B0604020202020204" charset="0"/>
                <a:ea typeface="Roboto" panose="020B0604020202020204" charset="0"/>
              </a:rPr>
              <a:t>Sa texture fine et soyeuse</a:t>
            </a:r>
          </a:p>
          <a:p>
            <a:pPr defTabSz="812770"/>
            <a:r>
              <a:rPr lang="fr-FR" sz="1600" dirty="0">
                <a:solidFill>
                  <a:prstClr val="black"/>
                </a:solidFill>
                <a:latin typeface="Roboto" panose="020B0604020202020204" charset="0"/>
                <a:ea typeface="Roboto" panose="020B0604020202020204" charset="0"/>
              </a:rPr>
              <a:t>Flacon pompe </a:t>
            </a:r>
            <a:r>
              <a:rPr lang="fr-FR" sz="1600" dirty="0" err="1">
                <a:solidFill>
                  <a:prstClr val="black"/>
                </a:solidFill>
                <a:latin typeface="Roboto" panose="020B0604020202020204" charset="0"/>
                <a:ea typeface="Roboto" panose="020B0604020202020204" charset="0"/>
              </a:rPr>
              <a:t>airless</a:t>
            </a:r>
            <a:endParaRPr lang="fr-FR" sz="1600" dirty="0">
              <a:solidFill>
                <a:prstClr val="black"/>
              </a:solidFill>
              <a:latin typeface="Roboto" panose="020B0604020202020204" charset="0"/>
              <a:ea typeface="Roboto" panose="020B0604020202020204" charset="0"/>
            </a:endParaRPr>
          </a:p>
        </p:txBody>
      </p:sp>
      <p:sp>
        <p:nvSpPr>
          <p:cNvPr id="21" name="Rectangle 20"/>
          <p:cNvSpPr/>
          <p:nvPr/>
        </p:nvSpPr>
        <p:spPr>
          <a:xfrm>
            <a:off x="2283694" y="4000834"/>
            <a:ext cx="5928568" cy="1391791"/>
          </a:xfrm>
          <a:prstGeom prst="rect">
            <a:avLst/>
          </a:prstGeom>
          <a:solidFill>
            <a:schemeClr val="bg1"/>
          </a:solidFill>
        </p:spPr>
        <p:txBody>
          <a:bodyPr wrap="square">
            <a:spAutoFit/>
          </a:bodyPr>
          <a:lstStyle/>
          <a:p>
            <a:pPr lvl="0"/>
            <a:r>
              <a:rPr lang="fr-FR" sz="1600" dirty="0">
                <a:solidFill>
                  <a:prstClr val="black"/>
                </a:solidFill>
                <a:latin typeface="Roboto" panose="02000000000000000000" pitchFamily="2" charset="0"/>
                <a:ea typeface="Roboto" panose="02000000000000000000" pitchFamily="2" charset="0"/>
              </a:rPr>
              <a:t>R</a:t>
            </a:r>
            <a:r>
              <a:rPr lang="fr-FR" sz="1600" dirty="0">
                <a:latin typeface="Roboto" panose="02000000000000000000" pitchFamily="2" charset="0"/>
                <a:ea typeface="Roboto" panose="02000000000000000000" pitchFamily="2" charset="0"/>
              </a:rPr>
              <a:t>enforce le potentiel de défense contre les agressions</a:t>
            </a:r>
          </a:p>
          <a:p>
            <a:pPr lvl="0"/>
            <a:r>
              <a:rPr lang="fr-FR" sz="1200" i="1" dirty="0">
                <a:solidFill>
                  <a:prstClr val="black"/>
                </a:solidFill>
                <a:latin typeface="Roboto" panose="02000000000000000000" pitchFamily="2" charset="0"/>
                <a:ea typeface="Roboto" panose="02000000000000000000" pitchFamily="2" charset="0"/>
              </a:rPr>
              <a:t>Multiplication des cellules de Langerhans: +146%</a:t>
            </a:r>
            <a:r>
              <a:rPr lang="fr-FR" sz="1200" dirty="0">
                <a:solidFill>
                  <a:prstClr val="black"/>
                </a:solidFill>
                <a:latin typeface="Roboto" panose="02000000000000000000" pitchFamily="2" charset="0"/>
                <a:ea typeface="Roboto" panose="02000000000000000000" pitchFamily="2" charset="0"/>
              </a:rPr>
              <a:t> </a:t>
            </a:r>
          </a:p>
          <a:p>
            <a:r>
              <a:rPr lang="fr-FR" sz="1600" dirty="0">
                <a:solidFill>
                  <a:prstClr val="black"/>
                </a:solidFill>
                <a:latin typeface="Roboto" panose="02000000000000000000" pitchFamily="2" charset="0"/>
                <a:ea typeface="Roboto" panose="02000000000000000000" pitchFamily="2" charset="0"/>
              </a:rPr>
              <a:t>R</a:t>
            </a:r>
            <a:r>
              <a:rPr lang="fr-FR" sz="1600" dirty="0">
                <a:latin typeface="Roboto" panose="02000000000000000000" pitchFamily="2" charset="0"/>
                <a:ea typeface="Roboto" panose="02000000000000000000" pitchFamily="2" charset="0"/>
              </a:rPr>
              <a:t>estaure une communication harmonieuse entre les cellules et favorise la régénération </a:t>
            </a:r>
          </a:p>
          <a:p>
            <a:r>
              <a:rPr lang="fr-FR" sz="1200" i="1" dirty="0">
                <a:solidFill>
                  <a:prstClr val="black"/>
                </a:solidFill>
                <a:latin typeface="Roboto" panose="02000000000000000000" pitchFamily="2" charset="0"/>
                <a:ea typeface="Roboto" panose="02000000000000000000" pitchFamily="2" charset="0"/>
              </a:rPr>
              <a:t>Communication entre le derme et la JDE: +124% </a:t>
            </a:r>
            <a:endParaRPr lang="fr-FR" sz="1200" i="1" dirty="0">
              <a:latin typeface="Roboto" panose="02000000000000000000" pitchFamily="2" charset="0"/>
              <a:ea typeface="Roboto" panose="02000000000000000000" pitchFamily="2" charset="0"/>
            </a:endParaRPr>
          </a:p>
          <a:p>
            <a:endParaRPr lang="fr-FR" sz="1244" dirty="0">
              <a:solidFill>
                <a:prstClr val="black"/>
              </a:solidFill>
              <a:latin typeface="Roboto" panose="020B0604020202020204" charset="0"/>
              <a:ea typeface="Roboto" panose="020B0604020202020204" charset="0"/>
            </a:endParaRPr>
          </a:p>
        </p:txBody>
      </p:sp>
      <p:sp>
        <p:nvSpPr>
          <p:cNvPr id="24" name="ZoneTexte 23"/>
          <p:cNvSpPr txBox="1"/>
          <p:nvPr/>
        </p:nvSpPr>
        <p:spPr>
          <a:xfrm>
            <a:off x="10436361" y="5103994"/>
            <a:ext cx="430887" cy="605062"/>
          </a:xfrm>
          <a:prstGeom prst="rect">
            <a:avLst/>
          </a:prstGeom>
          <a:solidFill>
            <a:schemeClr val="bg1"/>
          </a:solidFill>
        </p:spPr>
        <p:txBody>
          <a:bodyPr vert="vert270" wrap="square" rtlCol="0">
            <a:spAutoFit/>
          </a:bodyPr>
          <a:lstStyle/>
          <a:p>
            <a:pPr defTabSz="812770"/>
            <a:r>
              <a:rPr lang="fr-FR" sz="1600" dirty="0">
                <a:solidFill>
                  <a:prstClr val="black"/>
                </a:solidFill>
                <a:latin typeface="Calibri"/>
              </a:rPr>
              <a:t>30 ml </a:t>
            </a:r>
          </a:p>
        </p:txBody>
      </p:sp>
      <p:pic>
        <p:nvPicPr>
          <p:cNvPr id="19" name="Image 1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853965" y="1706321"/>
            <a:ext cx="1087369" cy="4789385"/>
          </a:xfrm>
          <a:prstGeom prst="rect">
            <a:avLst/>
          </a:prstGeom>
        </p:spPr>
      </p:pic>
      <p:sp>
        <p:nvSpPr>
          <p:cNvPr id="16" name="ZoneTexte 15"/>
          <p:cNvSpPr txBox="1"/>
          <p:nvPr/>
        </p:nvSpPr>
        <p:spPr>
          <a:xfrm>
            <a:off x="9974756" y="2249789"/>
            <a:ext cx="2071907" cy="311175"/>
          </a:xfrm>
          <a:prstGeom prst="rect">
            <a:avLst/>
          </a:prstGeom>
          <a:solidFill>
            <a:schemeClr val="bg1"/>
          </a:solidFill>
        </p:spPr>
        <p:txBody>
          <a:bodyPr wrap="square" rtlCol="0">
            <a:spAutoFit/>
          </a:bodyPr>
          <a:lstStyle/>
          <a:p>
            <a:pPr defTabSz="812770"/>
            <a:r>
              <a:rPr lang="fr-FR" sz="1422" i="1" dirty="0">
                <a:solidFill>
                  <a:prstClr val="black"/>
                </a:solidFill>
                <a:latin typeface="Calibri"/>
              </a:rPr>
              <a:t>Au Complexe </a:t>
            </a:r>
            <a:r>
              <a:rPr lang="fr-FR" sz="1422" i="1" dirty="0" err="1">
                <a:solidFill>
                  <a:prstClr val="black"/>
                </a:solidFill>
                <a:latin typeface="Calibri"/>
              </a:rPr>
              <a:t>Cell-Energy</a:t>
            </a:r>
            <a:endParaRPr lang="fr-FR" sz="1422" i="1" dirty="0">
              <a:solidFill>
                <a:prstClr val="black"/>
              </a:solidFill>
              <a:latin typeface="Calibri"/>
            </a:endParaRPr>
          </a:p>
        </p:txBody>
      </p:sp>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172" y="2389256"/>
            <a:ext cx="995198" cy="1261241"/>
          </a:xfrm>
          <a:prstGeom prst="rect">
            <a:avLst/>
          </a:prstGeom>
        </p:spPr>
      </p:pic>
      <p:pic>
        <p:nvPicPr>
          <p:cNvPr id="31" name="Imag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538" y="3939605"/>
            <a:ext cx="1065632" cy="1350505"/>
          </a:xfrm>
          <a:prstGeom prst="rect">
            <a:avLst/>
          </a:prstGeom>
        </p:spPr>
      </p:pic>
      <p:pic>
        <p:nvPicPr>
          <p:cNvPr id="32" name="Imag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1528" y="5202492"/>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CELLULAR CODE SERUM</a:t>
            </a:r>
          </a:p>
          <a:p>
            <a:pPr>
              <a:lnSpc>
                <a:spcPts val="2982"/>
              </a:lnSpc>
            </a:pPr>
            <a:endParaRPr lang="fr-FR" sz="1800" cap="small" dirty="0"/>
          </a:p>
        </p:txBody>
      </p:sp>
    </p:spTree>
    <p:extLst>
      <p:ext uri="{BB962C8B-B14F-4D97-AF65-F5344CB8AC3E}">
        <p14:creationId xmlns:p14="http://schemas.microsoft.com/office/powerpoint/2010/main" val="7142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5E45048E-C10C-4531-81EB-5E1E06FD111F}"/>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16" name="ZoneTexte 15"/>
          <p:cNvSpPr txBox="1"/>
          <p:nvPr/>
        </p:nvSpPr>
        <p:spPr>
          <a:xfrm>
            <a:off x="3388349" y="1636639"/>
            <a:ext cx="6964221" cy="1634490"/>
          </a:xfrm>
          <a:prstGeom prst="roundRect">
            <a:avLst/>
          </a:prstGeom>
          <a:solidFill>
            <a:schemeClr val="bg1"/>
          </a:solidFill>
          <a:ln>
            <a:solidFill>
              <a:schemeClr val="tx1">
                <a:lumMod val="65000"/>
                <a:lumOff val="35000"/>
              </a:schemeClr>
            </a:solidFill>
          </a:ln>
        </p:spPr>
        <p:txBody>
          <a:bodyPr wrap="square" rtlCol="0" anchor="ctr">
            <a:spAutoFit/>
          </a:bodyPr>
          <a:lstStyle/>
          <a:p>
            <a:pPr>
              <a:defRPr/>
            </a:pPr>
            <a:r>
              <a:rPr lang="fr-FR" dirty="0"/>
              <a:t>	</a:t>
            </a:r>
          </a:p>
          <a:p>
            <a:pPr>
              <a:defRPr/>
            </a:pPr>
            <a:r>
              <a:rPr lang="fr-FR" dirty="0"/>
              <a:t>	</a:t>
            </a:r>
            <a:r>
              <a:rPr lang="fr-FR" dirty="0">
                <a:latin typeface="Roboto" panose="02000000000000000000" pitchFamily="2" charset="0"/>
                <a:ea typeface="Roboto" panose="02000000000000000000" pitchFamily="2" charset="0"/>
              </a:rPr>
              <a:t>Matin et/ou soir, après nettoyage et brumisation de la 	lotion Yon-Ka, appliquer le sérum (2 à 3 pompes) sur le 	visage et le cou avant la crème habituelle.</a:t>
            </a:r>
          </a:p>
          <a:p>
            <a:pPr>
              <a:defRPr/>
            </a:pPr>
            <a:r>
              <a:rPr lang="fr-FR" dirty="0"/>
              <a:t>	</a:t>
            </a:r>
            <a:endParaRPr lang="fr-FR" dirty="0">
              <a:solidFill>
                <a:prstClr val="black"/>
              </a:solidFill>
              <a:latin typeface="Roboto Light" panose="020B0604020202020204" charset="0"/>
              <a:ea typeface="Roboto Light" panose="020B0604020202020204" charset="0"/>
            </a:endParaRPr>
          </a:p>
        </p:txBody>
      </p:sp>
      <p:pic>
        <p:nvPicPr>
          <p:cNvPr id="2" name="Image 1"/>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85124" y="2028570"/>
            <a:ext cx="768389" cy="692186"/>
          </a:xfrm>
          <a:prstGeom prst="rect">
            <a:avLst/>
          </a:prstGeom>
        </p:spPr>
      </p:pic>
      <p:sp>
        <p:nvSpPr>
          <p:cNvPr id="19" name="Rectangle 18"/>
          <p:cNvSpPr/>
          <p:nvPr/>
        </p:nvSpPr>
        <p:spPr>
          <a:xfrm>
            <a:off x="-20239" y="5911534"/>
            <a:ext cx="3328283" cy="600164"/>
          </a:xfrm>
          <a:prstGeom prst="rect">
            <a:avLst/>
          </a:prstGeom>
        </p:spPr>
        <p:txBody>
          <a:bodyPr wrap="square">
            <a:spAutoFit/>
          </a:bodyPr>
          <a:lstStyle/>
          <a:p>
            <a:pPr algn="ctr">
              <a:defRPr/>
            </a:pPr>
            <a:r>
              <a:rPr lang="fr-FR" sz="1100" dirty="0" err="1">
                <a:solidFill>
                  <a:prstClr val="black"/>
                </a:solidFill>
              </a:rPr>
              <a:t>Lipo</a:t>
            </a:r>
            <a:r>
              <a:rPr lang="fr-FR" sz="1100" dirty="0">
                <a:solidFill>
                  <a:prstClr val="black"/>
                </a:solidFill>
              </a:rPr>
              <a:t>-aminoacide</a:t>
            </a:r>
          </a:p>
          <a:p>
            <a:pPr algn="ctr">
              <a:defRPr/>
            </a:pPr>
            <a:r>
              <a:rPr lang="fr-FR" sz="1100" b="1" dirty="0">
                <a:solidFill>
                  <a:prstClr val="black"/>
                </a:solidFill>
              </a:rPr>
              <a:t>Longévité cellulaire/communication harmonieuse entre les cellules/renforce le potentiel de défense</a:t>
            </a:r>
            <a:endParaRPr lang="fr-FR" sz="1100" dirty="0">
              <a:solidFill>
                <a:prstClr val="black"/>
              </a:solidFill>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1426" y="4810067"/>
            <a:ext cx="945599" cy="1002612"/>
          </a:xfrm>
          <a:prstGeom prst="rect">
            <a:avLst/>
          </a:prstGeom>
        </p:spPr>
      </p:pic>
      <p:sp>
        <p:nvSpPr>
          <p:cNvPr id="24" name="Rectangle 23"/>
          <p:cNvSpPr/>
          <p:nvPr/>
        </p:nvSpPr>
        <p:spPr>
          <a:xfrm>
            <a:off x="5619488" y="6031563"/>
            <a:ext cx="901168"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3229571" y="5922584"/>
            <a:ext cx="2644016" cy="600164"/>
          </a:xfrm>
          <a:prstGeom prst="rect">
            <a:avLst/>
          </a:prstGeom>
        </p:spPr>
        <p:txBody>
          <a:bodyPr wrap="square">
            <a:spAutoFit/>
          </a:bodyPr>
          <a:lstStyle/>
          <a:p>
            <a:pPr algn="ctr">
              <a:defRPr/>
            </a:pPr>
            <a:r>
              <a:rPr lang="fr-FR" sz="1100" dirty="0">
                <a:solidFill>
                  <a:prstClr val="black"/>
                </a:solidFill>
              </a:rPr>
              <a:t>D-Ribose</a:t>
            </a:r>
          </a:p>
          <a:p>
            <a:pPr algn="ctr">
              <a:defRPr/>
            </a:pPr>
            <a:r>
              <a:rPr lang="fr-FR" sz="1100" b="1" dirty="0">
                <a:solidFill>
                  <a:prstClr val="black"/>
                </a:solidFill>
              </a:rPr>
              <a:t>Energie cellulaire accélère la synthèse d’ATP (réserve d’énergie de la cellule)</a:t>
            </a:r>
            <a:endParaRPr lang="fr-FR" sz="1100" dirty="0">
              <a:solidFill>
                <a:prstClr val="black"/>
              </a:solidFill>
            </a:endParaRPr>
          </a:p>
        </p:txBody>
      </p:sp>
      <p:sp>
        <p:nvSpPr>
          <p:cNvPr id="26" name="Rectangle 25"/>
          <p:cNvSpPr/>
          <p:nvPr/>
        </p:nvSpPr>
        <p:spPr>
          <a:xfrm>
            <a:off x="5679664" y="5924728"/>
            <a:ext cx="2124920" cy="600164"/>
          </a:xfrm>
          <a:prstGeom prst="rect">
            <a:avLst/>
          </a:prstGeom>
        </p:spPr>
        <p:txBody>
          <a:bodyPr wrap="square">
            <a:spAutoFit/>
          </a:bodyPr>
          <a:lstStyle/>
          <a:p>
            <a:pPr algn="ctr">
              <a:defRPr/>
            </a:pPr>
            <a:r>
              <a:rPr lang="fr-FR" sz="1100" dirty="0" err="1">
                <a:solidFill>
                  <a:prstClr val="black"/>
                </a:solidFill>
              </a:rPr>
              <a:t>Baicaline</a:t>
            </a:r>
            <a:endParaRPr lang="fr-FR" sz="1100" dirty="0">
              <a:solidFill>
                <a:prstClr val="black"/>
              </a:solidFill>
            </a:endParaRPr>
          </a:p>
          <a:p>
            <a:pPr algn="ctr">
              <a:defRPr/>
            </a:pPr>
            <a:r>
              <a:rPr lang="fr-FR" sz="1100" b="1" dirty="0">
                <a:solidFill>
                  <a:prstClr val="black"/>
                </a:solidFill>
              </a:rPr>
              <a:t>Longévité cellulaire </a:t>
            </a:r>
          </a:p>
          <a:p>
            <a:pPr lvl="0">
              <a:defRPr/>
            </a:pPr>
            <a:endParaRPr lang="fr-FR" sz="1100" dirty="0">
              <a:solidFill>
                <a:prstClr val="black"/>
              </a:solidFill>
            </a:endParaRPr>
          </a:p>
        </p:txBody>
      </p:sp>
      <p:sp>
        <p:nvSpPr>
          <p:cNvPr id="28" name="Rectangle 27"/>
          <p:cNvSpPr/>
          <p:nvPr/>
        </p:nvSpPr>
        <p:spPr>
          <a:xfrm>
            <a:off x="7803979" y="5940275"/>
            <a:ext cx="1969243" cy="600164"/>
          </a:xfrm>
          <a:prstGeom prst="rect">
            <a:avLst/>
          </a:prstGeom>
        </p:spPr>
        <p:txBody>
          <a:bodyPr wrap="square">
            <a:spAutoFit/>
          </a:bodyPr>
          <a:lstStyle/>
          <a:p>
            <a:pPr algn="ctr">
              <a:defRPr/>
            </a:pPr>
            <a:r>
              <a:rPr lang="fr-FR" sz="1100" dirty="0">
                <a:solidFill>
                  <a:prstClr val="black"/>
                </a:solidFill>
              </a:rPr>
              <a:t>Grande Capucine </a:t>
            </a:r>
          </a:p>
          <a:p>
            <a:pPr algn="ctr">
              <a:defRPr/>
            </a:pPr>
            <a:r>
              <a:rPr lang="fr-FR" sz="1100" b="1" dirty="0">
                <a:solidFill>
                  <a:prstClr val="black"/>
                </a:solidFill>
              </a:rPr>
              <a:t>Oxygène les cellules cutanées et améliore l’éclat du teint</a:t>
            </a:r>
            <a:endParaRPr lang="fr-FR" sz="1100" dirty="0">
              <a:solidFill>
                <a:prstClr val="black"/>
              </a:solidFill>
            </a:endParaRPr>
          </a:p>
        </p:txBody>
      </p:sp>
      <p:sp>
        <p:nvSpPr>
          <p:cNvPr id="32" name="Rectangle 31"/>
          <p:cNvSpPr/>
          <p:nvPr/>
        </p:nvSpPr>
        <p:spPr>
          <a:xfrm>
            <a:off x="9816506" y="5940275"/>
            <a:ext cx="2375337" cy="938719"/>
          </a:xfrm>
          <a:prstGeom prst="rect">
            <a:avLst/>
          </a:prstGeom>
        </p:spPr>
        <p:txBody>
          <a:bodyPr wrap="square">
            <a:spAutoFit/>
          </a:bodyPr>
          <a:lstStyle/>
          <a:p>
            <a:pPr algn="ctr">
              <a:defRPr/>
            </a:pPr>
            <a:r>
              <a:rPr lang="fr-FR" sz="1100" dirty="0">
                <a:solidFill>
                  <a:prstClr val="black"/>
                </a:solidFill>
              </a:rPr>
              <a:t>Quintessence Yon-Ka + </a:t>
            </a:r>
            <a:r>
              <a:rPr lang="fr-FR" sz="1100" dirty="0"/>
              <a:t>H.E. de bergamote, citron, mandarine, rose, fève tonka, bois de gaïac</a:t>
            </a:r>
            <a:endParaRPr lang="fr-FR" sz="1100" dirty="0">
              <a:solidFill>
                <a:prstClr val="black"/>
              </a:solidFill>
            </a:endParaRPr>
          </a:p>
          <a:p>
            <a:pPr algn="ctr">
              <a:defRPr/>
            </a:pPr>
            <a:r>
              <a:rPr lang="fr-FR" sz="1100" b="1" dirty="0">
                <a:solidFill>
                  <a:prstClr val="black"/>
                </a:solidFill>
              </a:rPr>
              <a:t>Vitalisant - Ressourçant</a:t>
            </a:r>
          </a:p>
          <a:p>
            <a:pPr lvl="0">
              <a:defRPr/>
            </a:pPr>
            <a:endParaRPr lang="fr-FR" sz="1100" dirty="0">
              <a:solidFill>
                <a:prstClr val="black"/>
              </a:solidFill>
            </a:endParaRPr>
          </a:p>
        </p:txBody>
      </p:sp>
      <p:sp>
        <p:nvSpPr>
          <p:cNvPr id="38"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CELLULAR CODE SERUM</a:t>
            </a:r>
          </a:p>
          <a:p>
            <a:pPr>
              <a:lnSpc>
                <a:spcPts val="2982"/>
              </a:lnSpc>
            </a:pPr>
            <a:endParaRPr lang="fr-FR" sz="1800" cap="small" dirty="0"/>
          </a:p>
        </p:txBody>
      </p:sp>
      <p:pic>
        <p:nvPicPr>
          <p:cNvPr id="39" name="Image 3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26894" y="0"/>
            <a:ext cx="993380" cy="4375405"/>
          </a:xfrm>
          <a:prstGeom prst="rect">
            <a:avLst/>
          </a:prstGeom>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5029" y="4788122"/>
            <a:ext cx="746784" cy="1024557"/>
          </a:xfrm>
          <a:prstGeom prst="rect">
            <a:avLst/>
          </a:prstGeom>
        </p:spPr>
      </p:pic>
      <p:pic>
        <p:nvPicPr>
          <p:cNvPr id="5" name="Imag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0304" y="4810067"/>
            <a:ext cx="1006780" cy="1006780"/>
          </a:xfrm>
          <a:prstGeom prst="rect">
            <a:avLst/>
          </a:prstGeom>
        </p:spPr>
      </p:pic>
      <p:pic>
        <p:nvPicPr>
          <p:cNvPr id="6" name="Imag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20399" y="4903672"/>
            <a:ext cx="528047" cy="909007"/>
          </a:xfrm>
          <a:prstGeom prst="rect">
            <a:avLst/>
          </a:prstGeom>
        </p:spPr>
      </p:pic>
      <p:pic>
        <p:nvPicPr>
          <p:cNvPr id="7" name="Imag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96662" y="4948504"/>
            <a:ext cx="1526168" cy="1017560"/>
          </a:xfrm>
          <a:prstGeom prst="rect">
            <a:avLst/>
          </a:prstGeom>
        </p:spPr>
      </p:pic>
      <p:pic>
        <p:nvPicPr>
          <p:cNvPr id="41" name="Imag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397412" y="4418878"/>
            <a:ext cx="510131" cy="272247"/>
          </a:xfrm>
          <a:prstGeom prst="rect">
            <a:avLst/>
          </a:prstGeom>
        </p:spPr>
      </p:pic>
      <p:pic>
        <p:nvPicPr>
          <p:cNvPr id="42" name="Imag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480971" y="4456458"/>
            <a:ext cx="510131" cy="272247"/>
          </a:xfrm>
          <a:prstGeom prst="rect">
            <a:avLst/>
          </a:prstGeom>
        </p:spPr>
      </p:pic>
      <p:pic>
        <p:nvPicPr>
          <p:cNvPr id="43" name="Imag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4242994" y="4416734"/>
            <a:ext cx="510131" cy="272247"/>
          </a:xfrm>
          <a:prstGeom prst="rect">
            <a:avLst/>
          </a:prstGeom>
        </p:spPr>
      </p:pic>
      <p:pic>
        <p:nvPicPr>
          <p:cNvPr id="44" name="Imag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331441">
            <a:off x="2082455" y="4433538"/>
            <a:ext cx="510131" cy="272247"/>
          </a:xfrm>
          <a:prstGeom prst="rect">
            <a:avLst/>
          </a:prstGeom>
        </p:spPr>
      </p:pic>
      <p:sp>
        <p:nvSpPr>
          <p:cNvPr id="9" name="Accolade ouvrante 8"/>
          <p:cNvSpPr/>
          <p:nvPr/>
        </p:nvSpPr>
        <p:spPr>
          <a:xfrm rot="5400000">
            <a:off x="5100260" y="100581"/>
            <a:ext cx="587658" cy="8378120"/>
          </a:xfrm>
          <a:prstGeom prst="leftBrace">
            <a:avLst>
              <a:gd name="adj1" fmla="val 0"/>
              <a:gd name="adj2" fmla="val 4943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5" name="Rectangle 44"/>
          <p:cNvSpPr/>
          <p:nvPr/>
        </p:nvSpPr>
        <p:spPr>
          <a:xfrm>
            <a:off x="4634183" y="3715417"/>
            <a:ext cx="1754930" cy="261610"/>
          </a:xfrm>
          <a:prstGeom prst="rect">
            <a:avLst/>
          </a:prstGeom>
          <a:solidFill>
            <a:schemeClr val="bg1"/>
          </a:solidFill>
          <a:ln>
            <a:solidFill>
              <a:schemeClr val="tx1"/>
            </a:solidFill>
          </a:ln>
        </p:spPr>
        <p:txBody>
          <a:bodyPr wrap="square" anchor="ctr">
            <a:spAutoFit/>
          </a:bodyPr>
          <a:lstStyle/>
          <a:p>
            <a:pPr algn="ctr">
              <a:defRPr/>
            </a:pPr>
            <a:r>
              <a:rPr lang="fr-FR" sz="1100" b="1" dirty="0">
                <a:solidFill>
                  <a:prstClr val="black"/>
                </a:solidFill>
              </a:rPr>
              <a:t>= Complexe </a:t>
            </a:r>
            <a:r>
              <a:rPr lang="fr-FR" sz="1100" b="1" dirty="0" err="1">
                <a:solidFill>
                  <a:prstClr val="black"/>
                </a:solidFill>
              </a:rPr>
              <a:t>Cell-energy</a:t>
            </a:r>
            <a:endParaRPr lang="fr-FR" sz="1100" dirty="0">
              <a:solidFill>
                <a:prstClr val="black"/>
              </a:solidFill>
            </a:endParaRPr>
          </a:p>
        </p:txBody>
      </p:sp>
      <p:pic>
        <p:nvPicPr>
          <p:cNvPr id="27" name="Imag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476640" y="5370345"/>
            <a:ext cx="388240" cy="417265"/>
          </a:xfrm>
          <a:prstGeom prst="rect">
            <a:avLst/>
          </a:prstGeom>
        </p:spPr>
      </p:pic>
      <p:pic>
        <p:nvPicPr>
          <p:cNvPr id="29" name="Imag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39066" y="4958560"/>
            <a:ext cx="459060" cy="479127"/>
          </a:xfrm>
          <a:prstGeom prst="rect">
            <a:avLst/>
          </a:prstGeom>
        </p:spPr>
      </p:pic>
      <p:pic>
        <p:nvPicPr>
          <p:cNvPr id="30" name="Imag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7367" y="4718501"/>
            <a:ext cx="369135" cy="342289"/>
          </a:xfrm>
          <a:prstGeom prst="rect">
            <a:avLst/>
          </a:prstGeom>
        </p:spPr>
      </p:pic>
      <p:pic>
        <p:nvPicPr>
          <p:cNvPr id="31" name="Imag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04442" y="5050607"/>
            <a:ext cx="543317" cy="450819"/>
          </a:xfrm>
          <a:prstGeom prst="rect">
            <a:avLst/>
          </a:prstGeom>
        </p:spPr>
      </p:pic>
      <p:pic>
        <p:nvPicPr>
          <p:cNvPr id="33" name="Image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968003" y="4768699"/>
            <a:ext cx="450085" cy="379722"/>
          </a:xfrm>
          <a:prstGeom prst="rect">
            <a:avLst/>
          </a:prstGeom>
        </p:spPr>
      </p:pic>
      <p:pic>
        <p:nvPicPr>
          <p:cNvPr id="34" name="Image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11520" y="5472575"/>
            <a:ext cx="571745" cy="323256"/>
          </a:xfrm>
          <a:prstGeom prst="rect">
            <a:avLst/>
          </a:prstGeom>
        </p:spPr>
      </p:pic>
    </p:spTree>
    <p:extLst>
      <p:ext uri="{BB962C8B-B14F-4D97-AF65-F5344CB8AC3E}">
        <p14:creationId xmlns:p14="http://schemas.microsoft.com/office/powerpoint/2010/main" val="23235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1000"/>
                                        <p:tgtEl>
                                          <p:spTgt spid="33"/>
                                        </p:tgtEl>
                                      </p:cBhvr>
                                    </p:animEffect>
                                    <p:anim calcmode="lin" valueType="num">
                                      <p:cBhvr>
                                        <p:cTn id="82" dur="1000" fill="hold"/>
                                        <p:tgtEl>
                                          <p:spTgt spid="33"/>
                                        </p:tgtEl>
                                        <p:attrNameLst>
                                          <p:attrName>ppt_x</p:attrName>
                                        </p:attrNameLst>
                                      </p:cBhvr>
                                      <p:tavLst>
                                        <p:tav tm="0">
                                          <p:val>
                                            <p:strVal val="#ppt_x"/>
                                          </p:val>
                                        </p:tav>
                                        <p:tav tm="100000">
                                          <p:val>
                                            <p:strVal val="#ppt_x"/>
                                          </p:val>
                                        </p:tav>
                                      </p:tavLst>
                                    </p:anim>
                                    <p:anim calcmode="lin" valueType="num">
                                      <p:cBhvr>
                                        <p:cTn id="83" dur="1000" fill="hold"/>
                                        <p:tgtEl>
                                          <p:spTgt spid="33"/>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1000"/>
                                        <p:tgtEl>
                                          <p:spTgt spid="34"/>
                                        </p:tgtEl>
                                      </p:cBhvr>
                                    </p:animEffect>
                                    <p:anim calcmode="lin" valueType="num">
                                      <p:cBhvr>
                                        <p:cTn id="87" dur="1000" fill="hold"/>
                                        <p:tgtEl>
                                          <p:spTgt spid="34"/>
                                        </p:tgtEl>
                                        <p:attrNameLst>
                                          <p:attrName>ppt_x</p:attrName>
                                        </p:attrNameLst>
                                      </p:cBhvr>
                                      <p:tavLst>
                                        <p:tav tm="0">
                                          <p:val>
                                            <p:strVal val="#ppt_x"/>
                                          </p:val>
                                        </p:tav>
                                        <p:tav tm="100000">
                                          <p:val>
                                            <p:strVal val="#ppt_x"/>
                                          </p:val>
                                        </p:tav>
                                      </p:tavLst>
                                    </p:anim>
                                    <p:anim calcmode="lin" valueType="num">
                                      <p:cBhvr>
                                        <p:cTn id="8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26" grpId="0"/>
      <p:bldP spid="28"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8F5FB2C-FD6F-4061-8E8A-2B0F9ECAACB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33212" y="135"/>
            <a:ext cx="12214840" cy="6857730"/>
          </a:xfrm>
          <a:prstGeom prst="rect">
            <a:avLst/>
          </a:prstGeom>
        </p:spPr>
      </p:pic>
      <p:sp>
        <p:nvSpPr>
          <p:cNvPr id="22" name="Arc 21"/>
          <p:cNvSpPr/>
          <p:nvPr/>
        </p:nvSpPr>
        <p:spPr>
          <a:xfrm rot="9523306">
            <a:off x="1010674" y="2024223"/>
            <a:ext cx="3226630" cy="4538375"/>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2770"/>
            <a:endParaRPr lang="fr-FR" sz="1600">
              <a:solidFill>
                <a:prstClr val="black"/>
              </a:solidFill>
              <a:latin typeface="Calibri"/>
            </a:endParaRPr>
          </a:p>
        </p:txBody>
      </p:sp>
      <p:sp>
        <p:nvSpPr>
          <p:cNvPr id="14" name="Rectangle 13"/>
          <p:cNvSpPr/>
          <p:nvPr/>
        </p:nvSpPr>
        <p:spPr>
          <a:xfrm>
            <a:off x="677333" y="1491838"/>
            <a:ext cx="10837334" cy="400110"/>
          </a:xfrm>
          <a:prstGeom prst="rect">
            <a:avLst/>
          </a:prstGeom>
        </p:spPr>
        <p:txBody>
          <a:bodyPr wrap="square">
            <a:spAutoFit/>
          </a:bodyPr>
          <a:lstStyle/>
          <a:p>
            <a:pPr algn="ctr" defTabSz="812770">
              <a:defRPr/>
            </a:pPr>
            <a:r>
              <a:rPr lang="fr-FR" sz="2000" i="1" dirty="0">
                <a:solidFill>
                  <a:srgbClr val="3E3E3E"/>
                </a:solidFill>
                <a:latin typeface="KyivType Sans2" panose="00000500000000000000" pitchFamily="50" charset="0"/>
              </a:rPr>
              <a:t>Elixir réparateur nourrissant</a:t>
            </a:r>
          </a:p>
        </p:txBody>
      </p:sp>
      <p:sp>
        <p:nvSpPr>
          <p:cNvPr id="7" name="ZoneTexte 6"/>
          <p:cNvSpPr txBox="1"/>
          <p:nvPr/>
        </p:nvSpPr>
        <p:spPr>
          <a:xfrm>
            <a:off x="1334192" y="2039093"/>
            <a:ext cx="4183657" cy="1077218"/>
          </a:xfrm>
          <a:prstGeom prst="rect">
            <a:avLst/>
          </a:prstGeom>
          <a:solidFill>
            <a:schemeClr val="bg1"/>
          </a:solidFill>
        </p:spPr>
        <p:txBody>
          <a:bodyPr wrap="square" rtlCol="0">
            <a:spAutoFit/>
          </a:bodyPr>
          <a:lstStyle/>
          <a:p>
            <a:pPr defTabSz="812770"/>
            <a:r>
              <a:rPr lang="fr-FR" sz="1600" dirty="0">
                <a:solidFill>
                  <a:srgbClr val="3E3E3E"/>
                </a:solidFill>
                <a:latin typeface="Roboto" panose="020B0604020202020204" charset="0"/>
                <a:ea typeface="Roboto" panose="020B0604020202020204" charset="0"/>
              </a:rPr>
              <a:t>Restructurant et hydratant</a:t>
            </a:r>
          </a:p>
          <a:p>
            <a:pPr defTabSz="812770"/>
            <a:r>
              <a:rPr lang="fr-FR" sz="1600" dirty="0">
                <a:solidFill>
                  <a:srgbClr val="3E3E3E"/>
                </a:solidFill>
                <a:latin typeface="Roboto" panose="020B0604020202020204" charset="0"/>
                <a:ea typeface="Roboto" panose="020B0604020202020204" charset="0"/>
              </a:rPr>
              <a:t>Nourrissant et réparateur </a:t>
            </a:r>
          </a:p>
          <a:p>
            <a:pPr defTabSz="812770"/>
            <a:r>
              <a:rPr lang="fr-FR" sz="1600" dirty="0">
                <a:solidFill>
                  <a:srgbClr val="3E3E3E"/>
                </a:solidFill>
                <a:latin typeface="Roboto" panose="020B0604020202020204" charset="0"/>
                <a:ea typeface="Roboto" panose="020B0604020202020204" charset="0"/>
              </a:rPr>
              <a:t>Apaisant et revitalisant</a:t>
            </a:r>
          </a:p>
          <a:p>
            <a:pPr defTabSz="812770"/>
            <a:r>
              <a:rPr lang="fr-FR" sz="1600" dirty="0">
                <a:solidFill>
                  <a:srgbClr val="3E3E3E"/>
                </a:solidFill>
                <a:latin typeface="Roboto" panose="020B0604020202020204" charset="0"/>
                <a:ea typeface="Roboto" panose="020B0604020202020204" charset="0"/>
              </a:rPr>
              <a:t>Rééquilibrant</a:t>
            </a:r>
          </a:p>
        </p:txBody>
      </p:sp>
      <p:sp>
        <p:nvSpPr>
          <p:cNvPr id="18" name="ZoneTexte 17"/>
          <p:cNvSpPr txBox="1"/>
          <p:nvPr/>
        </p:nvSpPr>
        <p:spPr>
          <a:xfrm>
            <a:off x="4037573" y="4825533"/>
            <a:ext cx="4174689" cy="1077218"/>
          </a:xfrm>
          <a:prstGeom prst="rect">
            <a:avLst/>
          </a:prstGeom>
          <a:solidFill>
            <a:schemeClr val="bg1"/>
          </a:solidFill>
        </p:spPr>
        <p:txBody>
          <a:bodyPr wrap="square" rtlCol="0">
            <a:spAutoFit/>
          </a:bodyPr>
          <a:lstStyle/>
          <a:p>
            <a:pPr algn="just" defTabSz="812770"/>
            <a:r>
              <a:rPr lang="fr-FR" sz="1600" dirty="0">
                <a:solidFill>
                  <a:srgbClr val="3E3E3E"/>
                </a:solidFill>
                <a:latin typeface="Roboto" panose="020B0604020202020204" charset="0"/>
                <a:ea typeface="Roboto" panose="020B0604020202020204" charset="0"/>
              </a:rPr>
              <a:t>92% d’Ingrédients d’Origine Naturelle dont 43% d’ingrédients d’Origine Biologique</a:t>
            </a:r>
          </a:p>
          <a:p>
            <a:pPr algn="just" defTabSz="812770"/>
            <a:r>
              <a:rPr lang="fr-FR" sz="1600" dirty="0">
                <a:solidFill>
                  <a:srgbClr val="3E3E3E"/>
                </a:solidFill>
                <a:latin typeface="Roboto" panose="020B0604020202020204" charset="0"/>
                <a:ea typeface="Roboto" panose="020B0604020202020204" charset="0"/>
              </a:rPr>
              <a:t>Double sérum Phyto-Aromatique (seul ou sous son soin habituel)</a:t>
            </a:r>
          </a:p>
        </p:txBody>
      </p:sp>
      <p:sp>
        <p:nvSpPr>
          <p:cNvPr id="21" name="Rectangle 20"/>
          <p:cNvSpPr/>
          <p:nvPr/>
        </p:nvSpPr>
        <p:spPr>
          <a:xfrm>
            <a:off x="2283694" y="3382467"/>
            <a:ext cx="5928568" cy="1200329"/>
          </a:xfrm>
          <a:prstGeom prst="rect">
            <a:avLst/>
          </a:prstGeom>
          <a:solidFill>
            <a:schemeClr val="bg1"/>
          </a:solidFill>
        </p:spPr>
        <p:txBody>
          <a:bodyPr wrap="square">
            <a:spAutoFit/>
          </a:bodyPr>
          <a:lstStyle/>
          <a:p>
            <a:pPr lvl="0"/>
            <a:r>
              <a:rPr lang="fr-FR" sz="1600" dirty="0">
                <a:solidFill>
                  <a:srgbClr val="3E3E3E"/>
                </a:solidFill>
                <a:latin typeface="Roboto" panose="02000000000000000000" pitchFamily="2" charset="0"/>
                <a:ea typeface="Roboto" panose="02000000000000000000" pitchFamily="2" charset="0"/>
              </a:rPr>
              <a:t>Après 4 semaines d’utilisation matin et soir:</a:t>
            </a:r>
          </a:p>
          <a:p>
            <a:pPr lvl="0"/>
            <a:r>
              <a:rPr lang="fr-FR" sz="1400" i="1" dirty="0">
                <a:solidFill>
                  <a:srgbClr val="3E3E3E"/>
                </a:solidFill>
                <a:latin typeface="Roboto" panose="02000000000000000000" pitchFamily="2" charset="0"/>
                <a:ea typeface="Roboto" panose="02000000000000000000" pitchFamily="2" charset="0"/>
              </a:rPr>
              <a:t>Peau revitalisée (88%)</a:t>
            </a:r>
          </a:p>
          <a:p>
            <a:pPr lvl="0"/>
            <a:r>
              <a:rPr lang="fr-FR" sz="1400" i="1" dirty="0">
                <a:solidFill>
                  <a:srgbClr val="3E3E3E"/>
                </a:solidFill>
                <a:latin typeface="Roboto" panose="02000000000000000000" pitchFamily="2" charset="0"/>
                <a:ea typeface="Roboto" panose="02000000000000000000" pitchFamily="2" charset="0"/>
              </a:rPr>
              <a:t>Apaisée et nourrie (83%)</a:t>
            </a:r>
          </a:p>
          <a:p>
            <a:pPr lvl="0"/>
            <a:r>
              <a:rPr lang="fr-FR" sz="1400" i="1" dirty="0">
                <a:solidFill>
                  <a:srgbClr val="3E3E3E"/>
                </a:solidFill>
                <a:latin typeface="Roboto" panose="02000000000000000000" pitchFamily="2" charset="0"/>
                <a:ea typeface="Roboto" panose="02000000000000000000" pitchFamily="2" charset="0"/>
              </a:rPr>
              <a:t>Confortable et hydratée (92%)</a:t>
            </a:r>
          </a:p>
          <a:p>
            <a:pPr lvl="0"/>
            <a:r>
              <a:rPr lang="fr-FR" sz="1400" i="1" dirty="0">
                <a:solidFill>
                  <a:srgbClr val="3E3E3E"/>
                </a:solidFill>
                <a:latin typeface="Roboto" panose="02000000000000000000" pitchFamily="2" charset="0"/>
                <a:ea typeface="Roboto" panose="02000000000000000000" pitchFamily="2" charset="0"/>
              </a:rPr>
              <a:t>Lissée (83%)</a:t>
            </a:r>
            <a:endParaRPr lang="fr-FR" sz="1200" i="1" dirty="0">
              <a:solidFill>
                <a:prstClr val="black"/>
              </a:solidFill>
              <a:highlight>
                <a:srgbClr val="FFFF00"/>
              </a:highlight>
              <a:latin typeface="Roboto" panose="020B0604020202020204" charset="0"/>
              <a:ea typeface="Roboto" panose="020B0604020202020204" charset="0"/>
            </a:endParaRPr>
          </a:p>
        </p:txBody>
      </p:sp>
      <p:pic>
        <p:nvPicPr>
          <p:cNvPr id="30" name="Imag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2" y="1770889"/>
            <a:ext cx="995198" cy="1261241"/>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538" y="3321238"/>
            <a:ext cx="1065632" cy="135050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1528" y="4584125"/>
            <a:ext cx="1000235" cy="1267624"/>
          </a:xfrm>
          <a:prstGeom prst="rect">
            <a:avLst/>
          </a:prstGeom>
        </p:spPr>
      </p:pic>
      <p:sp>
        <p:nvSpPr>
          <p:cNvPr id="20" name="Espace réservé du titre 1"/>
          <p:cNvSpPr txBox="1">
            <a:spLocks/>
          </p:cNvSpPr>
          <p:nvPr/>
        </p:nvSpPr>
        <p:spPr>
          <a:xfrm>
            <a:off x="0" y="381000"/>
            <a:ext cx="12192000" cy="1510948"/>
          </a:xfrm>
          <a:prstGeom prst="rect">
            <a:avLst/>
          </a:prstGeom>
        </p:spPr>
        <p:txBody>
          <a:bodyPr vert="horz" lIns="81280" tIns="40640" rIns="81280" bIns="4064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a:lnSpc>
                <a:spcPts val="2982"/>
              </a:lnSpc>
            </a:pPr>
            <a:r>
              <a:rPr lang="fr-FR" cap="small" dirty="0"/>
              <a:t>ELIXIR VITAL</a:t>
            </a:r>
          </a:p>
          <a:p>
            <a:pPr>
              <a:lnSpc>
                <a:spcPts val="2982"/>
              </a:lnSpc>
            </a:pPr>
            <a:endParaRPr lang="fr-FR" sz="1934" b="1" cap="small" dirty="0"/>
          </a:p>
        </p:txBody>
      </p:sp>
      <p:pic>
        <p:nvPicPr>
          <p:cNvPr id="19" name="Picture 6">
            <a:extLst>
              <a:ext uri="{FF2B5EF4-FFF2-40B4-BE49-F238E27FC236}">
                <a16:creationId xmlns:a16="http://schemas.microsoft.com/office/drawing/2014/main" id="{8C3145C0-FDEC-4825-92E4-F77F2123D4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830" t="22814" r="17863" b="-1318"/>
          <a:stretch/>
        </p:blipFill>
        <p:spPr bwMode="auto">
          <a:xfrm>
            <a:off x="8182274" y="262990"/>
            <a:ext cx="3847408" cy="636586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0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5590</Words>
  <Application>Microsoft Office PowerPoint</Application>
  <PresentationFormat>Grand écran</PresentationFormat>
  <Paragraphs>621</Paragraphs>
  <Slides>21</Slides>
  <Notes>19</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39" baseType="lpstr">
      <vt:lpstr>Arial</vt:lpstr>
      <vt:lpstr>Calibri</vt:lpstr>
      <vt:lpstr>Calibri Light</vt:lpstr>
      <vt:lpstr>Century Gothic</vt:lpstr>
      <vt:lpstr>Helvetica Neue</vt:lpstr>
      <vt:lpstr>KyivType Sans Medium2</vt:lpstr>
      <vt:lpstr>KyivType Sans2</vt:lpstr>
      <vt:lpstr>KyivTypeSans</vt:lpstr>
      <vt:lpstr>Optima</vt:lpstr>
      <vt:lpstr>Roboto</vt:lpstr>
      <vt:lpstr>Roboto Light</vt:lpstr>
      <vt:lpstr>Roboto Medium</vt:lpstr>
      <vt:lpstr>Roboto Mono</vt:lpstr>
      <vt:lpstr>Sofia Pro</vt:lpstr>
      <vt:lpstr>Times New Roman</vt:lpstr>
      <vt:lpstr>Wingdings</vt:lpstr>
      <vt:lpstr>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À VOUS DE JOUER ! </vt:lpstr>
      <vt:lpstr>«  Votre cliente a la peau sèche et souhaite tonifier et raffermir sa peau »</vt:lpstr>
      <vt:lpstr>«  Votre cliente a la peau, mixte et souhaite traiter ses signes de l’âge,  unifier et donner de l’éclat à sa peau »</vt:lpstr>
      <vt:lpstr>«  Votre cliente a la peau grasse, altérée et souhaite revitaliser, réparer et hydrater sa peau »</vt:lpstr>
      <vt:lpstr>«  Votre cliente a la peau sensible, mature et souhaite traiter tous ses signes de l’âge »</vt:lpstr>
      <vt:lpstr>Présentation PowerPoint</vt:lpstr>
      <vt:lpstr>SPARTED Play Everyday</vt:lpstr>
      <vt:lpstr>Présentation PowerPoint</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13</cp:revision>
  <dcterms:created xsi:type="dcterms:W3CDTF">2023-02-10T10:36:20Z</dcterms:created>
  <dcterms:modified xsi:type="dcterms:W3CDTF">2023-03-06T09:33:31Z</dcterms:modified>
</cp:coreProperties>
</file>