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2"/>
  </p:notesMasterIdLst>
  <p:sldIdLst>
    <p:sldId id="257" r:id="rId3"/>
    <p:sldId id="478" r:id="rId4"/>
    <p:sldId id="1892" r:id="rId5"/>
    <p:sldId id="1959" r:id="rId6"/>
    <p:sldId id="1943" r:id="rId7"/>
    <p:sldId id="1901" r:id="rId8"/>
    <p:sldId id="1907" r:id="rId9"/>
    <p:sldId id="1960" r:id="rId10"/>
    <p:sldId id="1961" r:id="rId11"/>
    <p:sldId id="1934" r:id="rId12"/>
    <p:sldId id="1962" r:id="rId13"/>
    <p:sldId id="1963" r:id="rId14"/>
    <p:sldId id="260" r:id="rId15"/>
    <p:sldId id="1964" r:id="rId16"/>
    <p:sldId id="1965" r:id="rId17"/>
    <p:sldId id="1966" r:id="rId18"/>
    <p:sldId id="1967" r:id="rId19"/>
    <p:sldId id="1968" r:id="rId20"/>
    <p:sldId id="1969" r:id="rId21"/>
    <p:sldId id="1970" r:id="rId22"/>
    <p:sldId id="1971" r:id="rId23"/>
    <p:sldId id="1972" r:id="rId24"/>
    <p:sldId id="1973" r:id="rId25"/>
    <p:sldId id="1974" r:id="rId26"/>
    <p:sldId id="1975" r:id="rId27"/>
    <p:sldId id="1976" r:id="rId28"/>
    <p:sldId id="1977" r:id="rId29"/>
    <p:sldId id="2094" r:id="rId30"/>
    <p:sldId id="2093"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3C78"/>
    <a:srgbClr val="E4DBE9"/>
    <a:srgbClr val="D9CC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571" autoAdjust="0"/>
  </p:normalViewPr>
  <p:slideViewPr>
    <p:cSldViewPr snapToGrid="0">
      <p:cViewPr varScale="1">
        <p:scale>
          <a:sx n="58" d="100"/>
          <a:sy n="58" d="100"/>
        </p:scale>
        <p:origin x="96"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066C49-EAEB-40A1-94E2-A5DA196055C8}" type="datetimeFigureOut">
              <a:rPr lang="fr-FR" smtClean="0"/>
              <a:t>27/03/2023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26655-F74F-47DB-904B-C500E7F8354F}" type="slidenum">
              <a:rPr lang="fr-FR" smtClean="0"/>
              <a:t>‹N°›</a:t>
            </a:fld>
            <a:endParaRPr lang="fr-FR"/>
          </a:p>
        </p:txBody>
      </p:sp>
    </p:spTree>
    <p:extLst>
      <p:ext uri="{BB962C8B-B14F-4D97-AF65-F5344CB8AC3E}">
        <p14:creationId xmlns:p14="http://schemas.microsoft.com/office/powerpoint/2010/main" val="230515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before we start the presentation and recording, I would like to go around the table and ask everyone to tell me how you train your beauticians in your country</a:t>
            </a:r>
          </a:p>
          <a:p>
            <a:endParaRPr lang="en-US" dirty="0"/>
          </a:p>
          <a:p>
            <a:r>
              <a:rPr lang="en-US" dirty="0"/>
              <a:t>training at the training </a:t>
            </a:r>
            <a:r>
              <a:rPr lang="en-US" dirty="0" err="1"/>
              <a:t>centre</a:t>
            </a:r>
            <a:r>
              <a:rPr lang="en-US" dirty="0"/>
              <a:t> or in beauty salons? How many people? how many days? training program ?</a:t>
            </a:r>
          </a:p>
          <a:p>
            <a:endParaRPr lang="en-US" dirty="0"/>
          </a:p>
          <a:p>
            <a:r>
              <a:rPr lang="en-US" dirty="0"/>
              <a:t>if you don't want to talk, you can write it in the chat bar, I really appreciate your feedbacks</a:t>
            </a:r>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a:t>
            </a:fld>
            <a:endParaRPr lang="fr-FR"/>
          </a:p>
        </p:txBody>
      </p:sp>
    </p:spTree>
    <p:extLst>
      <p:ext uri="{BB962C8B-B14F-4D97-AF65-F5344CB8AC3E}">
        <p14:creationId xmlns:p14="http://schemas.microsoft.com/office/powerpoint/2010/main" val="106945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A0BF17-4335-42AC-947D-4BD484393DED}" type="slidenum">
              <a:rPr lang="fr-FR" smtClean="0"/>
              <a:t>13</a:t>
            </a:fld>
            <a:endParaRPr lang="fr-FR"/>
          </a:p>
        </p:txBody>
      </p:sp>
    </p:spTree>
    <p:extLst>
      <p:ext uri="{BB962C8B-B14F-4D97-AF65-F5344CB8AC3E}">
        <p14:creationId xmlns:p14="http://schemas.microsoft.com/office/powerpoint/2010/main" val="235123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15</a:t>
            </a:fld>
            <a:endParaRPr lang="fr-FR"/>
          </a:p>
        </p:txBody>
      </p:sp>
    </p:spTree>
    <p:extLst>
      <p:ext uri="{BB962C8B-B14F-4D97-AF65-F5344CB8AC3E}">
        <p14:creationId xmlns:p14="http://schemas.microsoft.com/office/powerpoint/2010/main" val="127120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19</a:t>
            </a:fld>
            <a:endParaRPr lang="fr-FR"/>
          </a:p>
        </p:txBody>
      </p:sp>
    </p:spTree>
    <p:extLst>
      <p:ext uri="{BB962C8B-B14F-4D97-AF65-F5344CB8AC3E}">
        <p14:creationId xmlns:p14="http://schemas.microsoft.com/office/powerpoint/2010/main" val="82831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t>20</a:t>
            </a:fld>
            <a:endParaRPr lang="fr-FR"/>
          </a:p>
        </p:txBody>
      </p:sp>
    </p:spTree>
    <p:extLst>
      <p:ext uri="{BB962C8B-B14F-4D97-AF65-F5344CB8AC3E}">
        <p14:creationId xmlns:p14="http://schemas.microsoft.com/office/powerpoint/2010/main" val="2766158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23</a:t>
            </a:fld>
            <a:endParaRPr lang="fr-FR"/>
          </a:p>
        </p:txBody>
      </p:sp>
    </p:spTree>
    <p:extLst>
      <p:ext uri="{BB962C8B-B14F-4D97-AF65-F5344CB8AC3E}">
        <p14:creationId xmlns:p14="http://schemas.microsoft.com/office/powerpoint/2010/main" val="2806503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6 months to a year after the immersion training, we have to call back our clients to participate in the validation training</a:t>
            </a:r>
          </a:p>
          <a:p>
            <a:endParaRPr lang="en-US" dirty="0"/>
          </a:p>
          <a:p>
            <a:r>
              <a:rPr lang="en-US" dirty="0"/>
              <a:t>at our next Yon-Ka </a:t>
            </a:r>
            <a:r>
              <a:rPr lang="en-US" dirty="0" err="1"/>
              <a:t>rendez-vous</a:t>
            </a:r>
            <a:r>
              <a:rPr lang="en-US"/>
              <a:t> we will look at this validation training day together</a:t>
            </a:r>
            <a:endParaRPr lang="fr-FR" dirty="0"/>
          </a:p>
        </p:txBody>
      </p:sp>
      <p:sp>
        <p:nvSpPr>
          <p:cNvPr id="4" name="Espace réservé du numéro de diapositive 3"/>
          <p:cNvSpPr>
            <a:spLocks noGrp="1"/>
          </p:cNvSpPr>
          <p:nvPr>
            <p:ph type="sldNum" sz="quarter" idx="5"/>
          </p:nvPr>
        </p:nvSpPr>
        <p:spPr/>
        <p:txBody>
          <a:bodyPr/>
          <a:lstStyle/>
          <a:p>
            <a:fld id="{D9B26655-F74F-47DB-904B-C500E7F8354F}" type="slidenum">
              <a:rPr lang="fr-FR" smtClean="0"/>
              <a:t>28</a:t>
            </a:fld>
            <a:endParaRPr lang="fr-FR"/>
          </a:p>
        </p:txBody>
      </p:sp>
    </p:spTree>
    <p:extLst>
      <p:ext uri="{BB962C8B-B14F-4D97-AF65-F5344CB8AC3E}">
        <p14:creationId xmlns:p14="http://schemas.microsoft.com/office/powerpoint/2010/main" val="2604014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29</a:t>
            </a:fld>
            <a:endParaRPr lang="fr-FR"/>
          </a:p>
        </p:txBody>
      </p:sp>
    </p:spTree>
    <p:extLst>
      <p:ext uri="{BB962C8B-B14F-4D97-AF65-F5344CB8AC3E}">
        <p14:creationId xmlns:p14="http://schemas.microsoft.com/office/powerpoint/2010/main" val="174635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Yon-Ka training course is divided into 2 parts: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5-day immersion training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one-day validation training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Today I am going to present you the immersion training, its </a:t>
            </a:r>
            <a:r>
              <a:rPr lang="en-US" dirty="0" err="1"/>
              <a:t>programme</a:t>
            </a:r>
            <a:r>
              <a:rPr lang="en-US" dirty="0"/>
              <a:t> and its implementation. All the training tools are available.</a:t>
            </a:r>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2</a:t>
            </a:fld>
            <a:endParaRPr lang="fr-FR"/>
          </a:p>
        </p:txBody>
      </p:sp>
    </p:spTree>
    <p:extLst>
      <p:ext uri="{BB962C8B-B14F-4D97-AF65-F5344CB8AC3E}">
        <p14:creationId xmlns:p14="http://schemas.microsoft.com/office/powerpoint/2010/main" val="3541234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is how the 5-day training course is </a:t>
            </a:r>
            <a:r>
              <a:rPr lang="en-US" dirty="0" err="1"/>
              <a:t>organised</a:t>
            </a:r>
            <a:r>
              <a:rPr lang="en-US" dirty="0"/>
              <a:t>.</a:t>
            </a:r>
          </a:p>
          <a:p>
            <a:r>
              <a:rPr lang="en-US" dirty="0"/>
              <a:t>We distinguish the theoretical part, rather in the morning to privilege the attention of the participants and the practical part in the afternoon.</a:t>
            </a:r>
          </a:p>
          <a:p>
            <a:endParaRPr lang="en-US" dirty="0"/>
          </a:p>
          <a:p>
            <a:r>
              <a:rPr lang="en-US" dirty="0"/>
              <a:t>The learning is done in a progressive way and coherent with our facial treatment offer.</a:t>
            </a:r>
          </a:p>
          <a:p>
            <a:r>
              <a:rPr lang="en-US" dirty="0"/>
              <a:t>Indeed, we start by learning the common and essential steps and as the days go by we learn more technical steps.</a:t>
            </a:r>
          </a:p>
          <a:p>
            <a:endParaRPr lang="en-US" dirty="0"/>
          </a:p>
          <a:p>
            <a:r>
              <a:rPr lang="en-US" dirty="0"/>
              <a:t>The participants are evaluated throughout the week thanks to educational games but also during the last day with the practice of a complete facial in autonomy</a:t>
            </a:r>
          </a:p>
          <a:p>
            <a:endParaRPr lang="en-US" dirty="0"/>
          </a:p>
          <a:p>
            <a:r>
              <a:rPr lang="en-US" dirty="0"/>
              <a:t>In France we </a:t>
            </a:r>
            <a:r>
              <a:rPr lang="en-US" dirty="0" err="1"/>
              <a:t>organise</a:t>
            </a:r>
            <a:r>
              <a:rPr lang="en-US" dirty="0"/>
              <a:t> the immersion over a week but you can divide the days over several weeks depending on your market</a:t>
            </a:r>
            <a:endParaRPr lang="fr-FR" dirty="0"/>
          </a:p>
        </p:txBody>
      </p:sp>
      <p:sp>
        <p:nvSpPr>
          <p:cNvPr id="4" name="Espace réservé du numéro de diapositive 3"/>
          <p:cNvSpPr>
            <a:spLocks noGrp="1"/>
          </p:cNvSpPr>
          <p:nvPr>
            <p:ph type="sldNum" sz="quarter" idx="5"/>
          </p:nvPr>
        </p:nvSpPr>
        <p:spPr/>
        <p:txBody>
          <a:bodyPr/>
          <a:lstStyle/>
          <a:p>
            <a:fld id="{D9B26655-F74F-47DB-904B-C500E7F8354F}" type="slidenum">
              <a:rPr lang="fr-FR" smtClean="0"/>
              <a:t>3</a:t>
            </a:fld>
            <a:endParaRPr lang="fr-FR"/>
          </a:p>
        </p:txBody>
      </p:sp>
    </p:spTree>
    <p:extLst>
      <p:ext uri="{BB962C8B-B14F-4D97-AF65-F5344CB8AC3E}">
        <p14:creationId xmlns:p14="http://schemas.microsoft.com/office/powerpoint/2010/main" val="242311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 is the progress of the theoretical learning day by day</a:t>
            </a:r>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t>4</a:t>
            </a:fld>
            <a:endParaRPr lang="fr-FR"/>
          </a:p>
        </p:txBody>
      </p:sp>
    </p:spTree>
    <p:extLst>
      <p:ext uri="{BB962C8B-B14F-4D97-AF65-F5344CB8AC3E}">
        <p14:creationId xmlns:p14="http://schemas.microsoft.com/office/powerpoint/2010/main" val="2841783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And here is a representation of the practical learning progress day by day</a:t>
            </a:r>
          </a:p>
          <a:p>
            <a:endParaRPr lang="en-US" dirty="0"/>
          </a:p>
          <a:p>
            <a:r>
              <a:rPr lang="en-US" dirty="0"/>
              <a:t>Now let's find out about the support and the key steps</a:t>
            </a:r>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t>5</a:t>
            </a:fld>
            <a:endParaRPr lang="fr-FR"/>
          </a:p>
        </p:txBody>
      </p:sp>
    </p:spTree>
    <p:extLst>
      <p:ext uri="{BB962C8B-B14F-4D97-AF65-F5344CB8AC3E}">
        <p14:creationId xmlns:p14="http://schemas.microsoft.com/office/powerpoint/2010/main" val="14776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on the 1st day, to allow participants who come from far away, we start at 10 am</a:t>
            </a:r>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6</a:t>
            </a:fld>
            <a:endParaRPr lang="fr-FR"/>
          </a:p>
        </p:txBody>
      </p:sp>
    </p:spTree>
    <p:extLst>
      <p:ext uri="{BB962C8B-B14F-4D97-AF65-F5344CB8AC3E}">
        <p14:creationId xmlns:p14="http://schemas.microsoft.com/office/powerpoint/2010/main" val="27518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presentation of the brand is essential, so we spend at least an hour explaining the philosophy, the history, the commitments...</a:t>
            </a:r>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7</a:t>
            </a:fld>
            <a:endParaRPr lang="fr-FR"/>
          </a:p>
        </p:txBody>
      </p:sp>
    </p:spTree>
    <p:extLst>
      <p:ext uri="{BB962C8B-B14F-4D97-AF65-F5344CB8AC3E}">
        <p14:creationId xmlns:p14="http://schemas.microsoft.com/office/powerpoint/2010/main" val="121775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Afternoon</a:t>
            </a:r>
            <a:endParaRPr lang="fr-FR" dirty="0"/>
          </a:p>
        </p:txBody>
      </p:sp>
      <p:sp>
        <p:nvSpPr>
          <p:cNvPr id="4" name="Espace réservé du numéro de diapositive 3"/>
          <p:cNvSpPr>
            <a:spLocks noGrp="1"/>
          </p:cNvSpPr>
          <p:nvPr>
            <p:ph type="sldNum" sz="quarter" idx="5"/>
          </p:nvPr>
        </p:nvSpPr>
        <p:spPr/>
        <p:txBody>
          <a:bodyPr/>
          <a:lstStyle/>
          <a:p>
            <a:fld id="{D9B26655-F74F-47DB-904B-C500E7F8354F}" type="slidenum">
              <a:rPr lang="fr-FR" smtClean="0"/>
              <a:t>9</a:t>
            </a:fld>
            <a:endParaRPr lang="fr-FR"/>
          </a:p>
        </p:txBody>
      </p:sp>
    </p:spTree>
    <p:extLst>
      <p:ext uri="{BB962C8B-B14F-4D97-AF65-F5344CB8AC3E}">
        <p14:creationId xmlns:p14="http://schemas.microsoft.com/office/powerpoint/2010/main" val="63913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10</a:t>
            </a:fld>
            <a:endParaRPr lang="fr-FR"/>
          </a:p>
        </p:txBody>
      </p:sp>
    </p:spTree>
    <p:extLst>
      <p:ext uri="{BB962C8B-B14F-4D97-AF65-F5344CB8AC3E}">
        <p14:creationId xmlns:p14="http://schemas.microsoft.com/office/powerpoint/2010/main" val="296609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18F014-86B7-4BD0-82BA-3B37926E938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8A7B23B-300B-47D7-AE70-DB9FC7CA71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6EFD852-6905-4C2A-A0A9-C0FA390999D9}"/>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1EC3C2EF-CC62-45F0-A6D1-24F6722F90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CDEAAF-6907-4353-8375-7D2F29B18B56}"/>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2635706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CC4A31-4CC5-43AD-8874-8621F2FCC7D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D0ED5CD-E3FF-48A2-A5B0-067A2A60597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501C1CB-E759-4774-8160-3FD7A4FB7621}"/>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C196E59E-BB45-4C4E-AF44-D0FC4D473B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97FA68-F2E6-443A-94C5-84D7397CFD77}"/>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152954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673336-8FDF-462A-B9D0-E156502640D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3E1E6CE-F50F-4AC1-BC67-974AC2697C1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81DEF7-C056-4C40-9AF6-7FA976B2A1A4}"/>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F2D23DF8-07AC-40B9-B773-ADB3654105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2CFA1BC-7CFA-4F0F-8F71-564BC0EA29E6}"/>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409895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3444858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10087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pic>
        <p:nvPicPr>
          <p:cNvPr id="6" name="Image 5">
            <a:extLst>
              <a:ext uri="{FF2B5EF4-FFF2-40B4-BE49-F238E27FC236}">
                <a16:creationId xmlns:a16="http://schemas.microsoft.com/office/drawing/2014/main" id="{BDEABD9B-35F0-4C4E-A75B-4781CBD69ED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3454" y="0"/>
            <a:ext cx="12215321" cy="6858000"/>
          </a:xfrm>
          <a:prstGeom prst="rect">
            <a:avLst/>
          </a:prstGeom>
        </p:spPr>
      </p:pic>
    </p:spTree>
    <p:extLst>
      <p:ext uri="{BB962C8B-B14F-4D97-AF65-F5344CB8AC3E}">
        <p14:creationId xmlns:p14="http://schemas.microsoft.com/office/powerpoint/2010/main" val="817549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14F828-AB75-445E-8418-038E622BD46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300ED0A-B63F-4F6F-8AE2-2E4F8684EF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2C622B4-D09A-40A7-8602-BBE76DAF3B21}"/>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C902E295-85B2-4FCC-9A28-03E7D3DA4E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50DDFFD-29EB-4B9A-9D6A-58AAC3A94E11}"/>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3167755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58835D-7489-4A01-A333-26CD707470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7C9B1B8-DE2B-4659-9DFF-898FA36A4FF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6B1FED-5F74-44AF-9BA6-5197CB09F1AC}"/>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55899B22-D99A-4219-BB44-68A1F8BD8D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83574B-6E2D-40EF-85AE-D3CBB7E1CFAF}"/>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2809774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F8F3F2-E84B-4831-9F56-58812E4EA9C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3D9B5A2-7DC1-4334-8288-0D9104013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5A07654-1DB1-49BE-B441-962794974524}"/>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F0B1B2F2-26DE-43B2-82CF-D6B1412451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6EEF72-0ED3-410D-A87B-48728B714F5C}"/>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397706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3E7D9-8D50-4004-93D7-8121D051FA2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C865B6B-62FE-41FA-82F8-D43731FB7CC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29EA80B-3F53-4DFB-B144-8CF53699E9E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829451B-0937-407C-8E11-767864F92FAB}"/>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13C2829F-462A-48C6-A8E2-189429C313A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15497C-04F2-4B8F-AF70-2387A92BB186}"/>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1571850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D4E459-57EE-4B25-9C32-DB278AF2A46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9189AC0-ED71-4F28-B80D-63B4942419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5F1542B-183A-489C-903E-08158DC4F23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19D7104-889A-4BC1-B464-9ED1B144D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E95385D-3EFA-4AB0-84E8-BFF86EB803A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A31FA54-6951-49BD-9EA2-CE6D5F656CF9}"/>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8" name="Espace réservé du pied de page 7">
            <a:extLst>
              <a:ext uri="{FF2B5EF4-FFF2-40B4-BE49-F238E27FC236}">
                <a16:creationId xmlns:a16="http://schemas.microsoft.com/office/drawing/2014/main" id="{6D3BF803-4ECB-4DB9-90C5-CAD4F7A2ADF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28519FF-E034-4932-9AAA-00C538FA3DA7}"/>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89301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C4B453-D5A9-4490-9D61-367AFC2EA8D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8505217-7E5E-4AFC-878A-DF74BF33DAF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726025-5F89-470D-A1F1-4216069BF855}"/>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CFFE2B21-CED7-4F05-8BFC-2308006010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4ADCF3-D331-48A0-B7C6-63C005DBB1B2}"/>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3401759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675B4F-3AFB-4A0E-80FA-94BAA182394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DCCF552-479C-44B4-881A-E691E9EE171A}"/>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4" name="Espace réservé du pied de page 3">
            <a:extLst>
              <a:ext uri="{FF2B5EF4-FFF2-40B4-BE49-F238E27FC236}">
                <a16:creationId xmlns:a16="http://schemas.microsoft.com/office/drawing/2014/main" id="{5745D5CD-1FC5-4436-92BB-02D1AEB4A8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6A08802-17B5-46D1-92CA-BD9B5004729B}"/>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2776163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32FBC9-9599-42D4-BF51-2B241E264226}"/>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3" name="Espace réservé du pied de page 2">
            <a:extLst>
              <a:ext uri="{FF2B5EF4-FFF2-40B4-BE49-F238E27FC236}">
                <a16:creationId xmlns:a16="http://schemas.microsoft.com/office/drawing/2014/main" id="{BB296512-CBCE-49B7-B8FA-BF97CE3B8B4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919FB03-422A-4591-96FB-9C40FE666E1B}"/>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2384667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CFB7F-4B83-4447-B520-C1B98B4ABF7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37FA849-5A59-4FF6-B57D-85C0E116D8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1B099EB-C55A-41D8-89B3-C07721B2E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4CF965-BD01-43F7-A34E-047652B886A8}"/>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75AA4041-C586-4A3E-BDE9-374FDA3293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E9C53E-9164-4959-877D-0B5ADB68C541}"/>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2984479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2528B1-86DF-47F1-865E-558FE3EDFD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7EB2E70-265C-4746-8C82-8B27DDC5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E6D39A3-F0A7-4DBC-99AA-61328B43A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597ACDD-A613-471F-BF25-A4743B7DB046}"/>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53D53FAB-96C6-4914-A29D-5D87C5A1D0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A058E0F-AA9D-4520-B1E5-71988305378E}"/>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2281532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5B4999-5150-40BD-B8F1-C30F941365A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D74D778-17CC-409A-9859-C22A738FA8C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4F80C5-60EC-46E6-802C-0F5945E1421E}"/>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EF9EDAD6-806D-4F8C-9D26-F662CD3C50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B44C9B-CAEB-462E-AD02-00F037250BB0}"/>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300500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DED269E-CAA4-4329-8239-EA4971B1C41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9AE7E80-905F-47BA-AB44-01A36065041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EB165B-8E12-40D2-A7DC-529BC4C4A13E}"/>
              </a:ext>
            </a:extLst>
          </p:cNvPr>
          <p:cNvSpPr>
            <a:spLocks noGrp="1"/>
          </p:cNvSpPr>
          <p:nvPr>
            <p:ph type="dt" sz="half" idx="10"/>
          </p:nvPr>
        </p:nvSpPr>
        <p:spPr/>
        <p:txBody>
          <a:body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BCA0E1A2-AE2A-47B4-814C-21D574F138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BE0292-58B2-47E2-912F-0BD640B67DCD}"/>
              </a:ext>
            </a:extLst>
          </p:cNvPr>
          <p:cNvSpPr>
            <a:spLocks noGrp="1"/>
          </p:cNvSpPr>
          <p:nvPr>
            <p:ph type="sldNum" sz="quarter" idx="12"/>
          </p:nvPr>
        </p:nvSpPr>
        <p:spPr/>
        <p:txBody>
          <a:bodyPr/>
          <a:lstStyle/>
          <a:p>
            <a:fld id="{06BE477D-8B21-4DBA-A775-B18D6C50049C}" type="slidenum">
              <a:rPr lang="fr-FR" smtClean="0"/>
              <a:t>‹N°›</a:t>
            </a:fld>
            <a:endParaRPr lang="fr-FR"/>
          </a:p>
        </p:txBody>
      </p:sp>
    </p:spTree>
    <p:extLst>
      <p:ext uri="{BB962C8B-B14F-4D97-AF65-F5344CB8AC3E}">
        <p14:creationId xmlns:p14="http://schemas.microsoft.com/office/powerpoint/2010/main" val="159215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28D9B7-1E06-414D-ACE2-93FE92B441B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EBC9BDB-716E-49FF-B7EA-E0555E9D3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FD4367F-22FC-4219-B395-1A32F8AC1928}"/>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9D332676-EA73-495C-A8AD-21A8CDC9085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E0F55DA-7477-43EF-8719-3C9F98F80E4D}"/>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134531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9B1CC3-EB03-4EFC-B0C5-065D4AE2BE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1F30609-F650-48D4-B5B6-B26EB700FA0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126B234-7373-4F7F-B794-724A03FD252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0528AF8-6A08-4B38-93F9-521E7C611A74}"/>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8B1FF2C9-E2C5-4A88-A24B-E4789F6AA25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816CA89-BCA1-4B8C-9C0A-BE8A34754DB6}"/>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277330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8785D6-8FC6-4895-A171-E5E9D14855C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56E3CEE-948E-49E6-A6E6-B7CEEB29C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3E594DD-284A-4180-9820-ABBC8BF4683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3A62510-8DEB-4243-88C7-47A64C692D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83C26B7-DDF9-42CD-8D24-0D44CD1491C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F072869-D343-482B-91E4-E20F52BC1904}"/>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8" name="Espace réservé du pied de page 7">
            <a:extLst>
              <a:ext uri="{FF2B5EF4-FFF2-40B4-BE49-F238E27FC236}">
                <a16:creationId xmlns:a16="http://schemas.microsoft.com/office/drawing/2014/main" id="{177024D7-DA81-4F7B-8304-09FD15881C1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87CB53D-4985-4832-AE8A-819783CAC40F}"/>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250126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29C7F6-BC42-4B0A-BDBB-C4ED832E620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A79B56B-D7F6-4BF6-B55B-898DDE76E200}"/>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4" name="Espace réservé du pied de page 3">
            <a:extLst>
              <a:ext uri="{FF2B5EF4-FFF2-40B4-BE49-F238E27FC236}">
                <a16:creationId xmlns:a16="http://schemas.microsoft.com/office/drawing/2014/main" id="{F1BB3E71-6D83-4428-9C66-92ACE25C749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74AED2E-8748-43CF-8012-5E53ABA8C403}"/>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325159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E6213C2-F6A9-482E-A984-7DD8BC50E29B}"/>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3" name="Espace réservé du pied de page 2">
            <a:extLst>
              <a:ext uri="{FF2B5EF4-FFF2-40B4-BE49-F238E27FC236}">
                <a16:creationId xmlns:a16="http://schemas.microsoft.com/office/drawing/2014/main" id="{E41D7F84-EE71-4615-B0C3-88D7C153999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82D88DB-2F2B-4A61-9426-4EC76CD78C5A}"/>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110490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EBA16-B4B9-4F3B-90F7-82FCF12D981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854444A-1D98-4C60-8A97-4787C051A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0F99C66-0852-46C7-A3C3-D1B46CDBB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97F4C39-B70C-4B1A-84C5-FBF17763AC96}"/>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2AB8C989-B959-4788-86D3-FC9C6C217F6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41C3A9C-9830-499C-AE05-C9695318F7B5}"/>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4106784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F90306-7F76-4315-8B0C-897B08E6B0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D6FA29C-6238-445C-B176-C32592B29B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2CFA17F-911F-42ED-9779-6D1391723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699726C-829B-4442-B2B6-E1C34C8DBA5D}"/>
              </a:ext>
            </a:extLst>
          </p:cNvPr>
          <p:cNvSpPr>
            <a:spLocks noGrp="1"/>
          </p:cNvSpPr>
          <p:nvPr>
            <p:ph type="dt" sz="half" idx="10"/>
          </p:nvPr>
        </p:nvSpPr>
        <p:spPr/>
        <p:txBody>
          <a:bodyPr/>
          <a:lstStyle/>
          <a:p>
            <a:fld id="{6211AAA0-B43B-4342-A1EB-630187716E7C}" type="datetimeFigureOut">
              <a:rPr lang="fr-FR" smtClean="0"/>
              <a:t>27/03/2023</a:t>
            </a:fld>
            <a:endParaRPr lang="fr-FR"/>
          </a:p>
        </p:txBody>
      </p:sp>
      <p:sp>
        <p:nvSpPr>
          <p:cNvPr id="6" name="Espace réservé du pied de page 5">
            <a:extLst>
              <a:ext uri="{FF2B5EF4-FFF2-40B4-BE49-F238E27FC236}">
                <a16:creationId xmlns:a16="http://schemas.microsoft.com/office/drawing/2014/main" id="{3A4C174D-532C-4B5A-8DD9-80DE6169BA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4560609-7227-4F81-AE1B-BF41917F2FC6}"/>
              </a:ext>
            </a:extLst>
          </p:cNvPr>
          <p:cNvSpPr>
            <a:spLocks noGrp="1"/>
          </p:cNvSpPr>
          <p:nvPr>
            <p:ph type="sldNum" sz="quarter" idx="12"/>
          </p:nvPr>
        </p:nvSpPr>
        <p:spPr/>
        <p:txBody>
          <a:bodyPr/>
          <a:lstStyle/>
          <a:p>
            <a:fld id="{9D40BDA8-F232-487C-AEBB-1E0FCDB7B865}" type="slidenum">
              <a:rPr lang="fr-FR" smtClean="0"/>
              <a:t>‹N°›</a:t>
            </a:fld>
            <a:endParaRPr lang="fr-FR"/>
          </a:p>
        </p:txBody>
      </p:sp>
    </p:spTree>
    <p:extLst>
      <p:ext uri="{BB962C8B-B14F-4D97-AF65-F5344CB8AC3E}">
        <p14:creationId xmlns:p14="http://schemas.microsoft.com/office/powerpoint/2010/main" val="2523986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B48D43C-E6CC-4297-80BE-5C380D515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088232F-989A-4F07-8360-F0AB6AA2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FD9DA6-6C1E-425B-B165-7295EF4E28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1AAA0-B43B-4342-A1EB-630187716E7C}"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79DC3A49-3E2B-4A02-9FAC-A056A0697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CBF1934-06D6-4ADD-B58A-EC5C8AB398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0BDA8-F232-487C-AEBB-1E0FCDB7B865}" type="slidenum">
              <a:rPr lang="fr-FR" smtClean="0"/>
              <a:t>‹N°›</a:t>
            </a:fld>
            <a:endParaRPr lang="fr-FR"/>
          </a:p>
        </p:txBody>
      </p:sp>
    </p:spTree>
    <p:extLst>
      <p:ext uri="{BB962C8B-B14F-4D97-AF65-F5344CB8AC3E}">
        <p14:creationId xmlns:p14="http://schemas.microsoft.com/office/powerpoint/2010/main" val="3306235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FB518F5-D287-4B67-A5D4-F3E40CE4C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9DD1A9B-A01C-49C9-A015-EE7910D401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1875621-A6EF-434D-84F6-CA8E2BEA3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67616-C628-494E-AD68-D2469F81DD31}" type="datetimeFigureOut">
              <a:rPr lang="fr-FR" smtClean="0"/>
              <a:t>27/03/2023</a:t>
            </a:fld>
            <a:endParaRPr lang="fr-FR"/>
          </a:p>
        </p:txBody>
      </p:sp>
      <p:sp>
        <p:nvSpPr>
          <p:cNvPr id="5" name="Espace réservé du pied de page 4">
            <a:extLst>
              <a:ext uri="{FF2B5EF4-FFF2-40B4-BE49-F238E27FC236}">
                <a16:creationId xmlns:a16="http://schemas.microsoft.com/office/drawing/2014/main" id="{6575D43A-28C5-4D14-B158-7A67C04BF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FE78326-7944-40CD-AEF6-FC5CC896CA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E477D-8B21-4DBA-A775-B18D6C50049C}" type="slidenum">
              <a:rPr lang="fr-FR" smtClean="0"/>
              <a:t>‹N°›</a:t>
            </a:fld>
            <a:endParaRPr lang="fr-FR"/>
          </a:p>
        </p:txBody>
      </p:sp>
    </p:spTree>
    <p:extLst>
      <p:ext uri="{BB962C8B-B14F-4D97-AF65-F5344CB8AC3E}">
        <p14:creationId xmlns:p14="http://schemas.microsoft.com/office/powerpoint/2010/main" val="313882955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8.png"/><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oleObject" Target="../embeddings/oleObject5.bin"/><Relationship Id="rId7"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wmf"/></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vmlDrawing" Target="../drawings/vmlDrawing6.vml"/><Relationship Id="rId4" Type="http://schemas.openxmlformats.org/officeDocument/2006/relationships/image" Target="../media/image31.wmf"/></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oleObject" Target="../embeddings/oleObject7.bin"/><Relationship Id="rId7" Type="http://schemas.openxmlformats.org/officeDocument/2006/relationships/image" Target="../media/image26.png"/><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2.wmf"/><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4.xml"/><Relationship Id="rId1" Type="http://schemas.openxmlformats.org/officeDocument/2006/relationships/vmlDrawing" Target="../drawings/vmlDrawing8.vml"/><Relationship Id="rId4" Type="http://schemas.openxmlformats.org/officeDocument/2006/relationships/image" Target="../media/image33.wmf"/></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image" Target="../media/image35.wmf"/><Relationship Id="rId5" Type="http://schemas.openxmlformats.org/officeDocument/2006/relationships/oleObject" Target="../embeddings/oleObject10.bin"/><Relationship Id="rId4" Type="http://schemas.openxmlformats.org/officeDocument/2006/relationships/image" Target="../media/image34.wmf"/></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4.xml"/><Relationship Id="rId5" Type="http://schemas.openxmlformats.org/officeDocument/2006/relationships/image" Target="../media/image39.sv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39EEEB-3772-4B47-81C4-5E34B31B4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250" y="350520"/>
            <a:ext cx="5391912" cy="53919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13AD396-45D4-445E-9EB4-292FF31FBC90}"/>
              </a:ext>
            </a:extLst>
          </p:cNvPr>
          <p:cNvSpPr/>
          <p:nvPr/>
        </p:nvSpPr>
        <p:spPr>
          <a:xfrm>
            <a:off x="5797296" y="5885688"/>
            <a:ext cx="822960" cy="765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2130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D85020-A0BB-6BDF-C420-23DF5068820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7" name="Espace réservé du titre 1">
            <a:extLst>
              <a:ext uri="{FF2B5EF4-FFF2-40B4-BE49-F238E27FC236}">
                <a16:creationId xmlns:a16="http://schemas.microsoft.com/office/drawing/2014/main" id="{783235F0-E3BA-3E8B-9905-BF54A1E04DB6}"/>
              </a:ext>
            </a:extLst>
          </p:cNvPr>
          <p:cNvSpPr txBox="1">
            <a:spLocks/>
          </p:cNvSpPr>
          <p:nvPr/>
        </p:nvSpPr>
        <p:spPr>
          <a:xfrm>
            <a:off x="1440873" y="1911928"/>
            <a:ext cx="7026936" cy="3404596"/>
          </a:xfrm>
          <a:prstGeom prst="rect">
            <a:avLst/>
          </a:prstGeom>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0" dirty="0"/>
              <a:t>Practice</a:t>
            </a:r>
          </a:p>
          <a:p>
            <a:endParaRPr lang="fr-FR" dirty="0"/>
          </a:p>
          <a:p>
            <a:pPr marL="1074738" indent="-442913" algn="l">
              <a:lnSpc>
                <a:spcPct val="170000"/>
              </a:lnSpc>
              <a:buFont typeface="Wingdings" panose="05000000000000000000" pitchFamily="2" charset="2"/>
              <a:buChar char="ü"/>
            </a:pPr>
            <a:r>
              <a:rPr lang="fr-FR" sz="5600" dirty="0"/>
              <a:t>Make-up </a:t>
            </a:r>
            <a:r>
              <a:rPr lang="fr-FR" sz="5600" dirty="0" err="1"/>
              <a:t>removal</a:t>
            </a:r>
            <a:endParaRPr lang="fr-FR" sz="5600" dirty="0"/>
          </a:p>
          <a:p>
            <a:pPr marL="1074738" indent="-442913" algn="l">
              <a:lnSpc>
                <a:spcPct val="170000"/>
              </a:lnSpc>
              <a:buFont typeface="Wingdings" panose="05000000000000000000" pitchFamily="2" charset="2"/>
              <a:buChar char="ü"/>
            </a:pPr>
            <a:r>
              <a:rPr lang="fr-FR" sz="5600" dirty="0"/>
              <a:t>Introduction Signature</a:t>
            </a:r>
          </a:p>
          <a:p>
            <a:pPr marL="1074738" indent="-442913" algn="l">
              <a:lnSpc>
                <a:spcPct val="170000"/>
              </a:lnSpc>
              <a:buFont typeface="Wingdings" panose="05000000000000000000" pitchFamily="2" charset="2"/>
              <a:buChar char="ü"/>
            </a:pPr>
            <a:r>
              <a:rPr lang="fr-FR" sz="5600" dirty="0"/>
              <a:t>GOMMAGE YON-KA</a:t>
            </a:r>
          </a:p>
          <a:p>
            <a:pPr marL="1074738" indent="-442913" algn="l">
              <a:lnSpc>
                <a:spcPct val="170000"/>
              </a:lnSpc>
              <a:buFont typeface="Wingdings" panose="05000000000000000000" pitchFamily="2" charset="2"/>
              <a:buChar char="ü"/>
            </a:pPr>
            <a:r>
              <a:rPr lang="fr-FR" sz="5600" dirty="0"/>
              <a:t>Lucas spray</a:t>
            </a:r>
          </a:p>
          <a:p>
            <a:pPr marL="1074738" indent="-442913" algn="l">
              <a:lnSpc>
                <a:spcPct val="170000"/>
              </a:lnSpc>
              <a:buFont typeface="Wingdings" panose="05000000000000000000" pitchFamily="2" charset="2"/>
              <a:buChar char="ü"/>
            </a:pPr>
            <a:r>
              <a:rPr lang="fr-FR" sz="5600" dirty="0" err="1"/>
              <a:t>Yon</a:t>
            </a:r>
            <a:r>
              <a:rPr lang="fr-FR" sz="5600" dirty="0"/>
              <a:t>-Ka massage </a:t>
            </a:r>
          </a:p>
          <a:p>
            <a:pPr marL="1074738" indent="-442913" algn="l">
              <a:lnSpc>
                <a:spcPct val="170000"/>
              </a:lnSpc>
              <a:buFont typeface="Wingdings" panose="05000000000000000000" pitchFamily="2" charset="2"/>
              <a:buChar char="ü"/>
            </a:pPr>
            <a:r>
              <a:rPr lang="fr-FR" sz="5600" dirty="0"/>
              <a:t>MASQUE 103/105</a:t>
            </a:r>
          </a:p>
          <a:p>
            <a:pPr marL="1074738" indent="-442913" algn="l">
              <a:lnSpc>
                <a:spcPct val="170000"/>
              </a:lnSpc>
              <a:buFont typeface="Wingdings" panose="05000000000000000000" pitchFamily="2" charset="2"/>
              <a:buChar char="ü"/>
            </a:pPr>
            <a:r>
              <a:rPr lang="fr-FR" sz="5600" dirty="0"/>
              <a:t>Contour base </a:t>
            </a:r>
          </a:p>
          <a:p>
            <a:pPr marL="1074738" indent="-442913" algn="l">
              <a:lnSpc>
                <a:spcPct val="170000"/>
              </a:lnSpc>
              <a:buFont typeface="Wingdings" panose="05000000000000000000" pitchFamily="2" charset="2"/>
              <a:buChar char="ü"/>
            </a:pPr>
            <a:r>
              <a:rPr lang="fr-FR" sz="5600" dirty="0"/>
              <a:t>Conclusion Signature</a:t>
            </a:r>
          </a:p>
          <a:p>
            <a:endParaRPr lang="fr-FR" dirty="0"/>
          </a:p>
        </p:txBody>
      </p:sp>
    </p:spTree>
    <p:extLst>
      <p:ext uri="{BB962C8B-B14F-4D97-AF65-F5344CB8AC3E}">
        <p14:creationId xmlns:p14="http://schemas.microsoft.com/office/powerpoint/2010/main" val="924163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noGrp="1" noRot="1" noMove="1" noResize="1" noEditPoints="1" noAdjustHandles="1" noChangeArrowheads="1" noChangeShapeType="1"/>
          </p:cNvSpPr>
          <p:nvPr/>
        </p:nvSpPr>
        <p:spPr>
          <a:xfrm>
            <a:off x="838200" y="20844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Day 2</a:t>
            </a:r>
          </a:p>
        </p:txBody>
      </p:sp>
      <p:sp>
        <p:nvSpPr>
          <p:cNvPr id="9" name="Rectangle 8">
            <a:extLst>
              <a:ext uri="{FF2B5EF4-FFF2-40B4-BE49-F238E27FC236}">
                <a16:creationId xmlns:a16="http://schemas.microsoft.com/office/drawing/2014/main" id="{43CEEED0-8E67-424E-C335-E9ED69A03A88}"/>
              </a:ext>
            </a:extLst>
          </p:cNvPr>
          <p:cNvSpPr/>
          <p:nvPr/>
        </p:nvSpPr>
        <p:spPr>
          <a:xfrm>
            <a:off x="594379" y="1307176"/>
            <a:ext cx="5202099" cy="4058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Roboto Light" panose="02000000000000000000" pitchFamily="2" charset="0"/>
              <a:ea typeface="Roboto Light" panose="02000000000000000000" pitchFamily="2" charset="0"/>
            </a:endParaRPr>
          </a:p>
        </p:txBody>
      </p:sp>
      <p:sp>
        <p:nvSpPr>
          <p:cNvPr id="10" name="ZoneTexte 9">
            <a:extLst>
              <a:ext uri="{FF2B5EF4-FFF2-40B4-BE49-F238E27FC236}">
                <a16:creationId xmlns:a16="http://schemas.microsoft.com/office/drawing/2014/main" id="{C44E1ED9-AF01-34F4-7709-77BBC1691DDA}"/>
              </a:ext>
            </a:extLst>
          </p:cNvPr>
          <p:cNvSpPr txBox="1"/>
          <p:nvPr/>
        </p:nvSpPr>
        <p:spPr>
          <a:xfrm>
            <a:off x="423746" y="1751560"/>
            <a:ext cx="5513521" cy="3170099"/>
          </a:xfrm>
          <a:prstGeom prst="rect">
            <a:avLst/>
          </a:prstGeom>
          <a:noFill/>
          <a:ln w="19050">
            <a:solidFill>
              <a:srgbClr val="D9CCE1"/>
            </a:solidFill>
          </a:ln>
        </p:spPr>
        <p:txBody>
          <a:bodyPr wrap="square" rtlCol="0">
            <a:spAutoFit/>
          </a:body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“Product card” game </a:t>
            </a:r>
          </a:p>
          <a:p>
            <a:pPr marL="285750" indent="-28575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BOOSTERS </a:t>
            </a:r>
          </a:p>
          <a:p>
            <a:pPr marL="285750" indent="-28575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AGE DEFENSE</a:t>
            </a:r>
          </a:p>
          <a:p>
            <a:pPr marL="285750" indent="-28575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SENSITIVE SKINS </a:t>
            </a:r>
          </a:p>
          <a:p>
            <a:pPr marL="285750" indent="-28575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IMPERFECTIONS</a:t>
            </a:r>
            <a:endParaRPr lang="fr-FR" sz="2000" dirty="0">
              <a:latin typeface="Roboto Light" panose="02000000000000000000" pitchFamily="2" charset="0"/>
              <a:ea typeface="Roboto Light" panose="02000000000000000000" pitchFamily="2" charset="0"/>
            </a:endParaRPr>
          </a:p>
        </p:txBody>
      </p:sp>
      <p:sp>
        <p:nvSpPr>
          <p:cNvPr id="11" name="ZoneTexte 10">
            <a:extLst>
              <a:ext uri="{FF2B5EF4-FFF2-40B4-BE49-F238E27FC236}">
                <a16:creationId xmlns:a16="http://schemas.microsoft.com/office/drawing/2014/main" id="{6E46EB6E-35B1-2F51-05B0-29E2DB8E4422}"/>
              </a:ext>
            </a:extLst>
          </p:cNvPr>
          <p:cNvSpPr txBox="1"/>
          <p:nvPr/>
        </p:nvSpPr>
        <p:spPr>
          <a:xfrm>
            <a:off x="2328082" y="1551504"/>
            <a:ext cx="2092325" cy="400110"/>
          </a:xfrm>
          <a:prstGeom prst="rect">
            <a:avLst/>
          </a:prstGeom>
          <a:solidFill>
            <a:srgbClr val="FFE6E4"/>
          </a:solidFill>
          <a:ln>
            <a:no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9 </a:t>
            </a:r>
            <a:r>
              <a:rPr lang="fr-FR" sz="2000" dirty="0" err="1">
                <a:solidFill>
                  <a:schemeClr val="tx1">
                    <a:lumMod val="75000"/>
                    <a:lumOff val="25000"/>
                  </a:schemeClr>
                </a:solidFill>
                <a:latin typeface="Roboto Light" panose="02000000000000000000" pitchFamily="2" charset="0"/>
                <a:ea typeface="Roboto Light" panose="02000000000000000000" pitchFamily="2" charset="0"/>
              </a:rPr>
              <a:t>am</a:t>
            </a:r>
            <a:r>
              <a:rPr lang="fr-FR" sz="2000" dirty="0">
                <a:solidFill>
                  <a:schemeClr val="tx1">
                    <a:lumMod val="75000"/>
                    <a:lumOff val="25000"/>
                  </a:schemeClr>
                </a:solidFill>
                <a:latin typeface="Roboto Light" panose="02000000000000000000" pitchFamily="2" charset="0"/>
                <a:ea typeface="Roboto Light" panose="02000000000000000000" pitchFamily="2" charset="0"/>
              </a:rPr>
              <a:t> - 12:30 pm</a:t>
            </a:r>
            <a:endParaRPr lang="fr-FR" sz="2000" dirty="0">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6EEE6E38-AB95-2787-DA03-F046D577EC5F}"/>
              </a:ext>
            </a:extLst>
          </p:cNvPr>
          <p:cNvSpPr txBox="1"/>
          <p:nvPr/>
        </p:nvSpPr>
        <p:spPr>
          <a:xfrm>
            <a:off x="6314993" y="1745410"/>
            <a:ext cx="5511449" cy="2554545"/>
          </a:xfrm>
          <a:prstGeom prst="rect">
            <a:avLst/>
          </a:prstGeom>
          <a:noFill/>
          <a:ln w="19050">
            <a:solidFill>
              <a:srgbClr val="D9CCE1"/>
            </a:solidFill>
          </a:ln>
        </p:spPr>
        <p:txBody>
          <a:bodyPr wrap="square" rtlCol="0">
            <a:spAutoFit/>
          </a:bodyPr>
          <a:lstStyle/>
          <a:p>
            <a:endParaRPr lang="fr-FR"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PEELING ACTIVE MICRO PEEL Grade 1</a:t>
            </a:r>
          </a:p>
          <a:p>
            <a:pPr marL="342900" indent="-34290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Extraction of blackheads</a:t>
            </a:r>
          </a:p>
          <a:p>
            <a:pPr marL="342900" indent="-34290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Massage under steam Hot stone massage</a:t>
            </a:r>
          </a:p>
          <a:p>
            <a:pPr marL="342900" indent="-34290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MASQUE MODELANT</a:t>
            </a: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BB97FA4B-A814-1605-545E-0989A385925C}"/>
              </a:ext>
            </a:extLst>
          </p:cNvPr>
          <p:cNvSpPr txBox="1"/>
          <p:nvPr/>
        </p:nvSpPr>
        <p:spPr>
          <a:xfrm>
            <a:off x="7880684" y="1551504"/>
            <a:ext cx="2298032" cy="400110"/>
          </a:xfrm>
          <a:prstGeom prst="rect">
            <a:avLst/>
          </a:prstGeom>
          <a:solidFill>
            <a:srgbClr val="FFE6E4"/>
          </a:solidFill>
          <a:ln>
            <a:no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1:30 pm - 5:30 pm</a:t>
            </a:r>
            <a:endParaRPr lang="fr-FR"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12284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1+#ppt_w/2"/>
                                          </p:val>
                                        </p:tav>
                                        <p:tav tm="100000">
                                          <p:val>
                                            <p:strVal val="#ppt_x"/>
                                          </p:val>
                                        </p:tav>
                                      </p:tavLst>
                                    </p:anim>
                                    <p:anim calcmode="lin" valueType="num">
                                      <p:cBhvr additive="base">
                                        <p:cTn id="22" dur="10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AE7E0F6-7AC9-4E62-97E5-936A847BC7CA}"/>
              </a:ext>
            </a:extLst>
          </p:cNvPr>
          <p:cNvSpPr>
            <a:spLocks noGrp="1"/>
          </p:cNvSpPr>
          <p:nvPr>
            <p:ph type="body" sz="quarter" idx="10"/>
          </p:nvPr>
        </p:nvSpPr>
        <p:spPr>
          <a:xfrm>
            <a:off x="838200" y="1278543"/>
            <a:ext cx="10789118" cy="4928048"/>
          </a:xfrm>
        </p:spPr>
        <p:txBody>
          <a:bodyPr/>
          <a:lstStyle/>
          <a:p>
            <a:pPr marL="0" indent="0" algn="just">
              <a:buNone/>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Each participant picks a "product card“ (from day 1) at random and has to make the others guess it by giving information (for example: active ingredients, who the product is for, how it is used </a:t>
            </a:r>
            <a:r>
              <a:rPr lang="en-US" sz="2000" dirty="0" err="1">
                <a:solidFill>
                  <a:schemeClr val="tx1">
                    <a:lumMod val="75000"/>
                    <a:lumOff val="25000"/>
                  </a:schemeClr>
                </a:solidFill>
                <a:latin typeface="Roboto Light" panose="02000000000000000000" pitchFamily="2" charset="0"/>
                <a:ea typeface="Roboto Light" panose="02000000000000000000" pitchFamily="2" charset="0"/>
              </a:rPr>
              <a:t>etc</a:t>
            </a:r>
            <a:r>
              <a:rPr lang="en-US" sz="2000" dirty="0">
                <a:solidFill>
                  <a:schemeClr val="tx1">
                    <a:lumMod val="75000"/>
                    <a:lumOff val="25000"/>
                  </a:schemeClr>
                </a:solidFill>
                <a:latin typeface="Roboto Light" panose="02000000000000000000" pitchFamily="2" charset="0"/>
                <a:ea typeface="Roboto Light" panose="02000000000000000000" pitchFamily="2" charset="0"/>
              </a:rPr>
              <a:t>)</a:t>
            </a: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3" name="Titre 2">
            <a:extLst>
              <a:ext uri="{FF2B5EF4-FFF2-40B4-BE49-F238E27FC236}">
                <a16:creationId xmlns:a16="http://schemas.microsoft.com/office/drawing/2014/main" id="{5C5C48AC-6DDA-4178-92B7-A43C4FA61218}"/>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 Product </a:t>
            </a:r>
            <a:r>
              <a:rPr lang="fr-FR" sz="4800" dirty="0" err="1">
                <a:solidFill>
                  <a:srgbClr val="3E3E3E"/>
                </a:solidFill>
                <a:latin typeface="KyivType Sans2" panose="00000500000000000000" pitchFamily="50" charset="0"/>
              </a:rPr>
              <a:t>card</a:t>
            </a:r>
            <a:r>
              <a:rPr lang="fr-FR" sz="4800" dirty="0">
                <a:solidFill>
                  <a:srgbClr val="3E3E3E"/>
                </a:solidFill>
                <a:latin typeface="KyivType Sans2" panose="00000500000000000000" pitchFamily="50" charset="0"/>
              </a:rPr>
              <a:t> » </a:t>
            </a:r>
            <a:r>
              <a:rPr lang="fr-FR" sz="4800" dirty="0" err="1">
                <a:solidFill>
                  <a:srgbClr val="3E3E3E"/>
                </a:solidFill>
                <a:latin typeface="KyivType Sans2" panose="00000500000000000000" pitchFamily="50" charset="0"/>
              </a:rPr>
              <a:t>game</a:t>
            </a:r>
            <a:endParaRPr lang="fr-FR" sz="4800" dirty="0">
              <a:solidFill>
                <a:srgbClr val="3E3E3E"/>
              </a:solidFill>
              <a:latin typeface="KyivType Sans2" panose="00000500000000000000" pitchFamily="50" charset="0"/>
            </a:endParaRPr>
          </a:p>
        </p:txBody>
      </p:sp>
      <p:graphicFrame>
        <p:nvGraphicFramePr>
          <p:cNvPr id="5" name="Objet 4">
            <a:extLst>
              <a:ext uri="{FF2B5EF4-FFF2-40B4-BE49-F238E27FC236}">
                <a16:creationId xmlns:a16="http://schemas.microsoft.com/office/drawing/2014/main" id="{34BD0C50-AB6A-4F95-9B2F-4DA10086F1AF}"/>
              </a:ext>
            </a:extLst>
          </p:cNvPr>
          <p:cNvGraphicFramePr>
            <a:graphicFrameLocks noChangeAspect="1"/>
          </p:cNvGraphicFramePr>
          <p:nvPr>
            <p:extLst>
              <p:ext uri="{D42A27DB-BD31-4B8C-83A1-F6EECF244321}">
                <p14:modId xmlns:p14="http://schemas.microsoft.com/office/powerpoint/2010/main" val="1262207403"/>
              </p:ext>
            </p:extLst>
          </p:nvPr>
        </p:nvGraphicFramePr>
        <p:xfrm>
          <a:off x="4491256" y="1949074"/>
          <a:ext cx="6862544" cy="4176158"/>
        </p:xfrm>
        <a:graphic>
          <a:graphicData uri="http://schemas.openxmlformats.org/presentationml/2006/ole">
            <mc:AlternateContent xmlns:mc="http://schemas.openxmlformats.org/markup-compatibility/2006">
              <mc:Choice xmlns:v="urn:schemas-microsoft-com:vml" Requires="v">
                <p:oleObj spid="_x0000_s4100" name="Bitmap Image" r:id="rId3" imgW="8176320" imgH="4975920" progId="PBrush">
                  <p:embed/>
                </p:oleObj>
              </mc:Choice>
              <mc:Fallback>
                <p:oleObj name="Bitmap Image" r:id="rId3" imgW="8176320" imgH="4975920" progId="PBrush">
                  <p:embed/>
                  <p:pic>
                    <p:nvPicPr>
                      <p:cNvPr id="0" name=""/>
                      <p:cNvPicPr/>
                      <p:nvPr/>
                    </p:nvPicPr>
                    <p:blipFill>
                      <a:blip r:embed="rId4"/>
                      <a:stretch>
                        <a:fillRect/>
                      </a:stretch>
                    </p:blipFill>
                    <p:spPr>
                      <a:xfrm>
                        <a:off x="4491256" y="1949074"/>
                        <a:ext cx="6862544" cy="4176158"/>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47D62D63-8240-47EA-A7DB-C6BE1CB090EA}"/>
              </a:ext>
            </a:extLst>
          </p:cNvPr>
          <p:cNvSpPr txBox="1"/>
          <p:nvPr/>
        </p:nvSpPr>
        <p:spPr>
          <a:xfrm>
            <a:off x="342753" y="3753962"/>
            <a:ext cx="3874985" cy="1015663"/>
          </a:xfrm>
          <a:prstGeom prst="rect">
            <a:avLst/>
          </a:prstGeom>
          <a:noFill/>
          <a:ln w="19050">
            <a:solidFill>
              <a:srgbClr val="D9CCE1"/>
            </a:solid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I</a:t>
            </a:r>
            <a:r>
              <a:rPr lang="en-US" sz="2000" dirty="0">
                <a:solidFill>
                  <a:schemeClr val="tx1">
                    <a:lumMod val="75000"/>
                    <a:lumOff val="25000"/>
                  </a:schemeClr>
                </a:solidFill>
                <a:latin typeface="Roboto Light" panose="02000000000000000000" pitchFamily="2" charset="0"/>
                <a:ea typeface="Roboto Light" panose="02000000000000000000" pitchFamily="2" charset="0"/>
              </a:rPr>
              <a:t>f the participant manages to make the right guess, she picks a product (sample) from a bag</a:t>
            </a:r>
            <a:endParaRPr lang="fr-FR" sz="2000" dirty="0">
              <a:latin typeface="Roboto Light" panose="02000000000000000000" pitchFamily="2" charset="0"/>
              <a:ea typeface="Roboto Light" panose="02000000000000000000" pitchFamily="2" charset="0"/>
            </a:endParaRPr>
          </a:p>
        </p:txBody>
      </p:sp>
      <p:pic>
        <p:nvPicPr>
          <p:cNvPr id="8" name="Graphique 7" descr="Cadeau contour">
            <a:extLst>
              <a:ext uri="{FF2B5EF4-FFF2-40B4-BE49-F238E27FC236}">
                <a16:creationId xmlns:a16="http://schemas.microsoft.com/office/drawing/2014/main" id="{75B4F57A-BAD7-4385-BC1E-71EC6F5B3C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3045" y="4884682"/>
            <a:ext cx="914400" cy="914400"/>
          </a:xfrm>
          <a:prstGeom prst="rect">
            <a:avLst/>
          </a:prstGeom>
        </p:spPr>
      </p:pic>
      <p:pic>
        <p:nvPicPr>
          <p:cNvPr id="4" name="Image 3">
            <a:extLst>
              <a:ext uri="{FF2B5EF4-FFF2-40B4-BE49-F238E27FC236}">
                <a16:creationId xmlns:a16="http://schemas.microsoft.com/office/drawing/2014/main" id="{50FA8B49-FC00-B596-458B-891F39E7652D}"/>
              </a:ext>
            </a:extLst>
          </p:cNvPr>
          <p:cNvPicPr>
            <a:picLocks noChangeAspect="1"/>
          </p:cNvPicPr>
          <p:nvPr/>
        </p:nvPicPr>
        <p:blipFill>
          <a:blip r:embed="rId7"/>
          <a:stretch>
            <a:fillRect/>
          </a:stretch>
        </p:blipFill>
        <p:spPr>
          <a:xfrm>
            <a:off x="10387013" y="177937"/>
            <a:ext cx="1109662" cy="1109662"/>
          </a:xfrm>
          <a:prstGeom prst="rect">
            <a:avLst/>
          </a:prstGeom>
        </p:spPr>
      </p:pic>
    </p:spTree>
    <p:extLst>
      <p:ext uri="{BB962C8B-B14F-4D97-AF65-F5344CB8AC3E}">
        <p14:creationId xmlns:p14="http://schemas.microsoft.com/office/powerpoint/2010/main" val="390399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E4DBE9"/>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B0C3FEA-28CF-48CC-8573-7FFE9E7FE67B}"/>
              </a:ext>
            </a:extLst>
          </p:cNvPr>
          <p:cNvSpPr/>
          <p:nvPr/>
        </p:nvSpPr>
        <p:spPr>
          <a:xfrm>
            <a:off x="8061441" y="3500927"/>
            <a:ext cx="3542668" cy="330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D3CAFDC8-20F1-4317-89B9-D99F6FC87FD6}"/>
              </a:ext>
            </a:extLst>
          </p:cNvPr>
          <p:cNvSpPr/>
          <p:nvPr/>
        </p:nvSpPr>
        <p:spPr>
          <a:xfrm>
            <a:off x="4351283" y="3500928"/>
            <a:ext cx="3542669" cy="330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6FEB5AAA-E151-4C18-A063-3351BE401039}"/>
              </a:ext>
            </a:extLst>
          </p:cNvPr>
          <p:cNvSpPr/>
          <p:nvPr/>
        </p:nvSpPr>
        <p:spPr>
          <a:xfrm>
            <a:off x="620099" y="3500927"/>
            <a:ext cx="3542669" cy="3301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D10EE70C-AA19-4072-9B0C-B96EC6C39667}"/>
              </a:ext>
            </a:extLst>
          </p:cNvPr>
          <p:cNvSpPr/>
          <p:nvPr/>
        </p:nvSpPr>
        <p:spPr>
          <a:xfrm>
            <a:off x="8061440" y="51398"/>
            <a:ext cx="3542669" cy="330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AD072A22-823E-4E7E-89DC-995EA570026B}"/>
              </a:ext>
            </a:extLst>
          </p:cNvPr>
          <p:cNvSpPr/>
          <p:nvPr/>
        </p:nvSpPr>
        <p:spPr>
          <a:xfrm>
            <a:off x="4351283" y="96561"/>
            <a:ext cx="3542669" cy="324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B81C4501-BD29-4037-B0F2-90E67D872C6A}"/>
              </a:ext>
            </a:extLst>
          </p:cNvPr>
          <p:cNvSpPr/>
          <p:nvPr/>
        </p:nvSpPr>
        <p:spPr>
          <a:xfrm>
            <a:off x="620099" y="127484"/>
            <a:ext cx="3542669" cy="3225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4">
            <a:extLst>
              <a:ext uri="{FF2B5EF4-FFF2-40B4-BE49-F238E27FC236}">
                <a16:creationId xmlns:a16="http://schemas.microsoft.com/office/drawing/2014/main" id="{AC66FEAB-2781-49C5-BA28-4830DD68E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970" y="127483"/>
            <a:ext cx="851996" cy="295520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0BCFD8A-697B-42D8-813F-BD0048C7C2BB}"/>
              </a:ext>
            </a:extLst>
          </p:cNvPr>
          <p:cNvSpPr/>
          <p:nvPr/>
        </p:nvSpPr>
        <p:spPr>
          <a:xfrm>
            <a:off x="833172" y="3002686"/>
            <a:ext cx="3081592" cy="338554"/>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GEL NETTOYANT</a:t>
            </a:r>
          </a:p>
        </p:txBody>
      </p:sp>
      <p:sp>
        <p:nvSpPr>
          <p:cNvPr id="18" name="Rectangle 17">
            <a:extLst>
              <a:ext uri="{FF2B5EF4-FFF2-40B4-BE49-F238E27FC236}">
                <a16:creationId xmlns:a16="http://schemas.microsoft.com/office/drawing/2014/main" id="{6CB1B1F7-7189-4963-953F-455AB7A47CFC}"/>
              </a:ext>
            </a:extLst>
          </p:cNvPr>
          <p:cNvSpPr/>
          <p:nvPr/>
        </p:nvSpPr>
        <p:spPr>
          <a:xfrm>
            <a:off x="4584135" y="3083593"/>
            <a:ext cx="3081592" cy="338554"/>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LOTION PS</a:t>
            </a:r>
          </a:p>
        </p:txBody>
      </p:sp>
      <p:pic>
        <p:nvPicPr>
          <p:cNvPr id="19" name="Picture 6">
            <a:extLst>
              <a:ext uri="{FF2B5EF4-FFF2-40B4-BE49-F238E27FC236}">
                <a16:creationId xmlns:a16="http://schemas.microsoft.com/office/drawing/2014/main" id="{5F639726-6E2D-467F-B05E-D1EB4DEDDA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59" t="13188" r="32483" b="4258"/>
          <a:stretch/>
        </p:blipFill>
        <p:spPr bwMode="auto">
          <a:xfrm>
            <a:off x="5681928" y="51398"/>
            <a:ext cx="886007" cy="315645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0C3E191-07DD-4B89-90A3-75324E86EB17}"/>
              </a:ext>
            </a:extLst>
          </p:cNvPr>
          <p:cNvSpPr/>
          <p:nvPr/>
        </p:nvSpPr>
        <p:spPr>
          <a:xfrm>
            <a:off x="8369424" y="3002686"/>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GOMMAGE YON-KA</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25" name="Picture 2">
            <a:extLst>
              <a:ext uri="{FF2B5EF4-FFF2-40B4-BE49-F238E27FC236}">
                <a16:creationId xmlns:a16="http://schemas.microsoft.com/office/drawing/2014/main" id="{B68C1089-66FA-44D1-B80A-D4055F4C2A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31" t="21049" r="25403" b="6138"/>
          <a:stretch/>
        </p:blipFill>
        <p:spPr bwMode="auto">
          <a:xfrm>
            <a:off x="9302691" y="268888"/>
            <a:ext cx="1215180" cy="272721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6DA9DA7C-4275-48C4-8BAC-3C8F1684FBF5}"/>
              </a:ext>
            </a:extLst>
          </p:cNvPr>
          <p:cNvSpPr/>
          <p:nvPr/>
        </p:nvSpPr>
        <p:spPr>
          <a:xfrm>
            <a:off x="833051" y="6476583"/>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MASQUE 105 PS </a:t>
            </a:r>
          </a:p>
        </p:txBody>
      </p:sp>
      <p:pic>
        <p:nvPicPr>
          <p:cNvPr id="27" name="Picture 6">
            <a:extLst>
              <a:ext uri="{FF2B5EF4-FFF2-40B4-BE49-F238E27FC236}">
                <a16:creationId xmlns:a16="http://schemas.microsoft.com/office/drawing/2014/main" id="{48217113-BC3E-4E2F-B60F-2BD5E4BD2C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32" t="12888" r="25020" b="5747"/>
          <a:stretch/>
        </p:blipFill>
        <p:spPr bwMode="auto">
          <a:xfrm>
            <a:off x="1643688" y="3500929"/>
            <a:ext cx="1222575" cy="298137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B9C3ACD8-403F-453F-AAC1-EBBE5C8D39ED}"/>
              </a:ext>
            </a:extLst>
          </p:cNvPr>
          <p:cNvSpPr/>
          <p:nvPr/>
        </p:nvSpPr>
        <p:spPr>
          <a:xfrm>
            <a:off x="4812239" y="6451219"/>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ALPHA CONTOUR</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29" name="Picture 6">
            <a:extLst>
              <a:ext uri="{FF2B5EF4-FFF2-40B4-BE49-F238E27FC236}">
                <a16:creationId xmlns:a16="http://schemas.microsoft.com/office/drawing/2014/main" id="{91B32302-7B71-4B6E-A0E7-C0F5018693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6361" y="3688218"/>
            <a:ext cx="1217140" cy="269477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AEB840AB-52C0-4F63-92DD-D8729F1CDA37}"/>
              </a:ext>
            </a:extLst>
          </p:cNvPr>
          <p:cNvSpPr/>
          <p:nvPr/>
        </p:nvSpPr>
        <p:spPr>
          <a:xfrm>
            <a:off x="8446629" y="6483621"/>
            <a:ext cx="302283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ELIXIR VITAL </a:t>
            </a:r>
          </a:p>
        </p:txBody>
      </p:sp>
      <p:pic>
        <p:nvPicPr>
          <p:cNvPr id="31" name="Picture 4">
            <a:extLst>
              <a:ext uri="{FF2B5EF4-FFF2-40B4-BE49-F238E27FC236}">
                <a16:creationId xmlns:a16="http://schemas.microsoft.com/office/drawing/2014/main" id="{53DA0F87-CCBF-4776-BC34-B382F9676E31}"/>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36883" t="24406" r="32286" b="6395"/>
          <a:stretch/>
        </p:blipFill>
        <p:spPr bwMode="auto">
          <a:xfrm>
            <a:off x="9524534" y="3532200"/>
            <a:ext cx="867022" cy="291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89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6" grpId="0"/>
      <p:bldP spid="28"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D544F5E0-C5BB-48B9-AE06-D0266698475B}"/>
              </a:ext>
            </a:extLst>
          </p:cNvPr>
          <p:cNvGraphicFramePr>
            <a:graphicFrameLocks noChangeAspect="1"/>
          </p:cNvGraphicFramePr>
          <p:nvPr>
            <p:extLst>
              <p:ext uri="{D42A27DB-BD31-4B8C-83A1-F6EECF244321}">
                <p14:modId xmlns:p14="http://schemas.microsoft.com/office/powerpoint/2010/main" val="446005581"/>
              </p:ext>
            </p:extLst>
          </p:nvPr>
        </p:nvGraphicFramePr>
        <p:xfrm>
          <a:off x="633413" y="1171575"/>
          <a:ext cx="10926762" cy="4511675"/>
        </p:xfrm>
        <a:graphic>
          <a:graphicData uri="http://schemas.openxmlformats.org/presentationml/2006/ole">
            <mc:AlternateContent xmlns:mc="http://schemas.openxmlformats.org/markup-compatibility/2006">
              <mc:Choice xmlns:v="urn:schemas-microsoft-com:vml" Requires="v">
                <p:oleObj spid="_x0000_s5124" name="Bitmap Image" r:id="rId3" imgW="10927080" imgH="4511160" progId="PBrush">
                  <p:embed/>
                </p:oleObj>
              </mc:Choice>
              <mc:Fallback>
                <p:oleObj name="Bitmap Image" r:id="rId3" imgW="10927080" imgH="4511160" progId="PBrush">
                  <p:embed/>
                  <p:pic>
                    <p:nvPicPr>
                      <p:cNvPr id="0" name=""/>
                      <p:cNvPicPr/>
                      <p:nvPr/>
                    </p:nvPicPr>
                    <p:blipFill>
                      <a:blip r:embed="rId4"/>
                      <a:stretch>
                        <a:fillRect/>
                      </a:stretch>
                    </p:blipFill>
                    <p:spPr>
                      <a:xfrm>
                        <a:off x="633413" y="1171575"/>
                        <a:ext cx="10926762" cy="4511675"/>
                      </a:xfrm>
                      <a:prstGeom prst="rect">
                        <a:avLst/>
                      </a:prstGeom>
                    </p:spPr>
                  </p:pic>
                </p:oleObj>
              </mc:Fallback>
            </mc:AlternateContent>
          </a:graphicData>
        </a:graphic>
      </p:graphicFrame>
      <p:sp>
        <p:nvSpPr>
          <p:cNvPr id="3" name="Espace réservé du titre 1">
            <a:extLst>
              <a:ext uri="{FF2B5EF4-FFF2-40B4-BE49-F238E27FC236}">
                <a16:creationId xmlns:a16="http://schemas.microsoft.com/office/drawing/2014/main" id="{483A6490-3DE4-4AD9-9527-3D41D71EA4E1}"/>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solidFill>
                  <a:schemeClr val="tx1">
                    <a:lumMod val="75000"/>
                    <a:lumOff val="25000"/>
                  </a:schemeClr>
                </a:solidFill>
              </a:rPr>
              <a:t>Products theory</a:t>
            </a:r>
            <a:endParaRPr lang="en-US" sz="4800" dirty="0">
              <a:solidFill>
                <a:schemeClr val="tx1">
                  <a:lumMod val="75000"/>
                  <a:lumOff val="25000"/>
                </a:schemeClr>
              </a:solidFill>
            </a:endParaRPr>
          </a:p>
        </p:txBody>
      </p:sp>
      <p:pic>
        <p:nvPicPr>
          <p:cNvPr id="8" name="Graphique 7" descr="Ligne fléchée : incurvée dans le sens des aiguilles d’une montre contour">
            <a:extLst>
              <a:ext uri="{FF2B5EF4-FFF2-40B4-BE49-F238E27FC236}">
                <a16:creationId xmlns:a16="http://schemas.microsoft.com/office/drawing/2014/main" id="{4B6C2625-2965-4570-8130-CAE905B69F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795116">
            <a:off x="3166305" y="5480893"/>
            <a:ext cx="873161" cy="873161"/>
          </a:xfrm>
          <a:prstGeom prst="rect">
            <a:avLst/>
          </a:prstGeom>
        </p:spPr>
      </p:pic>
      <p:pic>
        <p:nvPicPr>
          <p:cNvPr id="10" name="Graphique 9" descr="Ligne fléchée : incurvée sens des aiguilles d’une montre contour">
            <a:extLst>
              <a:ext uri="{FF2B5EF4-FFF2-40B4-BE49-F238E27FC236}">
                <a16:creationId xmlns:a16="http://schemas.microsoft.com/office/drawing/2014/main" id="{E007349E-DF60-4FA4-B14F-ECA01D320A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275437">
            <a:off x="8605572" y="5675366"/>
            <a:ext cx="620329" cy="620329"/>
          </a:xfrm>
          <a:prstGeom prst="rect">
            <a:avLst/>
          </a:prstGeom>
        </p:spPr>
      </p:pic>
      <p:sp>
        <p:nvSpPr>
          <p:cNvPr id="11" name="ZoneTexte 10">
            <a:extLst>
              <a:ext uri="{FF2B5EF4-FFF2-40B4-BE49-F238E27FC236}">
                <a16:creationId xmlns:a16="http://schemas.microsoft.com/office/drawing/2014/main" id="{0F5F69CB-EF4B-452D-807C-F38C38EEE641}"/>
              </a:ext>
            </a:extLst>
          </p:cNvPr>
          <p:cNvSpPr txBox="1"/>
          <p:nvPr/>
        </p:nvSpPr>
        <p:spPr>
          <a:xfrm>
            <a:off x="132257" y="5980607"/>
            <a:ext cx="2936763" cy="523220"/>
          </a:xfrm>
          <a:prstGeom prst="rect">
            <a:avLst/>
          </a:prstGeom>
          <a:noFill/>
          <a:ln w="19050">
            <a:solidFill>
              <a:srgbClr val="D9CCE1"/>
            </a:solidFill>
          </a:ln>
        </p:spPr>
        <p:txBody>
          <a:bodyPr wrap="square" rtlCol="0">
            <a:spAutoFit/>
          </a:bodyPr>
          <a:lstStyle/>
          <a:p>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Ask</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them</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to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find</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the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most</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suitable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recommandation</a:t>
            </a:r>
            <a:endParaRPr lang="fr-FR" sz="1400" dirty="0">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779672DD-2AF1-4F8B-A56D-C01FCCB5E528}"/>
              </a:ext>
            </a:extLst>
          </p:cNvPr>
          <p:cNvSpPr txBox="1"/>
          <p:nvPr/>
        </p:nvSpPr>
        <p:spPr>
          <a:xfrm>
            <a:off x="9222387" y="5774778"/>
            <a:ext cx="2528179" cy="523220"/>
          </a:xfrm>
          <a:prstGeom prst="rect">
            <a:avLst/>
          </a:prstGeom>
          <a:noFill/>
          <a:ln w="19050">
            <a:solidFill>
              <a:srgbClr val="D9CCE1"/>
            </a:solidFill>
          </a:ln>
        </p:spPr>
        <p:txBody>
          <a:bodyPr wrap="square" rtlCol="0">
            <a:spAutoFit/>
          </a:bodyPr>
          <a:lstStyle/>
          <a:p>
            <a:pPr algn="r"/>
            <a:r>
              <a:rPr lang="fr-FR" sz="1400" dirty="0">
                <a:solidFill>
                  <a:schemeClr val="tx1">
                    <a:lumMod val="75000"/>
                    <a:lumOff val="25000"/>
                  </a:schemeClr>
                </a:solidFill>
                <a:latin typeface="Roboto Light" panose="02000000000000000000" pitchFamily="2" charset="0"/>
                <a:ea typeface="Roboto Light" panose="02000000000000000000" pitchFamily="2" charset="0"/>
              </a:rPr>
              <a:t>Explication of the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according</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protocol</a:t>
            </a:r>
            <a:endParaRPr lang="fr-FR" sz="1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66131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D85020-A0BB-6BDF-C420-23DF5068820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7" name="Espace réservé du titre 1">
            <a:extLst>
              <a:ext uri="{FF2B5EF4-FFF2-40B4-BE49-F238E27FC236}">
                <a16:creationId xmlns:a16="http://schemas.microsoft.com/office/drawing/2014/main" id="{783235F0-E3BA-3E8B-9905-BF54A1E04DB6}"/>
              </a:ext>
            </a:extLst>
          </p:cNvPr>
          <p:cNvSpPr txBox="1">
            <a:spLocks/>
          </p:cNvSpPr>
          <p:nvPr/>
        </p:nvSpPr>
        <p:spPr>
          <a:xfrm>
            <a:off x="1440873" y="1911928"/>
            <a:ext cx="7026936" cy="3404596"/>
          </a:xfrm>
          <a:prstGeom prst="rect">
            <a:avLst/>
          </a:prstGeom>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0" dirty="0"/>
              <a:t>Practice</a:t>
            </a:r>
          </a:p>
          <a:p>
            <a:endParaRPr lang="fr-FR" sz="24000" dirty="0"/>
          </a:p>
          <a:p>
            <a:endParaRPr lang="fr-FR" dirty="0"/>
          </a:p>
          <a:p>
            <a:pPr marL="1074738" indent="-442913" algn="l">
              <a:lnSpc>
                <a:spcPct val="170000"/>
              </a:lnSpc>
              <a:buFont typeface="Wingdings" panose="05000000000000000000" pitchFamily="2" charset="2"/>
              <a:buChar char="ü"/>
            </a:pPr>
            <a:r>
              <a:rPr lang="en-US" sz="5600" dirty="0"/>
              <a:t>PEELING ACTIVE MICRO PEEL Grade 1</a:t>
            </a:r>
          </a:p>
          <a:p>
            <a:pPr marL="1074738" indent="-442913" algn="l">
              <a:lnSpc>
                <a:spcPct val="170000"/>
              </a:lnSpc>
              <a:buFont typeface="Wingdings" panose="05000000000000000000" pitchFamily="2" charset="2"/>
              <a:buChar char="ü"/>
            </a:pPr>
            <a:endParaRPr lang="en-US" sz="5600" dirty="0"/>
          </a:p>
          <a:p>
            <a:pPr marL="1074738" indent="-442913" algn="l">
              <a:lnSpc>
                <a:spcPct val="170000"/>
              </a:lnSpc>
              <a:buFont typeface="Wingdings" panose="05000000000000000000" pitchFamily="2" charset="2"/>
              <a:buChar char="ü"/>
            </a:pPr>
            <a:r>
              <a:rPr lang="en-US" sz="5600" dirty="0"/>
              <a:t>Extraction of blackheads</a:t>
            </a:r>
          </a:p>
          <a:p>
            <a:pPr marL="1074738" indent="-442913" algn="l">
              <a:lnSpc>
                <a:spcPct val="170000"/>
              </a:lnSpc>
              <a:buFont typeface="Wingdings" panose="05000000000000000000" pitchFamily="2" charset="2"/>
              <a:buChar char="ü"/>
            </a:pPr>
            <a:endParaRPr lang="en-US" sz="5600" dirty="0"/>
          </a:p>
          <a:p>
            <a:pPr marL="1074738" indent="-442913" algn="l">
              <a:lnSpc>
                <a:spcPct val="170000"/>
              </a:lnSpc>
              <a:buFont typeface="Wingdings" panose="05000000000000000000" pitchFamily="2" charset="2"/>
              <a:buChar char="ü"/>
            </a:pPr>
            <a:r>
              <a:rPr lang="en-US" sz="5600" dirty="0"/>
              <a:t>Massage under steam Hot stone massage</a:t>
            </a:r>
          </a:p>
          <a:p>
            <a:pPr marL="1074738" indent="-442913" algn="l">
              <a:lnSpc>
                <a:spcPct val="170000"/>
              </a:lnSpc>
              <a:buFont typeface="Wingdings" panose="05000000000000000000" pitchFamily="2" charset="2"/>
              <a:buChar char="ü"/>
            </a:pPr>
            <a:endParaRPr lang="en-US" sz="5600" dirty="0"/>
          </a:p>
          <a:p>
            <a:pPr marL="1074738" indent="-442913" algn="l">
              <a:lnSpc>
                <a:spcPct val="170000"/>
              </a:lnSpc>
              <a:buFont typeface="Wingdings" panose="05000000000000000000" pitchFamily="2" charset="2"/>
              <a:buChar char="ü"/>
            </a:pPr>
            <a:r>
              <a:rPr lang="en-US" sz="5600" dirty="0"/>
              <a:t>MASQUE MODELANT</a:t>
            </a:r>
          </a:p>
          <a:p>
            <a:endParaRPr lang="fr-FR" dirty="0"/>
          </a:p>
        </p:txBody>
      </p:sp>
    </p:spTree>
    <p:extLst>
      <p:ext uri="{BB962C8B-B14F-4D97-AF65-F5344CB8AC3E}">
        <p14:creationId xmlns:p14="http://schemas.microsoft.com/office/powerpoint/2010/main" val="3777739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noGrp="1" noRot="1" noMove="1" noResize="1" noEditPoints="1" noAdjustHandles="1" noChangeArrowheads="1" noChangeShapeType="1"/>
          </p:cNvSpPr>
          <p:nvPr/>
        </p:nvSpPr>
        <p:spPr>
          <a:xfrm>
            <a:off x="838200" y="20844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Day 3</a:t>
            </a:r>
          </a:p>
        </p:txBody>
      </p:sp>
      <p:sp>
        <p:nvSpPr>
          <p:cNvPr id="9" name="Rectangle 8">
            <a:extLst>
              <a:ext uri="{FF2B5EF4-FFF2-40B4-BE49-F238E27FC236}">
                <a16:creationId xmlns:a16="http://schemas.microsoft.com/office/drawing/2014/main" id="{43CEEED0-8E67-424E-C335-E9ED69A03A88}"/>
              </a:ext>
            </a:extLst>
          </p:cNvPr>
          <p:cNvSpPr/>
          <p:nvPr/>
        </p:nvSpPr>
        <p:spPr>
          <a:xfrm>
            <a:off x="594379" y="1307176"/>
            <a:ext cx="5202099" cy="4058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Roboto Light" panose="02000000000000000000" pitchFamily="2" charset="0"/>
              <a:ea typeface="Roboto Light" panose="02000000000000000000" pitchFamily="2" charset="0"/>
            </a:endParaRPr>
          </a:p>
        </p:txBody>
      </p:sp>
      <p:sp>
        <p:nvSpPr>
          <p:cNvPr id="10" name="ZoneTexte 9">
            <a:extLst>
              <a:ext uri="{FF2B5EF4-FFF2-40B4-BE49-F238E27FC236}">
                <a16:creationId xmlns:a16="http://schemas.microsoft.com/office/drawing/2014/main" id="{C44E1ED9-AF01-34F4-7709-77BBC1691DDA}"/>
              </a:ext>
            </a:extLst>
          </p:cNvPr>
          <p:cNvSpPr txBox="1"/>
          <p:nvPr/>
        </p:nvSpPr>
        <p:spPr>
          <a:xfrm>
            <a:off x="423746" y="1751560"/>
            <a:ext cx="5513521" cy="3170099"/>
          </a:xfrm>
          <a:prstGeom prst="rect">
            <a:avLst/>
          </a:prstGeom>
          <a:noFill/>
          <a:ln w="19050">
            <a:solidFill>
              <a:srgbClr val="D9CCE1"/>
            </a:solidFill>
          </a:ln>
        </p:spPr>
        <p:txBody>
          <a:bodyPr wrap="square" rtlCol="0">
            <a:spAutoFit/>
          </a:body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 Relay » Game </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RENEWING</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AGE CORRECTION</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MEN </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SOLARS </a:t>
            </a:r>
          </a:p>
        </p:txBody>
      </p:sp>
      <p:sp>
        <p:nvSpPr>
          <p:cNvPr id="11" name="ZoneTexte 10">
            <a:extLst>
              <a:ext uri="{FF2B5EF4-FFF2-40B4-BE49-F238E27FC236}">
                <a16:creationId xmlns:a16="http://schemas.microsoft.com/office/drawing/2014/main" id="{6E46EB6E-35B1-2F51-05B0-29E2DB8E4422}"/>
              </a:ext>
            </a:extLst>
          </p:cNvPr>
          <p:cNvSpPr txBox="1"/>
          <p:nvPr/>
        </p:nvSpPr>
        <p:spPr>
          <a:xfrm>
            <a:off x="2328082" y="1551504"/>
            <a:ext cx="2092325" cy="400110"/>
          </a:xfrm>
          <a:prstGeom prst="rect">
            <a:avLst/>
          </a:prstGeom>
          <a:solidFill>
            <a:srgbClr val="FFE6E4"/>
          </a:solidFill>
          <a:ln>
            <a:no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9 </a:t>
            </a:r>
            <a:r>
              <a:rPr lang="fr-FR" sz="2000" dirty="0" err="1">
                <a:solidFill>
                  <a:schemeClr val="tx1">
                    <a:lumMod val="75000"/>
                    <a:lumOff val="25000"/>
                  </a:schemeClr>
                </a:solidFill>
                <a:latin typeface="Roboto Light" panose="02000000000000000000" pitchFamily="2" charset="0"/>
                <a:ea typeface="Roboto Light" panose="02000000000000000000" pitchFamily="2" charset="0"/>
              </a:rPr>
              <a:t>am</a:t>
            </a:r>
            <a:r>
              <a:rPr lang="fr-FR" sz="2000" dirty="0">
                <a:solidFill>
                  <a:schemeClr val="tx1">
                    <a:lumMod val="75000"/>
                    <a:lumOff val="25000"/>
                  </a:schemeClr>
                </a:solidFill>
                <a:latin typeface="Roboto Light" panose="02000000000000000000" pitchFamily="2" charset="0"/>
                <a:ea typeface="Roboto Light" panose="02000000000000000000" pitchFamily="2" charset="0"/>
              </a:rPr>
              <a:t> -12:30 pm</a:t>
            </a:r>
            <a:endParaRPr lang="fr-FR" sz="2000" dirty="0">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6EEE6E38-AB95-2787-DA03-F046D577EC5F}"/>
              </a:ext>
            </a:extLst>
          </p:cNvPr>
          <p:cNvSpPr txBox="1"/>
          <p:nvPr/>
        </p:nvSpPr>
        <p:spPr>
          <a:xfrm>
            <a:off x="6314993" y="1745410"/>
            <a:ext cx="5511449" cy="3170099"/>
          </a:xfrm>
          <a:prstGeom prst="rect">
            <a:avLst/>
          </a:prstGeom>
          <a:noFill/>
          <a:ln w="19050">
            <a:solidFill>
              <a:srgbClr val="D9CCE1"/>
            </a:solidFill>
          </a:ln>
        </p:spPr>
        <p:txBody>
          <a:bodyPr wrap="square" rtlCol="0">
            <a:spAutoFit/>
          </a:body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PEELING ALPHA EXFOLIATEUR Grade 2</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Anti-</a:t>
            </a:r>
            <a:r>
              <a:rPr lang="fr-FR" sz="2000" dirty="0" err="1">
                <a:solidFill>
                  <a:schemeClr val="tx1">
                    <a:lumMod val="75000"/>
                    <a:lumOff val="25000"/>
                  </a:schemeClr>
                </a:solidFill>
                <a:latin typeface="Roboto Light" panose="02000000000000000000" pitchFamily="2" charset="0"/>
                <a:ea typeface="Roboto Light" panose="02000000000000000000" pitchFamily="2" charset="0"/>
              </a:rPr>
              <a:t>aging</a:t>
            </a:r>
            <a:r>
              <a:rPr lang="fr-FR" sz="2000" dirty="0">
                <a:solidFill>
                  <a:schemeClr val="tx1">
                    <a:lumMod val="75000"/>
                    <a:lumOff val="25000"/>
                  </a:schemeClr>
                </a:solidFill>
                <a:latin typeface="Roboto Light" panose="02000000000000000000" pitchFamily="2" charset="0"/>
                <a:ea typeface="Roboto Light" panose="02000000000000000000" pitchFamily="2" charset="0"/>
              </a:rPr>
              <a:t> Techniques </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MASQUE LIFT</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BB97FA4B-A814-1605-545E-0989A385925C}"/>
              </a:ext>
            </a:extLst>
          </p:cNvPr>
          <p:cNvSpPr txBox="1"/>
          <p:nvPr/>
        </p:nvSpPr>
        <p:spPr>
          <a:xfrm>
            <a:off x="8227011" y="1551504"/>
            <a:ext cx="2012544" cy="400110"/>
          </a:xfrm>
          <a:prstGeom prst="rect">
            <a:avLst/>
          </a:prstGeom>
          <a:solidFill>
            <a:srgbClr val="FFE6E4"/>
          </a:solidFill>
          <a:ln>
            <a:no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 pm - 5:30 pm</a:t>
            </a:r>
            <a:endParaRPr lang="fr-FR"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4781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AE7E0F6-7AC9-4E62-97E5-936A847BC7CA}"/>
              </a:ext>
            </a:extLst>
          </p:cNvPr>
          <p:cNvSpPr>
            <a:spLocks noGrp="1"/>
          </p:cNvSpPr>
          <p:nvPr>
            <p:ph type="body" sz="quarter" idx="10"/>
          </p:nvPr>
        </p:nvSpPr>
        <p:spPr>
          <a:xfrm>
            <a:off x="838200" y="1278543"/>
            <a:ext cx="10789118" cy="4928048"/>
          </a:xfrm>
        </p:spPr>
        <p:txBody>
          <a:bodyPr/>
          <a:lstStyle/>
          <a:p>
            <a:pPr marL="0" indent="0" algn="just">
              <a:buNone/>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The trainer gives a product at random to a participant who has to give one information about the product and pass it on to his/her neighbor until there is nothing more to say. </a:t>
            </a: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3" name="Titre 2">
            <a:extLst>
              <a:ext uri="{FF2B5EF4-FFF2-40B4-BE49-F238E27FC236}">
                <a16:creationId xmlns:a16="http://schemas.microsoft.com/office/drawing/2014/main" id="{5C5C48AC-6DDA-4178-92B7-A43C4FA61218}"/>
              </a:ext>
            </a:extLst>
          </p:cNvPr>
          <p:cNvSpPr>
            <a:spLocks noGrp="1"/>
          </p:cNvSpPr>
          <p:nvPr>
            <p:ph type="title"/>
          </p:nvPr>
        </p:nvSpPr>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 Relay » Game</a:t>
            </a:r>
          </a:p>
        </p:txBody>
      </p:sp>
      <p:sp>
        <p:nvSpPr>
          <p:cNvPr id="6" name="ZoneTexte 5">
            <a:extLst>
              <a:ext uri="{FF2B5EF4-FFF2-40B4-BE49-F238E27FC236}">
                <a16:creationId xmlns:a16="http://schemas.microsoft.com/office/drawing/2014/main" id="{47D62D63-8240-47EA-A7DB-C6BE1CB090EA}"/>
              </a:ext>
            </a:extLst>
          </p:cNvPr>
          <p:cNvSpPr txBox="1"/>
          <p:nvPr/>
        </p:nvSpPr>
        <p:spPr>
          <a:xfrm>
            <a:off x="838200" y="2839562"/>
            <a:ext cx="3874985" cy="1015663"/>
          </a:xfrm>
          <a:prstGeom prst="rect">
            <a:avLst/>
          </a:prstGeom>
          <a:noFill/>
          <a:ln w="19050">
            <a:solidFill>
              <a:srgbClr val="D9CCE1"/>
            </a:solidFill>
          </a:ln>
        </p:spPr>
        <p:txBody>
          <a:bodyPr wrap="square" rtlCol="0">
            <a:spAutoFit/>
          </a:bodyPr>
          <a:lstStyle/>
          <a:p>
            <a:pPr algn="ctr"/>
            <a:r>
              <a:rPr lang="en-US" sz="2000" dirty="0">
                <a:solidFill>
                  <a:schemeClr val="tx1">
                    <a:lumMod val="75000"/>
                    <a:lumOff val="25000"/>
                  </a:schemeClr>
                </a:solidFill>
                <a:latin typeface="Roboto Light" panose="02000000000000000000" pitchFamily="2" charset="0"/>
                <a:ea typeface="Roboto Light" panose="02000000000000000000" pitchFamily="2" charset="0"/>
              </a:rPr>
              <a:t>The participant who manages to give the last information wins a product (sample)  from a bag</a:t>
            </a:r>
            <a:endParaRPr lang="fr-FR" sz="2000" dirty="0">
              <a:latin typeface="Roboto Light" panose="02000000000000000000" pitchFamily="2" charset="0"/>
              <a:ea typeface="Roboto Light" panose="02000000000000000000" pitchFamily="2" charset="0"/>
            </a:endParaRPr>
          </a:p>
        </p:txBody>
      </p:sp>
      <p:pic>
        <p:nvPicPr>
          <p:cNvPr id="8" name="Graphique 7" descr="Cadeau contour">
            <a:extLst>
              <a:ext uri="{FF2B5EF4-FFF2-40B4-BE49-F238E27FC236}">
                <a16:creationId xmlns:a16="http://schemas.microsoft.com/office/drawing/2014/main" id="{75B4F57A-BAD7-4385-BC1E-71EC6F5B3C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18492" y="3970282"/>
            <a:ext cx="914400" cy="914400"/>
          </a:xfrm>
          <a:prstGeom prst="rect">
            <a:avLst/>
          </a:prstGeom>
        </p:spPr>
      </p:pic>
      <p:pic>
        <p:nvPicPr>
          <p:cNvPr id="7" name="Image 6" descr="Une image contenant texte, intérieur, étagère, mur&#10;&#10;Description générée automatiquement">
            <a:extLst>
              <a:ext uri="{FF2B5EF4-FFF2-40B4-BE49-F238E27FC236}">
                <a16:creationId xmlns:a16="http://schemas.microsoft.com/office/drawing/2014/main" id="{8C806439-E2D5-4239-8AD5-795B1369662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6302" r="16507" b="15441"/>
          <a:stretch/>
        </p:blipFill>
        <p:spPr>
          <a:xfrm>
            <a:off x="8208578" y="2059996"/>
            <a:ext cx="2701159" cy="4529982"/>
          </a:xfrm>
          <a:prstGeom prst="rect">
            <a:avLst/>
          </a:prstGeom>
          <a:ln w="47625">
            <a:solidFill>
              <a:srgbClr val="573C78"/>
            </a:solidFill>
          </a:ln>
        </p:spPr>
      </p:pic>
      <p:pic>
        <p:nvPicPr>
          <p:cNvPr id="9" name="Graphique 8" descr="Ligne fléchée : incurvée dans le sens des aiguilles d’une montre contour">
            <a:extLst>
              <a:ext uri="{FF2B5EF4-FFF2-40B4-BE49-F238E27FC236}">
                <a16:creationId xmlns:a16="http://schemas.microsoft.com/office/drawing/2014/main" id="{235E8DC8-45B5-454A-8CA6-6874A4086F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614890">
            <a:off x="7350589" y="4852128"/>
            <a:ext cx="535553" cy="873161"/>
          </a:xfrm>
          <a:prstGeom prst="rect">
            <a:avLst/>
          </a:prstGeom>
        </p:spPr>
      </p:pic>
      <p:sp>
        <p:nvSpPr>
          <p:cNvPr id="10" name="ZoneTexte 9">
            <a:extLst>
              <a:ext uri="{FF2B5EF4-FFF2-40B4-BE49-F238E27FC236}">
                <a16:creationId xmlns:a16="http://schemas.microsoft.com/office/drawing/2014/main" id="{57818CEC-E474-40EB-9FE7-E1311EF64B9E}"/>
              </a:ext>
            </a:extLst>
          </p:cNvPr>
          <p:cNvSpPr txBox="1"/>
          <p:nvPr/>
        </p:nvSpPr>
        <p:spPr>
          <a:xfrm>
            <a:off x="3768836" y="5288709"/>
            <a:ext cx="3100635" cy="307777"/>
          </a:xfrm>
          <a:prstGeom prst="rect">
            <a:avLst/>
          </a:prstGeom>
          <a:noFill/>
          <a:ln w="19050">
            <a:solidFill>
              <a:srgbClr val="D9CCE1"/>
            </a:solidFill>
          </a:ln>
        </p:spPr>
        <p:txBody>
          <a:bodyPr wrap="square" rtlCol="0">
            <a:spAutoFit/>
          </a:bodyPr>
          <a:lstStyle/>
          <a:p>
            <a:r>
              <a:rPr lang="en-US" sz="1400" dirty="0">
                <a:solidFill>
                  <a:schemeClr val="tx1">
                    <a:lumMod val="75000"/>
                    <a:lumOff val="25000"/>
                  </a:schemeClr>
                </a:solidFill>
                <a:latin typeface="Roboto Light" panose="02000000000000000000" pitchFamily="2" charset="0"/>
                <a:ea typeface="Roboto Light" panose="02000000000000000000" pitchFamily="2" charset="0"/>
              </a:rPr>
              <a:t>Choose a product seen on day 1 or 2</a:t>
            </a:r>
            <a:endParaRPr lang="fr-FR" sz="1400" dirty="0">
              <a:latin typeface="Roboto Light" panose="02000000000000000000" pitchFamily="2" charset="0"/>
              <a:ea typeface="Roboto Light" panose="02000000000000000000" pitchFamily="2" charset="0"/>
            </a:endParaRPr>
          </a:p>
        </p:txBody>
      </p:sp>
      <p:pic>
        <p:nvPicPr>
          <p:cNvPr id="4" name="Image 3">
            <a:extLst>
              <a:ext uri="{FF2B5EF4-FFF2-40B4-BE49-F238E27FC236}">
                <a16:creationId xmlns:a16="http://schemas.microsoft.com/office/drawing/2014/main" id="{8158D628-74AB-7E3B-6836-15FDCE87FF28}"/>
              </a:ext>
            </a:extLst>
          </p:cNvPr>
          <p:cNvPicPr>
            <a:picLocks noChangeAspect="1"/>
          </p:cNvPicPr>
          <p:nvPr/>
        </p:nvPicPr>
        <p:blipFill>
          <a:blip r:embed="rId8"/>
          <a:stretch>
            <a:fillRect/>
          </a:stretch>
        </p:blipFill>
        <p:spPr>
          <a:xfrm>
            <a:off x="10387013" y="177937"/>
            <a:ext cx="1109662" cy="1109662"/>
          </a:xfrm>
          <a:prstGeom prst="rect">
            <a:avLst/>
          </a:prstGeom>
        </p:spPr>
      </p:pic>
    </p:spTree>
    <p:extLst>
      <p:ext uri="{BB962C8B-B14F-4D97-AF65-F5344CB8AC3E}">
        <p14:creationId xmlns:p14="http://schemas.microsoft.com/office/powerpoint/2010/main" val="242279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BA987436-D183-4F1B-85CF-DEFE8C3029D5}"/>
              </a:ext>
            </a:extLst>
          </p:cNvPr>
          <p:cNvGraphicFramePr>
            <a:graphicFrameLocks noChangeAspect="1"/>
          </p:cNvGraphicFramePr>
          <p:nvPr>
            <p:extLst>
              <p:ext uri="{D42A27DB-BD31-4B8C-83A1-F6EECF244321}">
                <p14:modId xmlns:p14="http://schemas.microsoft.com/office/powerpoint/2010/main" val="1726984602"/>
              </p:ext>
            </p:extLst>
          </p:nvPr>
        </p:nvGraphicFramePr>
        <p:xfrm>
          <a:off x="812704" y="1034453"/>
          <a:ext cx="10566591" cy="5046879"/>
        </p:xfrm>
        <a:graphic>
          <a:graphicData uri="http://schemas.openxmlformats.org/presentationml/2006/ole">
            <mc:AlternateContent xmlns:mc="http://schemas.openxmlformats.org/markup-compatibility/2006">
              <mc:Choice xmlns:v="urn:schemas-microsoft-com:vml" Requires="v">
                <p:oleObj spid="_x0000_s6148" name="Bitmap Image" r:id="rId3" imgW="11742480" imgH="5608440" progId="PBrush">
                  <p:embed/>
                </p:oleObj>
              </mc:Choice>
              <mc:Fallback>
                <p:oleObj name="Bitmap Image" r:id="rId3" imgW="11742480" imgH="5608440" progId="PBrush">
                  <p:embed/>
                  <p:pic>
                    <p:nvPicPr>
                      <p:cNvPr id="0" name=""/>
                      <p:cNvPicPr/>
                      <p:nvPr/>
                    </p:nvPicPr>
                    <p:blipFill>
                      <a:blip r:embed="rId4"/>
                      <a:stretch>
                        <a:fillRect/>
                      </a:stretch>
                    </p:blipFill>
                    <p:spPr>
                      <a:xfrm>
                        <a:off x="812704" y="1034453"/>
                        <a:ext cx="10566591" cy="5046879"/>
                      </a:xfrm>
                      <a:prstGeom prst="rect">
                        <a:avLst/>
                      </a:prstGeom>
                    </p:spPr>
                  </p:pic>
                </p:oleObj>
              </mc:Fallback>
            </mc:AlternateContent>
          </a:graphicData>
        </a:graphic>
      </p:graphicFrame>
      <p:sp>
        <p:nvSpPr>
          <p:cNvPr id="6" name="Espace réservé du titre 1">
            <a:extLst>
              <a:ext uri="{FF2B5EF4-FFF2-40B4-BE49-F238E27FC236}">
                <a16:creationId xmlns:a16="http://schemas.microsoft.com/office/drawing/2014/main" id="{24F176B9-585D-4279-96BC-813D417120C9}"/>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solidFill>
                  <a:schemeClr val="tx1">
                    <a:lumMod val="75000"/>
                    <a:lumOff val="25000"/>
                  </a:schemeClr>
                </a:solidFill>
              </a:rPr>
              <a:t>Products theory</a:t>
            </a:r>
            <a:endParaRPr lang="en-US" sz="4800" dirty="0">
              <a:solidFill>
                <a:schemeClr val="tx1">
                  <a:lumMod val="75000"/>
                  <a:lumOff val="25000"/>
                </a:schemeClr>
              </a:solidFill>
            </a:endParaRPr>
          </a:p>
        </p:txBody>
      </p:sp>
    </p:spTree>
    <p:extLst>
      <p:ext uri="{BB962C8B-B14F-4D97-AF65-F5344CB8AC3E}">
        <p14:creationId xmlns:p14="http://schemas.microsoft.com/office/powerpoint/2010/main" val="354675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D85020-A0BB-6BDF-C420-23DF5068820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7" name="Espace réservé du titre 1">
            <a:extLst>
              <a:ext uri="{FF2B5EF4-FFF2-40B4-BE49-F238E27FC236}">
                <a16:creationId xmlns:a16="http://schemas.microsoft.com/office/drawing/2014/main" id="{783235F0-E3BA-3E8B-9905-BF54A1E04DB6}"/>
              </a:ext>
            </a:extLst>
          </p:cNvPr>
          <p:cNvSpPr txBox="1">
            <a:spLocks/>
          </p:cNvSpPr>
          <p:nvPr/>
        </p:nvSpPr>
        <p:spPr>
          <a:xfrm>
            <a:off x="1440873" y="1911928"/>
            <a:ext cx="7026936" cy="3404596"/>
          </a:xfrm>
          <a:prstGeom prst="rect">
            <a:avLst/>
          </a:prstGeom>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0" dirty="0"/>
              <a:t>Practice</a:t>
            </a:r>
          </a:p>
          <a:p>
            <a:endParaRPr lang="fr-FR" sz="24000" dirty="0"/>
          </a:p>
          <a:p>
            <a:endParaRPr lang="fr-FR" dirty="0"/>
          </a:p>
          <a:p>
            <a:pPr marL="1074738" indent="-442913" algn="l">
              <a:lnSpc>
                <a:spcPct val="170000"/>
              </a:lnSpc>
              <a:buFont typeface="Wingdings" panose="05000000000000000000" pitchFamily="2" charset="2"/>
              <a:buChar char="ü"/>
            </a:pPr>
            <a:r>
              <a:rPr lang="fr-FR" sz="5600" dirty="0"/>
              <a:t>PEELING ALPHA EXFOLIATEUR Grade 2</a:t>
            </a:r>
          </a:p>
          <a:p>
            <a:pPr marL="1074738" indent="-442913" algn="l">
              <a:lnSpc>
                <a:spcPct val="170000"/>
              </a:lnSpc>
              <a:buFont typeface="Wingdings" panose="05000000000000000000" pitchFamily="2" charset="2"/>
              <a:buChar char="ü"/>
            </a:pPr>
            <a:endParaRPr lang="fr-FR" sz="5600" dirty="0"/>
          </a:p>
          <a:p>
            <a:pPr marL="1074738" indent="-442913" algn="l">
              <a:lnSpc>
                <a:spcPct val="170000"/>
              </a:lnSpc>
              <a:buFont typeface="Wingdings" panose="05000000000000000000" pitchFamily="2" charset="2"/>
              <a:buChar char="ü"/>
            </a:pPr>
            <a:r>
              <a:rPr lang="fr-FR" sz="5600" dirty="0"/>
              <a:t>Anti-</a:t>
            </a:r>
            <a:r>
              <a:rPr lang="fr-FR" sz="5600" dirty="0" err="1"/>
              <a:t>aging</a:t>
            </a:r>
            <a:r>
              <a:rPr lang="fr-FR" sz="5600" dirty="0"/>
              <a:t> Techniques </a:t>
            </a:r>
          </a:p>
          <a:p>
            <a:pPr marL="1074738" indent="-442913" algn="l">
              <a:lnSpc>
                <a:spcPct val="170000"/>
              </a:lnSpc>
              <a:buFont typeface="Wingdings" panose="05000000000000000000" pitchFamily="2" charset="2"/>
              <a:buChar char="ü"/>
            </a:pPr>
            <a:endParaRPr lang="fr-FR" sz="5600" dirty="0"/>
          </a:p>
          <a:p>
            <a:pPr marL="1074738" indent="-442913" algn="l">
              <a:lnSpc>
                <a:spcPct val="170000"/>
              </a:lnSpc>
              <a:buFont typeface="Wingdings" panose="05000000000000000000" pitchFamily="2" charset="2"/>
              <a:buChar char="ü"/>
            </a:pPr>
            <a:r>
              <a:rPr lang="fr-FR" sz="5600" dirty="0"/>
              <a:t>MASQUE LIFT</a:t>
            </a:r>
          </a:p>
          <a:p>
            <a:endParaRPr lang="fr-FR" dirty="0"/>
          </a:p>
        </p:txBody>
      </p:sp>
    </p:spTree>
    <p:extLst>
      <p:ext uri="{BB962C8B-B14F-4D97-AF65-F5344CB8AC3E}">
        <p14:creationId xmlns:p14="http://schemas.microsoft.com/office/powerpoint/2010/main" val="210130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 PARCOURS c&amp;#39;est quo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94" y="1490425"/>
            <a:ext cx="10402220" cy="462094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itre 1"/>
          <p:cNvSpPr txBox="1">
            <a:spLocks/>
          </p:cNvSpPr>
          <p:nvPr/>
        </p:nvSpPr>
        <p:spPr>
          <a:xfrm>
            <a:off x="974665" y="178801"/>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err="1"/>
              <a:t>My</a:t>
            </a:r>
            <a:r>
              <a:rPr lang="fr-FR" dirty="0"/>
              <a:t> training </a:t>
            </a:r>
            <a:r>
              <a:rPr lang="fr-FR" dirty="0" err="1"/>
              <a:t>path</a:t>
            </a:r>
            <a:endParaRPr lang="fr-FR" dirty="0"/>
          </a:p>
        </p:txBody>
      </p:sp>
      <p:sp>
        <p:nvSpPr>
          <p:cNvPr id="13" name="Rectangle 12"/>
          <p:cNvSpPr/>
          <p:nvPr/>
        </p:nvSpPr>
        <p:spPr>
          <a:xfrm>
            <a:off x="645994" y="2124277"/>
            <a:ext cx="3277976" cy="646331"/>
          </a:xfrm>
          <a:prstGeom prst="rect">
            <a:avLst/>
          </a:prstGeom>
          <a:solidFill>
            <a:srgbClr val="FFE6E4"/>
          </a:solidFill>
        </p:spPr>
        <p:txBody>
          <a:bodyPr wrap="square">
            <a:spAutoFit/>
          </a:bodyPr>
          <a:lstStyle/>
          <a:p>
            <a:pPr algn="ctr"/>
            <a:r>
              <a:rPr lang="fr-FR" dirty="0">
                <a:solidFill>
                  <a:srgbClr val="3E3E3E"/>
                </a:solidFill>
                <a:latin typeface="KyivType Sans Medium2" panose="00000600000000000000" pitchFamily="50" charset="0"/>
                <a:ea typeface="Roboto Light" panose="02000000000000000000" pitchFamily="2" charset="0"/>
              </a:rPr>
              <a:t>IMMERSION TRAINING LEVEL 1</a:t>
            </a:r>
          </a:p>
        </p:txBody>
      </p:sp>
      <p:sp>
        <p:nvSpPr>
          <p:cNvPr id="14" name="Rectangle 13"/>
          <p:cNvSpPr/>
          <p:nvPr/>
        </p:nvSpPr>
        <p:spPr>
          <a:xfrm>
            <a:off x="7478302" y="5226789"/>
            <a:ext cx="3277976" cy="646331"/>
          </a:xfrm>
          <a:prstGeom prst="rect">
            <a:avLst/>
          </a:prstGeom>
          <a:solidFill>
            <a:srgbClr val="FFE6E4"/>
          </a:solidFill>
        </p:spPr>
        <p:txBody>
          <a:bodyPr wrap="square">
            <a:spAutoFit/>
          </a:bodyPr>
          <a:lstStyle/>
          <a:p>
            <a:pPr algn="ctr"/>
            <a:r>
              <a:rPr lang="fr-FR" dirty="0">
                <a:solidFill>
                  <a:srgbClr val="3E3E3E"/>
                </a:solidFill>
                <a:latin typeface="KyivType Sans Medium2" panose="00000600000000000000" pitchFamily="50" charset="0"/>
                <a:ea typeface="Roboto Light" panose="02000000000000000000" pitchFamily="2" charset="0"/>
              </a:rPr>
              <a:t>VALIDATION TRAINING</a:t>
            </a:r>
          </a:p>
          <a:p>
            <a:pPr algn="ctr"/>
            <a:r>
              <a:rPr lang="fr-FR" dirty="0">
                <a:solidFill>
                  <a:srgbClr val="3E3E3E"/>
                </a:solidFill>
                <a:latin typeface="KyivType Sans Medium2" panose="00000600000000000000" pitchFamily="50" charset="0"/>
                <a:ea typeface="Roboto Light" panose="02000000000000000000" pitchFamily="2" charset="0"/>
              </a:rPr>
              <a:t>LEVEL 2</a:t>
            </a:r>
            <a:endParaRPr lang="fr-FR" i="1" dirty="0">
              <a:solidFill>
                <a:srgbClr val="3E3E3E"/>
              </a:solidFill>
              <a:latin typeface="KyivType Sans Medium2" panose="00000600000000000000" pitchFamily="50" charset="0"/>
              <a:ea typeface="Roboto Light" panose="02000000000000000000" pitchFamily="2" charset="0"/>
            </a:endParaRPr>
          </a:p>
        </p:txBody>
      </p:sp>
      <p:sp>
        <p:nvSpPr>
          <p:cNvPr id="3" name="Ellipse 2">
            <a:extLst>
              <a:ext uri="{FF2B5EF4-FFF2-40B4-BE49-F238E27FC236}">
                <a16:creationId xmlns:a16="http://schemas.microsoft.com/office/drawing/2014/main" id="{46E6772A-0B57-42CE-A4C3-A001DF0C5E26}"/>
              </a:ext>
            </a:extLst>
          </p:cNvPr>
          <p:cNvSpPr/>
          <p:nvPr/>
        </p:nvSpPr>
        <p:spPr>
          <a:xfrm>
            <a:off x="527660" y="1101396"/>
            <a:ext cx="3514643" cy="3338423"/>
          </a:xfrm>
          <a:custGeom>
            <a:avLst/>
            <a:gdLst>
              <a:gd name="connsiteX0" fmla="*/ 0 w 3514643"/>
              <a:gd name="connsiteY0" fmla="*/ 1669212 h 3338423"/>
              <a:gd name="connsiteX1" fmla="*/ 1757322 w 3514643"/>
              <a:gd name="connsiteY1" fmla="*/ 0 h 3338423"/>
              <a:gd name="connsiteX2" fmla="*/ 3514644 w 3514643"/>
              <a:gd name="connsiteY2" fmla="*/ 1669212 h 3338423"/>
              <a:gd name="connsiteX3" fmla="*/ 1757322 w 3514643"/>
              <a:gd name="connsiteY3" fmla="*/ 3338424 h 3338423"/>
              <a:gd name="connsiteX4" fmla="*/ 0 w 3514643"/>
              <a:gd name="connsiteY4" fmla="*/ 1669212 h 3338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643" h="3338423" extrusionOk="0">
                <a:moveTo>
                  <a:pt x="0" y="1669212"/>
                </a:moveTo>
                <a:cubicBezTo>
                  <a:pt x="-57077" y="712126"/>
                  <a:pt x="768479" y="6869"/>
                  <a:pt x="1757322" y="0"/>
                </a:cubicBezTo>
                <a:cubicBezTo>
                  <a:pt x="2822005" y="19819"/>
                  <a:pt x="3410061" y="750657"/>
                  <a:pt x="3514644" y="1669212"/>
                </a:cubicBezTo>
                <a:cubicBezTo>
                  <a:pt x="3460629" y="2643840"/>
                  <a:pt x="2715662" y="3405870"/>
                  <a:pt x="1757322" y="3338424"/>
                </a:cubicBezTo>
                <a:cubicBezTo>
                  <a:pt x="671809" y="3275521"/>
                  <a:pt x="86140" y="2632250"/>
                  <a:pt x="0" y="1669212"/>
                </a:cubicBezTo>
                <a:close/>
              </a:path>
            </a:pathLst>
          </a:custGeom>
          <a:noFill/>
          <a:ln w="28575">
            <a:solidFill>
              <a:srgbClr val="573C78"/>
            </a:solidFill>
            <a:prstDash val="dashDot"/>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141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ppt_w</p:attrName>
                                        </p:attrNameLst>
                                      </p:cBhvr>
                                      <p:tavLst>
                                        <p:tav tm="0" fmla="#ppt_w*sin(2.5*pi*$)">
                                          <p:val>
                                            <p:fltVal val="0"/>
                                          </p:val>
                                        </p:tav>
                                        <p:tav tm="100000">
                                          <p:val>
                                            <p:fltVal val="1"/>
                                          </p:val>
                                        </p:tav>
                                      </p:tavLst>
                                    </p:anim>
                                    <p:anim calcmode="lin" valueType="num">
                                      <p:cBhvr>
                                        <p:cTn id="17"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noGrp="1" noRot="1" noMove="1" noResize="1" noEditPoints="1" noAdjustHandles="1" noChangeArrowheads="1" noChangeShapeType="1"/>
          </p:cNvSpPr>
          <p:nvPr/>
        </p:nvSpPr>
        <p:spPr>
          <a:xfrm>
            <a:off x="838200" y="20844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Day 4   </a:t>
            </a:r>
          </a:p>
        </p:txBody>
      </p:sp>
      <p:sp>
        <p:nvSpPr>
          <p:cNvPr id="9" name="Rectangle 8">
            <a:extLst>
              <a:ext uri="{FF2B5EF4-FFF2-40B4-BE49-F238E27FC236}">
                <a16:creationId xmlns:a16="http://schemas.microsoft.com/office/drawing/2014/main" id="{43CEEED0-8E67-424E-C335-E9ED69A03A88}"/>
              </a:ext>
            </a:extLst>
          </p:cNvPr>
          <p:cNvSpPr/>
          <p:nvPr/>
        </p:nvSpPr>
        <p:spPr>
          <a:xfrm>
            <a:off x="594379" y="1307176"/>
            <a:ext cx="5202099" cy="4058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Roboto Light" panose="02000000000000000000" pitchFamily="2" charset="0"/>
              <a:ea typeface="Roboto Light" panose="02000000000000000000" pitchFamily="2" charset="0"/>
            </a:endParaRPr>
          </a:p>
        </p:txBody>
      </p:sp>
      <p:sp>
        <p:nvSpPr>
          <p:cNvPr id="10" name="ZoneTexte 9">
            <a:extLst>
              <a:ext uri="{FF2B5EF4-FFF2-40B4-BE49-F238E27FC236}">
                <a16:creationId xmlns:a16="http://schemas.microsoft.com/office/drawing/2014/main" id="{C44E1ED9-AF01-34F4-7709-77BBC1691DDA}"/>
              </a:ext>
            </a:extLst>
          </p:cNvPr>
          <p:cNvSpPr txBox="1"/>
          <p:nvPr/>
        </p:nvSpPr>
        <p:spPr>
          <a:xfrm>
            <a:off x="423746" y="1751560"/>
            <a:ext cx="5513521" cy="2554545"/>
          </a:xfrm>
          <a:prstGeom prst="rect">
            <a:avLst/>
          </a:prstGeom>
          <a:noFill/>
          <a:ln w="19050">
            <a:solidFill>
              <a:srgbClr val="D9CCE1"/>
            </a:solidFill>
          </a:ln>
        </p:spPr>
        <p:txBody>
          <a:bodyPr wrap="square" rtlCol="0">
            <a:spAutoFit/>
          </a:body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The Great Quiz!</a:t>
            </a:r>
          </a:p>
          <a:p>
            <a:r>
              <a:rPr lang="fr-FR" sz="2000" dirty="0">
                <a:solidFill>
                  <a:schemeClr val="tx1">
                    <a:lumMod val="75000"/>
                    <a:lumOff val="25000"/>
                  </a:schemeClr>
                </a:solidFill>
                <a:latin typeface="Roboto Light" panose="02000000000000000000" pitchFamily="2" charset="0"/>
                <a:ea typeface="Roboto Light" panose="02000000000000000000" pitchFamily="2" charset="0"/>
              </a:rPr>
              <a:t> </a:t>
            </a: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AGE EXCEPTION</a:t>
            </a:r>
          </a:p>
          <a:p>
            <a:pPr marL="285750" indent="-28575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1" name="ZoneTexte 10">
            <a:extLst>
              <a:ext uri="{FF2B5EF4-FFF2-40B4-BE49-F238E27FC236}">
                <a16:creationId xmlns:a16="http://schemas.microsoft.com/office/drawing/2014/main" id="{6E46EB6E-35B1-2F51-05B0-29E2DB8E4422}"/>
              </a:ext>
            </a:extLst>
          </p:cNvPr>
          <p:cNvSpPr txBox="1"/>
          <p:nvPr/>
        </p:nvSpPr>
        <p:spPr>
          <a:xfrm>
            <a:off x="2328083" y="1551504"/>
            <a:ext cx="2831746" cy="400110"/>
          </a:xfrm>
          <a:prstGeom prst="rect">
            <a:avLst/>
          </a:prstGeom>
          <a:solidFill>
            <a:srgbClr val="FFE6E4"/>
          </a:solidFill>
          <a:ln>
            <a:no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9:00 a.m. - 12:30 p.m.</a:t>
            </a:r>
            <a:endParaRPr lang="fr-FR" sz="2000" dirty="0">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6EEE6E38-AB95-2787-DA03-F046D577EC5F}"/>
              </a:ext>
            </a:extLst>
          </p:cNvPr>
          <p:cNvSpPr txBox="1"/>
          <p:nvPr/>
        </p:nvSpPr>
        <p:spPr>
          <a:xfrm>
            <a:off x="6314993" y="1745410"/>
            <a:ext cx="5511449" cy="2554545"/>
          </a:xfrm>
          <a:prstGeom prst="rect">
            <a:avLst/>
          </a:prstGeom>
          <a:noFill/>
          <a:ln w="19050">
            <a:solidFill>
              <a:srgbClr val="D9CCE1"/>
            </a:solidFill>
          </a:ln>
        </p:spPr>
        <p:txBody>
          <a:bodyPr wrap="square" rtlCol="0">
            <a:spAutoFit/>
          </a:bodyPr>
          <a:lstStyle/>
          <a:p>
            <a:endParaRPr lang="fr-FR"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PEELING LUMIERE Grade 3</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Eye and lip techniques with and without quartz </a:t>
            </a:r>
          </a:p>
          <a:p>
            <a:pPr marL="342900" indent="-342900">
              <a:buFont typeface="Arial" panose="020B0604020202020204" pitchFamily="34" charset="0"/>
              <a:buChar char="•"/>
            </a:pP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MASQUE BIOCELLULOSE </a:t>
            </a:r>
          </a:p>
          <a:p>
            <a:r>
              <a:rPr lang="fr-FR" sz="2000" dirty="0">
                <a:latin typeface="Roboto Light" panose="02000000000000000000" pitchFamily="2" charset="0"/>
                <a:ea typeface="Roboto Light" panose="02000000000000000000" pitchFamily="2" charset="0"/>
              </a:rPr>
              <a:t>  </a:t>
            </a:r>
          </a:p>
        </p:txBody>
      </p:sp>
      <p:sp>
        <p:nvSpPr>
          <p:cNvPr id="8" name="ZoneTexte 7">
            <a:extLst>
              <a:ext uri="{FF2B5EF4-FFF2-40B4-BE49-F238E27FC236}">
                <a16:creationId xmlns:a16="http://schemas.microsoft.com/office/drawing/2014/main" id="{BB97FA4B-A814-1605-545E-0989A385925C}"/>
              </a:ext>
            </a:extLst>
          </p:cNvPr>
          <p:cNvSpPr txBox="1"/>
          <p:nvPr/>
        </p:nvSpPr>
        <p:spPr>
          <a:xfrm>
            <a:off x="8227011" y="1551504"/>
            <a:ext cx="2575972" cy="400110"/>
          </a:xfrm>
          <a:prstGeom prst="rect">
            <a:avLst/>
          </a:prstGeom>
          <a:solidFill>
            <a:srgbClr val="FFE6E4"/>
          </a:solidFill>
          <a:ln>
            <a:no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1:30 pm - 5:30 pm</a:t>
            </a:r>
            <a:endParaRPr lang="fr-FR"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209728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42B6E405-A961-4408-903E-5ACCB1424D42}"/>
              </a:ext>
            </a:extLst>
          </p:cNvPr>
          <p:cNvGraphicFramePr>
            <a:graphicFrameLocks noChangeAspect="1"/>
          </p:cNvGraphicFramePr>
          <p:nvPr>
            <p:extLst>
              <p:ext uri="{D42A27DB-BD31-4B8C-83A1-F6EECF244321}">
                <p14:modId xmlns:p14="http://schemas.microsoft.com/office/powerpoint/2010/main" val="2246212514"/>
              </p:ext>
            </p:extLst>
          </p:nvPr>
        </p:nvGraphicFramePr>
        <p:xfrm>
          <a:off x="2580362" y="2512131"/>
          <a:ext cx="8578217" cy="3330083"/>
        </p:xfrm>
        <a:graphic>
          <a:graphicData uri="http://schemas.openxmlformats.org/presentationml/2006/ole">
            <mc:AlternateContent xmlns:mc="http://schemas.openxmlformats.org/markup-compatibility/2006">
              <mc:Choice xmlns:v="urn:schemas-microsoft-com:vml" Requires="v">
                <p:oleObj spid="_x0000_s7172" name="Bitmap Image" r:id="rId3" imgW="13525560" imgH="5257800" progId="PBrush">
                  <p:embed/>
                </p:oleObj>
              </mc:Choice>
              <mc:Fallback>
                <p:oleObj name="Bitmap Image" r:id="rId3" imgW="13525560" imgH="5257800" progId="PBrush">
                  <p:embed/>
                  <p:pic>
                    <p:nvPicPr>
                      <p:cNvPr id="0" name=""/>
                      <p:cNvPicPr/>
                      <p:nvPr/>
                    </p:nvPicPr>
                    <p:blipFill>
                      <a:blip r:embed="rId4"/>
                      <a:stretch>
                        <a:fillRect/>
                      </a:stretch>
                    </p:blipFill>
                    <p:spPr>
                      <a:xfrm>
                        <a:off x="2580362" y="2512131"/>
                        <a:ext cx="8578217" cy="3330083"/>
                      </a:xfrm>
                      <a:prstGeom prst="rect">
                        <a:avLst/>
                      </a:prstGeom>
                    </p:spPr>
                  </p:pic>
                </p:oleObj>
              </mc:Fallback>
            </mc:AlternateContent>
          </a:graphicData>
        </a:graphic>
      </p:graphicFrame>
      <p:sp>
        <p:nvSpPr>
          <p:cNvPr id="2" name="Espace réservé du texte 1">
            <a:extLst>
              <a:ext uri="{FF2B5EF4-FFF2-40B4-BE49-F238E27FC236}">
                <a16:creationId xmlns:a16="http://schemas.microsoft.com/office/drawing/2014/main" id="{CAE7E0F6-7AC9-4E62-97E5-936A847BC7CA}"/>
              </a:ext>
            </a:extLst>
          </p:cNvPr>
          <p:cNvSpPr>
            <a:spLocks noGrp="1"/>
          </p:cNvSpPr>
          <p:nvPr>
            <p:ph type="body" sz="quarter" idx="10"/>
          </p:nvPr>
        </p:nvSpPr>
        <p:spPr>
          <a:xfrm>
            <a:off x="838200" y="1278543"/>
            <a:ext cx="10789118" cy="4928048"/>
          </a:xfrm>
        </p:spPr>
        <p:txBody>
          <a:bodyPr/>
          <a:lstStyle/>
          <a:p>
            <a:pPr marL="0" indent="0" algn="just">
              <a:buNone/>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Great Quiz, a whole series of questions to review the whole training. Each participant has a buzzer to answer. Good points are counted at the end.</a:t>
            </a: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3" name="Titre 2">
            <a:extLst>
              <a:ext uri="{FF2B5EF4-FFF2-40B4-BE49-F238E27FC236}">
                <a16:creationId xmlns:a16="http://schemas.microsoft.com/office/drawing/2014/main" id="{5C5C48AC-6DDA-4178-92B7-A43C4FA61218}"/>
              </a:ext>
            </a:extLst>
          </p:cNvPr>
          <p:cNvSpPr>
            <a:spLocks noGrp="1"/>
          </p:cNvSpPr>
          <p:nvPr>
            <p:ph type="title"/>
          </p:nvPr>
        </p:nvSpPr>
        <p:spPr/>
        <p:txBody>
          <a:bodyPr vert="horz" lIns="91440" tIns="45720" rIns="91440" bIns="45720" rtlCol="0" anchor="ctr">
            <a:normAutofit/>
          </a:bodyPr>
          <a:lstStyle/>
          <a:p>
            <a:pPr algn="ctr"/>
            <a:r>
              <a:rPr lang="fr-FR" sz="4800" dirty="0">
                <a:solidFill>
                  <a:schemeClr val="tx1">
                    <a:lumMod val="75000"/>
                    <a:lumOff val="25000"/>
                  </a:schemeClr>
                </a:solidFill>
                <a:latin typeface="Roboto Light" panose="02000000000000000000" pitchFamily="2" charset="0"/>
                <a:ea typeface="Roboto Light" panose="02000000000000000000" pitchFamily="2" charset="0"/>
              </a:rPr>
              <a:t>The Great Quiz</a:t>
            </a:r>
            <a:endParaRPr lang="fr-FR" sz="4800" dirty="0">
              <a:solidFill>
                <a:srgbClr val="3E3E3E"/>
              </a:solidFill>
              <a:latin typeface="KyivType Sans2" panose="00000500000000000000" pitchFamily="50" charset="0"/>
            </a:endParaRPr>
          </a:p>
        </p:txBody>
      </p:sp>
      <p:sp>
        <p:nvSpPr>
          <p:cNvPr id="6" name="ZoneTexte 5">
            <a:extLst>
              <a:ext uri="{FF2B5EF4-FFF2-40B4-BE49-F238E27FC236}">
                <a16:creationId xmlns:a16="http://schemas.microsoft.com/office/drawing/2014/main" id="{47D62D63-8240-47EA-A7DB-C6BE1CB090EA}"/>
              </a:ext>
            </a:extLst>
          </p:cNvPr>
          <p:cNvSpPr txBox="1"/>
          <p:nvPr/>
        </p:nvSpPr>
        <p:spPr>
          <a:xfrm>
            <a:off x="110364" y="4765233"/>
            <a:ext cx="3874985" cy="1015663"/>
          </a:xfrm>
          <a:prstGeom prst="rect">
            <a:avLst/>
          </a:prstGeom>
          <a:noFill/>
          <a:ln w="19050">
            <a:solidFill>
              <a:srgbClr val="D9CCE1"/>
            </a:solidFill>
          </a:ln>
        </p:spPr>
        <p:txBody>
          <a:bodyPr wrap="square" rtlCol="0">
            <a:spAutoFit/>
          </a:bodyPr>
          <a:lstStyle/>
          <a:p>
            <a:pPr algn="ctr"/>
            <a:r>
              <a:rPr lang="en-US" sz="2000" dirty="0">
                <a:solidFill>
                  <a:schemeClr val="tx1">
                    <a:lumMod val="75000"/>
                    <a:lumOff val="25000"/>
                  </a:schemeClr>
                </a:solidFill>
                <a:latin typeface="Roboto Light" panose="02000000000000000000" pitchFamily="2" charset="0"/>
                <a:ea typeface="Roboto Light" panose="02000000000000000000" pitchFamily="2" charset="0"/>
              </a:rPr>
              <a:t>For the winner 1 jar of honey, for the second and third one sample each. </a:t>
            </a:r>
            <a:endParaRPr lang="fr-FR" sz="2000" dirty="0">
              <a:latin typeface="Roboto Light" panose="02000000000000000000" pitchFamily="2" charset="0"/>
              <a:ea typeface="Roboto Light" panose="02000000000000000000" pitchFamily="2" charset="0"/>
            </a:endParaRPr>
          </a:p>
        </p:txBody>
      </p:sp>
      <p:pic>
        <p:nvPicPr>
          <p:cNvPr id="8" name="Graphique 7" descr="Cadeau contour">
            <a:extLst>
              <a:ext uri="{FF2B5EF4-FFF2-40B4-BE49-F238E27FC236}">
                <a16:creationId xmlns:a16="http://schemas.microsoft.com/office/drawing/2014/main" id="{75B4F57A-BAD7-4385-BC1E-71EC6F5B3C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0656" y="5895953"/>
            <a:ext cx="914400" cy="914400"/>
          </a:xfrm>
          <a:prstGeom prst="rect">
            <a:avLst/>
          </a:prstGeom>
        </p:spPr>
      </p:pic>
      <p:pic>
        <p:nvPicPr>
          <p:cNvPr id="9" name="Graphique 8" descr="Ligne fléchée : incurvée dans le sens des aiguilles d’une montre contour">
            <a:extLst>
              <a:ext uri="{FF2B5EF4-FFF2-40B4-BE49-F238E27FC236}">
                <a16:creationId xmlns:a16="http://schemas.microsoft.com/office/drawing/2014/main" id="{235E8DC8-45B5-454A-8CA6-6874A4086F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4181715">
            <a:off x="7833773" y="2321845"/>
            <a:ext cx="535553" cy="873161"/>
          </a:xfrm>
          <a:prstGeom prst="rect">
            <a:avLst/>
          </a:prstGeom>
        </p:spPr>
      </p:pic>
      <p:sp>
        <p:nvSpPr>
          <p:cNvPr id="10" name="ZoneTexte 9">
            <a:extLst>
              <a:ext uri="{FF2B5EF4-FFF2-40B4-BE49-F238E27FC236}">
                <a16:creationId xmlns:a16="http://schemas.microsoft.com/office/drawing/2014/main" id="{57818CEC-E474-40EB-9FE7-E1311EF64B9E}"/>
              </a:ext>
            </a:extLst>
          </p:cNvPr>
          <p:cNvSpPr txBox="1"/>
          <p:nvPr/>
        </p:nvSpPr>
        <p:spPr>
          <a:xfrm>
            <a:off x="8710085" y="2339555"/>
            <a:ext cx="3100635" cy="738664"/>
          </a:xfrm>
          <a:prstGeom prst="rect">
            <a:avLst/>
          </a:prstGeom>
          <a:noFill/>
          <a:ln w="19050">
            <a:solidFill>
              <a:srgbClr val="D9CCE1"/>
            </a:solidFill>
          </a:ln>
        </p:spPr>
        <p:txBody>
          <a:bodyPr wrap="square" rtlCol="0">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The trainer can choose from a wide range of questions, classified by category</a:t>
            </a:r>
            <a:endParaRPr lang="fr-FR" sz="1400" dirty="0">
              <a:latin typeface="Roboto Light" panose="02000000000000000000" pitchFamily="2" charset="0"/>
              <a:ea typeface="Roboto Light" panose="02000000000000000000" pitchFamily="2" charset="0"/>
            </a:endParaRPr>
          </a:p>
        </p:txBody>
      </p:sp>
      <p:pic>
        <p:nvPicPr>
          <p:cNvPr id="5" name="Image 4">
            <a:extLst>
              <a:ext uri="{FF2B5EF4-FFF2-40B4-BE49-F238E27FC236}">
                <a16:creationId xmlns:a16="http://schemas.microsoft.com/office/drawing/2014/main" id="{86986751-B717-D8C0-1110-8DE6B201B4D7}"/>
              </a:ext>
            </a:extLst>
          </p:cNvPr>
          <p:cNvPicPr>
            <a:picLocks noChangeAspect="1"/>
          </p:cNvPicPr>
          <p:nvPr/>
        </p:nvPicPr>
        <p:blipFill>
          <a:blip r:embed="rId9"/>
          <a:stretch>
            <a:fillRect/>
          </a:stretch>
        </p:blipFill>
        <p:spPr>
          <a:xfrm>
            <a:off x="10387013" y="177937"/>
            <a:ext cx="1109662" cy="1109662"/>
          </a:xfrm>
          <a:prstGeom prst="rect">
            <a:avLst/>
          </a:prstGeom>
        </p:spPr>
      </p:pic>
    </p:spTree>
    <p:extLst>
      <p:ext uri="{BB962C8B-B14F-4D97-AF65-F5344CB8AC3E}">
        <p14:creationId xmlns:p14="http://schemas.microsoft.com/office/powerpoint/2010/main" val="23482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77FB3242-D1DB-43A2-BFB2-9F99B4198FAD}"/>
              </a:ext>
            </a:extLst>
          </p:cNvPr>
          <p:cNvGraphicFramePr>
            <a:graphicFrameLocks noChangeAspect="1"/>
          </p:cNvGraphicFramePr>
          <p:nvPr>
            <p:extLst>
              <p:ext uri="{D42A27DB-BD31-4B8C-83A1-F6EECF244321}">
                <p14:modId xmlns:p14="http://schemas.microsoft.com/office/powerpoint/2010/main" val="2404045304"/>
              </p:ext>
            </p:extLst>
          </p:nvPr>
        </p:nvGraphicFramePr>
        <p:xfrm>
          <a:off x="548278" y="1411941"/>
          <a:ext cx="11095443" cy="4610899"/>
        </p:xfrm>
        <a:graphic>
          <a:graphicData uri="http://schemas.openxmlformats.org/presentationml/2006/ole">
            <mc:AlternateContent xmlns:mc="http://schemas.openxmlformats.org/markup-compatibility/2006">
              <mc:Choice xmlns:v="urn:schemas-microsoft-com:vml" Requires="v">
                <p:oleObj spid="_x0000_s8196" name="Bitmap Image" r:id="rId3" imgW="11788200" imgH="4899600" progId="PBrush">
                  <p:embed/>
                </p:oleObj>
              </mc:Choice>
              <mc:Fallback>
                <p:oleObj name="Bitmap Image" r:id="rId3" imgW="11788200" imgH="4899600" progId="PBrush">
                  <p:embed/>
                  <p:pic>
                    <p:nvPicPr>
                      <p:cNvPr id="0" name=""/>
                      <p:cNvPicPr/>
                      <p:nvPr/>
                    </p:nvPicPr>
                    <p:blipFill>
                      <a:blip r:embed="rId4"/>
                      <a:stretch>
                        <a:fillRect/>
                      </a:stretch>
                    </p:blipFill>
                    <p:spPr>
                      <a:xfrm>
                        <a:off x="548278" y="1411941"/>
                        <a:ext cx="11095443" cy="4610899"/>
                      </a:xfrm>
                      <a:prstGeom prst="rect">
                        <a:avLst/>
                      </a:prstGeom>
                    </p:spPr>
                  </p:pic>
                </p:oleObj>
              </mc:Fallback>
            </mc:AlternateContent>
          </a:graphicData>
        </a:graphic>
      </p:graphicFrame>
      <p:sp>
        <p:nvSpPr>
          <p:cNvPr id="6" name="Espace réservé du titre 1">
            <a:extLst>
              <a:ext uri="{FF2B5EF4-FFF2-40B4-BE49-F238E27FC236}">
                <a16:creationId xmlns:a16="http://schemas.microsoft.com/office/drawing/2014/main" id="{8D1459B1-A006-4997-B52F-1D37A142B51E}"/>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solidFill>
                  <a:schemeClr val="tx1">
                    <a:lumMod val="75000"/>
                    <a:lumOff val="25000"/>
                  </a:schemeClr>
                </a:solidFill>
              </a:rPr>
              <a:t>Products theory</a:t>
            </a:r>
            <a:endParaRPr lang="en-US" sz="4800" dirty="0">
              <a:solidFill>
                <a:schemeClr val="tx1">
                  <a:lumMod val="75000"/>
                  <a:lumOff val="25000"/>
                </a:schemeClr>
              </a:solidFill>
            </a:endParaRPr>
          </a:p>
        </p:txBody>
      </p:sp>
    </p:spTree>
    <p:extLst>
      <p:ext uri="{BB962C8B-B14F-4D97-AF65-F5344CB8AC3E}">
        <p14:creationId xmlns:p14="http://schemas.microsoft.com/office/powerpoint/2010/main" val="1053255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D85020-A0BB-6BDF-C420-23DF5068820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7" name="Espace réservé du titre 1">
            <a:extLst>
              <a:ext uri="{FF2B5EF4-FFF2-40B4-BE49-F238E27FC236}">
                <a16:creationId xmlns:a16="http://schemas.microsoft.com/office/drawing/2014/main" id="{783235F0-E3BA-3E8B-9905-BF54A1E04DB6}"/>
              </a:ext>
            </a:extLst>
          </p:cNvPr>
          <p:cNvSpPr txBox="1">
            <a:spLocks/>
          </p:cNvSpPr>
          <p:nvPr/>
        </p:nvSpPr>
        <p:spPr>
          <a:xfrm>
            <a:off x="1440873" y="1911928"/>
            <a:ext cx="7026936" cy="3404596"/>
          </a:xfrm>
          <a:prstGeom prst="rect">
            <a:avLst/>
          </a:prstGeom>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0" dirty="0"/>
              <a:t>Practice</a:t>
            </a:r>
          </a:p>
          <a:p>
            <a:endParaRPr lang="fr-FR" sz="24000" dirty="0"/>
          </a:p>
          <a:p>
            <a:endParaRPr lang="fr-FR" dirty="0"/>
          </a:p>
          <a:p>
            <a:pPr marL="1074738" indent="-442913" algn="l">
              <a:lnSpc>
                <a:spcPct val="170000"/>
              </a:lnSpc>
              <a:buFont typeface="Wingdings" panose="05000000000000000000" pitchFamily="2" charset="2"/>
              <a:buChar char="ü"/>
            </a:pPr>
            <a:r>
              <a:rPr lang="en-US" sz="5600" dirty="0"/>
              <a:t>PEELING LUMIERE Grade 3</a:t>
            </a:r>
          </a:p>
          <a:p>
            <a:pPr marL="1074738" indent="-442913" algn="l">
              <a:lnSpc>
                <a:spcPct val="170000"/>
              </a:lnSpc>
              <a:buFont typeface="Wingdings" panose="05000000000000000000" pitchFamily="2" charset="2"/>
              <a:buChar char="ü"/>
            </a:pPr>
            <a:endParaRPr lang="en-US" sz="5600" dirty="0"/>
          </a:p>
          <a:p>
            <a:pPr marL="1074738" indent="-442913" algn="l">
              <a:lnSpc>
                <a:spcPct val="170000"/>
              </a:lnSpc>
              <a:buFont typeface="Wingdings" panose="05000000000000000000" pitchFamily="2" charset="2"/>
              <a:buChar char="ü"/>
            </a:pPr>
            <a:r>
              <a:rPr lang="en-US" sz="5600" dirty="0"/>
              <a:t>Eye and lip techniques with and without quartz </a:t>
            </a:r>
          </a:p>
          <a:p>
            <a:pPr marL="1074738" indent="-442913" algn="l">
              <a:lnSpc>
                <a:spcPct val="170000"/>
              </a:lnSpc>
              <a:buFont typeface="Wingdings" panose="05000000000000000000" pitchFamily="2" charset="2"/>
              <a:buChar char="ü"/>
            </a:pPr>
            <a:endParaRPr lang="en-US" sz="5600" dirty="0"/>
          </a:p>
          <a:p>
            <a:pPr marL="1074738" indent="-442913" algn="l">
              <a:lnSpc>
                <a:spcPct val="170000"/>
              </a:lnSpc>
              <a:buFont typeface="Wingdings" panose="05000000000000000000" pitchFamily="2" charset="2"/>
              <a:buChar char="ü"/>
            </a:pPr>
            <a:r>
              <a:rPr lang="en-US" sz="5600" dirty="0"/>
              <a:t>MASQUE BIOCELLULOSE </a:t>
            </a:r>
          </a:p>
          <a:p>
            <a:endParaRPr lang="fr-FR" dirty="0"/>
          </a:p>
        </p:txBody>
      </p:sp>
    </p:spTree>
    <p:extLst>
      <p:ext uri="{BB962C8B-B14F-4D97-AF65-F5344CB8AC3E}">
        <p14:creationId xmlns:p14="http://schemas.microsoft.com/office/powerpoint/2010/main" val="1584018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noGrp="1" noRot="1" noMove="1" noResize="1" noEditPoints="1" noAdjustHandles="1" noChangeArrowheads="1" noChangeShapeType="1"/>
          </p:cNvSpPr>
          <p:nvPr/>
        </p:nvSpPr>
        <p:spPr>
          <a:xfrm>
            <a:off x="838200" y="20844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Day 5   </a:t>
            </a:r>
          </a:p>
        </p:txBody>
      </p:sp>
      <p:sp>
        <p:nvSpPr>
          <p:cNvPr id="9" name="Rectangle 8">
            <a:extLst>
              <a:ext uri="{FF2B5EF4-FFF2-40B4-BE49-F238E27FC236}">
                <a16:creationId xmlns:a16="http://schemas.microsoft.com/office/drawing/2014/main" id="{43CEEED0-8E67-424E-C335-E9ED69A03A88}"/>
              </a:ext>
            </a:extLst>
          </p:cNvPr>
          <p:cNvSpPr/>
          <p:nvPr/>
        </p:nvSpPr>
        <p:spPr>
          <a:xfrm>
            <a:off x="594379" y="1307176"/>
            <a:ext cx="5202099" cy="4058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Roboto Light" panose="02000000000000000000" pitchFamily="2" charset="0"/>
              <a:ea typeface="Roboto Light" panose="02000000000000000000" pitchFamily="2" charset="0"/>
            </a:endParaRPr>
          </a:p>
        </p:txBody>
      </p:sp>
      <p:sp>
        <p:nvSpPr>
          <p:cNvPr id="10" name="ZoneTexte 9">
            <a:extLst>
              <a:ext uri="{FF2B5EF4-FFF2-40B4-BE49-F238E27FC236}">
                <a16:creationId xmlns:a16="http://schemas.microsoft.com/office/drawing/2014/main" id="{C44E1ED9-AF01-34F4-7709-77BBC1691DDA}"/>
              </a:ext>
            </a:extLst>
          </p:cNvPr>
          <p:cNvSpPr txBox="1"/>
          <p:nvPr/>
        </p:nvSpPr>
        <p:spPr>
          <a:xfrm>
            <a:off x="423746" y="1751560"/>
            <a:ext cx="5513521" cy="1015663"/>
          </a:xfrm>
          <a:prstGeom prst="rect">
            <a:avLst/>
          </a:prstGeom>
          <a:noFill/>
          <a:ln w="19050">
            <a:solidFill>
              <a:srgbClr val="D9CCE1"/>
            </a:solidFill>
          </a:ln>
        </p:spPr>
        <p:txBody>
          <a:bodyPr wrap="square" rtlCol="0">
            <a:spAutoFit/>
          </a:body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MAHANA</a:t>
            </a:r>
          </a:p>
          <a:p>
            <a:r>
              <a:rPr lang="fr-FR" sz="2000" dirty="0">
                <a:solidFill>
                  <a:schemeClr val="tx1">
                    <a:lumMod val="75000"/>
                    <a:lumOff val="25000"/>
                  </a:schemeClr>
                </a:solidFill>
                <a:latin typeface="Roboto Light" panose="02000000000000000000" pitchFamily="2" charset="0"/>
                <a:ea typeface="Roboto Light" panose="02000000000000000000" pitchFamily="2" charset="0"/>
              </a:rPr>
              <a:t>  </a:t>
            </a:r>
          </a:p>
        </p:txBody>
      </p:sp>
      <p:sp>
        <p:nvSpPr>
          <p:cNvPr id="11" name="ZoneTexte 10">
            <a:extLst>
              <a:ext uri="{FF2B5EF4-FFF2-40B4-BE49-F238E27FC236}">
                <a16:creationId xmlns:a16="http://schemas.microsoft.com/office/drawing/2014/main" id="{6E46EB6E-35B1-2F51-05B0-29E2DB8E4422}"/>
              </a:ext>
            </a:extLst>
          </p:cNvPr>
          <p:cNvSpPr txBox="1"/>
          <p:nvPr/>
        </p:nvSpPr>
        <p:spPr>
          <a:xfrm>
            <a:off x="2328082" y="1551504"/>
            <a:ext cx="2759483" cy="400110"/>
          </a:xfrm>
          <a:prstGeom prst="rect">
            <a:avLst/>
          </a:prstGeom>
          <a:solidFill>
            <a:srgbClr val="FFE6E4"/>
          </a:solidFill>
          <a:ln>
            <a:no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10:00 a.m. - 1:30 p.m.</a:t>
            </a:r>
            <a:endParaRPr lang="fr-FR" sz="2000" dirty="0">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6EEE6E38-AB95-2787-DA03-F046D577EC5F}"/>
              </a:ext>
            </a:extLst>
          </p:cNvPr>
          <p:cNvSpPr txBox="1"/>
          <p:nvPr/>
        </p:nvSpPr>
        <p:spPr>
          <a:xfrm>
            <a:off x="6314993" y="1745410"/>
            <a:ext cx="5511449" cy="1015663"/>
          </a:xfrm>
          <a:prstGeom prst="rect">
            <a:avLst/>
          </a:prstGeom>
          <a:noFill/>
          <a:ln w="19050">
            <a:solidFill>
              <a:srgbClr val="D9CCE1"/>
            </a:solidFill>
          </a:ln>
        </p:spPr>
        <p:txBody>
          <a:bodyPr wrap="square" rtlCol="0">
            <a:spAutoFit/>
          </a:body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Practical validation of a complete treatment </a:t>
            </a: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BB97FA4B-A814-1605-545E-0989A385925C}"/>
              </a:ext>
            </a:extLst>
          </p:cNvPr>
          <p:cNvSpPr txBox="1"/>
          <p:nvPr/>
        </p:nvSpPr>
        <p:spPr>
          <a:xfrm>
            <a:off x="8227011" y="1551504"/>
            <a:ext cx="1704846" cy="400110"/>
          </a:xfrm>
          <a:prstGeom prst="rect">
            <a:avLst/>
          </a:prstGeom>
          <a:solidFill>
            <a:srgbClr val="FFE6E4"/>
          </a:solidFill>
          <a:ln>
            <a:no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2:30-4:00 pm</a:t>
            </a:r>
            <a:endParaRPr lang="fr-FR"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185257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4C1CAFD2-9FCC-4987-82FE-E54894BFE792}"/>
              </a:ext>
            </a:extLst>
          </p:cNvPr>
          <p:cNvGraphicFramePr>
            <a:graphicFrameLocks noChangeAspect="1"/>
          </p:cNvGraphicFramePr>
          <p:nvPr>
            <p:extLst>
              <p:ext uri="{D42A27DB-BD31-4B8C-83A1-F6EECF244321}">
                <p14:modId xmlns:p14="http://schemas.microsoft.com/office/powerpoint/2010/main" val="192533176"/>
              </p:ext>
            </p:extLst>
          </p:nvPr>
        </p:nvGraphicFramePr>
        <p:xfrm>
          <a:off x="218197" y="2535467"/>
          <a:ext cx="5694295" cy="3500653"/>
        </p:xfrm>
        <a:graphic>
          <a:graphicData uri="http://schemas.openxmlformats.org/presentationml/2006/ole">
            <mc:AlternateContent xmlns:mc="http://schemas.openxmlformats.org/markup-compatibility/2006">
              <mc:Choice xmlns:v="urn:schemas-microsoft-com:vml" Requires="v">
                <p:oleObj spid="_x0000_s9222" name="Bitmap Image" r:id="rId3" imgW="9654480" imgH="5936040" progId="PBrush">
                  <p:embed/>
                </p:oleObj>
              </mc:Choice>
              <mc:Fallback>
                <p:oleObj name="Bitmap Image" r:id="rId3" imgW="9654480" imgH="5936040" progId="PBrush">
                  <p:embed/>
                  <p:pic>
                    <p:nvPicPr>
                      <p:cNvPr id="0" name=""/>
                      <p:cNvPicPr/>
                      <p:nvPr/>
                    </p:nvPicPr>
                    <p:blipFill>
                      <a:blip r:embed="rId4"/>
                      <a:stretch>
                        <a:fillRect/>
                      </a:stretch>
                    </p:blipFill>
                    <p:spPr>
                      <a:xfrm>
                        <a:off x="218197" y="2535467"/>
                        <a:ext cx="5694295" cy="3500653"/>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2B55F371-2F22-4B86-B255-3F540F1BE6E9}"/>
              </a:ext>
            </a:extLst>
          </p:cNvPr>
          <p:cNvGraphicFramePr>
            <a:graphicFrameLocks noChangeAspect="1"/>
          </p:cNvGraphicFramePr>
          <p:nvPr>
            <p:extLst>
              <p:ext uri="{D42A27DB-BD31-4B8C-83A1-F6EECF244321}">
                <p14:modId xmlns:p14="http://schemas.microsoft.com/office/powerpoint/2010/main" val="1084918583"/>
              </p:ext>
            </p:extLst>
          </p:nvPr>
        </p:nvGraphicFramePr>
        <p:xfrm>
          <a:off x="6021421" y="2527678"/>
          <a:ext cx="5952382" cy="3508442"/>
        </p:xfrm>
        <a:graphic>
          <a:graphicData uri="http://schemas.openxmlformats.org/presentationml/2006/ole">
            <mc:AlternateContent xmlns:mc="http://schemas.openxmlformats.org/markup-compatibility/2006">
              <mc:Choice xmlns:v="urn:schemas-microsoft-com:vml" Requires="v">
                <p:oleObj spid="_x0000_s9223" name="Bitmap Image" r:id="rId5" imgW="9631800" imgH="5676840" progId="PBrush">
                  <p:embed/>
                </p:oleObj>
              </mc:Choice>
              <mc:Fallback>
                <p:oleObj name="Bitmap Image" r:id="rId5" imgW="9631800" imgH="5676840" progId="PBrush">
                  <p:embed/>
                  <p:pic>
                    <p:nvPicPr>
                      <p:cNvPr id="0" name=""/>
                      <p:cNvPicPr/>
                      <p:nvPr/>
                    </p:nvPicPr>
                    <p:blipFill>
                      <a:blip r:embed="rId6"/>
                      <a:stretch>
                        <a:fillRect/>
                      </a:stretch>
                    </p:blipFill>
                    <p:spPr>
                      <a:xfrm>
                        <a:off x="6021421" y="2527678"/>
                        <a:ext cx="5952382" cy="3508442"/>
                      </a:xfrm>
                      <a:prstGeom prst="rect">
                        <a:avLst/>
                      </a:prstGeom>
                    </p:spPr>
                  </p:pic>
                </p:oleObj>
              </mc:Fallback>
            </mc:AlternateContent>
          </a:graphicData>
        </a:graphic>
      </p:graphicFrame>
      <p:sp>
        <p:nvSpPr>
          <p:cNvPr id="8" name="Espace réservé du titre 1">
            <a:extLst>
              <a:ext uri="{FF2B5EF4-FFF2-40B4-BE49-F238E27FC236}">
                <a16:creationId xmlns:a16="http://schemas.microsoft.com/office/drawing/2014/main" id="{508CDB8A-60FC-4BEF-ADA1-12AE78FF1E40}"/>
              </a:ext>
            </a:extLst>
          </p:cNvPr>
          <p:cNvSpPr txBox="1">
            <a:spLocks/>
          </p:cNvSpPr>
          <p:nvPr/>
        </p:nvSpPr>
        <p:spPr>
          <a:xfrm>
            <a:off x="218197" y="1672379"/>
            <a:ext cx="5694295"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dirty="0">
                <a:solidFill>
                  <a:schemeClr val="tx1">
                    <a:lumMod val="75000"/>
                    <a:lumOff val="25000"/>
                  </a:schemeClr>
                </a:solidFill>
                <a:latin typeface="Roboto Light" panose="02000000000000000000" pitchFamily="2" charset="0"/>
                <a:ea typeface="Roboto Light" panose="02000000000000000000" pitchFamily="2" charset="0"/>
              </a:rPr>
              <a:t>MAHANA THEORY</a:t>
            </a:r>
          </a:p>
        </p:txBody>
      </p:sp>
      <p:sp>
        <p:nvSpPr>
          <p:cNvPr id="9" name="Espace réservé du titre 1">
            <a:extLst>
              <a:ext uri="{FF2B5EF4-FFF2-40B4-BE49-F238E27FC236}">
                <a16:creationId xmlns:a16="http://schemas.microsoft.com/office/drawing/2014/main" id="{FD838E15-6C3C-46E5-9726-858839A794C1}"/>
              </a:ext>
            </a:extLst>
          </p:cNvPr>
          <p:cNvSpPr txBox="1">
            <a:spLocks/>
          </p:cNvSpPr>
          <p:nvPr/>
        </p:nvSpPr>
        <p:spPr>
          <a:xfrm>
            <a:off x="6021421" y="1672379"/>
            <a:ext cx="5694295"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dirty="0">
                <a:solidFill>
                  <a:schemeClr val="tx1">
                    <a:lumMod val="75000"/>
                    <a:lumOff val="25000"/>
                  </a:schemeClr>
                </a:solidFill>
                <a:latin typeface="Roboto Light" panose="02000000000000000000" pitchFamily="2" charset="0"/>
                <a:ea typeface="Roboto Light" panose="02000000000000000000" pitchFamily="2" charset="0"/>
              </a:rPr>
              <a:t>MAHANA PRACTICE</a:t>
            </a:r>
          </a:p>
        </p:txBody>
      </p:sp>
      <p:sp>
        <p:nvSpPr>
          <p:cNvPr id="10" name="Espace réservé du titre 1">
            <a:extLst>
              <a:ext uri="{FF2B5EF4-FFF2-40B4-BE49-F238E27FC236}">
                <a16:creationId xmlns:a16="http://schemas.microsoft.com/office/drawing/2014/main" id="{7C98C79B-8BBD-4A5E-9012-A61F221801BC}"/>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solidFill>
                  <a:schemeClr val="tx1">
                    <a:lumMod val="75000"/>
                    <a:lumOff val="25000"/>
                  </a:schemeClr>
                </a:solidFill>
              </a:rPr>
              <a:t>Morning</a:t>
            </a:r>
            <a:endParaRPr lang="en-US" sz="4800" dirty="0">
              <a:solidFill>
                <a:schemeClr val="tx1">
                  <a:lumMod val="75000"/>
                  <a:lumOff val="25000"/>
                </a:schemeClr>
              </a:solidFill>
            </a:endParaRPr>
          </a:p>
        </p:txBody>
      </p:sp>
    </p:spTree>
    <p:extLst>
      <p:ext uri="{BB962C8B-B14F-4D97-AF65-F5344CB8AC3E}">
        <p14:creationId xmlns:p14="http://schemas.microsoft.com/office/powerpoint/2010/main" val="2117080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A21CAD9B-6E84-4F44-AC20-3C69718BCEDA}"/>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solidFill>
                  <a:schemeClr val="tx1">
                    <a:lumMod val="75000"/>
                    <a:lumOff val="25000"/>
                  </a:schemeClr>
                </a:solidFill>
              </a:rPr>
              <a:t>Afternoon</a:t>
            </a:r>
            <a:endParaRPr lang="en-US" sz="4800" dirty="0">
              <a:solidFill>
                <a:schemeClr val="tx1">
                  <a:lumMod val="75000"/>
                  <a:lumOff val="25000"/>
                </a:schemeClr>
              </a:solidFill>
            </a:endParaRPr>
          </a:p>
        </p:txBody>
      </p:sp>
      <p:sp>
        <p:nvSpPr>
          <p:cNvPr id="6" name="ZoneTexte 5">
            <a:extLst>
              <a:ext uri="{FF2B5EF4-FFF2-40B4-BE49-F238E27FC236}">
                <a16:creationId xmlns:a16="http://schemas.microsoft.com/office/drawing/2014/main" id="{D871004F-D432-4648-AD9A-58E5553DCEE3}"/>
              </a:ext>
            </a:extLst>
          </p:cNvPr>
          <p:cNvSpPr txBox="1"/>
          <p:nvPr/>
        </p:nvSpPr>
        <p:spPr>
          <a:xfrm>
            <a:off x="3198837" y="1292459"/>
            <a:ext cx="6081350" cy="1015663"/>
          </a:xfrm>
          <a:prstGeom prst="rect">
            <a:avLst/>
          </a:prstGeom>
          <a:noFill/>
          <a:ln w="19050">
            <a:solidFill>
              <a:srgbClr val="D9CCE1"/>
            </a:solidFill>
          </a:ln>
        </p:spPr>
        <p:txBody>
          <a:bodyPr wrap="square" rtlCol="0">
            <a:spAutoFit/>
          </a:bodyPr>
          <a:lstStyle/>
          <a:p>
            <a:pPr algn="just"/>
            <a:r>
              <a:rPr lang="en-US" sz="2000" dirty="0">
                <a:solidFill>
                  <a:schemeClr val="tx1">
                    <a:lumMod val="75000"/>
                    <a:lumOff val="25000"/>
                  </a:schemeClr>
                </a:solidFill>
                <a:latin typeface="Roboto Light" panose="02000000000000000000" pitchFamily="2" charset="0"/>
                <a:ea typeface="Roboto Light" panose="02000000000000000000" pitchFamily="2" charset="0"/>
              </a:rPr>
              <a:t>Each participant picks a one-hour treatment which she/he must perform on her/his own in its entirety. The trainer will evaluate each of the steps</a:t>
            </a:r>
            <a:endParaRPr lang="fr-FR" sz="2000" dirty="0">
              <a:latin typeface="Roboto Light" panose="02000000000000000000" pitchFamily="2" charset="0"/>
              <a:ea typeface="Roboto Light" panose="02000000000000000000" pitchFamily="2" charset="0"/>
            </a:endParaRPr>
          </a:p>
        </p:txBody>
      </p:sp>
      <p:sp>
        <p:nvSpPr>
          <p:cNvPr id="7" name="Espace réservé du titre 1">
            <a:extLst>
              <a:ext uri="{FF2B5EF4-FFF2-40B4-BE49-F238E27FC236}">
                <a16:creationId xmlns:a16="http://schemas.microsoft.com/office/drawing/2014/main" id="{90BB964C-4AE1-4073-B0AD-A4F755BA0B51}"/>
              </a:ext>
            </a:extLst>
          </p:cNvPr>
          <p:cNvSpPr txBox="1">
            <a:spLocks/>
          </p:cNvSpPr>
          <p:nvPr/>
        </p:nvSpPr>
        <p:spPr>
          <a:xfrm>
            <a:off x="-212387" y="2248929"/>
            <a:ext cx="4103451" cy="340459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ct val="150000"/>
              </a:lnSpc>
            </a:pPr>
            <a:endParaRPr lang="fr-FR" sz="1800" cap="all" dirty="0">
              <a:latin typeface="Roboto" panose="02000000000000000000" pitchFamily="2" charset="0"/>
            </a:endParaRPr>
          </a:p>
          <a:p>
            <a:pPr marL="1074738" indent="-442913" algn="l">
              <a:lnSpc>
                <a:spcPct val="150000"/>
              </a:lnSpc>
              <a:buFont typeface="Wingdings" panose="05000000000000000000" pitchFamily="2" charset="2"/>
              <a:buChar char="ü"/>
            </a:pPr>
            <a:r>
              <a:rPr lang="en-US" sz="1800" cap="all" dirty="0" err="1">
                <a:latin typeface="Roboto" panose="02000000000000000000" pitchFamily="2" charset="0"/>
              </a:rPr>
              <a:t>Hydralessence</a:t>
            </a:r>
            <a:endParaRPr lang="en-US" sz="1800" cap="all" dirty="0">
              <a:latin typeface="Roboto" panose="02000000000000000000" pitchFamily="2" charset="0"/>
            </a:endParaRPr>
          </a:p>
          <a:p>
            <a:pPr marL="1074738" indent="-442913" algn="l">
              <a:lnSpc>
                <a:spcPct val="150000"/>
              </a:lnSpc>
              <a:buFont typeface="Wingdings" panose="05000000000000000000" pitchFamily="2" charset="2"/>
              <a:buChar char="ü"/>
            </a:pPr>
            <a:r>
              <a:rPr lang="en-US" sz="1800" cap="all" dirty="0" err="1">
                <a:latin typeface="Roboto" panose="02000000000000000000" pitchFamily="2" charset="0"/>
              </a:rPr>
              <a:t>Calmessence</a:t>
            </a:r>
            <a:endParaRPr lang="en-US" sz="1800" cap="all" dirty="0">
              <a:latin typeface="Roboto" panose="02000000000000000000" pitchFamily="2" charset="0"/>
            </a:endParaRPr>
          </a:p>
          <a:p>
            <a:pPr marL="1074738" indent="-442913" algn="l">
              <a:lnSpc>
                <a:spcPct val="150000"/>
              </a:lnSpc>
              <a:buFont typeface="Wingdings" panose="05000000000000000000" pitchFamily="2" charset="2"/>
              <a:buChar char="ü"/>
            </a:pPr>
            <a:r>
              <a:rPr lang="en-US" sz="1800" cap="all" dirty="0" err="1">
                <a:latin typeface="Roboto" panose="02000000000000000000" pitchFamily="2" charset="0"/>
              </a:rPr>
              <a:t>Nutrilessence</a:t>
            </a:r>
            <a:endParaRPr lang="en-US" sz="1800" cap="all" dirty="0">
              <a:latin typeface="Roboto" panose="02000000000000000000" pitchFamily="2" charset="0"/>
            </a:endParaRPr>
          </a:p>
          <a:p>
            <a:pPr marL="1074738" indent="-442913" algn="l">
              <a:lnSpc>
                <a:spcPct val="150000"/>
              </a:lnSpc>
              <a:buFont typeface="Wingdings" panose="05000000000000000000" pitchFamily="2" charset="2"/>
              <a:buChar char="ü"/>
            </a:pPr>
            <a:r>
              <a:rPr lang="en-US" sz="1800" cap="all" dirty="0" err="1">
                <a:latin typeface="Roboto" panose="02000000000000000000" pitchFamily="2" charset="0"/>
              </a:rPr>
              <a:t>Elastine</a:t>
            </a:r>
            <a:endParaRPr lang="en-US" sz="1800" cap="all" dirty="0">
              <a:latin typeface="Roboto" panose="02000000000000000000" pitchFamily="2" charset="0"/>
            </a:endParaRPr>
          </a:p>
          <a:p>
            <a:pPr marL="1074738" indent="-442913" algn="l">
              <a:lnSpc>
                <a:spcPct val="150000"/>
              </a:lnSpc>
              <a:buFont typeface="Wingdings" panose="05000000000000000000" pitchFamily="2" charset="2"/>
              <a:buChar char="ü"/>
            </a:pPr>
            <a:r>
              <a:rPr lang="en-US" sz="1800" cap="all" dirty="0">
                <a:latin typeface="Roboto" panose="02000000000000000000" pitchFamily="2" charset="0"/>
              </a:rPr>
              <a:t>Time Resist</a:t>
            </a:r>
          </a:p>
          <a:p>
            <a:pPr marL="1074738" indent="-442913" algn="l">
              <a:lnSpc>
                <a:spcPct val="150000"/>
              </a:lnSpc>
              <a:buFont typeface="Wingdings" panose="05000000000000000000" pitchFamily="2" charset="2"/>
              <a:buChar char="ü"/>
            </a:pPr>
            <a:r>
              <a:rPr lang="en-US" sz="1800" cap="all" dirty="0">
                <a:latin typeface="Roboto" panose="02000000000000000000" pitchFamily="2" charset="0"/>
              </a:rPr>
              <a:t>Optimizer</a:t>
            </a:r>
          </a:p>
          <a:p>
            <a:pPr marL="1074738" indent="-442913" algn="l">
              <a:lnSpc>
                <a:spcPct val="150000"/>
              </a:lnSpc>
              <a:buFont typeface="Wingdings" panose="05000000000000000000" pitchFamily="2" charset="2"/>
              <a:buChar char="ü"/>
            </a:pPr>
            <a:r>
              <a:rPr lang="en-US" sz="1800" cap="all" dirty="0" err="1">
                <a:latin typeface="Roboto" panose="02000000000000000000" pitchFamily="2" charset="0"/>
              </a:rPr>
              <a:t>Pureté</a:t>
            </a:r>
            <a:r>
              <a:rPr lang="en-US" sz="1800" cap="all" dirty="0">
                <a:latin typeface="Roboto" panose="02000000000000000000" pitchFamily="2" charset="0"/>
              </a:rPr>
              <a:t> 20</a:t>
            </a:r>
          </a:p>
          <a:p>
            <a:pPr marL="1074738" indent="-442913" algn="l">
              <a:lnSpc>
                <a:spcPct val="150000"/>
              </a:lnSpc>
              <a:buFont typeface="Wingdings" panose="05000000000000000000" pitchFamily="2" charset="2"/>
              <a:buChar char="ü"/>
            </a:pPr>
            <a:r>
              <a:rPr lang="en-US" sz="1800" cap="all" dirty="0">
                <a:latin typeface="Roboto" panose="02000000000000000000" pitchFamily="2" charset="0"/>
              </a:rPr>
              <a:t>Peeling30</a:t>
            </a:r>
          </a:p>
          <a:p>
            <a:pPr marL="1074738" indent="-442913" algn="l">
              <a:lnSpc>
                <a:spcPct val="150000"/>
              </a:lnSpc>
              <a:buFont typeface="Wingdings" panose="05000000000000000000" pitchFamily="2" charset="2"/>
              <a:buChar char="ü"/>
            </a:pPr>
            <a:r>
              <a:rPr lang="en-US" sz="1800" cap="all" dirty="0">
                <a:latin typeface="Roboto" panose="02000000000000000000" pitchFamily="2" charset="0"/>
              </a:rPr>
              <a:t>Vitamin C25</a:t>
            </a:r>
          </a:p>
          <a:p>
            <a:pPr marL="1074738" indent="-442913" algn="l">
              <a:lnSpc>
                <a:spcPct val="150000"/>
              </a:lnSpc>
              <a:buFont typeface="Wingdings" panose="05000000000000000000" pitchFamily="2" charset="2"/>
              <a:buChar char="ü"/>
            </a:pPr>
            <a:r>
              <a:rPr lang="en-US" sz="1800" cap="all" dirty="0">
                <a:latin typeface="Roboto" panose="02000000000000000000" pitchFamily="2" charset="0"/>
              </a:rPr>
              <a:t>Eclat cocoon</a:t>
            </a:r>
          </a:p>
          <a:p>
            <a:pPr>
              <a:lnSpc>
                <a:spcPct val="150000"/>
              </a:lnSpc>
            </a:pPr>
            <a:endParaRPr lang="fr-FR" sz="1800" dirty="0"/>
          </a:p>
        </p:txBody>
      </p:sp>
      <p:graphicFrame>
        <p:nvGraphicFramePr>
          <p:cNvPr id="8" name="Tableau 4">
            <a:extLst>
              <a:ext uri="{FF2B5EF4-FFF2-40B4-BE49-F238E27FC236}">
                <a16:creationId xmlns:a16="http://schemas.microsoft.com/office/drawing/2014/main" id="{13285C6E-3FC6-4A4D-9640-7CACEE0D9C73}"/>
              </a:ext>
            </a:extLst>
          </p:cNvPr>
          <p:cNvGraphicFramePr>
            <a:graphicFrameLocks noGrp="1"/>
          </p:cNvGraphicFramePr>
          <p:nvPr>
            <p:extLst>
              <p:ext uri="{D42A27DB-BD31-4B8C-83A1-F6EECF244321}">
                <p14:modId xmlns:p14="http://schemas.microsoft.com/office/powerpoint/2010/main" val="2859302618"/>
              </p:ext>
            </p:extLst>
          </p:nvPr>
        </p:nvGraphicFramePr>
        <p:xfrm>
          <a:off x="2869659" y="3951227"/>
          <a:ext cx="9026817" cy="685800"/>
        </p:xfrm>
        <a:graphic>
          <a:graphicData uri="http://schemas.openxmlformats.org/drawingml/2006/table">
            <a:tbl>
              <a:tblPr firstRow="1" bandRow="1">
                <a:tableStyleId>{5C22544A-7EE6-4342-B048-85BDC9FD1C3A}</a:tableStyleId>
              </a:tblPr>
              <a:tblGrid>
                <a:gridCol w="718375">
                  <a:extLst>
                    <a:ext uri="{9D8B030D-6E8A-4147-A177-3AD203B41FA5}">
                      <a16:colId xmlns:a16="http://schemas.microsoft.com/office/drawing/2014/main" val="784388844"/>
                    </a:ext>
                  </a:extLst>
                </a:gridCol>
                <a:gridCol w="867234">
                  <a:extLst>
                    <a:ext uri="{9D8B030D-6E8A-4147-A177-3AD203B41FA5}">
                      <a16:colId xmlns:a16="http://schemas.microsoft.com/office/drawing/2014/main" val="2262708013"/>
                    </a:ext>
                  </a:extLst>
                </a:gridCol>
                <a:gridCol w="1077320">
                  <a:extLst>
                    <a:ext uri="{9D8B030D-6E8A-4147-A177-3AD203B41FA5}">
                      <a16:colId xmlns:a16="http://schemas.microsoft.com/office/drawing/2014/main" val="2252224117"/>
                    </a:ext>
                  </a:extLst>
                </a:gridCol>
                <a:gridCol w="1003504">
                  <a:extLst>
                    <a:ext uri="{9D8B030D-6E8A-4147-A177-3AD203B41FA5}">
                      <a16:colId xmlns:a16="http://schemas.microsoft.com/office/drawing/2014/main" val="2515219810"/>
                    </a:ext>
                  </a:extLst>
                </a:gridCol>
                <a:gridCol w="905601">
                  <a:extLst>
                    <a:ext uri="{9D8B030D-6E8A-4147-A177-3AD203B41FA5}">
                      <a16:colId xmlns:a16="http://schemas.microsoft.com/office/drawing/2014/main" val="2595601891"/>
                    </a:ext>
                  </a:extLst>
                </a:gridCol>
                <a:gridCol w="747728">
                  <a:extLst>
                    <a:ext uri="{9D8B030D-6E8A-4147-A177-3AD203B41FA5}">
                      <a16:colId xmlns:a16="http://schemas.microsoft.com/office/drawing/2014/main" val="2755851853"/>
                    </a:ext>
                  </a:extLst>
                </a:gridCol>
                <a:gridCol w="954140">
                  <a:extLst>
                    <a:ext uri="{9D8B030D-6E8A-4147-A177-3AD203B41FA5}">
                      <a16:colId xmlns:a16="http://schemas.microsoft.com/office/drawing/2014/main" val="989696586"/>
                    </a:ext>
                  </a:extLst>
                </a:gridCol>
                <a:gridCol w="1184970">
                  <a:extLst>
                    <a:ext uri="{9D8B030D-6E8A-4147-A177-3AD203B41FA5}">
                      <a16:colId xmlns:a16="http://schemas.microsoft.com/office/drawing/2014/main" val="3385975104"/>
                    </a:ext>
                  </a:extLst>
                </a:gridCol>
                <a:gridCol w="829777">
                  <a:extLst>
                    <a:ext uri="{9D8B030D-6E8A-4147-A177-3AD203B41FA5}">
                      <a16:colId xmlns:a16="http://schemas.microsoft.com/office/drawing/2014/main" val="2034069351"/>
                    </a:ext>
                  </a:extLst>
                </a:gridCol>
                <a:gridCol w="738168">
                  <a:extLst>
                    <a:ext uri="{9D8B030D-6E8A-4147-A177-3AD203B41FA5}">
                      <a16:colId xmlns:a16="http://schemas.microsoft.com/office/drawing/2014/main" val="2857034787"/>
                    </a:ext>
                  </a:extLst>
                </a:gridCol>
              </a:tblGrid>
              <a:tr h="153164">
                <a:tc>
                  <a:txBody>
                    <a:bodyPr/>
                    <a:lstStyle/>
                    <a:p>
                      <a:pPr algn="ctr"/>
                      <a:r>
                        <a:rPr lang="fr-FR" sz="1100" b="0" dirty="0">
                          <a:solidFill>
                            <a:schemeClr val="tx1"/>
                          </a:solidFill>
                          <a:latin typeface="Roboto Light" panose="02000000000000000000" pitchFamily="2" charset="0"/>
                          <a:ea typeface="Roboto Light" panose="02000000000000000000" pitchFamily="2"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Skin </a:t>
                      </a:r>
                      <a:r>
                        <a:rPr lang="fr-FR" sz="1100" b="0" dirty="0" err="1">
                          <a:solidFill>
                            <a:schemeClr val="tx1"/>
                          </a:solidFill>
                          <a:latin typeface="Roboto Light" panose="02000000000000000000" pitchFamily="2" charset="0"/>
                          <a:ea typeface="Roboto Light" panose="02000000000000000000" pitchFamily="2" charset="0"/>
                        </a:rPr>
                        <a:t>diagnosis</a:t>
                      </a: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Introduction signature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Peeling / gommage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Lucas spray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err="1">
                          <a:solidFill>
                            <a:schemeClr val="tx1"/>
                          </a:solidFill>
                          <a:latin typeface="Roboto Light" panose="02000000000000000000" pitchFamily="2" charset="0"/>
                          <a:ea typeface="Roboto Light" panose="02000000000000000000" pitchFamily="2" charset="0"/>
                        </a:rPr>
                        <a:t>Yon</a:t>
                      </a:r>
                      <a:r>
                        <a:rPr lang="fr-FR" sz="1100" b="0" dirty="0">
                          <a:solidFill>
                            <a:schemeClr val="tx1"/>
                          </a:solidFill>
                          <a:latin typeface="Roboto Light" panose="02000000000000000000" pitchFamily="2" charset="0"/>
                          <a:ea typeface="Roboto Light" panose="02000000000000000000" pitchFamily="2" charset="0"/>
                        </a:rPr>
                        <a:t>-Ka</a:t>
                      </a:r>
                    </a:p>
                    <a:p>
                      <a:pPr algn="ctr"/>
                      <a:r>
                        <a:rPr lang="fr-FR" sz="1100" b="0" dirty="0">
                          <a:solidFill>
                            <a:schemeClr val="tx1"/>
                          </a:solidFill>
                          <a:latin typeface="Roboto Light" panose="02000000000000000000" pitchFamily="2" charset="0"/>
                          <a:ea typeface="Roboto Light" panose="02000000000000000000" pitchFamily="2" charset="0"/>
                        </a:rPr>
                        <a:t>Massage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Mask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Conclusion signature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r>
                        <a:rPr lang="fr-FR" sz="1100" b="0" dirty="0">
                          <a:solidFill>
                            <a:schemeClr val="tx1"/>
                          </a:solidFill>
                          <a:latin typeface="Roboto Light" panose="02000000000000000000" pitchFamily="2" charset="0"/>
                          <a:ea typeface="Roboto Ligh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extLst>
                  <a:ext uri="{0D108BD9-81ED-4DB2-BD59-A6C34878D82A}">
                    <a16:rowId xmlns:a16="http://schemas.microsoft.com/office/drawing/2014/main" val="2319485682"/>
                  </a:ext>
                </a:extLst>
              </a:tr>
              <a:tr h="153164">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tc>
                  <a:txBody>
                    <a:bodyPr/>
                    <a:lstStyle/>
                    <a:p>
                      <a:pPr algn="ctr"/>
                      <a:endParaRPr lang="fr-FR" sz="1100" b="0" dirty="0">
                        <a:solidFill>
                          <a:schemeClr val="tx1"/>
                        </a:solidFill>
                        <a:latin typeface="Roboto Light" panose="02000000000000000000" pitchFamily="2" charset="0"/>
                        <a:ea typeface="Roboto Ligh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BE9"/>
                    </a:solidFill>
                  </a:tcPr>
                </a:tc>
                <a:extLst>
                  <a:ext uri="{0D108BD9-81ED-4DB2-BD59-A6C34878D82A}">
                    <a16:rowId xmlns:a16="http://schemas.microsoft.com/office/drawing/2014/main" val="2265311911"/>
                  </a:ext>
                </a:extLst>
              </a:tr>
            </a:tbl>
          </a:graphicData>
        </a:graphic>
      </p:graphicFrame>
      <p:sp>
        <p:nvSpPr>
          <p:cNvPr id="10" name="ZoneTexte 9">
            <a:extLst>
              <a:ext uri="{FF2B5EF4-FFF2-40B4-BE49-F238E27FC236}">
                <a16:creationId xmlns:a16="http://schemas.microsoft.com/office/drawing/2014/main" id="{87C66427-30F6-4F2C-ACCD-FB3D60CDD2AC}"/>
              </a:ext>
            </a:extLst>
          </p:cNvPr>
          <p:cNvSpPr txBox="1"/>
          <p:nvPr/>
        </p:nvSpPr>
        <p:spPr>
          <a:xfrm>
            <a:off x="8638162" y="5499636"/>
            <a:ext cx="1577624" cy="307777"/>
          </a:xfrm>
          <a:prstGeom prst="rect">
            <a:avLst/>
          </a:prstGeom>
          <a:noFill/>
          <a:ln w="19050">
            <a:solidFill>
              <a:srgbClr val="D9CCE1"/>
            </a:solidFill>
          </a:ln>
        </p:spPr>
        <p:txBody>
          <a:bodyPr wrap="square" rtlCol="0">
            <a:spAutoFit/>
          </a:bodyPr>
          <a:lstStyle/>
          <a:p>
            <a:r>
              <a:rPr lang="en-US" sz="1400" dirty="0">
                <a:solidFill>
                  <a:schemeClr val="tx1">
                    <a:lumMod val="75000"/>
                    <a:lumOff val="25000"/>
                  </a:schemeClr>
                </a:solidFill>
                <a:latin typeface="Roboto Light" panose="02000000000000000000" pitchFamily="2" charset="0"/>
                <a:ea typeface="Roboto Light" panose="02000000000000000000" pitchFamily="2" charset="0"/>
              </a:rPr>
              <a:t>Evaluation form</a:t>
            </a:r>
            <a:endParaRPr lang="fr-FR" sz="1400" dirty="0">
              <a:latin typeface="Roboto Light" panose="02000000000000000000" pitchFamily="2" charset="0"/>
              <a:ea typeface="Roboto Light" panose="02000000000000000000" pitchFamily="2" charset="0"/>
            </a:endParaRPr>
          </a:p>
        </p:txBody>
      </p:sp>
      <p:pic>
        <p:nvPicPr>
          <p:cNvPr id="11" name="Graphique 10" descr="Ligne fléchée : incurvée dans le sens des aiguilles d’une montre contour">
            <a:extLst>
              <a:ext uri="{FF2B5EF4-FFF2-40B4-BE49-F238E27FC236}">
                <a16:creationId xmlns:a16="http://schemas.microsoft.com/office/drawing/2014/main" id="{9D7D5B81-606D-4947-B5C1-C2505FE891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795491">
            <a:off x="10317671" y="4858859"/>
            <a:ext cx="535553" cy="873161"/>
          </a:xfrm>
          <a:prstGeom prst="rect">
            <a:avLst/>
          </a:prstGeom>
        </p:spPr>
      </p:pic>
    </p:spTree>
    <p:extLst>
      <p:ext uri="{BB962C8B-B14F-4D97-AF65-F5344CB8AC3E}">
        <p14:creationId xmlns:p14="http://schemas.microsoft.com/office/powerpoint/2010/main" val="366829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C542E86-B15B-4FB0-B1BD-C77243CBB7D4}"/>
              </a:ext>
            </a:extLst>
          </p:cNvPr>
          <p:cNvSpPr>
            <a:spLocks noGrp="1"/>
          </p:cNvSpPr>
          <p:nvPr>
            <p:ph type="title"/>
          </p:nvPr>
        </p:nvSpPr>
        <p:spPr>
          <a:xfrm>
            <a:off x="838200" y="520627"/>
            <a:ext cx="10515600" cy="792036"/>
          </a:xfrm>
        </p:spPr>
        <p:txBody>
          <a:bodyPr>
            <a:normAutofit/>
          </a:bodyPr>
          <a:lstStyle/>
          <a:p>
            <a:pPr algn="ctr"/>
            <a:r>
              <a:rPr lang="fr-FR" sz="4800" dirty="0">
                <a:solidFill>
                  <a:srgbClr val="3E3E3E"/>
                </a:solidFill>
                <a:latin typeface="KyivType Sans2" panose="00000500000000000000" pitchFamily="50" charset="0"/>
              </a:rPr>
              <a:t>End of training</a:t>
            </a:r>
            <a:endParaRPr lang="fr-FR" sz="3100" i="1" dirty="0">
              <a:solidFill>
                <a:srgbClr val="3E3E3E"/>
              </a:solidFill>
              <a:latin typeface="KyivType Sans2" panose="00000500000000000000" pitchFamily="50" charset="0"/>
            </a:endParaRPr>
          </a:p>
        </p:txBody>
      </p:sp>
      <p:sp>
        <p:nvSpPr>
          <p:cNvPr id="6" name="ZoneTexte 5">
            <a:extLst>
              <a:ext uri="{FF2B5EF4-FFF2-40B4-BE49-F238E27FC236}">
                <a16:creationId xmlns:a16="http://schemas.microsoft.com/office/drawing/2014/main" id="{2E7BCFD9-B1DC-40B2-B375-0B5A59FB8BA4}"/>
              </a:ext>
            </a:extLst>
          </p:cNvPr>
          <p:cNvSpPr txBox="1"/>
          <p:nvPr/>
        </p:nvSpPr>
        <p:spPr>
          <a:xfrm>
            <a:off x="567564" y="1843950"/>
            <a:ext cx="5891602" cy="3170099"/>
          </a:xfrm>
          <a:prstGeom prst="rect">
            <a:avLst/>
          </a:prstGeom>
          <a:noFill/>
          <a:ln w="19050">
            <a:solidFill>
              <a:srgbClr val="D9CCE1"/>
            </a:solidFill>
          </a:ln>
        </p:spPr>
        <p:txBody>
          <a:bodyPr wrap="square" rtlCol="0">
            <a:spAutoFit/>
          </a:bodyPr>
          <a:lstStyle/>
          <a:p>
            <a:pPr algn="just"/>
            <a:r>
              <a:rPr lang="en-US" sz="2000" dirty="0">
                <a:solidFill>
                  <a:schemeClr val="tx1">
                    <a:lumMod val="75000"/>
                    <a:lumOff val="25000"/>
                  </a:schemeClr>
                </a:solidFill>
                <a:latin typeface="Roboto Light" panose="02000000000000000000" pitchFamily="2" charset="0"/>
                <a:ea typeface="Roboto Light" panose="02000000000000000000" pitchFamily="2" charset="0"/>
              </a:rPr>
              <a:t>From the third day on, participants are able to fill the beauty prescription during the practice. With the information collected during the skin diagnosis, we can thus adapt the end of training gifts. </a:t>
            </a:r>
          </a:p>
          <a:p>
            <a:pPr algn="just"/>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en-US" sz="2000" dirty="0">
                <a:solidFill>
                  <a:schemeClr val="tx1">
                    <a:lumMod val="75000"/>
                    <a:lumOff val="25000"/>
                  </a:schemeClr>
                </a:solidFill>
                <a:latin typeface="Roboto Light" panose="02000000000000000000" pitchFamily="2" charset="0"/>
                <a:ea typeface="Roboto Light" panose="02000000000000000000" pitchFamily="2" charset="0"/>
              </a:rPr>
              <a:t>Each participant leaves with a bag that contains : </a:t>
            </a:r>
          </a:p>
          <a:p>
            <a:pPr algn="just"/>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lgn="just">
              <a:buFont typeface="Courier New" panose="02070309020205020404" pitchFamily="49" charset="0"/>
              <a:buChar char="o"/>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1 adapted cream (sale size)</a:t>
            </a:r>
          </a:p>
          <a:p>
            <a:pPr marL="342900" indent="-342900" algn="just">
              <a:buFont typeface="Courier New" panose="02070309020205020404" pitchFamily="49" charset="0"/>
              <a:buChar char="o"/>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1 cleansing milk or gel (travel size)</a:t>
            </a:r>
          </a:p>
          <a:p>
            <a:pPr marL="342900" indent="-342900" algn="just">
              <a:buFont typeface="Courier New" panose="02070309020205020404" pitchFamily="49" charset="0"/>
              <a:buChar char="o"/>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1 PS or PNG lotion (travel size)</a:t>
            </a:r>
          </a:p>
        </p:txBody>
      </p:sp>
      <p:pic>
        <p:nvPicPr>
          <p:cNvPr id="8" name="Graphique 7" descr="Diplôme roulé contour">
            <a:extLst>
              <a:ext uri="{FF2B5EF4-FFF2-40B4-BE49-F238E27FC236}">
                <a16:creationId xmlns:a16="http://schemas.microsoft.com/office/drawing/2014/main" id="{4E52861F-FF27-4EA7-AD9B-35C131CCFB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02103">
            <a:off x="10211180" y="3491977"/>
            <a:ext cx="1509983" cy="1509983"/>
          </a:xfrm>
          <a:prstGeom prst="rect">
            <a:avLst/>
          </a:prstGeom>
        </p:spPr>
      </p:pic>
      <p:pic>
        <p:nvPicPr>
          <p:cNvPr id="10" name="Graphique 9" descr="Toque d'étudiant avec un remplissage uni">
            <a:extLst>
              <a:ext uri="{FF2B5EF4-FFF2-40B4-BE49-F238E27FC236}">
                <a16:creationId xmlns:a16="http://schemas.microsoft.com/office/drawing/2014/main" id="{5CB2C3D2-3C99-42C7-BB29-CAE90B3067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74320">
            <a:off x="10146906" y="196414"/>
            <a:ext cx="1638532" cy="1638532"/>
          </a:xfrm>
          <a:prstGeom prst="rect">
            <a:avLst/>
          </a:prstGeom>
        </p:spPr>
      </p:pic>
    </p:spTree>
    <p:extLst>
      <p:ext uri="{BB962C8B-B14F-4D97-AF65-F5344CB8AC3E}">
        <p14:creationId xmlns:p14="http://schemas.microsoft.com/office/powerpoint/2010/main" val="262454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CF6E075-F13D-45D9-9A2F-B9BAA0B3DE18}"/>
              </a:ext>
            </a:extLst>
          </p:cNvPr>
          <p:cNvSpPr>
            <a:spLocks noGrp="1"/>
          </p:cNvSpPr>
          <p:nvPr>
            <p:ph type="title"/>
          </p:nvPr>
        </p:nvSpPr>
        <p:spPr>
          <a:xfrm>
            <a:off x="838200" y="520627"/>
            <a:ext cx="10515600" cy="792036"/>
          </a:xfrm>
        </p:spPr>
        <p:txBody>
          <a:bodyPr>
            <a:normAutofit/>
          </a:bodyPr>
          <a:lstStyle/>
          <a:p>
            <a:pPr algn="ctr"/>
            <a:r>
              <a:rPr lang="fr-FR" sz="4800" dirty="0">
                <a:solidFill>
                  <a:srgbClr val="3E3E3E"/>
                </a:solidFill>
                <a:latin typeface="KyivType Sans2" panose="00000500000000000000" pitchFamily="50" charset="0"/>
              </a:rPr>
              <a:t>End of training</a:t>
            </a:r>
            <a:endParaRPr lang="fr-FR" sz="3100" i="1" dirty="0">
              <a:solidFill>
                <a:srgbClr val="3E3E3E"/>
              </a:solidFill>
              <a:latin typeface="KyivType Sans2" panose="00000500000000000000" pitchFamily="50" charset="0"/>
            </a:endParaRPr>
          </a:p>
        </p:txBody>
      </p:sp>
      <p:pic>
        <p:nvPicPr>
          <p:cNvPr id="6" name="Picture 2" descr="Un PARCOURS c&amp;#39;est quoi ?">
            <a:extLst>
              <a:ext uri="{FF2B5EF4-FFF2-40B4-BE49-F238E27FC236}">
                <a16:creationId xmlns:a16="http://schemas.microsoft.com/office/drawing/2014/main" id="{BD628406-C3F8-4579-8E57-0EA867384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94" y="1490425"/>
            <a:ext cx="10402220" cy="46209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8F75ABC-4A42-4753-A8D1-F29334FD4B5C}"/>
              </a:ext>
            </a:extLst>
          </p:cNvPr>
          <p:cNvSpPr/>
          <p:nvPr/>
        </p:nvSpPr>
        <p:spPr>
          <a:xfrm>
            <a:off x="645994" y="2124277"/>
            <a:ext cx="3277976" cy="646331"/>
          </a:xfrm>
          <a:prstGeom prst="rect">
            <a:avLst/>
          </a:prstGeom>
          <a:solidFill>
            <a:srgbClr val="FFE6E4"/>
          </a:solidFill>
        </p:spPr>
        <p:txBody>
          <a:bodyPr wrap="square">
            <a:spAutoFit/>
          </a:bodyPr>
          <a:lstStyle/>
          <a:p>
            <a:pPr algn="ctr"/>
            <a:r>
              <a:rPr lang="fr-FR" dirty="0">
                <a:solidFill>
                  <a:srgbClr val="3E3E3E"/>
                </a:solidFill>
                <a:latin typeface="KyivType Sans Medium2" panose="00000600000000000000" pitchFamily="50" charset="0"/>
                <a:ea typeface="Roboto Light" panose="02000000000000000000" pitchFamily="2" charset="0"/>
              </a:rPr>
              <a:t>IMMERSION TRAINING LEVEL 1</a:t>
            </a:r>
          </a:p>
        </p:txBody>
      </p:sp>
      <p:sp>
        <p:nvSpPr>
          <p:cNvPr id="8" name="Rectangle 7">
            <a:extLst>
              <a:ext uri="{FF2B5EF4-FFF2-40B4-BE49-F238E27FC236}">
                <a16:creationId xmlns:a16="http://schemas.microsoft.com/office/drawing/2014/main" id="{8E74D74E-B256-4541-AD65-8DDD89223DC3}"/>
              </a:ext>
            </a:extLst>
          </p:cNvPr>
          <p:cNvSpPr/>
          <p:nvPr/>
        </p:nvSpPr>
        <p:spPr>
          <a:xfrm>
            <a:off x="7478302" y="5226789"/>
            <a:ext cx="3277976" cy="646331"/>
          </a:xfrm>
          <a:prstGeom prst="rect">
            <a:avLst/>
          </a:prstGeom>
          <a:solidFill>
            <a:srgbClr val="FFE6E4"/>
          </a:solidFill>
        </p:spPr>
        <p:txBody>
          <a:bodyPr wrap="square">
            <a:spAutoFit/>
          </a:bodyPr>
          <a:lstStyle/>
          <a:p>
            <a:pPr algn="ctr"/>
            <a:r>
              <a:rPr lang="fr-FR" dirty="0">
                <a:solidFill>
                  <a:srgbClr val="3E3E3E"/>
                </a:solidFill>
                <a:latin typeface="KyivType Sans Medium2" panose="00000600000000000000" pitchFamily="50" charset="0"/>
                <a:ea typeface="Roboto Light" panose="02000000000000000000" pitchFamily="2" charset="0"/>
              </a:rPr>
              <a:t>VALIDATION TRAINING</a:t>
            </a:r>
          </a:p>
          <a:p>
            <a:pPr algn="ctr"/>
            <a:r>
              <a:rPr lang="fr-FR" dirty="0">
                <a:solidFill>
                  <a:srgbClr val="3E3E3E"/>
                </a:solidFill>
                <a:latin typeface="KyivType Sans Medium2" panose="00000600000000000000" pitchFamily="50" charset="0"/>
                <a:ea typeface="Roboto Light" panose="02000000000000000000" pitchFamily="2" charset="0"/>
              </a:rPr>
              <a:t>LEVEL 2</a:t>
            </a:r>
            <a:endParaRPr lang="fr-FR" i="1" dirty="0">
              <a:solidFill>
                <a:srgbClr val="3E3E3E"/>
              </a:solidFill>
              <a:latin typeface="KyivType Sans Medium2" panose="00000600000000000000" pitchFamily="50" charset="0"/>
              <a:ea typeface="Roboto Light" panose="02000000000000000000" pitchFamily="2" charset="0"/>
            </a:endParaRPr>
          </a:p>
        </p:txBody>
      </p:sp>
      <p:sp>
        <p:nvSpPr>
          <p:cNvPr id="9" name="Ellipse 8">
            <a:extLst>
              <a:ext uri="{FF2B5EF4-FFF2-40B4-BE49-F238E27FC236}">
                <a16:creationId xmlns:a16="http://schemas.microsoft.com/office/drawing/2014/main" id="{093EDFB9-12D1-4A2D-A1C4-0D9C5C84D32B}"/>
              </a:ext>
            </a:extLst>
          </p:cNvPr>
          <p:cNvSpPr/>
          <p:nvPr/>
        </p:nvSpPr>
        <p:spPr>
          <a:xfrm>
            <a:off x="7359968" y="3858016"/>
            <a:ext cx="3514643" cy="2909407"/>
          </a:xfrm>
          <a:custGeom>
            <a:avLst/>
            <a:gdLst>
              <a:gd name="connsiteX0" fmla="*/ 0 w 3514643"/>
              <a:gd name="connsiteY0" fmla="*/ 1454704 h 2909407"/>
              <a:gd name="connsiteX1" fmla="*/ 1757322 w 3514643"/>
              <a:gd name="connsiteY1" fmla="*/ 0 h 2909407"/>
              <a:gd name="connsiteX2" fmla="*/ 3514644 w 3514643"/>
              <a:gd name="connsiteY2" fmla="*/ 1454704 h 2909407"/>
              <a:gd name="connsiteX3" fmla="*/ 1757322 w 3514643"/>
              <a:gd name="connsiteY3" fmla="*/ 2909408 h 2909407"/>
              <a:gd name="connsiteX4" fmla="*/ 0 w 3514643"/>
              <a:gd name="connsiteY4" fmla="*/ 1454704 h 2909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643" h="2909407" extrusionOk="0">
                <a:moveTo>
                  <a:pt x="0" y="1454704"/>
                </a:moveTo>
                <a:cubicBezTo>
                  <a:pt x="-57077" y="616087"/>
                  <a:pt x="768479" y="6869"/>
                  <a:pt x="1757322" y="0"/>
                </a:cubicBezTo>
                <a:cubicBezTo>
                  <a:pt x="2808030" y="16877"/>
                  <a:pt x="3376959" y="655671"/>
                  <a:pt x="3514644" y="1454704"/>
                </a:cubicBezTo>
                <a:cubicBezTo>
                  <a:pt x="3460629" y="2310863"/>
                  <a:pt x="2715662" y="2976854"/>
                  <a:pt x="1757322" y="2909408"/>
                </a:cubicBezTo>
                <a:cubicBezTo>
                  <a:pt x="754799" y="2891910"/>
                  <a:pt x="72081" y="2292556"/>
                  <a:pt x="0" y="1454704"/>
                </a:cubicBezTo>
                <a:close/>
              </a:path>
            </a:pathLst>
          </a:custGeom>
          <a:noFill/>
          <a:ln w="28575">
            <a:solidFill>
              <a:srgbClr val="573C78"/>
            </a:solidFill>
            <a:prstDash val="dashDot"/>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7245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anim calcmode="lin" valueType="num">
                                      <p:cBhvr>
                                        <p:cTn id="16" dur="2000" fill="hold"/>
                                        <p:tgtEl>
                                          <p:spTgt spid="9"/>
                                        </p:tgtEl>
                                        <p:attrNameLst>
                                          <p:attrName>ppt_w</p:attrName>
                                        </p:attrNameLst>
                                      </p:cBhvr>
                                      <p:tavLst>
                                        <p:tav tm="0" fmla="#ppt_w*sin(2.5*pi*$)">
                                          <p:val>
                                            <p:fltVal val="0"/>
                                          </p:val>
                                        </p:tav>
                                        <p:tav tm="100000">
                                          <p:val>
                                            <p:fltVal val="1"/>
                                          </p:val>
                                        </p:tav>
                                      </p:tavLst>
                                    </p:anim>
                                    <p:anim calcmode="lin" valueType="num">
                                      <p:cBhvr>
                                        <p:cTn id="17"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8A6A61CC-151E-E13F-A531-7076882F5151}"/>
              </a:ext>
            </a:extLst>
          </p:cNvPr>
          <p:cNvSpPr txBox="1">
            <a:spLocks/>
          </p:cNvSpPr>
          <p:nvPr/>
        </p:nvSpPr>
        <p:spPr>
          <a:xfrm>
            <a:off x="636105" y="934278"/>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err="1">
                <a:latin typeface="Midnight Signature" panose="02000500000000090000" pitchFamily="50" charset="0"/>
              </a:rPr>
              <a:t>Thanhs</a:t>
            </a:r>
            <a:r>
              <a:rPr lang="fr-FR" sz="16600" dirty="0">
                <a:latin typeface="Midnight Signature" panose="02000500000000090000" pitchFamily="50" charset="0"/>
              </a:rPr>
              <a:t> !</a:t>
            </a:r>
          </a:p>
        </p:txBody>
      </p:sp>
    </p:spTree>
    <p:extLst>
      <p:ext uri="{BB962C8B-B14F-4D97-AF65-F5344CB8AC3E}">
        <p14:creationId xmlns:p14="http://schemas.microsoft.com/office/powerpoint/2010/main" val="44672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BD9F15A-9CB5-80C9-50F1-F00D3169DF03}"/>
              </a:ext>
            </a:extLst>
          </p:cNvPr>
          <p:cNvSpPr txBox="1"/>
          <p:nvPr/>
        </p:nvSpPr>
        <p:spPr>
          <a:xfrm>
            <a:off x="5800954" y="1568260"/>
            <a:ext cx="351129" cy="3702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37F77762-D338-778D-5ABC-AA6A663D047C}"/>
              </a:ext>
            </a:extLst>
          </p:cNvPr>
          <p:cNvSpPr txBox="1"/>
          <p:nvPr/>
        </p:nvSpPr>
        <p:spPr>
          <a:xfrm>
            <a:off x="11626292" y="1568260"/>
            <a:ext cx="351129" cy="3702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itre 1">
            <a:extLst>
              <a:ext uri="{FF2B5EF4-FFF2-40B4-BE49-F238E27FC236}">
                <a16:creationId xmlns:a16="http://schemas.microsoft.com/office/drawing/2014/main" id="{5B9F3370-64D3-2531-E7A6-0B0B91954B05}"/>
              </a:ext>
            </a:extLst>
          </p:cNvPr>
          <p:cNvSpPr>
            <a:spLocks noGrp="1"/>
          </p:cNvSpPr>
          <p:nvPr>
            <p:ph type="title"/>
          </p:nvPr>
        </p:nvSpPr>
        <p:spPr>
          <a:xfrm>
            <a:off x="838200" y="520627"/>
            <a:ext cx="10515600" cy="792036"/>
          </a:xfrm>
        </p:spPr>
        <p:txBody>
          <a:bodyPr>
            <a:normAutofit fontScale="90000"/>
          </a:bodyPr>
          <a:lstStyle/>
          <a:p>
            <a:pPr algn="ctr"/>
            <a:r>
              <a:rPr lang="fr-FR" sz="4800" dirty="0">
                <a:solidFill>
                  <a:srgbClr val="3E3E3E"/>
                </a:solidFill>
                <a:latin typeface="KyivType Sans2" panose="00000500000000000000" pitchFamily="50" charset="0"/>
              </a:rPr>
              <a:t>Planning IMMERSION Level 1</a:t>
            </a:r>
            <a:br>
              <a:rPr lang="fr-FR" sz="4800" dirty="0">
                <a:solidFill>
                  <a:srgbClr val="3E3E3E"/>
                </a:solidFill>
                <a:latin typeface="KyivType Sans2" panose="00000500000000000000" pitchFamily="50" charset="0"/>
              </a:rPr>
            </a:br>
            <a:r>
              <a:rPr lang="fr-FR" sz="3100" i="1" dirty="0">
                <a:solidFill>
                  <a:srgbClr val="3E3E3E"/>
                </a:solidFill>
                <a:latin typeface="KyivType Sans2" panose="00000500000000000000" pitchFamily="50" charset="0"/>
              </a:rPr>
              <a:t>"new version in line </a:t>
            </a:r>
            <a:r>
              <a:rPr lang="fr-FR" sz="3100" i="1" dirty="0" err="1">
                <a:solidFill>
                  <a:srgbClr val="3E3E3E"/>
                </a:solidFill>
                <a:latin typeface="KyivType Sans2" panose="00000500000000000000" pitchFamily="50" charset="0"/>
              </a:rPr>
              <a:t>with</a:t>
            </a:r>
            <a:r>
              <a:rPr lang="fr-FR" sz="3100" i="1" dirty="0">
                <a:solidFill>
                  <a:srgbClr val="3E3E3E"/>
                </a:solidFill>
                <a:latin typeface="KyivType Sans2" panose="00000500000000000000" pitchFamily="50" charset="0"/>
              </a:rPr>
              <a:t> the new guide</a:t>
            </a:r>
          </a:p>
        </p:txBody>
      </p:sp>
      <p:graphicFrame>
        <p:nvGraphicFramePr>
          <p:cNvPr id="2" name="Tableau 7">
            <a:extLst>
              <a:ext uri="{FF2B5EF4-FFF2-40B4-BE49-F238E27FC236}">
                <a16:creationId xmlns:a16="http://schemas.microsoft.com/office/drawing/2014/main" id="{B7097DC5-3CE9-8636-17C7-506EC4A1C109}"/>
              </a:ext>
            </a:extLst>
          </p:cNvPr>
          <p:cNvGraphicFramePr>
            <a:graphicFrameLocks noGrp="1"/>
          </p:cNvGraphicFramePr>
          <p:nvPr>
            <p:extLst>
              <p:ext uri="{D42A27DB-BD31-4B8C-83A1-F6EECF244321}">
                <p14:modId xmlns:p14="http://schemas.microsoft.com/office/powerpoint/2010/main" val="948742409"/>
              </p:ext>
            </p:extLst>
          </p:nvPr>
        </p:nvGraphicFramePr>
        <p:xfrm>
          <a:off x="258792" y="2590143"/>
          <a:ext cx="11678537" cy="2482923"/>
        </p:xfrm>
        <a:graphic>
          <a:graphicData uri="http://schemas.openxmlformats.org/drawingml/2006/table">
            <a:tbl>
              <a:tblPr firstRow="1" bandRow="1">
                <a:tableStyleId>{D7AC3CCA-C797-4891-BE02-D94E43425B78}</a:tableStyleId>
              </a:tblPr>
              <a:tblGrid>
                <a:gridCol w="2364573">
                  <a:extLst>
                    <a:ext uri="{9D8B030D-6E8A-4147-A177-3AD203B41FA5}">
                      <a16:colId xmlns:a16="http://schemas.microsoft.com/office/drawing/2014/main" val="962065888"/>
                    </a:ext>
                  </a:extLst>
                </a:gridCol>
                <a:gridCol w="2328491">
                  <a:extLst>
                    <a:ext uri="{9D8B030D-6E8A-4147-A177-3AD203B41FA5}">
                      <a16:colId xmlns:a16="http://schemas.microsoft.com/office/drawing/2014/main" val="3775211890"/>
                    </a:ext>
                  </a:extLst>
                </a:gridCol>
                <a:gridCol w="2403062">
                  <a:extLst>
                    <a:ext uri="{9D8B030D-6E8A-4147-A177-3AD203B41FA5}">
                      <a16:colId xmlns:a16="http://schemas.microsoft.com/office/drawing/2014/main" val="3050336559"/>
                    </a:ext>
                  </a:extLst>
                </a:gridCol>
                <a:gridCol w="2253920">
                  <a:extLst>
                    <a:ext uri="{9D8B030D-6E8A-4147-A177-3AD203B41FA5}">
                      <a16:colId xmlns:a16="http://schemas.microsoft.com/office/drawing/2014/main" val="3819605809"/>
                    </a:ext>
                  </a:extLst>
                </a:gridCol>
                <a:gridCol w="2328491">
                  <a:extLst>
                    <a:ext uri="{9D8B030D-6E8A-4147-A177-3AD203B41FA5}">
                      <a16:colId xmlns:a16="http://schemas.microsoft.com/office/drawing/2014/main" val="1518780148"/>
                    </a:ext>
                  </a:extLst>
                </a:gridCol>
              </a:tblGrid>
              <a:tr h="425317">
                <a:tc>
                  <a:txBody>
                    <a:bodyPr/>
                    <a:lstStyle/>
                    <a:p>
                      <a:pPr algn="ctr"/>
                      <a:r>
                        <a:rPr lang="fr-FR" sz="1800" i="1" dirty="0"/>
                        <a:t>D1</a:t>
                      </a:r>
                    </a:p>
                  </a:txBody>
                  <a:tcPr anchor="ctr">
                    <a:solidFill>
                      <a:schemeClr val="bg1"/>
                    </a:solidFill>
                  </a:tcPr>
                </a:tc>
                <a:tc>
                  <a:txBody>
                    <a:bodyPr/>
                    <a:lstStyle/>
                    <a:p>
                      <a:pPr algn="ctr"/>
                      <a:r>
                        <a:rPr lang="fr-FR" sz="1800" i="1" dirty="0"/>
                        <a:t>D2</a:t>
                      </a:r>
                    </a:p>
                  </a:txBody>
                  <a:tcPr anchor="ctr">
                    <a:solidFill>
                      <a:schemeClr val="bg1"/>
                    </a:solidFill>
                  </a:tcPr>
                </a:tc>
                <a:tc>
                  <a:txBody>
                    <a:bodyPr/>
                    <a:lstStyle/>
                    <a:p>
                      <a:pPr algn="ctr"/>
                      <a:r>
                        <a:rPr lang="fr-FR" sz="1800" i="1" dirty="0"/>
                        <a:t>D3</a:t>
                      </a:r>
                    </a:p>
                  </a:txBody>
                  <a:tcPr anchor="ctr">
                    <a:solidFill>
                      <a:schemeClr val="bg1"/>
                    </a:solidFill>
                  </a:tcPr>
                </a:tc>
                <a:tc>
                  <a:txBody>
                    <a:bodyPr/>
                    <a:lstStyle/>
                    <a:p>
                      <a:pPr algn="ctr"/>
                      <a:r>
                        <a:rPr lang="fr-FR" sz="1800" i="1" dirty="0"/>
                        <a:t>D4</a:t>
                      </a:r>
                    </a:p>
                  </a:txBody>
                  <a:tcPr anchor="ctr">
                    <a:noFill/>
                  </a:tcPr>
                </a:tc>
                <a:tc>
                  <a:txBody>
                    <a:bodyPr/>
                    <a:lstStyle/>
                    <a:p>
                      <a:pPr algn="ctr"/>
                      <a:r>
                        <a:rPr lang="fr-FR" sz="1800" i="1" dirty="0"/>
                        <a:t>D5</a:t>
                      </a:r>
                    </a:p>
                  </a:txBody>
                  <a:tcPr anchor="ctr">
                    <a:solidFill>
                      <a:schemeClr val="bg1"/>
                    </a:solidFill>
                  </a:tcPr>
                </a:tc>
                <a:extLst>
                  <a:ext uri="{0D108BD9-81ED-4DB2-BD59-A6C34878D82A}">
                    <a16:rowId xmlns:a16="http://schemas.microsoft.com/office/drawing/2014/main" val="3096942438"/>
                  </a:ext>
                </a:extLst>
              </a:tr>
              <a:tr h="1026212">
                <a:tc>
                  <a:txBody>
                    <a:bodyPr/>
                    <a:lstStyle/>
                    <a:p>
                      <a:pPr algn="ctr"/>
                      <a:r>
                        <a:rPr lang="fr-FR" sz="1200" b="0" dirty="0">
                          <a:latin typeface="+mn-lt"/>
                        </a:rPr>
                        <a:t>BRAND THEORY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THE ESSENTIALS/CONTOURS/SERUMS</a:t>
                      </a:r>
                    </a:p>
                  </a:txBody>
                  <a:tcPr anchor="ctr">
                    <a:solidFill>
                      <a:srgbClr val="E4DB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prstClr val="black"/>
                          </a:solidFill>
                          <a:effectLst/>
                          <a:uLnTx/>
                          <a:uFillTx/>
                          <a:latin typeface="+mn-lt"/>
                          <a:ea typeface="+mn-ea"/>
                          <a:cs typeface="+mn-cs"/>
                        </a:rPr>
                        <a:t>AGE DEFENSE THEORY/SENSITIVE SKINS, IMPERFECTIONS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prstClr val="black"/>
                          </a:solidFill>
                          <a:effectLst/>
                          <a:uLnTx/>
                          <a:uFillTx/>
                          <a:latin typeface="+mn-lt"/>
                          <a:ea typeface="+mn-ea"/>
                          <a:cs typeface="+mn-cs"/>
                        </a:rPr>
                        <a:t>BOOSTERS</a:t>
                      </a:r>
                      <a:endParaRPr lang="fr-FR" sz="1200" b="0" kern="1200" dirty="0">
                        <a:solidFill>
                          <a:schemeClr val="tx1"/>
                        </a:solidFill>
                        <a:highlight>
                          <a:srgbClr val="DED8FC"/>
                        </a:highlight>
                        <a:latin typeface="+mn-lt"/>
                        <a:ea typeface="+mn-ea"/>
                        <a:cs typeface="+mn-cs"/>
                      </a:endParaRPr>
                    </a:p>
                  </a:txBody>
                  <a:tcPr anchor="ctr">
                    <a:solidFill>
                      <a:srgbClr val="E4DB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dirty="0">
                          <a:latin typeface="+mn-lt"/>
                        </a:rPr>
                        <a:t>THEORY NEW SKIN, </a:t>
                      </a:r>
                      <a:r>
                        <a:rPr kumimoji="0" lang="fr-FR" sz="1200" b="0" i="0" u="none" strike="noStrike" kern="1200" cap="none" spc="0" normalizeH="0" baseline="0" noProof="0" dirty="0">
                          <a:ln>
                            <a:noFill/>
                          </a:ln>
                          <a:solidFill>
                            <a:prstClr val="black"/>
                          </a:solidFill>
                          <a:effectLst/>
                          <a:uLnTx/>
                          <a:uFillTx/>
                          <a:latin typeface="+mn-lt"/>
                          <a:ea typeface="+mn-ea"/>
                          <a:cs typeface="+mn-cs"/>
                        </a:rPr>
                        <a:t>SPECIFICS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AGE CORRECTIONMEN </a:t>
                      </a:r>
                      <a:r>
                        <a:rPr lang="fr-FR" sz="1200" b="0" kern="1200" noProof="0" dirty="0">
                          <a:solidFill>
                            <a:schemeClr val="dk1"/>
                          </a:solidFill>
                          <a:latin typeface="+mn-lt"/>
                          <a:ea typeface="+mn-ea"/>
                          <a:cs typeface="+mn-cs"/>
                        </a:rPr>
                        <a:t>AND SUN </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txBody>
                  <a:tcPr anchor="ctr">
                    <a:solidFill>
                      <a:srgbClr val="E4DB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noProof="0" dirty="0">
                          <a:solidFill>
                            <a:schemeClr val="dk1"/>
                          </a:solidFill>
                          <a:latin typeface="+mn-lt"/>
                          <a:ea typeface="+mn-ea"/>
                          <a:cs typeface="+mn-cs"/>
                        </a:rPr>
                        <a:t>AGE EXCEPTION THEORY</a:t>
                      </a:r>
                      <a:endParaRPr lang="fr-FR" sz="1200" b="0" kern="1200" dirty="0">
                        <a:solidFill>
                          <a:schemeClr val="dk1"/>
                        </a:solidFill>
                        <a:latin typeface="+mn-lt"/>
                        <a:ea typeface="+mn-ea"/>
                        <a:cs typeface="+mn-cs"/>
                      </a:endParaRPr>
                    </a:p>
                  </a:txBody>
                  <a:tcPr anchor="ctr">
                    <a:solidFill>
                      <a:srgbClr val="E4DB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bg1"/>
                          </a:solidFill>
                          <a:latin typeface="+mn-lt"/>
                          <a:ea typeface="+mn-ea"/>
                          <a:cs typeface="+mn-cs"/>
                        </a:rPr>
                        <a:t>MAHANA PRACTICE</a:t>
                      </a:r>
                    </a:p>
                  </a:txBody>
                  <a:tcPr anchor="ctr">
                    <a:solidFill>
                      <a:srgbClr val="573C78"/>
                    </a:solidFill>
                  </a:tcPr>
                </a:tc>
                <a:extLst>
                  <a:ext uri="{0D108BD9-81ED-4DB2-BD59-A6C34878D82A}">
                    <a16:rowId xmlns:a16="http://schemas.microsoft.com/office/drawing/2014/main" val="778587942"/>
                  </a:ext>
                </a:extLst>
              </a:tr>
              <a:tr h="1031394">
                <a:tc>
                  <a:txBody>
                    <a:bodyPr/>
                    <a:lstStyle/>
                    <a:p>
                      <a:pPr marL="0" lvl="0" algn="ctr" defTabSz="914400" rtl="0" eaLnBrk="1" latinLnBrk="0" hangingPunct="1">
                        <a:defRPr/>
                      </a:pPr>
                      <a:r>
                        <a:rPr lang="fr-FR" sz="1200" b="0" kern="1200" dirty="0">
                          <a:solidFill>
                            <a:schemeClr val="bg1"/>
                          </a:solidFill>
                          <a:latin typeface="+mn-lt"/>
                          <a:ea typeface="+mn-ea"/>
                          <a:cs typeface="+mn-cs"/>
                        </a:rPr>
                        <a:t>PRACTICE common steps</a:t>
                      </a:r>
                      <a:endParaRPr lang="fr-FR" sz="1200" b="0" kern="1200" noProof="0" dirty="0">
                        <a:solidFill>
                          <a:schemeClr val="bg1"/>
                        </a:solidFill>
                        <a:latin typeface="+mn-lt"/>
                        <a:ea typeface="+mn-ea"/>
                        <a:cs typeface="+mn-cs"/>
                      </a:endParaRPr>
                    </a:p>
                  </a:txBody>
                  <a:tcPr anchor="ctr">
                    <a:solidFill>
                      <a:srgbClr val="573C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bg1"/>
                          </a:solidFill>
                          <a:latin typeface="+mn-lt"/>
                          <a:ea typeface="+mn-ea"/>
                          <a:cs typeface="+mn-cs"/>
                        </a:rPr>
                        <a:t>PRACTICE ACTIVE MICRO PEEL Grade 1 peeling, blackhead removal, MASQUE MODELANT, steam and hot stone massage</a:t>
                      </a:r>
                    </a:p>
                  </a:txBody>
                  <a:tcPr anchor="ctr">
                    <a:solidFill>
                      <a:srgbClr val="573C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bg1"/>
                          </a:solidFill>
                          <a:latin typeface="+mn-lt"/>
                          <a:ea typeface="+mn-ea"/>
                          <a:cs typeface="+mn-cs"/>
                        </a:rPr>
                        <a:t>PRACTICE peeling ALPHA EXFOLIATEUR Grade 2, anti-aging techniques, MASQUE LIFT</a:t>
                      </a:r>
                      <a:endParaRPr lang="fr-FR" sz="1200" b="0" kern="1200" noProof="0" dirty="0">
                        <a:solidFill>
                          <a:schemeClr val="bg1"/>
                        </a:solidFill>
                        <a:latin typeface="+mn-lt"/>
                        <a:ea typeface="+mn-ea"/>
                        <a:cs typeface="+mn-cs"/>
                      </a:endParaRPr>
                    </a:p>
                  </a:txBody>
                  <a:tcPr anchor="ctr">
                    <a:solidFill>
                      <a:srgbClr val="573C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noProof="0" dirty="0">
                          <a:solidFill>
                            <a:schemeClr val="bg1"/>
                          </a:solidFill>
                          <a:latin typeface="+mn-lt"/>
                          <a:ea typeface="+mn-ea"/>
                          <a:cs typeface="+mn-cs"/>
                        </a:rPr>
                        <a:t>PRATIQUE PEELING LUMIERE Grade 3, MASQUE BIO CELLULOSE,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noProof="0" dirty="0">
                          <a:solidFill>
                            <a:schemeClr val="bg1"/>
                          </a:solidFill>
                          <a:latin typeface="+mn-lt"/>
                          <a:ea typeface="+mn-ea"/>
                          <a:cs typeface="+mn-cs"/>
                        </a:rPr>
                        <a:t> Techniques for eyes and lips  </a:t>
                      </a:r>
                    </a:p>
                  </a:txBody>
                  <a:tcPr anchor="ctr">
                    <a:solidFill>
                      <a:srgbClr val="573C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mn-lt"/>
                          <a:ea typeface="+mn-ea"/>
                          <a:cs typeface="+mn-cs"/>
                        </a:rPr>
                        <a:t>PRACTICAL VALIDATION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mn-lt"/>
                          <a:ea typeface="+mn-ea"/>
                          <a:cs typeface="+mn-cs"/>
                        </a:rPr>
                        <a:t>OF A COMPLETE TREATMENT</a:t>
                      </a:r>
                    </a:p>
                  </a:txBody>
                  <a:tcPr anchor="ctr">
                    <a:solidFill>
                      <a:schemeClr val="accent4">
                        <a:lumMod val="20000"/>
                        <a:lumOff val="80000"/>
                      </a:schemeClr>
                    </a:solidFill>
                  </a:tcPr>
                </a:tc>
                <a:extLst>
                  <a:ext uri="{0D108BD9-81ED-4DB2-BD59-A6C34878D82A}">
                    <a16:rowId xmlns:a16="http://schemas.microsoft.com/office/drawing/2014/main" val="3576689112"/>
                  </a:ext>
                </a:extLst>
              </a:tr>
            </a:tbl>
          </a:graphicData>
        </a:graphic>
      </p:graphicFrame>
      <p:pic>
        <p:nvPicPr>
          <p:cNvPr id="5" name="Graphique 4" descr="Diplôme contour">
            <a:extLst>
              <a:ext uri="{FF2B5EF4-FFF2-40B4-BE49-F238E27FC236}">
                <a16:creationId xmlns:a16="http://schemas.microsoft.com/office/drawing/2014/main" id="{4B18F259-1C17-4575-A4E0-E47DA53D38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51114">
            <a:off x="10896600" y="4832540"/>
            <a:ext cx="914400" cy="914400"/>
          </a:xfrm>
          <a:prstGeom prst="rect">
            <a:avLst/>
          </a:prstGeom>
        </p:spPr>
      </p:pic>
    </p:spTree>
    <p:extLst>
      <p:ext uri="{BB962C8B-B14F-4D97-AF65-F5344CB8AC3E}">
        <p14:creationId xmlns:p14="http://schemas.microsoft.com/office/powerpoint/2010/main" val="863032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p:cNvSpPr>
          <p:nvPr/>
        </p:nvSpPr>
        <p:spPr>
          <a:xfrm>
            <a:off x="830693" y="-19412"/>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endParaRPr lang="fr-FR" dirty="0">
              <a:solidFill>
                <a:schemeClr val="tx1">
                  <a:lumMod val="75000"/>
                  <a:lumOff val="25000"/>
                </a:schemeClr>
              </a:solidFill>
            </a:endParaRPr>
          </a:p>
        </p:txBody>
      </p:sp>
      <p:sp>
        <p:nvSpPr>
          <p:cNvPr id="5" name="Parenthèses 4">
            <a:extLst>
              <a:ext uri="{FF2B5EF4-FFF2-40B4-BE49-F238E27FC236}">
                <a16:creationId xmlns:a16="http://schemas.microsoft.com/office/drawing/2014/main" id="{18C4405A-F069-E5AE-51DC-77C26E677751}"/>
              </a:ext>
            </a:extLst>
          </p:cNvPr>
          <p:cNvSpPr/>
          <p:nvPr/>
        </p:nvSpPr>
        <p:spPr>
          <a:xfrm>
            <a:off x="2723950" y="2394743"/>
            <a:ext cx="1655546" cy="1800775"/>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Parenthèses 5">
            <a:extLst>
              <a:ext uri="{FF2B5EF4-FFF2-40B4-BE49-F238E27FC236}">
                <a16:creationId xmlns:a16="http://schemas.microsoft.com/office/drawing/2014/main" id="{05A5D1DD-841A-316D-C87A-9CAA825DBCA4}"/>
              </a:ext>
            </a:extLst>
          </p:cNvPr>
          <p:cNvSpPr/>
          <p:nvPr/>
        </p:nvSpPr>
        <p:spPr>
          <a:xfrm>
            <a:off x="4379496" y="5093978"/>
            <a:ext cx="1465123" cy="806247"/>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Parenthèses 7">
            <a:extLst>
              <a:ext uri="{FF2B5EF4-FFF2-40B4-BE49-F238E27FC236}">
                <a16:creationId xmlns:a16="http://schemas.microsoft.com/office/drawing/2014/main" id="{EDA619CE-3FCC-FAEA-281A-3FD5DFC7B263}"/>
              </a:ext>
            </a:extLst>
          </p:cNvPr>
          <p:cNvSpPr/>
          <p:nvPr/>
        </p:nvSpPr>
        <p:spPr>
          <a:xfrm>
            <a:off x="5923013" y="6030601"/>
            <a:ext cx="1655546" cy="137951"/>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Parenthèses 8">
            <a:extLst>
              <a:ext uri="{FF2B5EF4-FFF2-40B4-BE49-F238E27FC236}">
                <a16:creationId xmlns:a16="http://schemas.microsoft.com/office/drawing/2014/main" id="{071EE126-CC0E-EF76-CE36-0FDB3CB0AB0A}"/>
              </a:ext>
            </a:extLst>
          </p:cNvPr>
          <p:cNvSpPr/>
          <p:nvPr/>
        </p:nvSpPr>
        <p:spPr>
          <a:xfrm>
            <a:off x="4379496" y="6357499"/>
            <a:ext cx="1494708" cy="137951"/>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Parenthèses 10">
            <a:extLst>
              <a:ext uri="{FF2B5EF4-FFF2-40B4-BE49-F238E27FC236}">
                <a16:creationId xmlns:a16="http://schemas.microsoft.com/office/drawing/2014/main" id="{8BACBA63-07E3-9A81-9F5D-F2EF087439F1}"/>
              </a:ext>
            </a:extLst>
          </p:cNvPr>
          <p:cNvSpPr/>
          <p:nvPr/>
        </p:nvSpPr>
        <p:spPr>
          <a:xfrm>
            <a:off x="5936093" y="3725709"/>
            <a:ext cx="1642466" cy="137951"/>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Parenthèses 11">
            <a:extLst>
              <a:ext uri="{FF2B5EF4-FFF2-40B4-BE49-F238E27FC236}">
                <a16:creationId xmlns:a16="http://schemas.microsoft.com/office/drawing/2014/main" id="{0135DE42-B4F2-EDC4-F7A7-9B5F9E7B260F}"/>
              </a:ext>
            </a:extLst>
          </p:cNvPr>
          <p:cNvSpPr/>
          <p:nvPr/>
        </p:nvSpPr>
        <p:spPr>
          <a:xfrm>
            <a:off x="4431740" y="2862109"/>
            <a:ext cx="1412879" cy="138938"/>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5" name="Image 14">
            <a:extLst>
              <a:ext uri="{FF2B5EF4-FFF2-40B4-BE49-F238E27FC236}">
                <a16:creationId xmlns:a16="http://schemas.microsoft.com/office/drawing/2014/main" id="{4A5D0F32-2974-1A51-C2C6-B9BA670542FC}"/>
              </a:ext>
            </a:extLst>
          </p:cNvPr>
          <p:cNvPicPr>
            <a:picLocks noChangeAspect="1"/>
          </p:cNvPicPr>
          <p:nvPr/>
        </p:nvPicPr>
        <p:blipFill>
          <a:blip r:embed="rId3"/>
          <a:stretch>
            <a:fillRect/>
          </a:stretch>
        </p:blipFill>
        <p:spPr>
          <a:xfrm>
            <a:off x="1968844" y="665508"/>
            <a:ext cx="7934497" cy="6120401"/>
          </a:xfrm>
          <a:prstGeom prst="rect">
            <a:avLst/>
          </a:prstGeom>
        </p:spPr>
      </p:pic>
      <p:sp>
        <p:nvSpPr>
          <p:cNvPr id="16" name="Parenthèses 15">
            <a:extLst>
              <a:ext uri="{FF2B5EF4-FFF2-40B4-BE49-F238E27FC236}">
                <a16:creationId xmlns:a16="http://schemas.microsoft.com/office/drawing/2014/main" id="{8C9858C2-FE8F-6FC2-7353-DF06FC475996}"/>
              </a:ext>
            </a:extLst>
          </p:cNvPr>
          <p:cNvSpPr/>
          <p:nvPr/>
        </p:nvSpPr>
        <p:spPr>
          <a:xfrm>
            <a:off x="1968845" y="1693746"/>
            <a:ext cx="1885688" cy="2761379"/>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Parenthèses 16">
            <a:extLst>
              <a:ext uri="{FF2B5EF4-FFF2-40B4-BE49-F238E27FC236}">
                <a16:creationId xmlns:a16="http://schemas.microsoft.com/office/drawing/2014/main" id="{9C61625E-9B3A-AE17-AAE2-E7F4C598F344}"/>
              </a:ext>
            </a:extLst>
          </p:cNvPr>
          <p:cNvSpPr/>
          <p:nvPr/>
        </p:nvSpPr>
        <p:spPr>
          <a:xfrm>
            <a:off x="3983294" y="4818458"/>
            <a:ext cx="1655546" cy="1806652"/>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ZoneTexte 17">
            <a:extLst>
              <a:ext uri="{FF2B5EF4-FFF2-40B4-BE49-F238E27FC236}">
                <a16:creationId xmlns:a16="http://schemas.microsoft.com/office/drawing/2014/main" id="{D1571947-8AEA-B312-6855-BF2FDD713058}"/>
              </a:ext>
            </a:extLst>
          </p:cNvPr>
          <p:cNvSpPr txBox="1"/>
          <p:nvPr/>
        </p:nvSpPr>
        <p:spPr>
          <a:xfrm>
            <a:off x="809677" y="2092146"/>
            <a:ext cx="627962" cy="369332"/>
          </a:xfrm>
          <a:prstGeom prst="rect">
            <a:avLst/>
          </a:prstGeom>
          <a:noFill/>
        </p:spPr>
        <p:txBody>
          <a:bodyPr wrap="square" rtlCol="0">
            <a:spAutoFit/>
          </a:bodyPr>
          <a:lstStyle/>
          <a:p>
            <a:r>
              <a:rPr lang="fr-FR" b="1" dirty="0">
                <a:solidFill>
                  <a:srgbClr val="7030A0"/>
                </a:solidFill>
              </a:rPr>
              <a:t>D1</a:t>
            </a:r>
          </a:p>
        </p:txBody>
      </p:sp>
      <p:sp>
        <p:nvSpPr>
          <p:cNvPr id="19" name="Parenthèses 18">
            <a:extLst>
              <a:ext uri="{FF2B5EF4-FFF2-40B4-BE49-F238E27FC236}">
                <a16:creationId xmlns:a16="http://schemas.microsoft.com/office/drawing/2014/main" id="{C97C0897-9C71-DF27-65DF-0642CF99AFC7}"/>
              </a:ext>
            </a:extLst>
          </p:cNvPr>
          <p:cNvSpPr/>
          <p:nvPr/>
        </p:nvSpPr>
        <p:spPr>
          <a:xfrm>
            <a:off x="3967929" y="942459"/>
            <a:ext cx="1662795" cy="3837785"/>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ZoneTexte 19">
            <a:extLst>
              <a:ext uri="{FF2B5EF4-FFF2-40B4-BE49-F238E27FC236}">
                <a16:creationId xmlns:a16="http://schemas.microsoft.com/office/drawing/2014/main" id="{E13D7034-8D91-1445-D2B1-5D11ED4A71C7}"/>
              </a:ext>
            </a:extLst>
          </p:cNvPr>
          <p:cNvSpPr txBox="1"/>
          <p:nvPr/>
        </p:nvSpPr>
        <p:spPr>
          <a:xfrm>
            <a:off x="809677" y="3013808"/>
            <a:ext cx="627962" cy="369332"/>
          </a:xfrm>
          <a:prstGeom prst="rect">
            <a:avLst/>
          </a:prstGeom>
          <a:noFill/>
        </p:spPr>
        <p:txBody>
          <a:bodyPr wrap="square" rtlCol="0">
            <a:spAutoFit/>
          </a:bodyPr>
          <a:lstStyle/>
          <a:p>
            <a:r>
              <a:rPr lang="fr-FR" b="1" dirty="0">
                <a:solidFill>
                  <a:srgbClr val="FFC000"/>
                </a:solidFill>
              </a:rPr>
              <a:t>D2</a:t>
            </a:r>
          </a:p>
        </p:txBody>
      </p:sp>
      <p:sp>
        <p:nvSpPr>
          <p:cNvPr id="21" name="Parenthèses 20">
            <a:extLst>
              <a:ext uri="{FF2B5EF4-FFF2-40B4-BE49-F238E27FC236}">
                <a16:creationId xmlns:a16="http://schemas.microsoft.com/office/drawing/2014/main" id="{507CC239-FDD3-C62D-796D-94BB1793B816}"/>
              </a:ext>
            </a:extLst>
          </p:cNvPr>
          <p:cNvSpPr/>
          <p:nvPr/>
        </p:nvSpPr>
        <p:spPr>
          <a:xfrm>
            <a:off x="1968843" y="4537523"/>
            <a:ext cx="1808672" cy="1184261"/>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Parenthèses 6">
            <a:extLst>
              <a:ext uri="{FF2B5EF4-FFF2-40B4-BE49-F238E27FC236}">
                <a16:creationId xmlns:a16="http://schemas.microsoft.com/office/drawing/2014/main" id="{8E4FF946-3B3C-ABA9-E813-A82591CC50AC}"/>
              </a:ext>
            </a:extLst>
          </p:cNvPr>
          <p:cNvSpPr/>
          <p:nvPr/>
        </p:nvSpPr>
        <p:spPr>
          <a:xfrm>
            <a:off x="5694571" y="1808316"/>
            <a:ext cx="2088964" cy="2055344"/>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a:extLst>
              <a:ext uri="{FF2B5EF4-FFF2-40B4-BE49-F238E27FC236}">
                <a16:creationId xmlns:a16="http://schemas.microsoft.com/office/drawing/2014/main" id="{D4F5B971-4ED9-0863-CFD7-50C012B130AF}"/>
              </a:ext>
            </a:extLst>
          </p:cNvPr>
          <p:cNvSpPr txBox="1"/>
          <p:nvPr/>
        </p:nvSpPr>
        <p:spPr>
          <a:xfrm>
            <a:off x="809677" y="3851519"/>
            <a:ext cx="627962" cy="369332"/>
          </a:xfrm>
          <a:prstGeom prst="rect">
            <a:avLst/>
          </a:prstGeom>
          <a:noFill/>
        </p:spPr>
        <p:txBody>
          <a:bodyPr wrap="square" rtlCol="0">
            <a:spAutoFit/>
          </a:bodyPr>
          <a:lstStyle/>
          <a:p>
            <a:r>
              <a:rPr lang="fr-FR" b="1" dirty="0">
                <a:solidFill>
                  <a:srgbClr val="00B050"/>
                </a:solidFill>
              </a:rPr>
              <a:t>D3</a:t>
            </a:r>
          </a:p>
        </p:txBody>
      </p:sp>
      <p:sp>
        <p:nvSpPr>
          <p:cNvPr id="14" name="Parenthèses 13">
            <a:extLst>
              <a:ext uri="{FF2B5EF4-FFF2-40B4-BE49-F238E27FC236}">
                <a16:creationId xmlns:a16="http://schemas.microsoft.com/office/drawing/2014/main" id="{BCACF498-7DEC-24EF-FCDA-8658301F679D}"/>
              </a:ext>
            </a:extLst>
          </p:cNvPr>
          <p:cNvSpPr/>
          <p:nvPr/>
        </p:nvSpPr>
        <p:spPr>
          <a:xfrm>
            <a:off x="7706517" y="3863660"/>
            <a:ext cx="2196824" cy="2761450"/>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Titre 1">
            <a:extLst>
              <a:ext uri="{FF2B5EF4-FFF2-40B4-BE49-F238E27FC236}">
                <a16:creationId xmlns:a16="http://schemas.microsoft.com/office/drawing/2014/main" id="{B4FE7138-DC48-94DF-0F24-7BC07A915661}"/>
              </a:ext>
            </a:extLst>
          </p:cNvPr>
          <p:cNvSpPr>
            <a:spLocks noGrp="1"/>
          </p:cNvSpPr>
          <p:nvPr>
            <p:ph type="title"/>
          </p:nvPr>
        </p:nvSpPr>
        <p:spPr>
          <a:xfrm>
            <a:off x="838200" y="20344"/>
            <a:ext cx="10515600" cy="792036"/>
          </a:xfrm>
        </p:spPr>
        <p:txBody>
          <a:bodyPr>
            <a:normAutofit/>
          </a:bodyPr>
          <a:lstStyle/>
          <a:p>
            <a:pPr algn="ctr"/>
            <a:r>
              <a:rPr lang="fr-FR" dirty="0" err="1">
                <a:solidFill>
                  <a:srgbClr val="3E3E3E"/>
                </a:solidFill>
                <a:latin typeface="KyivType Sans2" panose="00000500000000000000" pitchFamily="50" charset="0"/>
              </a:rPr>
              <a:t>Which</a:t>
            </a:r>
            <a:r>
              <a:rPr lang="fr-FR" dirty="0">
                <a:solidFill>
                  <a:srgbClr val="3E3E3E"/>
                </a:solidFill>
                <a:latin typeface="KyivType Sans2" panose="00000500000000000000" pitchFamily="50" charset="0"/>
              </a:rPr>
              <a:t> </a:t>
            </a:r>
            <a:r>
              <a:rPr lang="fr-FR" dirty="0" err="1">
                <a:solidFill>
                  <a:srgbClr val="3E3E3E"/>
                </a:solidFill>
                <a:latin typeface="KyivType Sans2" panose="00000500000000000000" pitchFamily="50" charset="0"/>
              </a:rPr>
              <a:t>products</a:t>
            </a:r>
            <a:r>
              <a:rPr lang="fr-FR" dirty="0">
                <a:solidFill>
                  <a:srgbClr val="3E3E3E"/>
                </a:solidFill>
                <a:latin typeface="KyivType Sans2" panose="00000500000000000000" pitchFamily="50" charset="0"/>
              </a:rPr>
              <a:t> </a:t>
            </a:r>
            <a:r>
              <a:rPr lang="fr-FR" dirty="0" err="1">
                <a:solidFill>
                  <a:srgbClr val="3E3E3E"/>
                </a:solidFill>
                <a:latin typeface="KyivType Sans2" panose="00000500000000000000" pitchFamily="50" charset="0"/>
              </a:rPr>
              <a:t>which</a:t>
            </a:r>
            <a:r>
              <a:rPr lang="fr-FR" dirty="0">
                <a:solidFill>
                  <a:srgbClr val="3E3E3E"/>
                </a:solidFill>
                <a:latin typeface="KyivType Sans2" panose="00000500000000000000" pitchFamily="50" charset="0"/>
              </a:rPr>
              <a:t> </a:t>
            </a:r>
            <a:r>
              <a:rPr lang="fr-FR" dirty="0" err="1">
                <a:solidFill>
                  <a:srgbClr val="3E3E3E"/>
                </a:solidFill>
                <a:latin typeface="KyivType Sans2" panose="00000500000000000000" pitchFamily="50" charset="0"/>
              </a:rPr>
              <a:t>day</a:t>
            </a:r>
            <a:r>
              <a:rPr lang="fr-FR" dirty="0">
                <a:solidFill>
                  <a:srgbClr val="3E3E3E"/>
                </a:solidFill>
                <a:latin typeface="KyivType Sans2" panose="00000500000000000000" pitchFamily="50" charset="0"/>
              </a:rPr>
              <a:t>?</a:t>
            </a:r>
            <a:endParaRPr lang="fr-FR" sz="2800" i="1" dirty="0">
              <a:solidFill>
                <a:srgbClr val="3E3E3E"/>
              </a:solidFill>
              <a:latin typeface="KyivType Sans2" panose="00000500000000000000" pitchFamily="50" charset="0"/>
            </a:endParaRPr>
          </a:p>
        </p:txBody>
      </p:sp>
      <p:sp>
        <p:nvSpPr>
          <p:cNvPr id="25" name="Rectangle 24">
            <a:extLst>
              <a:ext uri="{FF2B5EF4-FFF2-40B4-BE49-F238E27FC236}">
                <a16:creationId xmlns:a16="http://schemas.microsoft.com/office/drawing/2014/main" id="{0443C658-E3A2-BC66-1C1E-853CC20E9C2F}"/>
              </a:ext>
            </a:extLst>
          </p:cNvPr>
          <p:cNvSpPr/>
          <p:nvPr/>
        </p:nvSpPr>
        <p:spPr>
          <a:xfrm>
            <a:off x="2054431" y="6168552"/>
            <a:ext cx="1800102" cy="617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Parenthèses 25">
            <a:extLst>
              <a:ext uri="{FF2B5EF4-FFF2-40B4-BE49-F238E27FC236}">
                <a16:creationId xmlns:a16="http://schemas.microsoft.com/office/drawing/2014/main" id="{05D21D5B-1ED6-0F13-B5FC-401FE51D9DAA}"/>
              </a:ext>
            </a:extLst>
          </p:cNvPr>
          <p:cNvSpPr/>
          <p:nvPr/>
        </p:nvSpPr>
        <p:spPr>
          <a:xfrm>
            <a:off x="5773704" y="5200071"/>
            <a:ext cx="1877081" cy="1492617"/>
          </a:xfrm>
          <a:prstGeom prst="bracketPair">
            <a:avLst/>
          </a:prstGeom>
          <a:ln w="19050">
            <a:solidFill>
              <a:srgbClr val="F672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ZoneTexte 26">
            <a:extLst>
              <a:ext uri="{FF2B5EF4-FFF2-40B4-BE49-F238E27FC236}">
                <a16:creationId xmlns:a16="http://schemas.microsoft.com/office/drawing/2014/main" id="{9764B3AB-8E94-E33E-FFFC-CDCCF0F9BDD8}"/>
              </a:ext>
            </a:extLst>
          </p:cNvPr>
          <p:cNvSpPr txBox="1"/>
          <p:nvPr/>
        </p:nvSpPr>
        <p:spPr>
          <a:xfrm>
            <a:off x="835167" y="4750946"/>
            <a:ext cx="627962" cy="369332"/>
          </a:xfrm>
          <a:prstGeom prst="rect">
            <a:avLst/>
          </a:prstGeom>
          <a:noFill/>
        </p:spPr>
        <p:txBody>
          <a:bodyPr wrap="square" rtlCol="0">
            <a:spAutoFit/>
          </a:bodyPr>
          <a:lstStyle/>
          <a:p>
            <a:r>
              <a:rPr lang="fr-FR" b="1" dirty="0">
                <a:solidFill>
                  <a:srgbClr val="F672D7"/>
                </a:solidFill>
              </a:rPr>
              <a:t>D4</a:t>
            </a:r>
          </a:p>
        </p:txBody>
      </p:sp>
      <p:sp>
        <p:nvSpPr>
          <p:cNvPr id="29" name="ZoneTexte 28">
            <a:extLst>
              <a:ext uri="{FF2B5EF4-FFF2-40B4-BE49-F238E27FC236}">
                <a16:creationId xmlns:a16="http://schemas.microsoft.com/office/drawing/2014/main" id="{9EDD61C8-3B92-C55D-01B2-8B06030421F9}"/>
              </a:ext>
            </a:extLst>
          </p:cNvPr>
          <p:cNvSpPr txBox="1"/>
          <p:nvPr/>
        </p:nvSpPr>
        <p:spPr>
          <a:xfrm>
            <a:off x="816926" y="5436256"/>
            <a:ext cx="627962" cy="369332"/>
          </a:xfrm>
          <a:prstGeom prst="rect">
            <a:avLst/>
          </a:prstGeom>
          <a:noFill/>
        </p:spPr>
        <p:txBody>
          <a:bodyPr wrap="square" rtlCol="0">
            <a:spAutoFit/>
          </a:bodyPr>
          <a:lstStyle/>
          <a:p>
            <a:r>
              <a:rPr lang="fr-FR" b="1" dirty="0">
                <a:solidFill>
                  <a:schemeClr val="accent5">
                    <a:lumMod val="75000"/>
                  </a:schemeClr>
                </a:solidFill>
              </a:rPr>
              <a:t>D5</a:t>
            </a:r>
          </a:p>
        </p:txBody>
      </p:sp>
      <p:sp>
        <p:nvSpPr>
          <p:cNvPr id="30" name="Parenthèses 29">
            <a:extLst>
              <a:ext uri="{FF2B5EF4-FFF2-40B4-BE49-F238E27FC236}">
                <a16:creationId xmlns:a16="http://schemas.microsoft.com/office/drawing/2014/main" id="{F023BA22-457B-948E-928B-E9E8024667E4}"/>
              </a:ext>
            </a:extLst>
          </p:cNvPr>
          <p:cNvSpPr/>
          <p:nvPr/>
        </p:nvSpPr>
        <p:spPr>
          <a:xfrm>
            <a:off x="7858907" y="2318474"/>
            <a:ext cx="2088964" cy="517514"/>
          </a:xfrm>
          <a:prstGeom prst="bracketPair">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Parenthèses 2">
            <a:extLst>
              <a:ext uri="{FF2B5EF4-FFF2-40B4-BE49-F238E27FC236}">
                <a16:creationId xmlns:a16="http://schemas.microsoft.com/office/drawing/2014/main" id="{5939DF2E-35BB-6DD1-BFE7-57C4D2F58800}"/>
              </a:ext>
            </a:extLst>
          </p:cNvPr>
          <p:cNvSpPr/>
          <p:nvPr/>
        </p:nvSpPr>
        <p:spPr>
          <a:xfrm>
            <a:off x="1998699" y="5767338"/>
            <a:ext cx="1747638" cy="517514"/>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72833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animBg="1"/>
      <p:bldP spid="20" grpId="0"/>
      <p:bldP spid="21" grpId="0" animBg="1"/>
      <p:bldP spid="7" grpId="0" animBg="1"/>
      <p:bldP spid="10" grpId="0"/>
      <p:bldP spid="14" grpId="0" animBg="1"/>
      <p:bldP spid="26" grpId="0" animBg="1"/>
      <p:bldP spid="27" grpId="0"/>
      <p:bldP spid="29" grpId="0"/>
      <p:bldP spid="30"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4586368C-F8D4-70A5-9A6D-E0ADE094E035}"/>
              </a:ext>
            </a:extLst>
          </p:cNvPr>
          <p:cNvPicPr>
            <a:picLocks noChangeAspect="1"/>
          </p:cNvPicPr>
          <p:nvPr/>
        </p:nvPicPr>
        <p:blipFill>
          <a:blip r:embed="rId3"/>
          <a:stretch>
            <a:fillRect/>
          </a:stretch>
        </p:blipFill>
        <p:spPr>
          <a:xfrm>
            <a:off x="6048260" y="4555602"/>
            <a:ext cx="5796498" cy="1299695"/>
          </a:xfrm>
          <a:prstGeom prst="rect">
            <a:avLst/>
          </a:prstGeom>
        </p:spPr>
      </p:pic>
      <p:pic>
        <p:nvPicPr>
          <p:cNvPr id="12" name="Image 11">
            <a:extLst>
              <a:ext uri="{FF2B5EF4-FFF2-40B4-BE49-F238E27FC236}">
                <a16:creationId xmlns:a16="http://schemas.microsoft.com/office/drawing/2014/main" id="{DC951A57-F828-EFA6-25A6-7458257D1992}"/>
              </a:ext>
            </a:extLst>
          </p:cNvPr>
          <p:cNvPicPr>
            <a:picLocks noChangeAspect="1"/>
          </p:cNvPicPr>
          <p:nvPr/>
        </p:nvPicPr>
        <p:blipFill>
          <a:blip r:embed="rId4"/>
          <a:stretch>
            <a:fillRect/>
          </a:stretch>
        </p:blipFill>
        <p:spPr>
          <a:xfrm>
            <a:off x="5955150" y="1553650"/>
            <a:ext cx="5891890" cy="3001952"/>
          </a:xfrm>
          <a:prstGeom prst="rect">
            <a:avLst/>
          </a:prstGeom>
        </p:spPr>
      </p:pic>
      <p:sp>
        <p:nvSpPr>
          <p:cNvPr id="4" name="Espace réservé du titre 1">
            <a:extLst>
              <a:ext uri="{FF2B5EF4-FFF2-40B4-BE49-F238E27FC236}">
                <a16:creationId xmlns:a16="http://schemas.microsoft.com/office/drawing/2014/main" id="{A7091675-933C-A15F-F95D-1B7D1ABDFC64}"/>
              </a:ext>
            </a:extLst>
          </p:cNvPr>
          <p:cNvSpPr txBox="1">
            <a:spLocks/>
          </p:cNvSpPr>
          <p:nvPr/>
        </p:nvSpPr>
        <p:spPr>
          <a:xfrm>
            <a:off x="1161586" y="17255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err="1"/>
              <a:t>Which</a:t>
            </a:r>
            <a:r>
              <a:rPr lang="fr-FR" dirty="0"/>
              <a:t> </a:t>
            </a:r>
            <a:r>
              <a:rPr lang="fr-FR" dirty="0" err="1"/>
              <a:t>treatment</a:t>
            </a:r>
            <a:r>
              <a:rPr lang="fr-FR" dirty="0"/>
              <a:t> </a:t>
            </a:r>
            <a:r>
              <a:rPr lang="fr-FR" dirty="0" err="1"/>
              <a:t>which</a:t>
            </a:r>
            <a:r>
              <a:rPr lang="fr-FR" dirty="0"/>
              <a:t> </a:t>
            </a:r>
            <a:r>
              <a:rPr lang="fr-FR" dirty="0" err="1"/>
              <a:t>day</a:t>
            </a:r>
            <a:r>
              <a:rPr lang="fr-FR" dirty="0"/>
              <a:t>?</a:t>
            </a:r>
          </a:p>
        </p:txBody>
      </p:sp>
      <p:sp>
        <p:nvSpPr>
          <p:cNvPr id="6" name="Parenthèses 5">
            <a:extLst>
              <a:ext uri="{FF2B5EF4-FFF2-40B4-BE49-F238E27FC236}">
                <a16:creationId xmlns:a16="http://schemas.microsoft.com/office/drawing/2014/main" id="{67792F3A-7C66-FAB4-A834-C4C55EC89E23}"/>
              </a:ext>
            </a:extLst>
          </p:cNvPr>
          <p:cNvSpPr/>
          <p:nvPr/>
        </p:nvSpPr>
        <p:spPr>
          <a:xfrm>
            <a:off x="6117539" y="3740968"/>
            <a:ext cx="5763941" cy="686812"/>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a:extLst>
              <a:ext uri="{FF2B5EF4-FFF2-40B4-BE49-F238E27FC236}">
                <a16:creationId xmlns:a16="http://schemas.microsoft.com/office/drawing/2014/main" id="{DA2FC153-FB71-D2CC-0980-7E98EA154E67}"/>
              </a:ext>
            </a:extLst>
          </p:cNvPr>
          <p:cNvSpPr txBox="1"/>
          <p:nvPr/>
        </p:nvSpPr>
        <p:spPr>
          <a:xfrm>
            <a:off x="421468" y="6256974"/>
            <a:ext cx="627962" cy="369332"/>
          </a:xfrm>
          <a:prstGeom prst="rect">
            <a:avLst/>
          </a:prstGeom>
          <a:noFill/>
        </p:spPr>
        <p:txBody>
          <a:bodyPr wrap="square" rtlCol="0">
            <a:spAutoFit/>
          </a:bodyPr>
          <a:lstStyle/>
          <a:p>
            <a:r>
              <a:rPr lang="fr-FR" b="1" dirty="0">
                <a:solidFill>
                  <a:srgbClr val="7030A0"/>
                </a:solidFill>
              </a:rPr>
              <a:t>D1</a:t>
            </a:r>
          </a:p>
        </p:txBody>
      </p:sp>
      <p:sp>
        <p:nvSpPr>
          <p:cNvPr id="10" name="ZoneTexte 9">
            <a:extLst>
              <a:ext uri="{FF2B5EF4-FFF2-40B4-BE49-F238E27FC236}">
                <a16:creationId xmlns:a16="http://schemas.microsoft.com/office/drawing/2014/main" id="{75E97121-EDAE-D53B-7083-4FE543CF4312}"/>
              </a:ext>
            </a:extLst>
          </p:cNvPr>
          <p:cNvSpPr txBox="1"/>
          <p:nvPr/>
        </p:nvSpPr>
        <p:spPr>
          <a:xfrm>
            <a:off x="1446568" y="6256974"/>
            <a:ext cx="627962" cy="369332"/>
          </a:xfrm>
          <a:prstGeom prst="rect">
            <a:avLst/>
          </a:prstGeom>
          <a:noFill/>
        </p:spPr>
        <p:txBody>
          <a:bodyPr wrap="square" rtlCol="0">
            <a:spAutoFit/>
          </a:bodyPr>
          <a:lstStyle/>
          <a:p>
            <a:r>
              <a:rPr lang="fr-FR" b="1" dirty="0">
                <a:solidFill>
                  <a:srgbClr val="FFC000"/>
                </a:solidFill>
              </a:rPr>
              <a:t>D2</a:t>
            </a:r>
          </a:p>
        </p:txBody>
      </p:sp>
      <p:sp>
        <p:nvSpPr>
          <p:cNvPr id="11" name="Parenthèses 10">
            <a:extLst>
              <a:ext uri="{FF2B5EF4-FFF2-40B4-BE49-F238E27FC236}">
                <a16:creationId xmlns:a16="http://schemas.microsoft.com/office/drawing/2014/main" id="{2284F58B-1220-9530-7042-527ADC709F62}"/>
              </a:ext>
            </a:extLst>
          </p:cNvPr>
          <p:cNvSpPr/>
          <p:nvPr/>
        </p:nvSpPr>
        <p:spPr>
          <a:xfrm>
            <a:off x="187509" y="1572323"/>
            <a:ext cx="5625476" cy="1586514"/>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Parenthèses 12">
            <a:extLst>
              <a:ext uri="{FF2B5EF4-FFF2-40B4-BE49-F238E27FC236}">
                <a16:creationId xmlns:a16="http://schemas.microsoft.com/office/drawing/2014/main" id="{8A0A5B6A-A660-803E-D1EC-C49D28F33B41}"/>
              </a:ext>
            </a:extLst>
          </p:cNvPr>
          <p:cNvSpPr/>
          <p:nvPr/>
        </p:nvSpPr>
        <p:spPr>
          <a:xfrm>
            <a:off x="222669" y="5255204"/>
            <a:ext cx="5567557" cy="240494"/>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ZoneTexte 13">
            <a:extLst>
              <a:ext uri="{FF2B5EF4-FFF2-40B4-BE49-F238E27FC236}">
                <a16:creationId xmlns:a16="http://schemas.microsoft.com/office/drawing/2014/main" id="{4FB34375-7050-8AD5-DAC9-FA54A3AA8F57}"/>
              </a:ext>
            </a:extLst>
          </p:cNvPr>
          <p:cNvSpPr txBox="1"/>
          <p:nvPr/>
        </p:nvSpPr>
        <p:spPr>
          <a:xfrm>
            <a:off x="2343578" y="6256974"/>
            <a:ext cx="627962" cy="369332"/>
          </a:xfrm>
          <a:prstGeom prst="rect">
            <a:avLst/>
          </a:prstGeom>
          <a:noFill/>
        </p:spPr>
        <p:txBody>
          <a:bodyPr wrap="square" rtlCol="0">
            <a:spAutoFit/>
          </a:bodyPr>
          <a:lstStyle/>
          <a:p>
            <a:r>
              <a:rPr lang="fr-FR" b="1" dirty="0">
                <a:solidFill>
                  <a:srgbClr val="00B050"/>
                </a:solidFill>
              </a:rPr>
              <a:t>D3</a:t>
            </a:r>
          </a:p>
        </p:txBody>
      </p:sp>
      <p:sp>
        <p:nvSpPr>
          <p:cNvPr id="15" name="Parenthèses 14">
            <a:extLst>
              <a:ext uri="{FF2B5EF4-FFF2-40B4-BE49-F238E27FC236}">
                <a16:creationId xmlns:a16="http://schemas.microsoft.com/office/drawing/2014/main" id="{728BBA1D-348D-43B9-06A7-581FE6888C27}"/>
              </a:ext>
            </a:extLst>
          </p:cNvPr>
          <p:cNvSpPr/>
          <p:nvPr/>
        </p:nvSpPr>
        <p:spPr>
          <a:xfrm>
            <a:off x="222668" y="3181650"/>
            <a:ext cx="5521272" cy="517514"/>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Parenthèses 15">
            <a:extLst>
              <a:ext uri="{FF2B5EF4-FFF2-40B4-BE49-F238E27FC236}">
                <a16:creationId xmlns:a16="http://schemas.microsoft.com/office/drawing/2014/main" id="{71938E49-E68B-C992-9C6B-5F8E089C9640}"/>
              </a:ext>
            </a:extLst>
          </p:cNvPr>
          <p:cNvSpPr/>
          <p:nvPr/>
        </p:nvSpPr>
        <p:spPr>
          <a:xfrm>
            <a:off x="6084839" y="1783721"/>
            <a:ext cx="5796499" cy="299705"/>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Parenthèses 16">
            <a:extLst>
              <a:ext uri="{FF2B5EF4-FFF2-40B4-BE49-F238E27FC236}">
                <a16:creationId xmlns:a16="http://schemas.microsoft.com/office/drawing/2014/main" id="{D981F296-282C-8C53-3828-980FBCFAF940}"/>
              </a:ext>
            </a:extLst>
          </p:cNvPr>
          <p:cNvSpPr/>
          <p:nvPr/>
        </p:nvSpPr>
        <p:spPr>
          <a:xfrm>
            <a:off x="6048260" y="3061059"/>
            <a:ext cx="5541485" cy="312362"/>
          </a:xfrm>
          <a:prstGeom prst="bracketPair">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Parenthèses 17">
            <a:extLst>
              <a:ext uri="{FF2B5EF4-FFF2-40B4-BE49-F238E27FC236}">
                <a16:creationId xmlns:a16="http://schemas.microsoft.com/office/drawing/2014/main" id="{548A444B-7C21-991B-EBF6-F932AE9696F7}"/>
              </a:ext>
            </a:extLst>
          </p:cNvPr>
          <p:cNvSpPr/>
          <p:nvPr/>
        </p:nvSpPr>
        <p:spPr>
          <a:xfrm>
            <a:off x="6048259" y="3373420"/>
            <a:ext cx="848299" cy="317893"/>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Parenthèses 18">
            <a:extLst>
              <a:ext uri="{FF2B5EF4-FFF2-40B4-BE49-F238E27FC236}">
                <a16:creationId xmlns:a16="http://schemas.microsoft.com/office/drawing/2014/main" id="{1F13F951-D8AF-B950-457B-CFBC25D895F3}"/>
              </a:ext>
            </a:extLst>
          </p:cNvPr>
          <p:cNvSpPr/>
          <p:nvPr/>
        </p:nvSpPr>
        <p:spPr>
          <a:xfrm>
            <a:off x="222668" y="5560982"/>
            <a:ext cx="5590315" cy="234176"/>
          </a:xfrm>
          <a:prstGeom prst="bracketPair">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Parenthèses 19">
            <a:extLst>
              <a:ext uri="{FF2B5EF4-FFF2-40B4-BE49-F238E27FC236}">
                <a16:creationId xmlns:a16="http://schemas.microsoft.com/office/drawing/2014/main" id="{66E7FEEC-DFB5-A3A5-A7D2-FE1989F47749}"/>
              </a:ext>
            </a:extLst>
          </p:cNvPr>
          <p:cNvSpPr/>
          <p:nvPr/>
        </p:nvSpPr>
        <p:spPr>
          <a:xfrm>
            <a:off x="195526" y="3801119"/>
            <a:ext cx="5587757" cy="1178554"/>
          </a:xfrm>
          <a:prstGeom prst="bracketPair">
            <a:avLst/>
          </a:prstGeom>
          <a:ln w="19050">
            <a:solidFill>
              <a:srgbClr val="F672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Parenthèses 20">
            <a:extLst>
              <a:ext uri="{FF2B5EF4-FFF2-40B4-BE49-F238E27FC236}">
                <a16:creationId xmlns:a16="http://schemas.microsoft.com/office/drawing/2014/main" id="{209F10B9-D994-EC33-4CE4-E2FE05C02D94}"/>
              </a:ext>
            </a:extLst>
          </p:cNvPr>
          <p:cNvSpPr/>
          <p:nvPr/>
        </p:nvSpPr>
        <p:spPr>
          <a:xfrm>
            <a:off x="225451" y="5855139"/>
            <a:ext cx="5564776" cy="144558"/>
          </a:xfrm>
          <a:prstGeom prst="bracketPair">
            <a:avLst/>
          </a:prstGeom>
          <a:ln w="19050">
            <a:solidFill>
              <a:srgbClr val="F672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a:extLst>
              <a:ext uri="{FF2B5EF4-FFF2-40B4-BE49-F238E27FC236}">
                <a16:creationId xmlns:a16="http://schemas.microsoft.com/office/drawing/2014/main" id="{CEB9368F-47A0-FA5E-35BF-D63EB3085ED2}"/>
              </a:ext>
            </a:extLst>
          </p:cNvPr>
          <p:cNvSpPr txBox="1"/>
          <p:nvPr/>
        </p:nvSpPr>
        <p:spPr>
          <a:xfrm>
            <a:off x="3348360" y="6284237"/>
            <a:ext cx="627962" cy="369332"/>
          </a:xfrm>
          <a:prstGeom prst="rect">
            <a:avLst/>
          </a:prstGeom>
          <a:noFill/>
        </p:spPr>
        <p:txBody>
          <a:bodyPr wrap="square" rtlCol="0">
            <a:spAutoFit/>
          </a:bodyPr>
          <a:lstStyle/>
          <a:p>
            <a:r>
              <a:rPr lang="fr-FR" b="1" dirty="0">
                <a:solidFill>
                  <a:srgbClr val="F672D7"/>
                </a:solidFill>
              </a:rPr>
              <a:t>D4</a:t>
            </a:r>
          </a:p>
        </p:txBody>
      </p:sp>
      <p:sp>
        <p:nvSpPr>
          <p:cNvPr id="23" name="ZoneTexte 22">
            <a:extLst>
              <a:ext uri="{FF2B5EF4-FFF2-40B4-BE49-F238E27FC236}">
                <a16:creationId xmlns:a16="http://schemas.microsoft.com/office/drawing/2014/main" id="{1E3C69E5-36DA-7181-BDAB-80DA54B2B4EF}"/>
              </a:ext>
            </a:extLst>
          </p:cNvPr>
          <p:cNvSpPr txBox="1"/>
          <p:nvPr/>
        </p:nvSpPr>
        <p:spPr>
          <a:xfrm>
            <a:off x="4373460" y="6297924"/>
            <a:ext cx="627962" cy="369332"/>
          </a:xfrm>
          <a:prstGeom prst="rect">
            <a:avLst/>
          </a:prstGeom>
          <a:noFill/>
        </p:spPr>
        <p:txBody>
          <a:bodyPr wrap="square" rtlCol="0">
            <a:spAutoFit/>
          </a:bodyPr>
          <a:lstStyle/>
          <a:p>
            <a:r>
              <a:rPr lang="fr-FR" b="1" dirty="0">
                <a:solidFill>
                  <a:schemeClr val="accent5">
                    <a:lumMod val="75000"/>
                  </a:schemeClr>
                </a:solidFill>
              </a:rPr>
              <a:t>D5</a:t>
            </a:r>
          </a:p>
        </p:txBody>
      </p:sp>
      <p:sp>
        <p:nvSpPr>
          <p:cNvPr id="25" name="Parenthèses 24">
            <a:extLst>
              <a:ext uri="{FF2B5EF4-FFF2-40B4-BE49-F238E27FC236}">
                <a16:creationId xmlns:a16="http://schemas.microsoft.com/office/drawing/2014/main" id="{8D9F0632-5258-CCAC-93A9-AE224BCC0C0E}"/>
              </a:ext>
            </a:extLst>
          </p:cNvPr>
          <p:cNvSpPr/>
          <p:nvPr/>
        </p:nvSpPr>
        <p:spPr>
          <a:xfrm>
            <a:off x="6123369" y="2324874"/>
            <a:ext cx="5721390" cy="245377"/>
          </a:xfrm>
          <a:prstGeom prst="bracketPair">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Parenthèses 25">
            <a:extLst>
              <a:ext uri="{FF2B5EF4-FFF2-40B4-BE49-F238E27FC236}">
                <a16:creationId xmlns:a16="http://schemas.microsoft.com/office/drawing/2014/main" id="{8D4A4D8D-1B0D-CDE1-12BC-3872F8C9AA1B}"/>
              </a:ext>
            </a:extLst>
          </p:cNvPr>
          <p:cNvSpPr/>
          <p:nvPr/>
        </p:nvSpPr>
        <p:spPr>
          <a:xfrm>
            <a:off x="6170269" y="4957052"/>
            <a:ext cx="2749249" cy="686812"/>
          </a:xfrm>
          <a:prstGeom prst="bracketPair">
            <a:avLst/>
          </a:prstGeom>
          <a:ln w="19050">
            <a:solidFill>
              <a:srgbClr val="A39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Parenthèses 26">
            <a:extLst>
              <a:ext uri="{FF2B5EF4-FFF2-40B4-BE49-F238E27FC236}">
                <a16:creationId xmlns:a16="http://schemas.microsoft.com/office/drawing/2014/main" id="{A2531993-BEA9-5435-9060-641329C1502B}"/>
              </a:ext>
            </a:extLst>
          </p:cNvPr>
          <p:cNvSpPr/>
          <p:nvPr/>
        </p:nvSpPr>
        <p:spPr>
          <a:xfrm>
            <a:off x="9166819" y="4984255"/>
            <a:ext cx="2714519" cy="686812"/>
          </a:xfrm>
          <a:prstGeom prst="bracketPair">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7" name="Image 6">
            <a:extLst>
              <a:ext uri="{FF2B5EF4-FFF2-40B4-BE49-F238E27FC236}">
                <a16:creationId xmlns:a16="http://schemas.microsoft.com/office/drawing/2014/main" id="{EEE9BEE3-EC2D-8BC1-DF10-CF9B4C983E10}"/>
              </a:ext>
            </a:extLst>
          </p:cNvPr>
          <p:cNvPicPr>
            <a:picLocks noChangeAspect="1"/>
          </p:cNvPicPr>
          <p:nvPr/>
        </p:nvPicPr>
        <p:blipFill rotWithShape="1">
          <a:blip r:embed="rId5"/>
          <a:srcRect l="2477"/>
          <a:stretch/>
        </p:blipFill>
        <p:spPr>
          <a:xfrm>
            <a:off x="361873" y="1381590"/>
            <a:ext cx="5219334" cy="4670845"/>
          </a:xfrm>
          <a:prstGeom prst="rect">
            <a:avLst/>
          </a:prstGeom>
        </p:spPr>
      </p:pic>
    </p:spTree>
    <p:extLst>
      <p:ext uri="{BB962C8B-B14F-4D97-AF65-F5344CB8AC3E}">
        <p14:creationId xmlns:p14="http://schemas.microsoft.com/office/powerpoint/2010/main" val="214279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animBg="1"/>
      <p:bldP spid="13" grpId="0" animBg="1"/>
      <p:bldP spid="14" grpId="0"/>
      <p:bldP spid="15" grpId="0" animBg="1"/>
      <p:bldP spid="16" grpId="0" animBg="1"/>
      <p:bldP spid="17" grpId="0" animBg="1"/>
      <p:bldP spid="18" grpId="0" animBg="1"/>
      <p:bldP spid="19" grpId="0" animBg="1"/>
      <p:bldP spid="20" grpId="0" animBg="1"/>
      <p:bldP spid="21" grpId="0" animBg="1"/>
      <p:bldP spid="22" grpId="0"/>
      <p:bldP spid="23" grpId="0"/>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A7091675-933C-A15F-F95D-1B7D1ABDFC64}"/>
              </a:ext>
            </a:extLst>
          </p:cNvPr>
          <p:cNvSpPr txBox="1">
            <a:spLocks noGrp="1" noRot="1" noMove="1" noResize="1" noEditPoints="1" noAdjustHandles="1" noChangeArrowheads="1" noChangeShapeType="1"/>
          </p:cNvSpPr>
          <p:nvPr/>
        </p:nvSpPr>
        <p:spPr>
          <a:xfrm>
            <a:off x="838200" y="208444"/>
            <a:ext cx="10515600" cy="890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Day 1</a:t>
            </a:r>
          </a:p>
        </p:txBody>
      </p:sp>
      <p:sp>
        <p:nvSpPr>
          <p:cNvPr id="10" name="ZoneTexte 9">
            <a:extLst>
              <a:ext uri="{FF2B5EF4-FFF2-40B4-BE49-F238E27FC236}">
                <a16:creationId xmlns:a16="http://schemas.microsoft.com/office/drawing/2014/main" id="{C44E1ED9-AF01-34F4-7709-77BBC1691DDA}"/>
              </a:ext>
            </a:extLst>
          </p:cNvPr>
          <p:cNvSpPr txBox="1"/>
          <p:nvPr/>
        </p:nvSpPr>
        <p:spPr>
          <a:xfrm>
            <a:off x="423746" y="1583780"/>
            <a:ext cx="5513521" cy="4401205"/>
          </a:xfrm>
          <a:prstGeom prst="rect">
            <a:avLst/>
          </a:prstGeom>
          <a:noFill/>
          <a:ln w="19050">
            <a:solidFill>
              <a:srgbClr val="D9CCE1"/>
            </a:solidFill>
          </a:ln>
        </p:spPr>
        <p:txBody>
          <a:bodyPr wrap="square" rtlCol="0">
            <a:spAutoFit/>
          </a:bodyPr>
          <a:lstStyle/>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Immersion in the Yon-Ka universe</a:t>
            </a:r>
          </a:p>
          <a:p>
            <a:pPr marL="285750" indent="-28575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CLEANSERS</a:t>
            </a:r>
          </a:p>
          <a:p>
            <a:r>
              <a:rPr lang="en-US" sz="2000" dirty="0">
                <a:solidFill>
                  <a:schemeClr val="tx1">
                    <a:lumMod val="75000"/>
                    <a:lumOff val="25000"/>
                  </a:schemeClr>
                </a:solidFill>
                <a:latin typeface="Roboto Light" panose="02000000000000000000" pitchFamily="2" charset="0"/>
                <a:ea typeface="Roboto Light" panose="02000000000000000000" pitchFamily="2" charset="0"/>
              </a:rPr>
              <a:t> </a:t>
            </a: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ICONIC MISTS</a:t>
            </a:r>
          </a:p>
          <a:p>
            <a:pPr marL="285750" indent="-28575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GOMMAGE</a:t>
            </a:r>
          </a:p>
          <a:p>
            <a:pPr marL="285750" indent="-28575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MASQUE 103/105</a:t>
            </a:r>
          </a:p>
          <a:p>
            <a:r>
              <a:rPr lang="en-US" sz="2000" dirty="0">
                <a:solidFill>
                  <a:schemeClr val="tx1">
                    <a:lumMod val="75000"/>
                    <a:lumOff val="25000"/>
                  </a:schemeClr>
                </a:solidFill>
                <a:latin typeface="Roboto Light" panose="02000000000000000000" pitchFamily="2" charset="0"/>
                <a:ea typeface="Roboto Light" panose="02000000000000000000" pitchFamily="2" charset="0"/>
              </a:rPr>
              <a:t> </a:t>
            </a: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CONTOURS</a:t>
            </a:r>
          </a:p>
          <a:p>
            <a:pPr marL="285750" indent="-285750">
              <a:buFont typeface="Arial" panose="020B0604020202020204" pitchFamily="34" charset="0"/>
              <a:buChar char="•"/>
            </a:pP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SERUMS</a:t>
            </a: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1" name="ZoneTexte 10">
            <a:extLst>
              <a:ext uri="{FF2B5EF4-FFF2-40B4-BE49-F238E27FC236}">
                <a16:creationId xmlns:a16="http://schemas.microsoft.com/office/drawing/2014/main" id="{6E46EB6E-35B1-2F51-05B0-29E2DB8E4422}"/>
              </a:ext>
            </a:extLst>
          </p:cNvPr>
          <p:cNvSpPr txBox="1"/>
          <p:nvPr/>
        </p:nvSpPr>
        <p:spPr>
          <a:xfrm>
            <a:off x="2328083" y="1383724"/>
            <a:ext cx="1704846" cy="400110"/>
          </a:xfrm>
          <a:prstGeom prst="rect">
            <a:avLst/>
          </a:prstGeom>
          <a:solidFill>
            <a:srgbClr val="FFE6E4"/>
          </a:solidFill>
          <a:ln>
            <a:no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10 am-01 pm</a:t>
            </a:r>
            <a:endParaRPr lang="fr-FR" sz="2000" dirty="0">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6EEE6E38-AB95-2787-DA03-F046D577EC5F}"/>
              </a:ext>
            </a:extLst>
          </p:cNvPr>
          <p:cNvSpPr txBox="1"/>
          <p:nvPr/>
        </p:nvSpPr>
        <p:spPr>
          <a:xfrm>
            <a:off x="6314993" y="1577630"/>
            <a:ext cx="5511449" cy="4093428"/>
          </a:xfrm>
          <a:prstGeom prst="rect">
            <a:avLst/>
          </a:prstGeom>
          <a:noFill/>
          <a:ln w="19050">
            <a:solidFill>
              <a:srgbClr val="D9CCE1"/>
            </a:solidFill>
          </a:ln>
        </p:spPr>
        <p:txBody>
          <a:bodyPr wrap="square" rtlCol="0">
            <a:spAutoFit/>
          </a:bodyPr>
          <a:lstStyle/>
          <a:p>
            <a:endParaRPr lang="fr-FR" sz="2000" dirty="0">
              <a:latin typeface="Roboto Light" panose="02000000000000000000" pitchFamily="2" charset="0"/>
              <a:ea typeface="Roboto Light" panose="02000000000000000000" pitchFamily="2" charset="0"/>
            </a:endParaRPr>
          </a:p>
          <a:p>
            <a:r>
              <a:rPr lang="fr-FR" sz="2000" dirty="0">
                <a:solidFill>
                  <a:schemeClr val="tx1">
                    <a:lumMod val="75000"/>
                    <a:lumOff val="25000"/>
                  </a:schemeClr>
                </a:solidFill>
                <a:latin typeface="Roboto Light" panose="02000000000000000000" pitchFamily="2" charset="0"/>
                <a:ea typeface="Roboto Light" panose="02000000000000000000" pitchFamily="2" charset="0"/>
              </a:rPr>
              <a:t>The </a:t>
            </a:r>
            <a:r>
              <a:rPr lang="fr-FR" sz="2000" dirty="0" err="1">
                <a:solidFill>
                  <a:schemeClr val="tx1">
                    <a:lumMod val="75000"/>
                    <a:lumOff val="25000"/>
                  </a:schemeClr>
                </a:solidFill>
                <a:latin typeface="Roboto Light" panose="02000000000000000000" pitchFamily="2" charset="0"/>
                <a:ea typeface="Roboto Light" panose="02000000000000000000" pitchFamily="2" charset="0"/>
              </a:rPr>
              <a:t>fundamental</a:t>
            </a:r>
            <a:r>
              <a:rPr lang="fr-FR" sz="2000" dirty="0">
                <a:solidFill>
                  <a:schemeClr val="tx1">
                    <a:lumMod val="75000"/>
                    <a:lumOff val="25000"/>
                  </a:schemeClr>
                </a:solidFill>
                <a:latin typeface="Roboto Light" panose="02000000000000000000" pitchFamily="2" charset="0"/>
                <a:ea typeface="Roboto Light" panose="02000000000000000000" pitchFamily="2" charset="0"/>
              </a:rPr>
              <a:t> </a:t>
            </a:r>
            <a:r>
              <a:rPr lang="fr-FR" sz="2000" dirty="0" err="1">
                <a:solidFill>
                  <a:schemeClr val="tx1">
                    <a:lumMod val="75000"/>
                    <a:lumOff val="25000"/>
                  </a:schemeClr>
                </a:solidFill>
                <a:latin typeface="Roboto Light" panose="02000000000000000000" pitchFamily="2" charset="0"/>
                <a:ea typeface="Roboto Light" panose="02000000000000000000" pitchFamily="2" charset="0"/>
              </a:rPr>
              <a:t>steps</a:t>
            </a:r>
            <a:r>
              <a:rPr lang="fr-FR" sz="2000" dirty="0">
                <a:solidFill>
                  <a:schemeClr val="tx1">
                    <a:lumMod val="75000"/>
                    <a:lumOff val="25000"/>
                  </a:schemeClr>
                </a:solidFill>
                <a:latin typeface="Roboto Light" panose="02000000000000000000" pitchFamily="2" charset="0"/>
                <a:ea typeface="Roboto Light" panose="02000000000000000000" pitchFamily="2" charset="0"/>
              </a:rPr>
              <a:t> : </a:t>
            </a: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Make-up </a:t>
            </a:r>
            <a:r>
              <a:rPr lang="fr-FR" sz="2000" dirty="0" err="1">
                <a:solidFill>
                  <a:schemeClr val="tx1">
                    <a:lumMod val="75000"/>
                    <a:lumOff val="25000"/>
                  </a:schemeClr>
                </a:solidFill>
                <a:latin typeface="Roboto Light" panose="02000000000000000000" pitchFamily="2" charset="0"/>
                <a:ea typeface="Roboto Light" panose="02000000000000000000" pitchFamily="2" charset="0"/>
              </a:rPr>
              <a:t>removal</a:t>
            </a:r>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Introduction Signature</a:t>
            </a: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GOMMAGE YON-KA</a:t>
            </a: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Lucas spray</a:t>
            </a:r>
          </a:p>
          <a:p>
            <a:pPr marL="342900" indent="-342900">
              <a:buFont typeface="Arial" panose="020B0604020202020204" pitchFamily="34" charset="0"/>
              <a:buChar char="•"/>
            </a:pPr>
            <a:r>
              <a:rPr lang="fr-FR" sz="2000" dirty="0" err="1">
                <a:solidFill>
                  <a:schemeClr val="tx1">
                    <a:lumMod val="75000"/>
                    <a:lumOff val="25000"/>
                  </a:schemeClr>
                </a:solidFill>
                <a:latin typeface="Roboto Light" panose="02000000000000000000" pitchFamily="2" charset="0"/>
                <a:ea typeface="Roboto Light" panose="02000000000000000000" pitchFamily="2" charset="0"/>
              </a:rPr>
              <a:t>Yon</a:t>
            </a:r>
            <a:r>
              <a:rPr lang="fr-FR" sz="2000" dirty="0">
                <a:solidFill>
                  <a:schemeClr val="tx1">
                    <a:lumMod val="75000"/>
                    <a:lumOff val="25000"/>
                  </a:schemeClr>
                </a:solidFill>
                <a:latin typeface="Roboto Light" panose="02000000000000000000" pitchFamily="2" charset="0"/>
                <a:ea typeface="Roboto Light" panose="02000000000000000000" pitchFamily="2" charset="0"/>
              </a:rPr>
              <a:t>-Ka massage </a:t>
            </a: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MASQUE 103/105</a:t>
            </a: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Contour base </a:t>
            </a:r>
          </a:p>
          <a:p>
            <a:pPr marL="342900" indent="-342900">
              <a:buFont typeface="Arial" panose="020B0604020202020204" pitchFamily="34" charset="0"/>
              <a:buChar char="•"/>
            </a:pPr>
            <a:r>
              <a:rPr lang="fr-FR" sz="2000" dirty="0">
                <a:solidFill>
                  <a:schemeClr val="tx1">
                    <a:lumMod val="75000"/>
                    <a:lumOff val="25000"/>
                  </a:schemeClr>
                </a:solidFill>
                <a:latin typeface="Roboto Light" panose="02000000000000000000" pitchFamily="2" charset="0"/>
                <a:ea typeface="Roboto Light" panose="02000000000000000000" pitchFamily="2" charset="0"/>
              </a:rPr>
              <a:t>Conclusion Signature</a:t>
            </a: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solidFill>
                <a:schemeClr val="tx1">
                  <a:lumMod val="75000"/>
                  <a:lumOff val="25000"/>
                </a:schemeClr>
              </a:solidFill>
              <a:latin typeface="Roboto Light" panose="02000000000000000000" pitchFamily="2" charset="0"/>
              <a:ea typeface="Roboto Light" panose="02000000000000000000" pitchFamily="2" charset="0"/>
            </a:endParaRPr>
          </a:p>
          <a:p>
            <a:endParaRPr lang="fr-FR" sz="2000" dirty="0">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BB97FA4B-A814-1605-545E-0989A385925C}"/>
              </a:ext>
            </a:extLst>
          </p:cNvPr>
          <p:cNvSpPr txBox="1"/>
          <p:nvPr/>
        </p:nvSpPr>
        <p:spPr>
          <a:xfrm>
            <a:off x="8227011" y="1383724"/>
            <a:ext cx="1704846" cy="400110"/>
          </a:xfrm>
          <a:prstGeom prst="rect">
            <a:avLst/>
          </a:prstGeom>
          <a:solidFill>
            <a:srgbClr val="FFE6E4"/>
          </a:solidFill>
          <a:ln>
            <a:noFill/>
          </a:ln>
        </p:spPr>
        <p:txBody>
          <a:bodyPr wrap="square" rtlCol="0">
            <a:spAutoFit/>
          </a:bodyPr>
          <a:lstStyle/>
          <a:p>
            <a:pPr algn="ctr"/>
            <a:r>
              <a:rPr lang="fr-FR" sz="2000" dirty="0">
                <a:solidFill>
                  <a:schemeClr val="tx1">
                    <a:lumMod val="75000"/>
                    <a:lumOff val="25000"/>
                  </a:schemeClr>
                </a:solidFill>
                <a:latin typeface="Roboto Light" panose="02000000000000000000" pitchFamily="2" charset="0"/>
                <a:ea typeface="Roboto Light" panose="02000000000000000000" pitchFamily="2" charset="0"/>
              </a:rPr>
              <a:t>2 pm-6 pm</a:t>
            </a:r>
            <a:endParaRPr lang="fr-FR"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19127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0-#ppt_w/2"/>
                                          </p:val>
                                        </p:tav>
                                        <p:tav tm="100000">
                                          <p:val>
                                            <p:strVal val="#ppt_x"/>
                                          </p:val>
                                        </p:tav>
                                      </p:tavLst>
                                    </p:anim>
                                    <p:anim calcmode="lin" valueType="num">
                                      <p:cBhvr additive="base">
                                        <p:cTn id="8" dur="1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0-#ppt_w/2"/>
                                          </p:val>
                                        </p:tav>
                                        <p:tav tm="100000">
                                          <p:val>
                                            <p:strVal val="#ppt_x"/>
                                          </p:val>
                                        </p:tav>
                                      </p:tavLst>
                                    </p:anim>
                                    <p:anim calcmode="lin" valueType="num">
                                      <p:cBhvr additive="base">
                                        <p:cTn id="12"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1+#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500" fill="hold"/>
                                        <p:tgtEl>
                                          <p:spTgt spid="12"/>
                                        </p:tgtEl>
                                        <p:attrNameLst>
                                          <p:attrName>ppt_x</p:attrName>
                                        </p:attrNameLst>
                                      </p:cBhvr>
                                      <p:tavLst>
                                        <p:tav tm="0">
                                          <p:val>
                                            <p:strVal val="1+#ppt_w/2"/>
                                          </p:val>
                                        </p:tav>
                                        <p:tav tm="100000">
                                          <p:val>
                                            <p:strVal val="#ppt_x"/>
                                          </p:val>
                                        </p:tav>
                                      </p:tavLst>
                                    </p:anim>
                                    <p:anim calcmode="lin" valueType="num">
                                      <p:cBhvr additive="base">
                                        <p:cTn id="22" dur="1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002A26D0-20BF-1276-45A5-4ED1BD8FBBEF}"/>
              </a:ext>
            </a:extLst>
          </p:cNvPr>
          <p:cNvSpPr txBox="1">
            <a:spLocks/>
          </p:cNvSpPr>
          <p:nvPr/>
        </p:nvSpPr>
        <p:spPr>
          <a:xfrm>
            <a:off x="838200" y="291037"/>
            <a:ext cx="10515600" cy="752838"/>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4800" dirty="0">
                <a:solidFill>
                  <a:schemeClr val="tx1">
                    <a:lumMod val="75000"/>
                    <a:lumOff val="25000"/>
                  </a:schemeClr>
                </a:solidFill>
              </a:rPr>
              <a:t>Immersion in the Yon-Ka universe</a:t>
            </a:r>
          </a:p>
        </p:txBody>
      </p:sp>
      <p:graphicFrame>
        <p:nvGraphicFramePr>
          <p:cNvPr id="2" name="Objet 1">
            <a:extLst>
              <a:ext uri="{FF2B5EF4-FFF2-40B4-BE49-F238E27FC236}">
                <a16:creationId xmlns:a16="http://schemas.microsoft.com/office/drawing/2014/main" id="{D11DE9CE-ED2E-43E1-A128-D061518F6C0F}"/>
              </a:ext>
            </a:extLst>
          </p:cNvPr>
          <p:cNvGraphicFramePr>
            <a:graphicFrameLocks noChangeAspect="1"/>
          </p:cNvGraphicFramePr>
          <p:nvPr>
            <p:extLst>
              <p:ext uri="{D42A27DB-BD31-4B8C-83A1-F6EECF244321}">
                <p14:modId xmlns:p14="http://schemas.microsoft.com/office/powerpoint/2010/main" val="2216089532"/>
              </p:ext>
            </p:extLst>
          </p:nvPr>
        </p:nvGraphicFramePr>
        <p:xfrm>
          <a:off x="589251" y="1043875"/>
          <a:ext cx="10764549" cy="5113379"/>
        </p:xfrm>
        <a:graphic>
          <a:graphicData uri="http://schemas.openxmlformats.org/presentationml/2006/ole">
            <mc:AlternateContent xmlns:mc="http://schemas.openxmlformats.org/markup-compatibility/2006">
              <mc:Choice xmlns:v="urn:schemas-microsoft-com:vml" Requires="v">
                <p:oleObj spid="_x0000_s1028" name="Bitmap Image" r:id="rId4" imgW="11757600" imgH="5585400" progId="PBrush">
                  <p:embed/>
                </p:oleObj>
              </mc:Choice>
              <mc:Fallback>
                <p:oleObj name="Bitmap Image" r:id="rId4" imgW="11757600" imgH="5585400" progId="PBrush">
                  <p:embed/>
                  <p:pic>
                    <p:nvPicPr>
                      <p:cNvPr id="0" name=""/>
                      <p:cNvPicPr/>
                      <p:nvPr/>
                    </p:nvPicPr>
                    <p:blipFill>
                      <a:blip r:embed="rId5"/>
                      <a:stretch>
                        <a:fillRect/>
                      </a:stretch>
                    </p:blipFill>
                    <p:spPr>
                      <a:xfrm>
                        <a:off x="589251" y="1043875"/>
                        <a:ext cx="10764549" cy="5113379"/>
                      </a:xfrm>
                      <a:prstGeom prst="rect">
                        <a:avLst/>
                      </a:prstGeom>
                    </p:spPr>
                  </p:pic>
                </p:oleObj>
              </mc:Fallback>
            </mc:AlternateContent>
          </a:graphicData>
        </a:graphic>
      </p:graphicFrame>
    </p:spTree>
    <p:extLst>
      <p:ext uri="{BB962C8B-B14F-4D97-AF65-F5344CB8AC3E}">
        <p14:creationId xmlns:p14="http://schemas.microsoft.com/office/powerpoint/2010/main" val="3378962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49418B89-1CF7-4411-8D82-4C02B4E30240}"/>
              </a:ext>
            </a:extLst>
          </p:cNvPr>
          <p:cNvGraphicFramePr>
            <a:graphicFrameLocks noChangeAspect="1"/>
          </p:cNvGraphicFramePr>
          <p:nvPr>
            <p:extLst>
              <p:ext uri="{D42A27DB-BD31-4B8C-83A1-F6EECF244321}">
                <p14:modId xmlns:p14="http://schemas.microsoft.com/office/powerpoint/2010/main" val="1191187652"/>
              </p:ext>
            </p:extLst>
          </p:nvPr>
        </p:nvGraphicFramePr>
        <p:xfrm>
          <a:off x="644525" y="1184275"/>
          <a:ext cx="10904538" cy="4487863"/>
        </p:xfrm>
        <a:graphic>
          <a:graphicData uri="http://schemas.openxmlformats.org/presentationml/2006/ole">
            <mc:AlternateContent xmlns:mc="http://schemas.openxmlformats.org/markup-compatibility/2006">
              <mc:Choice xmlns:v="urn:schemas-microsoft-com:vml" Requires="v">
                <p:oleObj spid="_x0000_s2052" name="Bitmap Image" r:id="rId3" imgW="10904400" imgH="4488120" progId="PBrush">
                  <p:embed/>
                </p:oleObj>
              </mc:Choice>
              <mc:Fallback>
                <p:oleObj name="Bitmap Image" r:id="rId3" imgW="10904400" imgH="4488120" progId="PBrush">
                  <p:embed/>
                  <p:pic>
                    <p:nvPicPr>
                      <p:cNvPr id="0" name=""/>
                      <p:cNvPicPr/>
                      <p:nvPr/>
                    </p:nvPicPr>
                    <p:blipFill>
                      <a:blip r:embed="rId4"/>
                      <a:stretch>
                        <a:fillRect/>
                      </a:stretch>
                    </p:blipFill>
                    <p:spPr>
                      <a:xfrm>
                        <a:off x="644525" y="1184275"/>
                        <a:ext cx="10904538" cy="4487863"/>
                      </a:xfrm>
                      <a:prstGeom prst="rect">
                        <a:avLst/>
                      </a:prstGeom>
                    </p:spPr>
                  </p:pic>
                </p:oleObj>
              </mc:Fallback>
            </mc:AlternateContent>
          </a:graphicData>
        </a:graphic>
      </p:graphicFrame>
      <p:sp>
        <p:nvSpPr>
          <p:cNvPr id="5" name="Espace réservé du titre 1">
            <a:extLst>
              <a:ext uri="{FF2B5EF4-FFF2-40B4-BE49-F238E27FC236}">
                <a16:creationId xmlns:a16="http://schemas.microsoft.com/office/drawing/2014/main" id="{D873964C-3330-4CED-8E75-7312E7823E4E}"/>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solidFill>
                  <a:schemeClr val="tx1">
                    <a:lumMod val="75000"/>
                    <a:lumOff val="25000"/>
                  </a:schemeClr>
                </a:solidFill>
              </a:rPr>
              <a:t>Products theory</a:t>
            </a:r>
            <a:endParaRPr lang="en-US" sz="4800" dirty="0">
              <a:solidFill>
                <a:schemeClr val="tx1">
                  <a:lumMod val="75000"/>
                  <a:lumOff val="25000"/>
                </a:schemeClr>
              </a:solidFill>
            </a:endParaRPr>
          </a:p>
        </p:txBody>
      </p:sp>
    </p:spTree>
    <p:extLst>
      <p:ext uri="{BB962C8B-B14F-4D97-AF65-F5344CB8AC3E}">
        <p14:creationId xmlns:p14="http://schemas.microsoft.com/office/powerpoint/2010/main" val="2643749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D8A2530-E81F-4DB1-9AEF-BCFF68611AB8}"/>
              </a:ext>
            </a:extLst>
          </p:cNvPr>
          <p:cNvGraphicFramePr>
            <a:graphicFrameLocks noChangeAspect="1"/>
          </p:cNvGraphicFramePr>
          <p:nvPr>
            <p:extLst>
              <p:ext uri="{D42A27DB-BD31-4B8C-83A1-F6EECF244321}">
                <p14:modId xmlns:p14="http://schemas.microsoft.com/office/powerpoint/2010/main" val="4248496890"/>
              </p:ext>
            </p:extLst>
          </p:nvPr>
        </p:nvGraphicFramePr>
        <p:xfrm>
          <a:off x="617537" y="1502785"/>
          <a:ext cx="10956925" cy="4495800"/>
        </p:xfrm>
        <a:graphic>
          <a:graphicData uri="http://schemas.openxmlformats.org/presentationml/2006/ole">
            <mc:AlternateContent xmlns:mc="http://schemas.openxmlformats.org/markup-compatibility/2006">
              <mc:Choice xmlns:v="urn:schemas-microsoft-com:vml" Requires="v">
                <p:oleObj spid="_x0000_s3076" name="Bitmap Image" r:id="rId4" imgW="10957680" imgH="4495680" progId="PBrush">
                  <p:embed/>
                </p:oleObj>
              </mc:Choice>
              <mc:Fallback>
                <p:oleObj name="Bitmap Image" r:id="rId4" imgW="10957680" imgH="4495680" progId="PBrush">
                  <p:embed/>
                  <p:pic>
                    <p:nvPicPr>
                      <p:cNvPr id="0" name=""/>
                      <p:cNvPicPr/>
                      <p:nvPr/>
                    </p:nvPicPr>
                    <p:blipFill>
                      <a:blip r:embed="rId5"/>
                      <a:stretch>
                        <a:fillRect/>
                      </a:stretch>
                    </p:blipFill>
                    <p:spPr>
                      <a:xfrm>
                        <a:off x="617537" y="1502785"/>
                        <a:ext cx="10956925" cy="4495800"/>
                      </a:xfrm>
                      <a:prstGeom prst="rect">
                        <a:avLst/>
                      </a:prstGeom>
                    </p:spPr>
                  </p:pic>
                </p:oleObj>
              </mc:Fallback>
            </mc:AlternateContent>
          </a:graphicData>
        </a:graphic>
      </p:graphicFrame>
      <p:sp>
        <p:nvSpPr>
          <p:cNvPr id="5" name="Espace réservé du titre 1">
            <a:extLst>
              <a:ext uri="{FF2B5EF4-FFF2-40B4-BE49-F238E27FC236}">
                <a16:creationId xmlns:a16="http://schemas.microsoft.com/office/drawing/2014/main" id="{703F4F76-7071-498A-8D55-78494606AF63}"/>
              </a:ext>
            </a:extLst>
          </p:cNvPr>
          <p:cNvSpPr txBox="1">
            <a:spLocks/>
          </p:cNvSpPr>
          <p:nvPr/>
        </p:nvSpPr>
        <p:spPr>
          <a:xfrm>
            <a:off x="838200" y="291037"/>
            <a:ext cx="10515600" cy="7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dirty="0">
                <a:solidFill>
                  <a:schemeClr val="tx1">
                    <a:lumMod val="75000"/>
                    <a:lumOff val="25000"/>
                  </a:schemeClr>
                </a:solidFill>
              </a:rPr>
              <a:t>Theory of the common steps</a:t>
            </a:r>
            <a:endParaRPr lang="en-US" sz="4800" dirty="0">
              <a:solidFill>
                <a:schemeClr val="tx1">
                  <a:lumMod val="75000"/>
                  <a:lumOff val="25000"/>
                </a:schemeClr>
              </a:solidFill>
            </a:endParaRPr>
          </a:p>
        </p:txBody>
      </p:sp>
    </p:spTree>
    <p:extLst>
      <p:ext uri="{BB962C8B-B14F-4D97-AF65-F5344CB8AC3E}">
        <p14:creationId xmlns:p14="http://schemas.microsoft.com/office/powerpoint/2010/main" val="49375324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1377</TotalTime>
  <Words>1143</Words>
  <Application>Microsoft Office PowerPoint</Application>
  <PresentationFormat>Grand écran</PresentationFormat>
  <Paragraphs>279</Paragraphs>
  <Slides>29</Slides>
  <Notes>16</Notes>
  <HiddenSlides>1</HiddenSlides>
  <MMClips>0</MMClips>
  <ScaleCrop>false</ScaleCrop>
  <HeadingPairs>
    <vt:vector size="8" baseType="variant">
      <vt:variant>
        <vt:lpstr>Polices utilisées</vt:lpstr>
      </vt:variant>
      <vt:variant>
        <vt:i4>10</vt:i4>
      </vt:variant>
      <vt:variant>
        <vt:lpstr>Thème</vt:lpstr>
      </vt:variant>
      <vt:variant>
        <vt:i4>2</vt:i4>
      </vt:variant>
      <vt:variant>
        <vt:lpstr>Serveurs OLE incorporés</vt:lpstr>
      </vt:variant>
      <vt:variant>
        <vt:i4>1</vt:i4>
      </vt:variant>
      <vt:variant>
        <vt:lpstr>Titres des diapositives</vt:lpstr>
      </vt:variant>
      <vt:variant>
        <vt:i4>29</vt:i4>
      </vt:variant>
    </vt:vector>
  </HeadingPairs>
  <TitlesOfParts>
    <vt:vector size="42" baseType="lpstr">
      <vt:lpstr>Arial</vt:lpstr>
      <vt:lpstr>Calibri</vt:lpstr>
      <vt:lpstr>Calibri Light</vt:lpstr>
      <vt:lpstr>Courier New</vt:lpstr>
      <vt:lpstr>KyivType Sans Medium2</vt:lpstr>
      <vt:lpstr>KyivType Sans2</vt:lpstr>
      <vt:lpstr>Midnight Signature</vt:lpstr>
      <vt:lpstr>Roboto</vt:lpstr>
      <vt:lpstr>Roboto Light</vt:lpstr>
      <vt:lpstr>Wingdings</vt:lpstr>
      <vt:lpstr>Thème Office</vt:lpstr>
      <vt:lpstr>Conception personnalisée</vt:lpstr>
      <vt:lpstr>Bitmap Image</vt:lpstr>
      <vt:lpstr>Présentation PowerPoint</vt:lpstr>
      <vt:lpstr>Présentation PowerPoint</vt:lpstr>
      <vt:lpstr>Planning IMMERSION Level 1 "new version in line with the new guide</vt:lpstr>
      <vt:lpstr>Which products which day?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Product card » game</vt:lpstr>
      <vt:lpstr>Présentation PowerPoint</vt:lpstr>
      <vt:lpstr>Présentation PowerPoint</vt:lpstr>
      <vt:lpstr>Présentation PowerPoint</vt:lpstr>
      <vt:lpstr>Présentation PowerPoint</vt:lpstr>
      <vt:lpstr>« Relay » Game</vt:lpstr>
      <vt:lpstr>Présentation PowerPoint</vt:lpstr>
      <vt:lpstr>Présentation PowerPoint</vt:lpstr>
      <vt:lpstr>Présentation PowerPoint</vt:lpstr>
      <vt:lpstr>The Great Quiz</vt:lpstr>
      <vt:lpstr>Présentation PowerPoint</vt:lpstr>
      <vt:lpstr>Présentation PowerPoint</vt:lpstr>
      <vt:lpstr>Présentation PowerPoint</vt:lpstr>
      <vt:lpstr>Présentation PowerPoint</vt:lpstr>
      <vt:lpstr>Présentation PowerPoint</vt:lpstr>
      <vt:lpstr>End of training</vt:lpstr>
      <vt:lpstr>End of training</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7</cp:revision>
  <dcterms:created xsi:type="dcterms:W3CDTF">2023-03-16T15:06:39Z</dcterms:created>
  <dcterms:modified xsi:type="dcterms:W3CDTF">2023-03-27T10:26:01Z</dcterms:modified>
</cp:coreProperties>
</file>