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1982" r:id="rId2"/>
    <p:sldId id="1979" r:id="rId3"/>
    <p:sldId id="1983" r:id="rId4"/>
    <p:sldId id="1984" r:id="rId5"/>
    <p:sldId id="1992" r:id="rId6"/>
    <p:sldId id="275" r:id="rId7"/>
    <p:sldId id="1980" r:id="rId8"/>
    <p:sldId id="1981" r:id="rId9"/>
    <p:sldId id="262" r:id="rId10"/>
    <p:sldId id="330" r:id="rId11"/>
    <p:sldId id="2006" r:id="rId12"/>
    <p:sldId id="676" r:id="rId13"/>
    <p:sldId id="1999" r:id="rId14"/>
    <p:sldId id="606" r:id="rId15"/>
    <p:sldId id="2002" r:id="rId16"/>
    <p:sldId id="2003" r:id="rId17"/>
    <p:sldId id="2004" r:id="rId18"/>
    <p:sldId id="2011" r:id="rId19"/>
    <p:sldId id="2009" r:id="rId20"/>
    <p:sldId id="2010" r:id="rId21"/>
    <p:sldId id="2007" r:id="rId2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24697" autoAdjust="0"/>
  </p:normalViewPr>
  <p:slideViewPr>
    <p:cSldViewPr snapToGrid="0">
      <p:cViewPr varScale="1">
        <p:scale>
          <a:sx n="22" d="100"/>
          <a:sy n="22" d="100"/>
        </p:scale>
        <p:origin x="1013" y="2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image" Target="../media/image92.wmf"/><Relationship Id="rId1" Type="http://schemas.openxmlformats.org/officeDocument/2006/relationships/image" Target="../media/image9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8E1855-94BC-48F3-BD8B-954FAA74735F}" type="datetimeFigureOut">
              <a:rPr lang="fr-FR" smtClean="0"/>
              <a:t>06/03/2023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108438-05C2-49B9-BB75-05CB62126567}" type="slidenum">
              <a:rPr lang="fr-FR" smtClean="0"/>
              <a:t>‹N°›</a:t>
            </a:fld>
            <a:endParaRPr lang="fr-FR"/>
          </a:p>
        </p:txBody>
      </p:sp>
    </p:spTree>
    <p:extLst>
      <p:ext uri="{BB962C8B-B14F-4D97-AF65-F5344CB8AC3E}">
        <p14:creationId xmlns:p14="http://schemas.microsoft.com/office/powerpoint/2010/main" val="1428201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9108438-05C2-49B9-BB75-05CB62126567}" type="slidenum">
              <a:rPr lang="fr-FR" smtClean="0"/>
              <a:t>1</a:t>
            </a:fld>
            <a:endParaRPr lang="fr-FR"/>
          </a:p>
        </p:txBody>
      </p:sp>
    </p:spTree>
    <p:extLst>
      <p:ext uri="{BB962C8B-B14F-4D97-AF65-F5344CB8AC3E}">
        <p14:creationId xmlns:p14="http://schemas.microsoft.com/office/powerpoint/2010/main" val="4247396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aseline="0" dirty="0"/>
              <a:t>The main active </a:t>
            </a:r>
            <a:r>
              <a:rPr lang="fr-FR" baseline="0" dirty="0" err="1"/>
              <a:t>ingredients</a:t>
            </a:r>
            <a:r>
              <a:rPr lang="fr-FR" baseline="0" dirty="0"/>
              <a:t> of Vital Elixir are </a:t>
            </a:r>
            <a:r>
              <a:rPr lang="fr-FR" baseline="0" dirty="0" err="1"/>
              <a:t>organic</a:t>
            </a:r>
            <a:r>
              <a:rPr lang="fr-FR" baseline="0" dirty="0"/>
              <a:t> </a:t>
            </a:r>
            <a:r>
              <a:rPr lang="fr-FR" b="1" baseline="0" dirty="0" err="1"/>
              <a:t>beech</a:t>
            </a:r>
            <a:r>
              <a:rPr lang="fr-FR" b="1" baseline="0" dirty="0"/>
              <a:t> </a:t>
            </a:r>
            <a:r>
              <a:rPr lang="fr-FR" b="1" baseline="0" dirty="0" err="1"/>
              <a:t>buds</a:t>
            </a:r>
            <a:r>
              <a:rPr lang="fr-FR" b="1" baseline="0" dirty="0"/>
              <a:t> peptides and </a:t>
            </a:r>
            <a:r>
              <a:rPr lang="fr-FR" b="1" baseline="0" dirty="0" err="1"/>
              <a:t>soy</a:t>
            </a:r>
            <a:r>
              <a:rPr lang="fr-FR" b="1" baseline="0" dirty="0"/>
              <a:t> peptides</a:t>
            </a:r>
            <a:r>
              <a:rPr lang="fr-FR" baseline="0" dirty="0"/>
              <a:t>. </a:t>
            </a:r>
            <a:r>
              <a:rPr lang="fr-FR" baseline="0" dirty="0" err="1"/>
              <a:t>These</a:t>
            </a:r>
            <a:r>
              <a:rPr lang="fr-FR" baseline="0" dirty="0"/>
              <a:t> active </a:t>
            </a:r>
            <a:r>
              <a:rPr lang="fr-FR" baseline="0" dirty="0" err="1"/>
              <a:t>ingredients</a:t>
            </a:r>
            <a:r>
              <a:rPr lang="fr-FR" baseline="0" dirty="0"/>
              <a:t> are </a:t>
            </a:r>
            <a:r>
              <a:rPr lang="fr-FR" baseline="0" dirty="0" err="1"/>
              <a:t>rich</a:t>
            </a:r>
            <a:r>
              <a:rPr lang="fr-FR" baseline="0" dirty="0"/>
              <a:t> in </a:t>
            </a:r>
            <a:r>
              <a:rPr lang="fr-FR" baseline="0" dirty="0" err="1"/>
              <a:t>amino</a:t>
            </a:r>
            <a:r>
              <a:rPr lang="fr-FR" baseline="0" dirty="0"/>
              <a:t> </a:t>
            </a:r>
            <a:r>
              <a:rPr lang="fr-FR" baseline="0" dirty="0" err="1"/>
              <a:t>acids</a:t>
            </a:r>
            <a:r>
              <a:rPr lang="fr-FR" baseline="0" dirty="0"/>
              <a:t> and have </a:t>
            </a:r>
            <a:r>
              <a:rPr lang="fr-FR" baseline="0" dirty="0" err="1"/>
              <a:t>restructuring</a:t>
            </a:r>
            <a:r>
              <a:rPr lang="fr-FR" baseline="0" dirty="0"/>
              <a:t> and </a:t>
            </a:r>
            <a:r>
              <a:rPr lang="fr-FR" baseline="0" dirty="0" err="1"/>
              <a:t>moisturizing</a:t>
            </a:r>
            <a:r>
              <a:rPr lang="fr-FR" baseline="0" dirty="0"/>
              <a:t> </a:t>
            </a:r>
            <a:r>
              <a:rPr lang="fr-FR" baseline="0" dirty="0" err="1"/>
              <a:t>properties</a:t>
            </a:r>
            <a:r>
              <a:rPr lang="fr-FR" baseline="0" dirty="0"/>
              <a:t>. </a:t>
            </a:r>
          </a:p>
          <a:p>
            <a:endParaRPr lang="fr-FR" baseline="0" dirty="0"/>
          </a:p>
          <a:p>
            <a:r>
              <a:rPr lang="fr-FR" baseline="0" dirty="0"/>
              <a:t>The Elixir Vital </a:t>
            </a:r>
            <a:r>
              <a:rPr lang="fr-FR" baseline="0" dirty="0" err="1"/>
              <a:t>is</a:t>
            </a:r>
            <a:r>
              <a:rPr lang="fr-FR" baseline="0" dirty="0"/>
              <a:t> </a:t>
            </a:r>
            <a:r>
              <a:rPr lang="fr-FR" baseline="0" dirty="0" err="1"/>
              <a:t>also</a:t>
            </a:r>
            <a:r>
              <a:rPr lang="fr-FR" baseline="0" dirty="0"/>
              <a:t> </a:t>
            </a:r>
            <a:r>
              <a:rPr lang="fr-FR" baseline="0" dirty="0" err="1"/>
              <a:t>composed</a:t>
            </a:r>
            <a:r>
              <a:rPr lang="fr-FR" baseline="0" dirty="0"/>
              <a:t> of a mixture of </a:t>
            </a:r>
            <a:r>
              <a:rPr lang="fr-FR" baseline="0" dirty="0" err="1"/>
              <a:t>vegetable</a:t>
            </a:r>
            <a:r>
              <a:rPr lang="fr-FR" baseline="0" dirty="0"/>
              <a:t> </a:t>
            </a:r>
            <a:r>
              <a:rPr lang="fr-FR" baseline="0" dirty="0" err="1"/>
              <a:t>oils</a:t>
            </a:r>
            <a:r>
              <a:rPr lang="fr-FR" baseline="0" dirty="0"/>
              <a:t> </a:t>
            </a:r>
            <a:r>
              <a:rPr lang="fr-FR" baseline="0" dirty="0" err="1"/>
              <a:t>such</a:t>
            </a:r>
            <a:r>
              <a:rPr lang="fr-FR" baseline="0" dirty="0"/>
              <a:t> as </a:t>
            </a:r>
            <a:r>
              <a:rPr lang="fr-FR" b="1" baseline="0" dirty="0" err="1"/>
              <a:t>organic</a:t>
            </a:r>
            <a:r>
              <a:rPr lang="fr-FR" b="1" baseline="0" dirty="0"/>
              <a:t> </a:t>
            </a:r>
            <a:r>
              <a:rPr lang="fr-FR" b="1" baseline="0" dirty="0" err="1"/>
              <a:t>soy</a:t>
            </a:r>
            <a:r>
              <a:rPr lang="fr-FR" b="1" baseline="0" dirty="0"/>
              <a:t> and </a:t>
            </a:r>
            <a:r>
              <a:rPr lang="fr-FR" b="1" baseline="0" dirty="0" err="1"/>
              <a:t>sunflower</a:t>
            </a:r>
            <a:r>
              <a:rPr lang="fr-FR" b="1" baseline="0" dirty="0"/>
              <a:t> </a:t>
            </a:r>
            <a:r>
              <a:rPr lang="fr-FR" b="1" baseline="0" dirty="0" err="1"/>
              <a:t>oil</a:t>
            </a:r>
            <a:r>
              <a:rPr lang="fr-FR" baseline="0" dirty="0"/>
              <a:t>, non GMO corn </a:t>
            </a:r>
            <a:r>
              <a:rPr lang="fr-FR" baseline="0" dirty="0" err="1"/>
              <a:t>oil</a:t>
            </a:r>
            <a:r>
              <a:rPr lang="fr-FR" baseline="0" dirty="0"/>
              <a:t> </a:t>
            </a:r>
            <a:r>
              <a:rPr lang="fr-FR" baseline="0" dirty="0" err="1"/>
              <a:t>with</a:t>
            </a:r>
            <a:r>
              <a:rPr lang="fr-FR" baseline="0" dirty="0"/>
              <a:t> </a:t>
            </a:r>
            <a:r>
              <a:rPr lang="fr-FR" baseline="0" dirty="0" err="1"/>
              <a:t>nourishing</a:t>
            </a:r>
            <a:r>
              <a:rPr lang="fr-FR" baseline="0" dirty="0"/>
              <a:t> and </a:t>
            </a:r>
            <a:r>
              <a:rPr lang="fr-FR" baseline="0" dirty="0" err="1"/>
              <a:t>repairing</a:t>
            </a:r>
            <a:r>
              <a:rPr lang="fr-FR" baseline="0" dirty="0"/>
              <a:t> </a:t>
            </a:r>
            <a:r>
              <a:rPr lang="fr-FR" baseline="0" dirty="0" err="1"/>
              <a:t>properties</a:t>
            </a:r>
            <a:r>
              <a:rPr lang="fr-FR" baseline="0" dirty="0"/>
              <a:t>. </a:t>
            </a:r>
            <a:r>
              <a:rPr lang="fr-FR" baseline="0" dirty="0" err="1"/>
              <a:t>These</a:t>
            </a:r>
            <a:r>
              <a:rPr lang="fr-FR" baseline="0" dirty="0"/>
              <a:t> </a:t>
            </a:r>
            <a:r>
              <a:rPr lang="fr-FR" baseline="0" dirty="0" err="1"/>
              <a:t>vegetable</a:t>
            </a:r>
            <a:r>
              <a:rPr lang="fr-FR" baseline="0" dirty="0"/>
              <a:t> </a:t>
            </a:r>
            <a:r>
              <a:rPr lang="fr-FR" baseline="0" dirty="0" err="1"/>
              <a:t>oils</a:t>
            </a:r>
            <a:r>
              <a:rPr lang="fr-FR" baseline="0" dirty="0"/>
              <a:t> </a:t>
            </a:r>
            <a:r>
              <a:rPr lang="fr-FR" baseline="0" dirty="0" err="1"/>
              <a:t>recreate</a:t>
            </a:r>
            <a:r>
              <a:rPr lang="fr-FR" baseline="0" dirty="0"/>
              <a:t> the </a:t>
            </a:r>
            <a:r>
              <a:rPr lang="fr-FR" baseline="0" dirty="0" err="1"/>
              <a:t>oily</a:t>
            </a:r>
            <a:r>
              <a:rPr lang="fr-FR" baseline="0" dirty="0"/>
              <a:t> phase of the </a:t>
            </a:r>
            <a:r>
              <a:rPr lang="fr-FR" baseline="0" dirty="0" err="1"/>
              <a:t>hydrolipidic</a:t>
            </a:r>
            <a:r>
              <a:rPr lang="fr-FR" baseline="0" dirty="0"/>
              <a:t> film. </a:t>
            </a:r>
            <a:r>
              <a:rPr lang="fr-FR" baseline="0" dirty="0" err="1"/>
              <a:t>They</a:t>
            </a:r>
            <a:r>
              <a:rPr lang="fr-FR" baseline="0" dirty="0"/>
              <a:t> are </a:t>
            </a:r>
            <a:r>
              <a:rPr lang="fr-FR" baseline="0" dirty="0" err="1"/>
              <a:t>rich</a:t>
            </a:r>
            <a:r>
              <a:rPr lang="fr-FR" baseline="0" dirty="0"/>
              <a:t> in </a:t>
            </a:r>
            <a:r>
              <a:rPr lang="fr-FR" baseline="0" dirty="0" err="1"/>
              <a:t>omegas</a:t>
            </a:r>
            <a:r>
              <a:rPr lang="fr-FR" baseline="0" dirty="0"/>
              <a:t> 3,6,9 </a:t>
            </a:r>
            <a:r>
              <a:rPr lang="fr-FR" baseline="0" dirty="0" err="1"/>
              <a:t>which</a:t>
            </a:r>
            <a:r>
              <a:rPr lang="fr-FR" baseline="0" dirty="0"/>
              <a:t> are essential to </a:t>
            </a:r>
            <a:r>
              <a:rPr lang="fr-FR" baseline="0" dirty="0" err="1"/>
              <a:t>our</a:t>
            </a:r>
            <a:r>
              <a:rPr lang="fr-FR" baseline="0" dirty="0"/>
              <a:t> body and </a:t>
            </a:r>
            <a:r>
              <a:rPr lang="fr-FR" baseline="0" dirty="0" err="1"/>
              <a:t>which</a:t>
            </a:r>
            <a:r>
              <a:rPr lang="fr-FR" baseline="0" dirty="0"/>
              <a:t> </a:t>
            </a:r>
            <a:r>
              <a:rPr lang="fr-FR" baseline="0" dirty="0" err="1"/>
              <a:t>will</a:t>
            </a:r>
            <a:r>
              <a:rPr lang="fr-FR" baseline="0" dirty="0"/>
              <a:t> </a:t>
            </a:r>
            <a:r>
              <a:rPr lang="fr-FR" baseline="0" dirty="0" err="1"/>
              <a:t>prevent</a:t>
            </a:r>
            <a:r>
              <a:rPr lang="fr-FR" baseline="0" dirty="0"/>
              <a:t> skin </a:t>
            </a:r>
            <a:r>
              <a:rPr lang="fr-FR" baseline="0" dirty="0" err="1"/>
              <a:t>aging</a:t>
            </a:r>
            <a:r>
              <a:rPr lang="fr-FR" baseline="0" dirty="0"/>
              <a:t>.  As a </a:t>
            </a:r>
            <a:r>
              <a:rPr lang="fr-FR" baseline="0" dirty="0" err="1"/>
              <a:t>reminder</a:t>
            </a:r>
            <a:r>
              <a:rPr lang="fr-FR" baseline="0" dirty="0"/>
              <a:t>, </a:t>
            </a:r>
            <a:r>
              <a:rPr lang="fr-FR" baseline="0" dirty="0" err="1"/>
              <a:t>we</a:t>
            </a:r>
            <a:r>
              <a:rPr lang="fr-FR" baseline="0" dirty="0"/>
              <a:t> do not </a:t>
            </a:r>
            <a:r>
              <a:rPr lang="fr-FR" baseline="0" dirty="0" err="1"/>
              <a:t>synthesize</a:t>
            </a:r>
            <a:r>
              <a:rPr lang="fr-FR" baseline="0" dirty="0"/>
              <a:t> </a:t>
            </a:r>
            <a:r>
              <a:rPr lang="fr-FR" baseline="0" dirty="0" err="1"/>
              <a:t>omegas</a:t>
            </a:r>
            <a:r>
              <a:rPr lang="fr-FR" baseline="0" dirty="0"/>
              <a:t>, </a:t>
            </a:r>
            <a:r>
              <a:rPr lang="fr-FR" baseline="0" dirty="0" err="1"/>
              <a:t>so</a:t>
            </a:r>
            <a:r>
              <a:rPr lang="fr-FR" baseline="0" dirty="0"/>
              <a:t> </a:t>
            </a:r>
            <a:r>
              <a:rPr lang="fr-FR" baseline="0" dirty="0" err="1"/>
              <a:t>it</a:t>
            </a:r>
            <a:r>
              <a:rPr lang="fr-FR" baseline="0" dirty="0"/>
              <a:t> </a:t>
            </a:r>
            <a:r>
              <a:rPr lang="fr-FR" baseline="0" dirty="0" err="1"/>
              <a:t>is</a:t>
            </a:r>
            <a:r>
              <a:rPr lang="fr-FR" baseline="0" dirty="0"/>
              <a:t> </a:t>
            </a:r>
            <a:r>
              <a:rPr lang="fr-FR" baseline="0" dirty="0" err="1"/>
              <a:t>very</a:t>
            </a:r>
            <a:r>
              <a:rPr lang="fr-FR" baseline="0" dirty="0"/>
              <a:t> important to </a:t>
            </a:r>
            <a:r>
              <a:rPr lang="fr-FR" baseline="0" dirty="0" err="1"/>
              <a:t>provide</a:t>
            </a:r>
            <a:r>
              <a:rPr lang="fr-FR" baseline="0" dirty="0"/>
              <a:t> </a:t>
            </a:r>
            <a:r>
              <a:rPr lang="fr-FR" baseline="0" dirty="0" err="1"/>
              <a:t>them</a:t>
            </a:r>
            <a:r>
              <a:rPr lang="fr-FR" baseline="0" dirty="0"/>
              <a:t> </a:t>
            </a:r>
            <a:r>
              <a:rPr lang="fr-FR" baseline="0" dirty="0" err="1"/>
              <a:t>through</a:t>
            </a:r>
            <a:r>
              <a:rPr lang="fr-FR" baseline="0" dirty="0"/>
              <a:t> </a:t>
            </a:r>
            <a:r>
              <a:rPr lang="fr-FR" baseline="0" dirty="0" err="1"/>
              <a:t>cosmetics</a:t>
            </a:r>
            <a:r>
              <a:rPr lang="fr-FR" baseline="0" dirty="0"/>
              <a:t>, </a:t>
            </a:r>
            <a:r>
              <a:rPr lang="fr-FR" baseline="0" dirty="0" err="1"/>
              <a:t>food</a:t>
            </a:r>
            <a:r>
              <a:rPr lang="fr-FR" baseline="0" dirty="0"/>
              <a:t> (</a:t>
            </a:r>
            <a:r>
              <a:rPr lang="fr-FR" baseline="0" dirty="0" err="1"/>
              <a:t>oily</a:t>
            </a:r>
            <a:r>
              <a:rPr lang="fr-FR" baseline="0" dirty="0"/>
              <a:t> </a:t>
            </a:r>
            <a:r>
              <a:rPr lang="fr-FR" baseline="0" dirty="0" err="1"/>
              <a:t>fish</a:t>
            </a:r>
            <a:r>
              <a:rPr lang="fr-FR" baseline="0" dirty="0"/>
              <a:t>, </a:t>
            </a:r>
            <a:r>
              <a:rPr lang="fr-FR" baseline="0" dirty="0" err="1"/>
              <a:t>oilseeds</a:t>
            </a:r>
            <a:r>
              <a:rPr lang="fr-FR" baseline="0" dirty="0"/>
              <a:t>...) and </a:t>
            </a:r>
            <a:r>
              <a:rPr lang="fr-FR" baseline="0" dirty="0" err="1"/>
              <a:t>food</a:t>
            </a:r>
            <a:r>
              <a:rPr lang="fr-FR" baseline="0" dirty="0"/>
              <a:t> </a:t>
            </a:r>
            <a:r>
              <a:rPr lang="fr-FR" baseline="0" dirty="0" err="1"/>
              <a:t>supplements</a:t>
            </a:r>
            <a:r>
              <a:rPr lang="fr-FR" baseline="0" dirty="0"/>
              <a:t>.</a:t>
            </a:r>
          </a:p>
          <a:p>
            <a:endParaRPr lang="fr-FR" baseline="0" dirty="0"/>
          </a:p>
          <a:p>
            <a:r>
              <a:rPr lang="en-US" baseline="0" dirty="0"/>
              <a:t>The Elixir Vital is also composed of Niacinamide (also called Vitamin B3 or Vitamin PP) Naturally synthesized by the human body, it plays a role in all our organs. It stimulates the production of ceramides (the lipids that form the cement between the cells of the epidermis), the skin is thus stronger, less permeable to external irritating agents. Associated with vitamin B5, they are thus recognized for their soothing and revitalizing virtues.</a:t>
            </a:r>
          </a:p>
          <a:p>
            <a:endParaRPr lang="fr-FR" baseline="0" dirty="0"/>
          </a:p>
          <a:p>
            <a:r>
              <a:rPr lang="fr-FR" baseline="0" dirty="0" err="1"/>
              <a:t>Finally</a:t>
            </a:r>
            <a:r>
              <a:rPr lang="fr-FR" baseline="0" dirty="0"/>
              <a:t>, </a:t>
            </a:r>
            <a:r>
              <a:rPr lang="fr-FR" baseline="0" dirty="0" err="1"/>
              <a:t>we</a:t>
            </a:r>
            <a:r>
              <a:rPr lang="fr-FR" baseline="0" dirty="0"/>
              <a:t> </a:t>
            </a:r>
            <a:r>
              <a:rPr lang="fr-FR" baseline="0" dirty="0" err="1"/>
              <a:t>find</a:t>
            </a:r>
            <a:r>
              <a:rPr lang="fr-FR" baseline="0" dirty="0"/>
              <a:t> </a:t>
            </a:r>
            <a:r>
              <a:rPr lang="fr-FR" baseline="0" dirty="0" err="1"/>
              <a:t>our</a:t>
            </a:r>
            <a:r>
              <a:rPr lang="fr-FR" baseline="0" dirty="0"/>
              <a:t> </a:t>
            </a:r>
            <a:r>
              <a:rPr lang="fr-FR" baseline="0" dirty="0" err="1"/>
              <a:t>olfactory</a:t>
            </a:r>
            <a:r>
              <a:rPr lang="fr-FR" baseline="0" dirty="0"/>
              <a:t> </a:t>
            </a:r>
            <a:r>
              <a:rPr lang="fr-FR" baseline="0" dirty="0" err="1"/>
              <a:t>imprint</a:t>
            </a:r>
            <a:r>
              <a:rPr lang="fr-FR" baseline="0" dirty="0"/>
              <a:t>, </a:t>
            </a:r>
            <a:r>
              <a:rPr lang="fr-FR" baseline="0" dirty="0" err="1"/>
              <a:t>our</a:t>
            </a:r>
            <a:r>
              <a:rPr lang="fr-FR" baseline="0" dirty="0"/>
              <a:t> DNA </a:t>
            </a:r>
            <a:r>
              <a:rPr lang="fr-FR" baseline="0" dirty="0" err="1"/>
              <a:t>that</a:t>
            </a:r>
            <a:r>
              <a:rPr lang="fr-FR" baseline="0" dirty="0"/>
              <a:t> </a:t>
            </a:r>
            <a:r>
              <a:rPr lang="fr-FR" baseline="0" dirty="0" err="1"/>
              <a:t>makes</a:t>
            </a:r>
            <a:r>
              <a:rPr lang="fr-FR" baseline="0" dirty="0"/>
              <a:t> us unique, the Quintessence. </a:t>
            </a:r>
            <a:r>
              <a:rPr lang="fr-FR" baseline="0" dirty="0" err="1"/>
              <a:t>Recognized</a:t>
            </a:r>
            <a:r>
              <a:rPr lang="fr-FR" baseline="0" dirty="0"/>
              <a:t> for </a:t>
            </a:r>
            <a:r>
              <a:rPr lang="fr-FR" baseline="0" dirty="0" err="1"/>
              <a:t>its</a:t>
            </a:r>
            <a:r>
              <a:rPr lang="fr-FR" baseline="0" dirty="0"/>
              <a:t> </a:t>
            </a:r>
            <a:r>
              <a:rPr lang="fr-FR" baseline="0" dirty="0" err="1"/>
              <a:t>rebalancing</a:t>
            </a:r>
            <a:r>
              <a:rPr lang="fr-FR" baseline="0" dirty="0"/>
              <a:t> and </a:t>
            </a:r>
            <a:r>
              <a:rPr lang="fr-FR" baseline="0" dirty="0" err="1"/>
              <a:t>calming</a:t>
            </a:r>
            <a:r>
              <a:rPr lang="fr-FR" baseline="0" dirty="0"/>
              <a:t> </a:t>
            </a:r>
            <a:r>
              <a:rPr lang="fr-FR" baseline="0" dirty="0" err="1"/>
              <a:t>virtues</a:t>
            </a:r>
            <a:r>
              <a:rPr lang="fr-FR" baseline="0" dirty="0"/>
              <a:t>, </a:t>
            </a:r>
            <a:r>
              <a:rPr lang="fr-FR" baseline="0" dirty="0" err="1"/>
              <a:t>it</a:t>
            </a:r>
            <a:r>
              <a:rPr lang="fr-FR" baseline="0" dirty="0"/>
              <a:t> </a:t>
            </a:r>
            <a:r>
              <a:rPr lang="fr-FR" baseline="0" dirty="0" err="1"/>
              <a:t>also</a:t>
            </a:r>
            <a:r>
              <a:rPr lang="fr-FR" baseline="0" dirty="0"/>
              <a:t> </a:t>
            </a:r>
            <a:r>
              <a:rPr lang="fr-FR" baseline="0" dirty="0" err="1"/>
              <a:t>potentiates</a:t>
            </a:r>
            <a:r>
              <a:rPr lang="fr-FR" baseline="0" dirty="0"/>
              <a:t> and multiplies the power of </a:t>
            </a:r>
            <a:r>
              <a:rPr lang="fr-FR" baseline="0" dirty="0" err="1"/>
              <a:t>our</a:t>
            </a:r>
            <a:r>
              <a:rPr lang="fr-FR" baseline="0" dirty="0"/>
              <a:t> formula.</a:t>
            </a:r>
          </a:p>
          <a:p>
            <a:endParaRPr lang="fr-FR" baseline="0" dirty="0"/>
          </a:p>
          <a:p>
            <a:r>
              <a:rPr lang="fr-FR" dirty="0" err="1"/>
              <a:t>Who</a:t>
            </a:r>
            <a:r>
              <a:rPr lang="fr-FR" dirty="0"/>
              <a:t> </a:t>
            </a:r>
            <a:r>
              <a:rPr lang="fr-FR" dirty="0" err="1"/>
              <a:t>is</a:t>
            </a:r>
            <a:r>
              <a:rPr lang="fr-FR" dirty="0"/>
              <a:t> </a:t>
            </a:r>
            <a:r>
              <a:rPr lang="fr-FR" baseline="0" dirty="0"/>
              <a:t>Elixir Vital for?  </a:t>
            </a:r>
          </a:p>
          <a:p>
            <a:endParaRPr lang="fr-FR" baseline="0" dirty="0"/>
          </a:p>
          <a:p>
            <a:r>
              <a:rPr lang="fr-FR" baseline="0" dirty="0"/>
              <a:t>As a </a:t>
            </a:r>
            <a:r>
              <a:rPr lang="fr-FR" baseline="0" dirty="0" err="1"/>
              <a:t>preventive</a:t>
            </a:r>
            <a:r>
              <a:rPr lang="fr-FR" baseline="0" dirty="0"/>
              <a:t> </a:t>
            </a:r>
            <a:r>
              <a:rPr lang="fr-FR" baseline="0" dirty="0" err="1"/>
              <a:t>measure</a:t>
            </a:r>
            <a:r>
              <a:rPr lang="fr-FR" baseline="0" dirty="0"/>
              <a:t>, Elixir Vital </a:t>
            </a:r>
            <a:r>
              <a:rPr lang="fr-FR" baseline="0" dirty="0" err="1"/>
              <a:t>is</a:t>
            </a:r>
            <a:r>
              <a:rPr lang="fr-FR" baseline="0" dirty="0"/>
              <a:t> </a:t>
            </a:r>
            <a:r>
              <a:rPr lang="fr-FR" baseline="0" dirty="0" err="1"/>
              <a:t>intended</a:t>
            </a:r>
            <a:r>
              <a:rPr lang="fr-FR" baseline="0" dirty="0"/>
              <a:t> for all skin types, all </a:t>
            </a:r>
            <a:r>
              <a:rPr lang="fr-FR" baseline="0" dirty="0" err="1"/>
              <a:t>year</a:t>
            </a:r>
            <a:r>
              <a:rPr lang="fr-FR" baseline="0" dirty="0"/>
              <a:t> round, </a:t>
            </a:r>
            <a:r>
              <a:rPr lang="fr-FR" baseline="0" dirty="0" err="1"/>
              <a:t>morning</a:t>
            </a:r>
            <a:r>
              <a:rPr lang="fr-FR" baseline="0" dirty="0"/>
              <a:t> or </a:t>
            </a:r>
            <a:r>
              <a:rPr lang="fr-FR" baseline="0" dirty="0" err="1"/>
              <a:t>evening</a:t>
            </a:r>
            <a:r>
              <a:rPr lang="fr-FR" baseline="0" dirty="0"/>
              <a:t>. The objective </a:t>
            </a:r>
            <a:r>
              <a:rPr lang="fr-FR" baseline="0" dirty="0" err="1"/>
              <a:t>is</a:t>
            </a:r>
            <a:r>
              <a:rPr lang="fr-FR" baseline="0" dirty="0"/>
              <a:t> to </a:t>
            </a:r>
            <a:r>
              <a:rPr lang="fr-FR" baseline="0" dirty="0" err="1"/>
              <a:t>maintain</a:t>
            </a:r>
            <a:r>
              <a:rPr lang="fr-FR" baseline="0" dirty="0"/>
              <a:t> the skin in good </a:t>
            </a:r>
            <a:r>
              <a:rPr lang="fr-FR" baseline="0" dirty="0" err="1"/>
              <a:t>health</a:t>
            </a:r>
            <a:r>
              <a:rPr lang="fr-FR" baseline="0" dirty="0"/>
              <a:t>.</a:t>
            </a:r>
          </a:p>
          <a:p>
            <a:endParaRPr lang="fr-FR" baseline="0" dirty="0"/>
          </a:p>
          <a:p>
            <a:r>
              <a:rPr lang="fr-FR" dirty="0"/>
              <a:t>In </a:t>
            </a:r>
            <a:r>
              <a:rPr lang="fr-FR" dirty="0" err="1"/>
              <a:t>repair</a:t>
            </a:r>
            <a:r>
              <a:rPr lang="fr-FR" dirty="0"/>
              <a:t>, the Elixir Vital </a:t>
            </a:r>
            <a:r>
              <a:rPr lang="fr-FR" dirty="0" err="1"/>
              <a:t>is</a:t>
            </a:r>
            <a:r>
              <a:rPr lang="fr-FR" dirty="0"/>
              <a:t> </a:t>
            </a:r>
            <a:r>
              <a:rPr lang="fr-FR" dirty="0" err="1"/>
              <a:t>ideal</a:t>
            </a:r>
            <a:r>
              <a:rPr lang="fr-FR" dirty="0"/>
              <a:t> in intensive </a:t>
            </a:r>
            <a:r>
              <a:rPr lang="fr-FR" dirty="0" err="1"/>
              <a:t>treatment</a:t>
            </a:r>
            <a:r>
              <a:rPr lang="fr-FR" dirty="0"/>
              <a:t> </a:t>
            </a:r>
            <a:r>
              <a:rPr lang="fr-FR" dirty="0" err="1"/>
              <a:t>morning</a:t>
            </a:r>
            <a:r>
              <a:rPr lang="fr-FR" dirty="0"/>
              <a:t> and </a:t>
            </a:r>
            <a:r>
              <a:rPr lang="fr-FR" dirty="0" err="1"/>
              <a:t>evening</a:t>
            </a:r>
            <a:r>
              <a:rPr lang="fr-FR" dirty="0"/>
              <a:t> </a:t>
            </a:r>
            <a:r>
              <a:rPr lang="fr-FR" baseline="0" dirty="0"/>
              <a:t>for :</a:t>
            </a:r>
          </a:p>
          <a:p>
            <a:pPr marL="171450" indent="-171450">
              <a:buFontTx/>
              <a:buChar char="-"/>
            </a:pPr>
            <a:r>
              <a:rPr lang="fr-FR" dirty="0" err="1"/>
              <a:t>Tired</a:t>
            </a:r>
            <a:r>
              <a:rPr lang="fr-FR" dirty="0"/>
              <a:t> skin, for </a:t>
            </a:r>
            <a:r>
              <a:rPr lang="fr-FR" baseline="0" dirty="0" err="1"/>
              <a:t>example</a:t>
            </a:r>
            <a:r>
              <a:rPr lang="fr-FR" baseline="0" dirty="0"/>
              <a:t> </a:t>
            </a:r>
            <a:r>
              <a:rPr lang="fr-FR" baseline="0" dirty="0">
                <a:latin typeface="Century Gothic" panose="020B0502020202020204" pitchFamily="34" charset="0"/>
              </a:rPr>
              <a:t>post </a:t>
            </a:r>
            <a:r>
              <a:rPr lang="fr-FR" baseline="0" dirty="0" err="1">
                <a:latin typeface="Century Gothic" panose="020B0502020202020204" pitchFamily="34" charset="0"/>
              </a:rPr>
              <a:t>pregnancy</a:t>
            </a:r>
            <a:r>
              <a:rPr lang="fr-FR" dirty="0">
                <a:latin typeface="Century Gothic" panose="020B0502020202020204" pitchFamily="34" charset="0"/>
              </a:rPr>
              <a:t>, </a:t>
            </a:r>
            <a:r>
              <a:rPr lang="fr-FR" dirty="0" err="1">
                <a:latin typeface="Century Gothic" panose="020B0502020202020204" pitchFamily="34" charset="0"/>
              </a:rPr>
              <a:t>illness</a:t>
            </a:r>
            <a:r>
              <a:rPr lang="fr-FR" dirty="0">
                <a:latin typeface="Century Gothic" panose="020B0502020202020204" pitchFamily="34" charset="0"/>
              </a:rPr>
              <a:t>, night </a:t>
            </a:r>
            <a:r>
              <a:rPr lang="fr-FR" dirty="0" err="1">
                <a:latin typeface="Century Gothic" panose="020B0502020202020204" pitchFamily="34" charset="0"/>
              </a:rPr>
              <a:t>working</a:t>
            </a:r>
            <a:r>
              <a:rPr lang="fr-FR" dirty="0">
                <a:latin typeface="Century Gothic" panose="020B0502020202020204" pitchFamily="34" charset="0"/>
              </a:rPr>
              <a:t>, at the change of </a:t>
            </a:r>
            <a:r>
              <a:rPr lang="fr-FR" dirty="0" err="1">
                <a:latin typeface="Century Gothic" panose="020B0502020202020204" pitchFamily="34" charset="0"/>
              </a:rPr>
              <a:t>season</a:t>
            </a:r>
            <a:endParaRPr lang="fr-FR" dirty="0">
              <a:latin typeface="Century Gothic" panose="020B0502020202020204" pitchFamily="34" charset="0"/>
            </a:endParaRPr>
          </a:p>
          <a:p>
            <a:pPr marL="171450" indent="-171450">
              <a:buFontTx/>
              <a:buChar char="-"/>
            </a:pPr>
            <a:r>
              <a:rPr lang="fr-FR" dirty="0" err="1"/>
              <a:t>Stressed</a:t>
            </a:r>
            <a:r>
              <a:rPr lang="fr-FR" dirty="0"/>
              <a:t> skin: </a:t>
            </a:r>
            <a:r>
              <a:rPr lang="fr-FR" dirty="0" err="1">
                <a:latin typeface="Century Gothic" panose="020B0502020202020204" pitchFamily="34" charset="0"/>
              </a:rPr>
              <a:t>after</a:t>
            </a:r>
            <a:r>
              <a:rPr lang="fr-FR" dirty="0">
                <a:latin typeface="Century Gothic" panose="020B0502020202020204" pitchFamily="34" charset="0"/>
              </a:rPr>
              <a:t> a </a:t>
            </a:r>
            <a:r>
              <a:rPr lang="fr-FR" dirty="0" err="1">
                <a:latin typeface="Century Gothic" panose="020B0502020202020204" pitchFamily="34" charset="0"/>
              </a:rPr>
              <a:t>mechanical</a:t>
            </a:r>
            <a:r>
              <a:rPr lang="fr-FR" dirty="0">
                <a:latin typeface="Century Gothic" panose="020B0502020202020204" pitchFamily="34" charset="0"/>
              </a:rPr>
              <a:t> and/or </a:t>
            </a:r>
            <a:r>
              <a:rPr lang="fr-FR" dirty="0" err="1">
                <a:latin typeface="Century Gothic" panose="020B0502020202020204" pitchFamily="34" charset="0"/>
              </a:rPr>
              <a:t>climatic</a:t>
            </a:r>
            <a:r>
              <a:rPr lang="fr-FR" dirty="0">
                <a:latin typeface="Century Gothic" panose="020B0502020202020204" pitchFamily="34" charset="0"/>
              </a:rPr>
              <a:t> stress (</a:t>
            </a:r>
            <a:r>
              <a:rPr lang="fr-FR" dirty="0" err="1">
                <a:latin typeface="Century Gothic" panose="020B0502020202020204" pitchFamily="34" charset="0"/>
              </a:rPr>
              <a:t>sun</a:t>
            </a:r>
            <a:r>
              <a:rPr lang="fr-FR" dirty="0">
                <a:latin typeface="Century Gothic" panose="020B0502020202020204" pitchFamily="34" charset="0"/>
              </a:rPr>
              <a:t>, cold...)</a:t>
            </a:r>
          </a:p>
          <a:p>
            <a:pPr marL="171450" indent="-171450">
              <a:buFontTx/>
              <a:buChar char="-"/>
            </a:pPr>
            <a:r>
              <a:rPr lang="fr-FR" dirty="0" err="1"/>
              <a:t>Damaged</a:t>
            </a:r>
            <a:r>
              <a:rPr lang="fr-FR" dirty="0"/>
              <a:t> skin: </a:t>
            </a:r>
            <a:r>
              <a:rPr lang="fr-FR" dirty="0">
                <a:latin typeface="Century Gothic" panose="020B0502020202020204" pitchFamily="34" charset="0"/>
              </a:rPr>
              <a:t>In </a:t>
            </a:r>
            <a:r>
              <a:rPr lang="fr-FR" dirty="0" err="1">
                <a:latin typeface="Century Gothic" panose="020B0502020202020204" pitchFamily="34" charset="0"/>
              </a:rPr>
              <a:t>pre</a:t>
            </a:r>
            <a:r>
              <a:rPr lang="fr-FR" dirty="0">
                <a:latin typeface="Century Gothic" panose="020B0502020202020204" pitchFamily="34" charset="0"/>
              </a:rPr>
              <a:t>-post </a:t>
            </a:r>
            <a:r>
              <a:rPr lang="fr-FR" dirty="0" err="1">
                <a:latin typeface="Century Gothic" panose="020B0502020202020204" pitchFamily="34" charset="0"/>
              </a:rPr>
              <a:t>operative</a:t>
            </a:r>
            <a:r>
              <a:rPr lang="fr-FR" dirty="0">
                <a:latin typeface="Century Gothic" panose="020B0502020202020204" pitchFamily="34" charset="0"/>
              </a:rPr>
              <a:t> </a:t>
            </a:r>
            <a:r>
              <a:rPr lang="fr-FR" dirty="0" err="1">
                <a:latin typeface="Century Gothic" panose="020B0502020202020204" pitchFamily="34" charset="0"/>
              </a:rPr>
              <a:t>treatment</a:t>
            </a:r>
            <a:r>
              <a:rPr lang="fr-FR" dirty="0">
                <a:latin typeface="Century Gothic" panose="020B0502020202020204" pitchFamily="34" charset="0"/>
              </a:rPr>
              <a:t>, post </a:t>
            </a:r>
            <a:r>
              <a:rPr lang="fr-FR" dirty="0" err="1">
                <a:latin typeface="Century Gothic" panose="020B0502020202020204" pitchFamily="34" charset="0"/>
              </a:rPr>
              <a:t>acne</a:t>
            </a:r>
            <a:r>
              <a:rPr lang="fr-FR" dirty="0">
                <a:latin typeface="Century Gothic" panose="020B0502020202020204" pitchFamily="34" charset="0"/>
              </a:rPr>
              <a:t> </a:t>
            </a:r>
            <a:r>
              <a:rPr lang="fr-FR" dirty="0" err="1">
                <a:latin typeface="Century Gothic" panose="020B0502020202020204" pitchFamily="34" charset="0"/>
              </a:rPr>
              <a:t>treatment</a:t>
            </a:r>
            <a:r>
              <a:rPr lang="fr-FR" dirty="0">
                <a:latin typeface="Century Gothic" panose="020B0502020202020204" pitchFamily="34" charset="0"/>
              </a:rPr>
              <a:t>, post-peeling... </a:t>
            </a:r>
          </a:p>
          <a:p>
            <a:endParaRPr lang="fr-FR" baseline="0" dirty="0"/>
          </a:p>
          <a:p>
            <a:endParaRPr lang="fr-FR" baseline="0" dirty="0"/>
          </a:p>
          <a:p>
            <a:r>
              <a:rPr lang="fr-FR" baseline="0" dirty="0"/>
              <a:t>in </a:t>
            </a:r>
            <a:r>
              <a:rPr lang="fr-FR" baseline="0" dirty="0" err="1"/>
              <a:t>prevention</a:t>
            </a:r>
            <a:r>
              <a:rPr lang="fr-FR" baseline="0" dirty="0"/>
              <a:t> </a:t>
            </a:r>
            <a:r>
              <a:rPr lang="fr-FR" baseline="0" dirty="0" err="1"/>
              <a:t>it</a:t>
            </a:r>
            <a:r>
              <a:rPr lang="fr-FR" baseline="0" dirty="0"/>
              <a:t> </a:t>
            </a:r>
            <a:r>
              <a:rPr lang="fr-FR" baseline="0" dirty="0" err="1"/>
              <a:t>will</a:t>
            </a:r>
            <a:r>
              <a:rPr lang="fr-FR" baseline="0" dirty="0"/>
              <a:t> </a:t>
            </a:r>
            <a:r>
              <a:rPr lang="fr-FR" baseline="0" dirty="0" err="1"/>
              <a:t>moisturize</a:t>
            </a:r>
            <a:r>
              <a:rPr lang="fr-FR" baseline="0" dirty="0"/>
              <a:t> and </a:t>
            </a:r>
            <a:r>
              <a:rPr lang="fr-FR" baseline="0" dirty="0" err="1"/>
              <a:t>nourish</a:t>
            </a:r>
            <a:r>
              <a:rPr lang="fr-FR" baseline="0" dirty="0"/>
              <a:t> the skin by </a:t>
            </a:r>
            <a:r>
              <a:rPr lang="fr-FR" baseline="0" dirty="0" err="1"/>
              <a:t>recreating</a:t>
            </a:r>
            <a:r>
              <a:rPr lang="fr-FR" baseline="0" dirty="0"/>
              <a:t> the </a:t>
            </a:r>
            <a:r>
              <a:rPr lang="fr-FR" baseline="0" dirty="0" err="1"/>
              <a:t>hydrolipidic</a:t>
            </a:r>
            <a:r>
              <a:rPr lang="fr-FR" baseline="0" dirty="0"/>
              <a:t> film and </a:t>
            </a:r>
            <a:r>
              <a:rPr lang="fr-FR" baseline="0" dirty="0" err="1"/>
              <a:t>also</a:t>
            </a:r>
            <a:r>
              <a:rPr lang="fr-FR" baseline="0" dirty="0"/>
              <a:t> </a:t>
            </a:r>
            <a:r>
              <a:rPr lang="fr-FR" baseline="0" dirty="0" err="1"/>
              <a:t>revitalize</a:t>
            </a:r>
            <a:r>
              <a:rPr lang="fr-FR" baseline="0" dirty="0"/>
              <a:t> the skin. In </a:t>
            </a:r>
            <a:r>
              <a:rPr lang="fr-FR" baseline="0" dirty="0" err="1"/>
              <a:t>this</a:t>
            </a:r>
            <a:r>
              <a:rPr lang="fr-FR" baseline="0" dirty="0"/>
              <a:t> case, </a:t>
            </a:r>
            <a:r>
              <a:rPr lang="fr-FR" baseline="0" dirty="0" err="1"/>
              <a:t>it</a:t>
            </a:r>
            <a:r>
              <a:rPr lang="fr-FR" baseline="0" dirty="0"/>
              <a:t> </a:t>
            </a:r>
            <a:r>
              <a:rPr lang="fr-FR" baseline="0" dirty="0" err="1"/>
              <a:t>will</a:t>
            </a:r>
            <a:r>
              <a:rPr lang="fr-FR" baseline="0" dirty="0"/>
              <a:t> </a:t>
            </a:r>
            <a:r>
              <a:rPr lang="fr-FR" baseline="0" dirty="0" err="1"/>
              <a:t>be</a:t>
            </a:r>
            <a:r>
              <a:rPr lang="fr-FR" baseline="0" dirty="0"/>
              <a:t> </a:t>
            </a:r>
            <a:r>
              <a:rPr lang="fr-FR" baseline="0" dirty="0" err="1"/>
              <a:t>used</a:t>
            </a:r>
            <a:r>
              <a:rPr lang="fr-FR" baseline="0" dirty="0"/>
              <a:t> in </a:t>
            </a:r>
            <a:r>
              <a:rPr lang="fr-FR" baseline="0" dirty="0" err="1"/>
              <a:t>prevention</a:t>
            </a:r>
            <a:r>
              <a:rPr lang="fr-FR" baseline="0" dirty="0"/>
              <a:t> all </a:t>
            </a:r>
            <a:r>
              <a:rPr lang="fr-FR" baseline="0" dirty="0" err="1"/>
              <a:t>year</a:t>
            </a:r>
            <a:r>
              <a:rPr lang="fr-FR" baseline="0" dirty="0"/>
              <a:t> long, </a:t>
            </a:r>
            <a:r>
              <a:rPr lang="fr-FR" baseline="0" dirty="0" err="1"/>
              <a:t>morning</a:t>
            </a:r>
            <a:r>
              <a:rPr lang="fr-FR" baseline="0" dirty="0"/>
              <a:t> or </a:t>
            </a:r>
            <a:r>
              <a:rPr lang="fr-FR" baseline="0" dirty="0" err="1"/>
              <a:t>evening</a:t>
            </a:r>
            <a:r>
              <a:rPr lang="fr-FR" baseline="0" dirty="0"/>
              <a:t>. A bit like a </a:t>
            </a:r>
            <a:r>
              <a:rPr lang="fr-FR" baseline="0" dirty="0" err="1"/>
              <a:t>food</a:t>
            </a:r>
            <a:r>
              <a:rPr lang="fr-FR" baseline="0" dirty="0"/>
              <a:t> </a:t>
            </a:r>
            <a:r>
              <a:rPr lang="fr-FR" baseline="0" dirty="0" err="1"/>
              <a:t>supplement</a:t>
            </a:r>
            <a:r>
              <a:rPr lang="fr-FR" baseline="0" dirty="0"/>
              <a:t>, </a:t>
            </a:r>
            <a:r>
              <a:rPr lang="fr-FR" baseline="0" dirty="0" err="1"/>
              <a:t>we</a:t>
            </a:r>
            <a:r>
              <a:rPr lang="fr-FR" baseline="0" dirty="0"/>
              <a:t> </a:t>
            </a:r>
            <a:r>
              <a:rPr lang="fr-FR" baseline="0" dirty="0" err="1"/>
              <a:t>treat</a:t>
            </a:r>
            <a:r>
              <a:rPr lang="fr-FR" baseline="0" dirty="0"/>
              <a:t> the skin </a:t>
            </a:r>
            <a:r>
              <a:rPr lang="fr-FR" baseline="0" dirty="0" err="1"/>
              <a:t>upstream</a:t>
            </a:r>
            <a:r>
              <a:rPr lang="fr-FR" baseline="0" dirty="0"/>
              <a:t> in </a:t>
            </a:r>
            <a:r>
              <a:rPr lang="fr-FR" baseline="0" dirty="0" err="1"/>
              <a:t>order</a:t>
            </a:r>
            <a:r>
              <a:rPr lang="fr-FR" baseline="0" dirty="0"/>
              <a:t> to </a:t>
            </a:r>
            <a:r>
              <a:rPr lang="fr-FR" baseline="0" dirty="0" err="1"/>
              <a:t>maintain</a:t>
            </a:r>
            <a:r>
              <a:rPr lang="fr-FR" baseline="0" dirty="0"/>
              <a:t> </a:t>
            </a:r>
            <a:r>
              <a:rPr lang="fr-FR" baseline="0" dirty="0" err="1"/>
              <a:t>its</a:t>
            </a:r>
            <a:r>
              <a:rPr lang="fr-FR" baseline="0" dirty="0"/>
              <a:t> </a:t>
            </a:r>
            <a:r>
              <a:rPr lang="fr-FR" baseline="0" dirty="0" err="1"/>
              <a:t>health</a:t>
            </a:r>
            <a:r>
              <a:rPr lang="fr-FR" baseline="0" dirty="0"/>
              <a:t> and </a:t>
            </a:r>
            <a:r>
              <a:rPr lang="fr-FR" baseline="0" dirty="0" err="1"/>
              <a:t>avoid</a:t>
            </a:r>
            <a:r>
              <a:rPr lang="fr-FR" baseline="0" dirty="0"/>
              <a:t> the </a:t>
            </a:r>
            <a:r>
              <a:rPr lang="fr-FR" baseline="0" dirty="0" err="1"/>
              <a:t>appearance</a:t>
            </a:r>
            <a:r>
              <a:rPr lang="fr-FR" baseline="0" dirty="0"/>
              <a:t> of </a:t>
            </a:r>
            <a:r>
              <a:rPr lang="fr-FR" baseline="0" dirty="0" err="1"/>
              <a:t>imbalance</a:t>
            </a:r>
            <a:r>
              <a:rPr lang="fr-FR" baseline="0" dirty="0"/>
              <a:t>.</a:t>
            </a:r>
          </a:p>
          <a:p>
            <a:endParaRPr lang="fr-FR" baseline="0" dirty="0"/>
          </a:p>
          <a:p>
            <a:r>
              <a:rPr lang="fr-FR" baseline="0" dirty="0"/>
              <a:t>In </a:t>
            </a:r>
            <a:r>
              <a:rPr lang="fr-FR" baseline="0" dirty="0" err="1"/>
              <a:t>repair</a:t>
            </a:r>
            <a:r>
              <a:rPr lang="fr-FR" baseline="0" dirty="0"/>
              <a:t>, </a:t>
            </a:r>
            <a:r>
              <a:rPr lang="fr-FR" baseline="0" dirty="0" err="1"/>
              <a:t>it</a:t>
            </a:r>
            <a:r>
              <a:rPr lang="fr-FR" baseline="0" dirty="0"/>
              <a:t> </a:t>
            </a:r>
            <a:r>
              <a:rPr lang="fr-FR" baseline="0" dirty="0" err="1"/>
              <a:t>will</a:t>
            </a:r>
            <a:r>
              <a:rPr lang="fr-FR" baseline="0" dirty="0"/>
              <a:t> </a:t>
            </a:r>
            <a:r>
              <a:rPr lang="fr-FR" baseline="0" dirty="0" err="1"/>
              <a:t>regenerate</a:t>
            </a:r>
            <a:r>
              <a:rPr lang="fr-FR" baseline="0" dirty="0"/>
              <a:t>, </a:t>
            </a:r>
            <a:r>
              <a:rPr lang="fr-FR" baseline="0" dirty="0" err="1"/>
              <a:t>soothe</a:t>
            </a:r>
            <a:r>
              <a:rPr lang="fr-FR" baseline="0" dirty="0"/>
              <a:t> and </a:t>
            </a:r>
            <a:r>
              <a:rPr lang="fr-FR" baseline="0" dirty="0" err="1"/>
              <a:t>smooth</a:t>
            </a:r>
            <a:r>
              <a:rPr lang="fr-FR" baseline="0" dirty="0"/>
              <a:t> the skin. In </a:t>
            </a:r>
            <a:r>
              <a:rPr lang="fr-FR" baseline="0" dirty="0" err="1"/>
              <a:t>this</a:t>
            </a:r>
            <a:r>
              <a:rPr lang="fr-FR" baseline="0" dirty="0"/>
              <a:t> case, </a:t>
            </a:r>
            <a:r>
              <a:rPr lang="fr-FR" baseline="0" dirty="0" err="1"/>
              <a:t>it</a:t>
            </a:r>
            <a:r>
              <a:rPr lang="fr-FR" baseline="0" dirty="0"/>
              <a:t> </a:t>
            </a:r>
            <a:r>
              <a:rPr lang="fr-FR" baseline="0" dirty="0" err="1"/>
              <a:t>will</a:t>
            </a:r>
            <a:r>
              <a:rPr lang="fr-FR" baseline="0" dirty="0"/>
              <a:t> </a:t>
            </a:r>
            <a:r>
              <a:rPr lang="fr-FR" baseline="0" dirty="0" err="1"/>
              <a:t>be</a:t>
            </a:r>
            <a:r>
              <a:rPr lang="fr-FR" baseline="0" dirty="0"/>
              <a:t> </a:t>
            </a:r>
            <a:r>
              <a:rPr lang="fr-FR" baseline="0" dirty="0" err="1"/>
              <a:t>used</a:t>
            </a:r>
            <a:r>
              <a:rPr lang="fr-FR" baseline="0" dirty="0"/>
              <a:t> as an intensive </a:t>
            </a:r>
            <a:r>
              <a:rPr lang="fr-FR" baseline="0" dirty="0" err="1"/>
              <a:t>treatment</a:t>
            </a:r>
            <a:r>
              <a:rPr lang="fr-FR" baseline="0" dirty="0"/>
              <a:t> for one </a:t>
            </a:r>
            <a:r>
              <a:rPr lang="fr-FR" baseline="0" dirty="0" err="1"/>
              <a:t>month</a:t>
            </a:r>
            <a:r>
              <a:rPr lang="fr-FR" baseline="0" dirty="0"/>
              <a:t>, </a:t>
            </a:r>
            <a:r>
              <a:rPr lang="fr-FR" baseline="0" dirty="0" err="1"/>
              <a:t>morning</a:t>
            </a:r>
            <a:r>
              <a:rPr lang="fr-FR" baseline="0" dirty="0"/>
              <a:t> and night, to </a:t>
            </a:r>
            <a:r>
              <a:rPr lang="fr-FR" baseline="0" dirty="0" err="1"/>
              <a:t>address</a:t>
            </a:r>
            <a:r>
              <a:rPr lang="fr-FR" baseline="0" dirty="0"/>
              <a:t> a </a:t>
            </a:r>
            <a:r>
              <a:rPr lang="fr-FR" baseline="0" dirty="0" err="1"/>
              <a:t>specific</a:t>
            </a:r>
            <a:r>
              <a:rPr lang="fr-FR" baseline="0" dirty="0"/>
              <a:t> </a:t>
            </a:r>
            <a:r>
              <a:rPr lang="fr-FR" baseline="0" dirty="0" err="1"/>
              <a:t>problem</a:t>
            </a:r>
            <a:r>
              <a:rPr lang="fr-FR" baseline="0" dirty="0"/>
              <a:t>. Once </a:t>
            </a:r>
            <a:r>
              <a:rPr lang="fr-FR" baseline="0" dirty="0" err="1"/>
              <a:t>this</a:t>
            </a:r>
            <a:r>
              <a:rPr lang="fr-FR" baseline="0" dirty="0"/>
              <a:t> SOS </a:t>
            </a:r>
            <a:r>
              <a:rPr lang="fr-FR" baseline="0" dirty="0" err="1"/>
              <a:t>treatment</a:t>
            </a:r>
            <a:r>
              <a:rPr lang="fr-FR" baseline="0" dirty="0"/>
              <a:t> </a:t>
            </a:r>
            <a:r>
              <a:rPr lang="fr-FR" baseline="0" dirty="0" err="1"/>
              <a:t>is</a:t>
            </a:r>
            <a:r>
              <a:rPr lang="fr-FR" baseline="0" dirty="0"/>
              <a:t> </a:t>
            </a:r>
            <a:r>
              <a:rPr lang="fr-FR" baseline="0" dirty="0" err="1"/>
              <a:t>complete</a:t>
            </a:r>
            <a:r>
              <a:rPr lang="fr-FR" baseline="0" dirty="0"/>
              <a:t>, the client can switch back to </a:t>
            </a:r>
            <a:r>
              <a:rPr lang="fr-FR" baseline="0" dirty="0" err="1"/>
              <a:t>his</a:t>
            </a:r>
            <a:r>
              <a:rPr lang="fr-FR" baseline="0" dirty="0"/>
              <a:t> </a:t>
            </a:r>
            <a:r>
              <a:rPr lang="fr-FR" baseline="0" dirty="0" err="1"/>
              <a:t>usual</a:t>
            </a:r>
            <a:r>
              <a:rPr lang="fr-FR" baseline="0" dirty="0"/>
              <a:t> </a:t>
            </a:r>
            <a:r>
              <a:rPr lang="fr-FR" baseline="0" dirty="0" err="1"/>
              <a:t>serum</a:t>
            </a:r>
            <a:r>
              <a:rPr lang="fr-FR" baseline="0" dirty="0"/>
              <a:t> or stop </a:t>
            </a:r>
            <a:r>
              <a:rPr lang="fr-FR" baseline="0" dirty="0" err="1"/>
              <a:t>using</a:t>
            </a:r>
            <a:r>
              <a:rPr lang="fr-FR" baseline="0" dirty="0"/>
              <a:t> a </a:t>
            </a:r>
            <a:r>
              <a:rPr lang="fr-FR" baseline="0" dirty="0" err="1"/>
              <a:t>serum</a:t>
            </a:r>
            <a:r>
              <a:rPr lang="fr-FR" baseline="0" dirty="0"/>
              <a:t>. </a:t>
            </a:r>
            <a:endParaRPr lang="fr-FR" dirty="0"/>
          </a:p>
          <a:p>
            <a:endParaRPr lang="fr-FR" baseline="0" dirty="0"/>
          </a:p>
          <a:p>
            <a:endParaRPr lang="fr-FR" baseline="0" dirty="0"/>
          </a:p>
          <a:p>
            <a:endParaRPr lang="fr-FR" dirty="0"/>
          </a:p>
        </p:txBody>
      </p:sp>
      <p:sp>
        <p:nvSpPr>
          <p:cNvPr id="4" name="Espace réservé du numéro de diapositive 3"/>
          <p:cNvSpPr>
            <a:spLocks noGrp="1"/>
          </p:cNvSpPr>
          <p:nvPr>
            <p:ph type="sldNum" sz="quarter" idx="10"/>
          </p:nvPr>
        </p:nvSpPr>
        <p:spPr/>
        <p:txBody>
          <a:bodyPr/>
          <a:lstStyle/>
          <a:p>
            <a:fld id="{34C3C29B-D611-4618-A458-E7E6C6418B38}" type="slidenum">
              <a:rPr lang="fr-FR" smtClean="0"/>
              <a:t>10</a:t>
            </a:fld>
            <a:endParaRPr lang="fr-FR"/>
          </a:p>
        </p:txBody>
      </p:sp>
    </p:spTree>
    <p:extLst>
      <p:ext uri="{BB962C8B-B14F-4D97-AF65-F5344CB8AC3E}">
        <p14:creationId xmlns:p14="http://schemas.microsoft.com/office/powerpoint/2010/main" val="172315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041900" y="566738"/>
            <a:ext cx="5043488" cy="2836862"/>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3E3E3E"/>
                </a:solidFill>
                <a:effectLst/>
                <a:latin typeface="Sofia Pro" panose="00000500000000000000" pitchFamily="50" charset="0"/>
              </a:rPr>
              <a:t>From 5 days :</a:t>
            </a:r>
            <a:br>
              <a:rPr lang="en-US" dirty="0"/>
            </a:br>
            <a:r>
              <a:rPr lang="en-US" b="0" i="0" dirty="0">
                <a:solidFill>
                  <a:srgbClr val="3E3E3E"/>
                </a:solidFill>
                <a:effectLst/>
                <a:latin typeface="Sofia Pro" panose="00000500000000000000" pitchFamily="50" charset="0"/>
              </a:rPr>
              <a:t>Measured* and visible* effectiveness on the radiance and evenness of the complexion:</a:t>
            </a:r>
            <a:br>
              <a:rPr lang="en-US" dirty="0"/>
            </a:br>
            <a:r>
              <a:rPr lang="en-US" b="0" i="0" dirty="0">
                <a:solidFill>
                  <a:srgbClr val="3E3E3E"/>
                </a:solidFill>
                <a:effectLst/>
                <a:latin typeface="Sofia Pro" panose="00000500000000000000" pitchFamily="50" charset="0"/>
              </a:rPr>
              <a:t>Nearly 9 out of 10 women: convinced by the radiance effect and the healthy glow action**.</a:t>
            </a:r>
            <a:br>
              <a:rPr lang="en-US" dirty="0"/>
            </a:br>
            <a:r>
              <a:rPr lang="en-US" b="0" i="0" dirty="0">
                <a:solidFill>
                  <a:srgbClr val="3E3E3E"/>
                </a:solidFill>
                <a:effectLst/>
                <a:latin typeface="Sofia Pro" panose="00000500000000000000" pitchFamily="50" charset="0"/>
              </a:rPr>
              <a:t>100% of women: have adopted the product**' &amp; wish to continue using it**'.</a:t>
            </a:r>
            <a:br>
              <a:rPr lang="en-US" dirty="0"/>
            </a:br>
            <a:br>
              <a:rPr lang="en-US" dirty="0"/>
            </a:br>
            <a:r>
              <a:rPr lang="en-US" b="1" i="0" dirty="0">
                <a:solidFill>
                  <a:srgbClr val="3E3E3E"/>
                </a:solidFill>
                <a:effectLst/>
                <a:latin typeface="Sofia Pro" panose="00000500000000000000" pitchFamily="50" charset="0"/>
              </a:rPr>
              <a:t>After 14 days :</a:t>
            </a:r>
            <a:br>
              <a:rPr lang="en-US" dirty="0"/>
            </a:br>
            <a:r>
              <a:rPr lang="en-US" b="0" i="0" dirty="0">
                <a:solidFill>
                  <a:srgbClr val="3E3E3E"/>
                </a:solidFill>
                <a:effectLst/>
                <a:latin typeface="Sofia Pro" panose="00000500000000000000" pitchFamily="50" charset="0"/>
              </a:rPr>
              <a:t>Wrinkle volume is reduced*** Skin is visibly smoother:</a:t>
            </a:r>
            <a:br>
              <a:rPr lang="en-US" dirty="0"/>
            </a:br>
            <a:r>
              <a:rPr lang="en-US" b="0" i="0" dirty="0">
                <a:solidFill>
                  <a:srgbClr val="3E3E3E"/>
                </a:solidFill>
                <a:effectLst/>
                <a:latin typeface="Sofia Pro" panose="00000500000000000000" pitchFamily="50" charset="0"/>
              </a:rPr>
              <a:t>Nearly 9 out of 10 women: skin quality is better, more beautiful*** 100% of women: find that skin is visibly smoother.</a:t>
            </a:r>
            <a:br>
              <a:rPr lang="en-US" dirty="0"/>
            </a:br>
            <a:r>
              <a:rPr lang="en-US" b="0" i="0" dirty="0">
                <a:solidFill>
                  <a:srgbClr val="3E3E3E"/>
                </a:solidFill>
                <a:effectLst/>
                <a:latin typeface="Sofia Pro" panose="00000500000000000000" pitchFamily="50" charset="0"/>
              </a:rPr>
              <a:t>100% of women: find that the skin is awakened, more luminous and the complexion is radiant**.</a:t>
            </a:r>
            <a:br>
              <a:rPr lang="en-US" dirty="0"/>
            </a:br>
            <a:br>
              <a:rPr lang="en-US" dirty="0"/>
            </a:br>
            <a:r>
              <a:rPr lang="en-US" b="1" i="0" dirty="0">
                <a:solidFill>
                  <a:srgbClr val="3E3E3E"/>
                </a:solidFill>
                <a:effectLst/>
                <a:latin typeface="Sofia Pro" panose="00000500000000000000" pitchFamily="50" charset="0"/>
              </a:rPr>
              <a:t>After 28 days:</a:t>
            </a:r>
            <a:br>
              <a:rPr lang="en-US" dirty="0"/>
            </a:br>
            <a:r>
              <a:rPr lang="en-US" b="0" i="0" dirty="0">
                <a:solidFill>
                  <a:srgbClr val="3E3E3E"/>
                </a:solidFill>
                <a:effectLst/>
                <a:latin typeface="Sofia Pro" panose="00000500000000000000" pitchFamily="50" charset="0"/>
              </a:rPr>
              <a:t>The features are smoothed*, the skin is visibly younger and plumper, the </a:t>
            </a:r>
            <a:r>
              <a:rPr lang="en-US" b="0" i="0" dirty="0" err="1">
                <a:solidFill>
                  <a:srgbClr val="3E3E3E"/>
                </a:solidFill>
                <a:effectLst/>
                <a:latin typeface="Sofia Pro" panose="00000500000000000000" pitchFamily="50" charset="0"/>
              </a:rPr>
              <a:t>colour</a:t>
            </a:r>
            <a:r>
              <a:rPr lang="en-US" b="0" i="0" dirty="0">
                <a:solidFill>
                  <a:srgbClr val="3E3E3E"/>
                </a:solidFill>
                <a:effectLst/>
                <a:latin typeface="Sofia Pro" panose="00000500000000000000" pitchFamily="50" charset="0"/>
              </a:rPr>
              <a:t> of spots is less intense**:</a:t>
            </a:r>
            <a:br>
              <a:rPr lang="en-US" dirty="0"/>
            </a:br>
            <a:r>
              <a:rPr lang="en-US" b="0" i="0" dirty="0">
                <a:solidFill>
                  <a:srgbClr val="3E3E3E"/>
                </a:solidFill>
                <a:effectLst/>
                <a:latin typeface="Sofia Pro" panose="00000500000000000000" pitchFamily="50" charset="0"/>
              </a:rPr>
              <a:t>+58% more even skin tone***.</a:t>
            </a:r>
            <a:br>
              <a:rPr lang="en-US" dirty="0"/>
            </a:br>
            <a:r>
              <a:rPr lang="en-US" b="0" i="0" dirty="0">
                <a:solidFill>
                  <a:srgbClr val="3E3E3E"/>
                </a:solidFill>
                <a:effectLst/>
                <a:latin typeface="Sofia Pro" panose="00000500000000000000" pitchFamily="50" charset="0"/>
              </a:rPr>
              <a:t>+18% improvement in skin tone***.</a:t>
            </a:r>
            <a:br>
              <a:rPr lang="en-US" dirty="0"/>
            </a:br>
            <a:r>
              <a:rPr lang="en-US" b="0" i="0" dirty="0">
                <a:solidFill>
                  <a:srgbClr val="3E3E3E"/>
                </a:solidFill>
                <a:effectLst/>
                <a:latin typeface="Sofia Pro" panose="00000500000000000000" pitchFamily="50" charset="0"/>
              </a:rPr>
              <a:t>-30% reduction in wrinkle depth***.</a:t>
            </a:r>
            <a:br>
              <a:rPr lang="en-US" dirty="0"/>
            </a:br>
            <a:br>
              <a:rPr lang="en-US" dirty="0"/>
            </a:br>
            <a:r>
              <a:rPr lang="en-US" b="0" i="0" dirty="0">
                <a:solidFill>
                  <a:srgbClr val="3E3E3E"/>
                </a:solidFill>
                <a:effectLst/>
                <a:latin typeface="Sofia Pro" panose="00000500000000000000" pitchFamily="50" charset="0"/>
              </a:rPr>
              <a:t>Tests carried out on 21 women - Application morning and evening. *Scoring for complexion radiance and </a:t>
            </a:r>
            <a:r>
              <a:rPr lang="en-US" b="0" i="0" dirty="0" err="1">
                <a:solidFill>
                  <a:srgbClr val="3E3E3E"/>
                </a:solidFill>
                <a:effectLst/>
                <a:latin typeface="Sofia Pro" panose="00000500000000000000" pitchFamily="50" charset="0"/>
              </a:rPr>
              <a:t>chromametric</a:t>
            </a:r>
            <a:r>
              <a:rPr lang="en-US" b="0" i="0" dirty="0">
                <a:solidFill>
                  <a:srgbClr val="3E3E3E"/>
                </a:solidFill>
                <a:effectLst/>
                <a:latin typeface="Sofia Pro" panose="00000500000000000000" pitchFamily="50" charset="0"/>
              </a:rPr>
              <a:t> analysis for complexion homogeneity - **Self-assessment - **'the product is easily integrated into the skin care routine.***Instrumental measurements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E3E3E"/>
              </a:solidFill>
              <a:effectLst/>
              <a:latin typeface="Sofia Pro" panose="00000500000000000000"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E3E3E"/>
                </a:solidFill>
                <a:effectLst/>
                <a:latin typeface="Sofia Pro" panose="00000500000000000000" pitchFamily="50" charset="0"/>
              </a:rPr>
              <a:t>The + :</a:t>
            </a:r>
          </a:p>
          <a:p>
            <a:pPr algn="l"/>
            <a:r>
              <a:rPr lang="fr-FR" sz="1800" b="0" i="0" u="none" strike="noStrike" baseline="0" dirty="0" err="1">
                <a:solidFill>
                  <a:srgbClr val="F4950D"/>
                </a:solidFill>
                <a:latin typeface="KyivTypeSans-Regular2" panose="00000500000000000000" pitchFamily="50" charset="0"/>
              </a:rPr>
              <a:t>Formulated</a:t>
            </a:r>
            <a:r>
              <a:rPr lang="fr-FR" sz="1800" b="0" i="0" u="none" strike="noStrike" baseline="0" dirty="0">
                <a:solidFill>
                  <a:srgbClr val="F4950D"/>
                </a:solidFill>
                <a:latin typeface="KyivTypeSans-Regular2" panose="00000500000000000000" pitchFamily="50" charset="0"/>
              </a:rPr>
              <a:t> </a:t>
            </a:r>
            <a:r>
              <a:rPr lang="fr-FR" sz="1800" b="0" i="0" u="none" strike="noStrike" baseline="0" dirty="0" err="1">
                <a:solidFill>
                  <a:srgbClr val="F4950D"/>
                </a:solidFill>
                <a:latin typeface="KyivTypeSans-Regular2" panose="00000500000000000000" pitchFamily="50" charset="0"/>
              </a:rPr>
              <a:t>with</a:t>
            </a:r>
            <a:r>
              <a:rPr lang="fr-FR" sz="1800" b="0" i="0" u="none" strike="noStrike" baseline="0" dirty="0">
                <a:solidFill>
                  <a:srgbClr val="F4950D"/>
                </a:solidFill>
                <a:latin typeface="KyivTypeSans-Regular2" panose="00000500000000000000" pitchFamily="50" charset="0"/>
              </a:rPr>
              <a:t> 99.9% </a:t>
            </a:r>
            <a:r>
              <a:rPr lang="fr-FR" sz="1800" b="0" i="0" u="none" strike="noStrike" baseline="0" dirty="0" err="1">
                <a:solidFill>
                  <a:srgbClr val="F4950D"/>
                </a:solidFill>
                <a:latin typeface="KyivTypeSans-Regular2" panose="00000500000000000000" pitchFamily="50" charset="0"/>
              </a:rPr>
              <a:t>ingredient</a:t>
            </a:r>
            <a:r>
              <a:rPr lang="fr-FR" sz="1800" b="0" i="0" u="none" strike="noStrike" baseline="0" dirty="0">
                <a:solidFill>
                  <a:srgbClr val="F4950D"/>
                </a:solidFill>
                <a:latin typeface="KyivTypeSans-Regular2" panose="00000500000000000000" pitchFamily="50" charset="0"/>
              </a:rPr>
              <a:t> of </a:t>
            </a:r>
            <a:r>
              <a:rPr lang="fr-FR" sz="1800" b="0" i="0" u="none" strike="noStrike" baseline="0" dirty="0" err="1">
                <a:solidFill>
                  <a:srgbClr val="F4950D"/>
                </a:solidFill>
                <a:latin typeface="KyivTypeSans-Regular2" panose="00000500000000000000" pitchFamily="50" charset="0"/>
              </a:rPr>
              <a:t>natural</a:t>
            </a:r>
            <a:r>
              <a:rPr lang="fr-FR" sz="1800" b="0" i="0" u="none" strike="noStrike" baseline="0" dirty="0">
                <a:solidFill>
                  <a:srgbClr val="F4950D"/>
                </a:solidFill>
                <a:latin typeface="KyivTypeSans-Regular2" panose="00000500000000000000" pitchFamily="50" charset="0"/>
              </a:rPr>
              <a:t> </a:t>
            </a:r>
            <a:r>
              <a:rPr lang="fr-FR" sz="1800" b="0" i="0" u="none" strike="noStrike" baseline="0" dirty="0" err="1">
                <a:solidFill>
                  <a:srgbClr val="F4950D"/>
                </a:solidFill>
                <a:latin typeface="KyivTypeSans-Regular2" panose="00000500000000000000" pitchFamily="50" charset="0"/>
              </a:rPr>
              <a:t>origin</a:t>
            </a:r>
            <a:r>
              <a:rPr lang="fr-FR" sz="1800" b="0" i="0" u="none" strike="noStrike" baseline="0" dirty="0">
                <a:solidFill>
                  <a:srgbClr val="F4950D"/>
                </a:solidFill>
                <a:latin typeface="KyivTypeSans-Regular2" panose="00000500000000000000" pitchFamily="50" charset="0"/>
              </a:rPr>
              <a:t>, </a:t>
            </a:r>
            <a:r>
              <a:rPr lang="fr-FR" sz="1800" b="0" i="0" u="none" strike="noStrike" baseline="0" dirty="0" err="1">
                <a:solidFill>
                  <a:srgbClr val="F4950D"/>
                </a:solidFill>
                <a:latin typeface="KyivTypeSans-Regular2" panose="00000500000000000000" pitchFamily="50" charset="0"/>
              </a:rPr>
              <a:t>this</a:t>
            </a:r>
            <a:r>
              <a:rPr lang="fr-FR" sz="1800" b="0" i="0" u="none" strike="noStrike" baseline="0" dirty="0">
                <a:solidFill>
                  <a:srgbClr val="F4950D"/>
                </a:solidFill>
                <a:latin typeface="KyivTypeSans-Regular2" panose="00000500000000000000" pitchFamily="50" charset="0"/>
              </a:rPr>
              <a:t> new-</a:t>
            </a:r>
            <a:r>
              <a:rPr lang="fr-FR" sz="1800" b="0" i="0" u="none" strike="noStrike" baseline="0" dirty="0" err="1">
                <a:solidFill>
                  <a:srgbClr val="F4950D"/>
                </a:solidFill>
                <a:latin typeface="KyivTypeSans-Regular2" panose="00000500000000000000" pitchFamily="50" charset="0"/>
              </a:rPr>
              <a:t>generation</a:t>
            </a:r>
            <a:r>
              <a:rPr lang="fr-FR" sz="1800" b="0" i="0" u="none" strike="noStrike" baseline="0" dirty="0">
                <a:solidFill>
                  <a:srgbClr val="F4950D"/>
                </a:solidFill>
                <a:latin typeface="KyivTypeSans-Regular2" panose="00000500000000000000" pitchFamily="50" charset="0"/>
              </a:rPr>
              <a:t> sensorial </a:t>
            </a:r>
            <a:r>
              <a:rPr lang="fr-FR" sz="1800" b="0" i="0" u="none" strike="noStrike" baseline="0" dirty="0" err="1">
                <a:solidFill>
                  <a:srgbClr val="F4950D"/>
                </a:solidFill>
                <a:latin typeface="KyivTypeSans-Regular2" panose="00000500000000000000" pitchFamily="50" charset="0"/>
              </a:rPr>
              <a:t>serum</a:t>
            </a:r>
            <a:r>
              <a:rPr lang="fr-FR" sz="1800" b="0" i="0" u="none" strike="noStrike" baseline="0" dirty="0">
                <a:solidFill>
                  <a:srgbClr val="F4950D"/>
                </a:solidFill>
                <a:latin typeface="KyivTypeSans-Regular2" panose="00000500000000000000" pitchFamily="50" charset="0"/>
              </a:rPr>
              <a:t> </a:t>
            </a:r>
            <a:r>
              <a:rPr lang="fr-FR" sz="1800" b="0" i="0" u="none" strike="noStrike" baseline="0" dirty="0" err="1">
                <a:solidFill>
                  <a:srgbClr val="F4950D"/>
                </a:solidFill>
                <a:latin typeface="KyivTypeSans-Regular2" panose="00000500000000000000" pitchFamily="50" charset="0"/>
              </a:rPr>
              <a:t>is</a:t>
            </a:r>
            <a:r>
              <a:rPr lang="fr-FR" sz="1800" b="0" i="0" u="none" strike="noStrike" baseline="0" dirty="0">
                <a:solidFill>
                  <a:srgbClr val="F4950D"/>
                </a:solidFill>
                <a:latin typeface="KyivTypeSans-Regular2" panose="00000500000000000000" pitchFamily="50" charset="0"/>
              </a:rPr>
              <a:t> </a:t>
            </a:r>
            <a:r>
              <a:rPr lang="fr-FR" sz="1800" b="0" i="0" u="none" strike="noStrike" baseline="0" dirty="0" err="1">
                <a:solidFill>
                  <a:srgbClr val="F4950D"/>
                </a:solidFill>
                <a:latin typeface="KyivTypeSans-Regular2" panose="00000500000000000000" pitchFamily="50" charset="0"/>
              </a:rPr>
              <a:t>incredibly</a:t>
            </a:r>
            <a:r>
              <a:rPr lang="fr-FR" sz="1800" b="0" i="0" u="none" strike="noStrike" baseline="0" dirty="0">
                <a:solidFill>
                  <a:srgbClr val="F4950D"/>
                </a:solidFill>
                <a:latin typeface="KyivTypeSans-Regular2" panose="00000500000000000000" pitchFamily="50" charset="0"/>
              </a:rPr>
              <a:t> effective</a:t>
            </a:r>
            <a:endParaRPr lang="en-US" b="0" i="0" dirty="0">
              <a:solidFill>
                <a:srgbClr val="3E3E3E"/>
              </a:solidFill>
              <a:effectLst/>
              <a:latin typeface="Sofia Pro" panose="00000500000000000000" pitchFamily="50" charset="0"/>
            </a:endParaRPr>
          </a:p>
          <a:p>
            <a:pPr algn="l"/>
            <a:r>
              <a:rPr lang="fr-FR" sz="1800" b="0" i="0" u="none" strike="noStrike" baseline="0" dirty="0">
                <a:solidFill>
                  <a:srgbClr val="F4950D"/>
                </a:solidFill>
                <a:latin typeface="KyivTypeSans-Regular2" panose="00000500000000000000" pitchFamily="50" charset="0"/>
              </a:rPr>
              <a:t>This new </a:t>
            </a:r>
            <a:r>
              <a:rPr lang="fr-FR" sz="1800" b="0" i="0" u="none" strike="noStrike" baseline="0" dirty="0" err="1">
                <a:solidFill>
                  <a:srgbClr val="F4950D"/>
                </a:solidFill>
                <a:latin typeface="KyivTypeSans-Regular2" panose="00000500000000000000" pitchFamily="50" charset="0"/>
              </a:rPr>
              <a:t>generation</a:t>
            </a:r>
            <a:r>
              <a:rPr lang="fr-FR" sz="1800" b="0" i="0" u="none" strike="noStrike" baseline="0" dirty="0">
                <a:solidFill>
                  <a:srgbClr val="F4950D"/>
                </a:solidFill>
                <a:latin typeface="KyivTypeSans-Regular2" panose="00000500000000000000" pitchFamily="50" charset="0"/>
              </a:rPr>
              <a:t> </a:t>
            </a:r>
            <a:r>
              <a:rPr lang="en-US" sz="1800" b="0" i="0" u="none" strike="noStrike" baseline="0" dirty="0">
                <a:solidFill>
                  <a:srgbClr val="F4950D"/>
                </a:solidFill>
                <a:latin typeface="KyivTypeSans-Regular2" panose="00000500000000000000" pitchFamily="50" charset="0"/>
              </a:rPr>
              <a:t>of stable vitamin C is fat-soluble </a:t>
            </a:r>
            <a:r>
              <a:rPr lang="fr-FR" sz="1800" b="0" i="0" u="none" strike="noStrike" baseline="0" dirty="0">
                <a:solidFill>
                  <a:srgbClr val="F4950D"/>
                </a:solidFill>
                <a:latin typeface="KyivTypeSans-Regular2" panose="00000500000000000000" pitchFamily="50" charset="0"/>
              </a:rPr>
              <a:t>for </a:t>
            </a:r>
            <a:r>
              <a:rPr lang="fr-FR" sz="1800" b="0" i="0" u="none" strike="noStrike" baseline="0" dirty="0" err="1">
                <a:solidFill>
                  <a:srgbClr val="F4950D"/>
                </a:solidFill>
                <a:latin typeface="KyivTypeSans-Regular2" panose="00000500000000000000" pitchFamily="50" charset="0"/>
              </a:rPr>
              <a:t>improved</a:t>
            </a:r>
            <a:r>
              <a:rPr lang="fr-FR" sz="1800" b="0" i="0" u="none" strike="noStrike" baseline="0" dirty="0">
                <a:solidFill>
                  <a:srgbClr val="F4950D"/>
                </a:solidFill>
                <a:latin typeface="KyivTypeSans-Regular2" panose="00000500000000000000" pitchFamily="50" charset="0"/>
              </a:rPr>
              <a:t> bio-assimilation</a:t>
            </a:r>
            <a:endParaRPr lang="en-US" b="0" i="0" dirty="0">
              <a:solidFill>
                <a:srgbClr val="3E3E3E"/>
              </a:solidFill>
              <a:effectLst/>
              <a:latin typeface="Sofia Pro" panose="00000500000000000000" pitchFamily="50" charset="0"/>
            </a:endParaRPr>
          </a:p>
          <a:p>
            <a:endParaRPr lang="fr-FR" sz="1200" i="0" u="none"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63EA7-A024-41BE-BFA5-2D2CC21575F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8161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FR" sz="1000" dirty="0">
                <a:solidFill>
                  <a:srgbClr val="3E3E3E"/>
                </a:solidFill>
                <a:latin typeface="Roboto Light" panose="02000000000000000000" pitchFamily="2" charset="0"/>
                <a:ea typeface="Roboto Light" panose="02000000000000000000" pitchFamily="2" charset="0"/>
              </a:rPr>
              <a:t>20% of stable </a:t>
            </a:r>
            <a:r>
              <a:rPr lang="fr-FR" sz="1000" dirty="0" err="1">
                <a:solidFill>
                  <a:srgbClr val="3E3E3E"/>
                </a:solidFill>
                <a:latin typeface="Roboto Light" panose="02000000000000000000" pitchFamily="2" charset="0"/>
                <a:ea typeface="Roboto Light" panose="02000000000000000000" pitchFamily="2" charset="0"/>
              </a:rPr>
              <a:t>vitamin</a:t>
            </a:r>
            <a:r>
              <a:rPr lang="fr-FR" sz="1000" dirty="0">
                <a:solidFill>
                  <a:srgbClr val="3E3E3E"/>
                </a:solidFill>
                <a:latin typeface="Roboto Light" panose="02000000000000000000" pitchFamily="2" charset="0"/>
                <a:ea typeface="Roboto Light" panose="02000000000000000000" pitchFamily="2" charset="0"/>
              </a:rPr>
              <a:t> C :</a:t>
            </a:r>
          </a:p>
          <a:p>
            <a:r>
              <a:rPr lang="en-US" sz="1000" b="0" dirty="0">
                <a:solidFill>
                  <a:schemeClr val="accent2"/>
                </a:solidFill>
                <a:latin typeface="+mn-lt"/>
                <a:ea typeface="Roboto Black" panose="02000000000000000000" pitchFamily="2" charset="0"/>
              </a:rPr>
              <a:t>100% natural origin, this stable form of vitamin C concentrates all the power and effectiveness of vitamin C without its disadvantages:</a:t>
            </a:r>
          </a:p>
          <a:p>
            <a:r>
              <a:rPr lang="en-US" sz="1000" b="0" dirty="0">
                <a:solidFill>
                  <a:schemeClr val="accent2"/>
                </a:solidFill>
                <a:latin typeface="+mn-lt"/>
                <a:ea typeface="Roboto Black" panose="02000000000000000000" pitchFamily="2" charset="0"/>
              </a:rPr>
              <a:t>Ultra-stable to light, heat, air (the vitamin C molecule is stabilized 4 times), its power is guaranteed throughout its use.</a:t>
            </a:r>
          </a:p>
          <a:p>
            <a:r>
              <a:rPr lang="en-US" sz="1000" b="0" dirty="0">
                <a:solidFill>
                  <a:schemeClr val="accent2"/>
                </a:solidFill>
                <a:latin typeface="+mn-lt"/>
                <a:ea typeface="Roboto Black" panose="02000000000000000000" pitchFamily="2" charset="0"/>
              </a:rPr>
              <a:t>Non-acidic and therefore better tolerated, it is biocompatible with all skin types (dermatologically tested on all skin types, even sensitive skin. Good tolerance).</a:t>
            </a:r>
          </a:p>
          <a:p>
            <a:r>
              <a:rPr lang="en-US" sz="1000" b="0" dirty="0">
                <a:solidFill>
                  <a:schemeClr val="accent2"/>
                </a:solidFill>
                <a:latin typeface="+mn-lt"/>
                <a:ea typeface="Roboto Black" panose="02000000000000000000" pitchFamily="2" charset="0"/>
              </a:rPr>
              <a:t>Liposoluble for a bio-assimilation and a penetration optimized </a:t>
            </a:r>
          </a:p>
          <a:p>
            <a:pPr marL="0" marR="0" lvl="0" indent="0" defTabSz="914400" rtl="0" eaLnBrk="1" fontAlgn="auto" latinLnBrk="0" hangingPunct="1">
              <a:lnSpc>
                <a:spcPct val="100000"/>
              </a:lnSpc>
              <a:spcBef>
                <a:spcPts val="0"/>
              </a:spcBef>
              <a:spcAft>
                <a:spcPts val="0"/>
              </a:spcAft>
              <a:buClrTx/>
              <a:buSzTx/>
              <a:buFontTx/>
              <a:buNone/>
              <a:tabLst/>
              <a:defRPr/>
            </a:pPr>
            <a:br>
              <a:rPr lang="fr-FR" sz="1000" dirty="0">
                <a:solidFill>
                  <a:srgbClr val="3E3E3E"/>
                </a:solidFill>
                <a:latin typeface="Roboto Light" panose="02000000000000000000" pitchFamily="2" charset="0"/>
                <a:ea typeface="Roboto Light" panose="02000000000000000000" pitchFamily="2" charset="0"/>
              </a:rPr>
            </a:br>
            <a:r>
              <a:rPr lang="fr-FR" sz="1000" dirty="0" err="1">
                <a:solidFill>
                  <a:srgbClr val="3E3E3E"/>
                </a:solidFill>
                <a:latin typeface="Roboto Light" panose="02000000000000000000" pitchFamily="2" charset="0"/>
                <a:ea typeface="Roboto Light" panose="02000000000000000000" pitchFamily="2" charset="0"/>
              </a:rPr>
              <a:t>Tumeric</a:t>
            </a:r>
            <a:r>
              <a:rPr lang="fr-FR" sz="1000" dirty="0">
                <a:solidFill>
                  <a:srgbClr val="3E3E3E"/>
                </a:solidFill>
                <a:latin typeface="Roboto Light" panose="02000000000000000000" pitchFamily="2" charset="0"/>
                <a:ea typeface="Roboto Light" panose="02000000000000000000" pitchFamily="2" charset="0"/>
              </a:rPr>
              <a:t> ; </a:t>
            </a:r>
            <a:r>
              <a:rPr kumimoji="0" lang="en-US" sz="1050" b="0" i="0" u="none" strike="noStrike" kern="120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mn-cs"/>
              </a:rPr>
              <a:t>Stimulating action on epidermis and dermis</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mn-cs"/>
              </a:rPr>
              <a:t>Help the skin to be firmer and more elastic.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mn-cs"/>
              </a:rPr>
              <a:t>It completes the protective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mn-cs"/>
              </a:rPr>
              <a:t>and anti-aging action of vitamin C.</a:t>
            </a:r>
          </a:p>
          <a:p>
            <a:endParaRPr lang="fr-FR" sz="1000" dirty="0">
              <a:solidFill>
                <a:srgbClr val="3E3E3E"/>
              </a:solidFill>
              <a:latin typeface="Roboto Light" panose="02000000000000000000" pitchFamily="2" charset="0"/>
              <a:ea typeface="Roboto Light" panose="02000000000000000000" pitchFamily="2" charset="0"/>
            </a:endParaRPr>
          </a:p>
          <a:p>
            <a:r>
              <a:rPr lang="fr-FR" sz="1000" dirty="0" err="1">
                <a:solidFill>
                  <a:srgbClr val="3E3E3E"/>
                </a:solidFill>
                <a:latin typeface="Roboto Light" panose="02000000000000000000" pitchFamily="2" charset="0"/>
                <a:ea typeface="Roboto Light" panose="02000000000000000000" pitchFamily="2" charset="0"/>
              </a:rPr>
              <a:t>Pomegranate</a:t>
            </a:r>
            <a:r>
              <a:rPr lang="fr-FR" sz="1000" dirty="0">
                <a:solidFill>
                  <a:srgbClr val="3E3E3E"/>
                </a:solidFill>
                <a:latin typeface="Roboto Light" panose="02000000000000000000" pitchFamily="2" charset="0"/>
                <a:ea typeface="Roboto Light" panose="02000000000000000000" pitchFamily="2" charset="0"/>
              </a:rPr>
              <a:t> : </a:t>
            </a:r>
            <a:r>
              <a:rPr kumimoji="0" lang="en-US" sz="1050" b="0" i="0" u="none" strike="noStrike" kern="120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mn-cs"/>
              </a:rPr>
              <a:t>Action on cellular oxygenation and melanogenesis</a:t>
            </a:r>
          </a:p>
          <a:p>
            <a:pPr marL="0" marR="0" lvl="0" indent="0" defTabSz="914400" rtl="0" eaLnBrk="1" fontAlgn="auto" latinLnBrk="0" hangingPunct="1">
              <a:lnSpc>
                <a:spcPct val="100000"/>
              </a:lnSpc>
              <a:spcBef>
                <a:spcPts val="0"/>
              </a:spcBef>
              <a:spcAft>
                <a:spcPts val="0"/>
              </a:spcAft>
              <a:buClrTx/>
              <a:buSzTx/>
              <a:buFontTx/>
              <a:buNone/>
              <a:tabLst/>
              <a:defRPr/>
            </a:pPr>
            <a:endParaRPr lang="en-US" sz="1000" dirty="0">
              <a:solidFill>
                <a:srgbClr val="3E3E3E"/>
              </a:solidFill>
              <a:latin typeface="Roboto Light" panose="02000000000000000000" pitchFamily="2" charset="0"/>
              <a:ea typeface="Roboto Light" panose="02000000000000000000" pitchFamily="2"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000" dirty="0">
                <a:solidFill>
                  <a:srgbClr val="3E3E3E"/>
                </a:solidFill>
                <a:latin typeface="Roboto Light" panose="02000000000000000000" pitchFamily="2" charset="0"/>
                <a:ea typeface="Roboto Light" panose="02000000000000000000" pitchFamily="2" charset="0"/>
              </a:rPr>
              <a:t>Help the skin to be more luminous and more uniform. </a:t>
            </a:r>
          </a:p>
          <a:p>
            <a:pPr marL="0" marR="0" lvl="0" indent="0" defTabSz="914400" rtl="0" eaLnBrk="1" fontAlgn="auto" latinLnBrk="0" hangingPunct="1">
              <a:lnSpc>
                <a:spcPct val="100000"/>
              </a:lnSpc>
              <a:spcBef>
                <a:spcPts val="0"/>
              </a:spcBef>
              <a:spcAft>
                <a:spcPts val="0"/>
              </a:spcAft>
              <a:buClrTx/>
              <a:buSzTx/>
              <a:buFontTx/>
              <a:buNone/>
              <a:tabLst/>
              <a:defRPr/>
            </a:pPr>
            <a:r>
              <a:rPr lang="en-US" sz="1000" dirty="0">
                <a:solidFill>
                  <a:srgbClr val="3E3E3E"/>
                </a:solidFill>
                <a:latin typeface="Roboto Light" panose="02000000000000000000" pitchFamily="2" charset="0"/>
                <a:ea typeface="Roboto Light" panose="02000000000000000000" pitchFamily="2" charset="0"/>
              </a:rPr>
              <a:t>They reinforce the radiance and </a:t>
            </a:r>
          </a:p>
          <a:p>
            <a:pPr marL="0" marR="0" lvl="0" indent="0" defTabSz="914400" rtl="0" eaLnBrk="1" fontAlgn="auto" latinLnBrk="0" hangingPunct="1">
              <a:lnSpc>
                <a:spcPct val="100000"/>
              </a:lnSpc>
              <a:spcBef>
                <a:spcPts val="0"/>
              </a:spcBef>
              <a:spcAft>
                <a:spcPts val="0"/>
              </a:spcAft>
              <a:buClrTx/>
              <a:buSzTx/>
              <a:buFontTx/>
              <a:buNone/>
              <a:tabLst/>
              <a:defRPr/>
            </a:pPr>
            <a:r>
              <a:rPr lang="en-US" sz="1000" dirty="0">
                <a:solidFill>
                  <a:srgbClr val="3E3E3E"/>
                </a:solidFill>
                <a:latin typeface="Roboto Light" panose="02000000000000000000" pitchFamily="2" charset="0"/>
                <a:ea typeface="Roboto Light" panose="02000000000000000000" pitchFamily="2" charset="0"/>
              </a:rPr>
              <a:t>anti-dark spot action of Vitamin C</a:t>
            </a:r>
          </a:p>
          <a:p>
            <a:pPr marL="0" marR="0" lvl="0" indent="0" defTabSz="914400" rtl="0" eaLnBrk="1" fontAlgn="auto" latinLnBrk="0" hangingPunct="1">
              <a:lnSpc>
                <a:spcPct val="100000"/>
              </a:lnSpc>
              <a:spcBef>
                <a:spcPts val="0"/>
              </a:spcBef>
              <a:spcAft>
                <a:spcPts val="0"/>
              </a:spcAft>
              <a:buClrTx/>
              <a:buSzTx/>
              <a:buFontTx/>
              <a:buNone/>
              <a:tabLst/>
              <a:defRPr/>
            </a:pPr>
            <a:endParaRPr lang="en-US" sz="1000" dirty="0">
              <a:solidFill>
                <a:srgbClr val="3E3E3E"/>
              </a:solidFill>
              <a:latin typeface="Roboto Light" panose="02000000000000000000" pitchFamily="2" charset="0"/>
              <a:ea typeface="Roboto Light" panose="02000000000000000000" pitchFamily="2"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000" dirty="0">
                <a:solidFill>
                  <a:srgbClr val="3E3E3E"/>
                </a:solidFill>
                <a:latin typeface="Roboto Light" panose="02000000000000000000" pitchFamily="2" charset="0"/>
                <a:ea typeface="Roboto Light" panose="02000000000000000000" pitchFamily="2" charset="0"/>
              </a:rPr>
              <a:t>Organic apricot oil :</a:t>
            </a:r>
          </a:p>
          <a:p>
            <a:r>
              <a:rPr lang="en-US" sz="1000" dirty="0"/>
              <a:t>extracted from the kernel is composed mainly of Omega 9 and Omega 6, known for their nourishing, softening and smoothing properties.</a:t>
            </a:r>
          </a:p>
          <a:p>
            <a:r>
              <a:rPr lang="en-US" sz="1000" dirty="0"/>
              <a:t>This organic apricot oil is also rich in vitamins A and E (photo-protective, anti-oxidant), phytosterols (restoration of the barrier function, UV protection, anti-aging skin). Endowed with a "complexion illuminating" power (healthy glow effect), it is therefore particularly recommended in toning treatment formulas intended for dull, devitalized and dehydrated skin. Its rapid penetration, without leaving an oily feel, is suitable for all skin types, even oily and combination.</a:t>
            </a:r>
          </a:p>
          <a:p>
            <a:pPr marL="0" marR="0" lvl="0" indent="0" defTabSz="914400" rtl="0" eaLnBrk="1" fontAlgn="auto" latinLnBrk="0" hangingPunct="1">
              <a:lnSpc>
                <a:spcPct val="100000"/>
              </a:lnSpc>
              <a:spcBef>
                <a:spcPts val="0"/>
              </a:spcBef>
              <a:spcAft>
                <a:spcPts val="0"/>
              </a:spcAft>
              <a:buClrTx/>
              <a:buSzTx/>
              <a:buFontTx/>
              <a:buNone/>
              <a:tabLst/>
              <a:defRPr/>
            </a:pPr>
            <a:endParaRPr lang="fr-FR" sz="1000" dirty="0">
              <a:solidFill>
                <a:srgbClr val="3E3E3E"/>
              </a:solidFill>
              <a:latin typeface="Roboto Light" panose="02000000000000000000" pitchFamily="2" charset="0"/>
              <a:ea typeface="Roboto Light" panose="02000000000000000000" pitchFamily="2" charset="0"/>
            </a:endParaRP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2D63E3-0550-4826-886B-56ADBA66688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13361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FORMATION</a:t>
            </a: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75D512-6B45-4599-B546-A08B6EF7031D}"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1499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baseline="0"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14</a:t>
            </a:fld>
            <a:endParaRPr lang="fr-FR"/>
          </a:p>
        </p:txBody>
      </p:sp>
    </p:spTree>
    <p:extLst>
      <p:ext uri="{BB962C8B-B14F-4D97-AF65-F5344CB8AC3E}">
        <p14:creationId xmlns:p14="http://schemas.microsoft.com/office/powerpoint/2010/main" val="39158051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baseline="0"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15</a:t>
            </a:fld>
            <a:endParaRPr lang="fr-FR"/>
          </a:p>
        </p:txBody>
      </p:sp>
    </p:spTree>
    <p:extLst>
      <p:ext uri="{BB962C8B-B14F-4D97-AF65-F5344CB8AC3E}">
        <p14:creationId xmlns:p14="http://schemas.microsoft.com/office/powerpoint/2010/main" val="3478427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baseline="0"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16</a:t>
            </a:fld>
            <a:endParaRPr lang="fr-FR"/>
          </a:p>
        </p:txBody>
      </p:sp>
    </p:spTree>
    <p:extLst>
      <p:ext uri="{BB962C8B-B14F-4D97-AF65-F5344CB8AC3E}">
        <p14:creationId xmlns:p14="http://schemas.microsoft.com/office/powerpoint/2010/main" val="1970734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baseline="0"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17</a:t>
            </a:fld>
            <a:endParaRPr lang="fr-FR"/>
          </a:p>
        </p:txBody>
      </p:sp>
    </p:spTree>
    <p:extLst>
      <p:ext uri="{BB962C8B-B14F-4D97-AF65-F5344CB8AC3E}">
        <p14:creationId xmlns:p14="http://schemas.microsoft.com/office/powerpoint/2010/main" val="1791695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FORMATION</a:t>
            </a: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75D512-6B45-4599-B546-A08B6EF7031D}"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71924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The app </a:t>
            </a:r>
            <a:r>
              <a:rPr lang="fr-FR" dirty="0" err="1"/>
              <a:t>is</a:t>
            </a:r>
            <a:r>
              <a:rPr lang="fr-FR" dirty="0"/>
              <a:t> </a:t>
            </a:r>
            <a:r>
              <a:rPr lang="fr-FR" dirty="0" err="1"/>
              <a:t>also</a:t>
            </a:r>
            <a:r>
              <a:rPr lang="fr-FR" dirty="0"/>
              <a:t> </a:t>
            </a:r>
            <a:r>
              <a:rPr lang="fr-FR" dirty="0" err="1"/>
              <a:t>available</a:t>
            </a:r>
            <a:r>
              <a:rPr lang="fr-FR" dirty="0"/>
              <a:t> on computer on the </a:t>
            </a:r>
            <a:r>
              <a:rPr lang="fr-FR" dirty="0" err="1"/>
              <a:t>link</a:t>
            </a:r>
            <a:r>
              <a:rPr lang="fr-FR" dirty="0"/>
              <a:t> </a:t>
            </a:r>
            <a:r>
              <a:rPr lang="fr-FR" dirty="0" err="1"/>
              <a:t>below</a:t>
            </a:r>
            <a:r>
              <a:rPr lang="fr-FR" dirty="0"/>
              <a:t> :</a:t>
            </a:r>
          </a:p>
          <a:p>
            <a:r>
              <a:rPr lang="fr-FR" dirty="0"/>
              <a:t>https://yonka.sparted.com/app</a:t>
            </a:r>
          </a:p>
          <a:p>
            <a:endParaRPr lang="fr-FR" dirty="0"/>
          </a:p>
          <a:p>
            <a:pPr marL="171450" indent="-171450">
              <a:buFont typeface="Arial" panose="020B0604020202020204" pitchFamily="34" charset="0"/>
              <a:buChar char="•"/>
            </a:pPr>
            <a:r>
              <a:rPr lang="fr-FR" b="1" dirty="0" err="1"/>
              <a:t>Create</a:t>
            </a:r>
            <a:r>
              <a:rPr lang="fr-FR" b="1" dirty="0"/>
              <a:t> an </a:t>
            </a:r>
            <a:r>
              <a:rPr lang="fr-FR" b="1" dirty="0" err="1"/>
              <a:t>account</a:t>
            </a:r>
            <a:r>
              <a:rPr lang="fr-FR" b="1" dirty="0"/>
              <a:t>, </a:t>
            </a:r>
            <a:r>
              <a:rPr lang="fr-FR" b="1" dirty="0" err="1"/>
              <a:t>add</a:t>
            </a:r>
            <a:r>
              <a:rPr lang="fr-FR" b="1" dirty="0"/>
              <a:t> </a:t>
            </a:r>
            <a:r>
              <a:rPr lang="fr-FR" b="1" dirty="0" err="1"/>
              <a:t>your</a:t>
            </a:r>
            <a:r>
              <a:rPr lang="fr-FR" b="1" dirty="0"/>
              <a:t> </a:t>
            </a:r>
            <a:r>
              <a:rPr lang="fr-FR" b="1" dirty="0" err="1"/>
              <a:t>family</a:t>
            </a:r>
            <a:r>
              <a:rPr lang="fr-FR" b="1" dirty="0"/>
              <a:t> </a:t>
            </a:r>
            <a:r>
              <a:rPr lang="fr-FR" b="1" dirty="0" err="1"/>
              <a:t>name</a:t>
            </a:r>
            <a:r>
              <a:rPr lang="fr-FR" b="1" dirty="0"/>
              <a:t>, first </a:t>
            </a:r>
            <a:r>
              <a:rPr lang="fr-FR" b="1" dirty="0" err="1"/>
              <a:t>name</a:t>
            </a:r>
            <a:r>
              <a:rPr lang="fr-FR" b="1" dirty="0"/>
              <a:t>, email and </a:t>
            </a:r>
            <a:r>
              <a:rPr lang="fr-FR" b="1" dirty="0" err="1"/>
              <a:t>passeword</a:t>
            </a:r>
            <a:endParaRPr lang="fr-FR" b="1" dirty="0"/>
          </a:p>
          <a:p>
            <a:pPr marL="171450" indent="-171450">
              <a:buFont typeface="Arial" panose="020B0604020202020204" pitchFamily="34" charset="0"/>
              <a:buChar char="•"/>
            </a:pPr>
            <a:r>
              <a:rPr lang="fr-FR" b="1" dirty="0"/>
              <a:t>Enter the </a:t>
            </a:r>
            <a:r>
              <a:rPr lang="fr-FR" b="1" dirty="0" err="1"/>
              <a:t>magic</a:t>
            </a:r>
            <a:r>
              <a:rPr lang="fr-FR" b="1" dirty="0"/>
              <a:t> code YK1954</a:t>
            </a:r>
          </a:p>
          <a:p>
            <a:pPr marL="171450" indent="-171450">
              <a:buFont typeface="Arial" panose="020B0604020202020204" pitchFamily="34" charset="0"/>
              <a:buChar char="•"/>
            </a:pPr>
            <a:r>
              <a:rPr lang="fr-FR" b="1" dirty="0"/>
              <a:t>Click on start and </a:t>
            </a:r>
            <a:r>
              <a:rPr lang="fr-FR" b="1" dirty="0" err="1"/>
              <a:t>choose</a:t>
            </a:r>
            <a:r>
              <a:rPr lang="fr-FR" b="1" dirty="0"/>
              <a:t> </a:t>
            </a:r>
            <a:r>
              <a:rPr lang="fr-FR" b="1" dirty="0" err="1"/>
              <a:t>your</a:t>
            </a:r>
            <a:r>
              <a:rPr lang="fr-FR" b="1" dirty="0"/>
              <a:t> segmentation</a:t>
            </a:r>
          </a:p>
          <a:p>
            <a:pPr marL="171450" indent="-171450">
              <a:buFont typeface="Arial" panose="020B0604020202020204" pitchFamily="34" charset="0"/>
              <a:buChar char="•"/>
            </a:pPr>
            <a:r>
              <a:rPr lang="fr-FR" b="1" dirty="0" err="1"/>
              <a:t>Let’s</a:t>
            </a:r>
            <a:r>
              <a:rPr lang="fr-FR" b="1" dirty="0"/>
              <a:t> </a:t>
            </a:r>
            <a:r>
              <a:rPr lang="fr-FR" b="1" dirty="0" err="1"/>
              <a:t>play</a:t>
            </a:r>
            <a:r>
              <a:rPr lang="fr-FR" b="1" dirty="0"/>
              <a:t> and </a:t>
            </a:r>
            <a:r>
              <a:rPr lang="fr-FR" b="1" dirty="0" err="1"/>
              <a:t>don’t</a:t>
            </a:r>
            <a:r>
              <a:rPr lang="fr-FR" b="1" dirty="0"/>
              <a:t> </a:t>
            </a:r>
            <a:r>
              <a:rPr lang="fr-FR" b="1" dirty="0" err="1"/>
              <a:t>forget</a:t>
            </a:r>
            <a:r>
              <a:rPr lang="fr-FR" b="1" dirty="0"/>
              <a:t> to </a:t>
            </a:r>
            <a:r>
              <a:rPr lang="fr-FR" b="1" dirty="0" err="1"/>
              <a:t>activate</a:t>
            </a:r>
            <a:r>
              <a:rPr lang="fr-FR" b="1" dirty="0"/>
              <a:t> </a:t>
            </a:r>
            <a:r>
              <a:rPr lang="fr-FR" b="1" dirty="0" err="1"/>
              <a:t>your</a:t>
            </a:r>
            <a:r>
              <a:rPr lang="fr-FR" b="1" dirty="0"/>
              <a:t> notifications.</a:t>
            </a:r>
          </a:p>
        </p:txBody>
      </p:sp>
      <p:sp>
        <p:nvSpPr>
          <p:cNvPr id="4" name="Espace réservé du numéro de diapositive 3"/>
          <p:cNvSpPr>
            <a:spLocks noGrp="1"/>
          </p:cNvSpPr>
          <p:nvPr>
            <p:ph type="sldNum" sz="quarter" idx="5"/>
          </p:nvPr>
        </p:nvSpPr>
        <p:spPr/>
        <p:txBody>
          <a:bodyPr/>
          <a:lstStyle/>
          <a:p>
            <a:fld id="{69108438-05C2-49B9-BB75-05CB62126567}" type="slidenum">
              <a:rPr lang="fr-FR" smtClean="0"/>
              <a:t>20</a:t>
            </a:fld>
            <a:endParaRPr lang="fr-FR"/>
          </a:p>
        </p:txBody>
      </p:sp>
    </p:spTree>
    <p:extLst>
      <p:ext uri="{BB962C8B-B14F-4D97-AF65-F5344CB8AC3E}">
        <p14:creationId xmlns:p14="http://schemas.microsoft.com/office/powerpoint/2010/main" val="1296233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As </a:t>
            </a:r>
            <a:r>
              <a:rPr lang="fr-FR" dirty="0" err="1"/>
              <a:t>you</a:t>
            </a:r>
            <a:r>
              <a:rPr lang="fr-FR" dirty="0"/>
              <a:t> know, </a:t>
            </a:r>
            <a:r>
              <a:rPr lang="fr-FR" dirty="0" err="1"/>
              <a:t>now</a:t>
            </a:r>
            <a:r>
              <a:rPr lang="fr-FR" dirty="0"/>
              <a:t> </a:t>
            </a:r>
            <a:r>
              <a:rPr lang="fr-FR" dirty="0" err="1"/>
              <a:t>we</a:t>
            </a:r>
            <a:r>
              <a:rPr lang="fr-FR" dirty="0"/>
              <a:t> have 5 </a:t>
            </a:r>
            <a:r>
              <a:rPr lang="fr-FR" dirty="0" err="1"/>
              <a:t>serums</a:t>
            </a:r>
            <a:r>
              <a:rPr lang="fr-FR" dirty="0"/>
              <a:t>, </a:t>
            </a:r>
            <a:r>
              <a:rPr lang="en-US" dirty="0"/>
              <a:t>in order to meet each need.</a:t>
            </a:r>
            <a:endParaRPr lang="fr-FR" dirty="0"/>
          </a:p>
        </p:txBody>
      </p:sp>
      <p:sp>
        <p:nvSpPr>
          <p:cNvPr id="4" name="Espace réservé du numéro de diapositive 3"/>
          <p:cNvSpPr>
            <a:spLocks noGrp="1"/>
          </p:cNvSpPr>
          <p:nvPr>
            <p:ph type="sldNum" sz="quarter" idx="5"/>
          </p:nvPr>
        </p:nvSpPr>
        <p:spPr/>
        <p:txBody>
          <a:bodyPr/>
          <a:lstStyle/>
          <a:p>
            <a:fld id="{CE563EA7-A024-41BE-BFA5-2D2CC21575F9}" type="slidenum">
              <a:rPr lang="fr-FR" smtClean="0"/>
              <a:pPr/>
              <a:t>2</a:t>
            </a:fld>
            <a:endParaRPr lang="fr-FR"/>
          </a:p>
        </p:txBody>
      </p:sp>
    </p:spTree>
    <p:extLst>
      <p:ext uri="{BB962C8B-B14F-4D97-AF65-F5344CB8AC3E}">
        <p14:creationId xmlns:p14="http://schemas.microsoft.com/office/powerpoint/2010/main" val="27236642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FORMATION</a:t>
            </a: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75D512-6B45-4599-B546-A08B6EF7031D}"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3238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041900" y="566738"/>
            <a:ext cx="5043488" cy="2836862"/>
          </a:xfrm>
        </p:spPr>
      </p:sp>
      <p:sp>
        <p:nvSpPr>
          <p:cNvPr id="3" name="Espace réservé des notes 2"/>
          <p:cNvSpPr>
            <a:spLocks noGrp="1"/>
          </p:cNvSpPr>
          <p:nvPr>
            <p:ph type="body" idx="1"/>
          </p:nvPr>
        </p:nvSpPr>
        <p:spPr/>
        <p:txBody>
          <a:bodyPr/>
          <a:lstStyle/>
          <a:p>
            <a:r>
              <a:rPr lang="fr-FR" sz="1200" i="0" kern="1200" dirty="0">
                <a:solidFill>
                  <a:schemeClr val="tx1"/>
                </a:solidFill>
                <a:effectLst/>
                <a:latin typeface="+mn-lt"/>
                <a:ea typeface="+mn-ea"/>
                <a:cs typeface="+mn-cs"/>
              </a:rPr>
              <a:t>First </a:t>
            </a:r>
            <a:r>
              <a:rPr lang="fr-FR" sz="1200" i="0" kern="1200" dirty="0" err="1">
                <a:solidFill>
                  <a:schemeClr val="tx1"/>
                </a:solidFill>
                <a:effectLst/>
                <a:latin typeface="+mn-lt"/>
                <a:ea typeface="+mn-ea"/>
                <a:cs typeface="+mn-cs"/>
              </a:rPr>
              <a:t>product</a:t>
            </a:r>
            <a:r>
              <a:rPr lang="fr-FR" sz="1200" i="0" kern="1200" baseline="0" dirty="0">
                <a:solidFill>
                  <a:schemeClr val="tx1"/>
                </a:solidFill>
                <a:effectLst/>
                <a:latin typeface="+mn-lt"/>
                <a:ea typeface="+mn-ea"/>
                <a:cs typeface="+mn-cs"/>
              </a:rPr>
              <a:t> : </a:t>
            </a:r>
            <a:r>
              <a:rPr lang="fr-FR" sz="1200" i="0" kern="1200" dirty="0">
                <a:solidFill>
                  <a:schemeClr val="tx1"/>
                </a:solidFill>
                <a:effectLst/>
                <a:latin typeface="+mn-lt"/>
                <a:ea typeface="+mn-ea"/>
                <a:cs typeface="+mn-cs"/>
              </a:rPr>
              <a:t>HYDRA</a:t>
            </a:r>
            <a:r>
              <a:rPr lang="fr-FR" sz="1200" i="0" kern="1200" baseline="0" dirty="0">
                <a:solidFill>
                  <a:schemeClr val="tx1"/>
                </a:solidFill>
                <a:effectLst/>
                <a:latin typeface="+mn-lt"/>
                <a:ea typeface="+mn-ea"/>
                <a:cs typeface="+mn-cs"/>
              </a:rPr>
              <a:t> N°1 SERUM </a:t>
            </a:r>
            <a:r>
              <a:rPr lang="fr-FR" sz="1200" i="0" kern="1200" dirty="0">
                <a:solidFill>
                  <a:schemeClr val="tx1"/>
                </a:solidFill>
                <a:effectLst/>
                <a:latin typeface="+mn-lt"/>
                <a:ea typeface="+mn-ea"/>
                <a:cs typeface="+mn-cs"/>
              </a:rPr>
              <a:t>: the </a:t>
            </a:r>
            <a:r>
              <a:rPr lang="fr-FR" sz="1200" i="0" kern="1200" dirty="0" err="1">
                <a:solidFill>
                  <a:schemeClr val="tx1"/>
                </a:solidFill>
                <a:effectLst/>
                <a:latin typeface="+mn-lt"/>
                <a:ea typeface="+mn-ea"/>
                <a:cs typeface="+mn-cs"/>
              </a:rPr>
              <a:t>ally</a:t>
            </a:r>
            <a:r>
              <a:rPr lang="fr-FR" sz="1200" i="0" kern="1200" dirty="0">
                <a:solidFill>
                  <a:schemeClr val="tx1"/>
                </a:solidFill>
                <a:effectLst/>
                <a:latin typeface="+mn-lt"/>
                <a:ea typeface="+mn-ea"/>
                <a:cs typeface="+mn-cs"/>
              </a:rPr>
              <a:t> of </a:t>
            </a:r>
            <a:r>
              <a:rPr lang="fr-FR" sz="1200" i="0" kern="1200" dirty="0" err="1">
                <a:solidFill>
                  <a:schemeClr val="tx1"/>
                </a:solidFill>
                <a:effectLst/>
                <a:latin typeface="+mn-lt"/>
                <a:ea typeface="+mn-ea"/>
                <a:cs typeface="+mn-cs"/>
              </a:rPr>
              <a:t>thirsty</a:t>
            </a:r>
            <a:r>
              <a:rPr lang="fr-FR" sz="1200" i="0" kern="1200" dirty="0">
                <a:solidFill>
                  <a:schemeClr val="tx1"/>
                </a:solidFill>
                <a:effectLst/>
                <a:latin typeface="+mn-lt"/>
                <a:ea typeface="+mn-ea"/>
                <a:cs typeface="+mn-cs"/>
              </a:rPr>
              <a:t> skin !</a:t>
            </a:r>
            <a:endParaRPr lang="fr-FR" sz="1200" i="0" kern="1200" baseline="0" dirty="0">
              <a:solidFill>
                <a:schemeClr val="tx1"/>
              </a:solidFill>
              <a:effectLst/>
              <a:latin typeface="+mn-lt"/>
              <a:ea typeface="+mn-ea"/>
              <a:cs typeface="+mn-cs"/>
            </a:endParaRPr>
          </a:p>
          <a:p>
            <a:endParaRPr lang="fr-FR" sz="1200" i="0" kern="1200" baseline="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Description</a:t>
            </a:r>
            <a:r>
              <a:rPr lang="fr-FR" sz="1200" i="0" u="sng" kern="1200" baseline="0" dirty="0">
                <a:solidFill>
                  <a:schemeClr val="tx1"/>
                </a:solidFill>
                <a:effectLst/>
                <a:latin typeface="+mn-lt"/>
                <a:ea typeface="+mn-ea"/>
                <a:cs typeface="+mn-cs"/>
              </a:rPr>
              <a:t> : </a:t>
            </a:r>
            <a:endParaRPr lang="fr-FR" sz="1200" i="0" u="sng"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moisturizing serum with hyaluronic acid is the SOS treatment for very dehydrated skin, providing deep and long-lasting hydration. Enriched with restructuring and </a:t>
            </a:r>
            <a:r>
              <a:rPr lang="en-US" sz="1200" b="0" i="0" kern="1200" dirty="0" err="1">
                <a:solidFill>
                  <a:schemeClr val="tx1"/>
                </a:solidFill>
                <a:effectLst/>
                <a:latin typeface="+mn-lt"/>
                <a:ea typeface="+mn-ea"/>
                <a:cs typeface="+mn-cs"/>
              </a:rPr>
              <a:t>redensifying</a:t>
            </a:r>
            <a:r>
              <a:rPr lang="en-US" sz="1200" b="0" i="0" kern="1200" dirty="0">
                <a:solidFill>
                  <a:schemeClr val="tx1"/>
                </a:solidFill>
                <a:effectLst/>
                <a:latin typeface="+mn-lt"/>
                <a:ea typeface="+mn-ea"/>
                <a:cs typeface="+mn-cs"/>
              </a:rPr>
              <a:t> active ingredients, the skin is intensely soft, supple and plumped up</a:t>
            </a:r>
            <a:endParaRPr lang="fr-FR" sz="1200" b="0" i="0" kern="1200" dirty="0">
              <a:solidFill>
                <a:schemeClr val="tx1"/>
              </a:solidFill>
              <a:effectLst/>
              <a:latin typeface="+mn-lt"/>
              <a:ea typeface="+mn-ea"/>
              <a:cs typeface="+mn-cs"/>
            </a:endParaRPr>
          </a:p>
          <a:p>
            <a:endParaRPr lang="fr-FR" sz="1200" i="0" u="sng" kern="1200" dirty="0">
              <a:solidFill>
                <a:schemeClr val="tx1"/>
              </a:solidFill>
              <a:effectLst/>
              <a:latin typeface="+mn-lt"/>
              <a:ea typeface="+mn-ea"/>
              <a:cs typeface="+mn-cs"/>
            </a:endParaRPr>
          </a:p>
          <a:p>
            <a:r>
              <a:rPr lang="fr-FR" sz="1200" i="0" u="sng" kern="1200" dirty="0" err="1">
                <a:solidFill>
                  <a:schemeClr val="tx1"/>
                </a:solidFill>
                <a:effectLst/>
                <a:latin typeface="+mn-lt"/>
                <a:ea typeface="+mn-ea"/>
                <a:cs typeface="+mn-cs"/>
              </a:rPr>
              <a:t>Results</a:t>
            </a:r>
            <a:r>
              <a:rPr lang="fr-FR" sz="1200" i="0" u="sng" kern="1200" baseline="0" dirty="0">
                <a:solidFill>
                  <a:schemeClr val="tx1"/>
                </a:solidFill>
                <a:effectLst/>
                <a:latin typeface="+mn-lt"/>
                <a:ea typeface="+mn-ea"/>
                <a:cs typeface="+mn-cs"/>
              </a:rPr>
              <a:t> : </a:t>
            </a:r>
          </a:p>
          <a:p>
            <a:pPr lvl="0"/>
            <a:r>
              <a:rPr lang="fr-FR" sz="1600" dirty="0" err="1">
                <a:solidFill>
                  <a:srgbClr val="3E3E3E"/>
                </a:solidFill>
                <a:latin typeface="Roboto" panose="02000000000000000000" pitchFamily="2" charset="0"/>
                <a:ea typeface="Roboto" panose="02000000000000000000" pitchFamily="2" charset="0"/>
              </a:rPr>
              <a:t>Combined</a:t>
            </a:r>
            <a:r>
              <a:rPr lang="fr-FR" sz="1600" baseline="0" dirty="0">
                <a:solidFill>
                  <a:srgbClr val="3E3E3E"/>
                </a:solidFill>
                <a:latin typeface="Roboto" panose="02000000000000000000" pitchFamily="2" charset="0"/>
                <a:ea typeface="Roboto" panose="02000000000000000000" pitchFamily="2" charset="0"/>
              </a:rPr>
              <a:t> </a:t>
            </a:r>
            <a:r>
              <a:rPr lang="fr-FR" sz="1600" baseline="0" dirty="0" err="1">
                <a:solidFill>
                  <a:srgbClr val="3E3E3E"/>
                </a:solidFill>
                <a:latin typeface="Roboto" panose="02000000000000000000" pitchFamily="2" charset="0"/>
                <a:ea typeface="Roboto" panose="02000000000000000000" pitchFamily="2" charset="0"/>
              </a:rPr>
              <a:t>with</a:t>
            </a:r>
            <a:r>
              <a:rPr lang="fr-FR" sz="1600" dirty="0">
                <a:solidFill>
                  <a:srgbClr val="3E3E3E"/>
                </a:solidFill>
                <a:latin typeface="Roboto" panose="02000000000000000000" pitchFamily="2" charset="0"/>
                <a:ea typeface="Roboto" panose="02000000000000000000" pitchFamily="2" charset="0"/>
              </a:rPr>
              <a:t> </a:t>
            </a:r>
            <a:r>
              <a:rPr lang="fr-FR" sz="1600" cap="small" dirty="0">
                <a:solidFill>
                  <a:srgbClr val="3E3E3E"/>
                </a:solidFill>
                <a:latin typeface="Roboto" panose="02000000000000000000" pitchFamily="2" charset="0"/>
                <a:ea typeface="Roboto" panose="02000000000000000000" pitchFamily="2" charset="0"/>
              </a:rPr>
              <a:t>hydra n°1 crème </a:t>
            </a:r>
          </a:p>
          <a:p>
            <a:pPr lvl="0"/>
            <a:r>
              <a:rPr lang="en-US" sz="1200" i="1" dirty="0">
                <a:solidFill>
                  <a:srgbClr val="3E3E3E"/>
                </a:solidFill>
                <a:latin typeface="Roboto" panose="02000000000000000000" pitchFamily="2" charset="0"/>
                <a:ea typeface="Roboto" panose="02000000000000000000" pitchFamily="2" charset="0"/>
              </a:rPr>
              <a:t>+144% of hydration immediately and +102% after 8 hours</a:t>
            </a:r>
          </a:p>
          <a:p>
            <a:r>
              <a:rPr lang="fr-FR" sz="1600" dirty="0" err="1">
                <a:solidFill>
                  <a:srgbClr val="3E3E3E"/>
                </a:solidFill>
                <a:latin typeface="Roboto" panose="02000000000000000000" pitchFamily="2" charset="0"/>
                <a:ea typeface="Roboto" panose="02000000000000000000" pitchFamily="2" charset="0"/>
              </a:rPr>
              <a:t>With</a:t>
            </a:r>
            <a:r>
              <a:rPr lang="fr-FR" sz="1600" dirty="0">
                <a:solidFill>
                  <a:srgbClr val="3E3E3E"/>
                </a:solidFill>
                <a:latin typeface="Roboto" panose="02000000000000000000" pitchFamily="2" charset="0"/>
                <a:ea typeface="Roboto" panose="02000000000000000000" pitchFamily="2" charset="0"/>
              </a:rPr>
              <a:t> </a:t>
            </a:r>
            <a:r>
              <a:rPr lang="fr-FR" sz="1600" cap="small" dirty="0" err="1">
                <a:solidFill>
                  <a:srgbClr val="3E3E3E"/>
                </a:solidFill>
                <a:latin typeface="Roboto" panose="02000000000000000000" pitchFamily="2" charset="0"/>
                <a:ea typeface="Roboto" panose="02000000000000000000" pitchFamily="2" charset="0"/>
              </a:rPr>
              <a:t>hydra</a:t>
            </a:r>
            <a:r>
              <a:rPr lang="fr-FR" sz="1600" cap="small" dirty="0">
                <a:solidFill>
                  <a:srgbClr val="3E3E3E"/>
                </a:solidFill>
                <a:latin typeface="Roboto" panose="02000000000000000000" pitchFamily="2" charset="0"/>
                <a:ea typeface="Roboto" panose="02000000000000000000" pitchFamily="2" charset="0"/>
              </a:rPr>
              <a:t> n°1 fluide </a:t>
            </a:r>
          </a:p>
          <a:p>
            <a:r>
              <a:rPr lang="en-US" sz="1200" i="1" dirty="0">
                <a:solidFill>
                  <a:srgbClr val="3E3E3E"/>
                </a:solidFill>
                <a:latin typeface="Roboto" panose="02000000000000000000" pitchFamily="2" charset="0"/>
                <a:ea typeface="Roboto" panose="02000000000000000000" pitchFamily="2" charset="0"/>
              </a:rPr>
              <a:t>+122% of hydration immediately and +76% after 8 hours </a:t>
            </a:r>
          </a:p>
          <a:p>
            <a:endParaRPr lang="fr-FR" sz="1200" i="0" u="sng" kern="1200" dirty="0">
              <a:solidFill>
                <a:schemeClr val="tx1"/>
              </a:solidFill>
              <a:effectLst/>
              <a:latin typeface="+mn-lt"/>
              <a:ea typeface="+mn-ea"/>
              <a:cs typeface="+mn-cs"/>
            </a:endParaRPr>
          </a:p>
          <a:p>
            <a:r>
              <a:rPr lang="fr-FR" sz="1200" b="0" i="0" u="sng" kern="1200" dirty="0" err="1">
                <a:solidFill>
                  <a:schemeClr val="tx1"/>
                </a:solidFill>
                <a:effectLst/>
                <a:latin typeface="+mn-lt"/>
                <a:ea typeface="+mn-ea"/>
                <a:cs typeface="+mn-cs"/>
              </a:rPr>
              <a:t>What</a:t>
            </a:r>
            <a:r>
              <a:rPr lang="fr-FR" sz="1200" b="0" i="0" u="sng" kern="1200" baseline="0" dirty="0">
                <a:solidFill>
                  <a:schemeClr val="tx1"/>
                </a:solidFill>
                <a:effectLst/>
                <a:latin typeface="+mn-lt"/>
                <a:ea typeface="+mn-ea"/>
                <a:cs typeface="+mn-cs"/>
              </a:rPr>
              <a:t> </a:t>
            </a:r>
            <a:r>
              <a:rPr lang="fr-FR" sz="1200" b="0" i="0" u="sng" kern="1200" baseline="0" dirty="0" err="1">
                <a:solidFill>
                  <a:schemeClr val="tx1"/>
                </a:solidFill>
                <a:effectLst/>
                <a:latin typeface="+mn-lt"/>
                <a:ea typeface="+mn-ea"/>
                <a:cs typeface="+mn-cs"/>
              </a:rPr>
              <a:t>we</a:t>
            </a:r>
            <a:r>
              <a:rPr lang="fr-FR" sz="1200" b="0" i="0" u="sng" kern="1200" baseline="0" dirty="0">
                <a:solidFill>
                  <a:schemeClr val="tx1"/>
                </a:solidFill>
                <a:effectLst/>
                <a:latin typeface="+mn-lt"/>
                <a:ea typeface="+mn-ea"/>
                <a:cs typeface="+mn-cs"/>
              </a:rPr>
              <a:t> love : </a:t>
            </a:r>
            <a:endParaRPr lang="fr-FR" sz="1200" b="0" i="0" u="sng" kern="1200" dirty="0">
              <a:solidFill>
                <a:schemeClr val="tx1"/>
              </a:solidFill>
              <a:effectLst/>
              <a:latin typeface="+mn-lt"/>
              <a:ea typeface="+mn-ea"/>
              <a:cs typeface="+mn-cs"/>
            </a:endParaRPr>
          </a:p>
          <a:p>
            <a:pPr defTabSz="812770"/>
            <a:r>
              <a:rPr lang="en-US" sz="1200" dirty="0">
                <a:solidFill>
                  <a:srgbClr val="3E3E3E"/>
                </a:solidFill>
                <a:latin typeface="Roboto" panose="020B0604020202020204" charset="0"/>
                <a:ea typeface="Roboto" panose="020B0604020202020204" charset="0"/>
              </a:rPr>
              <a:t>93% of Ingredients of Natural Origin</a:t>
            </a:r>
          </a:p>
          <a:p>
            <a:pPr defTabSz="812770"/>
            <a:r>
              <a:rPr lang="en-US" sz="1200" dirty="0">
                <a:solidFill>
                  <a:srgbClr val="3E3E3E"/>
                </a:solidFill>
                <a:latin typeface="Roboto" panose="020B0604020202020204" charset="0"/>
                <a:ea typeface="Roboto" panose="020B0604020202020204" charset="0"/>
              </a:rPr>
              <a:t>Quickly absorbed gel texture </a:t>
            </a:r>
          </a:p>
          <a:p>
            <a:pPr defTabSz="812770"/>
            <a:r>
              <a:rPr lang="en-US" sz="1200" dirty="0">
                <a:solidFill>
                  <a:srgbClr val="3E3E3E"/>
                </a:solidFill>
                <a:latin typeface="Roboto" panose="020B0604020202020204" charset="0"/>
                <a:ea typeface="Roboto" panose="020B0604020202020204" charset="0"/>
              </a:rPr>
              <a:t>Natural fragrance of rose, jasmine and chamomile</a:t>
            </a:r>
          </a:p>
          <a:p>
            <a:pPr defTabSz="812770"/>
            <a:endParaRPr lang="en-US" sz="1200" dirty="0">
              <a:solidFill>
                <a:srgbClr val="3E3E3E"/>
              </a:solidFill>
              <a:latin typeface="Roboto" panose="020B0604020202020204" charset="0"/>
              <a:ea typeface="Roboto" panose="020B0604020202020204" charset="0"/>
            </a:endParaRPr>
          </a:p>
          <a:p>
            <a:pPr algn="l"/>
            <a:r>
              <a:rPr lang="en-US" b="1" i="0" u="sng" dirty="0">
                <a:solidFill>
                  <a:srgbClr val="3E3E3E"/>
                </a:solidFill>
                <a:effectLst/>
                <a:latin typeface="Sofia Pro" panose="00000500000000000000" pitchFamily="50" charset="0"/>
              </a:rPr>
              <a:t>When combined with HYDRA NO. 1 cream</a:t>
            </a:r>
          </a:p>
          <a:p>
            <a:pPr algn="l">
              <a:buFont typeface="Arial" panose="020B0604020202020204" pitchFamily="34" charset="0"/>
              <a:buChar char="•"/>
            </a:pPr>
            <a:r>
              <a:rPr lang="en-US" b="0" i="0" dirty="0">
                <a:solidFill>
                  <a:srgbClr val="3E3E3E"/>
                </a:solidFill>
                <a:effectLst/>
                <a:latin typeface="Sofia Pro" panose="00000500000000000000" pitchFamily="50" charset="0"/>
              </a:rPr>
              <a:t>100%*: Skin hydrated</a:t>
            </a:r>
          </a:p>
          <a:p>
            <a:pPr algn="l">
              <a:buFont typeface="Arial" panose="020B0604020202020204" pitchFamily="34" charset="0"/>
              <a:buChar char="•"/>
            </a:pPr>
            <a:r>
              <a:rPr lang="en-US" b="0" i="0" dirty="0">
                <a:solidFill>
                  <a:srgbClr val="3E3E3E"/>
                </a:solidFill>
                <a:effectLst/>
                <a:latin typeface="Sofia Pro" panose="00000500000000000000" pitchFamily="50" charset="0"/>
              </a:rPr>
              <a:t>100%*: Skin nourished</a:t>
            </a:r>
          </a:p>
          <a:p>
            <a:pPr algn="l">
              <a:buFont typeface="Arial" panose="020B0604020202020204" pitchFamily="34" charset="0"/>
              <a:buChar char="•"/>
            </a:pPr>
            <a:r>
              <a:rPr lang="en-US" b="0" i="0" dirty="0">
                <a:solidFill>
                  <a:srgbClr val="3E3E3E"/>
                </a:solidFill>
                <a:effectLst/>
                <a:latin typeface="Sofia Pro" panose="00000500000000000000" pitchFamily="50" charset="0"/>
              </a:rPr>
              <a:t>85%*: Skin smoothed, fine lines from dehydration smoothed</a:t>
            </a:r>
          </a:p>
          <a:p>
            <a:pPr algn="l">
              <a:buFont typeface="Arial" panose="020B0604020202020204" pitchFamily="34" charset="0"/>
              <a:buChar char="•"/>
            </a:pPr>
            <a:r>
              <a:rPr lang="en-US" b="0" i="0" dirty="0">
                <a:solidFill>
                  <a:srgbClr val="3E3E3E"/>
                </a:solidFill>
                <a:effectLst/>
                <a:latin typeface="Sofia Pro" panose="00000500000000000000" pitchFamily="50" charset="0"/>
              </a:rPr>
              <a:t>80%**: skin looks younger, complexion radiant</a:t>
            </a:r>
          </a:p>
          <a:p>
            <a:pPr algn="l">
              <a:buFont typeface="Arial" panose="020B0604020202020204" pitchFamily="34" charset="0"/>
              <a:buChar char="•"/>
            </a:pPr>
            <a:r>
              <a:rPr lang="en-US" b="0" i="0" dirty="0">
                <a:solidFill>
                  <a:srgbClr val="3E3E3E"/>
                </a:solidFill>
                <a:effectLst/>
                <a:latin typeface="Sofia Pro" panose="00000500000000000000" pitchFamily="50" charset="0"/>
              </a:rPr>
              <a:t>95%**: Skin comfortable, suppler and </a:t>
            </a:r>
            <a:r>
              <a:rPr lang="en-US" b="0" i="0" dirty="0" err="1">
                <a:solidFill>
                  <a:srgbClr val="3E3E3E"/>
                </a:solidFill>
                <a:effectLst/>
                <a:latin typeface="Sofia Pro" panose="00000500000000000000" pitchFamily="50" charset="0"/>
              </a:rPr>
              <a:t>revitalised</a:t>
            </a:r>
            <a:endParaRPr lang="en-US" b="0" i="0" dirty="0">
              <a:solidFill>
                <a:srgbClr val="3E3E3E"/>
              </a:solidFill>
              <a:effectLst/>
              <a:latin typeface="Sofia Pro" panose="00000500000000000000" pitchFamily="50" charset="0"/>
            </a:endParaRPr>
          </a:p>
          <a:p>
            <a:pPr algn="l">
              <a:buFont typeface="Arial" panose="020B0604020202020204" pitchFamily="34" charset="0"/>
              <a:buChar char="•"/>
            </a:pPr>
            <a:r>
              <a:rPr lang="en-US" b="0" i="0" dirty="0">
                <a:solidFill>
                  <a:srgbClr val="3E3E3E"/>
                </a:solidFill>
                <a:effectLst/>
                <a:latin typeface="Sofia Pro" panose="00000500000000000000" pitchFamily="50" charset="0"/>
              </a:rPr>
              <a:t>80%*: Skin soothed</a:t>
            </a:r>
          </a:p>
          <a:p>
            <a:r>
              <a:rPr lang="en-US" b="0" i="0" dirty="0">
                <a:solidFill>
                  <a:srgbClr val="3E3E3E"/>
                </a:solidFill>
                <a:effectLst/>
                <a:latin typeface="Sofia Pro" panose="00000500000000000000" pitchFamily="50" charset="0"/>
              </a:rPr>
              <a:t>(a) Skin hydration measured by </a:t>
            </a:r>
            <a:r>
              <a:rPr lang="en-US" b="0" i="0" dirty="0" err="1">
                <a:solidFill>
                  <a:srgbClr val="3E3E3E"/>
                </a:solidFill>
                <a:effectLst/>
                <a:latin typeface="Sofia Pro" panose="00000500000000000000" pitchFamily="50" charset="0"/>
              </a:rPr>
              <a:t>corneometry</a:t>
            </a:r>
            <a:r>
              <a:rPr lang="en-US" b="0" i="0" dirty="0">
                <a:solidFill>
                  <a:srgbClr val="3E3E3E"/>
                </a:solidFill>
                <a:effectLst/>
                <a:latin typeface="Sofia Pro" panose="00000500000000000000" pitchFamily="50" charset="0"/>
              </a:rPr>
              <a:t>, with combination of HYDRA No. 1 Serum and Cream on 10 volunteers ages 19 to 65 with skin prone to dryness.</a:t>
            </a:r>
            <a:br>
              <a:rPr lang="en-US" dirty="0"/>
            </a:br>
            <a:r>
              <a:rPr lang="en-US" b="0" i="0" dirty="0">
                <a:solidFill>
                  <a:srgbClr val="3E3E3E"/>
                </a:solidFill>
                <a:effectLst/>
                <a:latin typeface="Sofia Pro" panose="00000500000000000000" pitchFamily="50" charset="0"/>
              </a:rPr>
              <a:t>(b) Skin hydration measured by </a:t>
            </a:r>
            <a:r>
              <a:rPr lang="en-US" b="0" i="0" dirty="0" err="1">
                <a:solidFill>
                  <a:srgbClr val="3E3E3E"/>
                </a:solidFill>
                <a:effectLst/>
                <a:latin typeface="Sofia Pro" panose="00000500000000000000" pitchFamily="50" charset="0"/>
              </a:rPr>
              <a:t>corneometry</a:t>
            </a:r>
            <a:r>
              <a:rPr lang="en-US" b="0" i="0" dirty="0">
                <a:solidFill>
                  <a:srgbClr val="3E3E3E"/>
                </a:solidFill>
                <a:effectLst/>
                <a:latin typeface="Sofia Pro" panose="00000500000000000000" pitchFamily="50" charset="0"/>
              </a:rPr>
              <a:t>, with combination of HYDRA No. 1 Serum and Fluid on 10 volunteers ages 19 to 63 with skin prone to dryness.</a:t>
            </a:r>
            <a:br>
              <a:rPr lang="en-US" dirty="0"/>
            </a:br>
            <a:r>
              <a:rPr lang="en-US" b="0" i="0" dirty="0">
                <a:solidFill>
                  <a:srgbClr val="3E3E3E"/>
                </a:solidFill>
                <a:effectLst/>
                <a:latin typeface="Sofia Pro" panose="00000500000000000000" pitchFamily="50" charset="0"/>
              </a:rPr>
              <a:t>*Self-assessment – Clinical study with 20 women ages 26 to 50, dehydrated and dry skin. HYDRA No. 1 Serum and Cream were applied twice daily for four weeks. Non-comedogenic.</a:t>
            </a:r>
            <a:endParaRPr lang="fr-FR" sz="1200" dirty="0">
              <a:solidFill>
                <a:srgbClr val="3E3E3E"/>
              </a:solidFill>
              <a:latin typeface="Roboto" panose="020B0604020202020204" charset="0"/>
              <a:ea typeface="Roboto" panose="020B0604020202020204" charset="0"/>
            </a:endParaRPr>
          </a:p>
          <a:p>
            <a:endParaRPr lang="fr-FR" sz="1200" i="0" u="sng" kern="1200" dirty="0">
              <a:solidFill>
                <a:schemeClr val="tx1"/>
              </a:solidFill>
              <a:effectLst/>
              <a:latin typeface="+mn-lt"/>
              <a:ea typeface="+mn-ea"/>
              <a:cs typeface="+mn-cs"/>
            </a:endParaRPr>
          </a:p>
          <a:p>
            <a:endParaRPr lang="fr-FR" sz="1200" i="0" u="sng"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63EA7-A024-41BE-BFA5-2D2CC21575F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9688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defRPr/>
            </a:pPr>
            <a:r>
              <a:rPr lang="fr-FR" dirty="0">
                <a:solidFill>
                  <a:srgbClr val="3E3E3E"/>
                </a:solidFill>
                <a:latin typeface="Roboto" panose="02000000000000000000" pitchFamily="2" charset="0"/>
                <a:ea typeface="Roboto" panose="02000000000000000000" pitchFamily="2" charset="0"/>
              </a:rPr>
              <a:t>▪ </a:t>
            </a:r>
            <a:r>
              <a:rPr lang="en-US" dirty="0">
                <a:solidFill>
                  <a:srgbClr val="3E3E3E"/>
                </a:solidFill>
                <a:latin typeface="Roboto" panose="02000000000000000000" pitchFamily="2" charset="0"/>
                <a:ea typeface="Roboto" panose="02000000000000000000" pitchFamily="2" charset="0"/>
              </a:rPr>
              <a:t>Perfect for everyone: men, women, all ages, all skin types, all year round! </a:t>
            </a:r>
            <a:endParaRPr lang="fr-FR" dirty="0">
              <a:solidFill>
                <a:srgbClr val="3E3E3E"/>
              </a:solidFill>
              <a:latin typeface="Roboto" panose="02000000000000000000" pitchFamily="2" charset="0"/>
              <a:ea typeface="Roboto" panose="02000000000000000000" pitchFamily="2" charset="0"/>
            </a:endParaRPr>
          </a:p>
          <a:p>
            <a:pPr algn="just">
              <a:defRPr/>
            </a:pPr>
            <a:r>
              <a:rPr lang="fr-FR" dirty="0">
                <a:solidFill>
                  <a:srgbClr val="3E3E3E"/>
                </a:solidFill>
                <a:latin typeface="Roboto" panose="02000000000000000000" pitchFamily="2" charset="0"/>
                <a:ea typeface="Roboto" panose="02000000000000000000" pitchFamily="2" charset="0"/>
              </a:rPr>
              <a:t>▪ </a:t>
            </a:r>
            <a:r>
              <a:rPr lang="fr-FR" dirty="0" err="1">
                <a:solidFill>
                  <a:srgbClr val="3E3E3E"/>
                </a:solidFill>
                <a:latin typeface="Roboto" panose="02000000000000000000" pitchFamily="2" charset="0"/>
                <a:ea typeface="Roboto" panose="02000000000000000000" pitchFamily="2" charset="0"/>
              </a:rPr>
              <a:t>it</a:t>
            </a:r>
            <a:r>
              <a:rPr lang="fr-FR" dirty="0">
                <a:solidFill>
                  <a:srgbClr val="3E3E3E"/>
                </a:solidFill>
                <a:latin typeface="Roboto" panose="02000000000000000000" pitchFamily="2" charset="0"/>
                <a:ea typeface="Roboto" panose="02000000000000000000" pitchFamily="2" charset="0"/>
              </a:rPr>
              <a:t> </a:t>
            </a:r>
            <a:r>
              <a:rPr lang="fr-FR" dirty="0" err="1">
                <a:solidFill>
                  <a:srgbClr val="3E3E3E"/>
                </a:solidFill>
                <a:latin typeface="Roboto" panose="02000000000000000000" pitchFamily="2" charset="0"/>
                <a:ea typeface="Roboto" panose="02000000000000000000" pitchFamily="2" charset="0"/>
              </a:rPr>
              <a:t>could</a:t>
            </a:r>
            <a:r>
              <a:rPr lang="fr-FR" dirty="0">
                <a:solidFill>
                  <a:srgbClr val="3E3E3E"/>
                </a:solidFill>
                <a:latin typeface="Roboto" panose="02000000000000000000" pitchFamily="2" charset="0"/>
                <a:ea typeface="Roboto" panose="02000000000000000000" pitchFamily="2" charset="0"/>
              </a:rPr>
              <a:t> </a:t>
            </a:r>
            <a:r>
              <a:rPr lang="fr-FR" dirty="0" err="1">
                <a:solidFill>
                  <a:srgbClr val="3E3E3E"/>
                </a:solidFill>
                <a:latin typeface="Roboto" panose="02000000000000000000" pitchFamily="2" charset="0"/>
                <a:ea typeface="Roboto" panose="02000000000000000000" pitchFamily="2" charset="0"/>
              </a:rPr>
              <a:t>be</a:t>
            </a:r>
            <a:r>
              <a:rPr lang="fr-FR" dirty="0">
                <a:solidFill>
                  <a:srgbClr val="3E3E3E"/>
                </a:solidFill>
                <a:latin typeface="Roboto" panose="02000000000000000000" pitchFamily="2" charset="0"/>
                <a:ea typeface="Roboto" panose="02000000000000000000" pitchFamily="2" charset="0"/>
              </a:rPr>
              <a:t> </a:t>
            </a:r>
            <a:r>
              <a:rPr lang="fr-FR" dirty="0" err="1">
                <a:solidFill>
                  <a:srgbClr val="3E3E3E"/>
                </a:solidFill>
                <a:latin typeface="Roboto" panose="02000000000000000000" pitchFamily="2" charset="0"/>
                <a:ea typeface="Roboto" panose="02000000000000000000" pitchFamily="2" charset="0"/>
              </a:rPr>
              <a:t>used</a:t>
            </a:r>
            <a:r>
              <a:rPr lang="fr-FR" dirty="0">
                <a:solidFill>
                  <a:srgbClr val="3E3E3E"/>
                </a:solidFill>
                <a:latin typeface="Roboto" panose="02000000000000000000" pitchFamily="2" charset="0"/>
                <a:ea typeface="Roboto" panose="02000000000000000000" pitchFamily="2" charset="0"/>
              </a:rPr>
              <a:t> </a:t>
            </a:r>
            <a:r>
              <a:rPr lang="en-US" dirty="0">
                <a:solidFill>
                  <a:srgbClr val="3E3E3E"/>
                </a:solidFill>
                <a:latin typeface="Roboto" panose="02000000000000000000" pitchFamily="2" charset="0"/>
                <a:ea typeface="Roboto" panose="02000000000000000000" pitchFamily="2" charset="0"/>
              </a:rPr>
              <a:t>As an intensive course before and after the summer and/or winter. </a:t>
            </a:r>
            <a:endParaRPr lang="fr-FR" dirty="0">
              <a:solidFill>
                <a:srgbClr val="3E3E3E"/>
              </a:solidFill>
              <a:latin typeface="Roboto" panose="02000000000000000000" pitchFamily="2" charset="0"/>
              <a:ea typeface="Roboto" panose="02000000000000000000" pitchFamily="2" charset="0"/>
            </a:endParaRPr>
          </a:p>
          <a:p>
            <a:pPr algn="just">
              <a:defRPr/>
            </a:pPr>
            <a:r>
              <a:rPr lang="fr-FR" dirty="0">
                <a:solidFill>
                  <a:srgbClr val="3E3E3E"/>
                </a:solidFill>
                <a:latin typeface="Roboto" panose="02000000000000000000" pitchFamily="2" charset="0"/>
                <a:ea typeface="Roboto" panose="02000000000000000000" pitchFamily="2" charset="0"/>
              </a:rPr>
              <a:t>▪ </a:t>
            </a:r>
            <a:r>
              <a:rPr lang="fr-FR" dirty="0" err="1">
                <a:solidFill>
                  <a:srgbClr val="3E3E3E"/>
                </a:solidFill>
                <a:latin typeface="Roboto" panose="02000000000000000000" pitchFamily="2" charset="0"/>
                <a:ea typeface="Roboto" panose="02000000000000000000" pitchFamily="2" charset="0"/>
              </a:rPr>
              <a:t>it</a:t>
            </a:r>
            <a:r>
              <a:rPr lang="fr-FR" dirty="0">
                <a:solidFill>
                  <a:srgbClr val="3E3E3E"/>
                </a:solidFill>
                <a:latin typeface="Roboto" panose="02000000000000000000" pitchFamily="2" charset="0"/>
                <a:ea typeface="Roboto" panose="02000000000000000000" pitchFamily="2" charset="0"/>
              </a:rPr>
              <a:t> </a:t>
            </a:r>
            <a:r>
              <a:rPr lang="fr-FR" dirty="0" err="1">
                <a:solidFill>
                  <a:srgbClr val="3E3E3E"/>
                </a:solidFill>
                <a:latin typeface="Roboto" panose="02000000000000000000" pitchFamily="2" charset="0"/>
                <a:ea typeface="Roboto" panose="02000000000000000000" pitchFamily="2" charset="0"/>
              </a:rPr>
              <a:t>could</a:t>
            </a:r>
            <a:r>
              <a:rPr lang="fr-FR" dirty="0">
                <a:solidFill>
                  <a:srgbClr val="3E3E3E"/>
                </a:solidFill>
                <a:latin typeface="Roboto" panose="02000000000000000000" pitchFamily="2" charset="0"/>
                <a:ea typeface="Roboto" panose="02000000000000000000" pitchFamily="2" charset="0"/>
              </a:rPr>
              <a:t> </a:t>
            </a:r>
            <a:r>
              <a:rPr lang="fr-FR" dirty="0" err="1">
                <a:solidFill>
                  <a:srgbClr val="3E3E3E"/>
                </a:solidFill>
                <a:latin typeface="Roboto" panose="02000000000000000000" pitchFamily="2" charset="0"/>
                <a:ea typeface="Roboto" panose="02000000000000000000" pitchFamily="2" charset="0"/>
              </a:rPr>
              <a:t>be</a:t>
            </a:r>
            <a:r>
              <a:rPr lang="fr-FR" dirty="0">
                <a:solidFill>
                  <a:srgbClr val="3E3E3E"/>
                </a:solidFill>
                <a:latin typeface="Roboto" panose="02000000000000000000" pitchFamily="2" charset="0"/>
                <a:ea typeface="Roboto" panose="02000000000000000000" pitchFamily="2" charset="0"/>
              </a:rPr>
              <a:t> </a:t>
            </a:r>
            <a:r>
              <a:rPr lang="fr-FR" dirty="0" err="1">
                <a:solidFill>
                  <a:srgbClr val="3E3E3E"/>
                </a:solidFill>
                <a:latin typeface="Roboto" panose="02000000000000000000" pitchFamily="2" charset="0"/>
                <a:ea typeface="Roboto" panose="02000000000000000000" pitchFamily="2" charset="0"/>
              </a:rPr>
              <a:t>combiend</a:t>
            </a:r>
            <a:r>
              <a:rPr lang="fr-FR" dirty="0">
                <a:solidFill>
                  <a:srgbClr val="3E3E3E"/>
                </a:solidFill>
                <a:latin typeface="Roboto" panose="02000000000000000000" pitchFamily="2" charset="0"/>
                <a:ea typeface="Roboto" panose="02000000000000000000" pitchFamily="2" charset="0"/>
              </a:rPr>
              <a:t> </a:t>
            </a:r>
            <a:r>
              <a:rPr lang="fr-FR" dirty="0" err="1">
                <a:solidFill>
                  <a:srgbClr val="3E3E3E"/>
                </a:solidFill>
                <a:latin typeface="Roboto" panose="02000000000000000000" pitchFamily="2" charset="0"/>
                <a:ea typeface="Roboto" panose="02000000000000000000" pitchFamily="2" charset="0"/>
              </a:rPr>
              <a:t>with</a:t>
            </a:r>
            <a:r>
              <a:rPr lang="fr-FR" dirty="0">
                <a:solidFill>
                  <a:srgbClr val="3E3E3E"/>
                </a:solidFill>
                <a:latin typeface="Roboto" panose="02000000000000000000" pitchFamily="2" charset="0"/>
                <a:ea typeface="Roboto" panose="02000000000000000000" pitchFamily="2" charset="0"/>
              </a:rPr>
              <a:t> the</a:t>
            </a:r>
            <a:r>
              <a:rPr lang="fr-FR" baseline="0" dirty="0">
                <a:solidFill>
                  <a:srgbClr val="3E3E3E"/>
                </a:solidFill>
                <a:latin typeface="Roboto" panose="02000000000000000000" pitchFamily="2" charset="0"/>
                <a:ea typeface="Roboto" panose="02000000000000000000" pitchFamily="2" charset="0"/>
              </a:rPr>
              <a:t> </a:t>
            </a:r>
            <a:r>
              <a:rPr lang="fr-FR" baseline="0" dirty="0" err="1">
                <a:solidFill>
                  <a:srgbClr val="3E3E3E"/>
                </a:solidFill>
                <a:latin typeface="Roboto" panose="02000000000000000000" pitchFamily="2" charset="0"/>
                <a:ea typeface="Roboto" panose="02000000000000000000" pitchFamily="2" charset="0"/>
              </a:rPr>
              <a:t>foundation</a:t>
            </a:r>
            <a:r>
              <a:rPr lang="fr-FR" baseline="0" dirty="0">
                <a:solidFill>
                  <a:srgbClr val="3E3E3E"/>
                </a:solidFill>
                <a:latin typeface="Roboto" panose="02000000000000000000" pitchFamily="2" charset="0"/>
                <a:ea typeface="Roboto" panose="02000000000000000000" pitchFamily="2" charset="0"/>
              </a:rPr>
              <a:t> : </a:t>
            </a:r>
            <a:r>
              <a:rPr lang="en-US" dirty="0">
                <a:solidFill>
                  <a:srgbClr val="3E3E3E"/>
                </a:solidFill>
                <a:latin typeface="Roboto" panose="02000000000000000000" pitchFamily="2" charset="0"/>
                <a:ea typeface="Roboto" panose="02000000000000000000" pitchFamily="2" charset="0"/>
              </a:rPr>
              <a:t>1 pump added to the foundation for a long lasting hold!</a:t>
            </a:r>
            <a:endParaRPr lang="fr-FR" dirty="0">
              <a:solidFill>
                <a:srgbClr val="3E3E3E"/>
              </a:solidFill>
              <a:latin typeface="Roboto" panose="02000000000000000000" pitchFamily="2" charset="0"/>
              <a:ea typeface="Roboto" panose="02000000000000000000" pitchFamily="2" charset="0"/>
            </a:endParaRPr>
          </a:p>
          <a:p>
            <a:pPr algn="just">
              <a:defRPr/>
            </a:pPr>
            <a:r>
              <a:rPr lang="fr-FR" dirty="0">
                <a:solidFill>
                  <a:srgbClr val="3E3E3E"/>
                </a:solidFill>
                <a:latin typeface="Roboto" panose="02000000000000000000" pitchFamily="2" charset="0"/>
                <a:ea typeface="Roboto" panose="02000000000000000000" pitchFamily="2" charset="0"/>
              </a:rPr>
              <a:t>▪ </a:t>
            </a:r>
            <a:r>
              <a:rPr lang="en-US" dirty="0">
                <a:solidFill>
                  <a:srgbClr val="3E3E3E"/>
                </a:solidFill>
                <a:latin typeface="Roboto" panose="02000000000000000000" pitchFamily="2" charset="0"/>
                <a:ea typeface="Roboto" panose="02000000000000000000" pitchFamily="2" charset="0"/>
              </a:rPr>
              <a:t>In addition, use Hydra N°1 Masque one to three times a week.</a:t>
            </a:r>
            <a:endParaRPr lang="fr-FR" dirty="0">
              <a:solidFill>
                <a:srgbClr val="3E3E3E"/>
              </a:solidFill>
              <a:latin typeface="Roboto" panose="02000000000000000000" pitchFamily="2" charset="0"/>
              <a:ea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dirty="0">
                <a:solidFill>
                  <a:srgbClr val="3E3E3E"/>
                </a:solidFill>
                <a:latin typeface="Roboto" panose="02000000000000000000" pitchFamily="2" charset="0"/>
                <a:ea typeface="Roboto" panose="02000000000000000000" pitchFamily="2" charset="0"/>
              </a:rPr>
              <a:t>▪ </a:t>
            </a:r>
            <a:r>
              <a:rPr lang="fr-FR" sz="1200" kern="1200" dirty="0">
                <a:solidFill>
                  <a:schemeClr val="tx1"/>
                </a:solidFill>
                <a:effectLst/>
                <a:latin typeface="+mn-lt"/>
                <a:ea typeface="+mn-ea"/>
                <a:cs typeface="+mn-cs"/>
              </a:rPr>
              <a:t>Hydra n°1 </a:t>
            </a:r>
            <a:r>
              <a:rPr lang="fr-FR" sz="1200" kern="1200" dirty="0" err="1">
                <a:solidFill>
                  <a:schemeClr val="tx1"/>
                </a:solidFill>
                <a:effectLst/>
                <a:latin typeface="+mn-lt"/>
                <a:ea typeface="+mn-ea"/>
                <a:cs typeface="+mn-cs"/>
              </a:rPr>
              <a:t>serum</a:t>
            </a:r>
            <a:r>
              <a:rPr lang="fr-FR" sz="1200" kern="1200" dirty="0">
                <a:solidFill>
                  <a:schemeClr val="tx1"/>
                </a:solidFill>
                <a:effectLst/>
                <a:latin typeface="+mn-lt"/>
                <a:ea typeface="+mn-ea"/>
                <a:cs typeface="+mn-cs"/>
              </a:rPr>
              <a:t> –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nude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perfect</a:t>
            </a:r>
            <a:r>
              <a:rPr lang="fr-FR" sz="1200" kern="1200" dirty="0">
                <a:solidFill>
                  <a:schemeClr val="tx1"/>
                </a:solidFill>
                <a:effectLst/>
                <a:latin typeface="+mn-lt"/>
                <a:ea typeface="+mn-ea"/>
                <a:cs typeface="+mn-cs"/>
              </a:rPr>
              <a:t> or</a:t>
            </a:r>
            <a:r>
              <a:rPr lang="fr-FR" sz="1200" kern="1200" baseline="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creme</a:t>
            </a:r>
            <a:r>
              <a:rPr lang="fr-FR" sz="1200" kern="1200" dirty="0">
                <a:solidFill>
                  <a:schemeClr val="tx1"/>
                </a:solidFill>
                <a:effectLst/>
                <a:latin typeface="+mn-lt"/>
                <a:ea typeface="+mn-ea"/>
                <a:cs typeface="+mn-cs"/>
              </a:rPr>
              <a:t> anti-rougeurs - TOP </a:t>
            </a:r>
            <a:r>
              <a:rPr lang="fr-FR" sz="1200" kern="1200" dirty="0" err="1">
                <a:solidFill>
                  <a:schemeClr val="tx1"/>
                </a:solidFill>
                <a:effectLst/>
                <a:latin typeface="+mn-lt"/>
                <a:ea typeface="+mn-ea"/>
                <a:cs typeface="+mn-cs"/>
              </a:rPr>
              <a:t>TOP</a:t>
            </a:r>
            <a:endParaRPr lang="fr-FR" sz="1200" kern="1200" dirty="0">
              <a:solidFill>
                <a:schemeClr val="tx1"/>
              </a:solidFill>
              <a:effectLst/>
              <a:latin typeface="+mn-lt"/>
              <a:ea typeface="+mn-ea"/>
              <a:cs typeface="+mn-cs"/>
            </a:endParaRPr>
          </a:p>
          <a:p>
            <a:pPr algn="just">
              <a:defRPr/>
            </a:pPr>
            <a:endParaRPr lang="fr-FR" dirty="0">
              <a:solidFill>
                <a:srgbClr val="3E3E3E"/>
              </a:solidFill>
              <a:latin typeface="Roboto" panose="02000000000000000000" pitchFamily="2" charset="0"/>
              <a:ea typeface="Roboto" panose="02000000000000000000" pitchFamily="2" charset="0"/>
            </a:endParaRPr>
          </a:p>
          <a:p>
            <a:endParaRPr lang="fr-FR" sz="1200" dirty="0">
              <a:solidFill>
                <a:prstClr val="black"/>
              </a:solidFill>
              <a:latin typeface="Century Gothic" panose="020B0502020202020204" pitchFamily="34" charset="0"/>
            </a:endParaRPr>
          </a:p>
          <a:p>
            <a:r>
              <a:rPr lang="en-US" sz="1200" dirty="0">
                <a:solidFill>
                  <a:prstClr val="black"/>
                </a:solidFill>
                <a:latin typeface="Century Gothic" panose="020B0502020202020204" pitchFamily="34" charset="0"/>
              </a:rPr>
              <a:t>"My skin is uncomfortable and tight</a:t>
            </a:r>
          </a:p>
          <a:p>
            <a:r>
              <a:rPr lang="en-US" sz="1200" dirty="0">
                <a:solidFill>
                  <a:prstClr val="black"/>
                </a:solidFill>
                <a:latin typeface="Century Gothic" panose="020B0502020202020204" pitchFamily="34" charset="0"/>
              </a:rPr>
              <a:t>"My skin is flaky "</a:t>
            </a:r>
          </a:p>
          <a:p>
            <a:r>
              <a:rPr lang="en-US" sz="1200" dirty="0">
                <a:solidFill>
                  <a:prstClr val="black"/>
                </a:solidFill>
                <a:latin typeface="Century Gothic" panose="020B0502020202020204" pitchFamily="34" charset="0"/>
              </a:rPr>
              <a:t>"My foundation is not lasting "</a:t>
            </a:r>
          </a:p>
          <a:p>
            <a:r>
              <a:rPr lang="en-US" sz="1200" dirty="0">
                <a:solidFill>
                  <a:prstClr val="black"/>
                </a:solidFill>
                <a:latin typeface="Century Gothic" panose="020B0502020202020204" pitchFamily="34" charset="0"/>
              </a:rPr>
              <a:t>"I just came back from the sun, my skin is dull and uncomfortable “</a:t>
            </a:r>
          </a:p>
          <a:p>
            <a:endParaRPr lang="en-US" sz="1200" i="0" u="sng" kern="1200" baseline="0" dirty="0">
              <a:solidFill>
                <a:prstClr val="black"/>
              </a:solidFill>
              <a:effectLst/>
              <a:latin typeface="Century Gothic" panose="020B0502020202020204" pitchFamily="34" charset="0"/>
              <a:ea typeface="+mn-ea"/>
              <a:cs typeface="+mn-cs"/>
            </a:endParaRPr>
          </a:p>
          <a:p>
            <a:endParaRPr lang="fr-FR" sz="1200" i="0" u="sng"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Ingredients</a:t>
            </a: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sng" strike="noStrike" kern="1200" cap="small" spc="0" normalizeH="0" baseline="0" noProof="0" dirty="0" err="1">
                <a:ln>
                  <a:noFill/>
                </a:ln>
                <a:solidFill>
                  <a:prstClr val="black"/>
                </a:solidFill>
                <a:effectLst/>
                <a:uLnTx/>
                <a:uFillTx/>
                <a:latin typeface="Century Gothic" panose="020B0502020202020204" pitchFamily="34" charset="0"/>
                <a:ea typeface="+mn-ea"/>
                <a:cs typeface="+mn-cs"/>
              </a:rPr>
              <a:t>Hydrating</a:t>
            </a:r>
            <a:r>
              <a:rPr kumimoji="0" lang="fr-FR" sz="1200" b="1" i="0" u="sng" strike="noStrike" kern="1200" cap="small"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1" i="0" u="sng" strike="noStrike" kern="1200" cap="small" spc="0" normalizeH="0" baseline="0" noProof="0" dirty="0" err="1">
                <a:ln>
                  <a:noFill/>
                </a:ln>
                <a:solidFill>
                  <a:prstClr val="black"/>
                </a:solidFill>
                <a:effectLst/>
                <a:uLnTx/>
                <a:uFillTx/>
                <a:latin typeface="Century Gothic" panose="020B0502020202020204" pitchFamily="34" charset="0"/>
                <a:ea typeface="+mn-ea"/>
                <a:cs typeface="+mn-cs"/>
              </a:rPr>
              <a:t>complex</a:t>
            </a:r>
            <a:r>
              <a:rPr kumimoji="0" lang="fr-FR" sz="1200" b="1" i="0" u="sng" strike="noStrike" kern="1200" cap="small"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1" i="0" u="sng" strike="noStrike" kern="1200" cap="small" spc="0" normalizeH="0" baseline="0" noProof="0" dirty="0" err="1">
                <a:ln>
                  <a:noFill/>
                </a:ln>
                <a:solidFill>
                  <a:prstClr val="black"/>
                </a:solidFill>
                <a:effectLst/>
                <a:uLnTx/>
                <a:uFillTx/>
                <a:latin typeface="Century Gothic" panose="020B0502020202020204" pitchFamily="34" charset="0"/>
                <a:ea typeface="+mn-ea"/>
                <a:cs typeface="+mn-cs"/>
              </a:rPr>
              <a:t>with</a:t>
            </a:r>
            <a:r>
              <a:rPr kumimoji="0" lang="fr-FR" sz="1200" b="1" i="0" u="sng" strike="noStrike" kern="1200" cap="small" spc="0" normalizeH="0" baseline="0" noProof="0" dirty="0">
                <a:ln>
                  <a:noFill/>
                </a:ln>
                <a:solidFill>
                  <a:prstClr val="black"/>
                </a:solidFill>
                <a:effectLst/>
                <a:uLnTx/>
                <a:uFillTx/>
                <a:latin typeface="Century Gothic" panose="020B0502020202020204" pitchFamily="34" charset="0"/>
                <a:ea typeface="+mn-ea"/>
                <a:cs typeface="+mn-cs"/>
              </a:rPr>
              <a:t> :  </a:t>
            </a:r>
            <a:endParaRPr kumimoji="0" lang="fr-FR" sz="1200" b="0" i="0" u="sng" strike="noStrike" kern="1200" cap="small" spc="0" normalizeH="0" baseline="0" noProof="0" dirty="0">
              <a:ln>
                <a:noFill/>
              </a:ln>
              <a:solidFill>
                <a:prstClr val="black"/>
              </a:solidFill>
              <a:effectLst/>
              <a:uLnTx/>
              <a:uFillTx/>
              <a:latin typeface="Century Gothic" panose="020B0502020202020204" pitchFamily="34" charset="0"/>
              <a:ea typeface="+mn-ea"/>
              <a:cs typeface="+mn-cs"/>
            </a:endParaRPr>
          </a:p>
          <a:p>
            <a:pPr eaLnBrk="1" hangingPunct="1"/>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Organic</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aloe</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vera</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&amp; olive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phytosqualane</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Hydrating</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lang="en-US" altLang="fr-FR" sz="1200" dirty="0">
                <a:solidFill>
                  <a:srgbClr val="3E3E3E"/>
                </a:solidFill>
                <a:latin typeface="Roboto" panose="02000000000000000000" pitchFamily="2" charset="0"/>
                <a:ea typeface="Roboto" panose="02000000000000000000" pitchFamily="2" charset="0"/>
              </a:rPr>
              <a:t>Reinforces the skin's barrier function: </a:t>
            </a:r>
            <a:endParaRPr lang="fr-FR" altLang="fr-FR" sz="1200" dirty="0">
              <a:solidFill>
                <a:srgbClr val="3E3E3E"/>
              </a:solidFill>
              <a:latin typeface="Roboto" panose="02000000000000000000" pitchFamily="2" charset="0"/>
              <a:ea typeface="Roboto" panose="02000000000000000000"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imperata</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cylindrica</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hygroscopic</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 Intense and long-lasting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hydration</a:t>
            </a: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Low</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Molecular</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weight</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HA :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deep</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hydration</a:t>
            </a:r>
            <a:r>
              <a:rPr lang="fr-FR" altLang="zh-TW" u="none" dirty="0">
                <a:latin typeface="Optima" pitchFamily="34" charset="0"/>
                <a:sym typeface="Wingdings" panose="05000000000000000000" pitchFamily="2" charset="2"/>
              </a:rPr>
              <a:t>,</a:t>
            </a:r>
            <a:r>
              <a:rPr lang="fr-FR" altLang="zh-TW" u="none" baseline="0" dirty="0">
                <a:latin typeface="Optima" pitchFamily="34" charset="0"/>
                <a:sym typeface="Wingdings" panose="05000000000000000000" pitchFamily="2" charset="2"/>
              </a:rPr>
              <a:t> </a:t>
            </a:r>
            <a:r>
              <a:rPr lang="fr-FR" altLang="zh-TW" u="none" dirty="0">
                <a:latin typeface="Optima" pitchFamily="34" charset="0"/>
                <a:sym typeface="Wingdings" panose="05000000000000000000" pitchFamily="2" charset="2"/>
              </a:rPr>
              <a:t>skin </a:t>
            </a:r>
            <a:r>
              <a:rPr lang="fr-FR" altLang="zh-TW" u="none" dirty="0" err="1">
                <a:latin typeface="Optima" pitchFamily="34" charset="0"/>
                <a:sym typeface="Wingdings" panose="05000000000000000000" pitchFamily="2" charset="2"/>
              </a:rPr>
              <a:t>cell</a:t>
            </a:r>
            <a:r>
              <a:rPr lang="fr-FR" altLang="zh-TW" u="none" dirty="0">
                <a:latin typeface="Optima" pitchFamily="34" charset="0"/>
                <a:sym typeface="Wingdings" panose="05000000000000000000" pitchFamily="2" charset="2"/>
              </a:rPr>
              <a:t> </a:t>
            </a:r>
            <a:r>
              <a:rPr lang="fr-FR" altLang="zh-TW" u="none" dirty="0" err="1">
                <a:latin typeface="Optima" pitchFamily="34" charset="0"/>
                <a:sym typeface="Wingdings" panose="05000000000000000000" pitchFamily="2" charset="2"/>
              </a:rPr>
              <a:t>renewal</a:t>
            </a:r>
            <a:r>
              <a:rPr lang="fr-FR" altLang="zh-TW" u="none" dirty="0">
                <a:latin typeface="Optima" pitchFamily="34" charset="0"/>
                <a:sym typeface="Wingdings" panose="05000000000000000000" pitchFamily="2" charset="2"/>
              </a:rPr>
              <a:t>, </a:t>
            </a:r>
            <a:r>
              <a:rPr lang="fr-FR" altLang="zh-TW" u="none" dirty="0" err="1">
                <a:latin typeface="Optima" pitchFamily="34" charset="0"/>
                <a:sym typeface="Wingdings" panose="05000000000000000000" pitchFamily="2" charset="2"/>
              </a:rPr>
              <a:t>redensifying</a:t>
            </a:r>
            <a:r>
              <a:rPr lang="fr-FR" altLang="zh-TW" u="none" baseline="0" dirty="0">
                <a:latin typeface="Optima" pitchFamily="34" charset="0"/>
                <a:sym typeface="Wingdings" panose="05000000000000000000" pitchFamily="2" charset="2"/>
              </a:rPr>
              <a:t> and </a:t>
            </a:r>
            <a:r>
              <a:rPr lang="fr-FR" altLang="zh-TW" u="none" baseline="0" dirty="0" err="1">
                <a:latin typeface="Optima" pitchFamily="34" charset="0"/>
                <a:sym typeface="Wingdings" panose="05000000000000000000" pitchFamily="2" charset="2"/>
              </a:rPr>
              <a:t>restucturing</a:t>
            </a:r>
            <a:r>
              <a:rPr lang="fr-FR" altLang="zh-TW" u="none" baseline="0" dirty="0">
                <a:latin typeface="Optima" pitchFamily="34" charset="0"/>
                <a:sym typeface="Wingdings" panose="05000000000000000000" pitchFamily="2" charset="2"/>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Vitamins</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ACE : </a:t>
            </a:r>
            <a:r>
              <a:rPr lang="fr-FR" altLang="fr-FR" dirty="0" err="1">
                <a:solidFill>
                  <a:srgbClr val="000000"/>
                </a:solidFill>
                <a:latin typeface="Optima" pitchFamily="34" charset="0"/>
              </a:rPr>
              <a:t>protect</a:t>
            </a:r>
            <a:r>
              <a:rPr lang="fr-FR" altLang="fr-FR" dirty="0">
                <a:solidFill>
                  <a:srgbClr val="000000"/>
                </a:solidFill>
                <a:latin typeface="Optima" pitchFamily="34" charset="0"/>
              </a:rPr>
              <a:t> the </a:t>
            </a:r>
            <a:r>
              <a:rPr lang="fr-FR" altLang="fr-FR" dirty="0" err="1">
                <a:solidFill>
                  <a:srgbClr val="000000"/>
                </a:solidFill>
                <a:latin typeface="Optima" pitchFamily="34" charset="0"/>
              </a:rPr>
              <a:t>cells</a:t>
            </a:r>
            <a:r>
              <a:rPr lang="fr-FR" altLang="fr-FR" baseline="0" dirty="0">
                <a:solidFill>
                  <a:srgbClr val="000000"/>
                </a:solidFill>
                <a:latin typeface="Optima" pitchFamily="34" charset="0"/>
              </a:rPr>
              <a:t> </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regenerating</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and antioxydant.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Polysacharides</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serine, PCA,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vegetal</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glycerin</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hydrating</a:t>
            </a: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defTabSz="1041400">
              <a:spcBef>
                <a:spcPct val="0"/>
              </a:spcBef>
            </a:pPr>
            <a:r>
              <a:rPr lang="fr-FR" altLang="fr-FR" sz="1200" b="1" dirty="0">
                <a:latin typeface="Optima" pitchFamily="34" charset="0"/>
              </a:rPr>
              <a:t>+ </a:t>
            </a:r>
          </a:p>
          <a:p>
            <a:pPr defTabSz="1041400">
              <a:spcBef>
                <a:spcPct val="0"/>
              </a:spcBef>
            </a:pPr>
            <a:endParaRPr lang="fr-FR" altLang="fr-FR" sz="1200" dirty="0">
              <a:latin typeface="Optima" pitchFamily="34" charset="0"/>
            </a:endParaRPr>
          </a:p>
          <a:p>
            <a:pPr defTabSz="1041400">
              <a:spcBef>
                <a:spcPct val="50000"/>
              </a:spcBef>
            </a:pPr>
            <a:r>
              <a:rPr lang="fr-FR" altLang="fr-FR" sz="1200" b="1" dirty="0">
                <a:latin typeface="Optima" pitchFamily="34" charset="0"/>
              </a:rPr>
              <a:t>YEAS</a:t>
            </a:r>
            <a:r>
              <a:rPr lang="fr-FR" altLang="fr-FR" sz="1200" b="1" baseline="0" dirty="0">
                <a:latin typeface="Optima" pitchFamily="34" charset="0"/>
              </a:rPr>
              <a:t>T EXTRACT : </a:t>
            </a:r>
            <a:r>
              <a:rPr lang="fr-FR" dirty="0" err="1"/>
              <a:t>Restructuring</a:t>
            </a:r>
            <a:r>
              <a:rPr lang="fr-FR" dirty="0"/>
              <a:t> - </a:t>
            </a:r>
            <a:r>
              <a:rPr lang="fr-FR" dirty="0" err="1"/>
              <a:t>redensifying</a:t>
            </a:r>
            <a:r>
              <a:rPr lang="fr-FR" dirty="0"/>
              <a:t> </a:t>
            </a:r>
            <a:r>
              <a:rPr lang="fr-FR" altLang="fr-FR" sz="1200" b="1" dirty="0">
                <a:latin typeface="Optima" pitchFamily="34" charset="0"/>
              </a:rPr>
              <a:t>: </a:t>
            </a:r>
            <a:r>
              <a:rPr lang="en-US" altLang="fr-FR" sz="1200" dirty="0">
                <a:latin typeface="Optima" pitchFamily="34" charset="0"/>
              </a:rPr>
              <a:t>helps to form a </a:t>
            </a:r>
            <a:r>
              <a:rPr lang="en-US" altLang="fr-FR" sz="1200" dirty="0" err="1">
                <a:latin typeface="Optima" pitchFamily="34" charset="0"/>
              </a:rPr>
              <a:t>lipidic</a:t>
            </a:r>
            <a:r>
              <a:rPr lang="en-US" altLang="fr-FR" sz="1200" dirty="0">
                <a:latin typeface="Optima" pitchFamily="34" charset="0"/>
              </a:rPr>
              <a:t> cement</a:t>
            </a:r>
          </a:p>
          <a:p>
            <a:pPr defTabSz="1041400">
              <a:spcBef>
                <a:spcPct val="50000"/>
              </a:spcBef>
            </a:pPr>
            <a:endParaRPr lang="en-US" altLang="fr-FR" sz="1200" b="1" dirty="0">
              <a:latin typeface="Optima" pitchFamily="34" charset="0"/>
            </a:endParaRPr>
          </a:p>
          <a:p>
            <a:pPr defTabSz="1041400">
              <a:spcBef>
                <a:spcPct val="50000"/>
              </a:spcBef>
            </a:pPr>
            <a:r>
              <a:rPr lang="fr-FR" altLang="fr-FR" sz="1200" b="1" dirty="0">
                <a:latin typeface="Optima" pitchFamily="34" charset="0"/>
              </a:rPr>
              <a:t>SILICON (=silicium)</a:t>
            </a:r>
            <a:r>
              <a:rPr lang="fr-FR" altLang="fr-FR" sz="1200" b="1" baseline="0" dirty="0">
                <a:latin typeface="Optima" pitchFamily="34" charset="0"/>
              </a:rPr>
              <a:t> </a:t>
            </a:r>
            <a:r>
              <a:rPr lang="fr-FR" altLang="fr-FR" sz="1200" b="1" dirty="0">
                <a:latin typeface="Optima" pitchFamily="34" charset="0"/>
              </a:rPr>
              <a:t>: </a:t>
            </a:r>
            <a:r>
              <a:rPr lang="en-US" altLang="fr-FR" sz="1200" b="1" dirty="0">
                <a:latin typeface="Optima" pitchFamily="34" charset="0"/>
              </a:rPr>
              <a:t>replenishes the skin's water reserves. </a:t>
            </a:r>
            <a:r>
              <a:rPr lang="en-US" altLang="fr-FR" sz="1200" b="0" dirty="0">
                <a:latin typeface="Optima" pitchFamily="34" charset="0"/>
              </a:rPr>
              <a:t>It stimulates the multiplication of fibroblasts. </a:t>
            </a:r>
            <a:endParaRPr lang="en-US" altLang="fr-FR" sz="1200" b="1" dirty="0">
              <a:latin typeface="Optima" pitchFamily="34" charset="0"/>
            </a:endParaRPr>
          </a:p>
          <a:p>
            <a:pPr defTabSz="1041400">
              <a:spcBef>
                <a:spcPct val="50000"/>
              </a:spcBef>
            </a:pPr>
            <a:r>
              <a:rPr lang="en-US" altLang="fr-FR" sz="1200" b="0" dirty="0">
                <a:latin typeface="Optima" pitchFamily="34" charset="0"/>
              </a:rPr>
              <a:t>Present in many foods. </a:t>
            </a:r>
          </a:p>
          <a:p>
            <a:pPr defTabSz="1041400">
              <a:spcBef>
                <a:spcPct val="50000"/>
              </a:spcBef>
            </a:pPr>
            <a:r>
              <a:rPr lang="en-US" altLang="fr-FR" sz="1200" b="0" dirty="0">
                <a:latin typeface="Optima" pitchFamily="34" charset="0"/>
              </a:rPr>
              <a:t>It has been observed that silicon is essential for the synthesis of collagen and elastin fibers. The deficit in organic silicon from the forties causes a significant drying of the skin and the appearance of wrinkles. Organic silicon derivatives (</a:t>
            </a:r>
            <a:r>
              <a:rPr lang="en-US" altLang="fr-FR" sz="1200" b="0" dirty="0" err="1">
                <a:latin typeface="Optima" pitchFamily="34" charset="0"/>
              </a:rPr>
              <a:t>silanols</a:t>
            </a:r>
            <a:r>
              <a:rPr lang="en-US" altLang="fr-FR" sz="1200" b="0" dirty="0">
                <a:latin typeface="Optima" pitchFamily="34" charset="0"/>
              </a:rPr>
              <a:t>) are therefore indicated to act on wrinkles, stretch marks and to improve the elasticity of the skin.</a:t>
            </a:r>
            <a:endParaRPr lang="fr-FR" altLang="fr-FR" sz="1200" b="0" dirty="0">
              <a:latin typeface="Optima" pitchFamily="34" charset="0"/>
            </a:endParaRPr>
          </a:p>
          <a:p>
            <a:pPr defTabSz="1041400">
              <a:spcBef>
                <a:spcPct val="0"/>
              </a:spcBef>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defTabSz="1041400">
              <a:spcBef>
                <a:spcPct val="0"/>
              </a:spcBef>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defTabSz="1041400">
              <a:spcBef>
                <a:spcPct val="0"/>
              </a:spcBef>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defTabSz="1041400">
              <a:spcBef>
                <a:spcPct val="0"/>
              </a:spcBef>
            </a:pP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rose, chamomile and jasmine E.O </a:t>
            </a: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Balancing - relaxing (fragrance of the hydra n°1 range) </a:t>
            </a:r>
          </a:p>
          <a:p>
            <a:pPr defTabSz="1041400">
              <a:spcBef>
                <a:spcPct val="0"/>
              </a:spcBef>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defTabSz="1041400">
              <a:spcBef>
                <a:spcPct val="0"/>
              </a:spcBef>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defTabSz="1041400">
              <a:spcBef>
                <a:spcPct val="0"/>
              </a:spcBef>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VEGETAL GLYCERIN (ECOCERT </a:t>
            </a:r>
            <a:r>
              <a:rPr kumimoji="0" lang="fr-FR" sz="1200" b="0" i="0" u="sng"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ingredient</a:t>
            </a: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sng"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comes</a:t>
            </a: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sng"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from</a:t>
            </a: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sng"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European</a:t>
            </a: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sng"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rapeseed</a:t>
            </a: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Action: Humectant and </a:t>
            </a:r>
            <a:r>
              <a:rPr kumimoji="0" lang="fr-FR" sz="1200" b="0" i="0" u="sng"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moisturizing</a:t>
            </a: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sng"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it</a:t>
            </a: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sng"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reduces</a:t>
            </a: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the speed of water </a:t>
            </a:r>
            <a:r>
              <a:rPr kumimoji="0" lang="fr-FR" sz="1200" b="0" i="0" u="sng"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evaporation</a:t>
            </a: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sng"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from</a:t>
            </a: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the surface of the skin, </a:t>
            </a:r>
            <a:r>
              <a:rPr kumimoji="0" lang="fr-FR" sz="1200" b="0" i="0" u="sng"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softens</a:t>
            </a: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sng"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smoothes</a:t>
            </a: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and </a:t>
            </a:r>
            <a:r>
              <a:rPr kumimoji="0" lang="fr-FR" sz="1200" b="0" i="0" u="sng"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reduces</a:t>
            </a: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sng"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roughness</a:t>
            </a: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SERINE: </a:t>
            </a:r>
            <a:r>
              <a:rPr kumimoji="0" lang="fr-FR" sz="1200" b="0" i="0" u="sng"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amino</a:t>
            </a: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sng"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acid</a:t>
            </a: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sng"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that</a:t>
            </a: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sng"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is</a:t>
            </a: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part of the Natural </a:t>
            </a:r>
            <a:r>
              <a:rPr kumimoji="0" lang="fr-FR" sz="1200" b="0" i="0" u="sng"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Moisturizing</a:t>
            </a: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Factor (NMF) </a:t>
            </a:r>
            <a:r>
              <a:rPr kumimoji="0" lang="fr-FR" sz="1200" b="0" i="0" u="sng"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which</a:t>
            </a: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sng"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is</a:t>
            </a: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the </a:t>
            </a:r>
            <a:r>
              <a:rPr kumimoji="0" lang="fr-FR" sz="1200" b="0" i="0" u="sng"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moisturizing</a:t>
            </a: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factor </a:t>
            </a:r>
            <a:r>
              <a:rPr kumimoji="0" lang="fr-FR" sz="1200" b="0" i="0" u="sng"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that</a:t>
            </a: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sng"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maintains</a:t>
            </a: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the </a:t>
            </a:r>
            <a:r>
              <a:rPr kumimoji="0" lang="fr-FR" sz="1200" b="0" i="0" u="sng"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skin's</a:t>
            </a: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normal </a:t>
            </a:r>
            <a:r>
              <a:rPr kumimoji="0" lang="fr-FR" sz="1200" b="0" i="0" u="sng"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hydration</a:t>
            </a:r>
            <a:endPar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PCA: PYRROLIDONE CARBOXYLIC ACID = part of the NMF, </a:t>
            </a:r>
            <a:r>
              <a:rPr kumimoji="0" lang="fr-FR" sz="1200" b="0" i="0" u="sng"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hygroscopic</a:t>
            </a: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&gt; </a:t>
            </a:r>
            <a:r>
              <a:rPr kumimoji="0" lang="fr-FR" sz="1200" b="0" i="0" u="sng"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maintains</a:t>
            </a: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water in the skin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Origin</a:t>
            </a: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sng"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Beetroot</a:t>
            </a: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POLYSACCHARIDE : </a:t>
            </a:r>
            <a:r>
              <a:rPr kumimoji="0" lang="fr-FR" sz="1200" b="0" i="0" u="sng"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Immediate</a:t>
            </a: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and long-lasting </a:t>
            </a:r>
            <a:r>
              <a:rPr kumimoji="0" lang="fr-FR" sz="1200" b="0" i="0" u="sng"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moisturizing</a:t>
            </a: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power, </a:t>
            </a:r>
            <a:r>
              <a:rPr kumimoji="0" lang="fr-FR" sz="1200" b="0" i="0" u="sng"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brings</a:t>
            </a: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 </a:t>
            </a:r>
            <a:r>
              <a:rPr kumimoji="0" lang="fr-FR" sz="1200" b="0" i="0" u="sng"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silky</a:t>
            </a: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sng"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touch</a:t>
            </a:r>
            <a:endPar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Origin</a:t>
            </a: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sng"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biotechnology</a:t>
            </a: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Composition: polysaccharide (</a:t>
            </a:r>
            <a:r>
              <a:rPr kumimoji="0" lang="fr-FR" sz="1200" b="0" i="0" u="sng"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complex</a:t>
            </a: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sng"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sugar</a:t>
            </a: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sng"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composed</a:t>
            </a: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of </a:t>
            </a:r>
            <a:r>
              <a:rPr kumimoji="0" lang="fr-FR" sz="1200" b="0" i="0" u="sng"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several</a:t>
            </a: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sng"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molecules</a:t>
            </a: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of simple </a:t>
            </a:r>
            <a:r>
              <a:rPr kumimoji="0" lang="fr-FR" sz="1200" b="0" i="0" u="sng"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sugars</a:t>
            </a: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sng"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obtained</a:t>
            </a: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by </a:t>
            </a:r>
            <a:r>
              <a:rPr kumimoji="0" lang="fr-FR" sz="1200" b="0" i="0" u="sng"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natural</a:t>
            </a: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sng"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bacterial</a:t>
            </a: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fermentation </a:t>
            </a:r>
            <a:r>
              <a:rPr kumimoji="0" lang="fr-FR" sz="1200" b="0" i="0" u="sng"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whose</a:t>
            </a: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sng"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substrates</a:t>
            </a: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are corn sorbitol and </a:t>
            </a:r>
            <a:r>
              <a:rPr kumimoji="0" lang="fr-FR" sz="1200" b="0" i="0" u="sng"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soy</a:t>
            </a: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peptone. </a:t>
            </a:r>
          </a:p>
        </p:txBody>
      </p:sp>
      <p:sp>
        <p:nvSpPr>
          <p:cNvPr id="4" name="Espace réservé du numéro de diapositive 3"/>
          <p:cNvSpPr>
            <a:spLocks noGrp="1"/>
          </p:cNvSpPr>
          <p:nvPr>
            <p:ph type="sldNum" sz="quarter" idx="10"/>
          </p:nvPr>
        </p:nvSpPr>
        <p:spPr/>
        <p:txBody>
          <a:bodyPr/>
          <a:lstStyle/>
          <a:p>
            <a:fld id="{E5F74F12-BF9F-48CE-B2BB-B298F664BBB3}" type="slidenum">
              <a:rPr lang="fr-FR" smtClean="0"/>
              <a:t>4</a:t>
            </a:fld>
            <a:endParaRPr lang="fr-FR"/>
          </a:p>
        </p:txBody>
      </p:sp>
    </p:spTree>
    <p:extLst>
      <p:ext uri="{BB962C8B-B14F-4D97-AF65-F5344CB8AC3E}">
        <p14:creationId xmlns:p14="http://schemas.microsoft.com/office/powerpoint/2010/main" val="2211720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ctr"/>
            <a:r>
              <a:rPr lang="en-US" b="0" i="0" dirty="0">
                <a:solidFill>
                  <a:srgbClr val="3E3E3E"/>
                </a:solidFill>
                <a:effectLst/>
                <a:latin typeface="KyivTypeSans"/>
              </a:rPr>
              <a:t>Proven results Tolerance tested under dermatological control </a:t>
            </a:r>
          </a:p>
          <a:p>
            <a:pPr algn="ctr"/>
            <a:r>
              <a:rPr lang="en-US" b="0" i="0" dirty="0">
                <a:solidFill>
                  <a:srgbClr val="3E3E3E"/>
                </a:solidFill>
                <a:effectLst/>
                <a:latin typeface="KyivTypeSans"/>
              </a:rPr>
              <a:t>Proven effectiveness after 4 weeks:</a:t>
            </a:r>
          </a:p>
          <a:p>
            <a:pPr algn="ctr"/>
            <a:r>
              <a:rPr lang="en-US" b="0" i="0" dirty="0">
                <a:solidFill>
                  <a:srgbClr val="3E3E3E"/>
                </a:solidFill>
                <a:effectLst/>
                <a:latin typeface="KyivTypeSans"/>
              </a:rPr>
              <a:t>89 %* : The serum has a tightening effect</a:t>
            </a:r>
          </a:p>
          <a:p>
            <a:pPr algn="ctr"/>
            <a:r>
              <a:rPr lang="en-US" b="0" i="0" dirty="0">
                <a:solidFill>
                  <a:srgbClr val="3E3E3E"/>
                </a:solidFill>
                <a:effectLst/>
                <a:latin typeface="KyivTypeSans"/>
              </a:rPr>
              <a:t>89 %* : Toned, smoother skin</a:t>
            </a:r>
          </a:p>
          <a:p>
            <a:pPr algn="ctr"/>
            <a:r>
              <a:rPr lang="en-US" b="0" i="0" dirty="0">
                <a:solidFill>
                  <a:srgbClr val="3E3E3E"/>
                </a:solidFill>
                <a:effectLst/>
                <a:latin typeface="KyivTypeSans"/>
              </a:rPr>
              <a:t>89 %* : Firmer and denser skin</a:t>
            </a:r>
          </a:p>
          <a:p>
            <a:pPr algn="ctr"/>
            <a:r>
              <a:rPr lang="en-US" b="0" i="0" dirty="0">
                <a:solidFill>
                  <a:srgbClr val="3E3E3E"/>
                </a:solidFill>
                <a:effectLst/>
                <a:latin typeface="KyivTypeSans"/>
              </a:rPr>
              <a:t>79%* : Contour of the face is redefined, clearer</a:t>
            </a:r>
          </a:p>
          <a:p>
            <a:pPr algn="ctr"/>
            <a:r>
              <a:rPr lang="en-US" b="0" i="0" dirty="0">
                <a:solidFill>
                  <a:srgbClr val="3E3E3E"/>
                </a:solidFill>
                <a:effectLst/>
                <a:latin typeface="KyivTypeSans"/>
              </a:rPr>
              <a:t>95%*: Nourished skin</a:t>
            </a:r>
          </a:p>
          <a:p>
            <a:pPr algn="ctr"/>
            <a:r>
              <a:rPr lang="en-US" b="0" i="0" dirty="0">
                <a:solidFill>
                  <a:srgbClr val="3E3E3E"/>
                </a:solidFill>
                <a:effectLst/>
                <a:latin typeface="KyivTypeSans"/>
              </a:rPr>
              <a:t>100%* : Hydrated skin</a:t>
            </a:r>
          </a:p>
          <a:p>
            <a:pPr algn="ctr"/>
            <a:endParaRPr lang="en-US" b="0" i="0" dirty="0">
              <a:solidFill>
                <a:srgbClr val="3E3E3E"/>
              </a:solidFill>
              <a:effectLst/>
              <a:latin typeface="KyivTypeSans"/>
            </a:endParaRPr>
          </a:p>
          <a:p>
            <a:pPr algn="ctr"/>
            <a:r>
              <a:rPr lang="en-US" b="0" i="0" dirty="0">
                <a:solidFill>
                  <a:srgbClr val="3E3E3E"/>
                </a:solidFill>
                <a:effectLst/>
                <a:latin typeface="KyivTypeSans"/>
              </a:rPr>
              <a:t>*Self-evaluation - Clinical study on 19 women aged 47 to 55. 2 applications per day for 4 weeks</a:t>
            </a:r>
            <a:endParaRPr lang="fr-FR" dirty="0"/>
          </a:p>
        </p:txBody>
      </p:sp>
      <p:sp>
        <p:nvSpPr>
          <p:cNvPr id="4" name="Espace réservé du numéro de diapositive 3"/>
          <p:cNvSpPr>
            <a:spLocks noGrp="1"/>
          </p:cNvSpPr>
          <p:nvPr>
            <p:ph type="sldNum" sz="quarter" idx="5"/>
          </p:nvPr>
        </p:nvSpPr>
        <p:spPr/>
        <p:txBody>
          <a:bodyPr/>
          <a:lstStyle/>
          <a:p>
            <a:fld id="{3852BDF3-393B-4FFC-9C41-E0EB8F74970E}" type="slidenum">
              <a:rPr lang="fr-FR" smtClean="0"/>
              <a:t>5</a:t>
            </a:fld>
            <a:endParaRPr lang="fr-FR"/>
          </a:p>
        </p:txBody>
      </p:sp>
    </p:spTree>
    <p:extLst>
      <p:ext uri="{BB962C8B-B14F-4D97-AF65-F5344CB8AC3E}">
        <p14:creationId xmlns:p14="http://schemas.microsoft.com/office/powerpoint/2010/main" val="3720324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eaLnBrk="1" fontAlgn="ctr" latinLnBrk="0" hangingPunct="1"/>
            <a:r>
              <a:rPr lang="fr-FR" b="1" dirty="0" err="1"/>
              <a:t>Firming</a:t>
            </a:r>
            <a:r>
              <a:rPr lang="fr-FR" b="1" dirty="0"/>
              <a:t>/</a:t>
            </a:r>
            <a:r>
              <a:rPr lang="fr-FR" b="1" dirty="0" err="1"/>
              <a:t>Tensing</a:t>
            </a:r>
            <a:r>
              <a:rPr lang="fr-FR" b="1" dirty="0"/>
              <a:t> = Hibiscus peptides</a:t>
            </a:r>
          </a:p>
          <a:p>
            <a:pPr rtl="0" eaLnBrk="1" fontAlgn="ctr" latinLnBrk="0" hangingPunct="1"/>
            <a:r>
              <a:rPr lang="fr-FR" b="1" dirty="0" err="1"/>
              <a:t>Firming</a:t>
            </a:r>
            <a:r>
              <a:rPr lang="fr-FR" b="1" dirty="0"/>
              <a:t> = Wild-rose (Vit C)</a:t>
            </a:r>
          </a:p>
          <a:p>
            <a:pPr marL="0" marR="0" lvl="0" indent="0" algn="l" defTabSz="914400" rtl="0" eaLnBrk="1" fontAlgn="ctr" latinLnBrk="0" hangingPunct="1">
              <a:lnSpc>
                <a:spcPct val="100000"/>
              </a:lnSpc>
              <a:spcBef>
                <a:spcPts val="0"/>
              </a:spcBef>
              <a:spcAft>
                <a:spcPts val="0"/>
              </a:spcAft>
              <a:buClrTx/>
              <a:buSzTx/>
              <a:buFontTx/>
              <a:buNone/>
              <a:tabLst/>
              <a:defRPr/>
            </a:pPr>
            <a:r>
              <a:rPr lang="fr-FR" b="1" dirty="0" err="1"/>
              <a:t>Regenerating</a:t>
            </a:r>
            <a:r>
              <a:rPr lang="fr-FR" b="1" dirty="0"/>
              <a:t> = </a:t>
            </a:r>
            <a:r>
              <a:rPr lang="fr-FR" b="1" dirty="0" err="1"/>
              <a:t>Horsetail</a:t>
            </a:r>
            <a:r>
              <a:rPr lang="fr-FR" b="1" dirty="0"/>
              <a:t> (</a:t>
            </a:r>
            <a:r>
              <a:rPr lang="fr-FR" b="1" dirty="0" err="1"/>
              <a:t>rich</a:t>
            </a:r>
            <a:r>
              <a:rPr lang="fr-FR" b="1" dirty="0"/>
              <a:t> in </a:t>
            </a:r>
            <a:r>
              <a:rPr lang="fr-FR" b="1" dirty="0" err="1"/>
              <a:t>silicon</a:t>
            </a:r>
            <a:r>
              <a:rPr lang="fr-FR" b="1" dirty="0"/>
              <a:t>)</a:t>
            </a:r>
          </a:p>
          <a:p>
            <a:pPr rtl="0" eaLnBrk="1" fontAlgn="ctr" latinLnBrk="0" hangingPunct="1"/>
            <a:r>
              <a:rPr lang="fr-FR" b="1" dirty="0" err="1"/>
              <a:t>Smoothing,plumping</a:t>
            </a:r>
            <a:r>
              <a:rPr lang="fr-FR" b="1" dirty="0"/>
              <a:t> = </a:t>
            </a:r>
            <a:r>
              <a:rPr lang="fr-FR" b="1" dirty="0" err="1"/>
              <a:t>hyaluronic</a:t>
            </a:r>
            <a:r>
              <a:rPr lang="fr-FR" b="1" dirty="0"/>
              <a:t> </a:t>
            </a:r>
            <a:r>
              <a:rPr lang="fr-FR" b="1" dirty="0" err="1"/>
              <a:t>acid</a:t>
            </a:r>
            <a:r>
              <a:rPr lang="fr-FR" b="1" dirty="0"/>
              <a:t>*</a:t>
            </a:r>
          </a:p>
          <a:p>
            <a:pPr marL="0" marR="0" lvl="0" indent="0" algn="l" defTabSz="914400" rtl="0" eaLnBrk="1" fontAlgn="ctr" latinLnBrk="0" hangingPunct="1">
              <a:lnSpc>
                <a:spcPct val="100000"/>
              </a:lnSpc>
              <a:spcBef>
                <a:spcPts val="0"/>
              </a:spcBef>
              <a:spcAft>
                <a:spcPts val="0"/>
              </a:spcAft>
              <a:buClrTx/>
              <a:buSzTx/>
              <a:buFontTx/>
              <a:buNone/>
              <a:tabLst/>
              <a:defRPr/>
            </a:pPr>
            <a:r>
              <a:rPr lang="fr-FR" b="1" dirty="0" err="1"/>
              <a:t>Hydrating</a:t>
            </a:r>
            <a:r>
              <a:rPr lang="fr-FR" b="1" dirty="0"/>
              <a:t>/</a:t>
            </a:r>
            <a:r>
              <a:rPr lang="fr-FR" b="1" dirty="0" err="1"/>
              <a:t>Smoothing</a:t>
            </a:r>
            <a:r>
              <a:rPr lang="fr-FR" b="1" dirty="0"/>
              <a:t> = Marine </a:t>
            </a:r>
            <a:r>
              <a:rPr lang="fr-FR" b="1" dirty="0" err="1"/>
              <a:t>collagen</a:t>
            </a:r>
            <a:endParaRPr lang="fr-FR" b="1" dirty="0"/>
          </a:p>
          <a:p>
            <a:pPr marL="0" marR="0" lvl="0" indent="0" algn="l" defTabSz="914400" rtl="0" eaLnBrk="1" fontAlgn="ctr" latinLnBrk="0" hangingPunct="1">
              <a:lnSpc>
                <a:spcPct val="100000"/>
              </a:lnSpc>
              <a:spcBef>
                <a:spcPts val="0"/>
              </a:spcBef>
              <a:spcAft>
                <a:spcPts val="0"/>
              </a:spcAft>
              <a:buClrTx/>
              <a:buSzTx/>
              <a:buFontTx/>
              <a:buNone/>
              <a:tabLst/>
              <a:defRPr/>
            </a:pPr>
            <a:r>
              <a:rPr lang="fr-FR" b="1" dirty="0" err="1"/>
              <a:t>Restructuring</a:t>
            </a:r>
            <a:r>
              <a:rPr lang="fr-FR" b="1" dirty="0"/>
              <a:t> = Soy peptides</a:t>
            </a:r>
          </a:p>
          <a:p>
            <a:pPr marL="0" marR="0" lvl="0" indent="0" algn="l" defTabSz="914400" rtl="0" eaLnBrk="1" fontAlgn="ctr" latinLnBrk="0" hangingPunct="1">
              <a:lnSpc>
                <a:spcPct val="100000"/>
              </a:lnSpc>
              <a:spcBef>
                <a:spcPts val="0"/>
              </a:spcBef>
              <a:spcAft>
                <a:spcPts val="0"/>
              </a:spcAft>
              <a:buClrTx/>
              <a:buSzTx/>
              <a:buFontTx/>
              <a:buNone/>
              <a:tabLst/>
              <a:defRPr/>
            </a:pPr>
            <a:endParaRPr lang="fr-FR" b="1" dirty="0"/>
          </a:p>
          <a:p>
            <a:pPr marL="0" marR="0" lvl="0" indent="0" algn="l" defTabSz="914400" rtl="0" eaLnBrk="1" fontAlgn="ctr" latinLnBrk="0" hangingPunct="1">
              <a:lnSpc>
                <a:spcPct val="100000"/>
              </a:lnSpc>
              <a:spcBef>
                <a:spcPts val="0"/>
              </a:spcBef>
              <a:spcAft>
                <a:spcPts val="0"/>
              </a:spcAft>
              <a:buClrTx/>
              <a:buSzTx/>
              <a:buFontTx/>
              <a:buNone/>
              <a:tabLst/>
              <a:defRPr/>
            </a:pPr>
            <a:r>
              <a:rPr lang="en-US" b="0" dirty="0"/>
              <a:t>- Smoothing and firming effect- Best synergy with the Serum and the Cream- At home: 30-day treatment with the Cream. For a better result, use the Optimizer treatment at the Beauty Salon 1x/week for 1 month and then as a maintenance treatment 1x/month.</a:t>
            </a:r>
            <a:endParaRPr lang="fr-FR" b="0" dirty="0"/>
          </a:p>
          <a:p>
            <a:pPr rtl="0" eaLnBrk="1" fontAlgn="ctr" latinLnBrk="0" hangingPunct="1"/>
            <a:endParaRPr lang="fr-FR" b="1"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63EA7-A024-41BE-BFA5-2D2CC21575F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4141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041900" y="566738"/>
            <a:ext cx="5043488" cy="2836862"/>
          </a:xfrm>
        </p:spPr>
      </p:sp>
      <p:sp>
        <p:nvSpPr>
          <p:cNvPr id="3" name="Espace réservé des notes 2"/>
          <p:cNvSpPr>
            <a:spLocks noGrp="1"/>
          </p:cNvSpPr>
          <p:nvPr>
            <p:ph type="body" idx="1"/>
          </p:nvPr>
        </p:nvSpPr>
        <p:spPr/>
        <p:txBody>
          <a:bodyPr/>
          <a:lstStyle/>
          <a:p>
            <a:r>
              <a:rPr lang="fr-FR" sz="1200" i="0" kern="1200" dirty="0">
                <a:solidFill>
                  <a:schemeClr val="tx1"/>
                </a:solidFill>
                <a:effectLst/>
                <a:latin typeface="+mn-lt"/>
                <a:ea typeface="+mn-ea"/>
                <a:cs typeface="+mn-cs"/>
              </a:rPr>
              <a:t>LE CELLULAR CODE SERUM : </a:t>
            </a:r>
          </a:p>
          <a:p>
            <a:endParaRPr lang="fr-FR" sz="1200" i="0" kern="120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DESCRIPTIF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prstClr val="black"/>
                </a:solidFill>
                <a:latin typeface="KyivType Sans2" panose="00000500000000000000" pitchFamily="50" charset="0"/>
              </a:rPr>
              <a:t>The smart serum which reprograms the skin’s youth code</a:t>
            </a:r>
          </a:p>
          <a:p>
            <a:endParaRPr lang="fr-FR" sz="1200" i="0" kern="1200" dirty="0">
              <a:solidFill>
                <a:schemeClr val="tx1"/>
              </a:solidFill>
              <a:effectLst/>
              <a:latin typeface="+mn-lt"/>
              <a:ea typeface="+mn-ea"/>
              <a:cs typeface="+mn-cs"/>
            </a:endParaRPr>
          </a:p>
          <a:p>
            <a:r>
              <a:rPr lang="en-US" sz="1200" i="0" kern="1200" dirty="0">
                <a:solidFill>
                  <a:schemeClr val="tx1"/>
                </a:solidFill>
                <a:effectLst/>
                <a:latin typeface="+mn-lt"/>
                <a:ea typeface="+mn-ea"/>
                <a:cs typeface="+mn-cs"/>
              </a:rPr>
              <a:t>“Like a real elixir</a:t>
            </a:r>
            <a:r>
              <a:rPr lang="en-US" sz="1200" i="0" kern="1200" baseline="0" dirty="0">
                <a:solidFill>
                  <a:schemeClr val="tx1"/>
                </a:solidFill>
                <a:effectLst/>
                <a:latin typeface="+mn-lt"/>
                <a:ea typeface="+mn-ea"/>
                <a:cs typeface="+mn-cs"/>
              </a:rPr>
              <a:t> of youth”. This serum </a:t>
            </a:r>
            <a:r>
              <a:rPr lang="en-US" sz="1200" i="0" kern="1200" dirty="0">
                <a:solidFill>
                  <a:schemeClr val="tx1"/>
                </a:solidFill>
                <a:effectLst/>
                <a:latin typeface="+mn-lt"/>
                <a:ea typeface="+mn-ea"/>
                <a:cs typeface="+mn-cs"/>
              </a:rPr>
              <a:t>helps reactivate the skin's youth code thanks to the "Cell-Energy" complex</a:t>
            </a:r>
            <a:r>
              <a:rPr lang="en-US" sz="1200" i="0" kern="1200" baseline="0" dirty="0">
                <a:solidFill>
                  <a:schemeClr val="tx1"/>
                </a:solidFill>
                <a:effectLst/>
                <a:latin typeface="+mn-lt"/>
                <a:ea typeface="+mn-ea"/>
                <a:cs typeface="+mn-cs"/>
              </a:rPr>
              <a:t> </a:t>
            </a:r>
            <a:r>
              <a:rPr lang="en-US" sz="1200" i="0" kern="1200" dirty="0">
                <a:solidFill>
                  <a:schemeClr val="tx1"/>
                </a:solidFill>
                <a:effectLst/>
                <a:latin typeface="+mn-lt"/>
                <a:ea typeface="+mn-ea"/>
                <a:cs typeface="+mn-cs"/>
              </a:rPr>
              <a:t>that fight against skin aging. </a:t>
            </a:r>
          </a:p>
          <a:p>
            <a:endParaRPr lang="fr-FR" sz="1200" i="0" kern="1200" dirty="0">
              <a:solidFill>
                <a:schemeClr val="tx1"/>
              </a:solidFill>
              <a:effectLst/>
              <a:latin typeface="+mn-lt"/>
              <a:ea typeface="+mn-ea"/>
              <a:cs typeface="+mn-cs"/>
            </a:endParaRPr>
          </a:p>
          <a:p>
            <a:r>
              <a:rPr lang="en-US" sz="1200" i="0" kern="1200" dirty="0">
                <a:solidFill>
                  <a:schemeClr val="tx1"/>
                </a:solidFill>
                <a:effectLst/>
                <a:latin typeface="+mn-lt"/>
                <a:ea typeface="+mn-ea"/>
                <a:cs typeface="+mn-cs"/>
              </a:rPr>
              <a:t>This serum energizes and regenerates the skin</a:t>
            </a:r>
            <a:r>
              <a:rPr lang="fr-FR" sz="1200" i="0" kern="1200" dirty="0">
                <a:solidFill>
                  <a:schemeClr val="tx1"/>
                </a:solidFill>
                <a:effectLst/>
                <a:latin typeface="+mn-lt"/>
                <a:ea typeface="+mn-ea"/>
                <a:cs typeface="+mn-cs"/>
              </a:rPr>
              <a:t>. </a:t>
            </a:r>
            <a:r>
              <a:rPr lang="fr-FR" sz="1200" i="0" kern="1200" dirty="0" err="1">
                <a:solidFill>
                  <a:schemeClr val="tx1"/>
                </a:solidFill>
                <a:effectLst/>
                <a:latin typeface="+mn-lt"/>
                <a:ea typeface="+mn-ea"/>
                <a:cs typeface="+mn-cs"/>
              </a:rPr>
              <a:t>Wrinkles</a:t>
            </a:r>
            <a:r>
              <a:rPr lang="fr-FR" sz="1200" i="0" kern="1200" dirty="0">
                <a:solidFill>
                  <a:schemeClr val="tx1"/>
                </a:solidFill>
                <a:effectLst/>
                <a:latin typeface="+mn-lt"/>
                <a:ea typeface="+mn-ea"/>
                <a:cs typeface="+mn-cs"/>
              </a:rPr>
              <a:t> are </a:t>
            </a:r>
            <a:r>
              <a:rPr lang="fr-FR" sz="1200" i="0" kern="1200" dirty="0" err="1">
                <a:solidFill>
                  <a:schemeClr val="tx1"/>
                </a:solidFill>
                <a:effectLst/>
                <a:latin typeface="+mn-lt"/>
                <a:ea typeface="+mn-ea"/>
                <a:cs typeface="+mn-cs"/>
              </a:rPr>
              <a:t>smoothed</a:t>
            </a:r>
            <a:r>
              <a:rPr lang="fr-FR" sz="1200" i="0" kern="1200" dirty="0">
                <a:solidFill>
                  <a:schemeClr val="tx1"/>
                </a:solidFill>
                <a:effectLst/>
                <a:latin typeface="+mn-lt"/>
                <a:ea typeface="+mn-ea"/>
                <a:cs typeface="+mn-cs"/>
              </a:rPr>
              <a:t>,</a:t>
            </a:r>
            <a:r>
              <a:rPr lang="fr-FR" sz="1200" i="0" kern="1200" baseline="0" dirty="0">
                <a:solidFill>
                  <a:schemeClr val="tx1"/>
                </a:solidFill>
                <a:effectLst/>
                <a:latin typeface="+mn-lt"/>
                <a:ea typeface="+mn-ea"/>
                <a:cs typeface="+mn-cs"/>
              </a:rPr>
              <a:t> </a:t>
            </a:r>
            <a:r>
              <a:rPr lang="fr-FR" sz="1200" i="0" kern="1200" baseline="0" dirty="0" err="1">
                <a:solidFill>
                  <a:schemeClr val="tx1"/>
                </a:solidFill>
                <a:effectLst/>
                <a:latin typeface="+mn-lt"/>
                <a:ea typeface="+mn-ea"/>
                <a:cs typeface="+mn-cs"/>
              </a:rPr>
              <a:t>firmness</a:t>
            </a:r>
            <a:r>
              <a:rPr lang="fr-FR" sz="1200" i="0" kern="1200" baseline="0" dirty="0">
                <a:solidFill>
                  <a:schemeClr val="tx1"/>
                </a:solidFill>
                <a:effectLst/>
                <a:latin typeface="+mn-lt"/>
                <a:ea typeface="+mn-ea"/>
                <a:cs typeface="+mn-cs"/>
              </a:rPr>
              <a:t> are </a:t>
            </a:r>
            <a:r>
              <a:rPr lang="fr-FR" sz="1200" i="0" kern="1200" baseline="0" dirty="0" err="1">
                <a:solidFill>
                  <a:schemeClr val="tx1"/>
                </a:solidFill>
                <a:effectLst/>
                <a:latin typeface="+mn-lt"/>
                <a:ea typeface="+mn-ea"/>
                <a:cs typeface="+mn-cs"/>
              </a:rPr>
              <a:t>improved</a:t>
            </a:r>
            <a:r>
              <a:rPr lang="fr-FR" sz="1200" i="0" kern="1200" baseline="0" dirty="0">
                <a:solidFill>
                  <a:schemeClr val="tx1"/>
                </a:solidFill>
                <a:effectLst/>
                <a:latin typeface="+mn-lt"/>
                <a:ea typeface="+mn-ea"/>
                <a:cs typeface="+mn-cs"/>
              </a:rPr>
              <a:t>, skin </a:t>
            </a:r>
            <a:r>
              <a:rPr lang="fr-FR" sz="1200" i="0" kern="1200" baseline="0" dirty="0" err="1">
                <a:solidFill>
                  <a:schemeClr val="tx1"/>
                </a:solidFill>
                <a:effectLst/>
                <a:latin typeface="+mn-lt"/>
                <a:ea typeface="+mn-ea"/>
                <a:cs typeface="+mn-cs"/>
              </a:rPr>
              <a:t>is</a:t>
            </a:r>
            <a:r>
              <a:rPr lang="fr-FR" sz="1200" i="0" kern="1200" baseline="0" dirty="0">
                <a:solidFill>
                  <a:schemeClr val="tx1"/>
                </a:solidFill>
                <a:effectLst/>
                <a:latin typeface="+mn-lt"/>
                <a:ea typeface="+mn-ea"/>
                <a:cs typeface="+mn-cs"/>
              </a:rPr>
              <a:t> </a:t>
            </a:r>
            <a:r>
              <a:rPr lang="fr-FR" sz="1200" i="0" kern="1200" baseline="0" dirty="0" err="1">
                <a:solidFill>
                  <a:schemeClr val="tx1"/>
                </a:solidFill>
                <a:effectLst/>
                <a:latin typeface="+mn-lt"/>
                <a:ea typeface="+mn-ea"/>
                <a:cs typeface="+mn-cs"/>
              </a:rPr>
              <a:t>regenerated</a:t>
            </a:r>
            <a:r>
              <a:rPr lang="fr-FR" sz="1200" i="0" kern="1200" baseline="0" dirty="0">
                <a:solidFill>
                  <a:schemeClr val="tx1"/>
                </a:solidFill>
                <a:effectLst/>
                <a:latin typeface="+mn-lt"/>
                <a:ea typeface="+mn-ea"/>
                <a:cs typeface="+mn-cs"/>
              </a:rPr>
              <a:t> and radiant, </a:t>
            </a:r>
            <a:r>
              <a:rPr lang="fr-FR" sz="1200" i="0" kern="1200" baseline="0" dirty="0" err="1">
                <a:solidFill>
                  <a:schemeClr val="tx1"/>
                </a:solidFill>
                <a:effectLst/>
                <a:latin typeface="+mn-lt"/>
                <a:ea typeface="+mn-ea"/>
                <a:cs typeface="+mn-cs"/>
              </a:rPr>
              <a:t>signs</a:t>
            </a:r>
            <a:r>
              <a:rPr lang="fr-FR" sz="1200" i="0" kern="1200" baseline="0" dirty="0">
                <a:solidFill>
                  <a:schemeClr val="tx1"/>
                </a:solidFill>
                <a:effectLst/>
                <a:latin typeface="+mn-lt"/>
                <a:ea typeface="+mn-ea"/>
                <a:cs typeface="+mn-cs"/>
              </a:rPr>
              <a:t> of fatigue are </a:t>
            </a:r>
            <a:r>
              <a:rPr lang="fr-FR" sz="1200" i="0" kern="1200" baseline="0" dirty="0" err="1">
                <a:solidFill>
                  <a:schemeClr val="tx1"/>
                </a:solidFill>
                <a:effectLst/>
                <a:latin typeface="+mn-lt"/>
                <a:ea typeface="+mn-ea"/>
                <a:cs typeface="+mn-cs"/>
              </a:rPr>
              <a:t>reduced</a:t>
            </a:r>
            <a:r>
              <a:rPr lang="fr-FR" sz="1200" i="0" kern="1200" baseline="0" dirty="0">
                <a:solidFill>
                  <a:schemeClr val="tx1"/>
                </a:solidFill>
                <a:effectLst/>
                <a:latin typeface="+mn-lt"/>
                <a:ea typeface="+mn-ea"/>
                <a:cs typeface="+mn-cs"/>
              </a:rPr>
              <a:t>. </a:t>
            </a:r>
            <a:r>
              <a:rPr lang="fr-FR" sz="1200" i="0" kern="1200" dirty="0">
                <a:solidFill>
                  <a:schemeClr val="tx1"/>
                </a:solidFill>
                <a:effectLst/>
                <a:latin typeface="+mn-lt"/>
                <a:ea typeface="+mn-ea"/>
                <a:cs typeface="+mn-cs"/>
              </a:rPr>
              <a:t> </a:t>
            </a:r>
          </a:p>
          <a:p>
            <a:br>
              <a:rPr lang="fr-FR" sz="1200" i="0" kern="1200" dirty="0">
                <a:solidFill>
                  <a:schemeClr val="tx1"/>
                </a:solidFill>
                <a:effectLst/>
                <a:latin typeface="+mn-lt"/>
                <a:ea typeface="+mn-ea"/>
                <a:cs typeface="+mn-cs"/>
              </a:rPr>
            </a:br>
            <a:endParaRPr lang="fr-FR" sz="1200" b="1" i="0" u="sng" kern="1200" dirty="0">
              <a:solidFill>
                <a:schemeClr val="tx1"/>
              </a:solidFill>
              <a:effectLst/>
              <a:latin typeface="+mn-lt"/>
              <a:ea typeface="+mn-ea"/>
              <a:cs typeface="+mn-cs"/>
            </a:endParaRPr>
          </a:p>
          <a:p>
            <a:r>
              <a:rPr lang="fr-FR" sz="1200" b="0" i="0" u="sng" kern="1200" dirty="0">
                <a:solidFill>
                  <a:schemeClr val="tx1"/>
                </a:solidFill>
                <a:effectLst/>
                <a:latin typeface="+mn-lt"/>
                <a:ea typeface="+mn-ea"/>
                <a:cs typeface="+mn-cs"/>
              </a:rPr>
              <a:t>RESULTATS</a:t>
            </a:r>
          </a:p>
          <a:p>
            <a:pPr lvl="0"/>
            <a:r>
              <a:rPr lang="en-US" sz="1200" dirty="0">
                <a:solidFill>
                  <a:prstClr val="black"/>
                </a:solidFill>
                <a:latin typeface="Roboto" panose="02000000000000000000" pitchFamily="2" charset="0"/>
                <a:ea typeface="Roboto" panose="02000000000000000000" pitchFamily="2" charset="0"/>
              </a:rPr>
              <a:t>It Reinforces the potential of defense against aggressions</a:t>
            </a:r>
          </a:p>
          <a:p>
            <a:pPr lvl="0"/>
            <a:r>
              <a:rPr lang="en-US" sz="1200" i="1" dirty="0">
                <a:solidFill>
                  <a:prstClr val="black"/>
                </a:solidFill>
                <a:latin typeface="Roboto" panose="02000000000000000000" pitchFamily="2" charset="0"/>
                <a:ea typeface="Roboto" panose="02000000000000000000" pitchFamily="2" charset="0"/>
              </a:rPr>
              <a:t>Multiplication of Langerhans cells: +146 %</a:t>
            </a:r>
          </a:p>
          <a:p>
            <a:pPr lvl="0"/>
            <a:r>
              <a:rPr lang="en-US" sz="1200" dirty="0">
                <a:solidFill>
                  <a:prstClr val="black"/>
                </a:solidFill>
                <a:latin typeface="Roboto" panose="02000000000000000000" pitchFamily="2" charset="0"/>
                <a:ea typeface="Roboto" panose="02000000000000000000" pitchFamily="2" charset="0"/>
              </a:rPr>
              <a:t>Restores</a:t>
            </a:r>
            <a:r>
              <a:rPr lang="en-US" sz="1200" baseline="0" dirty="0">
                <a:solidFill>
                  <a:prstClr val="black"/>
                </a:solidFill>
                <a:latin typeface="Roboto" panose="02000000000000000000" pitchFamily="2" charset="0"/>
                <a:ea typeface="Roboto" panose="02000000000000000000" pitchFamily="2" charset="0"/>
              </a:rPr>
              <a:t> an</a:t>
            </a:r>
            <a:r>
              <a:rPr lang="en-US" sz="1200" dirty="0">
                <a:solidFill>
                  <a:prstClr val="black"/>
                </a:solidFill>
                <a:latin typeface="Roboto" panose="02000000000000000000" pitchFamily="2" charset="0"/>
                <a:ea typeface="Roboto" panose="02000000000000000000" pitchFamily="2" charset="0"/>
              </a:rPr>
              <a:t> harmonious communication between cells and promotes regeneration </a:t>
            </a:r>
          </a:p>
          <a:p>
            <a:pPr lvl="0"/>
            <a:r>
              <a:rPr lang="en-US" sz="1200" i="1" dirty="0">
                <a:solidFill>
                  <a:prstClr val="black"/>
                </a:solidFill>
                <a:latin typeface="Roboto" panose="02000000000000000000" pitchFamily="2" charset="0"/>
                <a:ea typeface="Roboto" panose="02000000000000000000" pitchFamily="2" charset="0"/>
              </a:rPr>
              <a:t>Communication between the dermis and the EDJ: +124 %</a:t>
            </a:r>
          </a:p>
          <a:p>
            <a:pPr lvl="0"/>
            <a:endParaRPr lang="fr-FR" sz="1050" i="1" dirty="0">
              <a:solidFill>
                <a:prstClr val="black"/>
              </a:solidFill>
              <a:latin typeface="Roboto" panose="02000000000000000000" pitchFamily="2" charset="0"/>
              <a:ea typeface="Roboto" panose="02000000000000000000" pitchFamily="2" charset="0"/>
            </a:endParaRPr>
          </a:p>
          <a:p>
            <a:r>
              <a:rPr lang="fr-FR" sz="1050" i="0" u="sng" dirty="0">
                <a:solidFill>
                  <a:prstClr val="black"/>
                </a:solidFill>
                <a:latin typeface="Roboto" panose="02000000000000000000" pitchFamily="2" charset="0"/>
                <a:ea typeface="Roboto" panose="02000000000000000000" pitchFamily="2" charset="0"/>
              </a:rPr>
              <a:t>LES + PRODUITS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50" i="0" kern="1200" dirty="0" err="1">
                <a:solidFill>
                  <a:schemeClr val="tx1"/>
                </a:solidFill>
                <a:effectLst/>
                <a:latin typeface="+mn-lt"/>
                <a:ea typeface="+mn-ea"/>
                <a:cs typeface="+mn-cs"/>
              </a:rPr>
              <a:t>We</a:t>
            </a:r>
            <a:r>
              <a:rPr lang="fr-FR" sz="1050" i="0" kern="1200" dirty="0">
                <a:solidFill>
                  <a:schemeClr val="tx1"/>
                </a:solidFill>
                <a:effectLst/>
                <a:latin typeface="+mn-lt"/>
                <a:ea typeface="+mn-ea"/>
                <a:cs typeface="+mn-cs"/>
              </a:rPr>
              <a:t> love</a:t>
            </a:r>
          </a:p>
          <a:p>
            <a:pPr defTabSz="812770"/>
            <a:r>
              <a:rPr lang="fr-FR" sz="1050" dirty="0" err="1">
                <a:solidFill>
                  <a:prstClr val="black"/>
                </a:solidFill>
                <a:latin typeface="Roboto" panose="020B0604020202020204" charset="0"/>
                <a:ea typeface="Roboto" panose="020B0604020202020204" charset="0"/>
              </a:rPr>
              <a:t>Its</a:t>
            </a:r>
            <a:r>
              <a:rPr lang="fr-FR" sz="1050" dirty="0">
                <a:solidFill>
                  <a:prstClr val="black"/>
                </a:solidFill>
                <a:latin typeface="Roboto" panose="020B0604020202020204" charset="0"/>
                <a:ea typeface="Roboto" panose="020B0604020202020204" charset="0"/>
              </a:rPr>
              <a:t> unique </a:t>
            </a:r>
            <a:r>
              <a:rPr lang="fr-FR" sz="1050" dirty="0" err="1">
                <a:solidFill>
                  <a:prstClr val="black"/>
                </a:solidFill>
                <a:latin typeface="Roboto" panose="020B0604020202020204" charset="0"/>
                <a:ea typeface="Roboto" panose="020B0604020202020204" charset="0"/>
              </a:rPr>
              <a:t>Cell-energy</a:t>
            </a:r>
            <a:r>
              <a:rPr lang="fr-FR" sz="1050" dirty="0">
                <a:solidFill>
                  <a:prstClr val="black"/>
                </a:solidFill>
                <a:latin typeface="Roboto" panose="020B0604020202020204" charset="0"/>
                <a:ea typeface="Roboto" panose="020B0604020202020204" charset="0"/>
              </a:rPr>
              <a:t> </a:t>
            </a:r>
            <a:r>
              <a:rPr lang="fr-FR" sz="1050" dirty="0" err="1">
                <a:solidFill>
                  <a:prstClr val="black"/>
                </a:solidFill>
                <a:latin typeface="Roboto" panose="020B0604020202020204" charset="0"/>
                <a:ea typeface="Roboto" panose="020B0604020202020204" charset="0"/>
              </a:rPr>
              <a:t>complex</a:t>
            </a:r>
            <a:endParaRPr lang="fr-FR" sz="1050" dirty="0">
              <a:solidFill>
                <a:prstClr val="black"/>
              </a:solidFill>
              <a:latin typeface="Roboto" panose="020B0604020202020204" charset="0"/>
              <a:ea typeface="Roboto" panose="020B0604020202020204" charset="0"/>
            </a:endParaRPr>
          </a:p>
          <a:p>
            <a:pPr defTabSz="812770"/>
            <a:r>
              <a:rPr lang="fr-FR" sz="1050" dirty="0" err="1">
                <a:solidFill>
                  <a:prstClr val="black"/>
                </a:solidFill>
                <a:latin typeface="Roboto" panose="020B0604020202020204" charset="0"/>
                <a:ea typeface="Roboto" panose="020B0604020202020204" charset="0"/>
              </a:rPr>
              <a:t>Its</a:t>
            </a:r>
            <a:r>
              <a:rPr lang="fr-FR" sz="1050" dirty="0">
                <a:solidFill>
                  <a:prstClr val="black"/>
                </a:solidFill>
                <a:latin typeface="Roboto" panose="020B0604020202020204" charset="0"/>
                <a:ea typeface="Roboto" panose="020B0604020202020204" charset="0"/>
              </a:rPr>
              <a:t> 96% of </a:t>
            </a:r>
            <a:r>
              <a:rPr lang="fr-FR" sz="1050" dirty="0" err="1">
                <a:solidFill>
                  <a:prstClr val="black"/>
                </a:solidFill>
                <a:latin typeface="Roboto" panose="020B0604020202020204" charset="0"/>
                <a:ea typeface="Roboto" panose="020B0604020202020204" charset="0"/>
              </a:rPr>
              <a:t>ingredients</a:t>
            </a:r>
            <a:r>
              <a:rPr lang="fr-FR" sz="1050" dirty="0">
                <a:solidFill>
                  <a:prstClr val="black"/>
                </a:solidFill>
                <a:latin typeface="Roboto" panose="020B0604020202020204" charset="0"/>
                <a:ea typeface="Roboto" panose="020B0604020202020204" charset="0"/>
              </a:rPr>
              <a:t> of </a:t>
            </a:r>
            <a:r>
              <a:rPr lang="fr-FR" sz="1050" dirty="0" err="1">
                <a:solidFill>
                  <a:prstClr val="black"/>
                </a:solidFill>
                <a:latin typeface="Roboto" panose="020B0604020202020204" charset="0"/>
                <a:ea typeface="Roboto" panose="020B0604020202020204" charset="0"/>
              </a:rPr>
              <a:t>natural</a:t>
            </a:r>
            <a:r>
              <a:rPr lang="fr-FR" sz="1050" dirty="0">
                <a:solidFill>
                  <a:prstClr val="black"/>
                </a:solidFill>
                <a:latin typeface="Roboto" panose="020B0604020202020204" charset="0"/>
                <a:ea typeface="Roboto" panose="020B0604020202020204" charset="0"/>
              </a:rPr>
              <a:t> </a:t>
            </a:r>
            <a:r>
              <a:rPr lang="fr-FR" sz="1050" dirty="0" err="1">
                <a:solidFill>
                  <a:prstClr val="black"/>
                </a:solidFill>
                <a:latin typeface="Roboto" panose="020B0604020202020204" charset="0"/>
                <a:ea typeface="Roboto" panose="020B0604020202020204" charset="0"/>
              </a:rPr>
              <a:t>origin</a:t>
            </a:r>
            <a:endParaRPr lang="fr-FR" sz="1050" dirty="0">
              <a:solidFill>
                <a:prstClr val="black"/>
              </a:solidFill>
              <a:latin typeface="Roboto" panose="020B0604020202020204" charset="0"/>
              <a:ea typeface="Roboto" panose="020B0604020202020204" charset="0"/>
            </a:endParaRPr>
          </a:p>
          <a:p>
            <a:pPr defTabSz="812770"/>
            <a:r>
              <a:rPr lang="fr-FR" sz="1050" dirty="0" err="1">
                <a:solidFill>
                  <a:prstClr val="black"/>
                </a:solidFill>
                <a:latin typeface="Roboto" panose="020B0604020202020204" charset="0"/>
                <a:ea typeface="Roboto" panose="020B0604020202020204" charset="0"/>
              </a:rPr>
              <a:t>Its</a:t>
            </a:r>
            <a:r>
              <a:rPr lang="fr-FR" sz="1050" dirty="0">
                <a:solidFill>
                  <a:prstClr val="black"/>
                </a:solidFill>
                <a:latin typeface="Roboto" panose="020B0604020202020204" charset="0"/>
                <a:ea typeface="Roboto" panose="020B0604020202020204" charset="0"/>
              </a:rPr>
              <a:t> fine and </a:t>
            </a:r>
            <a:r>
              <a:rPr lang="fr-FR" sz="1050" dirty="0" err="1">
                <a:solidFill>
                  <a:prstClr val="black"/>
                </a:solidFill>
                <a:latin typeface="Roboto" panose="020B0604020202020204" charset="0"/>
                <a:ea typeface="Roboto" panose="020B0604020202020204" charset="0"/>
              </a:rPr>
              <a:t>silky</a:t>
            </a:r>
            <a:r>
              <a:rPr lang="fr-FR" sz="1050" dirty="0">
                <a:solidFill>
                  <a:prstClr val="black"/>
                </a:solidFill>
                <a:latin typeface="Roboto" panose="020B0604020202020204" charset="0"/>
                <a:ea typeface="Roboto" panose="020B0604020202020204" charset="0"/>
              </a:rPr>
              <a:t> texture</a:t>
            </a:r>
          </a:p>
          <a:p>
            <a:pPr defTabSz="812770"/>
            <a:r>
              <a:rPr lang="fr-FR" sz="1050" dirty="0" err="1">
                <a:solidFill>
                  <a:prstClr val="black"/>
                </a:solidFill>
                <a:latin typeface="Roboto" panose="020B0604020202020204" charset="0"/>
                <a:ea typeface="Roboto" panose="020B0604020202020204" charset="0"/>
              </a:rPr>
              <a:t>Its</a:t>
            </a:r>
            <a:r>
              <a:rPr lang="fr-FR" sz="1050" dirty="0">
                <a:solidFill>
                  <a:prstClr val="black"/>
                </a:solidFill>
                <a:latin typeface="Roboto" panose="020B0604020202020204" charset="0"/>
                <a:ea typeface="Roboto" panose="020B0604020202020204" charset="0"/>
              </a:rPr>
              <a:t> </a:t>
            </a:r>
            <a:r>
              <a:rPr lang="fr-FR" sz="1050" dirty="0" err="1">
                <a:solidFill>
                  <a:prstClr val="black"/>
                </a:solidFill>
                <a:latin typeface="Roboto" panose="020B0604020202020204" charset="0"/>
                <a:ea typeface="Roboto" panose="020B0604020202020204" charset="0"/>
              </a:rPr>
              <a:t>airless</a:t>
            </a:r>
            <a:r>
              <a:rPr lang="fr-FR" sz="1050" dirty="0">
                <a:solidFill>
                  <a:prstClr val="black"/>
                </a:solidFill>
                <a:latin typeface="Roboto" panose="020B0604020202020204" charset="0"/>
                <a:ea typeface="Roboto" panose="020B0604020202020204" charset="0"/>
              </a:rPr>
              <a:t> </a:t>
            </a:r>
            <a:r>
              <a:rPr lang="fr-FR" sz="1050" dirty="0" err="1">
                <a:solidFill>
                  <a:prstClr val="black"/>
                </a:solidFill>
                <a:latin typeface="Roboto" panose="020B0604020202020204" charset="0"/>
                <a:ea typeface="Roboto" panose="020B0604020202020204" charset="0"/>
              </a:rPr>
              <a:t>pump</a:t>
            </a:r>
            <a:r>
              <a:rPr lang="fr-FR" sz="1050" dirty="0">
                <a:solidFill>
                  <a:prstClr val="black"/>
                </a:solidFill>
                <a:latin typeface="Roboto" panose="020B0604020202020204" charset="0"/>
                <a:ea typeface="Roboto" panose="020B0604020202020204" charset="0"/>
              </a:rPr>
              <a:t> </a:t>
            </a:r>
            <a:r>
              <a:rPr lang="fr-FR" sz="1050" dirty="0" err="1">
                <a:solidFill>
                  <a:prstClr val="black"/>
                </a:solidFill>
                <a:latin typeface="Roboto" panose="020B0604020202020204" charset="0"/>
                <a:ea typeface="Roboto" panose="020B0604020202020204" charset="0"/>
              </a:rPr>
              <a:t>bottle</a:t>
            </a:r>
            <a:endParaRPr lang="fr-FR" sz="1050" dirty="0">
              <a:solidFill>
                <a:prstClr val="black"/>
              </a:solidFill>
              <a:latin typeface="Roboto" panose="020B0604020202020204" charset="0"/>
              <a:ea typeface="Roboto" panose="020B0604020202020204" charset="0"/>
            </a:endParaRPr>
          </a:p>
          <a:p>
            <a:endParaRPr lang="fr-FR" sz="1050" i="0" dirty="0">
              <a:latin typeface="Roboto" panose="02000000000000000000" pitchFamily="2" charset="0"/>
              <a:ea typeface="Roboto" panose="02000000000000000000" pitchFamily="2" charset="0"/>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63EA7-A024-41BE-BFA5-2D2CC21575F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4900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0" i="0" u="sng" strike="noStrike" kern="1200" dirty="0">
                <a:solidFill>
                  <a:schemeClr val="tx1"/>
                </a:solidFill>
                <a:effectLst/>
                <a:latin typeface="+mn-lt"/>
                <a:ea typeface="+mn-ea"/>
                <a:cs typeface="+mn-cs"/>
              </a:rPr>
              <a:t>At home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Morning and /or evening, after cleansing and spraying with Lotion Yon-Ka, apply the serum (2 to 3 pumps) to the face and neck, before your usual cream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Ingrédients</a:t>
            </a:r>
          </a:p>
          <a:p>
            <a:pPr marL="171450" indent="-171450">
              <a:buFontTx/>
              <a:buChar char="-"/>
            </a:pPr>
            <a:r>
              <a:rPr lang="fr-FR" sz="1200" b="1" i="0" u="none" kern="1200" dirty="0" err="1">
                <a:solidFill>
                  <a:schemeClr val="tx1"/>
                </a:solidFill>
                <a:effectLst/>
                <a:latin typeface="+mn-lt"/>
                <a:ea typeface="+mn-ea"/>
                <a:cs typeface="+mn-cs"/>
              </a:rPr>
              <a:t>Lipo-aminoacid</a:t>
            </a:r>
            <a:r>
              <a:rPr lang="fr-FR" sz="1200" b="1" i="0" u="none" kern="1200" dirty="0">
                <a:solidFill>
                  <a:schemeClr val="tx1"/>
                </a:solidFill>
                <a:effectLst/>
                <a:latin typeface="+mn-lt"/>
                <a:ea typeface="+mn-ea"/>
                <a:cs typeface="+mn-cs"/>
              </a:rPr>
              <a:t> : </a:t>
            </a:r>
            <a:r>
              <a:rPr lang="fr-FR" sz="1200" b="1" i="0" u="none" kern="1200" baseline="0" dirty="0">
                <a:solidFill>
                  <a:schemeClr val="tx1"/>
                </a:solidFill>
                <a:effectLst/>
                <a:latin typeface="+mn-lt"/>
                <a:ea typeface="+mn-ea"/>
                <a:cs typeface="+mn-cs"/>
              </a:rPr>
              <a:t> </a:t>
            </a:r>
            <a:r>
              <a:rPr lang="fr-FR" sz="1200" b="1" dirty="0" err="1">
                <a:solidFill>
                  <a:prstClr val="black"/>
                </a:solidFill>
              </a:rPr>
              <a:t>Boosts</a:t>
            </a:r>
            <a:r>
              <a:rPr lang="fr-FR" sz="1200" b="1" dirty="0">
                <a:solidFill>
                  <a:prstClr val="black"/>
                </a:solidFill>
              </a:rPr>
              <a:t> Cellular </a:t>
            </a:r>
            <a:r>
              <a:rPr lang="fr-FR" sz="1200" b="1" dirty="0" err="1">
                <a:solidFill>
                  <a:prstClr val="black"/>
                </a:solidFill>
              </a:rPr>
              <a:t>longevity</a:t>
            </a:r>
            <a:r>
              <a:rPr lang="fr-FR" sz="1200" b="1" dirty="0">
                <a:solidFill>
                  <a:prstClr val="black"/>
                </a:solidFill>
              </a:rPr>
              <a:t> /</a:t>
            </a:r>
            <a:r>
              <a:rPr lang="en-US" sz="1200" b="1" dirty="0">
                <a:solidFill>
                  <a:prstClr val="black"/>
                </a:solidFill>
              </a:rPr>
              <a:t> Restores clear communication between cells / Reinforces the defense potential of the skin against assaults</a:t>
            </a:r>
          </a:p>
          <a:p>
            <a:pPr marL="0" indent="0">
              <a:buFontTx/>
              <a:buNone/>
            </a:pPr>
            <a:r>
              <a:rPr lang="fr-FR" sz="1200" b="0" i="0" u="none" kern="1200" baseline="0" dirty="0">
                <a:solidFill>
                  <a:schemeClr val="tx1"/>
                </a:solidFill>
                <a:effectLst/>
                <a:latin typeface="+mn-lt"/>
                <a:ea typeface="+mn-ea"/>
                <a:cs typeface="+mn-cs"/>
              </a:rPr>
              <a:t>(alanine-</a:t>
            </a:r>
            <a:r>
              <a:rPr lang="fr-FR" sz="1200" b="0" i="0" u="none" kern="1200" baseline="0" dirty="0" err="1">
                <a:solidFill>
                  <a:schemeClr val="tx1"/>
                </a:solidFill>
                <a:effectLst/>
                <a:latin typeface="+mn-lt"/>
                <a:ea typeface="+mn-ea"/>
                <a:cs typeface="+mn-cs"/>
              </a:rPr>
              <a:t>based</a:t>
            </a:r>
            <a:r>
              <a:rPr lang="fr-FR" b="0" i="1" dirty="0"/>
              <a:t>,</a:t>
            </a:r>
            <a:r>
              <a:rPr lang="en-US" b="0" dirty="0"/>
              <a:t> </a:t>
            </a:r>
            <a:r>
              <a:rPr lang="en-US" dirty="0"/>
              <a:t>an amino acid derived from biotechnology</a:t>
            </a:r>
            <a:r>
              <a:rPr lang="fr-FR" i="1" dirty="0"/>
              <a:t>)</a:t>
            </a:r>
          </a:p>
          <a:p>
            <a:pPr marL="171450" indent="-171450">
              <a:buFontTx/>
              <a:buChar char="-"/>
            </a:pPr>
            <a:endParaRPr lang="fr-FR" sz="1200" b="1" i="0" kern="1200" dirty="0">
              <a:solidFill>
                <a:schemeClr val="tx1"/>
              </a:solidFill>
              <a:effectLst/>
              <a:latin typeface="+mn-lt"/>
              <a:ea typeface="+mn-ea"/>
              <a:cs typeface="+mn-cs"/>
            </a:endParaRPr>
          </a:p>
          <a:p>
            <a:pPr marL="171450" indent="-171450">
              <a:buFontTx/>
              <a:buChar char="-"/>
            </a:pPr>
            <a:r>
              <a:rPr lang="fr-FR" sz="1200" b="1" i="0" kern="1200" dirty="0">
                <a:solidFill>
                  <a:schemeClr val="tx1"/>
                </a:solidFill>
                <a:effectLst/>
                <a:latin typeface="+mn-lt"/>
                <a:ea typeface="+mn-ea"/>
                <a:cs typeface="+mn-cs"/>
              </a:rPr>
              <a:t>D-ribose :</a:t>
            </a:r>
            <a:r>
              <a:rPr lang="fr-FR" sz="1200" b="0" i="0" kern="1200" baseline="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Cellular energy -</a:t>
            </a:r>
            <a:r>
              <a:rPr lang="en-US" sz="1200" b="1" i="0" kern="1200" baseline="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Accelerates the synthesis of</a:t>
            </a:r>
            <a:r>
              <a:rPr lang="en-US" sz="1200" b="1" i="0" kern="1200" baseline="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ATP (the cell’s energy reserve)</a:t>
            </a:r>
            <a:r>
              <a:rPr lang="fr-FR" sz="1200" b="0" i="0" kern="1200" baseline="0" dirty="0">
                <a:solidFill>
                  <a:schemeClr val="tx1"/>
                </a:solidFill>
                <a:effectLst/>
                <a:latin typeface="+mn-lt"/>
                <a:ea typeface="+mn-ea"/>
                <a:cs typeface="+mn-cs"/>
              </a:rPr>
              <a:t> (</a:t>
            </a:r>
            <a:r>
              <a:rPr lang="en-US" dirty="0"/>
              <a:t>natural complex sugar derived from corn)</a:t>
            </a:r>
          </a:p>
          <a:p>
            <a:pPr marL="171450" indent="-171450">
              <a:buFontTx/>
              <a:buChar char="-"/>
            </a:pPr>
            <a:endParaRPr lang="fr-FR"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1" i="0" kern="1200" dirty="0" err="1">
                <a:solidFill>
                  <a:schemeClr val="tx1"/>
                </a:solidFill>
                <a:effectLst/>
                <a:latin typeface="+mn-lt"/>
                <a:ea typeface="+mn-ea"/>
                <a:cs typeface="+mn-cs"/>
              </a:rPr>
              <a:t>Baicalin</a:t>
            </a:r>
            <a:r>
              <a:rPr lang="fr-FR" sz="1200" b="1" i="0" kern="1200" baseline="0" dirty="0">
                <a:solidFill>
                  <a:schemeClr val="tx1"/>
                </a:solidFill>
                <a:effectLst/>
                <a:latin typeface="+mn-lt"/>
                <a:ea typeface="+mn-ea"/>
                <a:cs typeface="+mn-cs"/>
              </a:rPr>
              <a:t> : </a:t>
            </a:r>
            <a:r>
              <a:rPr lang="fr-FR" sz="1200" b="1" i="0" kern="1200" dirty="0" err="1">
                <a:solidFill>
                  <a:schemeClr val="tx1"/>
                </a:solidFill>
                <a:effectLst/>
                <a:latin typeface="+mn-lt"/>
                <a:ea typeface="+mn-ea"/>
                <a:cs typeface="+mn-cs"/>
              </a:rPr>
              <a:t>Boosts</a:t>
            </a:r>
            <a:r>
              <a:rPr lang="fr-FR" sz="1200" b="1" i="0" kern="1200" dirty="0">
                <a:solidFill>
                  <a:schemeClr val="tx1"/>
                </a:solidFill>
                <a:effectLst/>
                <a:latin typeface="+mn-lt"/>
                <a:ea typeface="+mn-ea"/>
                <a:cs typeface="+mn-cs"/>
              </a:rPr>
              <a:t> cellular </a:t>
            </a:r>
            <a:r>
              <a:rPr lang="fr-FR" sz="1200" b="1" i="0" kern="1200" dirty="0" err="1">
                <a:solidFill>
                  <a:schemeClr val="tx1"/>
                </a:solidFill>
                <a:effectLst/>
                <a:latin typeface="+mn-lt"/>
                <a:ea typeface="+mn-ea"/>
                <a:cs typeface="+mn-cs"/>
              </a:rPr>
              <a:t>longevity</a:t>
            </a:r>
            <a:r>
              <a:rPr lang="fr-FR" sz="1200" b="1" i="0" kern="1200" dirty="0">
                <a:solidFill>
                  <a:schemeClr val="tx1"/>
                </a:solidFill>
                <a:effectLst/>
                <a:latin typeface="+mn-lt"/>
                <a:ea typeface="+mn-ea"/>
                <a:cs typeface="+mn-cs"/>
              </a:rPr>
              <a:t> </a:t>
            </a:r>
            <a:endParaRPr lang="fr-FR" sz="1200" b="1"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baseline="0" dirty="0">
                <a:solidFill>
                  <a:schemeClr val="tx1"/>
                </a:solidFill>
                <a:effectLst/>
                <a:latin typeface="+mn-lt"/>
                <a:ea typeface="+mn-ea"/>
                <a:cs typeface="+mn-cs"/>
              </a:rPr>
              <a:t>(a</a:t>
            </a:r>
            <a:r>
              <a:rPr lang="fr-FR" b="0" dirty="0"/>
              <a:t> </a:t>
            </a:r>
            <a:r>
              <a:rPr lang="fr-FR" dirty="0" err="1"/>
              <a:t>polyphenol</a:t>
            </a:r>
            <a:r>
              <a:rPr lang="fr-FR" dirty="0"/>
              <a:t> </a:t>
            </a:r>
            <a:r>
              <a:rPr lang="fr-FR" dirty="0" err="1"/>
              <a:t>extracted</a:t>
            </a:r>
            <a:r>
              <a:rPr lang="fr-FR" dirty="0"/>
              <a:t> </a:t>
            </a:r>
            <a:r>
              <a:rPr lang="fr-FR" dirty="0" err="1"/>
              <a:t>from</a:t>
            </a:r>
            <a:r>
              <a:rPr lang="fr-FR" dirty="0"/>
              <a:t> </a:t>
            </a:r>
            <a:r>
              <a:rPr lang="fr-FR" dirty="0" err="1"/>
              <a:t>Scutellaria</a:t>
            </a:r>
            <a:r>
              <a:rPr lang="fr-FR" dirty="0"/>
              <a:t> </a:t>
            </a:r>
            <a:r>
              <a:rPr lang="fr-FR" dirty="0" err="1"/>
              <a:t>Baicalensis</a:t>
            </a:r>
            <a:r>
              <a:rPr lang="fr-FR" dirty="0"/>
              <a:t> </a:t>
            </a:r>
            <a:r>
              <a:rPr lang="fr-FR" dirty="0" err="1"/>
              <a:t>root</a:t>
            </a:r>
            <a:r>
              <a:rPr lang="fr-FR"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i="0" kern="1200" baseline="0" dirty="0">
              <a:solidFill>
                <a:schemeClr val="tx1"/>
              </a:solidFill>
              <a:effectLst/>
              <a:latin typeface="+mn-lt"/>
              <a:ea typeface="+mn-ea"/>
              <a:cs typeface="+mn-cs"/>
            </a:endParaRPr>
          </a:p>
          <a:p>
            <a:pPr marL="171450" indent="-171450">
              <a:buFontTx/>
              <a:buChar char="-"/>
            </a:pPr>
            <a:r>
              <a:rPr lang="fr-FR" sz="1200" b="1" i="0" kern="1200" baseline="0" dirty="0">
                <a:solidFill>
                  <a:schemeClr val="tx1"/>
                </a:solidFill>
                <a:effectLst/>
                <a:latin typeface="+mn-lt"/>
                <a:ea typeface="+mn-ea"/>
                <a:cs typeface="+mn-cs"/>
              </a:rPr>
              <a:t>Garden </a:t>
            </a:r>
            <a:r>
              <a:rPr lang="fr-FR" sz="1200" b="1" i="0" kern="1200" baseline="0" dirty="0" err="1">
                <a:solidFill>
                  <a:schemeClr val="tx1"/>
                </a:solidFill>
                <a:effectLst/>
                <a:latin typeface="+mn-lt"/>
                <a:ea typeface="+mn-ea"/>
                <a:cs typeface="+mn-cs"/>
              </a:rPr>
              <a:t>nastturtium</a:t>
            </a:r>
            <a:r>
              <a:rPr lang="fr-FR" sz="1200" b="1" i="0" kern="1200" baseline="0" dirty="0">
                <a:solidFill>
                  <a:schemeClr val="tx1"/>
                </a:solidFill>
                <a:effectLst/>
                <a:latin typeface="+mn-lt"/>
                <a:ea typeface="+mn-ea"/>
                <a:cs typeface="+mn-cs"/>
              </a:rPr>
              <a:t> </a:t>
            </a:r>
            <a:r>
              <a:rPr lang="fr-FR" sz="1200" b="1" i="0" kern="1200" baseline="0" dirty="0" err="1">
                <a:solidFill>
                  <a:schemeClr val="tx1"/>
                </a:solidFill>
                <a:effectLst/>
                <a:latin typeface="+mn-lt"/>
                <a:ea typeface="+mn-ea"/>
                <a:cs typeface="+mn-cs"/>
              </a:rPr>
              <a:t>extract</a:t>
            </a:r>
            <a:r>
              <a:rPr lang="fr-FR" sz="1200" b="1" i="0" kern="1200" baseline="0" dirty="0">
                <a:solidFill>
                  <a:schemeClr val="tx1"/>
                </a:solidFill>
                <a:effectLst/>
                <a:latin typeface="+mn-lt"/>
                <a:ea typeface="+mn-ea"/>
                <a:cs typeface="+mn-cs"/>
              </a:rPr>
              <a:t> </a:t>
            </a:r>
            <a:r>
              <a:rPr lang="fr-FR" sz="1200" b="0" i="0" kern="1200" baseline="0" dirty="0">
                <a:solidFill>
                  <a:schemeClr val="tx1"/>
                </a:solidFill>
                <a:effectLst/>
                <a:latin typeface="+mn-lt"/>
                <a:ea typeface="+mn-ea"/>
                <a:cs typeface="+mn-cs"/>
              </a:rPr>
              <a:t>: </a:t>
            </a:r>
            <a:r>
              <a:rPr lang="en-US" dirty="0"/>
              <a:t>Oxygenates skin cells and improves the radiance of the complexion</a:t>
            </a:r>
          </a:p>
          <a:p>
            <a:pPr marL="171450" indent="-171450">
              <a:buFontTx/>
              <a:buChar char="-"/>
            </a:pPr>
            <a:endParaRPr lang="en-US" sz="1200" b="0" i="0" kern="1200" dirty="0">
              <a:solidFill>
                <a:schemeClr val="tx1"/>
              </a:solidFill>
              <a:effectLst/>
              <a:latin typeface="+mn-lt"/>
              <a:ea typeface="+mn-ea"/>
              <a:cs typeface="+mn-cs"/>
            </a:endParaRPr>
          </a:p>
          <a:p>
            <a:pPr marL="171450" indent="-171450">
              <a:buFontTx/>
              <a:buChar char="-"/>
            </a:pPr>
            <a:endParaRPr lang="fr-FR" sz="1200" b="0" i="0" kern="1200" dirty="0">
              <a:solidFill>
                <a:schemeClr val="tx1"/>
              </a:solidFill>
              <a:effectLst/>
              <a:latin typeface="+mn-lt"/>
              <a:ea typeface="+mn-ea"/>
              <a:cs typeface="+mn-cs"/>
            </a:endParaRPr>
          </a:p>
          <a:p>
            <a:pPr marL="0" indent="0">
              <a:buFontTx/>
              <a:buNone/>
            </a:pPr>
            <a:r>
              <a:rPr lang="en-US" sz="1200" b="0" i="0" kern="1200" dirty="0">
                <a:solidFill>
                  <a:schemeClr val="tx1"/>
                </a:solidFill>
                <a:effectLst/>
                <a:latin typeface="+mn-lt"/>
                <a:ea typeface="+mn-ea"/>
                <a:cs typeface="+mn-cs"/>
              </a:rPr>
              <a:t>these four ingredients together form the cell energy complex </a:t>
            </a:r>
            <a:endParaRPr lang="fr-FR" sz="1200" b="0" i="0" kern="1200" dirty="0">
              <a:solidFill>
                <a:schemeClr val="tx1"/>
              </a:solidFill>
              <a:effectLst/>
              <a:latin typeface="+mn-lt"/>
              <a:ea typeface="+mn-ea"/>
              <a:cs typeface="+mn-cs"/>
            </a:endParaRPr>
          </a:p>
          <a:p>
            <a:pPr marL="0" indent="0">
              <a:buFontTx/>
              <a:buNone/>
            </a:pPr>
            <a:endParaRPr lang="fr-FR" sz="1200" b="0" i="0" u="sng" kern="1200" dirty="0">
              <a:solidFill>
                <a:schemeClr val="tx1"/>
              </a:solidFill>
              <a:effectLst/>
              <a:latin typeface="+mn-lt"/>
              <a:ea typeface="+mn-ea"/>
              <a:cs typeface="+mn-cs"/>
            </a:endParaRPr>
          </a:p>
          <a:p>
            <a:pPr marL="0" indent="0">
              <a:buFontTx/>
              <a:buNone/>
            </a:pPr>
            <a:r>
              <a:rPr lang="fr-FR" sz="1200" i="0" u="none" kern="1200" dirty="0" err="1">
                <a:solidFill>
                  <a:schemeClr val="tx1"/>
                </a:solidFill>
                <a:effectLst/>
                <a:latin typeface="+mn-lt"/>
                <a:ea typeface="+mn-ea"/>
                <a:cs typeface="+mn-cs"/>
              </a:rPr>
              <a:t>We</a:t>
            </a:r>
            <a:r>
              <a:rPr lang="fr-FR" sz="1200" i="0" u="none" kern="1200" baseline="0" dirty="0">
                <a:solidFill>
                  <a:schemeClr val="tx1"/>
                </a:solidFill>
                <a:effectLst/>
                <a:latin typeface="+mn-lt"/>
                <a:ea typeface="+mn-ea"/>
                <a:cs typeface="+mn-cs"/>
              </a:rPr>
              <a:t> </a:t>
            </a:r>
            <a:r>
              <a:rPr lang="fr-FR" sz="1200" i="0" u="none" kern="1200" baseline="0" dirty="0" err="1">
                <a:solidFill>
                  <a:schemeClr val="tx1"/>
                </a:solidFill>
                <a:effectLst/>
                <a:latin typeface="+mn-lt"/>
                <a:ea typeface="+mn-ea"/>
                <a:cs typeface="+mn-cs"/>
              </a:rPr>
              <a:t>also</a:t>
            </a:r>
            <a:r>
              <a:rPr lang="fr-FR" sz="1200" i="0" u="none" kern="1200" baseline="0" dirty="0">
                <a:solidFill>
                  <a:schemeClr val="tx1"/>
                </a:solidFill>
                <a:effectLst/>
                <a:latin typeface="+mn-lt"/>
                <a:ea typeface="+mn-ea"/>
                <a:cs typeface="+mn-cs"/>
              </a:rPr>
              <a:t> have the </a:t>
            </a:r>
            <a:r>
              <a:rPr lang="fr-FR" sz="1200" u="none" dirty="0"/>
              <a:t>Yon-Ka </a:t>
            </a:r>
            <a:r>
              <a:rPr lang="fr-FR" sz="1200" dirty="0"/>
              <a:t>Quintessence </a:t>
            </a:r>
            <a:r>
              <a:rPr lang="fr-FR" sz="1200" dirty="0" err="1"/>
              <a:t>with</a:t>
            </a:r>
            <a:r>
              <a:rPr lang="fr-FR" sz="1200" dirty="0"/>
              <a:t> </a:t>
            </a:r>
            <a:r>
              <a:rPr lang="fr-FR" sz="1200" dirty="0" err="1"/>
              <a:t>essentials</a:t>
            </a:r>
            <a:r>
              <a:rPr lang="fr-FR" sz="1200" dirty="0"/>
              <a:t> </a:t>
            </a:r>
            <a:r>
              <a:rPr lang="fr-FR" sz="1200" dirty="0" err="1"/>
              <a:t>oils</a:t>
            </a:r>
            <a:r>
              <a:rPr lang="fr-FR" sz="1200" dirty="0"/>
              <a:t> of </a:t>
            </a:r>
            <a:r>
              <a:rPr lang="fr-FR" sz="1200" dirty="0" err="1"/>
              <a:t>bergamot</a:t>
            </a:r>
            <a:r>
              <a:rPr lang="fr-FR" sz="1200" dirty="0"/>
              <a:t>, citrus fruits, mandarin, rose, tonka </a:t>
            </a:r>
            <a:r>
              <a:rPr lang="fr-FR" sz="1200" dirty="0" err="1"/>
              <a:t>bean</a:t>
            </a:r>
            <a:r>
              <a:rPr lang="fr-FR" sz="1200" baseline="0" dirty="0"/>
              <a:t> and </a:t>
            </a:r>
            <a:r>
              <a:rPr lang="fr-FR" sz="1200" dirty="0" err="1"/>
              <a:t>guaiac</a:t>
            </a:r>
            <a:r>
              <a:rPr lang="fr-FR" sz="1200" dirty="0"/>
              <a:t> </a:t>
            </a:r>
            <a:r>
              <a:rPr lang="fr-FR" sz="1200" dirty="0" err="1"/>
              <a:t>wood</a:t>
            </a:r>
            <a:r>
              <a:rPr lang="fr-FR" sz="1200" baseline="0" dirty="0"/>
              <a:t> to </a:t>
            </a:r>
            <a:r>
              <a:rPr lang="fr-FR" sz="1200" b="1" dirty="0" err="1">
                <a:solidFill>
                  <a:prstClr val="black"/>
                </a:solidFill>
              </a:rPr>
              <a:t>Vitalizes</a:t>
            </a:r>
            <a:r>
              <a:rPr lang="fr-FR" sz="1200" b="1" baseline="0" dirty="0">
                <a:solidFill>
                  <a:prstClr val="black"/>
                </a:solidFill>
              </a:rPr>
              <a:t> and</a:t>
            </a:r>
            <a:r>
              <a:rPr lang="fr-FR" sz="1200" b="1" dirty="0">
                <a:solidFill>
                  <a:prstClr val="black"/>
                </a:solidFill>
              </a:rPr>
              <a:t> </a:t>
            </a:r>
            <a:r>
              <a:rPr lang="fr-FR" sz="1200" b="1" dirty="0" err="1">
                <a:solidFill>
                  <a:prstClr val="black"/>
                </a:solidFill>
              </a:rPr>
              <a:t>Energizes</a:t>
            </a:r>
            <a:r>
              <a:rPr lang="fr-FR" sz="1200" b="1" baseline="0" dirty="0">
                <a:solidFill>
                  <a:prstClr val="black"/>
                </a:solidFill>
              </a:rPr>
              <a:t> </a:t>
            </a:r>
            <a:endParaRPr lang="fr-FR" sz="1200" i="0" u="sng"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8</a:t>
            </a:fld>
            <a:endParaRPr lang="fr-FR"/>
          </a:p>
        </p:txBody>
      </p:sp>
    </p:spTree>
    <p:extLst>
      <p:ext uri="{BB962C8B-B14F-4D97-AF65-F5344CB8AC3E}">
        <p14:creationId xmlns:p14="http://schemas.microsoft.com/office/powerpoint/2010/main" val="4244017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041900" y="566738"/>
            <a:ext cx="5043488" cy="2836862"/>
          </a:xfrm>
        </p:spPr>
      </p:sp>
      <p:sp>
        <p:nvSpPr>
          <p:cNvPr id="3" name="Espace réservé des notes 2"/>
          <p:cNvSpPr>
            <a:spLocks noGrp="1"/>
          </p:cNvSpPr>
          <p:nvPr>
            <p:ph type="body" idx="1"/>
          </p:nvPr>
        </p:nvSpPr>
        <p:spPr/>
        <p:txBody>
          <a:bodyPr/>
          <a:lstStyle/>
          <a:p>
            <a:pPr algn="l"/>
            <a:r>
              <a:rPr lang="fr-FR" sz="1800" b="0" i="0" u="none" strike="noStrike" baseline="0" dirty="0">
                <a:solidFill>
                  <a:srgbClr val="000000"/>
                </a:solidFill>
                <a:latin typeface="OptimaLTPro-Roman"/>
              </a:rPr>
              <a:t>The phyto-</a:t>
            </a:r>
            <a:r>
              <a:rPr lang="fr-FR" sz="1800" b="0" i="0" u="none" strike="noStrike" baseline="0" dirty="0" err="1">
                <a:solidFill>
                  <a:srgbClr val="000000"/>
                </a:solidFill>
                <a:latin typeface="OptimaLTPro-Roman"/>
              </a:rPr>
              <a:t>aromatic</a:t>
            </a:r>
            <a:r>
              <a:rPr lang="fr-FR" sz="1800" b="0" i="0" u="none" strike="noStrike" baseline="0" dirty="0">
                <a:solidFill>
                  <a:srgbClr val="000000"/>
                </a:solidFill>
                <a:latin typeface="OptimaLTPro-Roman"/>
              </a:rPr>
              <a:t> dual-phase </a:t>
            </a:r>
            <a:r>
              <a:rPr lang="fr-FR" sz="1800" b="0" i="0" u="none" strike="noStrike" baseline="0" dirty="0" err="1">
                <a:solidFill>
                  <a:srgbClr val="000000"/>
                </a:solidFill>
                <a:latin typeface="OptimaLTPro-Roman"/>
              </a:rPr>
              <a:t>serum</a:t>
            </a:r>
            <a:r>
              <a:rPr lang="fr-FR" sz="1800" b="0" i="0" u="none" strike="noStrike" baseline="0" dirty="0">
                <a:solidFill>
                  <a:srgbClr val="000000"/>
                </a:solidFill>
                <a:latin typeface="OptimaLTPro-Roman"/>
              </a:rPr>
              <a:t> - </a:t>
            </a:r>
            <a:r>
              <a:rPr lang="fr-FR" sz="1800" b="0" i="0" u="none" strike="noStrike" baseline="0" dirty="0" err="1">
                <a:solidFill>
                  <a:srgbClr val="000000"/>
                </a:solidFill>
                <a:latin typeface="OptimaLTPro-Roman"/>
              </a:rPr>
              <a:t>Preventative</a:t>
            </a:r>
            <a:r>
              <a:rPr lang="fr-FR" sz="1800" b="0" i="0" u="none" strike="noStrike" baseline="0" dirty="0">
                <a:solidFill>
                  <a:srgbClr val="000000"/>
                </a:solidFill>
                <a:latin typeface="OptimaLTPro-Roman"/>
              </a:rPr>
              <a:t> &amp; </a:t>
            </a:r>
            <a:r>
              <a:rPr lang="fr-FR" sz="1800" b="0" i="0" u="none" strike="noStrike" baseline="0" dirty="0" err="1">
                <a:solidFill>
                  <a:srgbClr val="000000"/>
                </a:solidFill>
                <a:latin typeface="OptimaLTPro-Roman"/>
              </a:rPr>
              <a:t>Reparative</a:t>
            </a:r>
            <a:r>
              <a:rPr lang="fr-FR" sz="1800" b="0" i="0" u="none" strike="noStrike" baseline="0" dirty="0">
                <a:solidFill>
                  <a:srgbClr val="000000"/>
                </a:solidFill>
                <a:latin typeface="OptimaLTPro-Roman"/>
              </a:rPr>
              <a:t> Anti-</a:t>
            </a:r>
            <a:r>
              <a:rPr lang="fr-FR" sz="1800" b="0" i="0" u="none" strike="noStrike" baseline="0" dirty="0" err="1">
                <a:solidFill>
                  <a:srgbClr val="000000"/>
                </a:solidFill>
                <a:latin typeface="OptimaLTPro-Roman"/>
              </a:rPr>
              <a:t>aging</a:t>
            </a:r>
            <a:endParaRPr lang="fr-FR" sz="1800" b="0" i="0" u="none" strike="noStrike" baseline="0" dirty="0">
              <a:solidFill>
                <a:srgbClr val="000000"/>
              </a:solidFill>
              <a:latin typeface="OptimaLTPro-Roman"/>
            </a:endParaRPr>
          </a:p>
          <a:p>
            <a:pPr algn="l"/>
            <a:r>
              <a:rPr lang="fr-FR" sz="1800" b="0" i="0" u="none" strike="noStrike" baseline="0" dirty="0">
                <a:solidFill>
                  <a:srgbClr val="9A9A9A"/>
                </a:solidFill>
                <a:latin typeface="OptimaLTPro-Roman"/>
              </a:rPr>
              <a:t>• </a:t>
            </a:r>
            <a:r>
              <a:rPr lang="fr-FR" sz="1800" b="0" i="0" u="none" strike="noStrike" baseline="0" dirty="0">
                <a:solidFill>
                  <a:srgbClr val="000000"/>
                </a:solidFill>
                <a:latin typeface="OptimaLTPro-Roman"/>
              </a:rPr>
              <a:t>Exclusive phyto-</a:t>
            </a:r>
            <a:r>
              <a:rPr lang="fr-FR" sz="1800" b="0" i="0" u="none" strike="noStrike" baseline="0" dirty="0" err="1">
                <a:solidFill>
                  <a:srgbClr val="000000"/>
                </a:solidFill>
                <a:latin typeface="OptimaLTPro-Roman"/>
              </a:rPr>
              <a:t>aromatic</a:t>
            </a:r>
            <a:r>
              <a:rPr lang="fr-FR" sz="1800" b="0" i="0" u="none" strike="noStrike" baseline="0" dirty="0">
                <a:solidFill>
                  <a:srgbClr val="000000"/>
                </a:solidFill>
                <a:latin typeface="OptimaLTPro-Roman"/>
              </a:rPr>
              <a:t> formulation</a:t>
            </a:r>
          </a:p>
          <a:p>
            <a:pPr algn="l"/>
            <a:r>
              <a:rPr lang="fr-FR" sz="1800" b="0" i="0" u="none" strike="noStrike" baseline="0" dirty="0" err="1">
                <a:solidFill>
                  <a:srgbClr val="000000"/>
                </a:solidFill>
                <a:latin typeface="OptimaLTPro-Roman"/>
              </a:rPr>
              <a:t>with</a:t>
            </a:r>
            <a:r>
              <a:rPr lang="fr-FR" sz="1800" b="0" i="0" u="none" strike="noStrike" baseline="0" dirty="0">
                <a:solidFill>
                  <a:srgbClr val="000000"/>
                </a:solidFill>
                <a:latin typeface="OptimaLTPro-Roman"/>
              </a:rPr>
              <a:t> 19 </a:t>
            </a:r>
            <a:r>
              <a:rPr lang="fr-FR" sz="1800" b="0" i="0" u="none" strike="noStrike" baseline="0" dirty="0" err="1">
                <a:solidFill>
                  <a:srgbClr val="000000"/>
                </a:solidFill>
                <a:latin typeface="OptimaLTPro-Roman"/>
              </a:rPr>
              <a:t>amino-acids</a:t>
            </a:r>
            <a:endParaRPr lang="fr-FR" sz="1800" b="0" i="0" u="none" strike="noStrike" baseline="0" dirty="0">
              <a:solidFill>
                <a:srgbClr val="000000"/>
              </a:solidFill>
              <a:latin typeface="OptimaLTPro-Roman"/>
            </a:endParaRPr>
          </a:p>
          <a:p>
            <a:pPr algn="l"/>
            <a:r>
              <a:rPr lang="fr-FR" sz="1800" b="0" i="0" u="none" strike="noStrike" baseline="0" dirty="0">
                <a:solidFill>
                  <a:srgbClr val="9A9A9A"/>
                </a:solidFill>
                <a:latin typeface="OptimaLTPro-Roman"/>
              </a:rPr>
              <a:t>• </a:t>
            </a:r>
            <a:r>
              <a:rPr lang="fr-FR" sz="1800" b="0" i="0" u="none" strike="noStrike" baseline="0" dirty="0">
                <a:solidFill>
                  <a:srgbClr val="000000"/>
                </a:solidFill>
                <a:latin typeface="OptimaLTPro-Roman"/>
              </a:rPr>
              <a:t>Pioneer of </a:t>
            </a:r>
            <a:r>
              <a:rPr lang="fr-FR" sz="1800" b="0" i="0" u="none" strike="noStrike" baseline="0" dirty="0" err="1">
                <a:solidFill>
                  <a:srgbClr val="000000"/>
                </a:solidFill>
                <a:latin typeface="OptimaLTPro-Roman"/>
              </a:rPr>
              <a:t>biomimetic</a:t>
            </a:r>
            <a:r>
              <a:rPr lang="fr-FR" sz="1800" b="0" i="0" u="none" strike="noStrike" baseline="0" dirty="0">
                <a:solidFill>
                  <a:srgbClr val="000000"/>
                </a:solidFill>
                <a:latin typeface="OptimaLTPro-Roman"/>
              </a:rPr>
              <a:t> formula</a:t>
            </a:r>
          </a:p>
          <a:p>
            <a:pPr algn="l"/>
            <a:r>
              <a:rPr lang="en-US" sz="1800" b="0" i="0" u="none" strike="noStrike" baseline="0" dirty="0">
                <a:solidFill>
                  <a:srgbClr val="9A9A9A"/>
                </a:solidFill>
                <a:latin typeface="OptimaLTPro-Roman"/>
              </a:rPr>
              <a:t>• </a:t>
            </a:r>
            <a:r>
              <a:rPr lang="en-US" sz="1800" b="0" i="0" u="none" strike="noStrike" baseline="0" dirty="0">
                <a:solidFill>
                  <a:srgbClr val="000000"/>
                </a:solidFill>
                <a:latin typeface="OptimaLTPro-Roman"/>
              </a:rPr>
              <a:t>92% ingredients of natural origin including</a:t>
            </a:r>
          </a:p>
          <a:p>
            <a:pPr algn="l"/>
            <a:r>
              <a:rPr lang="fr-FR" sz="1800" b="0" i="0" u="none" strike="noStrike" baseline="0" dirty="0">
                <a:solidFill>
                  <a:srgbClr val="000000"/>
                </a:solidFill>
                <a:latin typeface="OptimaLTPro-Roman"/>
              </a:rPr>
              <a:t>43% </a:t>
            </a:r>
            <a:r>
              <a:rPr lang="fr-FR" sz="1800" b="0" i="0" u="none" strike="noStrike" baseline="0" dirty="0" err="1">
                <a:solidFill>
                  <a:srgbClr val="000000"/>
                </a:solidFill>
                <a:latin typeface="OptimaLTPro-Roman"/>
              </a:rPr>
              <a:t>organic</a:t>
            </a:r>
            <a:r>
              <a:rPr lang="fr-FR" sz="1800" b="0" i="0" u="none" strike="noStrike" baseline="0" dirty="0">
                <a:solidFill>
                  <a:srgbClr val="000000"/>
                </a:solidFill>
                <a:latin typeface="OptimaLTPro-Roman"/>
              </a:rPr>
              <a:t> </a:t>
            </a:r>
            <a:r>
              <a:rPr lang="fr-FR" sz="1800" b="0" i="0" u="none" strike="noStrike" baseline="0" dirty="0" err="1">
                <a:solidFill>
                  <a:srgbClr val="000000"/>
                </a:solidFill>
                <a:latin typeface="OptimaLTPro-Roman"/>
              </a:rPr>
              <a:t>ingredients</a:t>
            </a:r>
            <a:endParaRPr lang="fr-FR" sz="1800" b="0" i="0" u="none" strike="noStrike" baseline="0" dirty="0">
              <a:solidFill>
                <a:srgbClr val="000000"/>
              </a:solidFill>
              <a:latin typeface="OptimaLTPro-Roman"/>
            </a:endParaRPr>
          </a:p>
          <a:p>
            <a:pPr algn="l"/>
            <a:r>
              <a:rPr lang="fr-FR" sz="1800" b="0" i="0" u="none" strike="noStrike" baseline="0" dirty="0">
                <a:solidFill>
                  <a:srgbClr val="9A9A9A"/>
                </a:solidFill>
                <a:latin typeface="OptimaLTPro-Roman"/>
              </a:rPr>
              <a:t>• </a:t>
            </a:r>
            <a:r>
              <a:rPr lang="fr-FR" sz="1800" b="0" i="0" u="none" strike="noStrike" baseline="0" dirty="0" err="1">
                <a:solidFill>
                  <a:srgbClr val="000000"/>
                </a:solidFill>
                <a:latin typeface="OptimaLTPro-Roman"/>
              </a:rPr>
              <a:t>Vegan</a:t>
            </a:r>
            <a:r>
              <a:rPr lang="fr-FR" sz="1800" b="0" i="0" u="none" strike="noStrike" baseline="0" dirty="0">
                <a:solidFill>
                  <a:srgbClr val="000000"/>
                </a:solidFill>
                <a:latin typeface="OptimaLTPro-Roman"/>
              </a:rPr>
              <a:t> and gluten-free formula</a:t>
            </a:r>
            <a:endParaRPr lang="fr-FR" baseline="0" dirty="0"/>
          </a:p>
          <a:p>
            <a:endParaRPr lang="fr-FR" baseline="0" dirty="0"/>
          </a:p>
          <a:p>
            <a:endParaRPr lang="fr-FR" baseline="0" dirty="0"/>
          </a:p>
          <a:p>
            <a:r>
              <a:rPr lang="fr-FR" baseline="0" dirty="0"/>
              <a:t>In addition to </a:t>
            </a:r>
            <a:r>
              <a:rPr lang="fr-FR" baseline="0" dirty="0" err="1"/>
              <a:t>its</a:t>
            </a:r>
            <a:r>
              <a:rPr lang="fr-FR" baseline="0" dirty="0"/>
              <a:t> </a:t>
            </a:r>
            <a:r>
              <a:rPr lang="fr-FR" baseline="0" dirty="0" err="1"/>
              <a:t>strong</a:t>
            </a:r>
            <a:r>
              <a:rPr lang="fr-FR" baseline="0" dirty="0"/>
              <a:t> </a:t>
            </a:r>
            <a:r>
              <a:rPr lang="fr-FR" baseline="0" dirty="0" err="1"/>
              <a:t>naturalness</a:t>
            </a:r>
            <a:r>
              <a:rPr lang="fr-FR" baseline="0" dirty="0"/>
              <a:t>, the visible </a:t>
            </a:r>
            <a:r>
              <a:rPr lang="fr-FR" baseline="0" dirty="0" err="1"/>
              <a:t>clinical</a:t>
            </a:r>
            <a:r>
              <a:rPr lang="fr-FR" baseline="0" dirty="0"/>
              <a:t> </a:t>
            </a:r>
            <a:r>
              <a:rPr lang="fr-FR" baseline="0" dirty="0" err="1"/>
              <a:t>effectiveness</a:t>
            </a:r>
            <a:r>
              <a:rPr lang="fr-FR" baseline="0" dirty="0"/>
              <a:t> of Elixir Vital </a:t>
            </a:r>
            <a:r>
              <a:rPr lang="fr-FR" baseline="0" dirty="0" err="1"/>
              <a:t>is</a:t>
            </a:r>
            <a:r>
              <a:rPr lang="fr-FR" baseline="0" dirty="0"/>
              <a:t> no longer to </a:t>
            </a:r>
            <a:r>
              <a:rPr lang="fr-FR" baseline="0" dirty="0" err="1"/>
              <a:t>be</a:t>
            </a:r>
            <a:r>
              <a:rPr lang="fr-FR" baseline="0" dirty="0"/>
              <a:t> </a:t>
            </a:r>
            <a:r>
              <a:rPr lang="fr-FR" baseline="0" dirty="0" err="1"/>
              <a:t>proven</a:t>
            </a:r>
            <a:r>
              <a:rPr lang="fr-FR" baseline="0" dirty="0"/>
              <a:t>!</a:t>
            </a:r>
          </a:p>
          <a:p>
            <a:r>
              <a:rPr lang="fr-FR" baseline="0" dirty="0"/>
              <a:t>In </a:t>
            </a:r>
            <a:r>
              <a:rPr lang="fr-FR" baseline="0" dirty="0" err="1"/>
              <a:t>fact</a:t>
            </a:r>
            <a:r>
              <a:rPr lang="fr-FR" baseline="0" dirty="0"/>
              <a:t>, </a:t>
            </a:r>
            <a:r>
              <a:rPr lang="fr-FR" baseline="0" dirty="0" err="1"/>
              <a:t>after</a:t>
            </a:r>
            <a:r>
              <a:rPr lang="fr-FR" baseline="0" dirty="0"/>
              <a:t> 4 </a:t>
            </a:r>
            <a:r>
              <a:rPr lang="fr-FR" baseline="0" dirty="0" err="1"/>
              <a:t>weeks</a:t>
            </a:r>
            <a:r>
              <a:rPr lang="fr-FR" baseline="0" dirty="0"/>
              <a:t> of use </a:t>
            </a:r>
            <a:r>
              <a:rPr lang="fr-FR" baseline="0" dirty="0" err="1"/>
              <a:t>morning</a:t>
            </a:r>
            <a:r>
              <a:rPr lang="fr-FR" baseline="0" dirty="0"/>
              <a:t> and night, the </a:t>
            </a:r>
            <a:r>
              <a:rPr lang="fr-FR" baseline="0" dirty="0" err="1"/>
              <a:t>panelists</a:t>
            </a:r>
            <a:r>
              <a:rPr lang="fr-FR" baseline="0" dirty="0"/>
              <a:t> </a:t>
            </a:r>
            <a:r>
              <a:rPr lang="fr-FR" baseline="0" dirty="0" err="1"/>
              <a:t>found</a:t>
            </a:r>
            <a:r>
              <a:rPr lang="fr-FR" baseline="0" dirty="0"/>
              <a:t> </a:t>
            </a:r>
            <a:r>
              <a:rPr lang="fr-FR" baseline="0" dirty="0" err="1"/>
              <a:t>their</a:t>
            </a:r>
            <a:r>
              <a:rPr lang="fr-FR" baseline="0" dirty="0"/>
              <a:t> skin</a:t>
            </a:r>
          </a:p>
          <a:p>
            <a:r>
              <a:rPr lang="fr-FR" baseline="0" dirty="0"/>
              <a:t>more </a:t>
            </a:r>
            <a:r>
              <a:rPr lang="fr-FR" baseline="0" dirty="0" err="1"/>
              <a:t>revitalized</a:t>
            </a:r>
            <a:r>
              <a:rPr lang="fr-FR" baseline="0" dirty="0"/>
              <a:t> at 88%, </a:t>
            </a:r>
          </a:p>
          <a:p>
            <a:r>
              <a:rPr lang="fr-FR" baseline="0" dirty="0" err="1"/>
              <a:t>soothed</a:t>
            </a:r>
            <a:r>
              <a:rPr lang="fr-FR" baseline="0" dirty="0"/>
              <a:t> and </a:t>
            </a:r>
            <a:r>
              <a:rPr lang="fr-FR" baseline="0" dirty="0" err="1"/>
              <a:t>nourished</a:t>
            </a:r>
            <a:r>
              <a:rPr lang="fr-FR" baseline="0" dirty="0"/>
              <a:t> at 83%, </a:t>
            </a:r>
          </a:p>
          <a:p>
            <a:r>
              <a:rPr lang="fr-FR" baseline="0" dirty="0" err="1"/>
              <a:t>comfortable</a:t>
            </a:r>
            <a:r>
              <a:rPr lang="fr-FR" baseline="0" dirty="0"/>
              <a:t> and </a:t>
            </a:r>
            <a:r>
              <a:rPr lang="fr-FR" baseline="0" dirty="0" err="1"/>
              <a:t>hydrated</a:t>
            </a:r>
            <a:r>
              <a:rPr lang="fr-FR" baseline="0" dirty="0"/>
              <a:t> at 92% </a:t>
            </a:r>
          </a:p>
          <a:p>
            <a:r>
              <a:rPr lang="fr-FR" baseline="0" dirty="0"/>
              <a:t>and </a:t>
            </a:r>
            <a:r>
              <a:rPr lang="fr-FR" baseline="0" dirty="0" err="1"/>
              <a:t>smoothed</a:t>
            </a:r>
            <a:r>
              <a:rPr lang="fr-FR" baseline="0" dirty="0"/>
              <a:t> at 83%.</a:t>
            </a:r>
          </a:p>
          <a:p>
            <a:r>
              <a:rPr lang="fr-FR" baseline="0" dirty="0" err="1"/>
              <a:t>These</a:t>
            </a:r>
            <a:r>
              <a:rPr lang="fr-FR" baseline="0" dirty="0"/>
              <a:t> </a:t>
            </a:r>
            <a:r>
              <a:rPr lang="fr-FR" baseline="0" dirty="0" err="1"/>
              <a:t>results</a:t>
            </a:r>
            <a:r>
              <a:rPr lang="fr-FR" baseline="0" dirty="0"/>
              <a:t> highlight the </a:t>
            </a:r>
            <a:r>
              <a:rPr lang="fr-FR" baseline="0" dirty="0" err="1"/>
              <a:t>ability</a:t>
            </a:r>
            <a:r>
              <a:rPr lang="fr-FR" baseline="0" dirty="0"/>
              <a:t> of Elixir Vital to </a:t>
            </a:r>
            <a:r>
              <a:rPr lang="fr-FR" baseline="0" dirty="0" err="1"/>
              <a:t>recreate</a:t>
            </a:r>
            <a:r>
              <a:rPr lang="fr-FR" baseline="0" dirty="0"/>
              <a:t> the </a:t>
            </a:r>
            <a:r>
              <a:rPr lang="fr-FR" baseline="0" dirty="0" err="1"/>
              <a:t>hydrolipidic</a:t>
            </a:r>
            <a:r>
              <a:rPr lang="fr-FR" baseline="0" dirty="0"/>
              <a:t> film in a </a:t>
            </a:r>
            <a:r>
              <a:rPr lang="fr-FR" baseline="0" dirty="0" err="1"/>
              <a:t>biomimetic</a:t>
            </a:r>
            <a:r>
              <a:rPr lang="fr-FR" baseline="0" dirty="0"/>
              <a:t> </a:t>
            </a:r>
            <a:r>
              <a:rPr lang="fr-FR" baseline="0" dirty="0" err="1"/>
              <a:t>way</a:t>
            </a:r>
            <a:r>
              <a:rPr lang="fr-FR" baseline="0" dirty="0"/>
              <a:t> but </a:t>
            </a:r>
            <a:r>
              <a:rPr lang="fr-FR" baseline="0" dirty="0" err="1"/>
              <a:t>also</a:t>
            </a:r>
            <a:r>
              <a:rPr lang="fr-FR" baseline="0" dirty="0"/>
              <a:t> </a:t>
            </a:r>
            <a:r>
              <a:rPr lang="fr-FR" baseline="0" dirty="0" err="1"/>
              <a:t>its</a:t>
            </a:r>
            <a:r>
              <a:rPr lang="fr-FR" baseline="0" dirty="0"/>
              <a:t> action on skin </a:t>
            </a:r>
            <a:r>
              <a:rPr lang="fr-FR" baseline="0" dirty="0" err="1"/>
              <a:t>aging</a:t>
            </a:r>
            <a:r>
              <a:rPr lang="fr-FR" baseline="0" dirty="0"/>
              <a:t>.</a:t>
            </a:r>
          </a:p>
          <a:p>
            <a:endParaRPr lang="fr-FR" sz="1200" i="0" u="sng" kern="1200" dirty="0">
              <a:solidFill>
                <a:schemeClr val="tx1"/>
              </a:solidFill>
              <a:effectLst/>
              <a:latin typeface="+mn-lt"/>
              <a:ea typeface="+mn-ea"/>
              <a:cs typeface="+mn-cs"/>
            </a:endParaRPr>
          </a:p>
          <a:p>
            <a:r>
              <a:rPr lang="en-US" b="0" i="0" dirty="0">
                <a:solidFill>
                  <a:srgbClr val="3E3E3E"/>
                </a:solidFill>
                <a:effectLst/>
                <a:latin typeface="Sofia Pro" panose="00000500000000000000" pitchFamily="50" charset="0"/>
              </a:rPr>
              <a:t>*Self-assessment – Clinical study with 24 women ages 35 to 67 with dry to very dry dehydrated, fatigued, lifeless skin lacking tone, at a rate of two applications per day for four weeks.</a:t>
            </a:r>
            <a:endParaRPr lang="fr-FR" sz="1200" i="0" u="sng"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63EA7-A024-41BE-BFA5-2D2CC21575F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9688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9C3B31-7D6A-4645-9257-9055CC90C2C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08ECF518-B329-45CD-A22E-46CF6B8471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59F70CB6-C556-457B-A92A-9C5705A7D8ED}"/>
              </a:ext>
            </a:extLst>
          </p:cNvPr>
          <p:cNvSpPr>
            <a:spLocks noGrp="1"/>
          </p:cNvSpPr>
          <p:nvPr>
            <p:ph type="dt" sz="half" idx="10"/>
          </p:nvPr>
        </p:nvSpPr>
        <p:spPr/>
        <p:txBody>
          <a:bodyPr/>
          <a:lstStyle/>
          <a:p>
            <a:fld id="{1A6CD4D2-DAE5-4D7C-8100-677FDFB84FEF}" type="datetimeFigureOut">
              <a:rPr lang="fr-FR" smtClean="0"/>
              <a:t>06/03/2023</a:t>
            </a:fld>
            <a:endParaRPr lang="fr-FR"/>
          </a:p>
        </p:txBody>
      </p:sp>
      <p:sp>
        <p:nvSpPr>
          <p:cNvPr id="5" name="Espace réservé du pied de page 4">
            <a:extLst>
              <a:ext uri="{FF2B5EF4-FFF2-40B4-BE49-F238E27FC236}">
                <a16:creationId xmlns:a16="http://schemas.microsoft.com/office/drawing/2014/main" id="{5B46E881-7D35-4E0B-9871-76CA43E4404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31D0119-B071-4CD3-93E3-F8DD39012922}"/>
              </a:ext>
            </a:extLst>
          </p:cNvPr>
          <p:cNvSpPr>
            <a:spLocks noGrp="1"/>
          </p:cNvSpPr>
          <p:nvPr>
            <p:ph type="sldNum" sz="quarter" idx="12"/>
          </p:nvPr>
        </p:nvSpPr>
        <p:spPr/>
        <p:txBody>
          <a:bodyPr/>
          <a:lstStyle/>
          <a:p>
            <a:fld id="{6F518B4E-A0B6-40BD-8324-458359DF4A62}" type="slidenum">
              <a:rPr lang="fr-FR" smtClean="0"/>
              <a:t>‹N°›</a:t>
            </a:fld>
            <a:endParaRPr lang="fr-FR"/>
          </a:p>
        </p:txBody>
      </p:sp>
    </p:spTree>
    <p:extLst>
      <p:ext uri="{BB962C8B-B14F-4D97-AF65-F5344CB8AC3E}">
        <p14:creationId xmlns:p14="http://schemas.microsoft.com/office/powerpoint/2010/main" val="3377922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A08D15-A0A8-4E63-B9B5-E79AFD226340}"/>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DF07B129-DB52-4DCD-BAB4-0B2A3566A4C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D6D918D-2585-4225-A7C9-2BE65C561A24}"/>
              </a:ext>
            </a:extLst>
          </p:cNvPr>
          <p:cNvSpPr>
            <a:spLocks noGrp="1"/>
          </p:cNvSpPr>
          <p:nvPr>
            <p:ph type="dt" sz="half" idx="10"/>
          </p:nvPr>
        </p:nvSpPr>
        <p:spPr/>
        <p:txBody>
          <a:bodyPr/>
          <a:lstStyle/>
          <a:p>
            <a:fld id="{1A6CD4D2-DAE5-4D7C-8100-677FDFB84FEF}" type="datetimeFigureOut">
              <a:rPr lang="fr-FR" smtClean="0"/>
              <a:t>06/03/2023</a:t>
            </a:fld>
            <a:endParaRPr lang="fr-FR"/>
          </a:p>
        </p:txBody>
      </p:sp>
      <p:sp>
        <p:nvSpPr>
          <p:cNvPr id="5" name="Espace réservé du pied de page 4">
            <a:extLst>
              <a:ext uri="{FF2B5EF4-FFF2-40B4-BE49-F238E27FC236}">
                <a16:creationId xmlns:a16="http://schemas.microsoft.com/office/drawing/2014/main" id="{A85BEC51-1B61-4CAB-8299-36C86A61AFC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7AB8D6F-58F8-49CA-85F4-64D3FB165831}"/>
              </a:ext>
            </a:extLst>
          </p:cNvPr>
          <p:cNvSpPr>
            <a:spLocks noGrp="1"/>
          </p:cNvSpPr>
          <p:nvPr>
            <p:ph type="sldNum" sz="quarter" idx="12"/>
          </p:nvPr>
        </p:nvSpPr>
        <p:spPr/>
        <p:txBody>
          <a:bodyPr/>
          <a:lstStyle/>
          <a:p>
            <a:fld id="{6F518B4E-A0B6-40BD-8324-458359DF4A62}" type="slidenum">
              <a:rPr lang="fr-FR" smtClean="0"/>
              <a:t>‹N°›</a:t>
            </a:fld>
            <a:endParaRPr lang="fr-FR"/>
          </a:p>
        </p:txBody>
      </p:sp>
    </p:spTree>
    <p:extLst>
      <p:ext uri="{BB962C8B-B14F-4D97-AF65-F5344CB8AC3E}">
        <p14:creationId xmlns:p14="http://schemas.microsoft.com/office/powerpoint/2010/main" val="282250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B7F19CE-B6EB-4F05-9B02-091E5E7195E7}"/>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2454DD03-AF19-49B8-9400-81E6A71F186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01FFDE5-C654-4C8D-9ED8-DB74E65D6FC8}"/>
              </a:ext>
            </a:extLst>
          </p:cNvPr>
          <p:cNvSpPr>
            <a:spLocks noGrp="1"/>
          </p:cNvSpPr>
          <p:nvPr>
            <p:ph type="dt" sz="half" idx="10"/>
          </p:nvPr>
        </p:nvSpPr>
        <p:spPr/>
        <p:txBody>
          <a:bodyPr/>
          <a:lstStyle/>
          <a:p>
            <a:fld id="{1A6CD4D2-DAE5-4D7C-8100-677FDFB84FEF}" type="datetimeFigureOut">
              <a:rPr lang="fr-FR" smtClean="0"/>
              <a:t>06/03/2023</a:t>
            </a:fld>
            <a:endParaRPr lang="fr-FR"/>
          </a:p>
        </p:txBody>
      </p:sp>
      <p:sp>
        <p:nvSpPr>
          <p:cNvPr id="5" name="Espace réservé du pied de page 4">
            <a:extLst>
              <a:ext uri="{FF2B5EF4-FFF2-40B4-BE49-F238E27FC236}">
                <a16:creationId xmlns:a16="http://schemas.microsoft.com/office/drawing/2014/main" id="{1D4EB031-9B0F-43E1-B29E-CFBA40A8B25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CBC03E3-160E-42FE-AAEE-A45F2B304F21}"/>
              </a:ext>
            </a:extLst>
          </p:cNvPr>
          <p:cNvSpPr>
            <a:spLocks noGrp="1"/>
          </p:cNvSpPr>
          <p:nvPr>
            <p:ph type="sldNum" sz="quarter" idx="12"/>
          </p:nvPr>
        </p:nvSpPr>
        <p:spPr/>
        <p:txBody>
          <a:bodyPr/>
          <a:lstStyle/>
          <a:p>
            <a:fld id="{6F518B4E-A0B6-40BD-8324-458359DF4A62}" type="slidenum">
              <a:rPr lang="fr-FR" smtClean="0"/>
              <a:t>‹N°›</a:t>
            </a:fld>
            <a:endParaRPr lang="fr-FR"/>
          </a:p>
        </p:txBody>
      </p:sp>
    </p:spTree>
    <p:extLst>
      <p:ext uri="{BB962C8B-B14F-4D97-AF65-F5344CB8AC3E}">
        <p14:creationId xmlns:p14="http://schemas.microsoft.com/office/powerpoint/2010/main" val="1499173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re court + Text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838200" y="1270450"/>
            <a:ext cx="10515600" cy="1446279"/>
          </a:xfrm>
          <a:prstGeom prst="rect">
            <a:avLst/>
          </a:prstGeom>
        </p:spPr>
        <p:txBody>
          <a:bodyPr/>
          <a:lstStyle>
            <a:lvl1pPr>
              <a:defRPr sz="2399"/>
            </a:lvl1pPr>
            <a:lvl2pPr>
              <a:defRPr sz="1999"/>
            </a:lvl2pPr>
            <a:lvl3pPr>
              <a:defRPr sz="18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3"/>
          <p:cNvSpPr>
            <a:spLocks noGrp="1"/>
          </p:cNvSpPr>
          <p:nvPr>
            <p:ph type="title"/>
          </p:nvPr>
        </p:nvSpPr>
        <p:spPr>
          <a:xfrm>
            <a:off x="838200" y="254369"/>
            <a:ext cx="10515600" cy="481434"/>
          </a:xfrm>
          <a:prstGeom prst="rect">
            <a:avLst/>
          </a:prstGeom>
        </p:spPr>
        <p:txBody>
          <a:bodyPr/>
          <a:lstStyle/>
          <a:p>
            <a:r>
              <a:rPr lang="fr-FR"/>
              <a:t>Modifiez le style du titre</a:t>
            </a:r>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36012" y="6284981"/>
            <a:ext cx="519977" cy="448523"/>
          </a:xfrm>
          <a:prstGeom prst="rect">
            <a:avLst/>
          </a:prstGeom>
        </p:spPr>
      </p:pic>
      <p:pic>
        <p:nvPicPr>
          <p:cNvPr id="7" name="Image 6">
            <a:extLst>
              <a:ext uri="{FF2B5EF4-FFF2-40B4-BE49-F238E27FC236}">
                <a16:creationId xmlns:a16="http://schemas.microsoft.com/office/drawing/2014/main" id="{894DBBD6-2686-4C1A-99A7-326CA56DECA2}"/>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33212" y="135"/>
            <a:ext cx="12214840" cy="6857730"/>
          </a:xfrm>
          <a:prstGeom prst="rect">
            <a:avLst/>
          </a:prstGeom>
        </p:spPr>
      </p:pic>
    </p:spTree>
    <p:extLst>
      <p:ext uri="{BB962C8B-B14F-4D97-AF65-F5344CB8AC3E}">
        <p14:creationId xmlns:p14="http://schemas.microsoft.com/office/powerpoint/2010/main" val="14136353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73494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14641" y="867784"/>
            <a:ext cx="2341530" cy="2019764"/>
          </a:xfrm>
          <a:prstGeom prst="rect">
            <a:avLst/>
          </a:prstGeom>
        </p:spPr>
      </p:pic>
    </p:spTree>
    <p:extLst>
      <p:ext uri="{BB962C8B-B14F-4D97-AF65-F5344CB8AC3E}">
        <p14:creationId xmlns:p14="http://schemas.microsoft.com/office/powerpoint/2010/main" val="25330600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PAGE DE GARDE FR">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57F24FB6-D656-4BA6-B61F-C2588A95AE60}"/>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33212" y="135"/>
            <a:ext cx="12214840" cy="6857730"/>
          </a:xfrm>
          <a:prstGeom prst="rect">
            <a:avLst/>
          </a:prstGeom>
        </p:spPr>
      </p:pic>
      <p:sp>
        <p:nvSpPr>
          <p:cNvPr id="3" name="Titre 1">
            <a:extLst>
              <a:ext uri="{FF2B5EF4-FFF2-40B4-BE49-F238E27FC236}">
                <a16:creationId xmlns:a16="http://schemas.microsoft.com/office/drawing/2014/main" id="{1339B587-C72E-0CB9-46E2-106A496BEB21}"/>
              </a:ext>
            </a:extLst>
          </p:cNvPr>
          <p:cNvSpPr>
            <a:spLocks noGrp="1"/>
          </p:cNvSpPr>
          <p:nvPr>
            <p:ph type="title"/>
          </p:nvPr>
        </p:nvSpPr>
        <p:spPr>
          <a:xfrm>
            <a:off x="4403034" y="2782957"/>
            <a:ext cx="7268817" cy="2158095"/>
          </a:xfrm>
          <a:prstGeom prst="rect">
            <a:avLst/>
          </a:prstGeom>
        </p:spPr>
        <p:txBody>
          <a:bodyPr/>
          <a:lstStyle/>
          <a:p>
            <a:r>
              <a:rPr lang="fr-FR" dirty="0"/>
              <a:t>Modifiez le style du titre</a:t>
            </a:r>
          </a:p>
        </p:txBody>
      </p:sp>
    </p:spTree>
    <p:extLst>
      <p:ext uri="{BB962C8B-B14F-4D97-AF65-F5344CB8AC3E}">
        <p14:creationId xmlns:p14="http://schemas.microsoft.com/office/powerpoint/2010/main" val="8890082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804429"/>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809F2E-521E-47C7-A27F-512792CC291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8AE3C6E-EEB5-4B19-B64C-3FDA11724F74}"/>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DBC7490-9A97-418B-A6DE-1C22FFF5949F}"/>
              </a:ext>
            </a:extLst>
          </p:cNvPr>
          <p:cNvSpPr>
            <a:spLocks noGrp="1"/>
          </p:cNvSpPr>
          <p:nvPr>
            <p:ph type="dt" sz="half" idx="10"/>
          </p:nvPr>
        </p:nvSpPr>
        <p:spPr/>
        <p:txBody>
          <a:bodyPr/>
          <a:lstStyle/>
          <a:p>
            <a:fld id="{1A6CD4D2-DAE5-4D7C-8100-677FDFB84FEF}" type="datetimeFigureOut">
              <a:rPr lang="fr-FR" smtClean="0"/>
              <a:t>06/03/2023</a:t>
            </a:fld>
            <a:endParaRPr lang="fr-FR"/>
          </a:p>
        </p:txBody>
      </p:sp>
      <p:sp>
        <p:nvSpPr>
          <p:cNvPr id="5" name="Espace réservé du pied de page 4">
            <a:extLst>
              <a:ext uri="{FF2B5EF4-FFF2-40B4-BE49-F238E27FC236}">
                <a16:creationId xmlns:a16="http://schemas.microsoft.com/office/drawing/2014/main" id="{7D87FBC0-285E-4B59-9A32-8F5AF2A44DC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A52C0C4-7978-4301-9329-1E0C4C1904BC}"/>
              </a:ext>
            </a:extLst>
          </p:cNvPr>
          <p:cNvSpPr>
            <a:spLocks noGrp="1"/>
          </p:cNvSpPr>
          <p:nvPr>
            <p:ph type="sldNum" sz="quarter" idx="12"/>
          </p:nvPr>
        </p:nvSpPr>
        <p:spPr/>
        <p:txBody>
          <a:bodyPr/>
          <a:lstStyle/>
          <a:p>
            <a:fld id="{6F518B4E-A0B6-40BD-8324-458359DF4A62}" type="slidenum">
              <a:rPr lang="fr-FR" smtClean="0"/>
              <a:t>‹N°›</a:t>
            </a:fld>
            <a:endParaRPr lang="fr-FR"/>
          </a:p>
        </p:txBody>
      </p:sp>
    </p:spTree>
    <p:extLst>
      <p:ext uri="{BB962C8B-B14F-4D97-AF65-F5344CB8AC3E}">
        <p14:creationId xmlns:p14="http://schemas.microsoft.com/office/powerpoint/2010/main" val="1459819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3FB707-6223-4C75-9A1D-BA3002B7AEE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FDE21CC2-E4AB-4B3A-BC24-6C13ECD700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F19D674-5A0B-4C3B-B456-FE8F1E80254D}"/>
              </a:ext>
            </a:extLst>
          </p:cNvPr>
          <p:cNvSpPr>
            <a:spLocks noGrp="1"/>
          </p:cNvSpPr>
          <p:nvPr>
            <p:ph type="dt" sz="half" idx="10"/>
          </p:nvPr>
        </p:nvSpPr>
        <p:spPr/>
        <p:txBody>
          <a:bodyPr/>
          <a:lstStyle/>
          <a:p>
            <a:fld id="{1A6CD4D2-DAE5-4D7C-8100-677FDFB84FEF}" type="datetimeFigureOut">
              <a:rPr lang="fr-FR" smtClean="0"/>
              <a:t>06/03/2023</a:t>
            </a:fld>
            <a:endParaRPr lang="fr-FR"/>
          </a:p>
        </p:txBody>
      </p:sp>
      <p:sp>
        <p:nvSpPr>
          <p:cNvPr id="5" name="Espace réservé du pied de page 4">
            <a:extLst>
              <a:ext uri="{FF2B5EF4-FFF2-40B4-BE49-F238E27FC236}">
                <a16:creationId xmlns:a16="http://schemas.microsoft.com/office/drawing/2014/main" id="{41C0FEF4-6B98-468D-A369-E3DD31306F0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12F2BE1-F215-4625-955A-DAC11739A0E3}"/>
              </a:ext>
            </a:extLst>
          </p:cNvPr>
          <p:cNvSpPr>
            <a:spLocks noGrp="1"/>
          </p:cNvSpPr>
          <p:nvPr>
            <p:ph type="sldNum" sz="quarter" idx="12"/>
          </p:nvPr>
        </p:nvSpPr>
        <p:spPr/>
        <p:txBody>
          <a:bodyPr/>
          <a:lstStyle/>
          <a:p>
            <a:fld id="{6F518B4E-A0B6-40BD-8324-458359DF4A62}" type="slidenum">
              <a:rPr lang="fr-FR" smtClean="0"/>
              <a:t>‹N°›</a:t>
            </a:fld>
            <a:endParaRPr lang="fr-FR"/>
          </a:p>
        </p:txBody>
      </p:sp>
    </p:spTree>
    <p:extLst>
      <p:ext uri="{BB962C8B-B14F-4D97-AF65-F5344CB8AC3E}">
        <p14:creationId xmlns:p14="http://schemas.microsoft.com/office/powerpoint/2010/main" val="812264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1B96B7-A4D7-4B6F-953C-11AEBDA9864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E009500-64E1-467D-A149-B059A7DF2CEB}"/>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6D032C23-0CDF-41A5-8F25-CEF0ABC913A4}"/>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D5EE88B9-C9D9-443A-9F56-2F82B691A134}"/>
              </a:ext>
            </a:extLst>
          </p:cNvPr>
          <p:cNvSpPr>
            <a:spLocks noGrp="1"/>
          </p:cNvSpPr>
          <p:nvPr>
            <p:ph type="dt" sz="half" idx="10"/>
          </p:nvPr>
        </p:nvSpPr>
        <p:spPr/>
        <p:txBody>
          <a:bodyPr/>
          <a:lstStyle/>
          <a:p>
            <a:fld id="{1A6CD4D2-DAE5-4D7C-8100-677FDFB84FEF}" type="datetimeFigureOut">
              <a:rPr lang="fr-FR" smtClean="0"/>
              <a:t>06/03/2023</a:t>
            </a:fld>
            <a:endParaRPr lang="fr-FR"/>
          </a:p>
        </p:txBody>
      </p:sp>
      <p:sp>
        <p:nvSpPr>
          <p:cNvPr id="6" name="Espace réservé du pied de page 5">
            <a:extLst>
              <a:ext uri="{FF2B5EF4-FFF2-40B4-BE49-F238E27FC236}">
                <a16:creationId xmlns:a16="http://schemas.microsoft.com/office/drawing/2014/main" id="{82EC6F31-9D27-41CA-9556-CA02D816312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FF5FEE1-D73D-41BC-BD6D-8FD6BBA9E294}"/>
              </a:ext>
            </a:extLst>
          </p:cNvPr>
          <p:cNvSpPr>
            <a:spLocks noGrp="1"/>
          </p:cNvSpPr>
          <p:nvPr>
            <p:ph type="sldNum" sz="quarter" idx="12"/>
          </p:nvPr>
        </p:nvSpPr>
        <p:spPr/>
        <p:txBody>
          <a:bodyPr/>
          <a:lstStyle/>
          <a:p>
            <a:fld id="{6F518B4E-A0B6-40BD-8324-458359DF4A62}" type="slidenum">
              <a:rPr lang="fr-FR" smtClean="0"/>
              <a:t>‹N°›</a:t>
            </a:fld>
            <a:endParaRPr lang="fr-FR"/>
          </a:p>
        </p:txBody>
      </p:sp>
    </p:spTree>
    <p:extLst>
      <p:ext uri="{BB962C8B-B14F-4D97-AF65-F5344CB8AC3E}">
        <p14:creationId xmlns:p14="http://schemas.microsoft.com/office/powerpoint/2010/main" val="51903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766252-FBC8-4D44-9231-02AE40F46DDC}"/>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3AC5E16F-583A-4ADC-A20D-F4C1840278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05FCFCC3-0D66-4993-810F-4EB9FA91C502}"/>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7931046F-E396-4E1D-BFF0-661A825E41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9F3C1323-7758-4015-92BA-4E3E9BFFBEEB}"/>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7C6E2D68-00E4-40E1-8E34-66982B591EB6}"/>
              </a:ext>
            </a:extLst>
          </p:cNvPr>
          <p:cNvSpPr>
            <a:spLocks noGrp="1"/>
          </p:cNvSpPr>
          <p:nvPr>
            <p:ph type="dt" sz="half" idx="10"/>
          </p:nvPr>
        </p:nvSpPr>
        <p:spPr/>
        <p:txBody>
          <a:bodyPr/>
          <a:lstStyle/>
          <a:p>
            <a:fld id="{1A6CD4D2-DAE5-4D7C-8100-677FDFB84FEF}" type="datetimeFigureOut">
              <a:rPr lang="fr-FR" smtClean="0"/>
              <a:t>06/03/2023</a:t>
            </a:fld>
            <a:endParaRPr lang="fr-FR"/>
          </a:p>
        </p:txBody>
      </p:sp>
      <p:sp>
        <p:nvSpPr>
          <p:cNvPr id="8" name="Espace réservé du pied de page 7">
            <a:extLst>
              <a:ext uri="{FF2B5EF4-FFF2-40B4-BE49-F238E27FC236}">
                <a16:creationId xmlns:a16="http://schemas.microsoft.com/office/drawing/2014/main" id="{FC2893E3-98F9-4894-A6F7-26CCB27DD87B}"/>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0C3F4DD5-E94A-4F93-8EF6-FF5523844AF5}"/>
              </a:ext>
            </a:extLst>
          </p:cNvPr>
          <p:cNvSpPr>
            <a:spLocks noGrp="1"/>
          </p:cNvSpPr>
          <p:nvPr>
            <p:ph type="sldNum" sz="quarter" idx="12"/>
          </p:nvPr>
        </p:nvSpPr>
        <p:spPr/>
        <p:txBody>
          <a:bodyPr/>
          <a:lstStyle/>
          <a:p>
            <a:fld id="{6F518B4E-A0B6-40BD-8324-458359DF4A62}" type="slidenum">
              <a:rPr lang="fr-FR" smtClean="0"/>
              <a:t>‹N°›</a:t>
            </a:fld>
            <a:endParaRPr lang="fr-FR"/>
          </a:p>
        </p:txBody>
      </p:sp>
    </p:spTree>
    <p:extLst>
      <p:ext uri="{BB962C8B-B14F-4D97-AF65-F5344CB8AC3E}">
        <p14:creationId xmlns:p14="http://schemas.microsoft.com/office/powerpoint/2010/main" val="2563732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EDEA51-E82D-4326-B419-3EB26D89349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842BA35D-DE81-47E6-AF6A-DB692375EB56}"/>
              </a:ext>
            </a:extLst>
          </p:cNvPr>
          <p:cNvSpPr>
            <a:spLocks noGrp="1"/>
          </p:cNvSpPr>
          <p:nvPr>
            <p:ph type="dt" sz="half" idx="10"/>
          </p:nvPr>
        </p:nvSpPr>
        <p:spPr/>
        <p:txBody>
          <a:bodyPr/>
          <a:lstStyle/>
          <a:p>
            <a:fld id="{1A6CD4D2-DAE5-4D7C-8100-677FDFB84FEF}" type="datetimeFigureOut">
              <a:rPr lang="fr-FR" smtClean="0"/>
              <a:t>06/03/2023</a:t>
            </a:fld>
            <a:endParaRPr lang="fr-FR"/>
          </a:p>
        </p:txBody>
      </p:sp>
      <p:sp>
        <p:nvSpPr>
          <p:cNvPr id="4" name="Espace réservé du pied de page 3">
            <a:extLst>
              <a:ext uri="{FF2B5EF4-FFF2-40B4-BE49-F238E27FC236}">
                <a16:creationId xmlns:a16="http://schemas.microsoft.com/office/drawing/2014/main" id="{568B0C47-7B89-4FFB-8DF5-DACEB9A6115F}"/>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3B539F15-CF12-410D-8F57-E1AD1802B35D}"/>
              </a:ext>
            </a:extLst>
          </p:cNvPr>
          <p:cNvSpPr>
            <a:spLocks noGrp="1"/>
          </p:cNvSpPr>
          <p:nvPr>
            <p:ph type="sldNum" sz="quarter" idx="12"/>
          </p:nvPr>
        </p:nvSpPr>
        <p:spPr/>
        <p:txBody>
          <a:bodyPr/>
          <a:lstStyle/>
          <a:p>
            <a:fld id="{6F518B4E-A0B6-40BD-8324-458359DF4A62}" type="slidenum">
              <a:rPr lang="fr-FR" smtClean="0"/>
              <a:t>‹N°›</a:t>
            </a:fld>
            <a:endParaRPr lang="fr-FR"/>
          </a:p>
        </p:txBody>
      </p:sp>
    </p:spTree>
    <p:extLst>
      <p:ext uri="{BB962C8B-B14F-4D97-AF65-F5344CB8AC3E}">
        <p14:creationId xmlns:p14="http://schemas.microsoft.com/office/powerpoint/2010/main" val="309252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9356C30-D4FA-44C5-8350-EFC2601B78C0}"/>
              </a:ext>
            </a:extLst>
          </p:cNvPr>
          <p:cNvSpPr>
            <a:spLocks noGrp="1"/>
          </p:cNvSpPr>
          <p:nvPr>
            <p:ph type="dt" sz="half" idx="10"/>
          </p:nvPr>
        </p:nvSpPr>
        <p:spPr/>
        <p:txBody>
          <a:bodyPr/>
          <a:lstStyle/>
          <a:p>
            <a:fld id="{1A6CD4D2-DAE5-4D7C-8100-677FDFB84FEF}" type="datetimeFigureOut">
              <a:rPr lang="fr-FR" smtClean="0"/>
              <a:t>06/03/2023</a:t>
            </a:fld>
            <a:endParaRPr lang="fr-FR"/>
          </a:p>
        </p:txBody>
      </p:sp>
      <p:sp>
        <p:nvSpPr>
          <p:cNvPr id="3" name="Espace réservé du pied de page 2">
            <a:extLst>
              <a:ext uri="{FF2B5EF4-FFF2-40B4-BE49-F238E27FC236}">
                <a16:creationId xmlns:a16="http://schemas.microsoft.com/office/drawing/2014/main" id="{6618EED2-51C9-4B88-9CAD-3D112B1908F5}"/>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516C8815-500F-4FCB-8CA7-F5FA7EA4128C}"/>
              </a:ext>
            </a:extLst>
          </p:cNvPr>
          <p:cNvSpPr>
            <a:spLocks noGrp="1"/>
          </p:cNvSpPr>
          <p:nvPr>
            <p:ph type="sldNum" sz="quarter" idx="12"/>
          </p:nvPr>
        </p:nvSpPr>
        <p:spPr/>
        <p:txBody>
          <a:bodyPr/>
          <a:lstStyle/>
          <a:p>
            <a:fld id="{6F518B4E-A0B6-40BD-8324-458359DF4A62}" type="slidenum">
              <a:rPr lang="fr-FR" smtClean="0"/>
              <a:t>‹N°›</a:t>
            </a:fld>
            <a:endParaRPr lang="fr-FR"/>
          </a:p>
        </p:txBody>
      </p:sp>
      <p:pic>
        <p:nvPicPr>
          <p:cNvPr id="5" name="Image 4">
            <a:extLst>
              <a:ext uri="{FF2B5EF4-FFF2-40B4-BE49-F238E27FC236}">
                <a16:creationId xmlns:a16="http://schemas.microsoft.com/office/drawing/2014/main" id="{91EE6A84-66AE-4F35-AA52-A8F720A84074}"/>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33212" y="135"/>
            <a:ext cx="12214840" cy="6857730"/>
          </a:xfrm>
          <a:prstGeom prst="rect">
            <a:avLst/>
          </a:prstGeom>
        </p:spPr>
      </p:pic>
    </p:spTree>
    <p:extLst>
      <p:ext uri="{BB962C8B-B14F-4D97-AF65-F5344CB8AC3E}">
        <p14:creationId xmlns:p14="http://schemas.microsoft.com/office/powerpoint/2010/main" val="3256471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FAE711-39B2-4867-988B-3DF817A03D1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67B95B68-B4FC-4BD2-A0CA-6B191F5E02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7BB2A29E-BA0F-4C9A-B8E7-65785EA05D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AC6BF4D-5435-4753-A738-FB0F9E5E5578}"/>
              </a:ext>
            </a:extLst>
          </p:cNvPr>
          <p:cNvSpPr>
            <a:spLocks noGrp="1"/>
          </p:cNvSpPr>
          <p:nvPr>
            <p:ph type="dt" sz="half" idx="10"/>
          </p:nvPr>
        </p:nvSpPr>
        <p:spPr/>
        <p:txBody>
          <a:bodyPr/>
          <a:lstStyle/>
          <a:p>
            <a:fld id="{1A6CD4D2-DAE5-4D7C-8100-677FDFB84FEF}" type="datetimeFigureOut">
              <a:rPr lang="fr-FR" smtClean="0"/>
              <a:t>06/03/2023</a:t>
            </a:fld>
            <a:endParaRPr lang="fr-FR"/>
          </a:p>
        </p:txBody>
      </p:sp>
      <p:sp>
        <p:nvSpPr>
          <p:cNvPr id="6" name="Espace réservé du pied de page 5">
            <a:extLst>
              <a:ext uri="{FF2B5EF4-FFF2-40B4-BE49-F238E27FC236}">
                <a16:creationId xmlns:a16="http://schemas.microsoft.com/office/drawing/2014/main" id="{CCA7B040-71F3-435F-A072-372ADE55421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3C80423-C365-422F-B631-68B1CF2899B0}"/>
              </a:ext>
            </a:extLst>
          </p:cNvPr>
          <p:cNvSpPr>
            <a:spLocks noGrp="1"/>
          </p:cNvSpPr>
          <p:nvPr>
            <p:ph type="sldNum" sz="quarter" idx="12"/>
          </p:nvPr>
        </p:nvSpPr>
        <p:spPr/>
        <p:txBody>
          <a:bodyPr/>
          <a:lstStyle/>
          <a:p>
            <a:fld id="{6F518B4E-A0B6-40BD-8324-458359DF4A62}" type="slidenum">
              <a:rPr lang="fr-FR" smtClean="0"/>
              <a:t>‹N°›</a:t>
            </a:fld>
            <a:endParaRPr lang="fr-FR"/>
          </a:p>
        </p:txBody>
      </p:sp>
    </p:spTree>
    <p:extLst>
      <p:ext uri="{BB962C8B-B14F-4D97-AF65-F5344CB8AC3E}">
        <p14:creationId xmlns:p14="http://schemas.microsoft.com/office/powerpoint/2010/main" val="3498980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B73965-6391-48A4-831D-68AC2E31FC6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009B9926-BB79-4A8C-AAE4-B833A67EAE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60EDE9DD-1FD2-428A-843F-8F320AF592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F89471D-AA94-4EEB-87E8-948F8865AD0F}"/>
              </a:ext>
            </a:extLst>
          </p:cNvPr>
          <p:cNvSpPr>
            <a:spLocks noGrp="1"/>
          </p:cNvSpPr>
          <p:nvPr>
            <p:ph type="dt" sz="half" idx="10"/>
          </p:nvPr>
        </p:nvSpPr>
        <p:spPr/>
        <p:txBody>
          <a:bodyPr/>
          <a:lstStyle/>
          <a:p>
            <a:fld id="{1A6CD4D2-DAE5-4D7C-8100-677FDFB84FEF}" type="datetimeFigureOut">
              <a:rPr lang="fr-FR" smtClean="0"/>
              <a:t>06/03/2023</a:t>
            </a:fld>
            <a:endParaRPr lang="fr-FR"/>
          </a:p>
        </p:txBody>
      </p:sp>
      <p:sp>
        <p:nvSpPr>
          <p:cNvPr id="6" name="Espace réservé du pied de page 5">
            <a:extLst>
              <a:ext uri="{FF2B5EF4-FFF2-40B4-BE49-F238E27FC236}">
                <a16:creationId xmlns:a16="http://schemas.microsoft.com/office/drawing/2014/main" id="{65580496-58B9-462B-8F6B-C8FB3266A99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2788F53-EE8F-4229-A079-295D631EEBF9}"/>
              </a:ext>
            </a:extLst>
          </p:cNvPr>
          <p:cNvSpPr>
            <a:spLocks noGrp="1"/>
          </p:cNvSpPr>
          <p:nvPr>
            <p:ph type="sldNum" sz="quarter" idx="12"/>
          </p:nvPr>
        </p:nvSpPr>
        <p:spPr/>
        <p:txBody>
          <a:bodyPr/>
          <a:lstStyle/>
          <a:p>
            <a:fld id="{6F518B4E-A0B6-40BD-8324-458359DF4A62}" type="slidenum">
              <a:rPr lang="fr-FR" smtClean="0"/>
              <a:t>‹N°›</a:t>
            </a:fld>
            <a:endParaRPr lang="fr-FR"/>
          </a:p>
        </p:txBody>
      </p:sp>
    </p:spTree>
    <p:extLst>
      <p:ext uri="{BB962C8B-B14F-4D97-AF65-F5344CB8AC3E}">
        <p14:creationId xmlns:p14="http://schemas.microsoft.com/office/powerpoint/2010/main" val="1689926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9AB8C75-3BBF-4E99-B841-87C669E43B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D8170946-CD35-46D0-B419-655BC82E68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4EFDEF0-7B24-415F-9365-7DBB50CCA2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6CD4D2-DAE5-4D7C-8100-677FDFB84FEF}" type="datetimeFigureOut">
              <a:rPr lang="fr-FR" smtClean="0"/>
              <a:t>06/03/2023</a:t>
            </a:fld>
            <a:endParaRPr lang="fr-FR"/>
          </a:p>
        </p:txBody>
      </p:sp>
      <p:sp>
        <p:nvSpPr>
          <p:cNvPr id="5" name="Espace réservé du pied de page 4">
            <a:extLst>
              <a:ext uri="{FF2B5EF4-FFF2-40B4-BE49-F238E27FC236}">
                <a16:creationId xmlns:a16="http://schemas.microsoft.com/office/drawing/2014/main" id="{D2E9E7C4-787D-4C02-8E39-570EA4E0D6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6C251C83-70C3-45CF-88F7-2BF53697EF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518B4E-A0B6-40BD-8324-458359DF4A62}" type="slidenum">
              <a:rPr lang="fr-FR" smtClean="0"/>
              <a:t>‹N°›</a:t>
            </a:fld>
            <a:endParaRPr lang="fr-FR"/>
          </a:p>
        </p:txBody>
      </p:sp>
    </p:spTree>
    <p:extLst>
      <p:ext uri="{BB962C8B-B14F-4D97-AF65-F5344CB8AC3E}">
        <p14:creationId xmlns:p14="http://schemas.microsoft.com/office/powerpoint/2010/main" val="11971610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jpeg"/><Relationship Id="rId7" Type="http://schemas.openxmlformats.org/officeDocument/2006/relationships/image" Target="../media/image60.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image" Target="../media/image58.jpeg"/><Relationship Id="rId10" Type="http://schemas.openxmlformats.org/officeDocument/2006/relationships/image" Target="../media/image63.jpeg"/><Relationship Id="rId4" Type="http://schemas.openxmlformats.org/officeDocument/2006/relationships/image" Target="../media/image57.png"/><Relationship Id="rId9" Type="http://schemas.openxmlformats.org/officeDocument/2006/relationships/image" Target="../media/image62.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4.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1.jpeg"/><Relationship Id="rId7" Type="http://schemas.openxmlformats.org/officeDocument/2006/relationships/image" Target="../media/image67.jpeg"/><Relationship Id="rId12"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66.png"/><Relationship Id="rId11" Type="http://schemas.openxmlformats.org/officeDocument/2006/relationships/image" Target="../media/image71.png"/><Relationship Id="rId5" Type="http://schemas.microsoft.com/office/2007/relationships/hdphoto" Target="../media/hdphoto3.wdp"/><Relationship Id="rId10" Type="http://schemas.openxmlformats.org/officeDocument/2006/relationships/image" Target="../media/image70.jpeg"/><Relationship Id="rId4" Type="http://schemas.openxmlformats.org/officeDocument/2006/relationships/image" Target="../media/image65.png"/><Relationship Id="rId9" Type="http://schemas.openxmlformats.org/officeDocument/2006/relationships/image" Target="../media/image69.jpeg"/></Relationships>
</file>

<file path=ppt/slides/_rels/slide1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8.jpeg"/><Relationship Id="rId5" Type="http://schemas.openxmlformats.org/officeDocument/2006/relationships/image" Target="../media/image5.jpeg"/><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image" Target="../media/image75.png"/><Relationship Id="rId4" Type="http://schemas.openxmlformats.org/officeDocument/2006/relationships/image" Target="../media/image74.png"/></Relationships>
</file>

<file path=ppt/slides/_rels/slide15.xml.rels><?xml version="1.0" encoding="UTF-8" standalone="yes"?>
<Relationships xmlns="http://schemas.openxmlformats.org/package/2006/relationships"><Relationship Id="rId3" Type="http://schemas.openxmlformats.org/officeDocument/2006/relationships/image" Target="../media/image77.jpg"/><Relationship Id="rId7" Type="http://schemas.openxmlformats.org/officeDocument/2006/relationships/image" Target="../media/image81.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80.jpg"/><Relationship Id="rId5" Type="http://schemas.openxmlformats.org/officeDocument/2006/relationships/image" Target="../media/image79.png"/><Relationship Id="rId4" Type="http://schemas.openxmlformats.org/officeDocument/2006/relationships/image" Target="../media/image78.jpg"/></Relationships>
</file>

<file path=ppt/slides/_rels/slide16.xml.rels><?xml version="1.0" encoding="UTF-8" standalone="yes"?>
<Relationships xmlns="http://schemas.openxmlformats.org/package/2006/relationships"><Relationship Id="rId3" Type="http://schemas.openxmlformats.org/officeDocument/2006/relationships/image" Target="../media/image77.jpg"/><Relationship Id="rId7" Type="http://schemas.openxmlformats.org/officeDocument/2006/relationships/image" Target="../media/image84.jp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83.png"/><Relationship Id="rId5" Type="http://schemas.openxmlformats.org/officeDocument/2006/relationships/image" Target="../media/image80.jpg"/><Relationship Id="rId4" Type="http://schemas.openxmlformats.org/officeDocument/2006/relationships/image" Target="../media/image82.jpg"/></Relationships>
</file>

<file path=ppt/slides/_rels/slide17.xml.rels><?xml version="1.0" encoding="UTF-8" standalone="yes"?>
<Relationships xmlns="http://schemas.openxmlformats.org/package/2006/relationships"><Relationship Id="rId3" Type="http://schemas.openxmlformats.org/officeDocument/2006/relationships/image" Target="../media/image85.jpg"/><Relationship Id="rId7" Type="http://schemas.openxmlformats.org/officeDocument/2006/relationships/image" Target="../media/image89.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88.jpg"/><Relationship Id="rId5" Type="http://schemas.openxmlformats.org/officeDocument/2006/relationships/image" Target="../media/image87.png"/><Relationship Id="rId4" Type="http://schemas.openxmlformats.org/officeDocument/2006/relationships/image" Target="../media/image86.png"/></Relationships>
</file>

<file path=ppt/slides/_rels/slide1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8.jpeg"/><Relationship Id="rId5" Type="http://schemas.openxmlformats.org/officeDocument/2006/relationships/image" Target="../media/image5.jpe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jpe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19.xml"/><Relationship Id="rId7" Type="http://schemas.openxmlformats.org/officeDocument/2006/relationships/image" Target="../media/image92.wmf"/><Relationship Id="rId2" Type="http://schemas.openxmlformats.org/officeDocument/2006/relationships/slideLayout" Target="../slideLayouts/slideLayout15.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91.wmf"/><Relationship Id="rId4" Type="http://schemas.openxmlformats.org/officeDocument/2006/relationships/oleObject" Target="../embeddings/oleObject1.bin"/><Relationship Id="rId9" Type="http://schemas.openxmlformats.org/officeDocument/2006/relationships/image" Target="../media/image93.wmf"/></Relationships>
</file>

<file path=ppt/slides/_rels/slide2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8.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jpe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4.xml"/><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jpe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4.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notesSlide" Target="../notesSlides/notesSlide8.xml"/><Relationship Id="rId16" Type="http://schemas.openxmlformats.org/officeDocument/2006/relationships/image" Target="../media/image55.png"/><Relationship Id="rId1" Type="http://schemas.openxmlformats.org/officeDocument/2006/relationships/slideLayout" Target="../slideLayouts/slideLayout12.xml"/><Relationship Id="rId6" Type="http://schemas.openxmlformats.org/officeDocument/2006/relationships/image" Target="../media/image43.png"/><Relationship Id="rId11" Type="http://schemas.openxmlformats.org/officeDocument/2006/relationships/image" Target="../media/image50.png"/><Relationship Id="rId5" Type="http://schemas.openxmlformats.org/officeDocument/2006/relationships/image" Target="../media/image45.png"/><Relationship Id="rId15" Type="http://schemas.openxmlformats.org/officeDocument/2006/relationships/image" Target="../media/image54.png"/><Relationship Id="rId10" Type="http://schemas.openxmlformats.org/officeDocument/2006/relationships/image" Target="../media/image49.png"/><Relationship Id="rId4" Type="http://schemas.microsoft.com/office/2007/relationships/hdphoto" Target="../media/hdphoto2.wdp"/><Relationship Id="rId9" Type="http://schemas.openxmlformats.org/officeDocument/2006/relationships/image" Target="../media/image48.png"/><Relationship Id="rId14" Type="http://schemas.openxmlformats.org/officeDocument/2006/relationships/image" Target="../media/image53.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714C7199-D79E-41B4-AC19-4441B896379C}"/>
              </a:ext>
            </a:extLst>
          </p:cNvPr>
          <p:cNvGrpSpPr/>
          <p:nvPr/>
        </p:nvGrpSpPr>
        <p:grpSpPr>
          <a:xfrm>
            <a:off x="1" y="1"/>
            <a:ext cx="12192000" cy="6858000"/>
            <a:chOff x="1" y="1"/>
            <a:chExt cx="12192000" cy="6858000"/>
          </a:xfrm>
        </p:grpSpPr>
        <p:pic>
          <p:nvPicPr>
            <p:cNvPr id="1032" name="Picture 8" descr="Une image contenant orange&#10;&#10;Description générée automatiquement">
              <a:extLst>
                <a:ext uri="{FF2B5EF4-FFF2-40B4-BE49-F238E27FC236}">
                  <a16:creationId xmlns:a16="http://schemas.microsoft.com/office/drawing/2014/main" id="{EA8F14E1-0959-4FB4-B9D5-4B41E165B5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653" r="1" b="37774"/>
            <a:stretch/>
          </p:blipFill>
          <p:spPr bwMode="auto">
            <a:xfrm>
              <a:off x="4166504" y="10"/>
              <a:ext cx="8025495" cy="30670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8AC3849-7C4A-44AA-AA30-A32BA095A13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1196" r="2" b="29263"/>
            <a:stretch/>
          </p:blipFill>
          <p:spPr bwMode="auto">
            <a:xfrm>
              <a:off x="20" y="3790950"/>
              <a:ext cx="8305780" cy="306705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Une image contenant texte, intérieur&#10;&#10;Description générée automatiquement">
              <a:extLst>
                <a:ext uri="{FF2B5EF4-FFF2-40B4-BE49-F238E27FC236}">
                  <a16:creationId xmlns:a16="http://schemas.microsoft.com/office/drawing/2014/main" id="{B0A7F305-0AA5-4DEC-A6A2-3F71F6C6D9B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 b="5951"/>
            <a:stretch/>
          </p:blipFill>
          <p:spPr bwMode="auto">
            <a:xfrm>
              <a:off x="1" y="1"/>
              <a:ext cx="5017099" cy="4718647"/>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a:noFill/>
            <a:extLst>
              <a:ext uri="{909E8E84-426E-40DD-AFC4-6F175D3DCCD1}">
                <a14:hiddenFill xmlns:a14="http://schemas.microsoft.com/office/drawing/2010/main">
                  <a:solidFill>
                    <a:srgbClr val="FFFFFF"/>
                  </a:solidFill>
                </a14:hiddenFill>
              </a:ext>
            </a:extLst>
          </p:spPr>
        </p:pic>
        <p:pic>
          <p:nvPicPr>
            <p:cNvPr id="1034" name="Picture 10" descr="Une image contenant fleur&#10;&#10;Description générée automatiquement">
              <a:extLst>
                <a:ext uri="{FF2B5EF4-FFF2-40B4-BE49-F238E27FC236}">
                  <a16:creationId xmlns:a16="http://schemas.microsoft.com/office/drawing/2014/main" id="{EF82F948-8040-4F25-864A-259C21E55A9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2446" r="-2" b="7701"/>
            <a:stretch/>
          </p:blipFill>
          <p:spPr bwMode="auto">
            <a:xfrm>
              <a:off x="6283728" y="1699214"/>
              <a:ext cx="5908273" cy="5158786"/>
            </a:xfrm>
            <a:custGeom>
              <a:avLst/>
              <a:gdLst/>
              <a:ahLst/>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a:noFill/>
            <a:extLst>
              <a:ext uri="{909E8E84-426E-40DD-AFC4-6F175D3DCCD1}">
                <a14:hiddenFill xmlns:a14="http://schemas.microsoft.com/office/drawing/2010/main">
                  <a:solidFill>
                    <a:srgbClr val="FFFFFF"/>
                  </a:solidFill>
                </a14:hiddenFill>
              </a:ext>
            </a:extLst>
          </p:spPr>
        </p:pic>
        <p:pic>
          <p:nvPicPr>
            <p:cNvPr id="1036" name="Picture 12" descr="Une image contenant texte&#10;&#10;Description générée automatiquement">
              <a:extLst>
                <a:ext uri="{FF2B5EF4-FFF2-40B4-BE49-F238E27FC236}">
                  <a16:creationId xmlns:a16="http://schemas.microsoft.com/office/drawing/2014/main" id="{9EF1AAEF-5B85-402A-8EBD-58C4740EEA6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 b="-2"/>
            <a:stretch/>
          </p:blipFill>
          <p:spPr bwMode="auto">
            <a:xfrm>
              <a:off x="3287694" y="1853886"/>
              <a:ext cx="4297680" cy="4297680"/>
            </a:xfrm>
            <a:custGeom>
              <a:avLst/>
              <a:gdLst/>
              <a:ahLst/>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a:noFill/>
            <a:extLst>
              <a:ext uri="{909E8E84-426E-40DD-AFC4-6F175D3DCCD1}">
                <a14:hiddenFill xmlns:a14="http://schemas.microsoft.com/office/drawing/2010/main">
                  <a:solidFill>
                    <a:srgbClr val="FFFFFF"/>
                  </a:solidFill>
                </a14:hiddenFill>
              </a:ext>
            </a:extLst>
          </p:spPr>
        </p:pic>
      </p:grpSp>
      <p:sp>
        <p:nvSpPr>
          <p:cNvPr id="12" name="Espace réservé du titre 1">
            <a:extLst>
              <a:ext uri="{FF2B5EF4-FFF2-40B4-BE49-F238E27FC236}">
                <a16:creationId xmlns:a16="http://schemas.microsoft.com/office/drawing/2014/main" id="{A53CAF25-74E1-4AD4-94DB-4DECED261DB0}"/>
              </a:ext>
            </a:extLst>
          </p:cNvPr>
          <p:cNvSpPr txBox="1">
            <a:spLocks/>
          </p:cNvSpPr>
          <p:nvPr/>
        </p:nvSpPr>
        <p:spPr>
          <a:xfrm>
            <a:off x="554200" y="2557053"/>
            <a:ext cx="11083600" cy="1325511"/>
          </a:xfrm>
          <a:prstGeom prst="rect">
            <a:avLst/>
          </a:prstGeom>
          <a:solidFill>
            <a:srgbClr val="D9D9D9">
              <a:alpha val="78039"/>
            </a:srgbClr>
          </a:solidFill>
        </p:spPr>
        <p:txBody>
          <a:bodyPr vert="horz" lIns="91436" tIns="45718" rIns="91436" bIns="45718"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dirty="0" err="1"/>
              <a:t>Yon</a:t>
            </a:r>
            <a:r>
              <a:rPr lang="fr-FR" dirty="0"/>
              <a:t>-Ka </a:t>
            </a:r>
            <a:r>
              <a:rPr lang="fr-FR" dirty="0" err="1"/>
              <a:t>Serums</a:t>
            </a:r>
            <a:endParaRPr lang="fr-FR" dirty="0"/>
          </a:p>
        </p:txBody>
      </p:sp>
    </p:spTree>
    <p:extLst>
      <p:ext uri="{BB962C8B-B14F-4D97-AF65-F5344CB8AC3E}">
        <p14:creationId xmlns:p14="http://schemas.microsoft.com/office/powerpoint/2010/main" val="1791333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Image 49">
            <a:extLst>
              <a:ext uri="{FF2B5EF4-FFF2-40B4-BE49-F238E27FC236}">
                <a16:creationId xmlns:a16="http://schemas.microsoft.com/office/drawing/2014/main" id="{DB3432B4-8C8E-4503-86CA-7B1794F01017}"/>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33212" y="135"/>
            <a:ext cx="12214840" cy="6857730"/>
          </a:xfrm>
          <a:prstGeom prst="rect">
            <a:avLst/>
          </a:prstGeom>
        </p:spPr>
      </p:pic>
      <p:pic>
        <p:nvPicPr>
          <p:cNvPr id="28" name="object 4"/>
          <p:cNvPicPr/>
          <p:nvPr/>
        </p:nvPicPr>
        <p:blipFill rotWithShape="1">
          <a:blip r:embed="rId4" cstate="print">
            <a:extLst>
              <a:ext uri="{28A0092B-C50C-407E-A947-70E740481C1C}">
                <a14:useLocalDpi xmlns:a14="http://schemas.microsoft.com/office/drawing/2010/main" val="0"/>
              </a:ext>
            </a:extLst>
          </a:blip>
          <a:srcRect b="19648"/>
          <a:stretch/>
        </p:blipFill>
        <p:spPr>
          <a:xfrm>
            <a:off x="4894635" y="1376853"/>
            <a:ext cx="1239053" cy="4486132"/>
          </a:xfrm>
          <a:prstGeom prst="rect">
            <a:avLst/>
          </a:prstGeom>
        </p:spPr>
      </p:pic>
      <p:pic>
        <p:nvPicPr>
          <p:cNvPr id="27" name="object 3"/>
          <p:cNvPicPr/>
          <p:nvPr/>
        </p:nvPicPr>
        <p:blipFill>
          <a:blip r:embed="rId5" cstate="print">
            <a:extLst>
              <a:ext uri="{28A0092B-C50C-407E-A947-70E740481C1C}">
                <a14:useLocalDpi xmlns:a14="http://schemas.microsoft.com/office/drawing/2010/main" val="0"/>
              </a:ext>
            </a:extLst>
          </a:blip>
          <a:stretch>
            <a:fillRect/>
          </a:stretch>
        </p:blipFill>
        <p:spPr>
          <a:xfrm>
            <a:off x="6840508" y="4243872"/>
            <a:ext cx="1671993" cy="600083"/>
          </a:xfrm>
          <a:prstGeom prst="rect">
            <a:avLst/>
          </a:prstGeom>
        </p:spPr>
      </p:pic>
      <p:sp>
        <p:nvSpPr>
          <p:cNvPr id="33" name="object 12"/>
          <p:cNvSpPr txBox="1"/>
          <p:nvPr/>
        </p:nvSpPr>
        <p:spPr>
          <a:xfrm>
            <a:off x="8648935" y="4394440"/>
            <a:ext cx="3001904" cy="276999"/>
          </a:xfrm>
          <a:prstGeom prst="rect">
            <a:avLst/>
          </a:prstGeom>
        </p:spPr>
        <p:txBody>
          <a:bodyPr vert="horz" wrap="square" lIns="0" tIns="60960" rIns="0" bIns="0" rtlCol="0">
            <a:spAutoFit/>
          </a:bodyPr>
          <a:lstStyle/>
          <a:p>
            <a:pPr marL="527050" marR="34290" indent="-508000">
              <a:lnSpc>
                <a:spcPct val="100000"/>
              </a:lnSpc>
              <a:spcBef>
                <a:spcPts val="120"/>
              </a:spcBef>
            </a:pPr>
            <a:r>
              <a:rPr lang="fr-FR" sz="1400" spc="114" dirty="0">
                <a:solidFill>
                  <a:srgbClr val="FBB891"/>
                </a:solidFill>
                <a:latin typeface="KyivType Sans Medium2" panose="00000600000000000000" pitchFamily="50" charset="0"/>
                <a:ea typeface="Roboto" panose="02000000000000000000" pitchFamily="2" charset="0"/>
                <a:cs typeface="KyivType Sans"/>
              </a:rPr>
              <a:t>Niacinamide /  </a:t>
            </a:r>
            <a:r>
              <a:rPr lang="fr-FR" sz="1400" spc="114" dirty="0" err="1">
                <a:solidFill>
                  <a:srgbClr val="FBB891"/>
                </a:solidFill>
                <a:latin typeface="KyivType Sans Medium2" panose="00000600000000000000" pitchFamily="50" charset="0"/>
                <a:ea typeface="Roboto" panose="02000000000000000000" pitchFamily="2" charset="0"/>
                <a:cs typeface="KyivType Sans"/>
              </a:rPr>
              <a:t>Vitamin</a:t>
            </a:r>
            <a:r>
              <a:rPr lang="fr-FR" sz="1400" spc="114" dirty="0">
                <a:solidFill>
                  <a:srgbClr val="FBB891"/>
                </a:solidFill>
                <a:latin typeface="KyivType Sans Medium2" panose="00000600000000000000" pitchFamily="50" charset="0"/>
                <a:ea typeface="Roboto" panose="02000000000000000000" pitchFamily="2" charset="0"/>
                <a:cs typeface="KyivType Sans"/>
              </a:rPr>
              <a:t> B5</a:t>
            </a:r>
          </a:p>
        </p:txBody>
      </p:sp>
      <p:sp>
        <p:nvSpPr>
          <p:cNvPr id="46" name="object 12"/>
          <p:cNvSpPr txBox="1"/>
          <p:nvPr/>
        </p:nvSpPr>
        <p:spPr>
          <a:xfrm>
            <a:off x="6340666" y="4768841"/>
            <a:ext cx="3318933" cy="246221"/>
          </a:xfrm>
          <a:prstGeom prst="rect">
            <a:avLst/>
          </a:prstGeom>
        </p:spPr>
        <p:txBody>
          <a:bodyPr vert="horz" wrap="square" lIns="0" tIns="60960" rIns="0" bIns="0" rtlCol="0">
            <a:spAutoFit/>
          </a:bodyPr>
          <a:lstStyle/>
          <a:p>
            <a:pPr marL="474980" algn="r">
              <a:lnSpc>
                <a:spcPct val="100000"/>
              </a:lnSpc>
              <a:spcBef>
                <a:spcPts val="480"/>
              </a:spcBef>
            </a:pPr>
            <a:r>
              <a:rPr lang="fr-FR" sz="1200" spc="35" dirty="0" err="1">
                <a:solidFill>
                  <a:srgbClr val="3E3E3E"/>
                </a:solidFill>
                <a:latin typeface="Roboto Medium" panose="02000000000000000000" pitchFamily="2" charset="0"/>
                <a:ea typeface="Roboto Medium" panose="02000000000000000000" pitchFamily="2" charset="0"/>
                <a:cs typeface="Roboto"/>
              </a:rPr>
              <a:t>Soothing</a:t>
            </a:r>
            <a:r>
              <a:rPr lang="fr-FR" sz="1200" spc="35" dirty="0">
                <a:solidFill>
                  <a:srgbClr val="3E3E3E"/>
                </a:solidFill>
                <a:latin typeface="Roboto Medium" panose="02000000000000000000" pitchFamily="2" charset="0"/>
                <a:ea typeface="Roboto Medium" panose="02000000000000000000" pitchFamily="2" charset="0"/>
                <a:cs typeface="Roboto"/>
              </a:rPr>
              <a:t> </a:t>
            </a:r>
            <a:r>
              <a:rPr lang="fr-FR" sz="1200" spc="35" dirty="0">
                <a:solidFill>
                  <a:srgbClr val="3E3E3E"/>
                </a:solidFill>
                <a:latin typeface="Roboto" panose="02000000000000000000" pitchFamily="2" charset="0"/>
                <a:ea typeface="Roboto" panose="02000000000000000000" pitchFamily="2" charset="0"/>
                <a:cs typeface="Roboto"/>
              </a:rPr>
              <a:t>and </a:t>
            </a:r>
            <a:r>
              <a:rPr lang="fr-FR" sz="1200" spc="35" dirty="0" err="1">
                <a:solidFill>
                  <a:srgbClr val="3E3E3E"/>
                </a:solidFill>
                <a:latin typeface="Roboto Medium" panose="02000000000000000000" pitchFamily="2" charset="0"/>
                <a:ea typeface="Roboto Medium" panose="02000000000000000000" pitchFamily="2" charset="0"/>
                <a:cs typeface="Roboto"/>
              </a:rPr>
              <a:t>revitalizing</a:t>
            </a:r>
            <a:endParaRPr lang="fr-FR" sz="1200" spc="35" dirty="0">
              <a:solidFill>
                <a:srgbClr val="3E3E3E"/>
              </a:solidFill>
              <a:latin typeface="Roboto Medium" panose="02000000000000000000" pitchFamily="2" charset="0"/>
              <a:ea typeface="Roboto Medium" panose="02000000000000000000" pitchFamily="2" charset="0"/>
              <a:cs typeface="Roboto"/>
            </a:endParaRPr>
          </a:p>
        </p:txBody>
      </p:sp>
      <p:pic>
        <p:nvPicPr>
          <p:cNvPr id="26" name="object 2"/>
          <p:cNvPicPr/>
          <p:nvPr/>
        </p:nvPicPr>
        <p:blipFill>
          <a:blip r:embed="rId6" cstate="print">
            <a:extLst>
              <a:ext uri="{28A0092B-C50C-407E-A947-70E740481C1C}">
                <a14:useLocalDpi xmlns:a14="http://schemas.microsoft.com/office/drawing/2010/main" val="0"/>
              </a:ext>
            </a:extLst>
          </a:blip>
          <a:stretch>
            <a:fillRect/>
          </a:stretch>
        </p:blipFill>
        <p:spPr>
          <a:xfrm>
            <a:off x="6552943" y="1373151"/>
            <a:ext cx="1789125" cy="1299248"/>
          </a:xfrm>
          <a:prstGeom prst="rect">
            <a:avLst/>
          </a:prstGeom>
        </p:spPr>
      </p:pic>
      <p:sp>
        <p:nvSpPr>
          <p:cNvPr id="29" name="object 8"/>
          <p:cNvSpPr txBox="1"/>
          <p:nvPr/>
        </p:nvSpPr>
        <p:spPr>
          <a:xfrm>
            <a:off x="7823467" y="1520330"/>
            <a:ext cx="3827372" cy="687368"/>
          </a:xfrm>
          <a:prstGeom prst="rect">
            <a:avLst/>
          </a:prstGeom>
        </p:spPr>
        <p:txBody>
          <a:bodyPr vert="horz" wrap="square" lIns="0" tIns="15240" rIns="0" bIns="0" rtlCol="0">
            <a:spAutoFit/>
          </a:bodyPr>
          <a:lstStyle/>
          <a:p>
            <a:pPr marL="527050" marR="34290" indent="-508000">
              <a:lnSpc>
                <a:spcPct val="100000"/>
              </a:lnSpc>
              <a:spcBef>
                <a:spcPts val="120"/>
              </a:spcBef>
            </a:pPr>
            <a:r>
              <a:rPr lang="en-US" sz="1400" spc="65" dirty="0">
                <a:solidFill>
                  <a:srgbClr val="FBB891"/>
                </a:solidFill>
                <a:latin typeface="KyivType Sans Medium2" panose="00000600000000000000" pitchFamily="50" charset="0"/>
                <a:ea typeface="Roboto" panose="02000000000000000000" pitchFamily="2" charset="0"/>
                <a:cs typeface="KyivType Sans"/>
              </a:rPr>
              <a:t>Organic beech buds peptides</a:t>
            </a:r>
          </a:p>
          <a:p>
            <a:pPr marL="527050" marR="34290" indent="-508000">
              <a:lnSpc>
                <a:spcPct val="100000"/>
              </a:lnSpc>
              <a:spcBef>
                <a:spcPts val="120"/>
              </a:spcBef>
            </a:pPr>
            <a:r>
              <a:rPr lang="en-US" sz="1400" spc="65" dirty="0">
                <a:solidFill>
                  <a:srgbClr val="FBB891"/>
                </a:solidFill>
                <a:latin typeface="KyivType Sans Medium2" panose="00000600000000000000" pitchFamily="50" charset="0"/>
                <a:ea typeface="Roboto" panose="02000000000000000000" pitchFamily="2" charset="0"/>
                <a:cs typeface="KyivType Sans"/>
              </a:rPr>
              <a:t>Soy peptides</a:t>
            </a:r>
          </a:p>
          <a:p>
            <a:pPr marL="527050" marR="34290" indent="-508000">
              <a:lnSpc>
                <a:spcPct val="100000"/>
              </a:lnSpc>
              <a:spcBef>
                <a:spcPts val="120"/>
              </a:spcBef>
            </a:pPr>
            <a:r>
              <a:rPr lang="fr-FR" sz="1400" spc="114" dirty="0">
                <a:solidFill>
                  <a:srgbClr val="3E3E3E"/>
                </a:solidFill>
                <a:latin typeface="Roboto" panose="02000000000000000000" pitchFamily="2" charset="0"/>
                <a:ea typeface="Roboto" panose="02000000000000000000" pitchFamily="2" charset="0"/>
                <a:cs typeface="KyivType Sans"/>
              </a:rPr>
              <a:t>Rich in </a:t>
            </a:r>
            <a:r>
              <a:rPr lang="fr-FR" sz="1400" spc="114" dirty="0" err="1">
                <a:solidFill>
                  <a:srgbClr val="3E3E3E"/>
                </a:solidFill>
                <a:latin typeface="Roboto" panose="02000000000000000000" pitchFamily="2" charset="0"/>
                <a:ea typeface="Roboto" panose="02000000000000000000" pitchFamily="2" charset="0"/>
                <a:cs typeface="KyivType Sans"/>
              </a:rPr>
              <a:t>amino</a:t>
            </a:r>
            <a:r>
              <a:rPr lang="fr-FR" sz="1400" spc="114" dirty="0">
                <a:solidFill>
                  <a:srgbClr val="3E3E3E"/>
                </a:solidFill>
                <a:latin typeface="Roboto" panose="02000000000000000000" pitchFamily="2" charset="0"/>
                <a:ea typeface="Roboto" panose="02000000000000000000" pitchFamily="2" charset="0"/>
                <a:cs typeface="KyivType Sans"/>
              </a:rPr>
              <a:t> </a:t>
            </a:r>
            <a:r>
              <a:rPr lang="fr-FR" sz="1400" spc="114" dirty="0" err="1">
                <a:solidFill>
                  <a:srgbClr val="3E3E3E"/>
                </a:solidFill>
                <a:latin typeface="Roboto" panose="02000000000000000000" pitchFamily="2" charset="0"/>
                <a:ea typeface="Roboto" panose="02000000000000000000" pitchFamily="2" charset="0"/>
                <a:cs typeface="KyivType Sans"/>
              </a:rPr>
              <a:t>acids</a:t>
            </a:r>
            <a:endParaRPr lang="fr-FR" sz="1400" spc="114" dirty="0">
              <a:solidFill>
                <a:srgbClr val="3E3E3E"/>
              </a:solidFill>
              <a:latin typeface="Roboto" panose="02000000000000000000" pitchFamily="2" charset="0"/>
              <a:ea typeface="Roboto" panose="02000000000000000000" pitchFamily="2" charset="0"/>
              <a:cs typeface="KyivType Sans"/>
            </a:endParaRPr>
          </a:p>
        </p:txBody>
      </p:sp>
      <p:sp>
        <p:nvSpPr>
          <p:cNvPr id="47" name="object 12"/>
          <p:cNvSpPr txBox="1"/>
          <p:nvPr/>
        </p:nvSpPr>
        <p:spPr>
          <a:xfrm>
            <a:off x="7330979" y="2303946"/>
            <a:ext cx="4718308" cy="246221"/>
          </a:xfrm>
          <a:prstGeom prst="rect">
            <a:avLst/>
          </a:prstGeom>
        </p:spPr>
        <p:txBody>
          <a:bodyPr vert="horz" wrap="square" lIns="0" tIns="60960" rIns="0" bIns="0" rtlCol="0">
            <a:spAutoFit/>
          </a:bodyPr>
          <a:lstStyle/>
          <a:p>
            <a:pPr marL="474980">
              <a:lnSpc>
                <a:spcPct val="100000"/>
              </a:lnSpc>
              <a:spcBef>
                <a:spcPts val="480"/>
              </a:spcBef>
            </a:pPr>
            <a:r>
              <a:rPr lang="fr-FR" sz="1200" spc="35" dirty="0">
                <a:solidFill>
                  <a:srgbClr val="3E3E3E"/>
                </a:solidFill>
                <a:latin typeface="Roboto" panose="02000000000000000000" pitchFamily="2" charset="0"/>
                <a:ea typeface="Roboto" panose="02000000000000000000" pitchFamily="2" charset="0"/>
                <a:cs typeface="Roboto"/>
              </a:rPr>
              <a:t> </a:t>
            </a:r>
            <a:r>
              <a:rPr lang="fr-FR" sz="1200" spc="35" dirty="0" err="1">
                <a:solidFill>
                  <a:srgbClr val="3E3E3E"/>
                </a:solidFill>
                <a:latin typeface="Roboto" panose="02000000000000000000" pitchFamily="2" charset="0"/>
                <a:ea typeface="Roboto" panose="02000000000000000000" pitchFamily="2" charset="0"/>
                <a:cs typeface="Roboto"/>
              </a:rPr>
              <a:t>Restructuring</a:t>
            </a:r>
            <a:r>
              <a:rPr lang="fr-FR" sz="1200" spc="35" dirty="0">
                <a:solidFill>
                  <a:srgbClr val="3E3E3E"/>
                </a:solidFill>
                <a:latin typeface="Roboto" panose="02000000000000000000" pitchFamily="2" charset="0"/>
                <a:ea typeface="Roboto" panose="02000000000000000000" pitchFamily="2" charset="0"/>
                <a:cs typeface="Roboto"/>
              </a:rPr>
              <a:t> and </a:t>
            </a:r>
            <a:r>
              <a:rPr lang="fr-FR" sz="1200" spc="35" dirty="0" err="1">
                <a:solidFill>
                  <a:srgbClr val="3E3E3E"/>
                </a:solidFill>
                <a:latin typeface="Roboto" panose="02000000000000000000" pitchFamily="2" charset="0"/>
                <a:ea typeface="Roboto" panose="02000000000000000000" pitchFamily="2" charset="0"/>
                <a:cs typeface="Roboto"/>
              </a:rPr>
              <a:t>hydrating</a:t>
            </a:r>
            <a:endParaRPr sz="1200" dirty="0">
              <a:solidFill>
                <a:srgbClr val="3E3E3E"/>
              </a:solidFill>
              <a:latin typeface="Roboto Medium" panose="02000000000000000000" pitchFamily="2" charset="0"/>
              <a:ea typeface="Roboto Medium" panose="02000000000000000000" pitchFamily="2" charset="0"/>
              <a:cs typeface="KyivType Sans"/>
            </a:endParaRPr>
          </a:p>
        </p:txBody>
      </p:sp>
      <p:sp>
        <p:nvSpPr>
          <p:cNvPr id="35" name="object 14"/>
          <p:cNvSpPr txBox="1"/>
          <p:nvPr/>
        </p:nvSpPr>
        <p:spPr>
          <a:xfrm>
            <a:off x="8648935" y="5902106"/>
            <a:ext cx="3090588" cy="283411"/>
          </a:xfrm>
          <a:prstGeom prst="rect">
            <a:avLst/>
          </a:prstGeom>
        </p:spPr>
        <p:txBody>
          <a:bodyPr vert="horz" wrap="square" lIns="0" tIns="67310" rIns="0" bIns="0" rtlCol="0">
            <a:spAutoFit/>
          </a:bodyPr>
          <a:lstStyle/>
          <a:p>
            <a:pPr marL="527050" marR="34290" indent="-508000">
              <a:spcBef>
                <a:spcPts val="120"/>
              </a:spcBef>
            </a:pPr>
            <a:r>
              <a:rPr lang="fr-FR" sz="1400" spc="114" dirty="0" err="1">
                <a:solidFill>
                  <a:srgbClr val="FBB891"/>
                </a:solidFill>
                <a:latin typeface="KyivType Sans Medium2" panose="00000600000000000000" pitchFamily="50" charset="0"/>
                <a:ea typeface="Roboto" panose="02000000000000000000" pitchFamily="2" charset="0"/>
                <a:cs typeface="KyivType Sans"/>
              </a:rPr>
              <a:t>Yon</a:t>
            </a:r>
            <a:r>
              <a:rPr lang="fr-FR" sz="1400" spc="114" dirty="0">
                <a:solidFill>
                  <a:srgbClr val="FBB891"/>
                </a:solidFill>
                <a:latin typeface="KyivType Sans Medium2" panose="00000600000000000000" pitchFamily="50" charset="0"/>
                <a:ea typeface="Roboto" panose="02000000000000000000" pitchFamily="2" charset="0"/>
                <a:cs typeface="KyivType Sans"/>
              </a:rPr>
              <a:t>-Ka Quintessence </a:t>
            </a:r>
          </a:p>
        </p:txBody>
      </p:sp>
      <p:grpSp>
        <p:nvGrpSpPr>
          <p:cNvPr id="4" name="Groupe 3">
            <a:extLst>
              <a:ext uri="{FF2B5EF4-FFF2-40B4-BE49-F238E27FC236}">
                <a16:creationId xmlns:a16="http://schemas.microsoft.com/office/drawing/2014/main" id="{FDCA76A8-D225-411F-8744-3E72CD4C770D}"/>
              </a:ext>
            </a:extLst>
          </p:cNvPr>
          <p:cNvGrpSpPr/>
          <p:nvPr/>
        </p:nvGrpSpPr>
        <p:grpSpPr>
          <a:xfrm>
            <a:off x="6998874" y="5084421"/>
            <a:ext cx="1525493" cy="1121630"/>
            <a:chOff x="7821616" y="4781994"/>
            <a:chExt cx="1683860" cy="1264107"/>
          </a:xfrm>
        </p:grpSpPr>
        <p:pic>
          <p:nvPicPr>
            <p:cNvPr id="36" name="object 15"/>
            <p:cNvPicPr/>
            <p:nvPr/>
          </p:nvPicPr>
          <p:blipFill>
            <a:blip r:embed="rId7" cstate="print">
              <a:extLst>
                <a:ext uri="{28A0092B-C50C-407E-A947-70E740481C1C}">
                  <a14:useLocalDpi xmlns:a14="http://schemas.microsoft.com/office/drawing/2010/main" val="0"/>
                </a:ext>
              </a:extLst>
            </a:blip>
            <a:stretch>
              <a:fillRect/>
            </a:stretch>
          </p:blipFill>
          <p:spPr>
            <a:xfrm>
              <a:off x="7821616" y="4870826"/>
              <a:ext cx="264549" cy="1175273"/>
            </a:xfrm>
            <a:prstGeom prst="rect">
              <a:avLst/>
            </a:prstGeom>
          </p:spPr>
        </p:pic>
        <p:pic>
          <p:nvPicPr>
            <p:cNvPr id="37" name="object 16"/>
            <p:cNvPicPr/>
            <p:nvPr/>
          </p:nvPicPr>
          <p:blipFill>
            <a:blip r:embed="rId8" cstate="print">
              <a:extLst>
                <a:ext uri="{28A0092B-C50C-407E-A947-70E740481C1C}">
                  <a14:useLocalDpi xmlns:a14="http://schemas.microsoft.com/office/drawing/2010/main" val="0"/>
                </a:ext>
              </a:extLst>
            </a:blip>
            <a:stretch>
              <a:fillRect/>
            </a:stretch>
          </p:blipFill>
          <p:spPr>
            <a:xfrm>
              <a:off x="8036938" y="4781994"/>
              <a:ext cx="1151000" cy="1264107"/>
            </a:xfrm>
            <a:prstGeom prst="rect">
              <a:avLst/>
            </a:prstGeom>
          </p:spPr>
        </p:pic>
        <p:pic>
          <p:nvPicPr>
            <p:cNvPr id="38" name="object 17"/>
            <p:cNvPicPr/>
            <p:nvPr/>
          </p:nvPicPr>
          <p:blipFill>
            <a:blip r:embed="rId9" cstate="print">
              <a:extLst>
                <a:ext uri="{28A0092B-C50C-407E-A947-70E740481C1C}">
                  <a14:useLocalDpi xmlns:a14="http://schemas.microsoft.com/office/drawing/2010/main" val="0"/>
                </a:ext>
              </a:extLst>
            </a:blip>
            <a:stretch>
              <a:fillRect/>
            </a:stretch>
          </p:blipFill>
          <p:spPr>
            <a:xfrm>
              <a:off x="9240936" y="4864185"/>
              <a:ext cx="264540" cy="1175273"/>
            </a:xfrm>
            <a:prstGeom prst="rect">
              <a:avLst/>
            </a:prstGeom>
          </p:spPr>
        </p:pic>
      </p:grpSp>
      <p:sp>
        <p:nvSpPr>
          <p:cNvPr id="48" name="object 12"/>
          <p:cNvSpPr txBox="1"/>
          <p:nvPr/>
        </p:nvSpPr>
        <p:spPr>
          <a:xfrm>
            <a:off x="6794529" y="6268826"/>
            <a:ext cx="4880859" cy="246221"/>
          </a:xfrm>
          <a:prstGeom prst="rect">
            <a:avLst/>
          </a:prstGeom>
        </p:spPr>
        <p:txBody>
          <a:bodyPr vert="horz" wrap="square" lIns="0" tIns="60960" rIns="0" bIns="0" rtlCol="0">
            <a:spAutoFit/>
          </a:bodyPr>
          <a:lstStyle/>
          <a:p>
            <a:pPr marL="474980" algn="r">
              <a:lnSpc>
                <a:spcPct val="100000"/>
              </a:lnSpc>
              <a:spcBef>
                <a:spcPts val="480"/>
              </a:spcBef>
            </a:pPr>
            <a:r>
              <a:rPr lang="en-US" sz="1200" spc="35" dirty="0">
                <a:solidFill>
                  <a:srgbClr val="3E3E3E"/>
                </a:solidFill>
                <a:latin typeface="Roboto Medium" panose="02000000000000000000" pitchFamily="2" charset="0"/>
                <a:ea typeface="Roboto Medium" panose="02000000000000000000" pitchFamily="2" charset="0"/>
                <a:cs typeface="Roboto"/>
              </a:rPr>
              <a:t>Rebalancing and intensifies the power of the formula</a:t>
            </a:r>
            <a:endParaRPr sz="1200" spc="35" dirty="0">
              <a:solidFill>
                <a:srgbClr val="3E3E3E"/>
              </a:solidFill>
              <a:latin typeface="Roboto Medium" panose="02000000000000000000" pitchFamily="2" charset="0"/>
              <a:ea typeface="Roboto Medium" panose="02000000000000000000" pitchFamily="2" charset="0"/>
              <a:cs typeface="Roboto"/>
            </a:endParaRPr>
          </a:p>
        </p:txBody>
      </p:sp>
      <p:pic>
        <p:nvPicPr>
          <p:cNvPr id="31" name="object 10"/>
          <p:cNvPicPr/>
          <p:nvPr/>
        </p:nvPicPr>
        <p:blipFill>
          <a:blip r:embed="rId10" cstate="print">
            <a:extLst>
              <a:ext uri="{28A0092B-C50C-407E-A947-70E740481C1C}">
                <a14:useLocalDpi xmlns:a14="http://schemas.microsoft.com/office/drawing/2010/main" val="0"/>
              </a:ext>
            </a:extLst>
          </a:blip>
          <a:stretch>
            <a:fillRect/>
          </a:stretch>
        </p:blipFill>
        <p:spPr>
          <a:xfrm>
            <a:off x="6607699" y="2934883"/>
            <a:ext cx="1243312" cy="842849"/>
          </a:xfrm>
          <a:prstGeom prst="rect">
            <a:avLst/>
          </a:prstGeom>
        </p:spPr>
      </p:pic>
      <p:sp>
        <p:nvSpPr>
          <p:cNvPr id="32" name="object 11"/>
          <p:cNvSpPr txBox="1"/>
          <p:nvPr/>
        </p:nvSpPr>
        <p:spPr>
          <a:xfrm>
            <a:off x="7850104" y="2957987"/>
            <a:ext cx="3889419" cy="718787"/>
          </a:xfrm>
          <a:prstGeom prst="rect">
            <a:avLst/>
          </a:prstGeom>
        </p:spPr>
        <p:txBody>
          <a:bodyPr vert="horz" wrap="square" lIns="0" tIns="46355" rIns="0" bIns="0" rtlCol="0">
            <a:spAutoFit/>
          </a:bodyPr>
          <a:lstStyle/>
          <a:p>
            <a:pPr marL="527050" marR="34290" indent="-508000">
              <a:spcBef>
                <a:spcPts val="120"/>
              </a:spcBef>
            </a:pPr>
            <a:r>
              <a:rPr lang="en-US" sz="1400" spc="114" dirty="0">
                <a:solidFill>
                  <a:srgbClr val="FBB891"/>
                </a:solidFill>
                <a:latin typeface="KyivType Sans Medium2" panose="00000600000000000000" pitchFamily="50" charset="0"/>
                <a:ea typeface="Roboto" panose="02000000000000000000" pitchFamily="2" charset="0"/>
                <a:cs typeface="KyivType Sans"/>
              </a:rPr>
              <a:t>Organic soy and sunflower oil, </a:t>
            </a:r>
          </a:p>
          <a:p>
            <a:pPr marL="527050" marR="34290" indent="-508000">
              <a:spcBef>
                <a:spcPts val="120"/>
              </a:spcBef>
            </a:pPr>
            <a:r>
              <a:rPr lang="en-US" sz="1400" spc="114" dirty="0">
                <a:solidFill>
                  <a:srgbClr val="FBB891"/>
                </a:solidFill>
                <a:latin typeface="KyivType Sans Medium2" panose="00000600000000000000" pitchFamily="50" charset="0"/>
                <a:ea typeface="Roboto" panose="02000000000000000000" pitchFamily="2" charset="0"/>
                <a:cs typeface="KyivType Sans"/>
              </a:rPr>
              <a:t>non-GMO corn oil</a:t>
            </a:r>
          </a:p>
          <a:p>
            <a:pPr marL="527050" marR="34290" indent="-508000">
              <a:lnSpc>
                <a:spcPct val="100000"/>
              </a:lnSpc>
              <a:spcBef>
                <a:spcPts val="120"/>
              </a:spcBef>
            </a:pPr>
            <a:r>
              <a:rPr lang="fr-FR" sz="1400" spc="114" dirty="0">
                <a:solidFill>
                  <a:srgbClr val="3E3E3E"/>
                </a:solidFill>
                <a:latin typeface="Roboto" panose="02000000000000000000" pitchFamily="2" charset="0"/>
                <a:ea typeface="Roboto" panose="02000000000000000000" pitchFamily="2" charset="0"/>
                <a:cs typeface="KyivType Sans"/>
              </a:rPr>
              <a:t>Rich in </a:t>
            </a:r>
            <a:r>
              <a:rPr lang="fr-FR" sz="1400" spc="114" dirty="0" err="1">
                <a:solidFill>
                  <a:srgbClr val="3E3E3E"/>
                </a:solidFill>
                <a:latin typeface="Roboto" panose="02000000000000000000" pitchFamily="2" charset="0"/>
                <a:ea typeface="Roboto" panose="02000000000000000000" pitchFamily="2" charset="0"/>
                <a:cs typeface="KyivType Sans"/>
              </a:rPr>
              <a:t>omegas</a:t>
            </a:r>
            <a:r>
              <a:rPr lang="fr-FR" sz="1400" spc="114" dirty="0">
                <a:solidFill>
                  <a:srgbClr val="3E3E3E"/>
                </a:solidFill>
                <a:latin typeface="Roboto" panose="02000000000000000000" pitchFamily="2" charset="0"/>
                <a:ea typeface="Roboto" panose="02000000000000000000" pitchFamily="2" charset="0"/>
                <a:cs typeface="KyivType Sans"/>
              </a:rPr>
              <a:t> 3,6,9</a:t>
            </a:r>
          </a:p>
        </p:txBody>
      </p:sp>
      <p:sp>
        <p:nvSpPr>
          <p:cNvPr id="30" name="object 12"/>
          <p:cNvSpPr txBox="1"/>
          <p:nvPr/>
        </p:nvSpPr>
        <p:spPr>
          <a:xfrm>
            <a:off x="7351418" y="3624318"/>
            <a:ext cx="2842811" cy="246221"/>
          </a:xfrm>
          <a:prstGeom prst="rect">
            <a:avLst/>
          </a:prstGeom>
        </p:spPr>
        <p:txBody>
          <a:bodyPr vert="horz" wrap="square" lIns="0" tIns="60960" rIns="0" bIns="0" rtlCol="0">
            <a:spAutoFit/>
          </a:bodyPr>
          <a:lstStyle/>
          <a:p>
            <a:pPr marL="474980">
              <a:lnSpc>
                <a:spcPct val="100000"/>
              </a:lnSpc>
              <a:spcBef>
                <a:spcPts val="480"/>
              </a:spcBef>
            </a:pPr>
            <a:r>
              <a:rPr lang="fr-FR" sz="1200" spc="35" dirty="0" err="1">
                <a:solidFill>
                  <a:srgbClr val="3E3E3E"/>
                </a:solidFill>
                <a:latin typeface="Roboto Medium" panose="02000000000000000000" pitchFamily="2" charset="0"/>
                <a:ea typeface="Roboto Medium" panose="02000000000000000000" pitchFamily="2" charset="0"/>
                <a:cs typeface="Roboto"/>
              </a:rPr>
              <a:t>Nourishing</a:t>
            </a:r>
            <a:r>
              <a:rPr lang="fr-FR" sz="1200" spc="35" dirty="0">
                <a:solidFill>
                  <a:srgbClr val="3E3E3E"/>
                </a:solidFill>
                <a:latin typeface="Roboto Medium" panose="02000000000000000000" pitchFamily="2" charset="0"/>
                <a:ea typeface="Roboto Medium" panose="02000000000000000000" pitchFamily="2" charset="0"/>
                <a:cs typeface="Roboto"/>
              </a:rPr>
              <a:t> and </a:t>
            </a:r>
            <a:r>
              <a:rPr lang="fr-FR" sz="1200" spc="35" dirty="0" err="1">
                <a:solidFill>
                  <a:srgbClr val="3E3E3E"/>
                </a:solidFill>
                <a:latin typeface="Roboto Medium" panose="02000000000000000000" pitchFamily="2" charset="0"/>
                <a:ea typeface="Roboto Medium" panose="02000000000000000000" pitchFamily="2" charset="0"/>
                <a:cs typeface="Roboto"/>
              </a:rPr>
              <a:t>repairing</a:t>
            </a:r>
            <a:r>
              <a:rPr lang="fr-FR" sz="1200" spc="35" dirty="0">
                <a:solidFill>
                  <a:srgbClr val="3E3E3E"/>
                </a:solidFill>
                <a:latin typeface="Roboto Medium" panose="02000000000000000000" pitchFamily="2" charset="0"/>
                <a:ea typeface="Roboto Medium" panose="02000000000000000000" pitchFamily="2" charset="0"/>
                <a:cs typeface="Roboto"/>
              </a:rPr>
              <a:t> </a:t>
            </a:r>
          </a:p>
        </p:txBody>
      </p:sp>
      <p:cxnSp>
        <p:nvCxnSpPr>
          <p:cNvPr id="10" name="Connecteur droit avec flèche 9"/>
          <p:cNvCxnSpPr/>
          <p:nvPr/>
        </p:nvCxnSpPr>
        <p:spPr>
          <a:xfrm flipV="1">
            <a:off x="7444385" y="2447901"/>
            <a:ext cx="270933" cy="84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3" name="Connecteur droit avec flèche 42"/>
          <p:cNvCxnSpPr/>
          <p:nvPr/>
        </p:nvCxnSpPr>
        <p:spPr>
          <a:xfrm flipV="1">
            <a:off x="7447010" y="6418317"/>
            <a:ext cx="270933" cy="84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Connecteur droit avec flèche 43"/>
          <p:cNvCxnSpPr/>
          <p:nvPr/>
        </p:nvCxnSpPr>
        <p:spPr>
          <a:xfrm flipV="1">
            <a:off x="7444386" y="3815917"/>
            <a:ext cx="270933" cy="84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5" name="Connecteur droit avec flèche 44"/>
          <p:cNvCxnSpPr/>
          <p:nvPr/>
        </p:nvCxnSpPr>
        <p:spPr>
          <a:xfrm flipV="1">
            <a:off x="7447010" y="4922729"/>
            <a:ext cx="270933" cy="84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 name="Rectangle 4"/>
          <p:cNvSpPr/>
          <p:nvPr/>
        </p:nvSpPr>
        <p:spPr>
          <a:xfrm>
            <a:off x="3716645" y="4006424"/>
            <a:ext cx="444824" cy="178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itre 1">
            <a:extLst>
              <a:ext uri="{FF2B5EF4-FFF2-40B4-BE49-F238E27FC236}">
                <a16:creationId xmlns:a16="http://schemas.microsoft.com/office/drawing/2014/main" id="{FF16A90D-59A5-4E65-AEB4-867920F2306E}"/>
              </a:ext>
            </a:extLst>
          </p:cNvPr>
          <p:cNvSpPr txBox="1">
            <a:spLocks/>
          </p:cNvSpPr>
          <p:nvPr/>
        </p:nvSpPr>
        <p:spPr>
          <a:xfrm>
            <a:off x="0" y="30111"/>
            <a:ext cx="12192000" cy="1510948"/>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cap="small" dirty="0"/>
              <a:t>ELIXIR VITAL</a:t>
            </a:r>
          </a:p>
          <a:p>
            <a:r>
              <a:rPr lang="fr-FR" sz="1800" i="1" dirty="0">
                <a:ea typeface="+mn-ea"/>
                <a:cs typeface="+mn-cs"/>
              </a:rPr>
              <a:t>Anti-</a:t>
            </a:r>
            <a:r>
              <a:rPr lang="fr-FR" sz="1800" i="1" dirty="0" err="1">
                <a:ea typeface="+mn-ea"/>
                <a:cs typeface="+mn-cs"/>
              </a:rPr>
              <a:t>aging</a:t>
            </a:r>
            <a:r>
              <a:rPr lang="fr-FR" sz="1800" i="1" dirty="0">
                <a:ea typeface="+mn-ea"/>
                <a:cs typeface="+mn-cs"/>
              </a:rPr>
              <a:t> Prevention &amp; </a:t>
            </a:r>
            <a:r>
              <a:rPr lang="fr-FR" sz="1800" i="1" dirty="0" err="1">
                <a:ea typeface="+mn-ea"/>
                <a:cs typeface="+mn-cs"/>
              </a:rPr>
              <a:t>Repair</a:t>
            </a:r>
            <a:endParaRPr lang="fr-FR" sz="1800" i="1" dirty="0">
              <a:ea typeface="+mn-ea"/>
              <a:cs typeface="+mn-cs"/>
            </a:endParaRPr>
          </a:p>
        </p:txBody>
      </p:sp>
      <p:sp>
        <p:nvSpPr>
          <p:cNvPr id="51" name="object 18">
            <a:extLst>
              <a:ext uri="{FF2B5EF4-FFF2-40B4-BE49-F238E27FC236}">
                <a16:creationId xmlns:a16="http://schemas.microsoft.com/office/drawing/2014/main" id="{C7760E0B-F594-4B1D-B32B-74DC693CABBB}"/>
              </a:ext>
            </a:extLst>
          </p:cNvPr>
          <p:cNvSpPr/>
          <p:nvPr/>
        </p:nvSpPr>
        <p:spPr>
          <a:xfrm rot="16908190">
            <a:off x="2131012" y="1866989"/>
            <a:ext cx="524510" cy="13970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FBB891"/>
          </a:solidFill>
        </p:spPr>
        <p:txBody>
          <a:bodyPr wrap="square" lIns="0" tIns="0" rIns="0" bIns="0" rtlCol="0"/>
          <a:lstStyle/>
          <a:p>
            <a:endParaRPr sz="1400">
              <a:solidFill>
                <a:srgbClr val="3E3E3E"/>
              </a:solidFill>
              <a:latin typeface="Roboto" panose="02000000000000000000" pitchFamily="2" charset="0"/>
              <a:ea typeface="Roboto" panose="02000000000000000000" pitchFamily="2" charset="0"/>
            </a:endParaRPr>
          </a:p>
        </p:txBody>
      </p:sp>
      <p:sp>
        <p:nvSpPr>
          <p:cNvPr id="52" name="Rectangle 51">
            <a:extLst>
              <a:ext uri="{FF2B5EF4-FFF2-40B4-BE49-F238E27FC236}">
                <a16:creationId xmlns:a16="http://schemas.microsoft.com/office/drawing/2014/main" id="{A945FBD6-6E93-413C-8E29-3E29DCE1D997}"/>
              </a:ext>
            </a:extLst>
          </p:cNvPr>
          <p:cNvSpPr/>
          <p:nvPr/>
        </p:nvSpPr>
        <p:spPr>
          <a:xfrm>
            <a:off x="1356518" y="2217615"/>
            <a:ext cx="2148387" cy="580714"/>
          </a:xfrm>
          <a:prstGeom prst="rect">
            <a:avLst/>
          </a:prstGeom>
          <a:solidFill>
            <a:srgbClr val="FFF2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cap="small" dirty="0">
                <a:solidFill>
                  <a:srgbClr val="3E3E3E"/>
                </a:solidFill>
                <a:latin typeface="Roboto" panose="02000000000000000000" pitchFamily="2" charset="0"/>
                <a:ea typeface="Roboto" panose="02000000000000000000" pitchFamily="2" charset="0"/>
              </a:rPr>
              <a:t>All skins</a:t>
            </a:r>
            <a:endParaRPr lang="fr-FR" sz="1400" b="1" dirty="0">
              <a:solidFill>
                <a:srgbClr val="3E3E3E"/>
              </a:solidFill>
              <a:latin typeface="Roboto" panose="02000000000000000000" pitchFamily="2" charset="0"/>
              <a:ea typeface="Roboto" panose="02000000000000000000" pitchFamily="2" charset="0"/>
            </a:endParaRPr>
          </a:p>
        </p:txBody>
      </p:sp>
      <p:sp>
        <p:nvSpPr>
          <p:cNvPr id="53" name="Rectangle 52">
            <a:extLst>
              <a:ext uri="{FF2B5EF4-FFF2-40B4-BE49-F238E27FC236}">
                <a16:creationId xmlns:a16="http://schemas.microsoft.com/office/drawing/2014/main" id="{59E21625-EC39-4287-BA76-E16FD7C16357}"/>
              </a:ext>
            </a:extLst>
          </p:cNvPr>
          <p:cNvSpPr/>
          <p:nvPr/>
        </p:nvSpPr>
        <p:spPr>
          <a:xfrm>
            <a:off x="278387" y="5039252"/>
            <a:ext cx="1411550" cy="650825"/>
          </a:xfrm>
          <a:prstGeom prst="rect">
            <a:avLst/>
          </a:prstGeom>
          <a:solidFill>
            <a:srgbClr val="FFF2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cap="small" dirty="0" err="1">
                <a:solidFill>
                  <a:srgbClr val="3E3E3E"/>
                </a:solidFill>
                <a:latin typeface="Roboto" panose="02000000000000000000" pitchFamily="2" charset="0"/>
                <a:ea typeface="Roboto" panose="02000000000000000000" pitchFamily="2" charset="0"/>
              </a:rPr>
              <a:t>Tired</a:t>
            </a:r>
            <a:r>
              <a:rPr lang="fr-FR" sz="1400" b="1" cap="small" dirty="0">
                <a:solidFill>
                  <a:srgbClr val="3E3E3E"/>
                </a:solidFill>
                <a:latin typeface="Roboto" panose="02000000000000000000" pitchFamily="2" charset="0"/>
                <a:ea typeface="Roboto" panose="02000000000000000000" pitchFamily="2" charset="0"/>
              </a:rPr>
              <a:t> skins</a:t>
            </a:r>
          </a:p>
        </p:txBody>
      </p:sp>
      <p:sp>
        <p:nvSpPr>
          <p:cNvPr id="54" name="object 18">
            <a:extLst>
              <a:ext uri="{FF2B5EF4-FFF2-40B4-BE49-F238E27FC236}">
                <a16:creationId xmlns:a16="http://schemas.microsoft.com/office/drawing/2014/main" id="{847D3CCC-FE58-4D97-B3FC-46C609B353F2}"/>
              </a:ext>
            </a:extLst>
          </p:cNvPr>
          <p:cNvSpPr/>
          <p:nvPr/>
        </p:nvSpPr>
        <p:spPr>
          <a:xfrm rot="18606866">
            <a:off x="1191011" y="4696838"/>
            <a:ext cx="524510" cy="13970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FBB891"/>
          </a:solidFill>
        </p:spPr>
        <p:txBody>
          <a:bodyPr wrap="square" lIns="0" tIns="0" rIns="0" bIns="0" rtlCol="0"/>
          <a:lstStyle/>
          <a:p>
            <a:endParaRPr sz="1400">
              <a:solidFill>
                <a:srgbClr val="3E3E3E"/>
              </a:solidFill>
              <a:latin typeface="Roboto" panose="02000000000000000000" pitchFamily="2" charset="0"/>
              <a:ea typeface="Roboto" panose="02000000000000000000" pitchFamily="2" charset="0"/>
            </a:endParaRPr>
          </a:p>
        </p:txBody>
      </p:sp>
      <p:sp>
        <p:nvSpPr>
          <p:cNvPr id="55" name="object 18">
            <a:extLst>
              <a:ext uri="{FF2B5EF4-FFF2-40B4-BE49-F238E27FC236}">
                <a16:creationId xmlns:a16="http://schemas.microsoft.com/office/drawing/2014/main" id="{2D6E3BF1-814F-488A-BEA7-EEFA36AEF7DC}"/>
              </a:ext>
            </a:extLst>
          </p:cNvPr>
          <p:cNvSpPr/>
          <p:nvPr/>
        </p:nvSpPr>
        <p:spPr>
          <a:xfrm rot="16657968">
            <a:off x="2274112" y="4857087"/>
            <a:ext cx="524510" cy="13970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FBB891"/>
          </a:solidFill>
        </p:spPr>
        <p:txBody>
          <a:bodyPr wrap="square" lIns="0" tIns="0" rIns="0" bIns="0" rtlCol="0"/>
          <a:lstStyle/>
          <a:p>
            <a:endParaRPr sz="1400" dirty="0">
              <a:solidFill>
                <a:srgbClr val="3E3E3E"/>
              </a:solidFill>
              <a:latin typeface="Roboto" panose="02000000000000000000" pitchFamily="2" charset="0"/>
              <a:ea typeface="Roboto" panose="02000000000000000000" pitchFamily="2" charset="0"/>
            </a:endParaRPr>
          </a:p>
        </p:txBody>
      </p:sp>
      <p:sp>
        <p:nvSpPr>
          <p:cNvPr id="56" name="object 18">
            <a:extLst>
              <a:ext uri="{FF2B5EF4-FFF2-40B4-BE49-F238E27FC236}">
                <a16:creationId xmlns:a16="http://schemas.microsoft.com/office/drawing/2014/main" id="{92E974F1-F4CE-4B11-B680-385578614A5C}"/>
              </a:ext>
            </a:extLst>
          </p:cNvPr>
          <p:cNvSpPr/>
          <p:nvPr/>
        </p:nvSpPr>
        <p:spPr>
          <a:xfrm rot="13158995">
            <a:off x="3262489" y="4825915"/>
            <a:ext cx="524510" cy="13970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FBB891"/>
          </a:solidFill>
        </p:spPr>
        <p:txBody>
          <a:bodyPr wrap="square" lIns="0" tIns="0" rIns="0" bIns="0" rtlCol="0"/>
          <a:lstStyle/>
          <a:p>
            <a:endParaRPr sz="1400">
              <a:solidFill>
                <a:srgbClr val="3E3E3E"/>
              </a:solidFill>
              <a:latin typeface="Roboto" panose="02000000000000000000" pitchFamily="2" charset="0"/>
              <a:ea typeface="Roboto" panose="02000000000000000000" pitchFamily="2" charset="0"/>
            </a:endParaRPr>
          </a:p>
        </p:txBody>
      </p:sp>
      <p:sp>
        <p:nvSpPr>
          <p:cNvPr id="57" name="Rectangle 56">
            <a:extLst>
              <a:ext uri="{FF2B5EF4-FFF2-40B4-BE49-F238E27FC236}">
                <a16:creationId xmlns:a16="http://schemas.microsoft.com/office/drawing/2014/main" id="{E651AEC7-30AE-401F-8096-397A1FD82B50}"/>
              </a:ext>
            </a:extLst>
          </p:cNvPr>
          <p:cNvSpPr/>
          <p:nvPr/>
        </p:nvSpPr>
        <p:spPr>
          <a:xfrm>
            <a:off x="1778714" y="5420253"/>
            <a:ext cx="1429304" cy="650825"/>
          </a:xfrm>
          <a:prstGeom prst="rect">
            <a:avLst/>
          </a:prstGeom>
          <a:solidFill>
            <a:srgbClr val="FFF2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cap="small" dirty="0" err="1">
                <a:solidFill>
                  <a:srgbClr val="3E3E3E"/>
                </a:solidFill>
                <a:latin typeface="Roboto" panose="02000000000000000000" pitchFamily="2" charset="0"/>
                <a:ea typeface="Roboto" panose="02000000000000000000" pitchFamily="2" charset="0"/>
              </a:rPr>
              <a:t>Stressed</a:t>
            </a:r>
            <a:r>
              <a:rPr lang="fr-FR" sz="1400" b="1" cap="small" dirty="0">
                <a:solidFill>
                  <a:srgbClr val="3E3E3E"/>
                </a:solidFill>
                <a:latin typeface="Roboto" panose="02000000000000000000" pitchFamily="2" charset="0"/>
                <a:ea typeface="Roboto" panose="02000000000000000000" pitchFamily="2" charset="0"/>
              </a:rPr>
              <a:t> skins</a:t>
            </a:r>
          </a:p>
        </p:txBody>
      </p:sp>
      <p:sp>
        <p:nvSpPr>
          <p:cNvPr id="58" name="Rectangle 57">
            <a:extLst>
              <a:ext uri="{FF2B5EF4-FFF2-40B4-BE49-F238E27FC236}">
                <a16:creationId xmlns:a16="http://schemas.microsoft.com/office/drawing/2014/main" id="{F625F0FC-0CD0-452C-9F5A-B936EC44E5CC}"/>
              </a:ext>
            </a:extLst>
          </p:cNvPr>
          <p:cNvSpPr/>
          <p:nvPr/>
        </p:nvSpPr>
        <p:spPr>
          <a:xfrm>
            <a:off x="3308727" y="5267852"/>
            <a:ext cx="1399617" cy="650825"/>
          </a:xfrm>
          <a:prstGeom prst="rect">
            <a:avLst/>
          </a:prstGeom>
          <a:solidFill>
            <a:srgbClr val="FFF2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cap="small" dirty="0" err="1">
                <a:solidFill>
                  <a:srgbClr val="3E3E3E"/>
                </a:solidFill>
                <a:latin typeface="Roboto" panose="02000000000000000000" pitchFamily="2" charset="0"/>
                <a:ea typeface="Roboto" panose="02000000000000000000" pitchFamily="2" charset="0"/>
              </a:rPr>
              <a:t>Damaged</a:t>
            </a:r>
            <a:r>
              <a:rPr lang="fr-FR" sz="1400" b="1" cap="small" dirty="0">
                <a:solidFill>
                  <a:srgbClr val="3E3E3E"/>
                </a:solidFill>
                <a:latin typeface="Roboto" panose="02000000000000000000" pitchFamily="2" charset="0"/>
                <a:ea typeface="Roboto" panose="02000000000000000000" pitchFamily="2" charset="0"/>
              </a:rPr>
              <a:t> skins</a:t>
            </a:r>
          </a:p>
        </p:txBody>
      </p:sp>
      <p:grpSp>
        <p:nvGrpSpPr>
          <p:cNvPr id="59" name="Groupe 58">
            <a:extLst>
              <a:ext uri="{FF2B5EF4-FFF2-40B4-BE49-F238E27FC236}">
                <a16:creationId xmlns:a16="http://schemas.microsoft.com/office/drawing/2014/main" id="{1BE2D6E9-4F0A-4345-9430-16D8B860BD83}"/>
              </a:ext>
            </a:extLst>
          </p:cNvPr>
          <p:cNvGrpSpPr/>
          <p:nvPr/>
        </p:nvGrpSpPr>
        <p:grpSpPr>
          <a:xfrm>
            <a:off x="536555" y="6079180"/>
            <a:ext cx="4150103" cy="519013"/>
            <a:chOff x="1293541" y="5223853"/>
            <a:chExt cx="3800313" cy="651517"/>
          </a:xfrm>
        </p:grpSpPr>
        <p:sp>
          <p:nvSpPr>
            <p:cNvPr id="60" name="ZoneTexte 59">
              <a:extLst>
                <a:ext uri="{FF2B5EF4-FFF2-40B4-BE49-F238E27FC236}">
                  <a16:creationId xmlns:a16="http://schemas.microsoft.com/office/drawing/2014/main" id="{09685E0E-94F9-4FA6-A514-E2F2DFB6666E}"/>
                </a:ext>
              </a:extLst>
            </p:cNvPr>
            <p:cNvSpPr txBox="1"/>
            <p:nvPr/>
          </p:nvSpPr>
          <p:spPr>
            <a:xfrm>
              <a:off x="1293541" y="5295842"/>
              <a:ext cx="3800313" cy="579528"/>
            </a:xfrm>
            <a:prstGeom prst="rect">
              <a:avLst/>
            </a:prstGeom>
            <a:noFill/>
          </p:spPr>
          <p:txBody>
            <a:bodyPr wrap="square" rtlCol="0">
              <a:spAutoFit/>
            </a:bodyPr>
            <a:lstStyle/>
            <a:p>
              <a:pPr algn="ctr"/>
              <a:r>
                <a:rPr lang="fr-FR" sz="1200" dirty="0">
                  <a:solidFill>
                    <a:srgbClr val="3E3E3E"/>
                  </a:solidFill>
                  <a:latin typeface="Roboto Mono" panose="00000009000000000000" pitchFamily="49" charset="0"/>
                  <a:ea typeface="Roboto Mono" panose="00000009000000000000" pitchFamily="49" charset="0"/>
                </a:rPr>
                <a:t>One </a:t>
              </a:r>
              <a:r>
                <a:rPr lang="fr-FR" sz="1200" dirty="0" err="1">
                  <a:solidFill>
                    <a:srgbClr val="3E3E3E"/>
                  </a:solidFill>
                  <a:latin typeface="Roboto Mono" panose="00000009000000000000" pitchFamily="49" charset="0"/>
                  <a:ea typeface="Roboto Mono" panose="00000009000000000000" pitchFamily="49" charset="0"/>
                </a:rPr>
                <a:t>month</a:t>
              </a:r>
              <a:r>
                <a:rPr lang="fr-FR" sz="1200" dirty="0">
                  <a:solidFill>
                    <a:srgbClr val="3E3E3E"/>
                  </a:solidFill>
                  <a:latin typeface="Roboto Mono" panose="00000009000000000000" pitchFamily="49" charset="0"/>
                  <a:ea typeface="Roboto Mono" panose="00000009000000000000" pitchFamily="49" charset="0"/>
                </a:rPr>
                <a:t> intensive </a:t>
              </a:r>
              <a:r>
                <a:rPr lang="fr-FR" sz="1200" dirty="0" err="1">
                  <a:solidFill>
                    <a:srgbClr val="3E3E3E"/>
                  </a:solidFill>
                  <a:latin typeface="Roboto Mono" panose="00000009000000000000" pitchFamily="49" charset="0"/>
                  <a:ea typeface="Roboto Mono" panose="00000009000000000000" pitchFamily="49" charset="0"/>
                </a:rPr>
                <a:t>treatment</a:t>
              </a:r>
              <a:endParaRPr lang="fr-FR" sz="1200" dirty="0">
                <a:solidFill>
                  <a:srgbClr val="3E3E3E"/>
                </a:solidFill>
                <a:latin typeface="Roboto Mono" panose="00000009000000000000" pitchFamily="49" charset="0"/>
                <a:ea typeface="Roboto Mono" panose="00000009000000000000" pitchFamily="49" charset="0"/>
              </a:endParaRPr>
            </a:p>
            <a:p>
              <a:pPr algn="ctr"/>
              <a:r>
                <a:rPr lang="fr-FR" sz="1200" dirty="0">
                  <a:solidFill>
                    <a:srgbClr val="3E3E3E"/>
                  </a:solidFill>
                  <a:latin typeface="Roboto Mono" panose="00000009000000000000" pitchFamily="49" charset="0"/>
                  <a:ea typeface="Roboto Mono" panose="00000009000000000000" pitchFamily="49" charset="0"/>
                </a:rPr>
                <a:t>Morning and </a:t>
              </a:r>
              <a:r>
                <a:rPr lang="fr-FR" sz="1200" dirty="0" err="1">
                  <a:solidFill>
                    <a:srgbClr val="3E3E3E"/>
                  </a:solidFill>
                  <a:latin typeface="Roboto Mono" panose="00000009000000000000" pitchFamily="49" charset="0"/>
                  <a:ea typeface="Roboto Mono" panose="00000009000000000000" pitchFamily="49" charset="0"/>
                </a:rPr>
                <a:t>evening</a:t>
              </a:r>
              <a:endParaRPr lang="fr-FR" sz="1200" dirty="0">
                <a:solidFill>
                  <a:srgbClr val="3E3E3E"/>
                </a:solidFill>
                <a:latin typeface="Roboto Mono" panose="00000009000000000000" pitchFamily="49" charset="0"/>
                <a:ea typeface="Roboto Mono" panose="00000009000000000000" pitchFamily="49" charset="0"/>
              </a:endParaRPr>
            </a:p>
          </p:txBody>
        </p:sp>
        <p:sp>
          <p:nvSpPr>
            <p:cNvPr id="61" name="object 27">
              <a:extLst>
                <a:ext uri="{FF2B5EF4-FFF2-40B4-BE49-F238E27FC236}">
                  <a16:creationId xmlns:a16="http://schemas.microsoft.com/office/drawing/2014/main" id="{38BE28E6-1B6D-4362-B321-5F88A68B310C}"/>
                </a:ext>
              </a:extLst>
            </p:cNvPr>
            <p:cNvSpPr/>
            <p:nvPr/>
          </p:nvSpPr>
          <p:spPr>
            <a:xfrm rot="5400000">
              <a:off x="2836808" y="3680587"/>
              <a:ext cx="630541" cy="3717074"/>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p>
              <a:pPr algn="ctr"/>
              <a:endParaRPr sz="1100">
                <a:solidFill>
                  <a:srgbClr val="3E3E3E"/>
                </a:solidFill>
                <a:latin typeface="Roboto Mono" panose="00000009000000000000" pitchFamily="49" charset="0"/>
                <a:ea typeface="Roboto Mono" panose="00000009000000000000" pitchFamily="49" charset="0"/>
              </a:endParaRPr>
            </a:p>
          </p:txBody>
        </p:sp>
      </p:grpSp>
      <p:grpSp>
        <p:nvGrpSpPr>
          <p:cNvPr id="62" name="Groupe 61">
            <a:extLst>
              <a:ext uri="{FF2B5EF4-FFF2-40B4-BE49-F238E27FC236}">
                <a16:creationId xmlns:a16="http://schemas.microsoft.com/office/drawing/2014/main" id="{21E79502-03B2-4F43-BF58-5461A59D6852}"/>
              </a:ext>
            </a:extLst>
          </p:cNvPr>
          <p:cNvGrpSpPr/>
          <p:nvPr/>
        </p:nvGrpSpPr>
        <p:grpSpPr>
          <a:xfrm>
            <a:off x="365939" y="3047990"/>
            <a:ext cx="4150103" cy="481223"/>
            <a:chOff x="1246706" y="5223853"/>
            <a:chExt cx="3800313" cy="661558"/>
          </a:xfrm>
        </p:grpSpPr>
        <p:sp>
          <p:nvSpPr>
            <p:cNvPr id="63" name="ZoneTexte 62">
              <a:extLst>
                <a:ext uri="{FF2B5EF4-FFF2-40B4-BE49-F238E27FC236}">
                  <a16:creationId xmlns:a16="http://schemas.microsoft.com/office/drawing/2014/main" id="{C7DAFFD8-1DBE-4225-B1DD-A1773D600AA0}"/>
                </a:ext>
              </a:extLst>
            </p:cNvPr>
            <p:cNvSpPr txBox="1"/>
            <p:nvPr/>
          </p:nvSpPr>
          <p:spPr>
            <a:xfrm>
              <a:off x="1246706" y="5250740"/>
              <a:ext cx="3800313" cy="634671"/>
            </a:xfrm>
            <a:prstGeom prst="rect">
              <a:avLst/>
            </a:prstGeom>
            <a:noFill/>
          </p:spPr>
          <p:txBody>
            <a:bodyPr wrap="square" rtlCol="0">
              <a:spAutoFit/>
            </a:bodyPr>
            <a:lstStyle/>
            <a:p>
              <a:pPr algn="ctr"/>
              <a:r>
                <a:rPr lang="en-US" sz="1200" dirty="0">
                  <a:solidFill>
                    <a:srgbClr val="3E3E3E"/>
                  </a:solidFill>
                  <a:latin typeface="Roboto Mono" panose="00000009000000000000" pitchFamily="49" charset="0"/>
                  <a:ea typeface="Roboto Mono" panose="00000009000000000000" pitchFamily="49" charset="0"/>
                </a:rPr>
                <a:t>In anticipation all year round</a:t>
              </a:r>
            </a:p>
            <a:p>
              <a:pPr algn="ctr"/>
              <a:r>
                <a:rPr lang="en-US" sz="1200" dirty="0">
                  <a:solidFill>
                    <a:srgbClr val="3E3E3E"/>
                  </a:solidFill>
                  <a:latin typeface="Roboto Mono" panose="00000009000000000000" pitchFamily="49" charset="0"/>
                  <a:ea typeface="Roboto Mono" panose="00000009000000000000" pitchFamily="49" charset="0"/>
                </a:rPr>
                <a:t>Morning or evening</a:t>
              </a:r>
              <a:endParaRPr lang="fr-FR" sz="1200" dirty="0">
                <a:solidFill>
                  <a:srgbClr val="3E3E3E"/>
                </a:solidFill>
                <a:latin typeface="Roboto Mono" panose="00000009000000000000" pitchFamily="49" charset="0"/>
                <a:ea typeface="Roboto Mono" panose="00000009000000000000" pitchFamily="49" charset="0"/>
              </a:endParaRPr>
            </a:p>
          </p:txBody>
        </p:sp>
        <p:sp>
          <p:nvSpPr>
            <p:cNvPr id="64" name="object 27">
              <a:extLst>
                <a:ext uri="{FF2B5EF4-FFF2-40B4-BE49-F238E27FC236}">
                  <a16:creationId xmlns:a16="http://schemas.microsoft.com/office/drawing/2014/main" id="{9B7DA919-8DCD-4E27-8195-660230D3C798}"/>
                </a:ext>
              </a:extLst>
            </p:cNvPr>
            <p:cNvSpPr/>
            <p:nvPr/>
          </p:nvSpPr>
          <p:spPr>
            <a:xfrm rot="5400000">
              <a:off x="2836808" y="3680587"/>
              <a:ext cx="630541" cy="3717074"/>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p>
              <a:pPr algn="ctr"/>
              <a:endParaRPr sz="1100">
                <a:solidFill>
                  <a:srgbClr val="3E3E3E"/>
                </a:solidFill>
                <a:latin typeface="Roboto Mono" panose="00000009000000000000" pitchFamily="49" charset="0"/>
                <a:ea typeface="Roboto Mono" panose="00000009000000000000" pitchFamily="49" charset="0"/>
              </a:endParaRPr>
            </a:p>
          </p:txBody>
        </p:sp>
      </p:grpSp>
      <p:sp>
        <p:nvSpPr>
          <p:cNvPr id="65" name="Rectangle 64">
            <a:extLst>
              <a:ext uri="{FF2B5EF4-FFF2-40B4-BE49-F238E27FC236}">
                <a16:creationId xmlns:a16="http://schemas.microsoft.com/office/drawing/2014/main" id="{204A553A-FA5C-4F21-9B5C-E6C19E5FF569}"/>
              </a:ext>
            </a:extLst>
          </p:cNvPr>
          <p:cNvSpPr/>
          <p:nvPr/>
        </p:nvSpPr>
        <p:spPr>
          <a:xfrm>
            <a:off x="1567165" y="1227493"/>
            <a:ext cx="2620650" cy="369332"/>
          </a:xfrm>
          <a:prstGeom prst="rect">
            <a:avLst/>
          </a:prstGeom>
        </p:spPr>
        <p:txBody>
          <a:bodyPr wrap="square">
            <a:spAutoFit/>
          </a:bodyPr>
          <a:lstStyle/>
          <a:p>
            <a:pPr marR="0" lvl="0" indent="0" fontAlgn="auto">
              <a:lnSpc>
                <a:spcPct val="100000"/>
              </a:lnSpc>
              <a:spcBef>
                <a:spcPts val="0"/>
              </a:spcBef>
              <a:spcAft>
                <a:spcPts val="0"/>
              </a:spcAft>
              <a:buClrTx/>
              <a:buSzTx/>
              <a:buFontTx/>
              <a:buNone/>
              <a:tabLst/>
              <a:defRPr/>
            </a:pPr>
            <a:r>
              <a:rPr lang="fr-FR" dirty="0">
                <a:solidFill>
                  <a:srgbClr val="3E3E3E"/>
                </a:solidFill>
                <a:latin typeface="KyivType Sans Medium2" panose="00000600000000000000" pitchFamily="50" charset="0"/>
                <a:ea typeface="Roboto" panose="02000000000000000000" pitchFamily="2" charset="0"/>
              </a:rPr>
              <a:t>PREVENTATIVE </a:t>
            </a:r>
          </a:p>
        </p:txBody>
      </p:sp>
      <p:sp>
        <p:nvSpPr>
          <p:cNvPr id="66" name="Rectangle 65">
            <a:extLst>
              <a:ext uri="{FF2B5EF4-FFF2-40B4-BE49-F238E27FC236}">
                <a16:creationId xmlns:a16="http://schemas.microsoft.com/office/drawing/2014/main" id="{01ADAE44-E7CB-4790-8DF4-50BFA0C0DCFF}"/>
              </a:ext>
            </a:extLst>
          </p:cNvPr>
          <p:cNvSpPr/>
          <p:nvPr/>
        </p:nvSpPr>
        <p:spPr>
          <a:xfrm>
            <a:off x="476914" y="4227650"/>
            <a:ext cx="4275822" cy="369332"/>
          </a:xfrm>
          <a:prstGeom prst="rect">
            <a:avLst/>
          </a:prstGeom>
        </p:spPr>
        <p:txBody>
          <a:bodyPr wrap="square">
            <a:spAutoFit/>
          </a:bodyPr>
          <a:lstStyle/>
          <a:p>
            <a:pPr marR="0" lvl="0" indent="0" algn="ctr" fontAlgn="auto">
              <a:lnSpc>
                <a:spcPct val="100000"/>
              </a:lnSpc>
              <a:spcBef>
                <a:spcPts val="0"/>
              </a:spcBef>
              <a:spcAft>
                <a:spcPts val="0"/>
              </a:spcAft>
              <a:buClrTx/>
              <a:buSzTx/>
              <a:buFontTx/>
              <a:buNone/>
              <a:tabLst/>
              <a:defRPr/>
            </a:pPr>
            <a:r>
              <a:rPr lang="fr-FR" dirty="0">
                <a:solidFill>
                  <a:srgbClr val="3E3E3E"/>
                </a:solidFill>
                <a:latin typeface="KyivType Sans Medium2" panose="00000600000000000000" pitchFamily="50" charset="0"/>
                <a:ea typeface="Roboto" panose="02000000000000000000" pitchFamily="2" charset="0"/>
              </a:rPr>
              <a:t>REPARATIVE</a:t>
            </a:r>
          </a:p>
        </p:txBody>
      </p:sp>
    </p:spTree>
    <p:extLst>
      <p:ext uri="{BB962C8B-B14F-4D97-AF65-F5344CB8AC3E}">
        <p14:creationId xmlns:p14="http://schemas.microsoft.com/office/powerpoint/2010/main" val="421533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down)">
                                      <p:cBhvr>
                                        <p:cTn id="7" dur="500"/>
                                        <p:tgtEl>
                                          <p:spTgt spid="5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down)">
                                      <p:cBhvr>
                                        <p:cTn id="10" dur="500"/>
                                        <p:tgtEl>
                                          <p:spTgt spid="52"/>
                                        </p:tgtEl>
                                      </p:cBhvr>
                                    </p:animEffect>
                                  </p:childTnLst>
                                </p:cTn>
                              </p:par>
                              <p:par>
                                <p:cTn id="11" presetID="22" presetClass="entr" presetSubtype="4" fill="hold" nodeType="with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wipe(down)">
                                      <p:cBhvr>
                                        <p:cTn id="13" dur="500"/>
                                        <p:tgtEl>
                                          <p:spTgt spid="6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wipe(down)">
                                      <p:cBhvr>
                                        <p:cTn id="16" dur="500"/>
                                        <p:tgtEl>
                                          <p:spTgt spid="6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wipe(down)">
                                      <p:cBhvr>
                                        <p:cTn id="24" dur="500"/>
                                        <p:tgtEl>
                                          <p:spTgt spid="53"/>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wipe(down)">
                                      <p:cBhvr>
                                        <p:cTn id="27" dur="500"/>
                                        <p:tgtEl>
                                          <p:spTgt spid="54"/>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wipe(down)">
                                      <p:cBhvr>
                                        <p:cTn id="30" dur="500"/>
                                        <p:tgtEl>
                                          <p:spTgt spid="55"/>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wipe(down)">
                                      <p:cBhvr>
                                        <p:cTn id="33" dur="500"/>
                                        <p:tgtEl>
                                          <p:spTgt spid="56"/>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wipe(down)">
                                      <p:cBhvr>
                                        <p:cTn id="36" dur="500"/>
                                        <p:tgtEl>
                                          <p:spTgt spid="5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wipe(down)">
                                      <p:cBhvr>
                                        <p:cTn id="39" dur="500"/>
                                        <p:tgtEl>
                                          <p:spTgt spid="58"/>
                                        </p:tgtEl>
                                      </p:cBhvr>
                                    </p:animEffect>
                                  </p:childTnLst>
                                </p:cTn>
                              </p:par>
                              <p:par>
                                <p:cTn id="40" presetID="22" presetClass="entr" presetSubtype="4" fill="hold" nodeType="with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wipe(down)">
                                      <p:cBhvr>
                                        <p:cTn id="42" dur="500"/>
                                        <p:tgtEl>
                                          <p:spTgt spid="5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66"/>
                                        </p:tgtEl>
                                        <p:attrNameLst>
                                          <p:attrName>style.visibility</p:attrName>
                                        </p:attrNameLst>
                                      </p:cBhvr>
                                      <p:to>
                                        <p:strVal val="visible"/>
                                      </p:to>
                                    </p:set>
                                    <p:animEffect transition="in" filter="wipe(down)">
                                      <p:cBhvr>
                                        <p:cTn id="45" dur="500"/>
                                        <p:tgtEl>
                                          <p:spTgt spid="6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7"/>
                                        </p:tgtEl>
                                        <p:attrNameLst>
                                          <p:attrName>style.visibility</p:attrName>
                                        </p:attrNameLst>
                                      </p:cBhvr>
                                      <p:to>
                                        <p:strVal val="visible"/>
                                      </p:to>
                                    </p:set>
                                    <p:animEffect transition="in" filter="fade">
                                      <p:cBhvr>
                                        <p:cTn id="56" dur="500"/>
                                        <p:tgtEl>
                                          <p:spTgt spid="47"/>
                                        </p:tgtEl>
                                      </p:cBhvr>
                                    </p:animEffect>
                                  </p:childTnLst>
                                </p:cTn>
                              </p:par>
                              <p:par>
                                <p:cTn id="57" presetID="10" presetClass="entr" presetSubtype="0" fill="hold" nodeType="with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500"/>
                                        <p:tgtEl>
                                          <p:spTgt spid="3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childTnLst>
                                </p:cTn>
                              </p:par>
                              <p:par>
                                <p:cTn id="68" presetID="10" presetClass="entr" presetSubtype="0" fill="hold" nodeType="with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fade">
                                      <p:cBhvr>
                                        <p:cTn id="70" dur="500"/>
                                        <p:tgtEl>
                                          <p:spTgt spid="4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fade">
                                      <p:cBhvr>
                                        <p:cTn id="78" dur="500"/>
                                        <p:tgtEl>
                                          <p:spTgt spid="27"/>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3"/>
                                        </p:tgtEl>
                                        <p:attrNameLst>
                                          <p:attrName>style.visibility</p:attrName>
                                        </p:attrNameLst>
                                      </p:cBhvr>
                                      <p:to>
                                        <p:strVal val="visible"/>
                                      </p:to>
                                    </p:set>
                                    <p:animEffect transition="in" filter="fade">
                                      <p:cBhvr>
                                        <p:cTn id="81" dur="500"/>
                                        <p:tgtEl>
                                          <p:spTgt spid="33"/>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6"/>
                                        </p:tgtEl>
                                        <p:attrNameLst>
                                          <p:attrName>style.visibility</p:attrName>
                                        </p:attrNameLst>
                                      </p:cBhvr>
                                      <p:to>
                                        <p:strVal val="visible"/>
                                      </p:to>
                                    </p:set>
                                    <p:animEffect transition="in" filter="fade">
                                      <p:cBhvr>
                                        <p:cTn id="84" dur="500"/>
                                        <p:tgtEl>
                                          <p:spTgt spid="46"/>
                                        </p:tgtEl>
                                      </p:cBhvr>
                                    </p:animEffect>
                                  </p:childTnLst>
                                </p:cTn>
                              </p:par>
                              <p:par>
                                <p:cTn id="85" presetID="10" presetClass="entr" presetSubtype="0" fill="hold" nodeType="withEffect">
                                  <p:stCondLst>
                                    <p:cond delay="0"/>
                                  </p:stCondLst>
                                  <p:childTnLst>
                                    <p:set>
                                      <p:cBhvr>
                                        <p:cTn id="86" dur="1" fill="hold">
                                          <p:stCondLst>
                                            <p:cond delay="0"/>
                                          </p:stCondLst>
                                        </p:cTn>
                                        <p:tgtEl>
                                          <p:spTgt spid="45"/>
                                        </p:tgtEl>
                                        <p:attrNameLst>
                                          <p:attrName>style.visibility</p:attrName>
                                        </p:attrNameLst>
                                      </p:cBhvr>
                                      <p:to>
                                        <p:strVal val="visible"/>
                                      </p:to>
                                    </p:set>
                                    <p:animEffect transition="in" filter="fade">
                                      <p:cBhvr>
                                        <p:cTn id="87" dur="500"/>
                                        <p:tgtEl>
                                          <p:spTgt spid="4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4"/>
                                        </p:tgtEl>
                                        <p:attrNameLst>
                                          <p:attrName>style.visibility</p:attrName>
                                        </p:attrNameLst>
                                      </p:cBhvr>
                                      <p:to>
                                        <p:strVal val="visible"/>
                                      </p:to>
                                    </p:set>
                                    <p:animEffect transition="in" filter="fade">
                                      <p:cBhvr>
                                        <p:cTn id="92" dur="500"/>
                                        <p:tgtEl>
                                          <p:spTgt spid="4"/>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35"/>
                                        </p:tgtEl>
                                        <p:attrNameLst>
                                          <p:attrName>style.visibility</p:attrName>
                                        </p:attrNameLst>
                                      </p:cBhvr>
                                      <p:to>
                                        <p:strVal val="visible"/>
                                      </p:to>
                                    </p:set>
                                    <p:animEffect transition="in" filter="fade">
                                      <p:cBhvr>
                                        <p:cTn id="95" dur="500"/>
                                        <p:tgtEl>
                                          <p:spTgt spid="35"/>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48"/>
                                        </p:tgtEl>
                                        <p:attrNameLst>
                                          <p:attrName>style.visibility</p:attrName>
                                        </p:attrNameLst>
                                      </p:cBhvr>
                                      <p:to>
                                        <p:strVal val="visible"/>
                                      </p:to>
                                    </p:set>
                                    <p:animEffect transition="in" filter="fade">
                                      <p:cBhvr>
                                        <p:cTn id="98" dur="500"/>
                                        <p:tgtEl>
                                          <p:spTgt spid="48"/>
                                        </p:tgtEl>
                                      </p:cBhvr>
                                    </p:animEffect>
                                  </p:childTnLst>
                                </p:cTn>
                              </p:par>
                              <p:par>
                                <p:cTn id="99" presetID="10" presetClass="entr" presetSubtype="0" fill="hold" nodeType="withEffect">
                                  <p:stCondLst>
                                    <p:cond delay="0"/>
                                  </p:stCondLst>
                                  <p:childTnLst>
                                    <p:set>
                                      <p:cBhvr>
                                        <p:cTn id="100" dur="1" fill="hold">
                                          <p:stCondLst>
                                            <p:cond delay="0"/>
                                          </p:stCondLst>
                                        </p:cTn>
                                        <p:tgtEl>
                                          <p:spTgt spid="43"/>
                                        </p:tgtEl>
                                        <p:attrNameLst>
                                          <p:attrName>style.visibility</p:attrName>
                                        </p:attrNameLst>
                                      </p:cBhvr>
                                      <p:to>
                                        <p:strVal val="visible"/>
                                      </p:to>
                                    </p:set>
                                    <p:animEffect transition="in" filter="fade">
                                      <p:cBhvr>
                                        <p:cTn id="10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6" grpId="0"/>
      <p:bldP spid="29" grpId="0"/>
      <p:bldP spid="47" grpId="0"/>
      <p:bldP spid="35" grpId="0"/>
      <p:bldP spid="48" grpId="0"/>
      <p:bldP spid="32" grpId="0"/>
      <p:bldP spid="30" grpId="0"/>
      <p:bldP spid="5" grpId="0" animBg="1"/>
      <p:bldP spid="51" grpId="0" animBg="1"/>
      <p:bldP spid="52" grpId="0" animBg="1"/>
      <p:bldP spid="53" grpId="0" animBg="1"/>
      <p:bldP spid="54" grpId="0" animBg="1"/>
      <p:bldP spid="55" grpId="0" animBg="1"/>
      <p:bldP spid="56" grpId="0" animBg="1"/>
      <p:bldP spid="57" grpId="0" animBg="1"/>
      <p:bldP spid="58" grpId="0" animBg="1"/>
      <p:bldP spid="65" grpId="0"/>
      <p:bldP spid="6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28F5FB2C-FD6F-4061-8E8A-2B0F9ECAACB5}"/>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33212" y="135"/>
            <a:ext cx="12214840" cy="6857730"/>
          </a:xfrm>
          <a:prstGeom prst="rect">
            <a:avLst/>
          </a:prstGeom>
        </p:spPr>
      </p:pic>
      <p:sp>
        <p:nvSpPr>
          <p:cNvPr id="22" name="Arc 21"/>
          <p:cNvSpPr/>
          <p:nvPr/>
        </p:nvSpPr>
        <p:spPr>
          <a:xfrm rot="9523306">
            <a:off x="1010674" y="2024223"/>
            <a:ext cx="3226630" cy="4538375"/>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12770"/>
            <a:endParaRPr lang="fr-FR" sz="1600">
              <a:solidFill>
                <a:prstClr val="black"/>
              </a:solidFill>
              <a:latin typeface="Calibri"/>
            </a:endParaRPr>
          </a:p>
        </p:txBody>
      </p:sp>
      <p:sp>
        <p:nvSpPr>
          <p:cNvPr id="14" name="Rectangle 13"/>
          <p:cNvSpPr/>
          <p:nvPr/>
        </p:nvSpPr>
        <p:spPr>
          <a:xfrm>
            <a:off x="677333" y="1196563"/>
            <a:ext cx="10837334" cy="400110"/>
          </a:xfrm>
          <a:prstGeom prst="rect">
            <a:avLst/>
          </a:prstGeom>
        </p:spPr>
        <p:txBody>
          <a:bodyPr wrap="square">
            <a:spAutoFit/>
          </a:bodyPr>
          <a:lstStyle/>
          <a:p>
            <a:pPr algn="ctr" defTabSz="812770">
              <a:defRPr/>
            </a:pPr>
            <a:r>
              <a:rPr lang="fr-FR" sz="2000" i="1" dirty="0" err="1">
                <a:solidFill>
                  <a:srgbClr val="3E3E3E"/>
                </a:solidFill>
                <a:latin typeface="KyivType Sans2" panose="00000500000000000000" pitchFamily="50" charset="0"/>
              </a:rPr>
              <a:t>Efficiency</a:t>
            </a:r>
            <a:r>
              <a:rPr lang="fr-FR" sz="2000" i="1" dirty="0">
                <a:solidFill>
                  <a:srgbClr val="3E3E3E"/>
                </a:solidFill>
                <a:latin typeface="KyivType Sans2" panose="00000500000000000000" pitchFamily="50" charset="0"/>
              </a:rPr>
              <a:t> and </a:t>
            </a:r>
            <a:r>
              <a:rPr lang="fr-FR" sz="2000" i="1" dirty="0" err="1">
                <a:solidFill>
                  <a:srgbClr val="3E3E3E"/>
                </a:solidFill>
                <a:latin typeface="KyivType Sans2" panose="00000500000000000000" pitchFamily="50" charset="0"/>
              </a:rPr>
              <a:t>sensoriality</a:t>
            </a:r>
            <a:r>
              <a:rPr lang="fr-FR" sz="2000" i="1" dirty="0">
                <a:solidFill>
                  <a:srgbClr val="3E3E3E"/>
                </a:solidFill>
                <a:latin typeface="KyivType Sans2" panose="00000500000000000000" pitchFamily="50" charset="0"/>
              </a:rPr>
              <a:t> </a:t>
            </a:r>
            <a:r>
              <a:rPr lang="fr-FR" sz="2000" i="1" dirty="0" err="1">
                <a:solidFill>
                  <a:srgbClr val="3E3E3E"/>
                </a:solidFill>
                <a:latin typeface="KyivType Sans2" panose="00000500000000000000" pitchFamily="50" charset="0"/>
              </a:rPr>
              <a:t>with</a:t>
            </a:r>
            <a:r>
              <a:rPr lang="fr-FR" sz="2000" i="1" dirty="0">
                <a:solidFill>
                  <a:srgbClr val="3E3E3E"/>
                </a:solidFill>
                <a:latin typeface="KyivType Sans2" panose="00000500000000000000" pitchFamily="50" charset="0"/>
              </a:rPr>
              <a:t> 20% of stable </a:t>
            </a:r>
            <a:r>
              <a:rPr lang="fr-FR" sz="2000" i="1" dirty="0" err="1">
                <a:solidFill>
                  <a:srgbClr val="3E3E3E"/>
                </a:solidFill>
                <a:latin typeface="KyivType Sans2" panose="00000500000000000000" pitchFamily="50" charset="0"/>
              </a:rPr>
              <a:t>vitamin</a:t>
            </a:r>
            <a:r>
              <a:rPr lang="fr-FR" sz="2000" i="1" dirty="0">
                <a:solidFill>
                  <a:srgbClr val="3E3E3E"/>
                </a:solidFill>
                <a:latin typeface="KyivType Sans2" panose="00000500000000000000" pitchFamily="50" charset="0"/>
              </a:rPr>
              <a:t> C</a:t>
            </a:r>
          </a:p>
        </p:txBody>
      </p:sp>
      <p:sp>
        <p:nvSpPr>
          <p:cNvPr id="7" name="ZoneTexte 6"/>
          <p:cNvSpPr txBox="1"/>
          <p:nvPr/>
        </p:nvSpPr>
        <p:spPr>
          <a:xfrm>
            <a:off x="1334192" y="1858118"/>
            <a:ext cx="4183657" cy="830997"/>
          </a:xfrm>
          <a:prstGeom prst="rect">
            <a:avLst/>
          </a:prstGeom>
          <a:solidFill>
            <a:schemeClr val="bg1"/>
          </a:solidFill>
        </p:spPr>
        <p:txBody>
          <a:bodyPr wrap="square" rtlCol="0">
            <a:spAutoFit/>
          </a:bodyPr>
          <a:lstStyle/>
          <a:p>
            <a:pPr defTabSz="812770"/>
            <a:r>
              <a:rPr lang="fr-FR" sz="1600" dirty="0">
                <a:solidFill>
                  <a:srgbClr val="3E3E3E"/>
                </a:solidFill>
                <a:latin typeface="Roboto" panose="020B0604020202020204" charset="0"/>
                <a:ea typeface="Roboto" panose="020B0604020202020204" charset="0"/>
              </a:rPr>
              <a:t>Anti-</a:t>
            </a:r>
            <a:r>
              <a:rPr lang="fr-FR" sz="1600" dirty="0" err="1">
                <a:solidFill>
                  <a:srgbClr val="3E3E3E"/>
                </a:solidFill>
                <a:latin typeface="Roboto" panose="020B0604020202020204" charset="0"/>
                <a:ea typeface="Roboto" panose="020B0604020202020204" charset="0"/>
              </a:rPr>
              <a:t>aging</a:t>
            </a:r>
            <a:endParaRPr lang="fr-FR" sz="1600" dirty="0">
              <a:solidFill>
                <a:srgbClr val="3E3E3E"/>
              </a:solidFill>
              <a:latin typeface="Roboto" panose="020B0604020202020204" charset="0"/>
              <a:ea typeface="Roboto" panose="020B0604020202020204" charset="0"/>
            </a:endParaRPr>
          </a:p>
          <a:p>
            <a:pPr defTabSz="812770"/>
            <a:r>
              <a:rPr lang="fr-FR" sz="1600" dirty="0">
                <a:solidFill>
                  <a:srgbClr val="3E3E3E"/>
                </a:solidFill>
                <a:latin typeface="Roboto" panose="020B0604020202020204" charset="0"/>
                <a:ea typeface="Roboto" panose="020B0604020202020204" charset="0"/>
              </a:rPr>
              <a:t>Radiance</a:t>
            </a:r>
          </a:p>
          <a:p>
            <a:pPr defTabSz="812770"/>
            <a:r>
              <a:rPr lang="fr-FR" sz="1600" dirty="0">
                <a:solidFill>
                  <a:srgbClr val="3E3E3E"/>
                </a:solidFill>
                <a:latin typeface="Roboto" panose="020B0604020202020204" charset="0"/>
                <a:ea typeface="Roboto" panose="020B0604020202020204" charset="0"/>
              </a:rPr>
              <a:t>Anti </a:t>
            </a:r>
            <a:r>
              <a:rPr lang="fr-FR" sz="1600" dirty="0" err="1">
                <a:solidFill>
                  <a:srgbClr val="3E3E3E"/>
                </a:solidFill>
                <a:latin typeface="Roboto" panose="020B0604020202020204" charset="0"/>
                <a:ea typeface="Roboto" panose="020B0604020202020204" charset="0"/>
              </a:rPr>
              <a:t>dark</a:t>
            </a:r>
            <a:r>
              <a:rPr lang="fr-FR" sz="1600" dirty="0">
                <a:solidFill>
                  <a:srgbClr val="3E3E3E"/>
                </a:solidFill>
                <a:latin typeface="Roboto" panose="020B0604020202020204" charset="0"/>
                <a:ea typeface="Roboto" panose="020B0604020202020204" charset="0"/>
              </a:rPr>
              <a:t> spot</a:t>
            </a:r>
          </a:p>
        </p:txBody>
      </p:sp>
      <p:sp>
        <p:nvSpPr>
          <p:cNvPr id="18" name="ZoneTexte 17"/>
          <p:cNvSpPr txBox="1"/>
          <p:nvPr/>
        </p:nvSpPr>
        <p:spPr>
          <a:xfrm>
            <a:off x="4037573" y="5244633"/>
            <a:ext cx="4174689" cy="830997"/>
          </a:xfrm>
          <a:prstGeom prst="rect">
            <a:avLst/>
          </a:prstGeom>
          <a:solidFill>
            <a:schemeClr val="bg1"/>
          </a:solidFill>
        </p:spPr>
        <p:txBody>
          <a:bodyPr wrap="square" rtlCol="0">
            <a:spAutoFit/>
          </a:bodyPr>
          <a:lstStyle/>
          <a:p>
            <a:pPr algn="just" defTabSz="812770"/>
            <a:r>
              <a:rPr lang="fr-FR" sz="1600" dirty="0">
                <a:solidFill>
                  <a:srgbClr val="3E3E3E"/>
                </a:solidFill>
                <a:latin typeface="Roboto" panose="020B0604020202020204" charset="0"/>
                <a:ea typeface="Roboto" panose="020B0604020202020204" charset="0"/>
              </a:rPr>
              <a:t>99,9% </a:t>
            </a:r>
            <a:r>
              <a:rPr lang="fr-FR" sz="1600" dirty="0" err="1">
                <a:solidFill>
                  <a:srgbClr val="3E3E3E"/>
                </a:solidFill>
                <a:latin typeface="Roboto" panose="020B0604020202020204" charset="0"/>
                <a:ea typeface="Roboto" panose="020B0604020202020204" charset="0"/>
              </a:rPr>
              <a:t>ingredients</a:t>
            </a:r>
            <a:r>
              <a:rPr lang="fr-FR" sz="1600" dirty="0">
                <a:solidFill>
                  <a:srgbClr val="3E3E3E"/>
                </a:solidFill>
                <a:latin typeface="Roboto" panose="020B0604020202020204" charset="0"/>
                <a:ea typeface="Roboto" panose="020B0604020202020204" charset="0"/>
              </a:rPr>
              <a:t> of </a:t>
            </a:r>
            <a:r>
              <a:rPr lang="fr-FR" sz="1600" dirty="0" err="1">
                <a:solidFill>
                  <a:srgbClr val="3E3E3E"/>
                </a:solidFill>
                <a:latin typeface="Roboto" panose="020B0604020202020204" charset="0"/>
                <a:ea typeface="Roboto" panose="020B0604020202020204" charset="0"/>
              </a:rPr>
              <a:t>natural</a:t>
            </a:r>
            <a:r>
              <a:rPr lang="fr-FR" sz="1600" dirty="0">
                <a:solidFill>
                  <a:srgbClr val="3E3E3E"/>
                </a:solidFill>
                <a:latin typeface="Roboto" panose="020B0604020202020204" charset="0"/>
                <a:ea typeface="Roboto" panose="020B0604020202020204" charset="0"/>
              </a:rPr>
              <a:t> </a:t>
            </a:r>
            <a:r>
              <a:rPr lang="fr-FR" sz="1600" dirty="0" err="1">
                <a:solidFill>
                  <a:srgbClr val="3E3E3E"/>
                </a:solidFill>
                <a:latin typeface="Roboto" panose="020B0604020202020204" charset="0"/>
                <a:ea typeface="Roboto" panose="020B0604020202020204" charset="0"/>
              </a:rPr>
              <a:t>origin</a:t>
            </a:r>
            <a:endParaRPr lang="fr-FR" sz="1600" dirty="0">
              <a:solidFill>
                <a:srgbClr val="3E3E3E"/>
              </a:solidFill>
              <a:latin typeface="Roboto" panose="020B0604020202020204" charset="0"/>
              <a:ea typeface="Roboto" panose="020B0604020202020204" charset="0"/>
            </a:endParaRPr>
          </a:p>
          <a:p>
            <a:pPr algn="just" defTabSz="812770"/>
            <a:r>
              <a:rPr lang="fr-FR" sz="1600" dirty="0">
                <a:solidFill>
                  <a:srgbClr val="3E3E3E"/>
                </a:solidFill>
                <a:latin typeface="Roboto" panose="020B0604020202020204" charset="0"/>
                <a:ea typeface="Roboto" panose="020B0604020202020204" charset="0"/>
              </a:rPr>
              <a:t>Stable </a:t>
            </a:r>
            <a:r>
              <a:rPr lang="fr-FR" sz="1600" dirty="0" err="1">
                <a:solidFill>
                  <a:srgbClr val="3E3E3E"/>
                </a:solidFill>
                <a:latin typeface="Roboto" panose="020B0604020202020204" charset="0"/>
                <a:ea typeface="Roboto" panose="020B0604020202020204" charset="0"/>
              </a:rPr>
              <a:t>Vitamin</a:t>
            </a:r>
            <a:r>
              <a:rPr lang="fr-FR" sz="1600" dirty="0">
                <a:solidFill>
                  <a:srgbClr val="3E3E3E"/>
                </a:solidFill>
                <a:latin typeface="Roboto" panose="020B0604020202020204" charset="0"/>
                <a:ea typeface="Roboto" panose="020B0604020202020204" charset="0"/>
              </a:rPr>
              <a:t> C new </a:t>
            </a:r>
            <a:r>
              <a:rPr lang="fr-FR" sz="1600" dirty="0" err="1">
                <a:solidFill>
                  <a:srgbClr val="3E3E3E"/>
                </a:solidFill>
                <a:latin typeface="Roboto" panose="020B0604020202020204" charset="0"/>
                <a:ea typeface="Roboto" panose="020B0604020202020204" charset="0"/>
              </a:rPr>
              <a:t>generation</a:t>
            </a:r>
            <a:endParaRPr lang="fr-FR" sz="1600" dirty="0">
              <a:solidFill>
                <a:srgbClr val="3E3E3E"/>
              </a:solidFill>
              <a:latin typeface="Roboto" panose="020B0604020202020204" charset="0"/>
              <a:ea typeface="Roboto" panose="020B0604020202020204" charset="0"/>
            </a:endParaRPr>
          </a:p>
          <a:p>
            <a:pPr defTabSz="812770"/>
            <a:r>
              <a:rPr lang="en-US" sz="1600" dirty="0">
                <a:solidFill>
                  <a:srgbClr val="3E3E3E"/>
                </a:solidFill>
                <a:latin typeface="Roboto" panose="020B0604020202020204" charset="0"/>
                <a:ea typeface="Roboto" panose="020B0604020202020204" charset="0"/>
              </a:rPr>
              <a:t>Oleo-serum with a non-greasy satin finish</a:t>
            </a:r>
            <a:endParaRPr lang="fr-FR" sz="1600" dirty="0">
              <a:solidFill>
                <a:srgbClr val="3E3E3E"/>
              </a:solidFill>
              <a:latin typeface="Roboto" panose="020B0604020202020204" charset="0"/>
              <a:ea typeface="Roboto" panose="020B0604020202020204" charset="0"/>
            </a:endParaRPr>
          </a:p>
        </p:txBody>
      </p:sp>
      <p:sp>
        <p:nvSpPr>
          <p:cNvPr id="21" name="Rectangle 20"/>
          <p:cNvSpPr/>
          <p:nvPr/>
        </p:nvSpPr>
        <p:spPr>
          <a:xfrm>
            <a:off x="2283694" y="3153867"/>
            <a:ext cx="5079131" cy="1938992"/>
          </a:xfrm>
          <a:prstGeom prst="rect">
            <a:avLst/>
          </a:prstGeom>
          <a:solidFill>
            <a:schemeClr val="bg1"/>
          </a:solidFill>
        </p:spPr>
        <p:txBody>
          <a:bodyPr wrap="square">
            <a:spAutoFit/>
          </a:bodyPr>
          <a:lstStyle/>
          <a:p>
            <a:pPr marL="171450" lvl="0" indent="-171450" algn="just">
              <a:buFont typeface="Arial" panose="020B0604020202020204" pitchFamily="34" charset="0"/>
              <a:buChar char="•"/>
            </a:pPr>
            <a:r>
              <a:rPr lang="en-US" sz="1200" dirty="0">
                <a:solidFill>
                  <a:srgbClr val="3E3E3E"/>
                </a:solidFill>
                <a:latin typeface="Roboto" panose="02000000000000000000" pitchFamily="2" charset="0"/>
                <a:ea typeface="Roboto" panose="02000000000000000000" pitchFamily="2" charset="0"/>
              </a:rPr>
              <a:t>After 5 days :</a:t>
            </a:r>
          </a:p>
          <a:p>
            <a:pPr lvl="0" algn="just"/>
            <a:r>
              <a:rPr lang="en-US" sz="1200" dirty="0">
                <a:solidFill>
                  <a:srgbClr val="3E3E3E"/>
                </a:solidFill>
                <a:latin typeface="Roboto" panose="02000000000000000000" pitchFamily="2" charset="0"/>
                <a:ea typeface="Roboto" panose="02000000000000000000" pitchFamily="2" charset="0"/>
              </a:rPr>
              <a:t>Measurable and visible efficacy on complexion radiance and even skin tone</a:t>
            </a:r>
          </a:p>
          <a:p>
            <a:pPr marL="171450" lvl="0" indent="-171450" algn="just">
              <a:buFont typeface="Arial" panose="020B0604020202020204" pitchFamily="34" charset="0"/>
              <a:buChar char="•"/>
            </a:pPr>
            <a:r>
              <a:rPr lang="en-US" sz="1200" dirty="0">
                <a:solidFill>
                  <a:srgbClr val="3E3E3E"/>
                </a:solidFill>
                <a:latin typeface="Roboto" panose="02000000000000000000" pitchFamily="2" charset="0"/>
                <a:ea typeface="Roboto" panose="02000000000000000000" pitchFamily="2" charset="0"/>
              </a:rPr>
              <a:t>After 14 days :</a:t>
            </a:r>
          </a:p>
          <a:p>
            <a:pPr lvl="0" algn="just"/>
            <a:r>
              <a:rPr lang="en-US" sz="1200" dirty="0">
                <a:solidFill>
                  <a:srgbClr val="3E3E3E"/>
                </a:solidFill>
                <a:latin typeface="Roboto" panose="02000000000000000000" pitchFamily="2" charset="0"/>
                <a:ea typeface="Roboto" panose="02000000000000000000" pitchFamily="2" charset="0"/>
              </a:rPr>
              <a:t>Wrinkle volume is reduced and skin is visibly smoother</a:t>
            </a:r>
          </a:p>
          <a:p>
            <a:pPr marL="171450" lvl="0" indent="-171450" algn="just">
              <a:buFont typeface="Arial" panose="020B0604020202020204" pitchFamily="34" charset="0"/>
              <a:buChar char="•"/>
            </a:pPr>
            <a:r>
              <a:rPr lang="en-US" sz="1200" dirty="0">
                <a:solidFill>
                  <a:srgbClr val="3E3E3E"/>
                </a:solidFill>
                <a:latin typeface="Roboto" panose="02000000000000000000" pitchFamily="2" charset="0"/>
                <a:ea typeface="Roboto" panose="02000000000000000000" pitchFamily="2" charset="0"/>
              </a:rPr>
              <a:t>After 28 days :</a:t>
            </a:r>
          </a:p>
          <a:p>
            <a:pPr lvl="0" algn="just"/>
            <a:r>
              <a:rPr lang="en-US" sz="1200" dirty="0">
                <a:solidFill>
                  <a:srgbClr val="3E3E3E"/>
                </a:solidFill>
                <a:latin typeface="Roboto" panose="02000000000000000000" pitchFamily="2" charset="0"/>
                <a:ea typeface="Roboto" panose="02000000000000000000" pitchFamily="2" charset="0"/>
              </a:rPr>
              <a:t>Features are smoothed1, skin is visibly younger and springier, the color of dark spots is less intense2</a:t>
            </a:r>
          </a:p>
          <a:p>
            <a:pPr marL="171450" lvl="0" indent="-171450" algn="just">
              <a:buFont typeface="Arial" panose="020B0604020202020204" pitchFamily="34" charset="0"/>
              <a:buChar char="•"/>
            </a:pPr>
            <a:r>
              <a:rPr lang="en-US" sz="1200" dirty="0">
                <a:solidFill>
                  <a:srgbClr val="3E3E3E"/>
                </a:solidFill>
                <a:latin typeface="Roboto" panose="02000000000000000000" pitchFamily="2" charset="0"/>
                <a:ea typeface="Roboto" panose="02000000000000000000" pitchFamily="2" charset="0"/>
              </a:rPr>
              <a:t>After 56 days :</a:t>
            </a:r>
          </a:p>
          <a:p>
            <a:pPr lvl="0" algn="just"/>
            <a:r>
              <a:rPr lang="en-US" sz="1200" dirty="0">
                <a:solidFill>
                  <a:srgbClr val="3E3E3E"/>
                </a:solidFill>
                <a:latin typeface="Roboto" panose="02000000000000000000" pitchFamily="2" charset="0"/>
                <a:ea typeface="Roboto" panose="02000000000000000000" pitchFamily="2" charset="0"/>
              </a:rPr>
              <a:t>The anti-dark spot effectiveness is intensified</a:t>
            </a:r>
          </a:p>
        </p:txBody>
      </p:sp>
      <p:pic>
        <p:nvPicPr>
          <p:cNvPr id="30" name="Imag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172" y="1770889"/>
            <a:ext cx="995198" cy="1261241"/>
          </a:xfrm>
          <a:prstGeom prst="rect">
            <a:avLst/>
          </a:prstGeom>
        </p:spPr>
      </p:pic>
      <p:pic>
        <p:nvPicPr>
          <p:cNvPr id="31" name="Imag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538" y="3321238"/>
            <a:ext cx="1065632" cy="1350505"/>
          </a:xfrm>
          <a:prstGeom prst="rect">
            <a:avLst/>
          </a:prstGeom>
        </p:spPr>
      </p:pic>
      <p:pic>
        <p:nvPicPr>
          <p:cNvPr id="32" name="Imag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61528" y="5003225"/>
            <a:ext cx="1000235" cy="1267624"/>
          </a:xfrm>
          <a:prstGeom prst="rect">
            <a:avLst/>
          </a:prstGeom>
        </p:spPr>
      </p:pic>
      <p:sp>
        <p:nvSpPr>
          <p:cNvPr id="20" name="Espace réservé du titre 1"/>
          <p:cNvSpPr txBox="1">
            <a:spLocks/>
          </p:cNvSpPr>
          <p:nvPr/>
        </p:nvSpPr>
        <p:spPr>
          <a:xfrm>
            <a:off x="0" y="133350"/>
            <a:ext cx="12192000" cy="1510948"/>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cap="small" dirty="0"/>
              <a:t>SERUM </a:t>
            </a:r>
            <a:r>
              <a:rPr lang="fr-FR" sz="6600" cap="small" dirty="0"/>
              <a:t>C</a:t>
            </a:r>
            <a:r>
              <a:rPr lang="fr-FR" cap="small" dirty="0"/>
              <a:t>20</a:t>
            </a:r>
            <a:endParaRPr lang="fr-FR" sz="1934" b="1" cap="small" dirty="0"/>
          </a:p>
        </p:txBody>
      </p:sp>
      <p:pic>
        <p:nvPicPr>
          <p:cNvPr id="13" name="Image 12" descr="Une image contenant texte">
            <a:extLst>
              <a:ext uri="{FF2B5EF4-FFF2-40B4-BE49-F238E27FC236}">
                <a16:creationId xmlns:a16="http://schemas.microsoft.com/office/drawing/2014/main" id="{00DCF8BB-4A2C-488B-A5CA-346E6DC953A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92" t="644" r="23545" b="8566"/>
          <a:stretch/>
        </p:blipFill>
        <p:spPr>
          <a:xfrm>
            <a:off x="8212262" y="1770889"/>
            <a:ext cx="3787872" cy="4747992"/>
          </a:xfrm>
          <a:prstGeom prst="rect">
            <a:avLst/>
          </a:prstGeom>
        </p:spPr>
      </p:pic>
    </p:spTree>
    <p:extLst>
      <p:ext uri="{BB962C8B-B14F-4D97-AF65-F5344CB8AC3E}">
        <p14:creationId xmlns:p14="http://schemas.microsoft.com/office/powerpoint/2010/main" val="258026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F31CEFF8-9D5C-4A3A-B439-58E6901CBAA5}"/>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33212" y="135"/>
            <a:ext cx="12214840" cy="6857730"/>
          </a:xfrm>
          <a:prstGeom prst="rect">
            <a:avLst/>
          </a:prstGeom>
        </p:spPr>
      </p:pic>
      <p:cxnSp>
        <p:nvCxnSpPr>
          <p:cNvPr id="2" name="Connecteur droit 1"/>
          <p:cNvCxnSpPr/>
          <p:nvPr/>
        </p:nvCxnSpPr>
        <p:spPr>
          <a:xfrm>
            <a:off x="3358810" y="3893300"/>
            <a:ext cx="5254732" cy="1"/>
          </a:xfrm>
          <a:prstGeom prst="line">
            <a:avLst/>
          </a:prstGeom>
          <a:ln w="38100">
            <a:prstDash val="lgDashDotDot"/>
          </a:ln>
        </p:spPr>
        <p:style>
          <a:lnRef idx="1">
            <a:schemeClr val="accent2"/>
          </a:lnRef>
          <a:fillRef idx="0">
            <a:schemeClr val="accent2"/>
          </a:fillRef>
          <a:effectRef idx="0">
            <a:schemeClr val="accent2"/>
          </a:effectRef>
          <a:fontRef idx="minor">
            <a:schemeClr val="tx1"/>
          </a:fontRef>
        </p:style>
      </p:cxnSp>
      <p:cxnSp>
        <p:nvCxnSpPr>
          <p:cNvPr id="3" name="Connecteur droit 2"/>
          <p:cNvCxnSpPr>
            <a:cxnSpLocks/>
          </p:cNvCxnSpPr>
          <p:nvPr/>
        </p:nvCxnSpPr>
        <p:spPr>
          <a:xfrm flipH="1" flipV="1">
            <a:off x="3564601" y="2523145"/>
            <a:ext cx="5224332" cy="3144778"/>
          </a:xfrm>
          <a:prstGeom prst="line">
            <a:avLst/>
          </a:prstGeom>
          <a:ln w="38100">
            <a:prstDash val="lgDashDotDot"/>
          </a:ln>
        </p:spPr>
        <p:style>
          <a:lnRef idx="1">
            <a:schemeClr val="accent2"/>
          </a:lnRef>
          <a:fillRef idx="0">
            <a:schemeClr val="accent2"/>
          </a:fillRef>
          <a:effectRef idx="0">
            <a:schemeClr val="accent2"/>
          </a:effectRef>
          <a:fontRef idx="minor">
            <a:schemeClr val="tx1"/>
          </a:fontRef>
        </p:style>
      </p:cxnSp>
      <p:cxnSp>
        <p:nvCxnSpPr>
          <p:cNvPr id="4" name="Connecteur droit 3"/>
          <p:cNvCxnSpPr>
            <a:cxnSpLocks/>
          </p:cNvCxnSpPr>
          <p:nvPr/>
        </p:nvCxnSpPr>
        <p:spPr>
          <a:xfrm flipV="1">
            <a:off x="3981450" y="2491532"/>
            <a:ext cx="4632092" cy="3208851"/>
          </a:xfrm>
          <a:prstGeom prst="line">
            <a:avLst/>
          </a:prstGeom>
          <a:ln w="38100">
            <a:prstDash val="lgDashDotDot"/>
          </a:ln>
        </p:spPr>
        <p:style>
          <a:lnRef idx="1">
            <a:schemeClr val="accent2"/>
          </a:lnRef>
          <a:fillRef idx="0">
            <a:schemeClr val="accent2"/>
          </a:fillRef>
          <a:effectRef idx="0">
            <a:schemeClr val="accent2"/>
          </a:effectRef>
          <a:fontRef idx="minor">
            <a:schemeClr val="tx1"/>
          </a:fontRef>
        </p:style>
      </p:cxnSp>
      <p:sp>
        <p:nvSpPr>
          <p:cNvPr id="5" name="ZoneTexte 4"/>
          <p:cNvSpPr txBox="1"/>
          <p:nvPr/>
        </p:nvSpPr>
        <p:spPr>
          <a:xfrm>
            <a:off x="837132" y="1930532"/>
            <a:ext cx="3470648" cy="1077218"/>
          </a:xfrm>
          <a:prstGeom prst="rect">
            <a:avLst/>
          </a:prstGeom>
          <a:noFill/>
        </p:spPr>
        <p:txBody>
          <a:bodyPr wrap="square" rtlCol="0">
            <a:spAutoFit/>
          </a:bodyPr>
          <a:lstStyle/>
          <a:p>
            <a:pPr lvl="0">
              <a:defRPr/>
            </a:pPr>
            <a:r>
              <a:rPr lang="en-US" sz="1600" b="1" dirty="0">
                <a:solidFill>
                  <a:prstClr val="black"/>
                </a:solidFill>
                <a:latin typeface="Roboto Light"/>
              </a:rPr>
              <a:t>20% of stable vitamin C </a:t>
            </a:r>
          </a:p>
          <a:p>
            <a:pPr lvl="0">
              <a:defRPr/>
            </a:pPr>
            <a:r>
              <a:rPr lang="en-US" sz="1600" i="1" dirty="0">
                <a:solidFill>
                  <a:prstClr val="black"/>
                </a:solidFill>
                <a:latin typeface="Roboto Light"/>
              </a:rPr>
              <a:t>Anti-aging, Anti-oxidant, </a:t>
            </a:r>
          </a:p>
          <a:p>
            <a:pPr lvl="0">
              <a:defRPr/>
            </a:pPr>
            <a:r>
              <a:rPr lang="en-US" sz="1600" i="1" dirty="0">
                <a:solidFill>
                  <a:prstClr val="black"/>
                </a:solidFill>
                <a:latin typeface="Roboto Light"/>
              </a:rPr>
              <a:t>Acts on melanogenesis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1" u="none" strike="noStrike" kern="1200" cap="none" spc="0" normalizeH="0" baseline="0" noProof="0" dirty="0">
              <a:ln>
                <a:noFill/>
              </a:ln>
              <a:solidFill>
                <a:prstClr val="black"/>
              </a:solidFill>
              <a:effectLst/>
              <a:uLnTx/>
              <a:uFillTx/>
              <a:latin typeface="Roboto Light"/>
              <a:ea typeface="+mn-ea"/>
              <a:cs typeface="+mn-cs"/>
            </a:endParaRPr>
          </a:p>
        </p:txBody>
      </p:sp>
      <p:sp>
        <p:nvSpPr>
          <p:cNvPr id="6" name="ZoneTexte 5"/>
          <p:cNvSpPr txBox="1"/>
          <p:nvPr/>
        </p:nvSpPr>
        <p:spPr>
          <a:xfrm>
            <a:off x="8799305" y="2136825"/>
            <a:ext cx="2367023" cy="830997"/>
          </a:xfrm>
          <a:prstGeom prst="rect">
            <a:avLst/>
          </a:prstGeom>
          <a:noFill/>
        </p:spPr>
        <p:txBody>
          <a:bodyPr wrap="square" rtlCol="0">
            <a:spAutoFit/>
          </a:bodyPr>
          <a:lstStyle/>
          <a:p>
            <a:pPr>
              <a:defRPr/>
            </a:pPr>
            <a:r>
              <a:rPr lang="fr-FR" sz="1600" b="1" dirty="0" err="1">
                <a:solidFill>
                  <a:prstClr val="black"/>
                </a:solidFill>
                <a:latin typeface="Roboto Light"/>
              </a:rPr>
              <a:t>Turmeric</a:t>
            </a:r>
            <a:r>
              <a:rPr lang="fr-FR" sz="1600" b="1" dirty="0">
                <a:solidFill>
                  <a:prstClr val="black"/>
                </a:solidFill>
                <a:latin typeface="Roboto Light"/>
              </a:rPr>
              <a:t> native </a:t>
            </a:r>
            <a:r>
              <a:rPr lang="fr-FR" sz="1600" b="1" dirty="0" err="1">
                <a:solidFill>
                  <a:prstClr val="black"/>
                </a:solidFill>
                <a:latin typeface="Roboto Light"/>
              </a:rPr>
              <a:t>cells</a:t>
            </a:r>
            <a:endParaRPr lang="fr-FR" sz="1600" b="1" dirty="0">
              <a:solidFill>
                <a:prstClr val="black"/>
              </a:solidFill>
              <a:latin typeface="Roboto Light"/>
            </a:endParaRPr>
          </a:p>
          <a:p>
            <a:pPr defTabSz="912751">
              <a:defRPr/>
            </a:pPr>
            <a:r>
              <a:rPr lang="fr-FR" sz="1600" i="1" dirty="0">
                <a:solidFill>
                  <a:srgbClr val="3E3E3E"/>
                </a:solidFill>
                <a:latin typeface="Roboto Light"/>
              </a:rPr>
              <a:t>Anti-</a:t>
            </a:r>
            <a:r>
              <a:rPr lang="fr-FR" sz="1600" i="1" dirty="0" err="1">
                <a:solidFill>
                  <a:srgbClr val="3E3E3E"/>
                </a:solidFill>
                <a:latin typeface="Roboto Light"/>
              </a:rPr>
              <a:t>aging</a:t>
            </a:r>
            <a:r>
              <a:rPr lang="fr-FR" sz="1600" i="1" dirty="0">
                <a:solidFill>
                  <a:srgbClr val="3E3E3E"/>
                </a:solidFill>
                <a:latin typeface="Roboto Light"/>
              </a:rPr>
              <a:t>, </a:t>
            </a:r>
            <a:r>
              <a:rPr lang="fr-FR" sz="1600" i="1" dirty="0" err="1">
                <a:solidFill>
                  <a:srgbClr val="3E3E3E"/>
                </a:solidFill>
                <a:latin typeface="Roboto Light"/>
              </a:rPr>
              <a:t>Anti-oxidant</a:t>
            </a:r>
            <a:endParaRPr lang="fr-FR" sz="1600" i="1" dirty="0">
              <a:solidFill>
                <a:srgbClr val="3E3E3E"/>
              </a:solidFill>
              <a:latin typeface="Roboto Light"/>
              <a:ea typeface="Roboto Light"/>
              <a:cs typeface="Roboto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Roboto Light"/>
                <a:ea typeface="+mn-ea"/>
                <a:cs typeface="+mn-cs"/>
              </a:rPr>
              <a:t> </a:t>
            </a:r>
          </a:p>
        </p:txBody>
      </p:sp>
      <p:sp>
        <p:nvSpPr>
          <p:cNvPr id="7" name="ZoneTexte 6"/>
          <p:cNvSpPr txBox="1"/>
          <p:nvPr/>
        </p:nvSpPr>
        <p:spPr>
          <a:xfrm>
            <a:off x="8799304" y="3594841"/>
            <a:ext cx="2367023" cy="830997"/>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fr-FR" sz="1600" b="1" dirty="0" err="1">
                <a:solidFill>
                  <a:prstClr val="black"/>
                </a:solidFill>
                <a:latin typeface="Roboto Light"/>
              </a:rPr>
              <a:t>Pomegranate</a:t>
            </a:r>
            <a:r>
              <a:rPr lang="fr-FR" sz="1600" b="1" dirty="0">
                <a:solidFill>
                  <a:prstClr val="black"/>
                </a:solidFill>
                <a:latin typeface="Roboto Light"/>
              </a:rPr>
              <a:t> native </a:t>
            </a:r>
            <a:r>
              <a:rPr lang="fr-FR" sz="1600" b="1" dirty="0" err="1">
                <a:solidFill>
                  <a:prstClr val="black"/>
                </a:solidFill>
                <a:latin typeface="Roboto Light"/>
              </a:rPr>
              <a:t>cells</a:t>
            </a:r>
            <a:endParaRPr lang="fr-FR" sz="1600" b="1" dirty="0">
              <a:solidFill>
                <a:prstClr val="black"/>
              </a:solidFill>
              <a:latin typeface="Roboto Light"/>
            </a:endParaRPr>
          </a:p>
          <a:p>
            <a:pPr defTabSz="912751">
              <a:defRPr/>
            </a:pPr>
            <a:r>
              <a:rPr lang="fr-FR" sz="1600" i="1" dirty="0">
                <a:solidFill>
                  <a:srgbClr val="3E3E3E"/>
                </a:solidFill>
                <a:latin typeface="Roboto Light"/>
              </a:rPr>
              <a:t>Radiance, </a:t>
            </a:r>
            <a:r>
              <a:rPr lang="fr-FR" sz="1600" i="1" dirty="0" err="1">
                <a:solidFill>
                  <a:srgbClr val="3E3E3E"/>
                </a:solidFill>
                <a:latin typeface="Roboto Light"/>
              </a:rPr>
              <a:t>Anti-oxidant</a:t>
            </a:r>
            <a:endParaRPr lang="fr-FR" sz="1600" i="1" dirty="0">
              <a:solidFill>
                <a:srgbClr val="3E3E3E"/>
              </a:solidFill>
              <a:latin typeface="Roboto Light"/>
              <a:ea typeface="Roboto Light"/>
              <a:cs typeface="Roboto Light"/>
            </a:endParaRPr>
          </a:p>
        </p:txBody>
      </p:sp>
      <p:sp>
        <p:nvSpPr>
          <p:cNvPr id="8" name="ZoneTexte 7"/>
          <p:cNvSpPr txBox="1"/>
          <p:nvPr/>
        </p:nvSpPr>
        <p:spPr>
          <a:xfrm>
            <a:off x="837132" y="3570134"/>
            <a:ext cx="1800493" cy="830997"/>
          </a:xfrm>
          <a:prstGeom prst="rect">
            <a:avLst/>
          </a:prstGeom>
          <a:noFill/>
        </p:spPr>
        <p:txBody>
          <a:bodyPr wrap="none" rtlCol="0">
            <a:spAutoFit/>
          </a:bodyPr>
          <a:lstStyle/>
          <a:p>
            <a:pPr>
              <a:defRPr/>
            </a:pPr>
            <a:r>
              <a:rPr lang="fr-FR" sz="1600" b="1" dirty="0" err="1">
                <a:solidFill>
                  <a:prstClr val="black"/>
                </a:solidFill>
                <a:latin typeface="Roboto Light"/>
              </a:rPr>
              <a:t>Organic</a:t>
            </a:r>
            <a:r>
              <a:rPr lang="fr-FR" sz="1600" b="1" dirty="0">
                <a:solidFill>
                  <a:prstClr val="black"/>
                </a:solidFill>
                <a:latin typeface="Roboto Light"/>
              </a:rPr>
              <a:t> </a:t>
            </a:r>
            <a:r>
              <a:rPr lang="fr-FR" sz="1600" b="1" dirty="0" err="1">
                <a:solidFill>
                  <a:prstClr val="black"/>
                </a:solidFill>
                <a:latin typeface="Roboto Light"/>
              </a:rPr>
              <a:t>Apricot</a:t>
            </a:r>
            <a:r>
              <a:rPr lang="fr-FR" sz="1600" b="1" dirty="0">
                <a:solidFill>
                  <a:prstClr val="black"/>
                </a:solidFill>
                <a:latin typeface="Roboto Light"/>
              </a:rPr>
              <a:t> </a:t>
            </a:r>
            <a:r>
              <a:rPr lang="fr-FR" sz="1600" b="1" dirty="0" err="1">
                <a:solidFill>
                  <a:prstClr val="black"/>
                </a:solidFill>
                <a:latin typeface="Roboto Light"/>
              </a:rPr>
              <a:t>oil</a:t>
            </a:r>
            <a:endParaRPr lang="fr-FR" sz="1600" b="1" dirty="0">
              <a:solidFill>
                <a:prstClr val="black"/>
              </a:solidFill>
              <a:latin typeface="Roboto Light"/>
            </a:endParaRPr>
          </a:p>
          <a:p>
            <a:pPr lvl="0">
              <a:defRPr/>
            </a:pPr>
            <a:r>
              <a:rPr lang="en-US" sz="1600" i="1" dirty="0">
                <a:solidFill>
                  <a:prstClr val="black"/>
                </a:solidFill>
                <a:latin typeface="Roboto Light"/>
              </a:rPr>
              <a:t>Rich in Vitamin A</a:t>
            </a:r>
          </a:p>
          <a:p>
            <a:pPr lvl="0">
              <a:defRPr/>
            </a:pPr>
            <a:r>
              <a:rPr lang="en-US" sz="1600" i="1" dirty="0">
                <a:solidFill>
                  <a:prstClr val="black"/>
                </a:solidFill>
                <a:latin typeface="Roboto Light"/>
              </a:rPr>
              <a:t>Acts on radiance</a:t>
            </a:r>
          </a:p>
        </p:txBody>
      </p:sp>
      <p:sp>
        <p:nvSpPr>
          <p:cNvPr id="11" name="ZoneTexte 10"/>
          <p:cNvSpPr txBox="1"/>
          <p:nvPr/>
        </p:nvSpPr>
        <p:spPr>
          <a:xfrm>
            <a:off x="835320" y="5591723"/>
            <a:ext cx="4054196" cy="584775"/>
          </a:xfrm>
          <a:prstGeom prst="rect">
            <a:avLst/>
          </a:prstGeom>
          <a:noFill/>
        </p:spPr>
        <p:txBody>
          <a:bodyPr wrap="square" rtlCol="0">
            <a:spAutoFit/>
          </a:bodyPr>
          <a:lstStyle/>
          <a:p>
            <a:pPr lvl="0">
              <a:defRPr/>
            </a:pPr>
            <a:r>
              <a:rPr lang="fr-FR" sz="1600" b="1" dirty="0">
                <a:solidFill>
                  <a:prstClr val="black"/>
                </a:solidFill>
                <a:latin typeface="Roboto Light"/>
              </a:rPr>
              <a:t>Sweet Orange essential </a:t>
            </a:r>
            <a:r>
              <a:rPr lang="fr-FR" sz="1600" b="1" dirty="0" err="1">
                <a:solidFill>
                  <a:prstClr val="black"/>
                </a:solidFill>
                <a:latin typeface="Roboto Light"/>
              </a:rPr>
              <a:t>oil</a:t>
            </a:r>
            <a:endParaRPr lang="fr-FR" sz="1600" b="1" dirty="0">
              <a:solidFill>
                <a:prstClr val="black"/>
              </a:solidFill>
              <a:latin typeface="Roboto Light"/>
            </a:endParaRPr>
          </a:p>
          <a:p>
            <a:pPr lvl="0">
              <a:defRPr/>
            </a:pPr>
            <a:r>
              <a:rPr lang="fr-FR" sz="1600" i="1" dirty="0" err="1">
                <a:solidFill>
                  <a:prstClr val="black"/>
                </a:solidFill>
                <a:latin typeface="Roboto Light"/>
              </a:rPr>
              <a:t>Acts</a:t>
            </a:r>
            <a:r>
              <a:rPr lang="fr-FR" sz="1600" i="1" dirty="0">
                <a:solidFill>
                  <a:prstClr val="black"/>
                </a:solidFill>
                <a:latin typeface="Roboto Light"/>
              </a:rPr>
              <a:t> on skin </a:t>
            </a:r>
            <a:r>
              <a:rPr lang="fr-FR" sz="1600" i="1" dirty="0" err="1">
                <a:solidFill>
                  <a:prstClr val="black"/>
                </a:solidFill>
                <a:latin typeface="Roboto Light"/>
              </a:rPr>
              <a:t>tonicity</a:t>
            </a:r>
            <a:endParaRPr lang="fr-FR" sz="1600" i="1" dirty="0">
              <a:solidFill>
                <a:prstClr val="black"/>
              </a:solidFill>
              <a:latin typeface="Roboto Light"/>
            </a:endParaRPr>
          </a:p>
        </p:txBody>
      </p:sp>
      <p:sp>
        <p:nvSpPr>
          <p:cNvPr id="12" name="ZoneTexte 11"/>
          <p:cNvSpPr txBox="1"/>
          <p:nvPr/>
        </p:nvSpPr>
        <p:spPr>
          <a:xfrm>
            <a:off x="8800514" y="5499730"/>
            <a:ext cx="2541206" cy="830997"/>
          </a:xfrm>
          <a:prstGeom prst="rect">
            <a:avLst/>
          </a:prstGeom>
          <a:noFill/>
        </p:spPr>
        <p:txBody>
          <a:bodyPr wrap="square" rtlCol="0">
            <a:spAutoFit/>
          </a:bodyPr>
          <a:lstStyle/>
          <a:p>
            <a:pPr>
              <a:defRPr/>
            </a:pPr>
            <a:r>
              <a:rPr lang="fr-FR" sz="1600" b="1" dirty="0" err="1">
                <a:solidFill>
                  <a:prstClr val="black"/>
                </a:solidFill>
                <a:latin typeface="Roboto Light"/>
              </a:rPr>
              <a:t>Yon</a:t>
            </a:r>
            <a:r>
              <a:rPr lang="fr-FR" sz="1600" b="1" dirty="0">
                <a:solidFill>
                  <a:prstClr val="black"/>
                </a:solidFill>
                <a:latin typeface="Roboto Light"/>
              </a:rPr>
              <a:t>-Ka Quintessence </a:t>
            </a:r>
          </a:p>
          <a:p>
            <a:pPr lvl="0">
              <a:defRPr/>
            </a:pPr>
            <a:r>
              <a:rPr lang="fr-FR" sz="1600" i="1" dirty="0" err="1">
                <a:solidFill>
                  <a:prstClr val="black"/>
                </a:solidFill>
                <a:latin typeface="Roboto Light"/>
              </a:rPr>
              <a:t>Potentiates</a:t>
            </a:r>
            <a:r>
              <a:rPr lang="fr-FR" sz="1600" i="1" dirty="0">
                <a:solidFill>
                  <a:prstClr val="black"/>
                </a:solidFill>
                <a:latin typeface="Roboto Light"/>
              </a:rPr>
              <a:t> the formula power </a:t>
            </a:r>
          </a:p>
        </p:txBody>
      </p:sp>
      <p:pic>
        <p:nvPicPr>
          <p:cNvPr id="16" name="Image 15" descr="Une image contenant intérieur, fermer&#10;&#10;Description générée automatiquement">
            <a:extLst>
              <a:ext uri="{FF2B5EF4-FFF2-40B4-BE49-F238E27FC236}">
                <a16:creationId xmlns:a16="http://schemas.microsoft.com/office/drawing/2014/main" id="{06240726-4A62-3988-B2A3-18F29E81E8D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006" b="89984" l="9962" r="89984">
                        <a14:foregroundMark x1="38503" y1="60703" x2="38503" y2="60703"/>
                        <a14:foregroundMark x1="61335" y1="42286" x2="65051" y2="47294"/>
                        <a14:foregroundMark x1="65051" y1="47294" x2="64513" y2="61551"/>
                        <a14:foregroundMark x1="65159" y1="55614" x2="64351" y2="76131"/>
                        <a14:foregroundMark x1="49435" y1="9006" x2="49435" y2="9006"/>
                        <a14:foregroundMark x1="65267" y1="78635" x2="64782" y2="82553"/>
                        <a14:backgroundMark x1="49381" y1="8926" x2="49381" y2="8926"/>
                      </a14:backgroundRemoval>
                    </a14:imgEffect>
                  </a14:imgLayer>
                </a14:imgProps>
              </a:ext>
              <a:ext uri="{28A0092B-C50C-407E-A947-70E740481C1C}">
                <a14:useLocalDpi xmlns:a14="http://schemas.microsoft.com/office/drawing/2010/main" val="0"/>
              </a:ext>
            </a:extLst>
          </a:blip>
          <a:srcRect l="30579" t="8425" r="32339" b="8345"/>
          <a:stretch/>
        </p:blipFill>
        <p:spPr>
          <a:xfrm>
            <a:off x="5306392" y="1070386"/>
            <a:ext cx="1679430" cy="5026108"/>
          </a:xfrm>
          <a:prstGeom prst="rect">
            <a:avLst/>
          </a:prstGeom>
        </p:spPr>
      </p:pic>
      <p:sp>
        <p:nvSpPr>
          <p:cNvPr id="15" name="Espace réservé du titre 1">
            <a:extLst>
              <a:ext uri="{FF2B5EF4-FFF2-40B4-BE49-F238E27FC236}">
                <a16:creationId xmlns:a16="http://schemas.microsoft.com/office/drawing/2014/main" id="{A5B664C4-E0E5-48B7-ADAB-F7048E42DD30}"/>
              </a:ext>
            </a:extLst>
          </p:cNvPr>
          <p:cNvSpPr txBox="1">
            <a:spLocks/>
          </p:cNvSpPr>
          <p:nvPr/>
        </p:nvSpPr>
        <p:spPr>
          <a:xfrm>
            <a:off x="0" y="190500"/>
            <a:ext cx="12192000" cy="1510948"/>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cap="small" dirty="0"/>
              <a:t>SERUM </a:t>
            </a:r>
            <a:r>
              <a:rPr lang="fr-FR" sz="6600" cap="small" dirty="0"/>
              <a:t>C</a:t>
            </a:r>
            <a:r>
              <a:rPr lang="fr-FR" cap="small" dirty="0"/>
              <a:t>20</a:t>
            </a:r>
          </a:p>
          <a:p>
            <a:pPr>
              <a:lnSpc>
                <a:spcPts val="2982"/>
              </a:lnSpc>
            </a:pPr>
            <a:endParaRPr lang="fr-FR" sz="1934" b="1" cap="small" dirty="0"/>
          </a:p>
        </p:txBody>
      </p:sp>
      <p:pic>
        <p:nvPicPr>
          <p:cNvPr id="4098" name="Picture 2" descr="ingredient-vitamine-c">
            <a:extLst>
              <a:ext uri="{FF2B5EF4-FFF2-40B4-BE49-F238E27FC236}">
                <a16:creationId xmlns:a16="http://schemas.microsoft.com/office/drawing/2014/main" id="{1727060B-CB18-4AB7-ADB5-5B3A428560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899" y="2136740"/>
            <a:ext cx="624421" cy="58477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ngredient-huile-abricot-bio">
            <a:extLst>
              <a:ext uri="{FF2B5EF4-FFF2-40B4-BE49-F238E27FC236}">
                <a16:creationId xmlns:a16="http://schemas.microsoft.com/office/drawing/2014/main" id="{EB0BD4AA-C4BF-4F0D-B8BB-E761BB0826C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965" r="14932"/>
          <a:stretch/>
        </p:blipFill>
        <p:spPr bwMode="auto">
          <a:xfrm>
            <a:off x="151861" y="3531072"/>
            <a:ext cx="742495" cy="94831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ngredient-curcuma">
            <a:extLst>
              <a:ext uri="{FF2B5EF4-FFF2-40B4-BE49-F238E27FC236}">
                <a16:creationId xmlns:a16="http://schemas.microsoft.com/office/drawing/2014/main" id="{9FC13A6E-88E1-44C5-96C9-DF3635E4CE7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87683" y="2068488"/>
            <a:ext cx="1072120" cy="107038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ngredient-cellules-natives-grenade">
            <a:extLst>
              <a:ext uri="{FF2B5EF4-FFF2-40B4-BE49-F238E27FC236}">
                <a16:creationId xmlns:a16="http://schemas.microsoft.com/office/drawing/2014/main" id="{801EE9E3-9040-4F46-992E-D893119E922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50342" y="3477970"/>
            <a:ext cx="1072120" cy="114472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ingredient-huile-essentielle-orange-douce">
            <a:extLst>
              <a:ext uri="{FF2B5EF4-FFF2-40B4-BE49-F238E27FC236}">
                <a16:creationId xmlns:a16="http://schemas.microsoft.com/office/drawing/2014/main" id="{B0EC6D40-9A14-4DD7-8272-022C3FBAEAD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0404" y="5521743"/>
            <a:ext cx="765408" cy="799459"/>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ingredient-quintessence-yonka">
            <a:extLst>
              <a:ext uri="{FF2B5EF4-FFF2-40B4-BE49-F238E27FC236}">
                <a16:creationId xmlns:a16="http://schemas.microsoft.com/office/drawing/2014/main" id="{31EBF27C-0308-4E6E-AA8C-E922BB52483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38376" y="5400188"/>
            <a:ext cx="784086" cy="830997"/>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e 17">
            <a:extLst>
              <a:ext uri="{FF2B5EF4-FFF2-40B4-BE49-F238E27FC236}">
                <a16:creationId xmlns:a16="http://schemas.microsoft.com/office/drawing/2014/main" id="{7C9733DD-13CD-4734-95C6-C49F22E0E674}"/>
              </a:ext>
            </a:extLst>
          </p:cNvPr>
          <p:cNvGrpSpPr/>
          <p:nvPr/>
        </p:nvGrpSpPr>
        <p:grpSpPr>
          <a:xfrm>
            <a:off x="6471124" y="1151375"/>
            <a:ext cx="5587279" cy="550073"/>
            <a:chOff x="6156799" y="1151375"/>
            <a:chExt cx="5587279" cy="550073"/>
          </a:xfrm>
        </p:grpSpPr>
        <p:sp>
          <p:nvSpPr>
            <p:cNvPr id="23" name="Rectangle 22">
              <a:extLst>
                <a:ext uri="{FF2B5EF4-FFF2-40B4-BE49-F238E27FC236}">
                  <a16:creationId xmlns:a16="http://schemas.microsoft.com/office/drawing/2014/main" id="{8856043A-A0C6-40C8-987E-D072E55EAC13}"/>
                </a:ext>
              </a:extLst>
            </p:cNvPr>
            <p:cNvSpPr/>
            <p:nvPr/>
          </p:nvSpPr>
          <p:spPr>
            <a:xfrm>
              <a:off x="8335900" y="1151375"/>
              <a:ext cx="3408178" cy="523220"/>
            </a:xfrm>
            <a:prstGeom prst="rect">
              <a:avLst/>
            </a:prstGeom>
          </p:spPr>
          <p:txBody>
            <a:bodyPr wrap="square">
              <a:spAutoFit/>
            </a:bodyPr>
            <a:lstStyle/>
            <a:p>
              <a:pPr algn="ctr">
                <a:defRPr/>
              </a:pPr>
              <a:r>
                <a:rPr lang="fr-FR" sz="1400" dirty="0">
                  <a:latin typeface="KyivType Sans2" panose="00000500000000000000" pitchFamily="50" charset="0"/>
                  <a:ea typeface="Roboto" panose="02000000000000000000" pitchFamily="2" charset="0"/>
                </a:rPr>
                <a:t>All </a:t>
              </a:r>
              <a:r>
                <a:rPr lang="fr-FR" sz="1400" dirty="0" err="1">
                  <a:latin typeface="KyivType Sans2" panose="00000500000000000000" pitchFamily="50" charset="0"/>
                  <a:ea typeface="Roboto" panose="02000000000000000000" pitchFamily="2" charset="0"/>
                </a:rPr>
                <a:t>year</a:t>
              </a:r>
              <a:r>
                <a:rPr lang="fr-FR" sz="1400" dirty="0">
                  <a:latin typeface="KyivType Sans2" panose="00000500000000000000" pitchFamily="50" charset="0"/>
                  <a:ea typeface="Roboto" panose="02000000000000000000" pitchFamily="2" charset="0"/>
                </a:rPr>
                <a:t> long</a:t>
              </a:r>
            </a:p>
            <a:p>
              <a:pPr algn="ctr">
                <a:defRPr/>
              </a:pPr>
              <a:r>
                <a:rPr lang="fr-FR" sz="1400" dirty="0">
                  <a:solidFill>
                    <a:schemeClr val="bg2">
                      <a:lumMod val="50000"/>
                    </a:schemeClr>
                  </a:solidFill>
                  <a:latin typeface="KyivType Sans2" panose="00000500000000000000" pitchFamily="50" charset="0"/>
                  <a:ea typeface="Roboto" panose="02000000000000000000" pitchFamily="2" charset="0"/>
                </a:rPr>
                <a:t>Or in a cure</a:t>
              </a:r>
            </a:p>
          </p:txBody>
        </p:sp>
        <p:sp>
          <p:nvSpPr>
            <p:cNvPr id="24" name="Rectangle 23">
              <a:extLst>
                <a:ext uri="{FF2B5EF4-FFF2-40B4-BE49-F238E27FC236}">
                  <a16:creationId xmlns:a16="http://schemas.microsoft.com/office/drawing/2014/main" id="{886B5C7F-2D7E-4188-B55D-47D8C8740A2F}"/>
                </a:ext>
              </a:extLst>
            </p:cNvPr>
            <p:cNvSpPr/>
            <p:nvPr/>
          </p:nvSpPr>
          <p:spPr>
            <a:xfrm>
              <a:off x="6156799" y="1157617"/>
              <a:ext cx="3408178" cy="523220"/>
            </a:xfrm>
            <a:prstGeom prst="rect">
              <a:avLst/>
            </a:prstGeom>
          </p:spPr>
          <p:txBody>
            <a:bodyPr wrap="square">
              <a:spAutoFit/>
            </a:bodyPr>
            <a:lstStyle/>
            <a:p>
              <a:pPr algn="ctr">
                <a:defRPr/>
              </a:pPr>
              <a:r>
                <a:rPr lang="fr-FR" sz="1400" dirty="0">
                  <a:latin typeface="KyivType Sans2" panose="00000500000000000000" pitchFamily="50" charset="0"/>
                  <a:ea typeface="Roboto" panose="02000000000000000000" pitchFamily="2" charset="0"/>
                </a:rPr>
                <a:t>All skin types</a:t>
              </a:r>
            </a:p>
            <a:p>
              <a:pPr algn="ctr">
                <a:defRPr/>
              </a:pPr>
              <a:r>
                <a:rPr lang="fr-FR" sz="1400" dirty="0" err="1">
                  <a:solidFill>
                    <a:schemeClr val="bg2">
                      <a:lumMod val="50000"/>
                    </a:schemeClr>
                  </a:solidFill>
                  <a:latin typeface="KyivType Sans2" panose="00000500000000000000" pitchFamily="50" charset="0"/>
                  <a:ea typeface="Roboto" panose="02000000000000000000" pitchFamily="2" charset="0"/>
                </a:rPr>
                <a:t>even</a:t>
              </a:r>
              <a:r>
                <a:rPr lang="fr-FR" sz="1400" dirty="0">
                  <a:solidFill>
                    <a:schemeClr val="bg2">
                      <a:lumMod val="50000"/>
                    </a:schemeClr>
                  </a:solidFill>
                  <a:latin typeface="KyivType Sans2" panose="00000500000000000000" pitchFamily="50" charset="0"/>
                  <a:ea typeface="Roboto" panose="02000000000000000000" pitchFamily="2" charset="0"/>
                </a:rPr>
                <a:t> sensitive</a:t>
              </a:r>
            </a:p>
          </p:txBody>
        </p:sp>
        <p:pic>
          <p:nvPicPr>
            <p:cNvPr id="25" name="object 10">
              <a:extLst>
                <a:ext uri="{FF2B5EF4-FFF2-40B4-BE49-F238E27FC236}">
                  <a16:creationId xmlns:a16="http://schemas.microsoft.com/office/drawing/2014/main" id="{8E5D6098-4BEC-4106-BA21-54457DF87DD6}"/>
                </a:ext>
              </a:extLst>
            </p:cNvPr>
            <p:cNvPicPr/>
            <p:nvPr/>
          </p:nvPicPr>
          <p:blipFill>
            <a:blip r:embed="rId12" cstate="print"/>
            <a:stretch>
              <a:fillRect/>
            </a:stretch>
          </p:blipFill>
          <p:spPr>
            <a:xfrm>
              <a:off x="6662037" y="1384680"/>
              <a:ext cx="219342" cy="194873"/>
            </a:xfrm>
            <a:prstGeom prst="rect">
              <a:avLst/>
            </a:prstGeom>
          </p:spPr>
        </p:pic>
        <p:pic>
          <p:nvPicPr>
            <p:cNvPr id="26" name="object 10">
              <a:extLst>
                <a:ext uri="{FF2B5EF4-FFF2-40B4-BE49-F238E27FC236}">
                  <a16:creationId xmlns:a16="http://schemas.microsoft.com/office/drawing/2014/main" id="{7816FF91-5E68-422D-B892-77FE2BE81088}"/>
                </a:ext>
              </a:extLst>
            </p:cNvPr>
            <p:cNvPicPr/>
            <p:nvPr/>
          </p:nvPicPr>
          <p:blipFill>
            <a:blip r:embed="rId12" cstate="print"/>
            <a:stretch>
              <a:fillRect/>
            </a:stretch>
          </p:blipFill>
          <p:spPr>
            <a:xfrm>
              <a:off x="9112734" y="1384679"/>
              <a:ext cx="219342" cy="194873"/>
            </a:xfrm>
            <a:prstGeom prst="rect">
              <a:avLst/>
            </a:prstGeom>
          </p:spPr>
        </p:pic>
        <p:sp>
          <p:nvSpPr>
            <p:cNvPr id="27" name="object 27">
              <a:extLst>
                <a:ext uri="{FF2B5EF4-FFF2-40B4-BE49-F238E27FC236}">
                  <a16:creationId xmlns:a16="http://schemas.microsoft.com/office/drawing/2014/main" id="{ED83B2F8-405D-4136-B55D-66388F3617C7}"/>
                </a:ext>
              </a:extLst>
            </p:cNvPr>
            <p:cNvSpPr/>
            <p:nvPr/>
          </p:nvSpPr>
          <p:spPr>
            <a:xfrm rot="16200000">
              <a:off x="8373096" y="-641086"/>
              <a:ext cx="533674" cy="4151393"/>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p>
              <a:endParaRPr sz="2800" dirty="0">
                <a:latin typeface="KyivType Sans2" panose="00000500000000000000" pitchFamily="50" charset="0"/>
                <a:ea typeface="Roboto" panose="02000000000000000000" pitchFamily="2" charset="0"/>
              </a:endParaRPr>
            </a:p>
          </p:txBody>
        </p:sp>
      </p:grpSp>
    </p:spTree>
    <p:extLst>
      <p:ext uri="{BB962C8B-B14F-4D97-AF65-F5344CB8AC3E}">
        <p14:creationId xmlns:p14="http://schemas.microsoft.com/office/powerpoint/2010/main" val="3583344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4102"/>
                                        </p:tgtEl>
                                        <p:attrNameLst>
                                          <p:attrName>style.visibility</p:attrName>
                                        </p:attrNameLst>
                                      </p:cBhvr>
                                      <p:to>
                                        <p:strVal val="visible"/>
                                      </p:to>
                                    </p:set>
                                    <p:animEffect transition="in" filter="fade">
                                      <p:cBhvr>
                                        <p:cTn id="18" dur="500"/>
                                        <p:tgtEl>
                                          <p:spTgt spid="410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4104"/>
                                        </p:tgtEl>
                                        <p:attrNameLst>
                                          <p:attrName>style.visibility</p:attrName>
                                        </p:attrNameLst>
                                      </p:cBhvr>
                                      <p:to>
                                        <p:strVal val="visible"/>
                                      </p:to>
                                    </p:set>
                                    <p:animEffect transition="in" filter="fade">
                                      <p:cBhvr>
                                        <p:cTn id="26" dur="500"/>
                                        <p:tgtEl>
                                          <p:spTgt spid="410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100"/>
                                        </p:tgtEl>
                                        <p:attrNameLst>
                                          <p:attrName>style.visibility</p:attrName>
                                        </p:attrNameLst>
                                      </p:cBhvr>
                                      <p:to>
                                        <p:strVal val="visible"/>
                                      </p:to>
                                    </p:set>
                                    <p:animEffect transition="in" filter="fade">
                                      <p:cBhvr>
                                        <p:cTn id="31" dur="500"/>
                                        <p:tgtEl>
                                          <p:spTgt spid="410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106"/>
                                        </p:tgtEl>
                                        <p:attrNameLst>
                                          <p:attrName>style.visibility</p:attrName>
                                        </p:attrNameLst>
                                      </p:cBhvr>
                                      <p:to>
                                        <p:strVal val="visible"/>
                                      </p:to>
                                    </p:set>
                                    <p:animEffect transition="in" filter="fade">
                                      <p:cBhvr>
                                        <p:cTn id="39" dur="500"/>
                                        <p:tgtEl>
                                          <p:spTgt spid="410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par>
                                <p:cTn id="48" presetID="10" presetClass="entr" presetSubtype="0" fill="hold" nodeType="withEffect">
                                  <p:stCondLst>
                                    <p:cond delay="0"/>
                                  </p:stCondLst>
                                  <p:childTnLst>
                                    <p:set>
                                      <p:cBhvr>
                                        <p:cTn id="49" dur="1" fill="hold">
                                          <p:stCondLst>
                                            <p:cond delay="0"/>
                                          </p:stCondLst>
                                        </p:cTn>
                                        <p:tgtEl>
                                          <p:spTgt spid="4108"/>
                                        </p:tgtEl>
                                        <p:attrNameLst>
                                          <p:attrName>style.visibility</p:attrName>
                                        </p:attrNameLst>
                                      </p:cBhvr>
                                      <p:to>
                                        <p:strVal val="visible"/>
                                      </p:to>
                                    </p:set>
                                    <p:animEffect transition="in" filter="fade">
                                      <p:cBhvr>
                                        <p:cTn id="50" dur="500"/>
                                        <p:tgtEl>
                                          <p:spTgt spid="4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278FD80-E14E-4B9F-8E7F-C9E1736DAA84}"/>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33212" y="135"/>
            <a:ext cx="12214840" cy="6857730"/>
          </a:xfrm>
          <a:prstGeom prst="rect">
            <a:avLst/>
          </a:prstGeom>
        </p:spPr>
      </p:pic>
      <p:sp>
        <p:nvSpPr>
          <p:cNvPr id="2" name="Titre 1"/>
          <p:cNvSpPr>
            <a:spLocks noGrp="1"/>
          </p:cNvSpPr>
          <p:nvPr>
            <p:ph type="title" idx="4294967295"/>
          </p:nvPr>
        </p:nvSpPr>
        <p:spPr>
          <a:xfrm>
            <a:off x="0" y="3676972"/>
            <a:ext cx="10515600" cy="815975"/>
          </a:xfrm>
          <a:prstGeom prst="rect">
            <a:avLst/>
          </a:prstGeom>
        </p:spPr>
        <p:txBody>
          <a:bodyPr>
            <a:noAutofit/>
          </a:bodyPr>
          <a:lstStyle/>
          <a:p>
            <a:r>
              <a:rPr lang="fr-FR" sz="4000" dirty="0">
                <a:solidFill>
                  <a:srgbClr val="3E3E3E"/>
                </a:solidFill>
                <a:latin typeface="KyivType Sans2" panose="00000500000000000000" charset="0"/>
              </a:rPr>
              <a:t>LET’S PLAY!</a:t>
            </a:r>
            <a:endParaRPr lang="fr-FR" sz="4000" dirty="0"/>
          </a:p>
        </p:txBody>
      </p:sp>
      <p:pic>
        <p:nvPicPr>
          <p:cNvPr id="4" name="Picture 8" descr="Une image contenant orange&#10;&#10;Description générée automatiquement">
            <a:extLst>
              <a:ext uri="{FF2B5EF4-FFF2-40B4-BE49-F238E27FC236}">
                <a16:creationId xmlns:a16="http://schemas.microsoft.com/office/drawing/2014/main" id="{0AF61FBD-06BE-4D84-9FBE-ACE2F83182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483" r="4" b="32610"/>
          <a:stretch/>
        </p:blipFill>
        <p:spPr bwMode="auto">
          <a:xfrm>
            <a:off x="5770504" y="270052"/>
            <a:ext cx="3017520" cy="19579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D1D7DB29-DFC9-45DE-B72D-0F58FC678B3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 t="23145" r="3" b="22938"/>
          <a:stretch/>
        </p:blipFill>
        <p:spPr bwMode="auto">
          <a:xfrm>
            <a:off x="5770504" y="2416031"/>
            <a:ext cx="3017520" cy="20337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Une image contenant texte&#10;&#10;Description générée automatiquement">
            <a:extLst>
              <a:ext uri="{FF2B5EF4-FFF2-40B4-BE49-F238E27FC236}">
                <a16:creationId xmlns:a16="http://schemas.microsoft.com/office/drawing/2014/main" id="{E9256036-191B-4AD9-BF60-06F4A928BE9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940" t="3860" r="14854" b="3052"/>
          <a:stretch/>
        </p:blipFill>
        <p:spPr bwMode="auto">
          <a:xfrm>
            <a:off x="8955405" y="270052"/>
            <a:ext cx="3017520" cy="36381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Une image contenant fleur&#10;&#10;Description générée automatiquement">
            <a:extLst>
              <a:ext uri="{FF2B5EF4-FFF2-40B4-BE49-F238E27FC236}">
                <a16:creationId xmlns:a16="http://schemas.microsoft.com/office/drawing/2014/main" id="{99D80328-E4FB-450D-98CE-B2F762183AC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 t="21328" b="25393"/>
          <a:stretch/>
        </p:blipFill>
        <p:spPr bwMode="auto">
          <a:xfrm>
            <a:off x="5770504" y="4629236"/>
            <a:ext cx="3017520" cy="20096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Une image contenant texte, intérieur&#10;&#10;Description générée automatiquement">
            <a:extLst>
              <a:ext uri="{FF2B5EF4-FFF2-40B4-BE49-F238E27FC236}">
                <a16:creationId xmlns:a16="http://schemas.microsoft.com/office/drawing/2014/main" id="{4DFC9988-24B0-46CD-8D7E-6CED98AD278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 t="3157" b="11735"/>
          <a:stretch/>
        </p:blipFill>
        <p:spPr bwMode="auto">
          <a:xfrm>
            <a:off x="8955405" y="4070706"/>
            <a:ext cx="3017520" cy="2568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551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1390475" y="53324"/>
            <a:ext cx="9411049" cy="1846389"/>
          </a:xfrm>
        </p:spPr>
        <p:txBody>
          <a:bodyPr>
            <a:normAutofit/>
          </a:bodyPr>
          <a:lstStyle/>
          <a:p>
            <a:r>
              <a:rPr lang="en-US" sz="1800" dirty="0">
                <a:latin typeface="Roboto Light" panose="02000000000000000000" pitchFamily="2" charset="0"/>
                <a:ea typeface="Roboto Light" panose="02000000000000000000" pitchFamily="2" charset="0"/>
                <a:cs typeface="Roboto Light" panose="02000000000000000000" pitchFamily="2" charset="0"/>
              </a:rPr>
              <a:t>"Your client has dry skin and wants to tone and firm her skin”</a:t>
            </a:r>
            <a:endParaRPr lang="fr-FR" sz="1800" dirty="0">
              <a:latin typeface="Roboto Light" panose="02000000000000000000" pitchFamily="2" charset="0"/>
              <a:ea typeface="Roboto Light" panose="02000000000000000000" pitchFamily="2" charset="0"/>
              <a:cs typeface="Roboto Light" panose="02000000000000000000" pitchFamily="2" charset="0"/>
            </a:endParaRPr>
          </a:p>
        </p:txBody>
      </p:sp>
      <p:cxnSp>
        <p:nvCxnSpPr>
          <p:cNvPr id="19" name="Connecteur droit 18"/>
          <p:cNvCxnSpPr/>
          <p:nvPr/>
        </p:nvCxnSpPr>
        <p:spPr>
          <a:xfrm>
            <a:off x="-45679" y="5360011"/>
            <a:ext cx="12192000" cy="0"/>
          </a:xfrm>
          <a:prstGeom prst="line">
            <a:avLst/>
          </a:prstGeom>
        </p:spPr>
        <p:style>
          <a:lnRef idx="1">
            <a:schemeClr val="dk1"/>
          </a:lnRef>
          <a:fillRef idx="0">
            <a:schemeClr val="dk1"/>
          </a:fillRef>
          <a:effectRef idx="0">
            <a:schemeClr val="dk1"/>
          </a:effectRef>
          <a:fontRef idx="minor">
            <a:schemeClr val="tx1"/>
          </a:fontRef>
        </p:style>
      </p:cxnSp>
      <p:sp>
        <p:nvSpPr>
          <p:cNvPr id="26" name="ZoneTexte 25"/>
          <p:cNvSpPr txBox="1"/>
          <p:nvPr/>
        </p:nvSpPr>
        <p:spPr>
          <a:xfrm>
            <a:off x="6822050" y="5036845"/>
            <a:ext cx="4680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noProof="0" dirty="0">
                <a:ln w="18415" cmpd="sng">
                  <a:solidFill>
                    <a:srgbClr val="FFFFFF"/>
                  </a:solidFill>
                  <a:prstDash val="solid"/>
                </a:ln>
                <a:solidFill>
                  <a:srgbClr val="9790BE"/>
                </a:solidFill>
                <a:effectLst>
                  <a:outerShdw blurRad="38100" dist="38100" dir="2700000" algn="tl">
                    <a:srgbClr val="000000">
                      <a:alpha val="43137"/>
                    </a:srgbClr>
                  </a:outerShdw>
                </a:effectLst>
              </a:rPr>
              <a:t>3</a:t>
            </a:r>
            <a:endPar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endParaRPr>
          </a:p>
        </p:txBody>
      </p:sp>
      <p:sp>
        <p:nvSpPr>
          <p:cNvPr id="27" name="ZoneTexte 26"/>
          <p:cNvSpPr txBox="1"/>
          <p:nvPr/>
        </p:nvSpPr>
        <p:spPr>
          <a:xfrm>
            <a:off x="4641099" y="5555524"/>
            <a:ext cx="4729654" cy="400110"/>
          </a:xfrm>
          <a:prstGeom prst="rect">
            <a:avLst/>
          </a:prstGeom>
          <a:noFill/>
        </p:spPr>
        <p:txBody>
          <a:bodyPr wrap="square" rtlCol="0">
            <a:spAutoFit/>
          </a:bodyPr>
          <a:lstStyle/>
          <a:p>
            <a:pPr algn="ctr"/>
            <a:r>
              <a:rPr lang="fr-FR" sz="2000" dirty="0">
                <a:latin typeface="Roboto" panose="02000000000000000000" pitchFamily="2" charset="0"/>
                <a:ea typeface="Roboto" panose="02000000000000000000" pitchFamily="2" charset="0"/>
                <a:cs typeface="Roboto" panose="02000000000000000000" pitchFamily="2" charset="0"/>
              </a:rPr>
              <a:t>I </a:t>
            </a:r>
            <a:r>
              <a:rPr lang="fr-FR" sz="2000" dirty="0" err="1">
                <a:latin typeface="Roboto" panose="02000000000000000000" pitchFamily="2" charset="0"/>
                <a:ea typeface="Roboto" panose="02000000000000000000" pitchFamily="2" charset="0"/>
                <a:cs typeface="Roboto" panose="02000000000000000000" pitchFamily="2" charset="0"/>
              </a:rPr>
              <a:t>treat</a:t>
            </a:r>
            <a:endParaRPr lang="fr-FR" sz="2000" dirty="0">
              <a:latin typeface="Roboto" panose="02000000000000000000" pitchFamily="2" charset="0"/>
              <a:ea typeface="Roboto" panose="02000000000000000000" pitchFamily="2" charset="0"/>
              <a:cs typeface="Roboto" panose="02000000000000000000" pitchFamily="2" charset="0"/>
            </a:endParaRPr>
          </a:p>
        </p:txBody>
      </p:sp>
      <p:grpSp>
        <p:nvGrpSpPr>
          <p:cNvPr id="20" name="Groupe 19"/>
          <p:cNvGrpSpPr/>
          <p:nvPr/>
        </p:nvGrpSpPr>
        <p:grpSpPr>
          <a:xfrm>
            <a:off x="1232458" y="5036068"/>
            <a:ext cx="1335718" cy="923330"/>
            <a:chOff x="-170445" y="5036068"/>
            <a:chExt cx="1335718" cy="923330"/>
          </a:xfrm>
        </p:grpSpPr>
        <p:sp>
          <p:nvSpPr>
            <p:cNvPr id="22" name="ZoneTexte 21"/>
            <p:cNvSpPr txBox="1"/>
            <p:nvPr/>
          </p:nvSpPr>
          <p:spPr>
            <a:xfrm>
              <a:off x="270991" y="5036068"/>
              <a:ext cx="4680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rPr>
                <a:t>1</a:t>
              </a:r>
            </a:p>
          </p:txBody>
        </p:sp>
        <p:sp>
          <p:nvSpPr>
            <p:cNvPr id="25" name="ZoneTexte 24"/>
            <p:cNvSpPr txBox="1"/>
            <p:nvPr/>
          </p:nvSpPr>
          <p:spPr>
            <a:xfrm>
              <a:off x="-170445" y="5559288"/>
              <a:ext cx="1335718" cy="400110"/>
            </a:xfrm>
            <a:prstGeom prst="rect">
              <a:avLst/>
            </a:prstGeom>
            <a:noFill/>
          </p:spPr>
          <p:txBody>
            <a:bodyPr wrap="square" rtlCol="0">
              <a:spAutoFit/>
            </a:bodyPr>
            <a:lstStyle/>
            <a:p>
              <a:r>
                <a:rPr lang="fr-FR" sz="2000" dirty="0">
                  <a:latin typeface="Roboto" panose="02000000000000000000" pitchFamily="2" charset="0"/>
                  <a:ea typeface="Roboto" panose="02000000000000000000" pitchFamily="2" charset="0"/>
                  <a:cs typeface="Roboto" panose="02000000000000000000" pitchFamily="2" charset="0"/>
                </a:rPr>
                <a:t>I </a:t>
              </a:r>
              <a:r>
                <a:rPr lang="fr-FR" sz="2000" dirty="0" err="1">
                  <a:latin typeface="Roboto" panose="02000000000000000000" pitchFamily="2" charset="0"/>
                  <a:ea typeface="Roboto" panose="02000000000000000000" pitchFamily="2" charset="0"/>
                  <a:cs typeface="Roboto" panose="02000000000000000000" pitchFamily="2" charset="0"/>
                </a:rPr>
                <a:t>cleanse</a:t>
              </a:r>
              <a:endParaRPr lang="fr-FR" sz="2000" dirty="0">
                <a:latin typeface="Roboto" panose="02000000000000000000" pitchFamily="2" charset="0"/>
                <a:ea typeface="Roboto" panose="02000000000000000000" pitchFamily="2" charset="0"/>
                <a:cs typeface="Roboto" panose="02000000000000000000" pitchFamily="2" charset="0"/>
              </a:endParaRPr>
            </a:p>
          </p:txBody>
        </p:sp>
      </p:grpSp>
      <p:grpSp>
        <p:nvGrpSpPr>
          <p:cNvPr id="16" name="Groupe 15">
            <a:extLst>
              <a:ext uri="{FF2B5EF4-FFF2-40B4-BE49-F238E27FC236}">
                <a16:creationId xmlns:a16="http://schemas.microsoft.com/office/drawing/2014/main" id="{AA4F8AB6-0644-4664-5D6D-2EBF80C96664}"/>
              </a:ext>
            </a:extLst>
          </p:cNvPr>
          <p:cNvGrpSpPr/>
          <p:nvPr/>
        </p:nvGrpSpPr>
        <p:grpSpPr>
          <a:xfrm>
            <a:off x="3466199" y="1641807"/>
            <a:ext cx="1596734" cy="4435143"/>
            <a:chOff x="3466199" y="1641807"/>
            <a:chExt cx="1596734" cy="4435143"/>
          </a:xfrm>
        </p:grpSpPr>
        <p:grpSp>
          <p:nvGrpSpPr>
            <p:cNvPr id="42" name="Groupe 41"/>
            <p:cNvGrpSpPr/>
            <p:nvPr/>
          </p:nvGrpSpPr>
          <p:grpSpPr>
            <a:xfrm>
              <a:off x="3466199" y="5128565"/>
              <a:ext cx="1596734" cy="948385"/>
              <a:chOff x="1981612" y="5026335"/>
              <a:chExt cx="1596734" cy="922348"/>
            </a:xfrm>
          </p:grpSpPr>
          <p:sp>
            <p:nvSpPr>
              <p:cNvPr id="23" name="ZoneTexte 22"/>
              <p:cNvSpPr txBox="1"/>
              <p:nvPr/>
            </p:nvSpPr>
            <p:spPr>
              <a:xfrm>
                <a:off x="2511839" y="5026335"/>
                <a:ext cx="4680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ln w="18415" cmpd="sng">
                      <a:solidFill>
                        <a:srgbClr val="FFFFFF"/>
                      </a:solidFill>
                      <a:prstDash val="solid"/>
                    </a:ln>
                    <a:solidFill>
                      <a:srgbClr val="9790BE"/>
                    </a:solidFill>
                    <a:effectLst>
                      <a:outerShdw blurRad="38100" dist="38100" dir="2700000" algn="tl">
                        <a:srgbClr val="000000">
                          <a:alpha val="43137"/>
                        </a:srgbClr>
                      </a:outerShdw>
                    </a:effectLst>
                  </a:rPr>
                  <a:t>2</a:t>
                </a:r>
                <a:endPar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endParaRPr>
              </a:p>
            </p:txBody>
          </p:sp>
          <p:sp>
            <p:nvSpPr>
              <p:cNvPr id="24" name="ZoneTexte 23"/>
              <p:cNvSpPr txBox="1"/>
              <p:nvPr/>
            </p:nvSpPr>
            <p:spPr>
              <a:xfrm>
                <a:off x="1981612" y="5548573"/>
                <a:ext cx="1596734" cy="400110"/>
              </a:xfrm>
              <a:prstGeom prst="rect">
                <a:avLst/>
              </a:prstGeom>
              <a:noFill/>
            </p:spPr>
            <p:txBody>
              <a:bodyPr wrap="square" rtlCol="0">
                <a:spAutoFit/>
              </a:bodyPr>
              <a:lstStyle/>
              <a:p>
                <a:r>
                  <a:rPr lang="fr-FR" sz="2000" dirty="0">
                    <a:latin typeface="Roboto" panose="02000000000000000000" pitchFamily="2" charset="0"/>
                    <a:ea typeface="Roboto" panose="02000000000000000000" pitchFamily="2" charset="0"/>
                    <a:cs typeface="Roboto" panose="02000000000000000000" pitchFamily="2" charset="0"/>
                  </a:rPr>
                  <a:t>I </a:t>
                </a:r>
                <a:r>
                  <a:rPr lang="fr-FR" sz="2000" dirty="0" err="1">
                    <a:latin typeface="Roboto" panose="02000000000000000000" pitchFamily="2" charset="0"/>
                    <a:ea typeface="Roboto" panose="02000000000000000000" pitchFamily="2" charset="0"/>
                    <a:cs typeface="Roboto" panose="02000000000000000000" pitchFamily="2" charset="0"/>
                  </a:rPr>
                  <a:t>prepare</a:t>
                </a:r>
                <a:endParaRPr lang="fr-FR" sz="2000" dirty="0">
                  <a:latin typeface="Roboto" panose="02000000000000000000" pitchFamily="2" charset="0"/>
                  <a:ea typeface="Roboto" panose="02000000000000000000" pitchFamily="2" charset="0"/>
                  <a:cs typeface="Roboto" panose="02000000000000000000" pitchFamily="2" charset="0"/>
                </a:endParaRPr>
              </a:p>
            </p:txBody>
          </p:sp>
        </p:grpSp>
        <p:pic>
          <p:nvPicPr>
            <p:cNvPr id="46" name="Image 45"/>
            <p:cNvPicPr>
              <a:picLocks noChangeAspect="1"/>
            </p:cNvPicPr>
            <p:nvPr/>
          </p:nvPicPr>
          <p:blipFill rotWithShape="1">
            <a:blip r:embed="rId3" cstate="print">
              <a:extLst>
                <a:ext uri="{28A0092B-C50C-407E-A947-70E740481C1C}">
                  <a14:useLocalDpi xmlns:a14="http://schemas.microsoft.com/office/drawing/2010/main" val="0"/>
                </a:ext>
              </a:extLst>
            </a:blip>
            <a:srcRect l="16772" t="5001" r="15863" b="13461"/>
            <a:stretch/>
          </p:blipFill>
          <p:spPr>
            <a:xfrm>
              <a:off x="3812924" y="1641807"/>
              <a:ext cx="818199" cy="3347137"/>
            </a:xfrm>
            <a:prstGeom prst="rect">
              <a:avLst/>
            </a:prstGeom>
          </p:spPr>
        </p:pic>
      </p:grpSp>
      <p:sp>
        <p:nvSpPr>
          <p:cNvPr id="29" name="ZoneTexte 28"/>
          <p:cNvSpPr txBox="1"/>
          <p:nvPr/>
        </p:nvSpPr>
        <p:spPr>
          <a:xfrm>
            <a:off x="9532977" y="5036845"/>
            <a:ext cx="608475"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noProof="0" dirty="0">
                <a:ln w="18415" cmpd="sng">
                  <a:solidFill>
                    <a:srgbClr val="FFFFFF"/>
                  </a:solidFill>
                  <a:prstDash val="solid"/>
                </a:ln>
                <a:solidFill>
                  <a:srgbClr val="9790BE"/>
                </a:solidFill>
                <a:effectLst>
                  <a:outerShdw blurRad="38100" dist="38100" dir="2700000" algn="tl">
                    <a:srgbClr val="000000">
                      <a:alpha val="43137"/>
                    </a:srgbClr>
                  </a:outerShdw>
                </a:effectLst>
              </a:rPr>
              <a:t>4</a:t>
            </a:r>
            <a:endPar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endParaRPr>
          </a:p>
        </p:txBody>
      </p:sp>
      <p:sp>
        <p:nvSpPr>
          <p:cNvPr id="30" name="ZoneTexte 29"/>
          <p:cNvSpPr txBox="1"/>
          <p:nvPr/>
        </p:nvSpPr>
        <p:spPr>
          <a:xfrm>
            <a:off x="8782237" y="5531022"/>
            <a:ext cx="2109953" cy="400110"/>
          </a:xfrm>
          <a:prstGeom prst="rect">
            <a:avLst/>
          </a:prstGeom>
          <a:noFill/>
        </p:spPr>
        <p:txBody>
          <a:bodyPr wrap="square" rtlCol="0">
            <a:spAutoFit/>
          </a:bodyPr>
          <a:lstStyle/>
          <a:p>
            <a:pPr algn="ctr"/>
            <a:r>
              <a:rPr lang="fr-FR" sz="2000" dirty="0">
                <a:latin typeface="Roboto" panose="02000000000000000000" pitchFamily="2" charset="0"/>
                <a:ea typeface="Roboto" panose="02000000000000000000" pitchFamily="2" charset="0"/>
                <a:cs typeface="Roboto" panose="02000000000000000000" pitchFamily="2" charset="0"/>
              </a:rPr>
              <a:t>I </a:t>
            </a:r>
            <a:r>
              <a:rPr lang="fr-FR" sz="2000" dirty="0" err="1">
                <a:latin typeface="Roboto" panose="02000000000000000000" pitchFamily="2" charset="0"/>
                <a:ea typeface="Roboto" panose="02000000000000000000" pitchFamily="2" charset="0"/>
                <a:cs typeface="Roboto" panose="02000000000000000000" pitchFamily="2" charset="0"/>
              </a:rPr>
              <a:t>protect</a:t>
            </a:r>
            <a:endParaRPr lang="fr-FR" sz="2000" dirty="0">
              <a:latin typeface="Roboto" panose="02000000000000000000" pitchFamily="2" charset="0"/>
              <a:ea typeface="Roboto" panose="02000000000000000000" pitchFamily="2" charset="0"/>
              <a:cs typeface="Roboto" panose="02000000000000000000" pitchFamily="2" charset="0"/>
            </a:endParaRPr>
          </a:p>
        </p:txBody>
      </p:sp>
      <p:pic>
        <p:nvPicPr>
          <p:cNvPr id="2" name="Picture 4">
            <a:extLst>
              <a:ext uri="{FF2B5EF4-FFF2-40B4-BE49-F238E27FC236}">
                <a16:creationId xmlns:a16="http://schemas.microsoft.com/office/drawing/2014/main" id="{9621B851-736E-3535-F0B0-90A1DEABF5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815" t="31744" r="32030" b="7537"/>
          <a:stretch/>
        </p:blipFill>
        <p:spPr bwMode="auto">
          <a:xfrm>
            <a:off x="5463181" y="3150947"/>
            <a:ext cx="818199" cy="1953031"/>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titre 1">
            <a:extLst>
              <a:ext uri="{FF2B5EF4-FFF2-40B4-BE49-F238E27FC236}">
                <a16:creationId xmlns:a16="http://schemas.microsoft.com/office/drawing/2014/main" id="{699769D6-B10F-E289-AC9E-31C1DECC5F81}"/>
              </a:ext>
            </a:extLst>
          </p:cNvPr>
          <p:cNvSpPr txBox="1">
            <a:spLocks/>
          </p:cNvSpPr>
          <p:nvPr/>
        </p:nvSpPr>
        <p:spPr>
          <a:xfrm>
            <a:off x="-814144" y="-278427"/>
            <a:ext cx="9411049"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2400" dirty="0"/>
              <a:t>WHICH BEAUTY ROUTINE TO RECOMMEND ?</a:t>
            </a:r>
          </a:p>
        </p:txBody>
      </p:sp>
      <p:pic>
        <p:nvPicPr>
          <p:cNvPr id="6" name="Image 5" descr="Une image contenant texte, articles de toilette, lotion&#10;&#10;Description générée automatiquement">
            <a:extLst>
              <a:ext uri="{FF2B5EF4-FFF2-40B4-BE49-F238E27FC236}">
                <a16:creationId xmlns:a16="http://schemas.microsoft.com/office/drawing/2014/main" id="{E83F626D-EB64-053B-A533-3EC18DC8697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847" t="8755" r="32577" b="4891"/>
          <a:stretch/>
        </p:blipFill>
        <p:spPr>
          <a:xfrm>
            <a:off x="793261" y="1698563"/>
            <a:ext cx="878394" cy="3290381"/>
          </a:xfrm>
          <a:prstGeom prst="rect">
            <a:avLst/>
          </a:prstGeom>
        </p:spPr>
      </p:pic>
      <p:pic>
        <p:nvPicPr>
          <p:cNvPr id="7" name="Picture 2">
            <a:extLst>
              <a:ext uri="{FF2B5EF4-FFF2-40B4-BE49-F238E27FC236}">
                <a16:creationId xmlns:a16="http://schemas.microsoft.com/office/drawing/2014/main" id="{81D43C22-6402-DB13-5E8A-110B7992A5D3}"/>
              </a:ext>
            </a:extLst>
          </p:cNvPr>
          <p:cNvPicPr>
            <a:picLocks noChangeAspect="1" noChangeArrowheads="1"/>
          </p:cNvPicPr>
          <p:nvPr/>
        </p:nvPicPr>
        <p:blipFill>
          <a:blip r:embed="rId6">
            <a:alphaModFix/>
            <a:extLst>
              <a:ext uri="{28A0092B-C50C-407E-A947-70E740481C1C}">
                <a14:useLocalDpi xmlns:a14="http://schemas.microsoft.com/office/drawing/2010/main" val="0"/>
              </a:ext>
            </a:extLst>
          </a:blip>
          <a:srcRect/>
          <a:stretch>
            <a:fillRect/>
          </a:stretch>
        </p:blipFill>
        <p:spPr bwMode="auto">
          <a:xfrm>
            <a:off x="6682394" y="1958952"/>
            <a:ext cx="850002" cy="3128839"/>
          </a:xfrm>
          <a:prstGeom prst="rect">
            <a:avLst/>
          </a:prstGeom>
          <a:noFill/>
          <a:extLst>
            <a:ext uri="{909E8E84-426E-40DD-AFC4-6F175D3DCCD1}">
              <a14:hiddenFill xmlns:a14="http://schemas.microsoft.com/office/drawing/2010/main">
                <a:solidFill>
                  <a:srgbClr val="FFFFFF"/>
                </a:solidFill>
              </a14:hiddenFill>
            </a:ext>
          </a:extLst>
        </p:spPr>
      </p:pic>
      <p:sp>
        <p:nvSpPr>
          <p:cNvPr id="9" name="object 27">
            <a:extLst>
              <a:ext uri="{FF2B5EF4-FFF2-40B4-BE49-F238E27FC236}">
                <a16:creationId xmlns:a16="http://schemas.microsoft.com/office/drawing/2014/main" id="{E39B2754-85F5-F702-5645-E25CB8343216}"/>
              </a:ext>
            </a:extLst>
          </p:cNvPr>
          <p:cNvSpPr/>
          <p:nvPr/>
        </p:nvSpPr>
        <p:spPr>
          <a:xfrm rot="5400000">
            <a:off x="5515435" y="2744474"/>
            <a:ext cx="3260504" cy="1629628"/>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chemeClr val="accent4"/>
            </a:solidFill>
          </a:ln>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100" dirty="0">
              <a:solidFill>
                <a:schemeClr val="accent2"/>
              </a:solidFill>
              <a:ea typeface="Roboto Mono" panose="00000009000000000000" pitchFamily="49" charset="0"/>
            </a:endParaRPr>
          </a:p>
        </p:txBody>
      </p:sp>
      <p:sp>
        <p:nvSpPr>
          <p:cNvPr id="12" name="Rectangle 11">
            <a:extLst>
              <a:ext uri="{FF2B5EF4-FFF2-40B4-BE49-F238E27FC236}">
                <a16:creationId xmlns:a16="http://schemas.microsoft.com/office/drawing/2014/main" id="{9DCF1628-6BC1-44BC-2683-6D379111AD9C}"/>
              </a:ext>
            </a:extLst>
          </p:cNvPr>
          <p:cNvSpPr/>
          <p:nvPr/>
        </p:nvSpPr>
        <p:spPr>
          <a:xfrm>
            <a:off x="5604830" y="1259025"/>
            <a:ext cx="3081713"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chemeClr val="tx1">
                    <a:lumMod val="75000"/>
                    <a:lumOff val="25000"/>
                  </a:schemeClr>
                </a:solidFill>
                <a:latin typeface="Roboto Light" panose="02000000000000000000" pitchFamily="2" charset="0"/>
                <a:ea typeface="Roboto Light" panose="02000000000000000000" pitchFamily="2" charset="0"/>
              </a:rPr>
              <a:t>ADVANCED </a:t>
            </a:r>
            <a:br>
              <a:rPr lang="fr-FR" sz="1600" b="1" dirty="0">
                <a:solidFill>
                  <a:schemeClr val="tx1">
                    <a:lumMod val="75000"/>
                    <a:lumOff val="25000"/>
                  </a:schemeClr>
                </a:solidFill>
                <a:latin typeface="Roboto Light" panose="02000000000000000000" pitchFamily="2" charset="0"/>
                <a:ea typeface="Roboto Light" panose="02000000000000000000" pitchFamily="2" charset="0"/>
              </a:rPr>
            </a:br>
            <a:r>
              <a:rPr lang="fr-FR" sz="1600" b="1" dirty="0">
                <a:solidFill>
                  <a:schemeClr val="tx1">
                    <a:lumMod val="75000"/>
                    <a:lumOff val="25000"/>
                  </a:schemeClr>
                </a:solidFill>
                <a:latin typeface="Roboto Light" panose="02000000000000000000" pitchFamily="2" charset="0"/>
                <a:ea typeface="Roboto Light" panose="02000000000000000000" pitchFamily="2" charset="0"/>
              </a:rPr>
              <a:t>OPTIMIZER SERUM</a:t>
            </a:r>
            <a:endParaRPr kumimoji="0" lang="fr-FR" sz="1600" b="1" i="0" u="none" strike="noStrike" kern="1200" cap="none" spc="0" normalizeH="0" baseline="0" noProof="0" dirty="0">
              <a:ln>
                <a:noFill/>
              </a:ln>
              <a:solidFill>
                <a:schemeClr val="tx1">
                  <a:lumMod val="75000"/>
                  <a:lumOff val="25000"/>
                </a:schemeClr>
              </a:solidFill>
              <a:uLnTx/>
              <a:uFillTx/>
              <a:latin typeface="Roboto Light" panose="02000000000000000000" pitchFamily="2" charset="0"/>
              <a:ea typeface="Roboto Light" panose="02000000000000000000" pitchFamily="2" charset="0"/>
            </a:endParaRPr>
          </a:p>
        </p:txBody>
      </p:sp>
      <p:pic>
        <p:nvPicPr>
          <p:cNvPr id="15" name="Image 14" descr="Une image contenant texte, articles de toilette, lotion&#10;&#10;Description générée automatiquement">
            <a:extLst>
              <a:ext uri="{FF2B5EF4-FFF2-40B4-BE49-F238E27FC236}">
                <a16:creationId xmlns:a16="http://schemas.microsoft.com/office/drawing/2014/main" id="{1BC22586-616A-D9D1-8C4E-492ED4C324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6450" y="2039334"/>
            <a:ext cx="1502448" cy="3145123"/>
          </a:xfrm>
          <a:prstGeom prst="rect">
            <a:avLst/>
          </a:prstGeom>
        </p:spPr>
      </p:pic>
    </p:spTree>
    <p:extLst>
      <p:ext uri="{BB962C8B-B14F-4D97-AF65-F5344CB8AC3E}">
        <p14:creationId xmlns:p14="http://schemas.microsoft.com/office/powerpoint/2010/main" val="237235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6" grpId="0" animBg="1"/>
      <p:bldP spid="27" grpId="0"/>
      <p:bldP spid="29" grpId="0" animBg="1"/>
      <p:bldP spid="30" grpId="0"/>
      <p:bldP spid="9"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562374" y="53324"/>
            <a:ext cx="11583947" cy="2158095"/>
          </a:xfrm>
        </p:spPr>
        <p:txBody>
          <a:bodyPr>
            <a:normAutofit/>
          </a:bodyPr>
          <a:lstStyle/>
          <a:p>
            <a:r>
              <a:rPr lang="en-US" sz="1800" dirty="0">
                <a:latin typeface="Roboto Light" panose="02000000000000000000" pitchFamily="2" charset="0"/>
                <a:ea typeface="Roboto Light" panose="02000000000000000000" pitchFamily="2" charset="0"/>
                <a:cs typeface="Roboto Light" panose="02000000000000000000" pitchFamily="2" charset="0"/>
              </a:rPr>
              <a:t>"Your client has combination skin and wishes to treat the signs of aging, unify and give radiance to her skin.”</a:t>
            </a:r>
            <a:endParaRPr lang="fr-FR" sz="1800" dirty="0">
              <a:latin typeface="Roboto Light" panose="02000000000000000000" pitchFamily="2" charset="0"/>
              <a:ea typeface="Roboto Light" panose="02000000000000000000" pitchFamily="2" charset="0"/>
              <a:cs typeface="Roboto Light" panose="02000000000000000000" pitchFamily="2" charset="0"/>
            </a:endParaRPr>
          </a:p>
        </p:txBody>
      </p:sp>
      <p:cxnSp>
        <p:nvCxnSpPr>
          <p:cNvPr id="19" name="Connecteur droit 18"/>
          <p:cNvCxnSpPr/>
          <p:nvPr/>
        </p:nvCxnSpPr>
        <p:spPr>
          <a:xfrm>
            <a:off x="-45679" y="5360011"/>
            <a:ext cx="12192000" cy="0"/>
          </a:xfrm>
          <a:prstGeom prst="line">
            <a:avLst/>
          </a:prstGeom>
        </p:spPr>
        <p:style>
          <a:lnRef idx="1">
            <a:schemeClr val="dk1"/>
          </a:lnRef>
          <a:fillRef idx="0">
            <a:schemeClr val="dk1"/>
          </a:fillRef>
          <a:effectRef idx="0">
            <a:schemeClr val="dk1"/>
          </a:effectRef>
          <a:fontRef idx="minor">
            <a:schemeClr val="tx1"/>
          </a:fontRef>
        </p:style>
      </p:cxnSp>
      <p:sp>
        <p:nvSpPr>
          <p:cNvPr id="26" name="ZoneTexte 25"/>
          <p:cNvSpPr txBox="1"/>
          <p:nvPr/>
        </p:nvSpPr>
        <p:spPr>
          <a:xfrm>
            <a:off x="6822050" y="5036845"/>
            <a:ext cx="4680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noProof="0" dirty="0">
                <a:ln w="18415" cmpd="sng">
                  <a:solidFill>
                    <a:srgbClr val="FFFFFF"/>
                  </a:solidFill>
                  <a:prstDash val="solid"/>
                </a:ln>
                <a:solidFill>
                  <a:srgbClr val="9790BE"/>
                </a:solidFill>
                <a:effectLst>
                  <a:outerShdw blurRad="38100" dist="38100" dir="2700000" algn="tl">
                    <a:srgbClr val="000000">
                      <a:alpha val="43137"/>
                    </a:srgbClr>
                  </a:outerShdw>
                </a:effectLst>
              </a:rPr>
              <a:t>3</a:t>
            </a:r>
            <a:endPar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endParaRPr>
          </a:p>
        </p:txBody>
      </p:sp>
      <p:sp>
        <p:nvSpPr>
          <p:cNvPr id="27" name="ZoneTexte 26"/>
          <p:cNvSpPr txBox="1"/>
          <p:nvPr/>
        </p:nvSpPr>
        <p:spPr>
          <a:xfrm>
            <a:off x="4641099" y="5555524"/>
            <a:ext cx="4729654" cy="400110"/>
          </a:xfrm>
          <a:prstGeom prst="rect">
            <a:avLst/>
          </a:prstGeom>
          <a:noFill/>
        </p:spPr>
        <p:txBody>
          <a:bodyPr wrap="square" rtlCol="0">
            <a:spAutoFit/>
          </a:bodyPr>
          <a:lstStyle/>
          <a:p>
            <a:pPr algn="ctr"/>
            <a:r>
              <a:rPr lang="fr-FR" sz="2000" dirty="0">
                <a:latin typeface="Roboto" panose="02000000000000000000" pitchFamily="2" charset="0"/>
                <a:ea typeface="Roboto" panose="02000000000000000000" pitchFamily="2" charset="0"/>
                <a:cs typeface="Roboto" panose="02000000000000000000" pitchFamily="2" charset="0"/>
              </a:rPr>
              <a:t>I </a:t>
            </a:r>
            <a:r>
              <a:rPr lang="fr-FR" sz="2000" dirty="0" err="1">
                <a:latin typeface="Roboto" panose="02000000000000000000" pitchFamily="2" charset="0"/>
                <a:ea typeface="Roboto" panose="02000000000000000000" pitchFamily="2" charset="0"/>
                <a:cs typeface="Roboto" panose="02000000000000000000" pitchFamily="2" charset="0"/>
              </a:rPr>
              <a:t>treat</a:t>
            </a:r>
            <a:endParaRPr lang="fr-FR" sz="2000" dirty="0">
              <a:latin typeface="Roboto" panose="02000000000000000000" pitchFamily="2" charset="0"/>
              <a:ea typeface="Roboto" panose="02000000000000000000" pitchFamily="2" charset="0"/>
              <a:cs typeface="Roboto" panose="02000000000000000000" pitchFamily="2" charset="0"/>
            </a:endParaRPr>
          </a:p>
        </p:txBody>
      </p:sp>
      <p:grpSp>
        <p:nvGrpSpPr>
          <p:cNvPr id="20" name="Groupe 19"/>
          <p:cNvGrpSpPr/>
          <p:nvPr/>
        </p:nvGrpSpPr>
        <p:grpSpPr>
          <a:xfrm>
            <a:off x="1232458" y="5036068"/>
            <a:ext cx="1335718" cy="923330"/>
            <a:chOff x="-170445" y="5036068"/>
            <a:chExt cx="1335718" cy="923330"/>
          </a:xfrm>
        </p:grpSpPr>
        <p:sp>
          <p:nvSpPr>
            <p:cNvPr id="22" name="ZoneTexte 21"/>
            <p:cNvSpPr txBox="1"/>
            <p:nvPr/>
          </p:nvSpPr>
          <p:spPr>
            <a:xfrm>
              <a:off x="270991" y="5036068"/>
              <a:ext cx="4680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rPr>
                <a:t>1</a:t>
              </a:r>
            </a:p>
          </p:txBody>
        </p:sp>
        <p:sp>
          <p:nvSpPr>
            <p:cNvPr id="25" name="ZoneTexte 24"/>
            <p:cNvSpPr txBox="1"/>
            <p:nvPr/>
          </p:nvSpPr>
          <p:spPr>
            <a:xfrm>
              <a:off x="-170445" y="5559288"/>
              <a:ext cx="1335718" cy="400110"/>
            </a:xfrm>
            <a:prstGeom prst="rect">
              <a:avLst/>
            </a:prstGeom>
            <a:noFill/>
          </p:spPr>
          <p:txBody>
            <a:bodyPr wrap="square" rtlCol="0">
              <a:spAutoFit/>
            </a:bodyPr>
            <a:lstStyle/>
            <a:p>
              <a:r>
                <a:rPr lang="fr-FR" sz="2000" dirty="0">
                  <a:latin typeface="Roboto" panose="02000000000000000000" pitchFamily="2" charset="0"/>
                  <a:ea typeface="Roboto" panose="02000000000000000000" pitchFamily="2" charset="0"/>
                  <a:cs typeface="Roboto" panose="02000000000000000000" pitchFamily="2" charset="0"/>
                </a:rPr>
                <a:t>I </a:t>
              </a:r>
              <a:r>
                <a:rPr lang="fr-FR" sz="2000" dirty="0" err="1">
                  <a:latin typeface="Roboto" panose="02000000000000000000" pitchFamily="2" charset="0"/>
                  <a:ea typeface="Roboto" panose="02000000000000000000" pitchFamily="2" charset="0"/>
                  <a:cs typeface="Roboto" panose="02000000000000000000" pitchFamily="2" charset="0"/>
                </a:rPr>
                <a:t>cleanse</a:t>
              </a:r>
              <a:endParaRPr lang="fr-FR" sz="2000" dirty="0">
                <a:latin typeface="Roboto" panose="02000000000000000000" pitchFamily="2" charset="0"/>
                <a:ea typeface="Roboto" panose="02000000000000000000" pitchFamily="2" charset="0"/>
                <a:cs typeface="Roboto" panose="02000000000000000000" pitchFamily="2" charset="0"/>
              </a:endParaRPr>
            </a:p>
          </p:txBody>
        </p:sp>
      </p:grpSp>
      <p:grpSp>
        <p:nvGrpSpPr>
          <p:cNvPr id="16" name="Groupe 15">
            <a:extLst>
              <a:ext uri="{FF2B5EF4-FFF2-40B4-BE49-F238E27FC236}">
                <a16:creationId xmlns:a16="http://schemas.microsoft.com/office/drawing/2014/main" id="{AA4F8AB6-0644-4664-5D6D-2EBF80C96664}"/>
              </a:ext>
            </a:extLst>
          </p:cNvPr>
          <p:cNvGrpSpPr/>
          <p:nvPr/>
        </p:nvGrpSpPr>
        <p:grpSpPr>
          <a:xfrm>
            <a:off x="3466199" y="1641807"/>
            <a:ext cx="1596734" cy="4435143"/>
            <a:chOff x="3466199" y="1641807"/>
            <a:chExt cx="1596734" cy="4435143"/>
          </a:xfrm>
        </p:grpSpPr>
        <p:grpSp>
          <p:nvGrpSpPr>
            <p:cNvPr id="42" name="Groupe 41"/>
            <p:cNvGrpSpPr/>
            <p:nvPr/>
          </p:nvGrpSpPr>
          <p:grpSpPr>
            <a:xfrm>
              <a:off x="3466199" y="5128565"/>
              <a:ext cx="1596734" cy="948385"/>
              <a:chOff x="1981612" y="5026335"/>
              <a:chExt cx="1596734" cy="922348"/>
            </a:xfrm>
          </p:grpSpPr>
          <p:sp>
            <p:nvSpPr>
              <p:cNvPr id="23" name="ZoneTexte 22"/>
              <p:cNvSpPr txBox="1"/>
              <p:nvPr/>
            </p:nvSpPr>
            <p:spPr>
              <a:xfrm>
                <a:off x="2511839" y="5026335"/>
                <a:ext cx="4680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ln w="18415" cmpd="sng">
                      <a:solidFill>
                        <a:srgbClr val="FFFFFF"/>
                      </a:solidFill>
                      <a:prstDash val="solid"/>
                    </a:ln>
                    <a:solidFill>
                      <a:srgbClr val="9790BE"/>
                    </a:solidFill>
                    <a:effectLst>
                      <a:outerShdw blurRad="38100" dist="38100" dir="2700000" algn="tl">
                        <a:srgbClr val="000000">
                          <a:alpha val="43137"/>
                        </a:srgbClr>
                      </a:outerShdw>
                    </a:effectLst>
                  </a:rPr>
                  <a:t>2</a:t>
                </a:r>
                <a:endPar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endParaRPr>
              </a:p>
            </p:txBody>
          </p:sp>
          <p:sp>
            <p:nvSpPr>
              <p:cNvPr id="24" name="ZoneTexte 23"/>
              <p:cNvSpPr txBox="1"/>
              <p:nvPr/>
            </p:nvSpPr>
            <p:spPr>
              <a:xfrm>
                <a:off x="1981612" y="5548573"/>
                <a:ext cx="1596734" cy="400110"/>
              </a:xfrm>
              <a:prstGeom prst="rect">
                <a:avLst/>
              </a:prstGeom>
              <a:noFill/>
            </p:spPr>
            <p:txBody>
              <a:bodyPr wrap="square" rtlCol="0">
                <a:spAutoFit/>
              </a:bodyPr>
              <a:lstStyle/>
              <a:p>
                <a:r>
                  <a:rPr lang="fr-FR" sz="2000" dirty="0">
                    <a:latin typeface="Roboto" panose="02000000000000000000" pitchFamily="2" charset="0"/>
                    <a:ea typeface="Roboto" panose="02000000000000000000" pitchFamily="2" charset="0"/>
                    <a:cs typeface="Roboto" panose="02000000000000000000" pitchFamily="2" charset="0"/>
                  </a:rPr>
                  <a:t>I </a:t>
                </a:r>
                <a:r>
                  <a:rPr lang="fr-FR" sz="2000" dirty="0" err="1">
                    <a:latin typeface="Roboto" panose="02000000000000000000" pitchFamily="2" charset="0"/>
                    <a:ea typeface="Roboto" panose="02000000000000000000" pitchFamily="2" charset="0"/>
                    <a:cs typeface="Roboto" panose="02000000000000000000" pitchFamily="2" charset="0"/>
                  </a:rPr>
                  <a:t>prepare</a:t>
                </a:r>
                <a:endParaRPr lang="fr-FR" sz="2000" dirty="0">
                  <a:latin typeface="Roboto" panose="02000000000000000000" pitchFamily="2" charset="0"/>
                  <a:ea typeface="Roboto" panose="02000000000000000000" pitchFamily="2" charset="0"/>
                  <a:cs typeface="Roboto" panose="02000000000000000000" pitchFamily="2" charset="0"/>
                </a:endParaRPr>
              </a:p>
            </p:txBody>
          </p:sp>
        </p:grpSp>
        <p:pic>
          <p:nvPicPr>
            <p:cNvPr id="46" name="Image 45"/>
            <p:cNvPicPr>
              <a:picLocks noChangeAspect="1"/>
            </p:cNvPicPr>
            <p:nvPr/>
          </p:nvPicPr>
          <p:blipFill>
            <a:blip r:embed="rId3">
              <a:extLst>
                <a:ext uri="{28A0092B-C50C-407E-A947-70E740481C1C}">
                  <a14:useLocalDpi xmlns:a14="http://schemas.microsoft.com/office/drawing/2010/main" val="0"/>
                </a:ext>
              </a:extLst>
            </a:blip>
            <a:srcRect l="8231" r="8231"/>
            <a:stretch/>
          </p:blipFill>
          <p:spPr>
            <a:xfrm>
              <a:off x="3812924" y="1641807"/>
              <a:ext cx="818199" cy="3347137"/>
            </a:xfrm>
            <a:prstGeom prst="rect">
              <a:avLst/>
            </a:prstGeom>
          </p:spPr>
        </p:pic>
      </p:grpSp>
      <p:sp>
        <p:nvSpPr>
          <p:cNvPr id="29" name="ZoneTexte 28"/>
          <p:cNvSpPr txBox="1"/>
          <p:nvPr/>
        </p:nvSpPr>
        <p:spPr>
          <a:xfrm>
            <a:off x="9532977" y="5036845"/>
            <a:ext cx="608475"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endParaRPr>
          </a:p>
        </p:txBody>
      </p:sp>
      <p:pic>
        <p:nvPicPr>
          <p:cNvPr id="14" name="Image 13">
            <a:extLst>
              <a:ext uri="{FF2B5EF4-FFF2-40B4-BE49-F238E27FC236}">
                <a16:creationId xmlns:a16="http://schemas.microsoft.com/office/drawing/2014/main" id="{0B7A2766-76DF-214C-F21D-0E87152F4AE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36908" y="1733550"/>
            <a:ext cx="1087066" cy="3214741"/>
          </a:xfrm>
          <a:prstGeom prst="rect">
            <a:avLst/>
          </a:prstGeom>
        </p:spPr>
      </p:pic>
      <p:pic>
        <p:nvPicPr>
          <p:cNvPr id="2" name="Picture 4">
            <a:extLst>
              <a:ext uri="{FF2B5EF4-FFF2-40B4-BE49-F238E27FC236}">
                <a16:creationId xmlns:a16="http://schemas.microsoft.com/office/drawing/2014/main" id="{9621B851-736E-3535-F0B0-90A1DEABF5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153" r="5153"/>
          <a:stretch/>
        </p:blipFill>
        <p:spPr bwMode="auto">
          <a:xfrm>
            <a:off x="5463181" y="3150947"/>
            <a:ext cx="818199" cy="1953031"/>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E83F626D-EB64-053B-A533-3EC18DC8697F}"/>
              </a:ext>
            </a:extLst>
          </p:cNvPr>
          <p:cNvPicPr>
            <a:picLocks noChangeAspect="1"/>
          </p:cNvPicPr>
          <p:nvPr/>
        </p:nvPicPr>
        <p:blipFill>
          <a:blip r:embed="rId6">
            <a:extLst>
              <a:ext uri="{28A0092B-C50C-407E-A947-70E740481C1C}">
                <a14:useLocalDpi xmlns:a14="http://schemas.microsoft.com/office/drawing/2010/main" val="0"/>
              </a:ext>
            </a:extLst>
          </a:blip>
          <a:srcRect l="10095" r="10095"/>
          <a:stretch/>
        </p:blipFill>
        <p:spPr>
          <a:xfrm>
            <a:off x="562374" y="1843800"/>
            <a:ext cx="839622" cy="3145144"/>
          </a:xfrm>
          <a:prstGeom prst="rect">
            <a:avLst/>
          </a:prstGeom>
        </p:spPr>
      </p:pic>
      <p:pic>
        <p:nvPicPr>
          <p:cNvPr id="7" name="Picture 2">
            <a:extLst>
              <a:ext uri="{FF2B5EF4-FFF2-40B4-BE49-F238E27FC236}">
                <a16:creationId xmlns:a16="http://schemas.microsoft.com/office/drawing/2014/main" id="{81D43C22-6402-DB13-5E8A-110B7992A5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6633585" y="1925473"/>
            <a:ext cx="1024202" cy="3059305"/>
          </a:xfrm>
          <a:prstGeom prst="rect">
            <a:avLst/>
          </a:prstGeom>
          <a:noFill/>
          <a:extLst>
            <a:ext uri="{909E8E84-426E-40DD-AFC4-6F175D3DCCD1}">
              <a14:hiddenFill xmlns:a14="http://schemas.microsoft.com/office/drawing/2010/main">
                <a:solidFill>
                  <a:srgbClr val="FFFFFF"/>
                </a:solidFill>
              </a14:hiddenFill>
            </a:ext>
          </a:extLst>
        </p:spPr>
      </p:pic>
      <p:sp>
        <p:nvSpPr>
          <p:cNvPr id="9" name="object 27">
            <a:extLst>
              <a:ext uri="{FF2B5EF4-FFF2-40B4-BE49-F238E27FC236}">
                <a16:creationId xmlns:a16="http://schemas.microsoft.com/office/drawing/2014/main" id="{E39B2754-85F5-F702-5645-E25CB8343216}"/>
              </a:ext>
            </a:extLst>
          </p:cNvPr>
          <p:cNvSpPr/>
          <p:nvPr/>
        </p:nvSpPr>
        <p:spPr>
          <a:xfrm rot="5400000">
            <a:off x="5515434" y="2617415"/>
            <a:ext cx="3260504" cy="1629628"/>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chemeClr val="accent4"/>
            </a:solidFill>
          </a:ln>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100" dirty="0">
              <a:solidFill>
                <a:schemeClr val="accent2"/>
              </a:solidFill>
              <a:ea typeface="Roboto Mono" panose="00000009000000000000" pitchFamily="49" charset="0"/>
            </a:endParaRPr>
          </a:p>
        </p:txBody>
      </p:sp>
      <p:sp>
        <p:nvSpPr>
          <p:cNvPr id="12" name="Rectangle 11">
            <a:extLst>
              <a:ext uri="{FF2B5EF4-FFF2-40B4-BE49-F238E27FC236}">
                <a16:creationId xmlns:a16="http://schemas.microsoft.com/office/drawing/2014/main" id="{9DCF1628-6BC1-44BC-2683-6D379111AD9C}"/>
              </a:ext>
            </a:extLst>
          </p:cNvPr>
          <p:cNvSpPr/>
          <p:nvPr/>
        </p:nvSpPr>
        <p:spPr>
          <a:xfrm>
            <a:off x="5604830" y="1259025"/>
            <a:ext cx="3081713"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chemeClr val="tx1">
                    <a:lumMod val="75000"/>
                    <a:lumOff val="25000"/>
                  </a:schemeClr>
                </a:solidFill>
                <a:latin typeface="Roboto Light" panose="02000000000000000000" pitchFamily="2" charset="0"/>
                <a:ea typeface="Roboto Light" panose="02000000000000000000" pitchFamily="2" charset="0"/>
              </a:rPr>
              <a:t>SERUM C20</a:t>
            </a:r>
            <a:endParaRPr kumimoji="0" lang="fr-FR" sz="1600" b="1" i="0" u="none" strike="noStrike" kern="1200" cap="none" spc="0" normalizeH="0" baseline="0" noProof="0" dirty="0">
              <a:ln>
                <a:noFill/>
              </a:ln>
              <a:solidFill>
                <a:schemeClr val="tx1">
                  <a:lumMod val="75000"/>
                  <a:lumOff val="25000"/>
                </a:schemeClr>
              </a:solidFill>
              <a:uLnTx/>
              <a:uFillTx/>
              <a:latin typeface="Roboto Light" panose="02000000000000000000" pitchFamily="2" charset="0"/>
              <a:ea typeface="Roboto Light" panose="02000000000000000000" pitchFamily="2" charset="0"/>
            </a:endParaRPr>
          </a:p>
        </p:txBody>
      </p:sp>
      <p:sp>
        <p:nvSpPr>
          <p:cNvPr id="4" name="Rectangle 3">
            <a:extLst>
              <a:ext uri="{FF2B5EF4-FFF2-40B4-BE49-F238E27FC236}">
                <a16:creationId xmlns:a16="http://schemas.microsoft.com/office/drawing/2014/main" id="{C0357797-20ED-7FE2-84BA-261EF28B147E}"/>
              </a:ext>
            </a:extLst>
          </p:cNvPr>
          <p:cNvSpPr/>
          <p:nvPr/>
        </p:nvSpPr>
        <p:spPr>
          <a:xfrm>
            <a:off x="10141451" y="4984778"/>
            <a:ext cx="2004870" cy="719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space réservé du titre 1">
            <a:extLst>
              <a:ext uri="{FF2B5EF4-FFF2-40B4-BE49-F238E27FC236}">
                <a16:creationId xmlns:a16="http://schemas.microsoft.com/office/drawing/2014/main" id="{8CDFEE75-D9F6-447D-B78B-3F4B46DFFE76}"/>
              </a:ext>
            </a:extLst>
          </p:cNvPr>
          <p:cNvSpPr txBox="1">
            <a:spLocks/>
          </p:cNvSpPr>
          <p:nvPr/>
        </p:nvSpPr>
        <p:spPr>
          <a:xfrm>
            <a:off x="-814144" y="-278427"/>
            <a:ext cx="9411049"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2400" dirty="0"/>
              <a:t>WHICH BEAUTY ROUTINE TO RECOMMEND ?</a:t>
            </a:r>
          </a:p>
        </p:txBody>
      </p:sp>
    </p:spTree>
    <p:extLst>
      <p:ext uri="{BB962C8B-B14F-4D97-AF65-F5344CB8AC3E}">
        <p14:creationId xmlns:p14="http://schemas.microsoft.com/office/powerpoint/2010/main" val="383924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6" grpId="0" animBg="1"/>
      <p:bldP spid="27" grpId="0"/>
      <p:bldP spid="29" grpId="0" animBg="1"/>
      <p:bldP spid="9" grpId="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1390475" y="53325"/>
            <a:ext cx="9411049" cy="1835850"/>
          </a:xfrm>
        </p:spPr>
        <p:txBody>
          <a:bodyPr>
            <a:normAutofit/>
          </a:bodyPr>
          <a:lstStyle/>
          <a:p>
            <a:r>
              <a:rPr lang="en-US" sz="1800" dirty="0">
                <a:latin typeface="Roboto Light" panose="02000000000000000000" pitchFamily="2" charset="0"/>
                <a:ea typeface="Roboto Light" panose="02000000000000000000" pitchFamily="2" charset="0"/>
                <a:cs typeface="Roboto Light" panose="02000000000000000000" pitchFamily="2" charset="0"/>
              </a:rPr>
              <a:t>"Your client has oily, damaged skin and wants to revitalize, repair and hydrate her skin".</a:t>
            </a:r>
            <a:endParaRPr lang="fr-FR" sz="1800" dirty="0">
              <a:latin typeface="Roboto Light" panose="02000000000000000000" pitchFamily="2" charset="0"/>
              <a:ea typeface="Roboto Light" panose="02000000000000000000" pitchFamily="2" charset="0"/>
              <a:cs typeface="Roboto Light" panose="02000000000000000000" pitchFamily="2" charset="0"/>
            </a:endParaRPr>
          </a:p>
        </p:txBody>
      </p:sp>
      <p:cxnSp>
        <p:nvCxnSpPr>
          <p:cNvPr id="19" name="Connecteur droit 18"/>
          <p:cNvCxnSpPr/>
          <p:nvPr/>
        </p:nvCxnSpPr>
        <p:spPr>
          <a:xfrm>
            <a:off x="-45679" y="5360011"/>
            <a:ext cx="12192000" cy="0"/>
          </a:xfrm>
          <a:prstGeom prst="line">
            <a:avLst/>
          </a:prstGeom>
        </p:spPr>
        <p:style>
          <a:lnRef idx="1">
            <a:schemeClr val="dk1"/>
          </a:lnRef>
          <a:fillRef idx="0">
            <a:schemeClr val="dk1"/>
          </a:fillRef>
          <a:effectRef idx="0">
            <a:schemeClr val="dk1"/>
          </a:effectRef>
          <a:fontRef idx="minor">
            <a:schemeClr val="tx1"/>
          </a:fontRef>
        </p:style>
      </p:cxnSp>
      <p:sp>
        <p:nvSpPr>
          <p:cNvPr id="26" name="ZoneTexte 25"/>
          <p:cNvSpPr txBox="1"/>
          <p:nvPr/>
        </p:nvSpPr>
        <p:spPr>
          <a:xfrm>
            <a:off x="6822050" y="5036845"/>
            <a:ext cx="4680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noProof="0" dirty="0">
                <a:ln w="18415" cmpd="sng">
                  <a:solidFill>
                    <a:srgbClr val="FFFFFF"/>
                  </a:solidFill>
                  <a:prstDash val="solid"/>
                </a:ln>
                <a:solidFill>
                  <a:srgbClr val="9790BE"/>
                </a:solidFill>
                <a:effectLst>
                  <a:outerShdw blurRad="38100" dist="38100" dir="2700000" algn="tl">
                    <a:srgbClr val="000000">
                      <a:alpha val="43137"/>
                    </a:srgbClr>
                  </a:outerShdw>
                </a:effectLst>
              </a:rPr>
              <a:t>3</a:t>
            </a:r>
            <a:endPar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endParaRPr>
          </a:p>
        </p:txBody>
      </p:sp>
      <p:sp>
        <p:nvSpPr>
          <p:cNvPr id="27" name="ZoneTexte 26"/>
          <p:cNvSpPr txBox="1"/>
          <p:nvPr/>
        </p:nvSpPr>
        <p:spPr>
          <a:xfrm>
            <a:off x="4641099" y="5555524"/>
            <a:ext cx="4729654" cy="400110"/>
          </a:xfrm>
          <a:prstGeom prst="rect">
            <a:avLst/>
          </a:prstGeom>
          <a:noFill/>
        </p:spPr>
        <p:txBody>
          <a:bodyPr wrap="square" rtlCol="0">
            <a:spAutoFit/>
          </a:bodyPr>
          <a:lstStyle/>
          <a:p>
            <a:pPr algn="ctr"/>
            <a:r>
              <a:rPr lang="fr-FR" sz="2000" dirty="0">
                <a:latin typeface="Roboto" panose="02000000000000000000" pitchFamily="2" charset="0"/>
                <a:ea typeface="Roboto" panose="02000000000000000000" pitchFamily="2" charset="0"/>
                <a:cs typeface="Roboto" panose="02000000000000000000" pitchFamily="2" charset="0"/>
              </a:rPr>
              <a:t>I </a:t>
            </a:r>
            <a:r>
              <a:rPr lang="fr-FR" sz="2000" dirty="0" err="1">
                <a:latin typeface="Roboto" panose="02000000000000000000" pitchFamily="2" charset="0"/>
                <a:ea typeface="Roboto" panose="02000000000000000000" pitchFamily="2" charset="0"/>
                <a:cs typeface="Roboto" panose="02000000000000000000" pitchFamily="2" charset="0"/>
              </a:rPr>
              <a:t>treat</a:t>
            </a:r>
            <a:endParaRPr lang="fr-FR" sz="2000" dirty="0">
              <a:latin typeface="Roboto" panose="02000000000000000000" pitchFamily="2" charset="0"/>
              <a:ea typeface="Roboto" panose="02000000000000000000" pitchFamily="2" charset="0"/>
              <a:cs typeface="Roboto" panose="02000000000000000000" pitchFamily="2" charset="0"/>
            </a:endParaRPr>
          </a:p>
        </p:txBody>
      </p:sp>
      <p:grpSp>
        <p:nvGrpSpPr>
          <p:cNvPr id="20" name="Groupe 19"/>
          <p:cNvGrpSpPr/>
          <p:nvPr/>
        </p:nvGrpSpPr>
        <p:grpSpPr>
          <a:xfrm>
            <a:off x="1232458" y="5036068"/>
            <a:ext cx="1335718" cy="923330"/>
            <a:chOff x="-170445" y="5036068"/>
            <a:chExt cx="1335718" cy="923330"/>
          </a:xfrm>
        </p:grpSpPr>
        <p:sp>
          <p:nvSpPr>
            <p:cNvPr id="22" name="ZoneTexte 21"/>
            <p:cNvSpPr txBox="1"/>
            <p:nvPr/>
          </p:nvSpPr>
          <p:spPr>
            <a:xfrm>
              <a:off x="270991" y="5036068"/>
              <a:ext cx="4680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rPr>
                <a:t>1</a:t>
              </a:r>
            </a:p>
          </p:txBody>
        </p:sp>
        <p:sp>
          <p:nvSpPr>
            <p:cNvPr id="25" name="ZoneTexte 24"/>
            <p:cNvSpPr txBox="1"/>
            <p:nvPr/>
          </p:nvSpPr>
          <p:spPr>
            <a:xfrm>
              <a:off x="-170445" y="5559288"/>
              <a:ext cx="1335718" cy="400110"/>
            </a:xfrm>
            <a:prstGeom prst="rect">
              <a:avLst/>
            </a:prstGeom>
            <a:noFill/>
          </p:spPr>
          <p:txBody>
            <a:bodyPr wrap="square" rtlCol="0">
              <a:spAutoFit/>
            </a:bodyPr>
            <a:lstStyle/>
            <a:p>
              <a:r>
                <a:rPr lang="fr-FR" sz="2000" dirty="0">
                  <a:latin typeface="Roboto" panose="02000000000000000000" pitchFamily="2" charset="0"/>
                  <a:ea typeface="Roboto" panose="02000000000000000000" pitchFamily="2" charset="0"/>
                  <a:cs typeface="Roboto" panose="02000000000000000000" pitchFamily="2" charset="0"/>
                </a:rPr>
                <a:t>I </a:t>
              </a:r>
              <a:r>
                <a:rPr lang="fr-FR" sz="2000" dirty="0" err="1">
                  <a:latin typeface="Roboto" panose="02000000000000000000" pitchFamily="2" charset="0"/>
                  <a:ea typeface="Roboto" panose="02000000000000000000" pitchFamily="2" charset="0"/>
                  <a:cs typeface="Roboto" panose="02000000000000000000" pitchFamily="2" charset="0"/>
                </a:rPr>
                <a:t>cleanse</a:t>
              </a:r>
              <a:endParaRPr lang="fr-FR" sz="2000" dirty="0">
                <a:latin typeface="Roboto" panose="02000000000000000000" pitchFamily="2" charset="0"/>
                <a:ea typeface="Roboto" panose="02000000000000000000" pitchFamily="2" charset="0"/>
                <a:cs typeface="Roboto" panose="02000000000000000000" pitchFamily="2" charset="0"/>
              </a:endParaRPr>
            </a:p>
          </p:txBody>
        </p:sp>
      </p:grpSp>
      <p:grpSp>
        <p:nvGrpSpPr>
          <p:cNvPr id="16" name="Groupe 15">
            <a:extLst>
              <a:ext uri="{FF2B5EF4-FFF2-40B4-BE49-F238E27FC236}">
                <a16:creationId xmlns:a16="http://schemas.microsoft.com/office/drawing/2014/main" id="{AA4F8AB6-0644-4664-5D6D-2EBF80C96664}"/>
              </a:ext>
            </a:extLst>
          </p:cNvPr>
          <p:cNvGrpSpPr/>
          <p:nvPr/>
        </p:nvGrpSpPr>
        <p:grpSpPr>
          <a:xfrm>
            <a:off x="3466199" y="1641807"/>
            <a:ext cx="1596734" cy="4435143"/>
            <a:chOff x="3466199" y="1641807"/>
            <a:chExt cx="1596734" cy="4435143"/>
          </a:xfrm>
        </p:grpSpPr>
        <p:grpSp>
          <p:nvGrpSpPr>
            <p:cNvPr id="42" name="Groupe 41"/>
            <p:cNvGrpSpPr/>
            <p:nvPr/>
          </p:nvGrpSpPr>
          <p:grpSpPr>
            <a:xfrm>
              <a:off x="3466199" y="5128565"/>
              <a:ext cx="1596734" cy="948385"/>
              <a:chOff x="1981612" y="5026335"/>
              <a:chExt cx="1596734" cy="922348"/>
            </a:xfrm>
          </p:grpSpPr>
          <p:sp>
            <p:nvSpPr>
              <p:cNvPr id="23" name="ZoneTexte 22"/>
              <p:cNvSpPr txBox="1"/>
              <p:nvPr/>
            </p:nvSpPr>
            <p:spPr>
              <a:xfrm>
                <a:off x="2511839" y="5026335"/>
                <a:ext cx="4680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ln w="18415" cmpd="sng">
                      <a:solidFill>
                        <a:srgbClr val="FFFFFF"/>
                      </a:solidFill>
                      <a:prstDash val="solid"/>
                    </a:ln>
                    <a:solidFill>
                      <a:srgbClr val="9790BE"/>
                    </a:solidFill>
                    <a:effectLst>
                      <a:outerShdw blurRad="38100" dist="38100" dir="2700000" algn="tl">
                        <a:srgbClr val="000000">
                          <a:alpha val="43137"/>
                        </a:srgbClr>
                      </a:outerShdw>
                    </a:effectLst>
                  </a:rPr>
                  <a:t>2</a:t>
                </a:r>
                <a:endPar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endParaRPr>
              </a:p>
            </p:txBody>
          </p:sp>
          <p:sp>
            <p:nvSpPr>
              <p:cNvPr id="24" name="ZoneTexte 23"/>
              <p:cNvSpPr txBox="1"/>
              <p:nvPr/>
            </p:nvSpPr>
            <p:spPr>
              <a:xfrm>
                <a:off x="1981612" y="5548573"/>
                <a:ext cx="1596734" cy="400110"/>
              </a:xfrm>
              <a:prstGeom prst="rect">
                <a:avLst/>
              </a:prstGeom>
              <a:noFill/>
            </p:spPr>
            <p:txBody>
              <a:bodyPr wrap="square" rtlCol="0">
                <a:spAutoFit/>
              </a:bodyPr>
              <a:lstStyle/>
              <a:p>
                <a:r>
                  <a:rPr lang="fr-FR" sz="2000" dirty="0">
                    <a:latin typeface="Roboto" panose="02000000000000000000" pitchFamily="2" charset="0"/>
                    <a:ea typeface="Roboto" panose="02000000000000000000" pitchFamily="2" charset="0"/>
                    <a:cs typeface="Roboto" panose="02000000000000000000" pitchFamily="2" charset="0"/>
                  </a:rPr>
                  <a:t>I </a:t>
                </a:r>
                <a:r>
                  <a:rPr lang="fr-FR" sz="2000" dirty="0" err="1">
                    <a:latin typeface="Roboto" panose="02000000000000000000" pitchFamily="2" charset="0"/>
                    <a:ea typeface="Roboto" panose="02000000000000000000" pitchFamily="2" charset="0"/>
                    <a:cs typeface="Roboto" panose="02000000000000000000" pitchFamily="2" charset="0"/>
                  </a:rPr>
                  <a:t>prepare</a:t>
                </a:r>
                <a:endParaRPr lang="fr-FR" sz="2000" dirty="0">
                  <a:latin typeface="Roboto" panose="02000000000000000000" pitchFamily="2" charset="0"/>
                  <a:ea typeface="Roboto" panose="02000000000000000000" pitchFamily="2" charset="0"/>
                  <a:cs typeface="Roboto" panose="02000000000000000000" pitchFamily="2" charset="0"/>
                </a:endParaRPr>
              </a:p>
            </p:txBody>
          </p:sp>
        </p:grpSp>
        <p:pic>
          <p:nvPicPr>
            <p:cNvPr id="46" name="Image 45"/>
            <p:cNvPicPr>
              <a:picLocks noChangeAspect="1"/>
            </p:cNvPicPr>
            <p:nvPr/>
          </p:nvPicPr>
          <p:blipFill>
            <a:blip r:embed="rId3">
              <a:extLst>
                <a:ext uri="{28A0092B-C50C-407E-A947-70E740481C1C}">
                  <a14:useLocalDpi xmlns:a14="http://schemas.microsoft.com/office/drawing/2010/main" val="0"/>
                </a:ext>
              </a:extLst>
            </a:blip>
            <a:srcRect l="8231" r="8231"/>
            <a:stretch/>
          </p:blipFill>
          <p:spPr>
            <a:xfrm>
              <a:off x="3812924" y="1641807"/>
              <a:ext cx="818199" cy="3347137"/>
            </a:xfrm>
            <a:prstGeom prst="rect">
              <a:avLst/>
            </a:prstGeom>
          </p:spPr>
        </p:pic>
      </p:grpSp>
      <p:sp>
        <p:nvSpPr>
          <p:cNvPr id="29" name="ZoneTexte 28"/>
          <p:cNvSpPr txBox="1"/>
          <p:nvPr/>
        </p:nvSpPr>
        <p:spPr>
          <a:xfrm>
            <a:off x="9532977" y="5036845"/>
            <a:ext cx="608475"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noProof="0" dirty="0">
                <a:ln w="18415" cmpd="sng">
                  <a:solidFill>
                    <a:srgbClr val="FFFFFF"/>
                  </a:solidFill>
                  <a:prstDash val="solid"/>
                </a:ln>
                <a:solidFill>
                  <a:srgbClr val="9790BE"/>
                </a:solidFill>
                <a:effectLst>
                  <a:outerShdw blurRad="38100" dist="38100" dir="2700000" algn="tl">
                    <a:srgbClr val="000000">
                      <a:alpha val="43137"/>
                    </a:srgbClr>
                  </a:outerShdw>
                </a:effectLst>
              </a:rPr>
              <a:t>4</a:t>
            </a:r>
            <a:endPar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endParaRPr>
          </a:p>
        </p:txBody>
      </p:sp>
      <p:sp>
        <p:nvSpPr>
          <p:cNvPr id="30" name="ZoneTexte 29"/>
          <p:cNvSpPr txBox="1"/>
          <p:nvPr/>
        </p:nvSpPr>
        <p:spPr>
          <a:xfrm>
            <a:off x="8782237" y="5531022"/>
            <a:ext cx="2109953" cy="400110"/>
          </a:xfrm>
          <a:prstGeom prst="rect">
            <a:avLst/>
          </a:prstGeom>
          <a:noFill/>
        </p:spPr>
        <p:txBody>
          <a:bodyPr wrap="square" rtlCol="0">
            <a:spAutoFit/>
          </a:bodyPr>
          <a:lstStyle/>
          <a:p>
            <a:pPr algn="ctr"/>
            <a:r>
              <a:rPr lang="fr-FR" sz="2000" dirty="0">
                <a:latin typeface="Roboto" panose="02000000000000000000" pitchFamily="2" charset="0"/>
                <a:ea typeface="Roboto" panose="02000000000000000000" pitchFamily="2" charset="0"/>
                <a:cs typeface="Roboto" panose="02000000000000000000" pitchFamily="2" charset="0"/>
              </a:rPr>
              <a:t>I </a:t>
            </a:r>
            <a:r>
              <a:rPr lang="fr-FR" sz="2000" dirty="0" err="1">
                <a:latin typeface="Roboto" panose="02000000000000000000" pitchFamily="2" charset="0"/>
                <a:ea typeface="Roboto" panose="02000000000000000000" pitchFamily="2" charset="0"/>
                <a:cs typeface="Roboto" panose="02000000000000000000" pitchFamily="2" charset="0"/>
              </a:rPr>
              <a:t>protect</a:t>
            </a:r>
            <a:endParaRPr lang="fr-FR" sz="2000" dirty="0">
              <a:latin typeface="Roboto" panose="02000000000000000000" pitchFamily="2" charset="0"/>
              <a:ea typeface="Roboto" panose="02000000000000000000" pitchFamily="2" charset="0"/>
              <a:cs typeface="Roboto" panose="02000000000000000000" pitchFamily="2" charset="0"/>
            </a:endParaRPr>
          </a:p>
        </p:txBody>
      </p:sp>
      <p:pic>
        <p:nvPicPr>
          <p:cNvPr id="2" name="Picture 4">
            <a:extLst>
              <a:ext uri="{FF2B5EF4-FFF2-40B4-BE49-F238E27FC236}">
                <a16:creationId xmlns:a16="http://schemas.microsoft.com/office/drawing/2014/main" id="{9621B851-736E-3535-F0B0-90A1DEABF5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2" r="332"/>
          <a:stretch/>
        </p:blipFill>
        <p:spPr bwMode="auto">
          <a:xfrm>
            <a:off x="5529836" y="3146614"/>
            <a:ext cx="818199" cy="1953031"/>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E83F626D-EB64-053B-A533-3EC18DC8697F}"/>
              </a:ext>
            </a:extLst>
          </p:cNvPr>
          <p:cNvPicPr>
            <a:picLocks noChangeAspect="1"/>
          </p:cNvPicPr>
          <p:nvPr/>
        </p:nvPicPr>
        <p:blipFill>
          <a:blip r:embed="rId5">
            <a:extLst>
              <a:ext uri="{28A0092B-C50C-407E-A947-70E740481C1C}">
                <a14:useLocalDpi xmlns:a14="http://schemas.microsoft.com/office/drawing/2010/main" val="0"/>
              </a:ext>
            </a:extLst>
          </a:blip>
          <a:srcRect l="10095" r="10095"/>
          <a:stretch/>
        </p:blipFill>
        <p:spPr>
          <a:xfrm>
            <a:off x="1009785" y="1843800"/>
            <a:ext cx="839622" cy="3145144"/>
          </a:xfrm>
          <a:prstGeom prst="rect">
            <a:avLst/>
          </a:prstGeom>
        </p:spPr>
      </p:pic>
      <p:pic>
        <p:nvPicPr>
          <p:cNvPr id="7" name="Picture 2">
            <a:extLst>
              <a:ext uri="{FF2B5EF4-FFF2-40B4-BE49-F238E27FC236}">
                <a16:creationId xmlns:a16="http://schemas.microsoft.com/office/drawing/2014/main" id="{81D43C22-6402-DB13-5E8A-110B7992A5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6695751" y="1877270"/>
            <a:ext cx="932267" cy="3145123"/>
          </a:xfrm>
          <a:prstGeom prst="rect">
            <a:avLst/>
          </a:prstGeom>
          <a:noFill/>
          <a:extLst>
            <a:ext uri="{909E8E84-426E-40DD-AFC4-6F175D3DCCD1}">
              <a14:hiddenFill xmlns:a14="http://schemas.microsoft.com/office/drawing/2010/main">
                <a:solidFill>
                  <a:srgbClr val="FFFFFF"/>
                </a:solidFill>
              </a14:hiddenFill>
            </a:ext>
          </a:extLst>
        </p:spPr>
      </p:pic>
      <p:sp>
        <p:nvSpPr>
          <p:cNvPr id="9" name="object 27">
            <a:extLst>
              <a:ext uri="{FF2B5EF4-FFF2-40B4-BE49-F238E27FC236}">
                <a16:creationId xmlns:a16="http://schemas.microsoft.com/office/drawing/2014/main" id="{E39B2754-85F5-F702-5645-E25CB8343216}"/>
              </a:ext>
            </a:extLst>
          </p:cNvPr>
          <p:cNvSpPr/>
          <p:nvPr/>
        </p:nvSpPr>
        <p:spPr>
          <a:xfrm rot="5400000">
            <a:off x="5515434" y="2617415"/>
            <a:ext cx="3260504" cy="1629628"/>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chemeClr val="accent4"/>
            </a:solidFill>
          </a:ln>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100" dirty="0">
              <a:solidFill>
                <a:schemeClr val="accent2"/>
              </a:solidFill>
              <a:ea typeface="Roboto Mono" panose="00000009000000000000" pitchFamily="49" charset="0"/>
            </a:endParaRPr>
          </a:p>
        </p:txBody>
      </p:sp>
      <p:sp>
        <p:nvSpPr>
          <p:cNvPr id="12" name="Rectangle 11">
            <a:extLst>
              <a:ext uri="{FF2B5EF4-FFF2-40B4-BE49-F238E27FC236}">
                <a16:creationId xmlns:a16="http://schemas.microsoft.com/office/drawing/2014/main" id="{9DCF1628-6BC1-44BC-2683-6D379111AD9C}"/>
              </a:ext>
            </a:extLst>
          </p:cNvPr>
          <p:cNvSpPr/>
          <p:nvPr/>
        </p:nvSpPr>
        <p:spPr>
          <a:xfrm>
            <a:off x="5604830" y="1259025"/>
            <a:ext cx="3081713"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noProof="0" dirty="0">
                <a:solidFill>
                  <a:schemeClr val="tx1">
                    <a:lumMod val="75000"/>
                    <a:lumOff val="25000"/>
                  </a:schemeClr>
                </a:solidFill>
                <a:latin typeface="Roboto Light" panose="02000000000000000000" pitchFamily="2" charset="0"/>
                <a:ea typeface="Roboto Light" panose="02000000000000000000" pitchFamily="2" charset="0"/>
              </a:rPr>
              <a:t>ELIXIR VITAL</a:t>
            </a:r>
            <a:endParaRPr kumimoji="0" lang="fr-FR" sz="1600" b="1" i="0" u="none" strike="noStrike" kern="1200" cap="none" spc="0" normalizeH="0" baseline="0" noProof="0" dirty="0">
              <a:ln>
                <a:noFill/>
              </a:ln>
              <a:solidFill>
                <a:schemeClr val="tx1">
                  <a:lumMod val="75000"/>
                  <a:lumOff val="25000"/>
                </a:schemeClr>
              </a:solidFill>
              <a:uLnTx/>
              <a:uFillTx/>
              <a:latin typeface="Roboto Light" panose="02000000000000000000" pitchFamily="2" charset="0"/>
              <a:ea typeface="Roboto Light" panose="02000000000000000000" pitchFamily="2" charset="0"/>
            </a:endParaRPr>
          </a:p>
        </p:txBody>
      </p:sp>
      <p:pic>
        <p:nvPicPr>
          <p:cNvPr id="15" name="Image 14">
            <a:extLst>
              <a:ext uri="{FF2B5EF4-FFF2-40B4-BE49-F238E27FC236}">
                <a16:creationId xmlns:a16="http://schemas.microsoft.com/office/drawing/2014/main" id="{1BC22586-616A-D9D1-8C4E-492ED4C324A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156965" y="2010490"/>
            <a:ext cx="1360494" cy="3145123"/>
          </a:xfrm>
          <a:prstGeom prst="rect">
            <a:avLst/>
          </a:prstGeom>
        </p:spPr>
      </p:pic>
      <p:sp>
        <p:nvSpPr>
          <p:cNvPr id="28" name="Espace réservé du titre 1">
            <a:extLst>
              <a:ext uri="{FF2B5EF4-FFF2-40B4-BE49-F238E27FC236}">
                <a16:creationId xmlns:a16="http://schemas.microsoft.com/office/drawing/2014/main" id="{59129D70-3DEC-4F92-8880-E542486D989D}"/>
              </a:ext>
            </a:extLst>
          </p:cNvPr>
          <p:cNvSpPr txBox="1">
            <a:spLocks/>
          </p:cNvSpPr>
          <p:nvPr/>
        </p:nvSpPr>
        <p:spPr>
          <a:xfrm>
            <a:off x="-814144" y="-278427"/>
            <a:ext cx="9411049"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2400" dirty="0"/>
              <a:t>WHICH BEAUTY ROUTINE TO RECOMMEND ?</a:t>
            </a:r>
          </a:p>
        </p:txBody>
      </p:sp>
    </p:spTree>
    <p:extLst>
      <p:ext uri="{BB962C8B-B14F-4D97-AF65-F5344CB8AC3E}">
        <p14:creationId xmlns:p14="http://schemas.microsoft.com/office/powerpoint/2010/main" val="192815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6" grpId="0" animBg="1"/>
      <p:bldP spid="27" grpId="0"/>
      <p:bldP spid="29" grpId="0" animBg="1"/>
      <p:bldP spid="30" grpId="0"/>
      <p:bldP spid="9" grpId="0" animBg="1"/>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1390475" y="53325"/>
            <a:ext cx="9411049" cy="1787028"/>
          </a:xfrm>
        </p:spPr>
        <p:txBody>
          <a:bodyPr>
            <a:normAutofit/>
          </a:bodyPr>
          <a:lstStyle/>
          <a:p>
            <a:r>
              <a:rPr lang="en-US" sz="1800" dirty="0">
                <a:latin typeface="Roboto Light" panose="02000000000000000000" pitchFamily="2" charset="0"/>
                <a:ea typeface="Roboto Light" panose="02000000000000000000" pitchFamily="2" charset="0"/>
                <a:cs typeface="Roboto Light" panose="02000000000000000000" pitchFamily="2" charset="0"/>
              </a:rPr>
              <a:t>"Your client has a mature skin and wants to treat all the signs of aging.”</a:t>
            </a:r>
            <a:endParaRPr lang="fr-FR" sz="1800" dirty="0">
              <a:latin typeface="Roboto Light" panose="02000000000000000000" pitchFamily="2" charset="0"/>
              <a:ea typeface="Roboto Light" panose="02000000000000000000" pitchFamily="2" charset="0"/>
              <a:cs typeface="Roboto Light" panose="02000000000000000000" pitchFamily="2" charset="0"/>
            </a:endParaRPr>
          </a:p>
        </p:txBody>
      </p:sp>
      <p:cxnSp>
        <p:nvCxnSpPr>
          <p:cNvPr id="19" name="Connecteur droit 18"/>
          <p:cNvCxnSpPr/>
          <p:nvPr/>
        </p:nvCxnSpPr>
        <p:spPr>
          <a:xfrm>
            <a:off x="-45679" y="5360011"/>
            <a:ext cx="12192000" cy="0"/>
          </a:xfrm>
          <a:prstGeom prst="line">
            <a:avLst/>
          </a:prstGeom>
        </p:spPr>
        <p:style>
          <a:lnRef idx="1">
            <a:schemeClr val="dk1"/>
          </a:lnRef>
          <a:fillRef idx="0">
            <a:schemeClr val="dk1"/>
          </a:fillRef>
          <a:effectRef idx="0">
            <a:schemeClr val="dk1"/>
          </a:effectRef>
          <a:fontRef idx="minor">
            <a:schemeClr val="tx1"/>
          </a:fontRef>
        </p:style>
      </p:cxnSp>
      <p:sp>
        <p:nvSpPr>
          <p:cNvPr id="26" name="ZoneTexte 25"/>
          <p:cNvSpPr txBox="1"/>
          <p:nvPr/>
        </p:nvSpPr>
        <p:spPr>
          <a:xfrm>
            <a:off x="6822050" y="5036845"/>
            <a:ext cx="4680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noProof="0" dirty="0">
                <a:ln w="18415" cmpd="sng">
                  <a:solidFill>
                    <a:srgbClr val="FFFFFF"/>
                  </a:solidFill>
                  <a:prstDash val="solid"/>
                </a:ln>
                <a:solidFill>
                  <a:srgbClr val="9790BE"/>
                </a:solidFill>
                <a:effectLst>
                  <a:outerShdw blurRad="38100" dist="38100" dir="2700000" algn="tl">
                    <a:srgbClr val="000000">
                      <a:alpha val="43137"/>
                    </a:srgbClr>
                  </a:outerShdw>
                </a:effectLst>
              </a:rPr>
              <a:t>3</a:t>
            </a:r>
            <a:endPar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endParaRPr>
          </a:p>
        </p:txBody>
      </p:sp>
      <p:sp>
        <p:nvSpPr>
          <p:cNvPr id="27" name="ZoneTexte 26"/>
          <p:cNvSpPr txBox="1"/>
          <p:nvPr/>
        </p:nvSpPr>
        <p:spPr>
          <a:xfrm>
            <a:off x="4641099" y="5555524"/>
            <a:ext cx="4729654" cy="400110"/>
          </a:xfrm>
          <a:prstGeom prst="rect">
            <a:avLst/>
          </a:prstGeom>
          <a:noFill/>
        </p:spPr>
        <p:txBody>
          <a:bodyPr wrap="square" rtlCol="0">
            <a:spAutoFit/>
          </a:bodyPr>
          <a:lstStyle/>
          <a:p>
            <a:pPr algn="ctr"/>
            <a:r>
              <a:rPr lang="fr-FR" sz="2000" dirty="0">
                <a:latin typeface="Roboto" panose="02000000000000000000" pitchFamily="2" charset="0"/>
                <a:ea typeface="Roboto" panose="02000000000000000000" pitchFamily="2" charset="0"/>
                <a:cs typeface="Roboto" panose="02000000000000000000" pitchFamily="2" charset="0"/>
              </a:rPr>
              <a:t>I </a:t>
            </a:r>
            <a:r>
              <a:rPr lang="fr-FR" sz="2000" dirty="0" err="1">
                <a:latin typeface="Roboto" panose="02000000000000000000" pitchFamily="2" charset="0"/>
                <a:ea typeface="Roboto" panose="02000000000000000000" pitchFamily="2" charset="0"/>
                <a:cs typeface="Roboto" panose="02000000000000000000" pitchFamily="2" charset="0"/>
              </a:rPr>
              <a:t>treat</a:t>
            </a:r>
            <a:endParaRPr lang="fr-FR" sz="2000" dirty="0">
              <a:latin typeface="Roboto" panose="02000000000000000000" pitchFamily="2" charset="0"/>
              <a:ea typeface="Roboto" panose="02000000000000000000" pitchFamily="2" charset="0"/>
              <a:cs typeface="Roboto" panose="02000000000000000000" pitchFamily="2" charset="0"/>
            </a:endParaRPr>
          </a:p>
        </p:txBody>
      </p:sp>
      <p:grpSp>
        <p:nvGrpSpPr>
          <p:cNvPr id="20" name="Groupe 19"/>
          <p:cNvGrpSpPr/>
          <p:nvPr/>
        </p:nvGrpSpPr>
        <p:grpSpPr>
          <a:xfrm>
            <a:off x="1232458" y="5036068"/>
            <a:ext cx="1335718" cy="923330"/>
            <a:chOff x="-170445" y="5036068"/>
            <a:chExt cx="1335718" cy="923330"/>
          </a:xfrm>
        </p:grpSpPr>
        <p:sp>
          <p:nvSpPr>
            <p:cNvPr id="22" name="ZoneTexte 21"/>
            <p:cNvSpPr txBox="1"/>
            <p:nvPr/>
          </p:nvSpPr>
          <p:spPr>
            <a:xfrm>
              <a:off x="270991" y="5036068"/>
              <a:ext cx="4680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rPr>
                <a:t>1</a:t>
              </a:r>
            </a:p>
          </p:txBody>
        </p:sp>
        <p:sp>
          <p:nvSpPr>
            <p:cNvPr id="25" name="ZoneTexte 24"/>
            <p:cNvSpPr txBox="1"/>
            <p:nvPr/>
          </p:nvSpPr>
          <p:spPr>
            <a:xfrm>
              <a:off x="-170445" y="5559288"/>
              <a:ext cx="1335718" cy="400110"/>
            </a:xfrm>
            <a:prstGeom prst="rect">
              <a:avLst/>
            </a:prstGeom>
            <a:noFill/>
          </p:spPr>
          <p:txBody>
            <a:bodyPr wrap="square" rtlCol="0">
              <a:spAutoFit/>
            </a:bodyPr>
            <a:lstStyle/>
            <a:p>
              <a:r>
                <a:rPr lang="fr-FR" sz="2000" dirty="0">
                  <a:latin typeface="Roboto" panose="02000000000000000000" pitchFamily="2" charset="0"/>
                  <a:ea typeface="Roboto" panose="02000000000000000000" pitchFamily="2" charset="0"/>
                  <a:cs typeface="Roboto" panose="02000000000000000000" pitchFamily="2" charset="0"/>
                </a:rPr>
                <a:t>I </a:t>
              </a:r>
              <a:r>
                <a:rPr lang="fr-FR" sz="2000" dirty="0" err="1">
                  <a:latin typeface="Roboto" panose="02000000000000000000" pitchFamily="2" charset="0"/>
                  <a:ea typeface="Roboto" panose="02000000000000000000" pitchFamily="2" charset="0"/>
                  <a:cs typeface="Roboto" panose="02000000000000000000" pitchFamily="2" charset="0"/>
                </a:rPr>
                <a:t>cleanse</a:t>
              </a:r>
              <a:endParaRPr lang="fr-FR" sz="2000" dirty="0">
                <a:latin typeface="Roboto" panose="02000000000000000000" pitchFamily="2" charset="0"/>
                <a:ea typeface="Roboto" panose="02000000000000000000" pitchFamily="2" charset="0"/>
                <a:cs typeface="Roboto" panose="02000000000000000000" pitchFamily="2" charset="0"/>
              </a:endParaRPr>
            </a:p>
          </p:txBody>
        </p:sp>
      </p:grpSp>
      <p:grpSp>
        <p:nvGrpSpPr>
          <p:cNvPr id="16" name="Groupe 15">
            <a:extLst>
              <a:ext uri="{FF2B5EF4-FFF2-40B4-BE49-F238E27FC236}">
                <a16:creationId xmlns:a16="http://schemas.microsoft.com/office/drawing/2014/main" id="{AA4F8AB6-0644-4664-5D6D-2EBF80C96664}"/>
              </a:ext>
            </a:extLst>
          </p:cNvPr>
          <p:cNvGrpSpPr/>
          <p:nvPr/>
        </p:nvGrpSpPr>
        <p:grpSpPr>
          <a:xfrm>
            <a:off x="3466199" y="1641807"/>
            <a:ext cx="1596734" cy="4435143"/>
            <a:chOff x="3466199" y="1641807"/>
            <a:chExt cx="1596734" cy="4435143"/>
          </a:xfrm>
        </p:grpSpPr>
        <p:grpSp>
          <p:nvGrpSpPr>
            <p:cNvPr id="42" name="Groupe 41"/>
            <p:cNvGrpSpPr/>
            <p:nvPr/>
          </p:nvGrpSpPr>
          <p:grpSpPr>
            <a:xfrm>
              <a:off x="3466199" y="5128565"/>
              <a:ext cx="1596734" cy="948385"/>
              <a:chOff x="1981612" y="5026335"/>
              <a:chExt cx="1596734" cy="922348"/>
            </a:xfrm>
          </p:grpSpPr>
          <p:sp>
            <p:nvSpPr>
              <p:cNvPr id="23" name="ZoneTexte 22"/>
              <p:cNvSpPr txBox="1"/>
              <p:nvPr/>
            </p:nvSpPr>
            <p:spPr>
              <a:xfrm>
                <a:off x="2511839" y="5026335"/>
                <a:ext cx="4680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ln w="18415" cmpd="sng">
                      <a:solidFill>
                        <a:srgbClr val="FFFFFF"/>
                      </a:solidFill>
                      <a:prstDash val="solid"/>
                    </a:ln>
                    <a:solidFill>
                      <a:srgbClr val="9790BE"/>
                    </a:solidFill>
                    <a:effectLst>
                      <a:outerShdw blurRad="38100" dist="38100" dir="2700000" algn="tl">
                        <a:srgbClr val="000000">
                          <a:alpha val="43137"/>
                        </a:srgbClr>
                      </a:outerShdw>
                    </a:effectLst>
                  </a:rPr>
                  <a:t>2</a:t>
                </a:r>
                <a:endPar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endParaRPr>
              </a:p>
            </p:txBody>
          </p:sp>
          <p:sp>
            <p:nvSpPr>
              <p:cNvPr id="24" name="ZoneTexte 23"/>
              <p:cNvSpPr txBox="1"/>
              <p:nvPr/>
            </p:nvSpPr>
            <p:spPr>
              <a:xfrm>
                <a:off x="1981612" y="5548573"/>
                <a:ext cx="1596734" cy="400110"/>
              </a:xfrm>
              <a:prstGeom prst="rect">
                <a:avLst/>
              </a:prstGeom>
              <a:noFill/>
            </p:spPr>
            <p:txBody>
              <a:bodyPr wrap="square" rtlCol="0">
                <a:spAutoFit/>
              </a:bodyPr>
              <a:lstStyle/>
              <a:p>
                <a:r>
                  <a:rPr lang="fr-FR" sz="2000" dirty="0">
                    <a:latin typeface="Roboto" panose="02000000000000000000" pitchFamily="2" charset="0"/>
                    <a:ea typeface="Roboto" panose="02000000000000000000" pitchFamily="2" charset="0"/>
                    <a:cs typeface="Roboto" panose="02000000000000000000" pitchFamily="2" charset="0"/>
                  </a:rPr>
                  <a:t>I </a:t>
                </a:r>
                <a:r>
                  <a:rPr lang="fr-FR" sz="2000" dirty="0" err="1">
                    <a:latin typeface="Roboto" panose="02000000000000000000" pitchFamily="2" charset="0"/>
                    <a:ea typeface="Roboto" panose="02000000000000000000" pitchFamily="2" charset="0"/>
                    <a:cs typeface="Roboto" panose="02000000000000000000" pitchFamily="2" charset="0"/>
                  </a:rPr>
                  <a:t>prepare</a:t>
                </a:r>
                <a:endParaRPr lang="fr-FR" sz="2000" dirty="0">
                  <a:latin typeface="Roboto" panose="02000000000000000000" pitchFamily="2" charset="0"/>
                  <a:ea typeface="Roboto" panose="02000000000000000000" pitchFamily="2" charset="0"/>
                  <a:cs typeface="Roboto" panose="02000000000000000000" pitchFamily="2" charset="0"/>
                </a:endParaRPr>
              </a:p>
            </p:txBody>
          </p:sp>
        </p:grpSp>
        <p:pic>
          <p:nvPicPr>
            <p:cNvPr id="46" name="Image 45"/>
            <p:cNvPicPr>
              <a:picLocks noChangeAspect="1"/>
            </p:cNvPicPr>
            <p:nvPr/>
          </p:nvPicPr>
          <p:blipFill>
            <a:blip r:embed="rId3">
              <a:extLst>
                <a:ext uri="{28A0092B-C50C-407E-A947-70E740481C1C}">
                  <a14:useLocalDpi xmlns:a14="http://schemas.microsoft.com/office/drawing/2010/main" val="0"/>
                </a:ext>
              </a:extLst>
            </a:blip>
            <a:srcRect l="56" r="56"/>
            <a:stretch/>
          </p:blipFill>
          <p:spPr>
            <a:xfrm>
              <a:off x="3812924" y="1641807"/>
              <a:ext cx="818199" cy="3347137"/>
            </a:xfrm>
            <a:prstGeom prst="rect">
              <a:avLst/>
            </a:prstGeom>
          </p:spPr>
        </p:pic>
      </p:grpSp>
      <p:sp>
        <p:nvSpPr>
          <p:cNvPr id="29" name="ZoneTexte 28"/>
          <p:cNvSpPr txBox="1"/>
          <p:nvPr/>
        </p:nvSpPr>
        <p:spPr>
          <a:xfrm>
            <a:off x="9532977" y="5036845"/>
            <a:ext cx="608475"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noProof="0" dirty="0">
                <a:ln w="18415" cmpd="sng">
                  <a:solidFill>
                    <a:srgbClr val="FFFFFF"/>
                  </a:solidFill>
                  <a:prstDash val="solid"/>
                </a:ln>
                <a:solidFill>
                  <a:srgbClr val="9790BE"/>
                </a:solidFill>
                <a:effectLst>
                  <a:outerShdw blurRad="38100" dist="38100" dir="2700000" algn="tl">
                    <a:srgbClr val="000000">
                      <a:alpha val="43137"/>
                    </a:srgbClr>
                  </a:outerShdw>
                </a:effectLst>
              </a:rPr>
              <a:t>4</a:t>
            </a:r>
            <a:endPar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endParaRPr>
          </a:p>
        </p:txBody>
      </p:sp>
      <p:sp>
        <p:nvSpPr>
          <p:cNvPr id="30" name="ZoneTexte 29"/>
          <p:cNvSpPr txBox="1"/>
          <p:nvPr/>
        </p:nvSpPr>
        <p:spPr>
          <a:xfrm>
            <a:off x="8782237" y="5531022"/>
            <a:ext cx="2109953" cy="400110"/>
          </a:xfrm>
          <a:prstGeom prst="rect">
            <a:avLst/>
          </a:prstGeom>
          <a:noFill/>
        </p:spPr>
        <p:txBody>
          <a:bodyPr wrap="square" rtlCol="0">
            <a:spAutoFit/>
          </a:bodyPr>
          <a:lstStyle/>
          <a:p>
            <a:pPr algn="ctr"/>
            <a:r>
              <a:rPr lang="fr-FR" sz="2000" dirty="0">
                <a:latin typeface="Roboto" panose="02000000000000000000" pitchFamily="2" charset="0"/>
                <a:ea typeface="Roboto" panose="02000000000000000000" pitchFamily="2" charset="0"/>
                <a:cs typeface="Roboto" panose="02000000000000000000" pitchFamily="2" charset="0"/>
              </a:rPr>
              <a:t>I </a:t>
            </a:r>
            <a:r>
              <a:rPr lang="fr-FR" sz="2000" dirty="0" err="1">
                <a:latin typeface="Roboto" panose="02000000000000000000" pitchFamily="2" charset="0"/>
                <a:ea typeface="Roboto" panose="02000000000000000000" pitchFamily="2" charset="0"/>
                <a:cs typeface="Roboto" panose="02000000000000000000" pitchFamily="2" charset="0"/>
              </a:rPr>
              <a:t>protect</a:t>
            </a:r>
            <a:endParaRPr lang="fr-FR" sz="2000" dirty="0">
              <a:latin typeface="Roboto" panose="02000000000000000000" pitchFamily="2" charset="0"/>
              <a:ea typeface="Roboto" panose="02000000000000000000" pitchFamily="2" charset="0"/>
              <a:cs typeface="Roboto" panose="02000000000000000000" pitchFamily="2" charset="0"/>
            </a:endParaRPr>
          </a:p>
        </p:txBody>
      </p:sp>
      <p:pic>
        <p:nvPicPr>
          <p:cNvPr id="2" name="Picture 4">
            <a:extLst>
              <a:ext uri="{FF2B5EF4-FFF2-40B4-BE49-F238E27FC236}">
                <a16:creationId xmlns:a16="http://schemas.microsoft.com/office/drawing/2014/main" id="{9621B851-736E-3535-F0B0-90A1DEABF5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2041" r="22041"/>
          <a:stretch/>
        </p:blipFill>
        <p:spPr bwMode="auto">
          <a:xfrm>
            <a:off x="4765006" y="1716316"/>
            <a:ext cx="1697750" cy="40525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81D43C22-6402-DB13-5E8A-110B7992A5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6594640" y="1701793"/>
            <a:ext cx="1033378" cy="3366467"/>
          </a:xfrm>
          <a:prstGeom prst="rect">
            <a:avLst/>
          </a:prstGeom>
          <a:noFill/>
          <a:extLst>
            <a:ext uri="{909E8E84-426E-40DD-AFC4-6F175D3DCCD1}">
              <a14:hiddenFill xmlns:a14="http://schemas.microsoft.com/office/drawing/2010/main">
                <a:solidFill>
                  <a:srgbClr val="FFFFFF"/>
                </a:solidFill>
              </a14:hiddenFill>
            </a:ext>
          </a:extLst>
        </p:spPr>
      </p:pic>
      <p:sp>
        <p:nvSpPr>
          <p:cNvPr id="9" name="object 27">
            <a:extLst>
              <a:ext uri="{FF2B5EF4-FFF2-40B4-BE49-F238E27FC236}">
                <a16:creationId xmlns:a16="http://schemas.microsoft.com/office/drawing/2014/main" id="{E39B2754-85F5-F702-5645-E25CB8343216}"/>
              </a:ext>
            </a:extLst>
          </p:cNvPr>
          <p:cNvSpPr/>
          <p:nvPr/>
        </p:nvSpPr>
        <p:spPr>
          <a:xfrm rot="5400000">
            <a:off x="5402465" y="2570213"/>
            <a:ext cx="3486441" cy="1629628"/>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chemeClr val="accent4"/>
            </a:solidFill>
          </a:ln>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100" dirty="0">
              <a:solidFill>
                <a:schemeClr val="accent2"/>
              </a:solidFill>
              <a:ea typeface="Roboto Mono" panose="00000009000000000000" pitchFamily="49" charset="0"/>
            </a:endParaRPr>
          </a:p>
        </p:txBody>
      </p:sp>
      <p:sp>
        <p:nvSpPr>
          <p:cNvPr id="12" name="Rectangle 11">
            <a:extLst>
              <a:ext uri="{FF2B5EF4-FFF2-40B4-BE49-F238E27FC236}">
                <a16:creationId xmlns:a16="http://schemas.microsoft.com/office/drawing/2014/main" id="{9DCF1628-6BC1-44BC-2683-6D379111AD9C}"/>
              </a:ext>
            </a:extLst>
          </p:cNvPr>
          <p:cNvSpPr/>
          <p:nvPr/>
        </p:nvSpPr>
        <p:spPr>
          <a:xfrm>
            <a:off x="5604830" y="1259025"/>
            <a:ext cx="3081713"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chemeClr val="tx1">
                    <a:lumMod val="75000"/>
                    <a:lumOff val="25000"/>
                  </a:schemeClr>
                </a:solidFill>
                <a:latin typeface="Roboto Light" panose="02000000000000000000" pitchFamily="2" charset="0"/>
                <a:ea typeface="Roboto Light" panose="02000000000000000000" pitchFamily="2" charset="0"/>
              </a:rPr>
              <a:t>CELLULAR </a:t>
            </a:r>
            <a:r>
              <a:rPr lang="fr-FR" sz="1600" b="1" noProof="0" dirty="0">
                <a:solidFill>
                  <a:schemeClr val="tx1">
                    <a:lumMod val="75000"/>
                    <a:lumOff val="25000"/>
                  </a:schemeClr>
                </a:solidFill>
                <a:latin typeface="Roboto Light" panose="02000000000000000000" pitchFamily="2" charset="0"/>
                <a:ea typeface="Roboto Light" panose="02000000000000000000" pitchFamily="2" charset="0"/>
              </a:rPr>
              <a:t>CODE</a:t>
            </a:r>
            <a:endParaRPr kumimoji="0" lang="fr-FR" sz="1600" b="1" i="0" u="none" strike="noStrike" kern="1200" cap="none" spc="0" normalizeH="0" baseline="0" noProof="0" dirty="0">
              <a:ln>
                <a:noFill/>
              </a:ln>
              <a:solidFill>
                <a:schemeClr val="tx1">
                  <a:lumMod val="75000"/>
                  <a:lumOff val="25000"/>
                </a:schemeClr>
              </a:solidFill>
              <a:uLnTx/>
              <a:uFillTx/>
              <a:latin typeface="Roboto Light" panose="02000000000000000000" pitchFamily="2" charset="0"/>
              <a:ea typeface="Roboto Light" panose="02000000000000000000" pitchFamily="2" charset="0"/>
            </a:endParaRPr>
          </a:p>
        </p:txBody>
      </p:sp>
      <p:pic>
        <p:nvPicPr>
          <p:cNvPr id="15" name="Image 14">
            <a:extLst>
              <a:ext uri="{FF2B5EF4-FFF2-40B4-BE49-F238E27FC236}">
                <a16:creationId xmlns:a16="http://schemas.microsoft.com/office/drawing/2014/main" id="{1BC22586-616A-D9D1-8C4E-492ED4C324A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209519" y="3173134"/>
            <a:ext cx="1477532" cy="1815809"/>
          </a:xfrm>
          <a:prstGeom prst="rect">
            <a:avLst/>
          </a:prstGeom>
        </p:spPr>
      </p:pic>
      <p:pic>
        <p:nvPicPr>
          <p:cNvPr id="4" name="Image 3">
            <a:extLst>
              <a:ext uri="{FF2B5EF4-FFF2-40B4-BE49-F238E27FC236}">
                <a16:creationId xmlns:a16="http://schemas.microsoft.com/office/drawing/2014/main" id="{0617A881-1947-DB6C-899E-20E68B6BC2F3}"/>
              </a:ext>
            </a:extLst>
          </p:cNvPr>
          <p:cNvPicPr>
            <a:picLocks noChangeAspect="1"/>
          </p:cNvPicPr>
          <p:nvPr/>
        </p:nvPicPr>
        <p:blipFill>
          <a:blip r:embed="rId7"/>
          <a:stretch>
            <a:fillRect/>
          </a:stretch>
        </p:blipFill>
        <p:spPr>
          <a:xfrm>
            <a:off x="1259587" y="2275996"/>
            <a:ext cx="1161665" cy="2648371"/>
          </a:xfrm>
          <a:prstGeom prst="rect">
            <a:avLst/>
          </a:prstGeom>
        </p:spPr>
      </p:pic>
      <p:sp>
        <p:nvSpPr>
          <p:cNvPr id="28" name="Espace réservé du titre 1">
            <a:extLst>
              <a:ext uri="{FF2B5EF4-FFF2-40B4-BE49-F238E27FC236}">
                <a16:creationId xmlns:a16="http://schemas.microsoft.com/office/drawing/2014/main" id="{09F73BD5-55CF-4203-84F6-7CE9BA4BBC0E}"/>
              </a:ext>
            </a:extLst>
          </p:cNvPr>
          <p:cNvSpPr txBox="1">
            <a:spLocks/>
          </p:cNvSpPr>
          <p:nvPr/>
        </p:nvSpPr>
        <p:spPr>
          <a:xfrm>
            <a:off x="-814144" y="-278427"/>
            <a:ext cx="9411049"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2400" dirty="0"/>
              <a:t>WHICH BEAUTY ROUTINE TO RECOMMEND ?</a:t>
            </a:r>
          </a:p>
        </p:txBody>
      </p:sp>
    </p:spTree>
    <p:extLst>
      <p:ext uri="{BB962C8B-B14F-4D97-AF65-F5344CB8AC3E}">
        <p14:creationId xmlns:p14="http://schemas.microsoft.com/office/powerpoint/2010/main" val="1393162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0" presetClass="entr" presetSubtype="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10"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6" grpId="0" animBg="1"/>
      <p:bldP spid="27" grpId="0"/>
      <p:bldP spid="29" grpId="0" animBg="1"/>
      <p:bldP spid="30" grpId="0"/>
      <p:bldP spid="9" grpId="0" animBg="1"/>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 articles de toilette&#10;&#10;Description générée automatiquement">
            <a:extLst>
              <a:ext uri="{FF2B5EF4-FFF2-40B4-BE49-F238E27FC236}">
                <a16:creationId xmlns:a16="http://schemas.microsoft.com/office/drawing/2014/main" id="{C48816DF-818C-4432-9D84-4F0438B850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8754" y="200481"/>
            <a:ext cx="4564839" cy="6457038"/>
          </a:xfrm>
          <a:prstGeom prst="rect">
            <a:avLst/>
          </a:prstGeom>
        </p:spPr>
      </p:pic>
      <p:sp>
        <p:nvSpPr>
          <p:cNvPr id="5" name="Titre 1">
            <a:extLst>
              <a:ext uri="{FF2B5EF4-FFF2-40B4-BE49-F238E27FC236}">
                <a16:creationId xmlns:a16="http://schemas.microsoft.com/office/drawing/2014/main" id="{0EA8529C-301A-464C-AC29-68D04443A23F}"/>
              </a:ext>
            </a:extLst>
          </p:cNvPr>
          <p:cNvSpPr txBox="1">
            <a:spLocks/>
          </p:cNvSpPr>
          <p:nvPr/>
        </p:nvSpPr>
        <p:spPr>
          <a:xfrm>
            <a:off x="261171" y="3021012"/>
            <a:ext cx="4687911" cy="8159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fr-FR" sz="3600" i="1" dirty="0">
                <a:solidFill>
                  <a:srgbClr val="3E3E3E"/>
                </a:solidFill>
                <a:latin typeface="KyivType Sans2" panose="00000500000000000000" charset="0"/>
              </a:rPr>
              <a:t>Commercial </a:t>
            </a:r>
            <a:r>
              <a:rPr lang="fr-FR" sz="3600" i="1" dirty="0" err="1">
                <a:solidFill>
                  <a:srgbClr val="3E3E3E"/>
                </a:solidFill>
                <a:latin typeface="KyivType Sans2" panose="00000500000000000000" charset="0"/>
              </a:rPr>
              <a:t>offer</a:t>
            </a:r>
            <a:endParaRPr lang="fr-FR" sz="3600" i="1" dirty="0">
              <a:solidFill>
                <a:srgbClr val="3E3E3E"/>
              </a:solidFill>
              <a:latin typeface="KyivType Sans2" panose="00000500000000000000" charset="0"/>
            </a:endParaRPr>
          </a:p>
        </p:txBody>
      </p:sp>
    </p:spTree>
    <p:extLst>
      <p:ext uri="{BB962C8B-B14F-4D97-AF65-F5344CB8AC3E}">
        <p14:creationId xmlns:p14="http://schemas.microsoft.com/office/powerpoint/2010/main" val="3522080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278FD80-E14E-4B9F-8E7F-C9E1736DAA84}"/>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33212" y="135"/>
            <a:ext cx="12214840" cy="6857730"/>
          </a:xfrm>
          <a:prstGeom prst="rect">
            <a:avLst/>
          </a:prstGeom>
        </p:spPr>
      </p:pic>
      <p:sp>
        <p:nvSpPr>
          <p:cNvPr id="2" name="Titre 1"/>
          <p:cNvSpPr>
            <a:spLocks noGrp="1"/>
          </p:cNvSpPr>
          <p:nvPr>
            <p:ph type="title" idx="4294967295"/>
          </p:nvPr>
        </p:nvSpPr>
        <p:spPr>
          <a:xfrm>
            <a:off x="103031" y="3662718"/>
            <a:ext cx="10515600" cy="815975"/>
          </a:xfrm>
          <a:prstGeom prst="rect">
            <a:avLst/>
          </a:prstGeom>
        </p:spPr>
        <p:txBody>
          <a:bodyPr>
            <a:noAutofit/>
          </a:bodyPr>
          <a:lstStyle/>
          <a:p>
            <a:r>
              <a:rPr lang="fr-FR" sz="4000" dirty="0">
                <a:solidFill>
                  <a:srgbClr val="3E3E3E"/>
                </a:solidFill>
                <a:latin typeface="KyivType Sans2" panose="00000500000000000000" charset="0"/>
              </a:rPr>
              <a:t>SPARTED</a:t>
            </a:r>
            <a:br>
              <a:rPr lang="fr-FR" sz="4000" dirty="0">
                <a:solidFill>
                  <a:srgbClr val="3E3E3E"/>
                </a:solidFill>
                <a:latin typeface="KyivType Sans2" panose="00000500000000000000" charset="0"/>
              </a:rPr>
            </a:br>
            <a:r>
              <a:rPr lang="fr-FR" sz="4000" dirty="0">
                <a:solidFill>
                  <a:srgbClr val="3E3E3E"/>
                </a:solidFill>
                <a:latin typeface="KyivType Sans2" panose="00000500000000000000" charset="0"/>
              </a:rPr>
              <a:t>Play Everyday</a:t>
            </a:r>
            <a:endParaRPr lang="fr-FR" sz="4000" dirty="0"/>
          </a:p>
        </p:txBody>
      </p:sp>
      <p:pic>
        <p:nvPicPr>
          <p:cNvPr id="4" name="Picture 8" descr="Une image contenant orange&#10;&#10;Description générée automatiquement">
            <a:extLst>
              <a:ext uri="{FF2B5EF4-FFF2-40B4-BE49-F238E27FC236}">
                <a16:creationId xmlns:a16="http://schemas.microsoft.com/office/drawing/2014/main" id="{0AF61FBD-06BE-4D84-9FBE-ACE2F83182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483" r="4" b="32610"/>
          <a:stretch/>
        </p:blipFill>
        <p:spPr bwMode="auto">
          <a:xfrm>
            <a:off x="5770504" y="270052"/>
            <a:ext cx="3017520" cy="19579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D1D7DB29-DFC9-45DE-B72D-0F58FC678B3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 t="23145" r="3" b="22938"/>
          <a:stretch/>
        </p:blipFill>
        <p:spPr bwMode="auto">
          <a:xfrm>
            <a:off x="5770504" y="2416031"/>
            <a:ext cx="3017520" cy="20337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Une image contenant texte&#10;&#10;Description générée automatiquement">
            <a:extLst>
              <a:ext uri="{FF2B5EF4-FFF2-40B4-BE49-F238E27FC236}">
                <a16:creationId xmlns:a16="http://schemas.microsoft.com/office/drawing/2014/main" id="{E9256036-191B-4AD9-BF60-06F4A928BE9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940" t="3860" r="14854" b="3052"/>
          <a:stretch/>
        </p:blipFill>
        <p:spPr bwMode="auto">
          <a:xfrm>
            <a:off x="8955405" y="270052"/>
            <a:ext cx="3017520" cy="36381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Une image contenant fleur&#10;&#10;Description générée automatiquement">
            <a:extLst>
              <a:ext uri="{FF2B5EF4-FFF2-40B4-BE49-F238E27FC236}">
                <a16:creationId xmlns:a16="http://schemas.microsoft.com/office/drawing/2014/main" id="{99D80328-E4FB-450D-98CE-B2F762183AC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 t="21328" b="25393"/>
          <a:stretch/>
        </p:blipFill>
        <p:spPr bwMode="auto">
          <a:xfrm>
            <a:off x="5770504" y="4629236"/>
            <a:ext cx="3017520" cy="20096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Une image contenant texte, intérieur&#10;&#10;Description générée automatiquement">
            <a:extLst>
              <a:ext uri="{FF2B5EF4-FFF2-40B4-BE49-F238E27FC236}">
                <a16:creationId xmlns:a16="http://schemas.microsoft.com/office/drawing/2014/main" id="{4DFC9988-24B0-46CD-8D7E-6CED98AD278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 t="3157" b="11735"/>
          <a:stretch/>
        </p:blipFill>
        <p:spPr bwMode="auto">
          <a:xfrm>
            <a:off x="8955405" y="4070706"/>
            <a:ext cx="3017520" cy="2568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841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DF2CA40-0918-EEC1-B9A5-3932BA8E3BDF}"/>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33212" y="135"/>
            <a:ext cx="12214840" cy="6857730"/>
          </a:xfrm>
          <a:prstGeom prst="rect">
            <a:avLst/>
          </a:prstGeom>
        </p:spPr>
      </p:pic>
      <p:sp>
        <p:nvSpPr>
          <p:cNvPr id="5" name="Espace réservé du titre 1">
            <a:extLst>
              <a:ext uri="{FF2B5EF4-FFF2-40B4-BE49-F238E27FC236}">
                <a16:creationId xmlns:a16="http://schemas.microsoft.com/office/drawing/2014/main" id="{C21CBB95-BF9F-B495-A4C9-478F003EA713}"/>
              </a:ext>
            </a:extLst>
          </p:cNvPr>
          <p:cNvSpPr txBox="1">
            <a:spLocks/>
          </p:cNvSpPr>
          <p:nvPr/>
        </p:nvSpPr>
        <p:spPr>
          <a:xfrm>
            <a:off x="444345" y="-132346"/>
            <a:ext cx="11083600" cy="1325511"/>
          </a:xfrm>
          <a:prstGeom prst="rect">
            <a:avLst/>
          </a:prstGeom>
        </p:spPr>
        <p:txBody>
          <a:bodyPr vert="horz" lIns="91436" tIns="45718" rIns="91436" bIns="45718"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dirty="0"/>
              <a:t>SERUMS</a:t>
            </a:r>
          </a:p>
        </p:txBody>
      </p:sp>
      <p:sp>
        <p:nvSpPr>
          <p:cNvPr id="6" name="Rectangle 5">
            <a:extLst>
              <a:ext uri="{FF2B5EF4-FFF2-40B4-BE49-F238E27FC236}">
                <a16:creationId xmlns:a16="http://schemas.microsoft.com/office/drawing/2014/main" id="{76AD9A11-B18C-7052-577E-856C8CF6932C}"/>
              </a:ext>
            </a:extLst>
          </p:cNvPr>
          <p:cNvSpPr/>
          <p:nvPr/>
        </p:nvSpPr>
        <p:spPr>
          <a:xfrm>
            <a:off x="103866" y="5975210"/>
            <a:ext cx="2403110" cy="338554"/>
          </a:xfrm>
          <a:prstGeom prst="rect">
            <a:avLst/>
          </a:prstGeom>
        </p:spPr>
        <p:txBody>
          <a:bodyPr wrap="square">
            <a:spAutoFit/>
          </a:bodyPr>
          <a:lstStyle/>
          <a:p>
            <a:pPr algn="ctr" defTabSz="914335">
              <a:defRPr/>
            </a:pPr>
            <a:r>
              <a:rPr lang="fr-FR" sz="1600" b="1" dirty="0">
                <a:solidFill>
                  <a:schemeClr val="tx1">
                    <a:lumMod val="75000"/>
                    <a:lumOff val="25000"/>
                  </a:schemeClr>
                </a:solidFill>
                <a:latin typeface="Roboto Light" panose="02000000000000000000" pitchFamily="2" charset="0"/>
                <a:ea typeface="Roboto Light" panose="02000000000000000000" pitchFamily="2" charset="0"/>
              </a:rPr>
              <a:t>HYDRA 1 SERUM</a:t>
            </a:r>
          </a:p>
        </p:txBody>
      </p:sp>
      <p:sp>
        <p:nvSpPr>
          <p:cNvPr id="8" name="Rectangle 7">
            <a:extLst>
              <a:ext uri="{FF2B5EF4-FFF2-40B4-BE49-F238E27FC236}">
                <a16:creationId xmlns:a16="http://schemas.microsoft.com/office/drawing/2014/main" id="{F72C001D-02C0-3889-E8F3-4F4C2D985A69}"/>
              </a:ext>
            </a:extLst>
          </p:cNvPr>
          <p:cNvSpPr/>
          <p:nvPr/>
        </p:nvSpPr>
        <p:spPr>
          <a:xfrm>
            <a:off x="2518588" y="5986669"/>
            <a:ext cx="2441190" cy="584775"/>
          </a:xfrm>
          <a:prstGeom prst="rect">
            <a:avLst/>
          </a:prstGeom>
        </p:spPr>
        <p:txBody>
          <a:bodyPr wrap="square">
            <a:spAutoFit/>
          </a:bodyPr>
          <a:lstStyle/>
          <a:p>
            <a:pPr algn="ctr" defTabSz="914335">
              <a:defRPr/>
            </a:pPr>
            <a:r>
              <a:rPr lang="fr-FR" sz="1600" b="1" dirty="0">
                <a:solidFill>
                  <a:schemeClr val="tx1">
                    <a:lumMod val="75000"/>
                    <a:lumOff val="25000"/>
                  </a:schemeClr>
                </a:solidFill>
                <a:latin typeface="Roboto Light" panose="02000000000000000000" pitchFamily="2" charset="0"/>
                <a:ea typeface="Roboto Light" panose="02000000000000000000" pitchFamily="2" charset="0"/>
              </a:rPr>
              <a:t>ADVANCED </a:t>
            </a:r>
            <a:br>
              <a:rPr lang="fr-FR" sz="1600" b="1" dirty="0">
                <a:solidFill>
                  <a:schemeClr val="tx1">
                    <a:lumMod val="75000"/>
                    <a:lumOff val="25000"/>
                  </a:schemeClr>
                </a:solidFill>
                <a:latin typeface="Roboto Light" panose="02000000000000000000" pitchFamily="2" charset="0"/>
                <a:ea typeface="Roboto Light" panose="02000000000000000000" pitchFamily="2" charset="0"/>
              </a:rPr>
            </a:br>
            <a:r>
              <a:rPr lang="fr-FR" sz="1600" b="1" dirty="0">
                <a:solidFill>
                  <a:schemeClr val="tx1">
                    <a:lumMod val="75000"/>
                    <a:lumOff val="25000"/>
                  </a:schemeClr>
                </a:solidFill>
                <a:latin typeface="Roboto Light" panose="02000000000000000000" pitchFamily="2" charset="0"/>
                <a:ea typeface="Roboto Light" panose="02000000000000000000" pitchFamily="2" charset="0"/>
              </a:rPr>
              <a:t>OPTIMIZER SERUM</a:t>
            </a:r>
          </a:p>
        </p:txBody>
      </p:sp>
      <p:sp>
        <p:nvSpPr>
          <p:cNvPr id="10" name="Rectangle 9">
            <a:extLst>
              <a:ext uri="{FF2B5EF4-FFF2-40B4-BE49-F238E27FC236}">
                <a16:creationId xmlns:a16="http://schemas.microsoft.com/office/drawing/2014/main" id="{27986749-9D39-A245-CFDC-F6E9F87452DA}"/>
              </a:ext>
            </a:extLst>
          </p:cNvPr>
          <p:cNvSpPr/>
          <p:nvPr/>
        </p:nvSpPr>
        <p:spPr>
          <a:xfrm>
            <a:off x="7177085" y="6015437"/>
            <a:ext cx="2452802" cy="338554"/>
          </a:xfrm>
          <a:prstGeom prst="rect">
            <a:avLst/>
          </a:prstGeom>
        </p:spPr>
        <p:txBody>
          <a:bodyPr wrap="square">
            <a:spAutoFit/>
          </a:bodyPr>
          <a:lstStyle/>
          <a:p>
            <a:pPr algn="ctr" defTabSz="914335">
              <a:defRPr/>
            </a:pPr>
            <a:r>
              <a:rPr lang="fr-FR" sz="1600" b="1" dirty="0">
                <a:solidFill>
                  <a:schemeClr val="tx1">
                    <a:lumMod val="75000"/>
                    <a:lumOff val="25000"/>
                  </a:schemeClr>
                </a:solidFill>
                <a:latin typeface="Roboto Light" panose="02000000000000000000" pitchFamily="2" charset="0"/>
                <a:ea typeface="Roboto Light" panose="02000000000000000000" pitchFamily="2" charset="0"/>
              </a:rPr>
              <a:t>ELIXIR VITAL </a:t>
            </a:r>
          </a:p>
        </p:txBody>
      </p:sp>
      <p:sp>
        <p:nvSpPr>
          <p:cNvPr id="11" name="Rectangle 10">
            <a:extLst>
              <a:ext uri="{FF2B5EF4-FFF2-40B4-BE49-F238E27FC236}">
                <a16:creationId xmlns:a16="http://schemas.microsoft.com/office/drawing/2014/main" id="{DF331CE9-1EC2-1936-5183-4634926196A4}"/>
              </a:ext>
            </a:extLst>
          </p:cNvPr>
          <p:cNvSpPr/>
          <p:nvPr/>
        </p:nvSpPr>
        <p:spPr>
          <a:xfrm rot="5400000">
            <a:off x="5697724" y="-3906606"/>
            <a:ext cx="710348" cy="11898063"/>
          </a:xfrm>
          <a:prstGeom prst="rect">
            <a:avLst/>
          </a:prstGeom>
          <a:solidFill>
            <a:srgbClr val="FF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p>
        </p:txBody>
      </p:sp>
      <p:cxnSp>
        <p:nvCxnSpPr>
          <p:cNvPr id="12" name="Connecteur droit 11">
            <a:extLst>
              <a:ext uri="{FF2B5EF4-FFF2-40B4-BE49-F238E27FC236}">
                <a16:creationId xmlns:a16="http://schemas.microsoft.com/office/drawing/2014/main" id="{B246C6BF-5F8D-004B-9784-739FC4D2E3DB}"/>
              </a:ext>
            </a:extLst>
          </p:cNvPr>
          <p:cNvCxnSpPr>
            <a:cxnSpLocks/>
          </p:cNvCxnSpPr>
          <p:nvPr/>
        </p:nvCxnSpPr>
        <p:spPr>
          <a:xfrm>
            <a:off x="4959777" y="1708045"/>
            <a:ext cx="0" cy="4319983"/>
          </a:xfrm>
          <a:prstGeom prst="line">
            <a:avLst/>
          </a:prstGeom>
          <a:ln w="12700">
            <a:solidFill>
              <a:srgbClr val="9790BE"/>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2DBD6E54-F0B5-7AD0-256F-827EF376DD49}"/>
              </a:ext>
            </a:extLst>
          </p:cNvPr>
          <p:cNvCxnSpPr>
            <a:cxnSpLocks/>
          </p:cNvCxnSpPr>
          <p:nvPr/>
        </p:nvCxnSpPr>
        <p:spPr>
          <a:xfrm>
            <a:off x="2518588" y="1700038"/>
            <a:ext cx="0" cy="4319983"/>
          </a:xfrm>
          <a:prstGeom prst="line">
            <a:avLst/>
          </a:prstGeom>
          <a:ln w="12700">
            <a:solidFill>
              <a:srgbClr val="9790BE"/>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512039DB-92D8-B5AA-F2EF-3C37B0AC41A7}"/>
              </a:ext>
            </a:extLst>
          </p:cNvPr>
          <p:cNvCxnSpPr>
            <a:cxnSpLocks/>
          </p:cNvCxnSpPr>
          <p:nvPr/>
        </p:nvCxnSpPr>
        <p:spPr>
          <a:xfrm>
            <a:off x="7177085" y="1684247"/>
            <a:ext cx="0" cy="4319983"/>
          </a:xfrm>
          <a:prstGeom prst="line">
            <a:avLst/>
          </a:prstGeom>
          <a:ln w="12700">
            <a:solidFill>
              <a:srgbClr val="9790BE"/>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4B8E634D-2760-2B04-EC84-44F67D41FBB1}"/>
              </a:ext>
            </a:extLst>
          </p:cNvPr>
          <p:cNvSpPr/>
          <p:nvPr/>
        </p:nvSpPr>
        <p:spPr>
          <a:xfrm>
            <a:off x="-91304" y="1688407"/>
            <a:ext cx="2994337" cy="730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600" dirty="0">
                <a:solidFill>
                  <a:schemeClr val="tx1">
                    <a:lumMod val="75000"/>
                    <a:lumOff val="25000"/>
                  </a:schemeClr>
                </a:solidFill>
                <a:latin typeface="Roboto Light" panose="02000000000000000000" pitchFamily="2" charset="0"/>
                <a:ea typeface="Roboto Light" panose="02000000000000000000" pitchFamily="2" charset="0"/>
              </a:rPr>
              <a:t>HYDRATING</a:t>
            </a:r>
          </a:p>
        </p:txBody>
      </p:sp>
      <p:sp>
        <p:nvSpPr>
          <p:cNvPr id="16" name="Rectangle 15">
            <a:extLst>
              <a:ext uri="{FF2B5EF4-FFF2-40B4-BE49-F238E27FC236}">
                <a16:creationId xmlns:a16="http://schemas.microsoft.com/office/drawing/2014/main" id="{8B5E2FBE-1871-D402-F5E1-A1C7AE1C068B}"/>
              </a:ext>
            </a:extLst>
          </p:cNvPr>
          <p:cNvSpPr/>
          <p:nvPr/>
        </p:nvSpPr>
        <p:spPr>
          <a:xfrm>
            <a:off x="2283723" y="1682867"/>
            <a:ext cx="3031253" cy="730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600" dirty="0">
                <a:solidFill>
                  <a:schemeClr val="tx1">
                    <a:lumMod val="75000"/>
                    <a:lumOff val="25000"/>
                  </a:schemeClr>
                </a:solidFill>
                <a:latin typeface="Roboto Light" panose="02000000000000000000" pitchFamily="2" charset="0"/>
                <a:ea typeface="Roboto Light" panose="02000000000000000000" pitchFamily="2" charset="0"/>
              </a:rPr>
              <a:t>FIRMING</a:t>
            </a:r>
          </a:p>
        </p:txBody>
      </p:sp>
      <p:sp>
        <p:nvSpPr>
          <p:cNvPr id="17" name="Rectangle 16">
            <a:extLst>
              <a:ext uri="{FF2B5EF4-FFF2-40B4-BE49-F238E27FC236}">
                <a16:creationId xmlns:a16="http://schemas.microsoft.com/office/drawing/2014/main" id="{5822E753-B25B-E908-CC83-9E34FF7C5F9A}"/>
              </a:ext>
            </a:extLst>
          </p:cNvPr>
          <p:cNvSpPr/>
          <p:nvPr/>
        </p:nvSpPr>
        <p:spPr>
          <a:xfrm>
            <a:off x="4634044" y="1670424"/>
            <a:ext cx="3047878" cy="730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lumMod val="75000"/>
                    <a:lumOff val="25000"/>
                  </a:schemeClr>
                </a:solidFill>
                <a:latin typeface="Roboto Light" panose="02000000000000000000" pitchFamily="2" charset="0"/>
                <a:ea typeface="Roboto Light" panose="02000000000000000000" pitchFamily="2" charset="0"/>
              </a:rPr>
              <a:t>GLOBAL ANTI-AGING</a:t>
            </a:r>
          </a:p>
        </p:txBody>
      </p:sp>
      <p:sp>
        <p:nvSpPr>
          <p:cNvPr id="18" name="Rectangle 17">
            <a:extLst>
              <a:ext uri="{FF2B5EF4-FFF2-40B4-BE49-F238E27FC236}">
                <a16:creationId xmlns:a16="http://schemas.microsoft.com/office/drawing/2014/main" id="{7F9594B8-6748-D277-8BEE-0A48B79E76E5}"/>
              </a:ext>
            </a:extLst>
          </p:cNvPr>
          <p:cNvSpPr/>
          <p:nvPr/>
        </p:nvSpPr>
        <p:spPr>
          <a:xfrm>
            <a:off x="6906067" y="1676314"/>
            <a:ext cx="3031099" cy="730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5">
              <a:defRPr/>
            </a:pPr>
            <a:r>
              <a:rPr lang="fr-FR" sz="1600" dirty="0">
                <a:solidFill>
                  <a:schemeClr val="tx1">
                    <a:lumMod val="75000"/>
                    <a:lumOff val="25000"/>
                  </a:schemeClr>
                </a:solidFill>
                <a:latin typeface="Roboto Light" panose="02000000000000000000" pitchFamily="2" charset="0"/>
                <a:ea typeface="Roboto Light" panose="02000000000000000000" pitchFamily="2" charset="0"/>
              </a:rPr>
              <a:t>PREVENTION &amp;</a:t>
            </a:r>
            <a:br>
              <a:rPr lang="fr-FR" sz="1600" dirty="0">
                <a:solidFill>
                  <a:schemeClr val="tx1">
                    <a:lumMod val="75000"/>
                    <a:lumOff val="25000"/>
                  </a:schemeClr>
                </a:solidFill>
                <a:latin typeface="Roboto Light" panose="02000000000000000000" pitchFamily="2" charset="0"/>
                <a:ea typeface="Roboto Light" panose="02000000000000000000" pitchFamily="2" charset="0"/>
              </a:rPr>
            </a:br>
            <a:r>
              <a:rPr lang="fr-FR" sz="1600" dirty="0">
                <a:solidFill>
                  <a:schemeClr val="tx1">
                    <a:lumMod val="75000"/>
                    <a:lumOff val="25000"/>
                  </a:schemeClr>
                </a:solidFill>
                <a:latin typeface="Roboto Light" panose="02000000000000000000" pitchFamily="2" charset="0"/>
                <a:ea typeface="Roboto Light" panose="02000000000000000000" pitchFamily="2" charset="0"/>
              </a:rPr>
              <a:t>REPAIR ANTI-AGING </a:t>
            </a:r>
          </a:p>
        </p:txBody>
      </p:sp>
      <p:pic>
        <p:nvPicPr>
          <p:cNvPr id="19" name="Picture 2">
            <a:extLst>
              <a:ext uri="{FF2B5EF4-FFF2-40B4-BE49-F238E27FC236}">
                <a16:creationId xmlns:a16="http://schemas.microsoft.com/office/drawing/2014/main" id="{5E4C126C-2B26-606A-75B6-6074083ED6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964" t="23153" r="35563" b="5990"/>
          <a:stretch/>
        </p:blipFill>
        <p:spPr bwMode="auto">
          <a:xfrm>
            <a:off x="775279" y="2778207"/>
            <a:ext cx="791309" cy="3061314"/>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436F5B4B-C363-D4A8-A1F7-579667513683}"/>
              </a:ext>
            </a:extLst>
          </p:cNvPr>
          <p:cNvSpPr/>
          <p:nvPr/>
        </p:nvSpPr>
        <p:spPr>
          <a:xfrm>
            <a:off x="36538" y="932397"/>
            <a:ext cx="12191519" cy="338554"/>
          </a:xfrm>
          <a:prstGeom prst="rect">
            <a:avLst/>
          </a:prstGeom>
        </p:spPr>
        <p:txBody>
          <a:bodyPr wrap="square">
            <a:spAutoFit/>
          </a:bodyPr>
          <a:lstStyle/>
          <a:p>
            <a:pPr algn="ctr" defTabSz="914335">
              <a:defRPr/>
            </a:pPr>
            <a:r>
              <a:rPr lang="en-US" sz="1600" i="1" dirty="0">
                <a:solidFill>
                  <a:prstClr val="black"/>
                </a:solidFill>
                <a:latin typeface="Roboto Light" panose="02000000000000000000" pitchFamily="2" charset="0"/>
                <a:ea typeface="Roboto Light" panose="02000000000000000000" pitchFamily="2" charset="0"/>
              </a:rPr>
              <a:t>Serums for in-depth actions and optimized results</a:t>
            </a:r>
          </a:p>
        </p:txBody>
      </p:sp>
      <p:pic>
        <p:nvPicPr>
          <p:cNvPr id="21" name="Picture 4">
            <a:extLst>
              <a:ext uri="{FF2B5EF4-FFF2-40B4-BE49-F238E27FC236}">
                <a16:creationId xmlns:a16="http://schemas.microsoft.com/office/drawing/2014/main" id="{411A25C4-1A5D-A644-F9BF-CCADCAB79BB2}"/>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l="36883" t="24406" r="32286" b="6395"/>
          <a:stretch/>
        </p:blipFill>
        <p:spPr bwMode="auto">
          <a:xfrm>
            <a:off x="7877116" y="2956646"/>
            <a:ext cx="866988" cy="291890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a:extLst>
              <a:ext uri="{FF2B5EF4-FFF2-40B4-BE49-F238E27FC236}">
                <a16:creationId xmlns:a16="http://schemas.microsoft.com/office/drawing/2014/main" id="{665B5F8C-CBCB-B01A-A5D0-743E686E6806}"/>
              </a:ext>
            </a:extLst>
          </p:cNvPr>
          <p:cNvPicPr>
            <a:picLocks noChangeAspect="1" noChangeArrowheads="1"/>
          </p:cNvPicPr>
          <p:nvPr/>
        </p:nvPicPr>
        <p:blipFill rotWithShape="1">
          <a:blip r:embed="rId6">
            <a:alphaModFix/>
            <a:extLst>
              <a:ext uri="{28A0092B-C50C-407E-A947-70E740481C1C}">
                <a14:useLocalDpi xmlns:a14="http://schemas.microsoft.com/office/drawing/2010/main" val="0"/>
              </a:ext>
            </a:extLst>
          </a:blip>
          <a:srcRect l="33016" t="17048" r="32000" b="6932"/>
          <a:stretch/>
        </p:blipFill>
        <p:spPr bwMode="auto">
          <a:xfrm>
            <a:off x="5588366" y="2839101"/>
            <a:ext cx="921733" cy="300442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4F3A2747-CC23-41E8-F0EE-7F35B4315C28}"/>
              </a:ext>
            </a:extLst>
          </p:cNvPr>
          <p:cNvPicPr>
            <a:picLocks noChangeAspect="1" noChangeArrowheads="1"/>
          </p:cNvPicPr>
          <p:nvPr/>
        </p:nvPicPr>
        <p:blipFill>
          <a:blip r:embed="rId7">
            <a:alphaModFix/>
            <a:extLst>
              <a:ext uri="{28A0092B-C50C-407E-A947-70E740481C1C}">
                <a14:useLocalDpi xmlns:a14="http://schemas.microsoft.com/office/drawing/2010/main" val="0"/>
              </a:ext>
            </a:extLst>
          </a:blip>
          <a:srcRect/>
          <a:stretch>
            <a:fillRect/>
          </a:stretch>
        </p:blipFill>
        <p:spPr bwMode="auto">
          <a:xfrm>
            <a:off x="3098302" y="2734062"/>
            <a:ext cx="849968" cy="3128716"/>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Connecteur droit 35">
            <a:extLst>
              <a:ext uri="{FF2B5EF4-FFF2-40B4-BE49-F238E27FC236}">
                <a16:creationId xmlns:a16="http://schemas.microsoft.com/office/drawing/2014/main" id="{DD18F65D-4DD3-15F6-66B4-515A9E08D8C4}"/>
              </a:ext>
            </a:extLst>
          </p:cNvPr>
          <p:cNvCxnSpPr>
            <a:cxnSpLocks/>
          </p:cNvCxnSpPr>
          <p:nvPr/>
        </p:nvCxnSpPr>
        <p:spPr>
          <a:xfrm>
            <a:off x="9629887" y="1695983"/>
            <a:ext cx="0" cy="4319983"/>
          </a:xfrm>
          <a:prstGeom prst="line">
            <a:avLst/>
          </a:prstGeom>
          <a:ln w="12700">
            <a:solidFill>
              <a:srgbClr val="9790BE"/>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0B3722CB-E64D-B001-9877-A5C3E5198F18}"/>
              </a:ext>
            </a:extLst>
          </p:cNvPr>
          <p:cNvSpPr>
            <a:spLocks noGrp="1" noRot="1" noMove="1" noResize="1" noEditPoints="1" noAdjustHandles="1" noChangeArrowheads="1" noChangeShapeType="1"/>
          </p:cNvSpPr>
          <p:nvPr/>
        </p:nvSpPr>
        <p:spPr>
          <a:xfrm>
            <a:off x="5477733" y="5975211"/>
            <a:ext cx="1228228" cy="66992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9" name="Rectangle 8">
            <a:extLst>
              <a:ext uri="{FF2B5EF4-FFF2-40B4-BE49-F238E27FC236}">
                <a16:creationId xmlns:a16="http://schemas.microsoft.com/office/drawing/2014/main" id="{2C22758A-043A-6573-0CBD-362F10E1C0A5}"/>
              </a:ext>
            </a:extLst>
          </p:cNvPr>
          <p:cNvSpPr/>
          <p:nvPr/>
        </p:nvSpPr>
        <p:spPr>
          <a:xfrm>
            <a:off x="4971390" y="5971094"/>
            <a:ext cx="2205695" cy="584775"/>
          </a:xfrm>
          <a:prstGeom prst="rect">
            <a:avLst/>
          </a:prstGeom>
        </p:spPr>
        <p:txBody>
          <a:bodyPr wrap="square">
            <a:spAutoFit/>
          </a:bodyPr>
          <a:lstStyle/>
          <a:p>
            <a:pPr algn="ctr" defTabSz="914335">
              <a:defRPr/>
            </a:pPr>
            <a:r>
              <a:rPr lang="fr-FR" sz="1600" b="1" dirty="0">
                <a:solidFill>
                  <a:schemeClr val="tx1">
                    <a:lumMod val="75000"/>
                    <a:lumOff val="25000"/>
                  </a:schemeClr>
                </a:solidFill>
                <a:latin typeface="Roboto Light" panose="02000000000000000000" pitchFamily="2" charset="0"/>
                <a:ea typeface="Roboto Light" panose="02000000000000000000" pitchFamily="2" charset="0"/>
              </a:rPr>
              <a:t>CELLULAR CODE </a:t>
            </a:r>
          </a:p>
          <a:p>
            <a:pPr algn="ctr" defTabSz="914335">
              <a:defRPr/>
            </a:pPr>
            <a:r>
              <a:rPr lang="fr-FR" sz="1600" b="1" dirty="0">
                <a:solidFill>
                  <a:schemeClr val="tx1">
                    <a:lumMod val="75000"/>
                    <a:lumOff val="25000"/>
                  </a:schemeClr>
                </a:solidFill>
                <a:latin typeface="Roboto Light" panose="02000000000000000000" pitchFamily="2" charset="0"/>
                <a:ea typeface="Roboto Light" panose="02000000000000000000" pitchFamily="2" charset="0"/>
              </a:rPr>
              <a:t>SERUM </a:t>
            </a:r>
          </a:p>
        </p:txBody>
      </p:sp>
      <p:sp>
        <p:nvSpPr>
          <p:cNvPr id="39" name="Rectangle 38">
            <a:extLst>
              <a:ext uri="{FF2B5EF4-FFF2-40B4-BE49-F238E27FC236}">
                <a16:creationId xmlns:a16="http://schemas.microsoft.com/office/drawing/2014/main" id="{A0030207-CF5B-108A-FA63-A447FCD3A471}"/>
              </a:ext>
            </a:extLst>
          </p:cNvPr>
          <p:cNvSpPr/>
          <p:nvPr/>
        </p:nvSpPr>
        <p:spPr>
          <a:xfrm>
            <a:off x="9629885" y="6002607"/>
            <a:ext cx="2458247" cy="338554"/>
          </a:xfrm>
          <a:prstGeom prst="rect">
            <a:avLst/>
          </a:prstGeom>
        </p:spPr>
        <p:txBody>
          <a:bodyPr wrap="square">
            <a:spAutoFit/>
          </a:bodyPr>
          <a:lstStyle/>
          <a:p>
            <a:pPr algn="ctr" defTabSz="914335">
              <a:defRPr/>
            </a:pPr>
            <a:r>
              <a:rPr lang="fr-FR" sz="1600" b="1" dirty="0">
                <a:solidFill>
                  <a:srgbClr val="565655"/>
                </a:solidFill>
                <a:latin typeface="Roboto Light" panose="02000000000000000000" pitchFamily="2" charset="0"/>
                <a:ea typeface="Roboto Light" panose="02000000000000000000" pitchFamily="2" charset="0"/>
                <a:cs typeface="Roboto Light" panose="02000000000000000000" pitchFamily="2" charset="0"/>
              </a:rPr>
              <a:t>SERUM C20</a:t>
            </a:r>
          </a:p>
        </p:txBody>
      </p:sp>
      <p:pic>
        <p:nvPicPr>
          <p:cNvPr id="40" name="Image 39" descr="Une image contenant intérieur, fermer&#10;&#10;Description générée automatiquement">
            <a:extLst>
              <a:ext uri="{FF2B5EF4-FFF2-40B4-BE49-F238E27FC236}">
                <a16:creationId xmlns:a16="http://schemas.microsoft.com/office/drawing/2014/main" id="{DED6B4C7-97D2-E1BE-E92C-72F0679FC0A0}"/>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006" b="89984" l="9962" r="89984">
                        <a14:foregroundMark x1="38503" y1="60703" x2="38503" y2="60703"/>
                        <a14:foregroundMark x1="61335" y1="42286" x2="65051" y2="47294"/>
                        <a14:foregroundMark x1="64777" y1="54566" x2="64513" y2="61551"/>
                        <a14:foregroundMark x1="65051" y1="47294" x2="64881" y2="51787"/>
                        <a14:foregroundMark x1="65159" y1="55614" x2="64351" y2="76131"/>
                        <a14:foregroundMark x1="49435" y1="9006" x2="49435" y2="9006"/>
                        <a14:foregroundMark x1="65267" y1="78635" x2="64782" y2="82553"/>
                        <a14:foregroundMark x1="65734" y1="64152" x2="65582" y2="66194"/>
                        <a14:foregroundMark x1="64512" y1="54566" x2="64826" y2="67499"/>
                        <a14:foregroundMark x1="64297" y1="45718" x2="64444" y2="51787"/>
                        <a14:foregroundMark x1="65242" y1="54566" x2="64977" y2="65003"/>
                        <a14:foregroundMark x1="65431" y1="47136" x2="65313" y2="51787"/>
                        <a14:foregroundMark x1="65379" y1="54566" x2="65582" y2="64492"/>
                        <a14:foregroundMark x1="65280" y1="49745" x2="65322" y2="51787"/>
                        <a14:backgroundMark x1="49381" y1="8926" x2="49381" y2="8926"/>
                        <a14:backgroundMark x1="66263" y1="51787" x2="66263" y2="54566"/>
                      </a14:backgroundRemoval>
                    </a14:imgEffect>
                  </a14:imgLayer>
                </a14:imgProps>
              </a:ext>
              <a:ext uri="{28A0092B-C50C-407E-A947-70E740481C1C}">
                <a14:useLocalDpi xmlns:a14="http://schemas.microsoft.com/office/drawing/2010/main" val="0"/>
              </a:ext>
            </a:extLst>
          </a:blip>
          <a:srcRect l="30579" t="8425" r="32339" b="8345"/>
          <a:stretch/>
        </p:blipFill>
        <p:spPr>
          <a:xfrm>
            <a:off x="10399811" y="3019825"/>
            <a:ext cx="959348" cy="2871086"/>
          </a:xfrm>
          <a:prstGeom prst="rect">
            <a:avLst/>
          </a:prstGeom>
        </p:spPr>
      </p:pic>
      <p:sp>
        <p:nvSpPr>
          <p:cNvPr id="41" name="Rectangle 40">
            <a:extLst>
              <a:ext uri="{FF2B5EF4-FFF2-40B4-BE49-F238E27FC236}">
                <a16:creationId xmlns:a16="http://schemas.microsoft.com/office/drawing/2014/main" id="{9DFBF782-A382-AE97-0CA3-5F2748DC4512}"/>
              </a:ext>
            </a:extLst>
          </p:cNvPr>
          <p:cNvSpPr/>
          <p:nvPr/>
        </p:nvSpPr>
        <p:spPr>
          <a:xfrm>
            <a:off x="9635399" y="1392311"/>
            <a:ext cx="2360451" cy="271172"/>
          </a:xfrm>
          <a:prstGeom prst="rect">
            <a:avLst/>
          </a:prstGeom>
          <a:solidFill>
            <a:srgbClr val="F396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Roboto" panose="02000000000000000000" pitchFamily="2" charset="0"/>
                <a:ea typeface="Roboto" panose="02000000000000000000" pitchFamily="2" charset="0"/>
              </a:rPr>
              <a:t>NEW</a:t>
            </a:r>
          </a:p>
        </p:txBody>
      </p:sp>
      <p:sp>
        <p:nvSpPr>
          <p:cNvPr id="43" name="Rectangle 42">
            <a:extLst>
              <a:ext uri="{FF2B5EF4-FFF2-40B4-BE49-F238E27FC236}">
                <a16:creationId xmlns:a16="http://schemas.microsoft.com/office/drawing/2014/main" id="{76DAB9D2-3C22-5AA1-510A-AA811FF18B3A}"/>
              </a:ext>
            </a:extLst>
          </p:cNvPr>
          <p:cNvSpPr/>
          <p:nvPr/>
        </p:nvSpPr>
        <p:spPr>
          <a:xfrm>
            <a:off x="9273013" y="1684732"/>
            <a:ext cx="3031099" cy="730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5">
              <a:defRPr/>
            </a:pPr>
            <a:r>
              <a:rPr lang="fr-FR" sz="1600" dirty="0">
                <a:solidFill>
                  <a:schemeClr val="tx1">
                    <a:lumMod val="75000"/>
                    <a:lumOff val="25000"/>
                  </a:schemeClr>
                </a:solidFill>
                <a:latin typeface="Roboto Light" panose="02000000000000000000" pitchFamily="2" charset="0"/>
                <a:ea typeface="Roboto Light" panose="02000000000000000000" pitchFamily="2" charset="0"/>
              </a:rPr>
              <a:t>ANTI AGING - RADIANCE </a:t>
            </a:r>
          </a:p>
          <a:p>
            <a:pPr algn="ctr" defTabSz="914335">
              <a:defRPr/>
            </a:pPr>
            <a:r>
              <a:rPr lang="fr-FR" sz="1600" dirty="0">
                <a:solidFill>
                  <a:schemeClr val="tx1">
                    <a:lumMod val="75000"/>
                    <a:lumOff val="25000"/>
                  </a:schemeClr>
                </a:solidFill>
                <a:latin typeface="Roboto Light" panose="02000000000000000000" pitchFamily="2" charset="0"/>
                <a:ea typeface="Roboto Light" panose="02000000000000000000" pitchFamily="2" charset="0"/>
              </a:rPr>
              <a:t>UNIFYING</a:t>
            </a:r>
          </a:p>
        </p:txBody>
      </p:sp>
    </p:spTree>
    <p:extLst>
      <p:ext uri="{BB962C8B-B14F-4D97-AF65-F5344CB8AC3E}">
        <p14:creationId xmlns:p14="http://schemas.microsoft.com/office/powerpoint/2010/main" val="32124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par>
                                <p:cTn id="50" presetID="10" presetClass="entr" presetSubtype="0"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500"/>
                                        <p:tgtEl>
                                          <p:spTgt spid="4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fade">
                                      <p:cBhvr>
                                        <p:cTn id="65" dur="500"/>
                                        <p:tgtEl>
                                          <p:spTgt spid="3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3"/>
                                        </p:tgtEl>
                                        <p:attrNameLst>
                                          <p:attrName>style.visibility</p:attrName>
                                        </p:attrNameLst>
                                      </p:cBhvr>
                                      <p:to>
                                        <p:strVal val="visible"/>
                                      </p:to>
                                    </p:set>
                                    <p:animEffect transition="in" filter="fade">
                                      <p:cBhvr>
                                        <p:cTn id="68" dur="500"/>
                                        <p:tgtEl>
                                          <p:spTgt spid="43"/>
                                        </p:tgtEl>
                                      </p:cBhvr>
                                    </p:animEffect>
                                  </p:childTnLst>
                                </p:cTn>
                              </p:par>
                              <p:par>
                                <p:cTn id="69" presetID="10" presetClass="entr" presetSubtype="0" fill="hold" nodeType="with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fade">
                                      <p:cBhvr>
                                        <p:cTn id="71" dur="500"/>
                                        <p:tgtEl>
                                          <p:spTgt spid="40"/>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5" grpId="0"/>
      <p:bldP spid="16" grpId="0"/>
      <p:bldP spid="17" grpId="0"/>
      <p:bldP spid="18" grpId="0"/>
      <p:bldP spid="9" grpId="0"/>
      <p:bldP spid="39" grpId="0"/>
      <p:bldP spid="41" grpId="0" animBg="1"/>
      <p:bldP spid="4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t 2">
            <a:extLst>
              <a:ext uri="{FF2B5EF4-FFF2-40B4-BE49-F238E27FC236}">
                <a16:creationId xmlns:a16="http://schemas.microsoft.com/office/drawing/2014/main" id="{04E77E1B-2B00-4C06-BD74-C3B47C8BBA2A}"/>
              </a:ext>
            </a:extLst>
          </p:cNvPr>
          <p:cNvGraphicFramePr>
            <a:graphicFrameLocks noChangeAspect="1"/>
          </p:cNvGraphicFramePr>
          <p:nvPr/>
        </p:nvGraphicFramePr>
        <p:xfrm>
          <a:off x="192601" y="195593"/>
          <a:ext cx="2506663" cy="4457700"/>
        </p:xfrm>
        <a:graphic>
          <a:graphicData uri="http://schemas.openxmlformats.org/presentationml/2006/ole">
            <mc:AlternateContent xmlns:mc="http://schemas.openxmlformats.org/markup-compatibility/2006">
              <mc:Choice xmlns:v="urn:schemas-microsoft-com:vml" Requires="v">
                <p:oleObj spid="_x0000_s1050" name="Bitmap Image" r:id="rId4" imgW="2507040" imgH="4457880" progId="PBrush">
                  <p:embed/>
                </p:oleObj>
              </mc:Choice>
              <mc:Fallback>
                <p:oleObj name="Bitmap Image" r:id="rId4" imgW="2507040" imgH="4457880" progId="PBrush">
                  <p:embed/>
                  <p:pic>
                    <p:nvPicPr>
                      <p:cNvPr id="3" name="Objet 2">
                        <a:extLst>
                          <a:ext uri="{FF2B5EF4-FFF2-40B4-BE49-F238E27FC236}">
                            <a16:creationId xmlns:a16="http://schemas.microsoft.com/office/drawing/2014/main" id="{04E77E1B-2B00-4C06-BD74-C3B47C8BBA2A}"/>
                          </a:ext>
                        </a:extLst>
                      </p:cNvPr>
                      <p:cNvPicPr/>
                      <p:nvPr/>
                    </p:nvPicPr>
                    <p:blipFill>
                      <a:blip r:embed="rId5"/>
                      <a:stretch>
                        <a:fillRect/>
                      </a:stretch>
                    </p:blipFill>
                    <p:spPr>
                      <a:xfrm>
                        <a:off x="192601" y="195593"/>
                        <a:ext cx="2506663" cy="4457700"/>
                      </a:xfrm>
                      <a:prstGeom prst="rect">
                        <a:avLst/>
                      </a:prstGeom>
                    </p:spPr>
                  </p:pic>
                </p:oleObj>
              </mc:Fallback>
            </mc:AlternateContent>
          </a:graphicData>
        </a:graphic>
      </p:graphicFrame>
      <p:graphicFrame>
        <p:nvGraphicFramePr>
          <p:cNvPr id="2" name="Objet 1">
            <a:extLst>
              <a:ext uri="{FF2B5EF4-FFF2-40B4-BE49-F238E27FC236}">
                <a16:creationId xmlns:a16="http://schemas.microsoft.com/office/drawing/2014/main" id="{574C4F6F-A8D8-4D24-9530-A160283B5677}"/>
              </a:ext>
            </a:extLst>
          </p:cNvPr>
          <p:cNvGraphicFramePr>
            <a:graphicFrameLocks noChangeAspect="1"/>
          </p:cNvGraphicFramePr>
          <p:nvPr/>
        </p:nvGraphicFramePr>
        <p:xfrm>
          <a:off x="2549436" y="769888"/>
          <a:ext cx="2506663" cy="4427537"/>
        </p:xfrm>
        <a:graphic>
          <a:graphicData uri="http://schemas.openxmlformats.org/presentationml/2006/ole">
            <mc:AlternateContent xmlns:mc="http://schemas.openxmlformats.org/markup-compatibility/2006">
              <mc:Choice xmlns:v="urn:schemas-microsoft-com:vml" Requires="v">
                <p:oleObj spid="_x0000_s1051" name="Bitmap Image" r:id="rId6" imgW="2507040" imgH="4427280" progId="PBrush">
                  <p:embed/>
                </p:oleObj>
              </mc:Choice>
              <mc:Fallback>
                <p:oleObj name="Bitmap Image" r:id="rId6" imgW="2507040" imgH="4427280" progId="PBrush">
                  <p:embed/>
                  <p:pic>
                    <p:nvPicPr>
                      <p:cNvPr id="2" name="Objet 1">
                        <a:extLst>
                          <a:ext uri="{FF2B5EF4-FFF2-40B4-BE49-F238E27FC236}">
                            <a16:creationId xmlns:a16="http://schemas.microsoft.com/office/drawing/2014/main" id="{574C4F6F-A8D8-4D24-9530-A160283B5677}"/>
                          </a:ext>
                        </a:extLst>
                      </p:cNvPr>
                      <p:cNvPicPr/>
                      <p:nvPr/>
                    </p:nvPicPr>
                    <p:blipFill>
                      <a:blip r:embed="rId7"/>
                      <a:stretch>
                        <a:fillRect/>
                      </a:stretch>
                    </p:blipFill>
                    <p:spPr>
                      <a:xfrm>
                        <a:off x="2549436" y="769888"/>
                        <a:ext cx="2506663" cy="4427537"/>
                      </a:xfrm>
                      <a:prstGeom prst="rect">
                        <a:avLst/>
                      </a:prstGeom>
                    </p:spPr>
                  </p:pic>
                </p:oleObj>
              </mc:Fallback>
            </mc:AlternateContent>
          </a:graphicData>
        </a:graphic>
      </p:graphicFrame>
      <p:sp>
        <p:nvSpPr>
          <p:cNvPr id="5" name="Titre 1">
            <a:extLst>
              <a:ext uri="{FF2B5EF4-FFF2-40B4-BE49-F238E27FC236}">
                <a16:creationId xmlns:a16="http://schemas.microsoft.com/office/drawing/2014/main" id="{153D4193-204F-4711-9A22-E50C7E4FF0B9}"/>
              </a:ext>
            </a:extLst>
          </p:cNvPr>
          <p:cNvSpPr txBox="1">
            <a:spLocks/>
          </p:cNvSpPr>
          <p:nvPr/>
        </p:nvSpPr>
        <p:spPr>
          <a:xfrm>
            <a:off x="7044743" y="3021012"/>
            <a:ext cx="4687911" cy="8159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fr-FR" sz="3600" i="1" dirty="0">
                <a:solidFill>
                  <a:srgbClr val="3E3E3E"/>
                </a:solidFill>
                <a:latin typeface="KyivType Sans2" panose="00000500000000000000" charset="0"/>
              </a:rPr>
              <a:t>MAGIC CODE:</a:t>
            </a:r>
          </a:p>
          <a:p>
            <a:pPr algn="r"/>
            <a:endParaRPr lang="fr-FR" sz="3600" i="1" dirty="0">
              <a:solidFill>
                <a:srgbClr val="3E3E3E"/>
              </a:solidFill>
              <a:latin typeface="KyivType Sans2" panose="00000500000000000000" charset="0"/>
            </a:endParaRPr>
          </a:p>
          <a:p>
            <a:pPr algn="r"/>
            <a:r>
              <a:rPr lang="fr-FR" sz="4000" dirty="0">
                <a:solidFill>
                  <a:srgbClr val="3E3E3E"/>
                </a:solidFill>
                <a:latin typeface="KyivType Sans2" panose="00000500000000000000" charset="0"/>
              </a:rPr>
              <a:t>RDVSERUMEN</a:t>
            </a:r>
            <a:endParaRPr lang="fr-FR" sz="4000" dirty="0"/>
          </a:p>
        </p:txBody>
      </p:sp>
      <p:graphicFrame>
        <p:nvGraphicFramePr>
          <p:cNvPr id="6" name="Objet 5">
            <a:extLst>
              <a:ext uri="{FF2B5EF4-FFF2-40B4-BE49-F238E27FC236}">
                <a16:creationId xmlns:a16="http://schemas.microsoft.com/office/drawing/2014/main" id="{7D80CA05-CD13-4F5E-B841-DED819BECF35}"/>
              </a:ext>
            </a:extLst>
          </p:cNvPr>
          <p:cNvGraphicFramePr>
            <a:graphicFrameLocks noChangeAspect="1"/>
          </p:cNvGraphicFramePr>
          <p:nvPr/>
        </p:nvGraphicFramePr>
        <p:xfrm>
          <a:off x="5004583" y="1336245"/>
          <a:ext cx="2498725" cy="4435475"/>
        </p:xfrm>
        <a:graphic>
          <a:graphicData uri="http://schemas.openxmlformats.org/presentationml/2006/ole">
            <mc:AlternateContent xmlns:mc="http://schemas.openxmlformats.org/markup-compatibility/2006">
              <mc:Choice xmlns:v="urn:schemas-microsoft-com:vml" Requires="v">
                <p:oleObj spid="_x0000_s1052" name="Bitmap Image" r:id="rId8" imgW="2499480" imgH="4434840" progId="PBrush">
                  <p:embed/>
                </p:oleObj>
              </mc:Choice>
              <mc:Fallback>
                <p:oleObj name="Bitmap Image" r:id="rId8" imgW="2499480" imgH="4434840" progId="PBrush">
                  <p:embed/>
                  <p:pic>
                    <p:nvPicPr>
                      <p:cNvPr id="6" name="Objet 5">
                        <a:extLst>
                          <a:ext uri="{FF2B5EF4-FFF2-40B4-BE49-F238E27FC236}">
                            <a16:creationId xmlns:a16="http://schemas.microsoft.com/office/drawing/2014/main" id="{7D80CA05-CD13-4F5E-B841-DED819BECF35}"/>
                          </a:ext>
                        </a:extLst>
                      </p:cNvPr>
                      <p:cNvPicPr/>
                      <p:nvPr/>
                    </p:nvPicPr>
                    <p:blipFill>
                      <a:blip r:embed="rId9"/>
                      <a:stretch>
                        <a:fillRect/>
                      </a:stretch>
                    </p:blipFill>
                    <p:spPr>
                      <a:xfrm>
                        <a:off x="5004583" y="1336245"/>
                        <a:ext cx="2498725" cy="4435475"/>
                      </a:xfrm>
                      <a:prstGeom prst="rect">
                        <a:avLst/>
                      </a:prstGeom>
                    </p:spPr>
                  </p:pic>
                </p:oleObj>
              </mc:Fallback>
            </mc:AlternateContent>
          </a:graphicData>
        </a:graphic>
      </p:graphicFrame>
      <p:sp>
        <p:nvSpPr>
          <p:cNvPr id="7" name="object 18">
            <a:extLst>
              <a:ext uri="{FF2B5EF4-FFF2-40B4-BE49-F238E27FC236}">
                <a16:creationId xmlns:a16="http://schemas.microsoft.com/office/drawing/2014/main" id="{5B776964-C5EA-4E3C-9DEC-1EBC16D6C977}"/>
              </a:ext>
            </a:extLst>
          </p:cNvPr>
          <p:cNvSpPr/>
          <p:nvPr/>
        </p:nvSpPr>
        <p:spPr>
          <a:xfrm rot="20762405" flipV="1">
            <a:off x="7874890" y="5456586"/>
            <a:ext cx="1111744" cy="401036"/>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C2E1EB"/>
          </a:solidFill>
          <a:ln w="38100">
            <a:solidFill>
              <a:srgbClr val="D9D9D9"/>
            </a:solidFill>
          </a:ln>
        </p:spPr>
        <p:txBody>
          <a:bodyPr wrap="square" lIns="0" tIns="0" rIns="0" bIns="0" rtlCol="0"/>
          <a:lstStyle/>
          <a:p>
            <a:endParaRPr>
              <a:ea typeface="Roboto" panose="02000000000000000000" pitchFamily="2" charset="0"/>
            </a:endParaRPr>
          </a:p>
        </p:txBody>
      </p:sp>
      <p:sp>
        <p:nvSpPr>
          <p:cNvPr id="8" name="Ellipse 7">
            <a:extLst>
              <a:ext uri="{FF2B5EF4-FFF2-40B4-BE49-F238E27FC236}">
                <a16:creationId xmlns:a16="http://schemas.microsoft.com/office/drawing/2014/main" id="{2AE33A1E-123A-47B9-94F2-340732CD5935}"/>
              </a:ext>
            </a:extLst>
          </p:cNvPr>
          <p:cNvSpPr/>
          <p:nvPr/>
        </p:nvSpPr>
        <p:spPr>
          <a:xfrm>
            <a:off x="6942390" y="5197425"/>
            <a:ext cx="644525" cy="695459"/>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8124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278FD80-E14E-4B9F-8E7F-C9E1736DAA84}"/>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33212" y="135"/>
            <a:ext cx="12214840" cy="6857730"/>
          </a:xfrm>
          <a:prstGeom prst="rect">
            <a:avLst/>
          </a:prstGeom>
        </p:spPr>
      </p:pic>
      <p:sp>
        <p:nvSpPr>
          <p:cNvPr id="2" name="Titre 1"/>
          <p:cNvSpPr>
            <a:spLocks noGrp="1"/>
          </p:cNvSpPr>
          <p:nvPr>
            <p:ph type="title" idx="4294967295"/>
          </p:nvPr>
        </p:nvSpPr>
        <p:spPr>
          <a:xfrm>
            <a:off x="0" y="3676972"/>
            <a:ext cx="10515600" cy="815975"/>
          </a:xfrm>
          <a:prstGeom prst="rect">
            <a:avLst/>
          </a:prstGeom>
        </p:spPr>
        <p:txBody>
          <a:bodyPr>
            <a:noAutofit/>
          </a:bodyPr>
          <a:lstStyle/>
          <a:p>
            <a:r>
              <a:rPr lang="fr-FR" sz="4000" dirty="0">
                <a:solidFill>
                  <a:srgbClr val="3E3E3E"/>
                </a:solidFill>
                <a:latin typeface="KyivType Sans2" panose="00000500000000000000" charset="0"/>
              </a:rPr>
              <a:t>THANK YOU !</a:t>
            </a:r>
            <a:endParaRPr lang="fr-FR" sz="4000" dirty="0"/>
          </a:p>
        </p:txBody>
      </p:sp>
      <p:pic>
        <p:nvPicPr>
          <p:cNvPr id="4" name="Picture 8" descr="Une image contenant orange&#10;&#10;Description générée automatiquement">
            <a:extLst>
              <a:ext uri="{FF2B5EF4-FFF2-40B4-BE49-F238E27FC236}">
                <a16:creationId xmlns:a16="http://schemas.microsoft.com/office/drawing/2014/main" id="{0AF61FBD-06BE-4D84-9FBE-ACE2F83182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483" r="4" b="32610"/>
          <a:stretch/>
        </p:blipFill>
        <p:spPr bwMode="auto">
          <a:xfrm>
            <a:off x="5770504" y="270052"/>
            <a:ext cx="3017520" cy="19579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D1D7DB29-DFC9-45DE-B72D-0F58FC678B3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 t="23145" r="3" b="22938"/>
          <a:stretch/>
        </p:blipFill>
        <p:spPr bwMode="auto">
          <a:xfrm>
            <a:off x="5770504" y="2416031"/>
            <a:ext cx="3017520" cy="20337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Une image contenant texte&#10;&#10;Description générée automatiquement">
            <a:extLst>
              <a:ext uri="{FF2B5EF4-FFF2-40B4-BE49-F238E27FC236}">
                <a16:creationId xmlns:a16="http://schemas.microsoft.com/office/drawing/2014/main" id="{E9256036-191B-4AD9-BF60-06F4A928BE9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940" t="3860" r="14854" b="3052"/>
          <a:stretch/>
        </p:blipFill>
        <p:spPr bwMode="auto">
          <a:xfrm>
            <a:off x="8955405" y="270052"/>
            <a:ext cx="3017520" cy="36381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Une image contenant fleur&#10;&#10;Description générée automatiquement">
            <a:extLst>
              <a:ext uri="{FF2B5EF4-FFF2-40B4-BE49-F238E27FC236}">
                <a16:creationId xmlns:a16="http://schemas.microsoft.com/office/drawing/2014/main" id="{99D80328-E4FB-450D-98CE-B2F762183AC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 t="21328" b="25393"/>
          <a:stretch/>
        </p:blipFill>
        <p:spPr bwMode="auto">
          <a:xfrm>
            <a:off x="5770504" y="4629236"/>
            <a:ext cx="3017520" cy="20096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Une image contenant texte, intérieur&#10;&#10;Description générée automatiquement">
            <a:extLst>
              <a:ext uri="{FF2B5EF4-FFF2-40B4-BE49-F238E27FC236}">
                <a16:creationId xmlns:a16="http://schemas.microsoft.com/office/drawing/2014/main" id="{4DFC9988-24B0-46CD-8D7E-6CED98AD278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 t="3157" b="11735"/>
          <a:stretch/>
        </p:blipFill>
        <p:spPr bwMode="auto">
          <a:xfrm>
            <a:off x="8955405" y="4070706"/>
            <a:ext cx="3017520" cy="2568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779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rc 21"/>
          <p:cNvSpPr/>
          <p:nvPr/>
        </p:nvSpPr>
        <p:spPr>
          <a:xfrm rot="9523306">
            <a:off x="840546" y="1290569"/>
            <a:ext cx="3226630" cy="4538375"/>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12770"/>
            <a:endParaRPr lang="fr-FR" sz="1600">
              <a:solidFill>
                <a:prstClr val="black"/>
              </a:solidFill>
              <a:latin typeface="Calibri"/>
            </a:endParaRPr>
          </a:p>
        </p:txBody>
      </p:sp>
      <p:sp>
        <p:nvSpPr>
          <p:cNvPr id="14" name="Rectangle 13"/>
          <p:cNvSpPr/>
          <p:nvPr/>
        </p:nvSpPr>
        <p:spPr>
          <a:xfrm>
            <a:off x="677333" y="1491838"/>
            <a:ext cx="10837334" cy="400110"/>
          </a:xfrm>
          <a:prstGeom prst="rect">
            <a:avLst/>
          </a:prstGeom>
        </p:spPr>
        <p:txBody>
          <a:bodyPr wrap="square">
            <a:spAutoFit/>
          </a:bodyPr>
          <a:lstStyle/>
          <a:p>
            <a:pPr algn="ctr" defTabSz="812770">
              <a:defRPr/>
            </a:pPr>
            <a:r>
              <a:rPr lang="en-US" sz="2000" i="1" dirty="0">
                <a:solidFill>
                  <a:srgbClr val="3E3E3E"/>
                </a:solidFill>
                <a:latin typeface="KyivType Sans2" panose="00000500000000000000" pitchFamily="50" charset="0"/>
              </a:rPr>
              <a:t>The ally of thirsty skin! </a:t>
            </a:r>
          </a:p>
        </p:txBody>
      </p:sp>
      <p:sp>
        <p:nvSpPr>
          <p:cNvPr id="7" name="ZoneTexte 6"/>
          <p:cNvSpPr txBox="1"/>
          <p:nvPr/>
        </p:nvSpPr>
        <p:spPr>
          <a:xfrm>
            <a:off x="1164064" y="2260688"/>
            <a:ext cx="4183657" cy="1077218"/>
          </a:xfrm>
          <a:prstGeom prst="rect">
            <a:avLst/>
          </a:prstGeom>
          <a:solidFill>
            <a:schemeClr val="bg1"/>
          </a:solidFill>
        </p:spPr>
        <p:txBody>
          <a:bodyPr wrap="square" rtlCol="0">
            <a:spAutoFit/>
          </a:bodyPr>
          <a:lstStyle/>
          <a:p>
            <a:pPr defTabSz="812770"/>
            <a:r>
              <a:rPr lang="en-US" sz="1600" dirty="0">
                <a:solidFill>
                  <a:srgbClr val="3E3E3E"/>
                </a:solidFill>
                <a:latin typeface="Roboto" panose="020B0604020202020204" charset="0"/>
                <a:ea typeface="Roboto" panose="020B0604020202020204" charset="0"/>
              </a:rPr>
              <a:t>SOS serum for very dehydrated skin </a:t>
            </a:r>
          </a:p>
          <a:p>
            <a:pPr defTabSz="812770"/>
            <a:r>
              <a:rPr lang="en-US" sz="1600" dirty="0">
                <a:solidFill>
                  <a:srgbClr val="3E3E3E"/>
                </a:solidFill>
                <a:latin typeface="Roboto" panose="020B0604020202020204" charset="0"/>
                <a:ea typeface="Roboto" panose="020B0604020202020204" charset="0"/>
              </a:rPr>
              <a:t>Deep and long-lasting hydration </a:t>
            </a:r>
          </a:p>
          <a:p>
            <a:pPr defTabSz="812770"/>
            <a:r>
              <a:rPr lang="en-US" sz="1600" dirty="0">
                <a:solidFill>
                  <a:srgbClr val="3E3E3E"/>
                </a:solidFill>
                <a:latin typeface="Roboto" panose="020B0604020202020204" charset="0"/>
                <a:ea typeface="Roboto" panose="020B0604020202020204" charset="0"/>
              </a:rPr>
              <a:t>Restructuring and </a:t>
            </a:r>
            <a:r>
              <a:rPr lang="en-US" sz="1600" dirty="0" err="1">
                <a:solidFill>
                  <a:srgbClr val="3E3E3E"/>
                </a:solidFill>
                <a:latin typeface="Roboto" panose="020B0604020202020204" charset="0"/>
                <a:ea typeface="Roboto" panose="020B0604020202020204" charset="0"/>
              </a:rPr>
              <a:t>redensifying</a:t>
            </a:r>
            <a:r>
              <a:rPr lang="en-US" sz="1600" dirty="0">
                <a:solidFill>
                  <a:srgbClr val="3E3E3E"/>
                </a:solidFill>
                <a:latin typeface="Roboto" panose="020B0604020202020204" charset="0"/>
                <a:ea typeface="Roboto" panose="020B0604020202020204" charset="0"/>
              </a:rPr>
              <a:t> effect</a:t>
            </a:r>
          </a:p>
          <a:p>
            <a:pPr defTabSz="812770"/>
            <a:r>
              <a:rPr lang="en-US" sz="1600" dirty="0">
                <a:solidFill>
                  <a:srgbClr val="3E3E3E"/>
                </a:solidFill>
                <a:latin typeface="Roboto" panose="020B0604020202020204" charset="0"/>
                <a:ea typeface="Roboto" panose="020B0604020202020204" charset="0"/>
              </a:rPr>
              <a:t>Soft, supple and plumped up skin </a:t>
            </a:r>
            <a:endParaRPr lang="fr-FR" sz="1600" dirty="0">
              <a:solidFill>
                <a:srgbClr val="3E3E3E"/>
              </a:solidFill>
              <a:latin typeface="Roboto" panose="020B0604020202020204" charset="0"/>
              <a:ea typeface="Roboto" panose="020B0604020202020204" charset="0"/>
            </a:endParaRPr>
          </a:p>
        </p:txBody>
      </p:sp>
      <p:sp>
        <p:nvSpPr>
          <p:cNvPr id="18" name="ZoneTexte 17"/>
          <p:cNvSpPr txBox="1"/>
          <p:nvPr/>
        </p:nvSpPr>
        <p:spPr>
          <a:xfrm>
            <a:off x="3854608" y="4983084"/>
            <a:ext cx="4781728" cy="830997"/>
          </a:xfrm>
          <a:prstGeom prst="rect">
            <a:avLst/>
          </a:prstGeom>
          <a:solidFill>
            <a:schemeClr val="bg1"/>
          </a:solidFill>
        </p:spPr>
        <p:txBody>
          <a:bodyPr wrap="square" rtlCol="0">
            <a:spAutoFit/>
          </a:bodyPr>
          <a:lstStyle/>
          <a:p>
            <a:pPr defTabSz="812770"/>
            <a:r>
              <a:rPr lang="en-US" sz="1600" dirty="0">
                <a:solidFill>
                  <a:srgbClr val="3E3E3E"/>
                </a:solidFill>
                <a:latin typeface="Roboto" panose="020B0604020202020204" charset="0"/>
                <a:ea typeface="Roboto" panose="020B0604020202020204" charset="0"/>
              </a:rPr>
              <a:t>93% of Ingredients of Natural Origin</a:t>
            </a:r>
          </a:p>
          <a:p>
            <a:pPr defTabSz="812770"/>
            <a:r>
              <a:rPr lang="en-US" sz="1600" dirty="0">
                <a:solidFill>
                  <a:srgbClr val="3E3E3E"/>
                </a:solidFill>
                <a:latin typeface="Roboto" panose="020B0604020202020204" charset="0"/>
                <a:ea typeface="Roboto" panose="020B0604020202020204" charset="0"/>
              </a:rPr>
              <a:t>Quickly absorbed gel texture </a:t>
            </a:r>
          </a:p>
          <a:p>
            <a:pPr defTabSz="812770"/>
            <a:r>
              <a:rPr lang="en-US" sz="1600" dirty="0">
                <a:solidFill>
                  <a:srgbClr val="3E3E3E"/>
                </a:solidFill>
                <a:latin typeface="Roboto" panose="020B0604020202020204" charset="0"/>
                <a:ea typeface="Roboto" panose="020B0604020202020204" charset="0"/>
              </a:rPr>
              <a:t>Natural fragrance of rose, jasmine and chamomile</a:t>
            </a:r>
            <a:endParaRPr lang="fr-FR" sz="1600" dirty="0">
              <a:solidFill>
                <a:srgbClr val="3E3E3E"/>
              </a:solidFill>
              <a:latin typeface="Roboto" panose="020B0604020202020204" charset="0"/>
              <a:ea typeface="Roboto" panose="020B0604020202020204" charset="0"/>
            </a:endParaRPr>
          </a:p>
        </p:txBody>
      </p:sp>
      <p:sp>
        <p:nvSpPr>
          <p:cNvPr id="21" name="Rectangle 20"/>
          <p:cNvSpPr/>
          <p:nvPr/>
        </p:nvSpPr>
        <p:spPr>
          <a:xfrm>
            <a:off x="2113566" y="3604062"/>
            <a:ext cx="5928568" cy="1330236"/>
          </a:xfrm>
          <a:prstGeom prst="rect">
            <a:avLst/>
          </a:prstGeom>
          <a:solidFill>
            <a:schemeClr val="bg1"/>
          </a:solidFill>
        </p:spPr>
        <p:txBody>
          <a:bodyPr wrap="square">
            <a:spAutoFit/>
          </a:bodyPr>
          <a:lstStyle/>
          <a:p>
            <a:pPr lvl="0"/>
            <a:r>
              <a:rPr lang="fr-FR" sz="1600" dirty="0" err="1">
                <a:solidFill>
                  <a:srgbClr val="3E3E3E"/>
                </a:solidFill>
                <a:latin typeface="Roboto" panose="02000000000000000000" pitchFamily="2" charset="0"/>
                <a:ea typeface="Roboto" panose="02000000000000000000" pitchFamily="2" charset="0"/>
              </a:rPr>
              <a:t>With</a:t>
            </a:r>
            <a:r>
              <a:rPr lang="fr-FR" sz="1600" dirty="0">
                <a:solidFill>
                  <a:srgbClr val="3E3E3E"/>
                </a:solidFill>
                <a:latin typeface="Roboto" panose="02000000000000000000" pitchFamily="2" charset="0"/>
                <a:ea typeface="Roboto" panose="02000000000000000000" pitchFamily="2" charset="0"/>
              </a:rPr>
              <a:t> </a:t>
            </a:r>
            <a:r>
              <a:rPr lang="fr-FR" sz="1600" cap="small" dirty="0">
                <a:solidFill>
                  <a:srgbClr val="3E3E3E"/>
                </a:solidFill>
                <a:latin typeface="Roboto" panose="02000000000000000000" pitchFamily="2" charset="0"/>
                <a:ea typeface="Roboto" panose="02000000000000000000" pitchFamily="2" charset="0"/>
              </a:rPr>
              <a:t>hydra n°1 </a:t>
            </a:r>
            <a:r>
              <a:rPr lang="fr-FR" sz="1600" cap="small" dirty="0" err="1">
                <a:solidFill>
                  <a:srgbClr val="3E3E3E"/>
                </a:solidFill>
                <a:latin typeface="Roboto" panose="02000000000000000000" pitchFamily="2" charset="0"/>
                <a:ea typeface="Roboto" panose="02000000000000000000" pitchFamily="2" charset="0"/>
              </a:rPr>
              <a:t>creme</a:t>
            </a:r>
            <a:r>
              <a:rPr lang="fr-FR" sz="1600" cap="small" dirty="0">
                <a:solidFill>
                  <a:srgbClr val="3E3E3E"/>
                </a:solidFill>
                <a:latin typeface="Roboto" panose="02000000000000000000" pitchFamily="2" charset="0"/>
                <a:ea typeface="Roboto" panose="02000000000000000000" pitchFamily="2" charset="0"/>
              </a:rPr>
              <a:t> </a:t>
            </a:r>
          </a:p>
          <a:p>
            <a:pPr lvl="0"/>
            <a:r>
              <a:rPr lang="en-US" sz="1200" i="1" dirty="0">
                <a:solidFill>
                  <a:srgbClr val="3E3E3E"/>
                </a:solidFill>
                <a:latin typeface="Roboto" panose="02000000000000000000" pitchFamily="2" charset="0"/>
                <a:ea typeface="Roboto" panose="02000000000000000000" pitchFamily="2" charset="0"/>
              </a:rPr>
              <a:t>+144% of hydration immediately and +102% after 8 hours</a:t>
            </a:r>
          </a:p>
          <a:p>
            <a:pPr lvl="0"/>
            <a:r>
              <a:rPr lang="fr-FR" sz="1600" dirty="0" err="1">
                <a:solidFill>
                  <a:srgbClr val="3E3E3E"/>
                </a:solidFill>
                <a:latin typeface="Roboto" panose="02000000000000000000" pitchFamily="2" charset="0"/>
                <a:ea typeface="Roboto" panose="02000000000000000000" pitchFamily="2" charset="0"/>
              </a:rPr>
              <a:t>With</a:t>
            </a:r>
            <a:r>
              <a:rPr lang="fr-FR" sz="1600" dirty="0">
                <a:solidFill>
                  <a:srgbClr val="3E3E3E"/>
                </a:solidFill>
                <a:latin typeface="Roboto" panose="02000000000000000000" pitchFamily="2" charset="0"/>
                <a:ea typeface="Roboto" panose="02000000000000000000" pitchFamily="2" charset="0"/>
              </a:rPr>
              <a:t> </a:t>
            </a:r>
            <a:r>
              <a:rPr lang="fr-FR" sz="1600" cap="small" dirty="0" err="1">
                <a:solidFill>
                  <a:srgbClr val="3E3E3E"/>
                </a:solidFill>
                <a:latin typeface="Roboto" panose="02000000000000000000" pitchFamily="2" charset="0"/>
                <a:ea typeface="Roboto" panose="02000000000000000000" pitchFamily="2" charset="0"/>
              </a:rPr>
              <a:t>hydra</a:t>
            </a:r>
            <a:r>
              <a:rPr lang="fr-FR" sz="1600" cap="small" dirty="0">
                <a:solidFill>
                  <a:srgbClr val="3E3E3E"/>
                </a:solidFill>
                <a:latin typeface="Roboto" panose="02000000000000000000" pitchFamily="2" charset="0"/>
                <a:ea typeface="Roboto" panose="02000000000000000000" pitchFamily="2" charset="0"/>
              </a:rPr>
              <a:t> n°1 fluide </a:t>
            </a:r>
          </a:p>
          <a:p>
            <a:r>
              <a:rPr lang="en-US" sz="1200" i="1" dirty="0">
                <a:solidFill>
                  <a:srgbClr val="3E3E3E"/>
                </a:solidFill>
                <a:latin typeface="Roboto" panose="02000000000000000000" pitchFamily="2" charset="0"/>
                <a:ea typeface="Roboto" panose="02000000000000000000" pitchFamily="2" charset="0"/>
              </a:rPr>
              <a:t>+122% of hydration immediately and +76% after 8 hours </a:t>
            </a:r>
          </a:p>
          <a:p>
            <a:endParaRPr lang="fr-FR" sz="1200" i="1" dirty="0">
              <a:solidFill>
                <a:srgbClr val="3E3E3E"/>
              </a:solidFill>
              <a:latin typeface="Roboto" panose="02000000000000000000" pitchFamily="2" charset="0"/>
              <a:ea typeface="Roboto" panose="02000000000000000000" pitchFamily="2" charset="0"/>
            </a:endParaRPr>
          </a:p>
          <a:p>
            <a:endParaRPr lang="fr-FR" sz="1244" dirty="0">
              <a:solidFill>
                <a:prstClr val="black"/>
              </a:solidFill>
              <a:latin typeface="Roboto" panose="020B0604020202020204" charset="0"/>
              <a:ea typeface="Roboto" panose="020B0604020202020204" charset="0"/>
            </a:endParaRPr>
          </a:p>
        </p:txBody>
      </p:sp>
      <p:pic>
        <p:nvPicPr>
          <p:cNvPr id="30" name="Imag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44" y="1992484"/>
            <a:ext cx="995198" cy="1261241"/>
          </a:xfrm>
          <a:prstGeom prst="rect">
            <a:avLst/>
          </a:prstGeom>
        </p:spPr>
      </p:pic>
      <p:pic>
        <p:nvPicPr>
          <p:cNvPr id="31" name="Imag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410" y="3542833"/>
            <a:ext cx="1065632" cy="1350505"/>
          </a:xfrm>
          <a:prstGeom prst="rect">
            <a:avLst/>
          </a:prstGeom>
        </p:spPr>
      </p:pic>
      <p:pic>
        <p:nvPicPr>
          <p:cNvPr id="32" name="Imag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55431" y="4668951"/>
            <a:ext cx="1000235" cy="1267624"/>
          </a:xfrm>
          <a:prstGeom prst="rect">
            <a:avLst/>
          </a:prstGeom>
        </p:spPr>
      </p:pic>
      <p:sp>
        <p:nvSpPr>
          <p:cNvPr id="20" name="Espace réservé du titre 1"/>
          <p:cNvSpPr txBox="1">
            <a:spLocks/>
          </p:cNvSpPr>
          <p:nvPr/>
        </p:nvSpPr>
        <p:spPr>
          <a:xfrm>
            <a:off x="0" y="381000"/>
            <a:ext cx="12192000" cy="1510948"/>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cap="small" dirty="0"/>
              <a:t>HYDRA N°1 SERUM</a:t>
            </a:r>
          </a:p>
          <a:p>
            <a:pPr>
              <a:lnSpc>
                <a:spcPts val="2982"/>
              </a:lnSpc>
            </a:pPr>
            <a:endParaRPr lang="fr-FR" sz="1934" b="1" cap="small" dirty="0"/>
          </a:p>
        </p:txBody>
      </p:sp>
      <p:pic>
        <p:nvPicPr>
          <p:cNvPr id="27" name="Image 26"/>
          <p:cNvPicPr>
            <a:picLocks noChangeAspect="1"/>
          </p:cNvPicPr>
          <p:nvPr/>
        </p:nvPicPr>
        <p:blipFill rotWithShape="1">
          <a:blip r:embed="rId6" cstate="print">
            <a:extLst>
              <a:ext uri="{28A0092B-C50C-407E-A947-70E740481C1C}">
                <a14:useLocalDpi xmlns:a14="http://schemas.microsoft.com/office/drawing/2010/main" val="0"/>
              </a:ext>
            </a:extLst>
          </a:blip>
          <a:srcRect b="18851"/>
          <a:stretch/>
        </p:blipFill>
        <p:spPr>
          <a:xfrm>
            <a:off x="8194089" y="1654856"/>
            <a:ext cx="4079151" cy="4541424"/>
          </a:xfrm>
          <a:prstGeom prst="rect">
            <a:avLst/>
          </a:prstGeom>
          <a:noFill/>
        </p:spPr>
      </p:pic>
      <p:pic>
        <p:nvPicPr>
          <p:cNvPr id="4" name="Imag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55356" y="-72242"/>
            <a:ext cx="4572000" cy="6858000"/>
          </a:xfrm>
          <a:prstGeom prst="rect">
            <a:avLst/>
          </a:prstGeom>
        </p:spPr>
      </p:pic>
    </p:spTree>
    <p:extLst>
      <p:ext uri="{BB962C8B-B14F-4D97-AF65-F5344CB8AC3E}">
        <p14:creationId xmlns:p14="http://schemas.microsoft.com/office/powerpoint/2010/main" val="21954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1787293" y="1275762"/>
            <a:ext cx="3258473" cy="3093386"/>
          </a:xfrm>
          <a:prstGeom prst="rect">
            <a:avLst/>
          </a:prstGeom>
        </p:spPr>
      </p:pic>
      <p:sp>
        <p:nvSpPr>
          <p:cNvPr id="4" name="Espace réservé du titre 1"/>
          <p:cNvSpPr txBox="1">
            <a:spLocks/>
          </p:cNvSpPr>
          <p:nvPr/>
        </p:nvSpPr>
        <p:spPr>
          <a:xfrm>
            <a:off x="0" y="381000"/>
            <a:ext cx="12192000" cy="1510948"/>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cap="small" dirty="0"/>
              <a:t>HYDRA N°1 SERUM</a:t>
            </a:r>
          </a:p>
          <a:p>
            <a:pPr>
              <a:lnSpc>
                <a:spcPts val="2982"/>
              </a:lnSpc>
            </a:pPr>
            <a:endParaRPr lang="fr-FR" sz="1934" b="1" cap="small" dirty="0"/>
          </a:p>
        </p:txBody>
      </p:sp>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1110" y="4613485"/>
            <a:ext cx="510285" cy="700090"/>
          </a:xfrm>
          <a:prstGeom prst="rect">
            <a:avLst/>
          </a:prstGeom>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4023" y="4613485"/>
            <a:ext cx="507811" cy="696696"/>
          </a:xfrm>
          <a:prstGeom prst="rect">
            <a:avLst/>
          </a:prstGeom>
        </p:spPr>
      </p:pic>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12413" y="4626301"/>
            <a:ext cx="489128" cy="671064"/>
          </a:xfrm>
          <a:prstGeom prst="rect">
            <a:avLst/>
          </a:prstGeom>
        </p:spPr>
      </p:pic>
      <p:pic>
        <p:nvPicPr>
          <p:cNvPr id="10" name="Image 9"/>
          <p:cNvPicPr>
            <a:picLocks noChangeAspect="1"/>
          </p:cNvPicPr>
          <p:nvPr/>
        </p:nvPicPr>
        <p:blipFill rotWithShape="1">
          <a:blip r:embed="rId7" cstate="print">
            <a:extLst>
              <a:ext uri="{28A0092B-C50C-407E-A947-70E740481C1C}">
                <a14:useLocalDpi xmlns:a14="http://schemas.microsoft.com/office/drawing/2010/main" val="0"/>
              </a:ext>
            </a:extLst>
          </a:blip>
          <a:srcRect l="28880" t="13223" r="9582" b="24363"/>
          <a:stretch/>
        </p:blipFill>
        <p:spPr>
          <a:xfrm>
            <a:off x="4469318" y="4662388"/>
            <a:ext cx="533897" cy="517386"/>
          </a:xfrm>
          <a:prstGeom prst="rect">
            <a:avLst/>
          </a:prstGeom>
        </p:spPr>
      </p:pic>
      <p:sp>
        <p:nvSpPr>
          <p:cNvPr id="11" name="Rectangle 10"/>
          <p:cNvSpPr/>
          <p:nvPr/>
        </p:nvSpPr>
        <p:spPr>
          <a:xfrm>
            <a:off x="119951" y="5455115"/>
            <a:ext cx="3328283" cy="615553"/>
          </a:xfrm>
          <a:prstGeom prst="rect">
            <a:avLst/>
          </a:prstGeom>
        </p:spPr>
        <p:txBody>
          <a:bodyPr wrap="square">
            <a:spAutoFit/>
          </a:bodyPr>
          <a:lstStyle/>
          <a:p>
            <a:pPr algn="ctr">
              <a:defRPr/>
            </a:pPr>
            <a:r>
              <a:rPr lang="fr-FR" sz="1200" b="1" dirty="0" err="1">
                <a:solidFill>
                  <a:srgbClr val="3E3E3E"/>
                </a:solidFill>
                <a:latin typeface="Roboto Light" panose="020B0604020202020204" charset="0"/>
                <a:ea typeface="Roboto Light" panose="020B0604020202020204" charset="0"/>
              </a:rPr>
              <a:t>Hydrating</a:t>
            </a:r>
            <a:r>
              <a:rPr lang="fr-FR" sz="1200" b="1" dirty="0">
                <a:solidFill>
                  <a:srgbClr val="3E3E3E"/>
                </a:solidFill>
                <a:latin typeface="Roboto Light" panose="020B0604020202020204" charset="0"/>
                <a:ea typeface="Roboto Light" panose="020B0604020202020204" charset="0"/>
              </a:rPr>
              <a:t> </a:t>
            </a:r>
            <a:r>
              <a:rPr lang="fr-FR" sz="1200" b="1" dirty="0" err="1">
                <a:solidFill>
                  <a:srgbClr val="3E3E3E"/>
                </a:solidFill>
                <a:latin typeface="Roboto Light" panose="020B0604020202020204" charset="0"/>
                <a:ea typeface="Roboto Light" panose="020B0604020202020204" charset="0"/>
              </a:rPr>
              <a:t>Complex</a:t>
            </a:r>
            <a:r>
              <a:rPr lang="fr-FR" sz="1200" b="1" dirty="0">
                <a:solidFill>
                  <a:srgbClr val="3E3E3E"/>
                </a:solidFill>
                <a:latin typeface="Roboto Light" panose="020B0604020202020204" charset="0"/>
                <a:ea typeface="Roboto Light" panose="020B0604020202020204" charset="0"/>
              </a:rPr>
              <a:t> </a:t>
            </a:r>
            <a:endParaRPr lang="fr-FR" sz="1100" dirty="0">
              <a:solidFill>
                <a:srgbClr val="3E3E3E"/>
              </a:solidFill>
              <a:latin typeface="Roboto Light" panose="020B0604020202020204" charset="0"/>
              <a:ea typeface="Roboto Light" panose="020B0604020202020204" charset="0"/>
            </a:endParaRPr>
          </a:p>
          <a:p>
            <a:pPr algn="ctr">
              <a:defRPr/>
            </a:pPr>
            <a:r>
              <a:rPr lang="fr-FR" sz="1100" i="1" dirty="0" err="1">
                <a:solidFill>
                  <a:srgbClr val="3E3E3E"/>
                </a:solidFill>
                <a:latin typeface="Roboto Light" panose="020B0604020202020204" charset="0"/>
                <a:ea typeface="Roboto Light" panose="020B0604020202020204" charset="0"/>
              </a:rPr>
              <a:t>Organic</a:t>
            </a:r>
            <a:r>
              <a:rPr lang="fr-FR" sz="1100" i="1" dirty="0">
                <a:solidFill>
                  <a:srgbClr val="3E3E3E"/>
                </a:solidFill>
                <a:latin typeface="Roboto Light" panose="020B0604020202020204" charset="0"/>
                <a:ea typeface="Roboto Light" panose="020B0604020202020204" charset="0"/>
              </a:rPr>
              <a:t> </a:t>
            </a:r>
            <a:r>
              <a:rPr lang="fr-FR" sz="1100" i="1" dirty="0" err="1">
                <a:solidFill>
                  <a:srgbClr val="3E3E3E"/>
                </a:solidFill>
                <a:latin typeface="Roboto Light" panose="020B0604020202020204" charset="0"/>
                <a:ea typeface="Roboto Light" panose="020B0604020202020204" charset="0"/>
              </a:rPr>
              <a:t>aloe</a:t>
            </a:r>
            <a:r>
              <a:rPr lang="fr-FR" sz="1100" i="1" dirty="0">
                <a:solidFill>
                  <a:srgbClr val="3E3E3E"/>
                </a:solidFill>
                <a:latin typeface="Roboto Light" panose="020B0604020202020204" charset="0"/>
                <a:ea typeface="Roboto Light" panose="020B0604020202020204" charset="0"/>
              </a:rPr>
              <a:t> </a:t>
            </a:r>
            <a:r>
              <a:rPr lang="fr-FR" sz="1100" i="1" dirty="0" err="1">
                <a:solidFill>
                  <a:srgbClr val="3E3E3E"/>
                </a:solidFill>
                <a:latin typeface="Roboto Light" panose="020B0604020202020204" charset="0"/>
                <a:ea typeface="Roboto Light" panose="020B0604020202020204" charset="0"/>
              </a:rPr>
              <a:t>vera</a:t>
            </a:r>
            <a:r>
              <a:rPr lang="fr-FR" sz="1100" i="1" dirty="0">
                <a:solidFill>
                  <a:srgbClr val="3E3E3E"/>
                </a:solidFill>
                <a:latin typeface="Roboto Light" panose="020B0604020202020204" charset="0"/>
                <a:ea typeface="Roboto Light" panose="020B0604020202020204" charset="0"/>
              </a:rPr>
              <a:t>, olive </a:t>
            </a:r>
            <a:r>
              <a:rPr lang="fr-FR" sz="1100" i="1" dirty="0" err="1">
                <a:solidFill>
                  <a:srgbClr val="3E3E3E"/>
                </a:solidFill>
                <a:latin typeface="Roboto Light" panose="020B0604020202020204" charset="0"/>
                <a:ea typeface="Roboto Light" panose="020B0604020202020204" charset="0"/>
              </a:rPr>
              <a:t>phytosqualane</a:t>
            </a:r>
            <a:r>
              <a:rPr lang="fr-FR" sz="1100" i="1" dirty="0">
                <a:solidFill>
                  <a:srgbClr val="3E3E3E"/>
                </a:solidFill>
                <a:latin typeface="Roboto Light" panose="020B0604020202020204" charset="0"/>
                <a:ea typeface="Roboto Light" panose="020B0604020202020204" charset="0"/>
              </a:rPr>
              <a:t>, </a:t>
            </a:r>
            <a:r>
              <a:rPr lang="fr-FR" sz="1100" i="1" dirty="0" err="1">
                <a:solidFill>
                  <a:srgbClr val="3E3E3E"/>
                </a:solidFill>
                <a:latin typeface="Roboto Light" panose="020B0604020202020204" charset="0"/>
                <a:ea typeface="Roboto Light" panose="020B0604020202020204" charset="0"/>
              </a:rPr>
              <a:t>imperata</a:t>
            </a:r>
            <a:r>
              <a:rPr lang="fr-FR" sz="1100" i="1" dirty="0">
                <a:solidFill>
                  <a:srgbClr val="3E3E3E"/>
                </a:solidFill>
                <a:latin typeface="Roboto Light" panose="020B0604020202020204" charset="0"/>
                <a:ea typeface="Roboto Light" panose="020B0604020202020204" charset="0"/>
              </a:rPr>
              <a:t> </a:t>
            </a:r>
            <a:r>
              <a:rPr lang="fr-FR" sz="1100" i="1" dirty="0" err="1">
                <a:solidFill>
                  <a:srgbClr val="3E3E3E"/>
                </a:solidFill>
                <a:latin typeface="Roboto Light" panose="020B0604020202020204" charset="0"/>
                <a:ea typeface="Roboto Light" panose="020B0604020202020204" charset="0"/>
              </a:rPr>
              <a:t>cylindrica</a:t>
            </a:r>
            <a:r>
              <a:rPr lang="fr-FR" sz="1100" i="1" dirty="0">
                <a:solidFill>
                  <a:srgbClr val="3E3E3E"/>
                </a:solidFill>
                <a:latin typeface="Roboto Light" panose="020B0604020202020204" charset="0"/>
                <a:ea typeface="Roboto Light" panose="020B0604020202020204" charset="0"/>
              </a:rPr>
              <a:t>, </a:t>
            </a:r>
            <a:r>
              <a:rPr lang="fr-FR" sz="1100" i="1" dirty="0" err="1">
                <a:solidFill>
                  <a:srgbClr val="3E3E3E"/>
                </a:solidFill>
                <a:latin typeface="Roboto Light" panose="020B0604020202020204" charset="0"/>
                <a:ea typeface="Roboto Light" panose="020B0604020202020204" charset="0"/>
              </a:rPr>
              <a:t>vitamins</a:t>
            </a:r>
            <a:r>
              <a:rPr lang="fr-FR" sz="1100" i="1" dirty="0">
                <a:solidFill>
                  <a:srgbClr val="3E3E3E"/>
                </a:solidFill>
                <a:latin typeface="Roboto Light" panose="020B0604020202020204" charset="0"/>
                <a:ea typeface="Roboto Light" panose="020B0604020202020204" charset="0"/>
              </a:rPr>
              <a:t> ACE</a:t>
            </a:r>
            <a:r>
              <a:rPr lang="fr-FR" sz="1100" b="1" i="1" dirty="0">
                <a:solidFill>
                  <a:srgbClr val="3E3E3E"/>
                </a:solidFill>
                <a:latin typeface="Roboto Light" panose="020B0604020202020204" charset="0"/>
                <a:ea typeface="Roboto Light" panose="020B0604020202020204" charset="0"/>
              </a:rPr>
              <a:t>, </a:t>
            </a:r>
            <a:r>
              <a:rPr lang="fr-FR" sz="1100" b="1" i="1" dirty="0" err="1">
                <a:solidFill>
                  <a:srgbClr val="3E3E3E"/>
                </a:solidFill>
                <a:latin typeface="Roboto Light" panose="020B0604020202020204" charset="0"/>
                <a:ea typeface="Roboto Light" panose="020B0604020202020204" charset="0"/>
              </a:rPr>
              <a:t>Low</a:t>
            </a:r>
            <a:r>
              <a:rPr lang="fr-FR" sz="1100" b="1" i="1" dirty="0">
                <a:solidFill>
                  <a:srgbClr val="3E3E3E"/>
                </a:solidFill>
                <a:latin typeface="Roboto Light" panose="020B0604020202020204" charset="0"/>
                <a:ea typeface="Roboto Light" panose="020B0604020202020204" charset="0"/>
              </a:rPr>
              <a:t> </a:t>
            </a:r>
            <a:r>
              <a:rPr lang="fr-FR" sz="1100" b="1" i="1" dirty="0" err="1">
                <a:solidFill>
                  <a:srgbClr val="3E3E3E"/>
                </a:solidFill>
                <a:latin typeface="Roboto Light" panose="020B0604020202020204" charset="0"/>
                <a:ea typeface="Roboto Light" panose="020B0604020202020204" charset="0"/>
              </a:rPr>
              <a:t>Molecular</a:t>
            </a:r>
            <a:r>
              <a:rPr lang="fr-FR" sz="1100" b="1" i="1" dirty="0">
                <a:solidFill>
                  <a:srgbClr val="3E3E3E"/>
                </a:solidFill>
                <a:latin typeface="Roboto Light" panose="020B0604020202020204" charset="0"/>
                <a:ea typeface="Roboto Light" panose="020B0604020202020204" charset="0"/>
              </a:rPr>
              <a:t> </a:t>
            </a:r>
            <a:r>
              <a:rPr lang="fr-FR" sz="1100" b="1" i="1" dirty="0" err="1">
                <a:solidFill>
                  <a:srgbClr val="3E3E3E"/>
                </a:solidFill>
                <a:latin typeface="Roboto Light" panose="020B0604020202020204" charset="0"/>
                <a:ea typeface="Roboto Light" panose="020B0604020202020204" charset="0"/>
              </a:rPr>
              <a:t>weight</a:t>
            </a:r>
            <a:r>
              <a:rPr lang="fr-FR" sz="1100" b="1" i="1" dirty="0">
                <a:solidFill>
                  <a:srgbClr val="3E3E3E"/>
                </a:solidFill>
                <a:latin typeface="Roboto Light" panose="020B0604020202020204" charset="0"/>
                <a:ea typeface="Roboto Light" panose="020B0604020202020204" charset="0"/>
              </a:rPr>
              <a:t> HA </a:t>
            </a:r>
            <a:r>
              <a:rPr lang="fr-FR" sz="1100" b="1" i="1" dirty="0">
                <a:solidFill>
                  <a:srgbClr val="3E3E3E"/>
                </a:solidFill>
              </a:rPr>
              <a:t> </a:t>
            </a:r>
          </a:p>
        </p:txBody>
      </p:sp>
      <p:sp>
        <p:nvSpPr>
          <p:cNvPr id="13" name="Rectangle 12"/>
          <p:cNvSpPr/>
          <p:nvPr/>
        </p:nvSpPr>
        <p:spPr>
          <a:xfrm>
            <a:off x="3947464" y="5518153"/>
            <a:ext cx="3328283" cy="646331"/>
          </a:xfrm>
          <a:prstGeom prst="rect">
            <a:avLst/>
          </a:prstGeom>
        </p:spPr>
        <p:txBody>
          <a:bodyPr wrap="square">
            <a:spAutoFit/>
          </a:bodyPr>
          <a:lstStyle/>
          <a:p>
            <a:pPr algn="ctr">
              <a:defRPr/>
            </a:pPr>
            <a:r>
              <a:rPr lang="fr-FR" sz="1200" dirty="0" err="1">
                <a:solidFill>
                  <a:srgbClr val="3E3E3E"/>
                </a:solidFill>
                <a:latin typeface="Roboto" panose="02000000000000000000" pitchFamily="2" charset="0"/>
                <a:ea typeface="Roboto" panose="02000000000000000000" pitchFamily="2" charset="0"/>
              </a:rPr>
              <a:t>vegetal</a:t>
            </a:r>
            <a:r>
              <a:rPr lang="fr-FR" sz="1200" dirty="0">
                <a:solidFill>
                  <a:srgbClr val="3E3E3E"/>
                </a:solidFill>
                <a:latin typeface="Roboto" panose="02000000000000000000" pitchFamily="2" charset="0"/>
                <a:ea typeface="Roboto" panose="02000000000000000000" pitchFamily="2" charset="0"/>
              </a:rPr>
              <a:t> </a:t>
            </a:r>
            <a:r>
              <a:rPr lang="fr-FR" sz="1200" dirty="0" err="1">
                <a:solidFill>
                  <a:srgbClr val="3E3E3E"/>
                </a:solidFill>
                <a:latin typeface="Roboto" panose="02000000000000000000" pitchFamily="2" charset="0"/>
                <a:ea typeface="Roboto" panose="02000000000000000000" pitchFamily="2" charset="0"/>
              </a:rPr>
              <a:t>glycerin</a:t>
            </a:r>
            <a:r>
              <a:rPr lang="fr-FR" sz="1200" dirty="0">
                <a:solidFill>
                  <a:srgbClr val="3E3E3E"/>
                </a:solidFill>
                <a:latin typeface="Roboto" panose="02000000000000000000" pitchFamily="2" charset="0"/>
                <a:ea typeface="Roboto" panose="02000000000000000000" pitchFamily="2" charset="0"/>
              </a:rPr>
              <a:t>, serine, PCA et polysaccharides </a:t>
            </a:r>
          </a:p>
          <a:p>
            <a:pPr algn="ctr">
              <a:defRPr/>
            </a:pPr>
            <a:r>
              <a:rPr lang="fr-FR" sz="1200" b="1" dirty="0" err="1">
                <a:solidFill>
                  <a:srgbClr val="3E3E3E"/>
                </a:solidFill>
                <a:latin typeface="Roboto" panose="02000000000000000000" pitchFamily="2" charset="0"/>
                <a:ea typeface="Roboto" panose="02000000000000000000" pitchFamily="2" charset="0"/>
              </a:rPr>
              <a:t>Hydrating</a:t>
            </a:r>
            <a:endParaRPr lang="fr-FR" sz="1200" b="1" dirty="0">
              <a:solidFill>
                <a:srgbClr val="3E3E3E"/>
              </a:solidFill>
              <a:latin typeface="Roboto" panose="02000000000000000000" pitchFamily="2" charset="0"/>
              <a:ea typeface="Roboto" panose="02000000000000000000" pitchFamily="2" charset="0"/>
            </a:endParaRPr>
          </a:p>
        </p:txBody>
      </p:sp>
      <p:sp>
        <p:nvSpPr>
          <p:cNvPr id="14" name="Rectangle 13"/>
          <p:cNvSpPr/>
          <p:nvPr/>
        </p:nvSpPr>
        <p:spPr>
          <a:xfrm>
            <a:off x="6728027" y="5510914"/>
            <a:ext cx="3328283" cy="646331"/>
          </a:xfrm>
          <a:prstGeom prst="rect">
            <a:avLst/>
          </a:prstGeom>
        </p:spPr>
        <p:txBody>
          <a:bodyPr wrap="square">
            <a:spAutoFit/>
          </a:bodyPr>
          <a:lstStyle/>
          <a:p>
            <a:pPr algn="ctr">
              <a:defRPr/>
            </a:pPr>
            <a:r>
              <a:rPr lang="fr-FR" sz="1200" dirty="0" err="1">
                <a:solidFill>
                  <a:prstClr val="black"/>
                </a:solidFill>
                <a:latin typeface="Roboto" panose="02000000000000000000" pitchFamily="2" charset="0"/>
                <a:ea typeface="Roboto" panose="02000000000000000000" pitchFamily="2" charset="0"/>
              </a:rPr>
              <a:t>Yeast</a:t>
            </a:r>
            <a:r>
              <a:rPr lang="fr-FR" sz="1200" dirty="0">
                <a:solidFill>
                  <a:prstClr val="black"/>
                </a:solidFill>
                <a:latin typeface="Roboto" panose="02000000000000000000" pitchFamily="2" charset="0"/>
                <a:ea typeface="Roboto" panose="02000000000000000000" pitchFamily="2" charset="0"/>
              </a:rPr>
              <a:t> </a:t>
            </a:r>
            <a:r>
              <a:rPr lang="fr-FR" sz="1200" dirty="0" err="1">
                <a:solidFill>
                  <a:prstClr val="black"/>
                </a:solidFill>
                <a:latin typeface="Roboto" panose="02000000000000000000" pitchFamily="2" charset="0"/>
                <a:ea typeface="Roboto" panose="02000000000000000000" pitchFamily="2" charset="0"/>
              </a:rPr>
              <a:t>extract</a:t>
            </a:r>
            <a:r>
              <a:rPr lang="fr-FR" sz="1200" dirty="0">
                <a:solidFill>
                  <a:prstClr val="black"/>
                </a:solidFill>
                <a:latin typeface="Roboto" panose="02000000000000000000" pitchFamily="2" charset="0"/>
                <a:ea typeface="Roboto" panose="02000000000000000000" pitchFamily="2" charset="0"/>
              </a:rPr>
              <a:t> and </a:t>
            </a:r>
            <a:r>
              <a:rPr lang="fr-FR" sz="1200" dirty="0" err="1">
                <a:solidFill>
                  <a:prstClr val="black"/>
                </a:solidFill>
                <a:latin typeface="Roboto" panose="02000000000000000000" pitchFamily="2" charset="0"/>
                <a:ea typeface="Roboto" panose="02000000000000000000" pitchFamily="2" charset="0"/>
              </a:rPr>
              <a:t>silicon</a:t>
            </a:r>
            <a:endParaRPr lang="fr-FR" sz="1200" dirty="0">
              <a:solidFill>
                <a:prstClr val="black"/>
              </a:solidFill>
              <a:latin typeface="Roboto" panose="02000000000000000000" pitchFamily="2" charset="0"/>
              <a:ea typeface="Roboto" panose="02000000000000000000" pitchFamily="2" charset="0"/>
            </a:endParaRPr>
          </a:p>
          <a:p>
            <a:pPr algn="ctr">
              <a:defRPr/>
            </a:pPr>
            <a:endParaRPr lang="fr-FR" sz="1200" b="1" dirty="0">
              <a:solidFill>
                <a:prstClr val="black"/>
              </a:solidFill>
              <a:latin typeface="Roboto" panose="02000000000000000000" pitchFamily="2" charset="0"/>
              <a:ea typeface="Roboto" panose="02000000000000000000" pitchFamily="2" charset="0"/>
            </a:endParaRPr>
          </a:p>
          <a:p>
            <a:pPr algn="ctr">
              <a:defRPr/>
            </a:pPr>
            <a:r>
              <a:rPr lang="fr-FR" sz="1200" b="1" dirty="0" err="1">
                <a:solidFill>
                  <a:prstClr val="black"/>
                </a:solidFill>
                <a:latin typeface="Roboto" panose="02000000000000000000" pitchFamily="2" charset="0"/>
                <a:ea typeface="Roboto" panose="02000000000000000000" pitchFamily="2" charset="0"/>
              </a:rPr>
              <a:t>Restructuring</a:t>
            </a:r>
            <a:r>
              <a:rPr lang="fr-FR" sz="1200" b="1" dirty="0">
                <a:solidFill>
                  <a:prstClr val="black"/>
                </a:solidFill>
                <a:latin typeface="Roboto" panose="02000000000000000000" pitchFamily="2" charset="0"/>
                <a:ea typeface="Roboto" panose="02000000000000000000" pitchFamily="2" charset="0"/>
              </a:rPr>
              <a:t> - </a:t>
            </a:r>
            <a:r>
              <a:rPr lang="fr-FR" sz="1200" b="1" dirty="0" err="1">
                <a:solidFill>
                  <a:prstClr val="black"/>
                </a:solidFill>
                <a:latin typeface="Roboto" panose="02000000000000000000" pitchFamily="2" charset="0"/>
                <a:ea typeface="Roboto" panose="02000000000000000000" pitchFamily="2" charset="0"/>
              </a:rPr>
              <a:t>redensifying</a:t>
            </a:r>
            <a:r>
              <a:rPr lang="fr-FR" sz="1200" b="1" dirty="0">
                <a:solidFill>
                  <a:prstClr val="black"/>
                </a:solidFill>
                <a:latin typeface="Roboto" panose="02000000000000000000" pitchFamily="2" charset="0"/>
                <a:ea typeface="Roboto" panose="02000000000000000000" pitchFamily="2" charset="0"/>
              </a:rPr>
              <a:t> </a:t>
            </a:r>
          </a:p>
        </p:txBody>
      </p:sp>
      <p:pic>
        <p:nvPicPr>
          <p:cNvPr id="15" name="Imag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49092" y="4682216"/>
            <a:ext cx="527924" cy="724290"/>
          </a:xfrm>
          <a:prstGeom prst="rect">
            <a:avLst/>
          </a:prstGeom>
        </p:spPr>
      </p:pic>
      <p:pic>
        <p:nvPicPr>
          <p:cNvPr id="17" name="Image 16"/>
          <p:cNvPicPr>
            <a:picLocks noChangeAspect="1"/>
          </p:cNvPicPr>
          <p:nvPr/>
        </p:nvPicPr>
        <p:blipFill rotWithShape="1">
          <a:blip r:embed="rId9" cstate="print">
            <a:extLst>
              <a:ext uri="{28A0092B-C50C-407E-A947-70E740481C1C}">
                <a14:useLocalDpi xmlns:a14="http://schemas.microsoft.com/office/drawing/2010/main" val="0"/>
              </a:ext>
            </a:extLst>
          </a:blip>
          <a:srcRect l="32226" t="18331" r="21301" b="16717"/>
          <a:stretch/>
        </p:blipFill>
        <p:spPr>
          <a:xfrm>
            <a:off x="10201642" y="4784985"/>
            <a:ext cx="382170" cy="518751"/>
          </a:xfrm>
          <a:prstGeom prst="rect">
            <a:avLst/>
          </a:prstGeom>
        </p:spPr>
      </p:pic>
      <p:pic>
        <p:nvPicPr>
          <p:cNvPr id="18" name="Image 17"/>
          <p:cNvPicPr>
            <a:picLocks noChangeAspect="1"/>
          </p:cNvPicPr>
          <p:nvPr/>
        </p:nvPicPr>
        <p:blipFill rotWithShape="1">
          <a:blip r:embed="rId10" cstate="print">
            <a:extLst>
              <a:ext uri="{28A0092B-C50C-407E-A947-70E740481C1C}">
                <a14:useLocalDpi xmlns:a14="http://schemas.microsoft.com/office/drawing/2010/main" val="0"/>
              </a:ext>
            </a:extLst>
          </a:blip>
          <a:srcRect l="20540" t="15503" r="18914" b="2087"/>
          <a:stretch/>
        </p:blipFill>
        <p:spPr>
          <a:xfrm>
            <a:off x="11339904" y="4774711"/>
            <a:ext cx="595094" cy="595093"/>
          </a:xfrm>
          <a:prstGeom prst="rect">
            <a:avLst/>
          </a:prstGeom>
        </p:spPr>
      </p:pic>
      <p:pic>
        <p:nvPicPr>
          <p:cNvPr id="19" name="Image 18"/>
          <p:cNvPicPr>
            <a:picLocks noChangeAspect="1"/>
          </p:cNvPicPr>
          <p:nvPr/>
        </p:nvPicPr>
        <p:blipFill rotWithShape="1">
          <a:blip r:embed="rId11" cstate="print">
            <a:extLst>
              <a:ext uri="{28A0092B-C50C-407E-A947-70E740481C1C}">
                <a14:useLocalDpi xmlns:a14="http://schemas.microsoft.com/office/drawing/2010/main" val="0"/>
              </a:ext>
            </a:extLst>
          </a:blip>
          <a:srcRect l="7270" t="-2" b="32033"/>
          <a:stretch/>
        </p:blipFill>
        <p:spPr>
          <a:xfrm>
            <a:off x="10820134" y="4759543"/>
            <a:ext cx="384160" cy="544193"/>
          </a:xfrm>
          <a:prstGeom prst="rect">
            <a:avLst/>
          </a:prstGeom>
        </p:spPr>
      </p:pic>
      <p:sp>
        <p:nvSpPr>
          <p:cNvPr id="21" name="Rectangle 20"/>
          <p:cNvSpPr/>
          <p:nvPr/>
        </p:nvSpPr>
        <p:spPr>
          <a:xfrm>
            <a:off x="3157362" y="4764276"/>
            <a:ext cx="792387" cy="830997"/>
          </a:xfrm>
          <a:prstGeom prst="rect">
            <a:avLst/>
          </a:prstGeom>
        </p:spPr>
        <p:txBody>
          <a:bodyPr wrap="square">
            <a:spAutoFit/>
          </a:bodyPr>
          <a:lstStyle/>
          <a:p>
            <a:pPr algn="ctr">
              <a:defRPr/>
            </a:pPr>
            <a:r>
              <a:rPr lang="fr-FR" sz="4800" b="1" dirty="0">
                <a:solidFill>
                  <a:srgbClr val="C2E1EB"/>
                </a:solidFill>
                <a:latin typeface="Roboto" panose="02000000000000000000" pitchFamily="2" charset="0"/>
                <a:ea typeface="Roboto" panose="02000000000000000000" pitchFamily="2" charset="0"/>
              </a:rPr>
              <a:t>+</a:t>
            </a:r>
            <a:endParaRPr lang="fr-FR" sz="1100" b="1" dirty="0">
              <a:solidFill>
                <a:srgbClr val="C2E1EB"/>
              </a:solidFill>
              <a:latin typeface="Roboto" panose="02000000000000000000" pitchFamily="2" charset="0"/>
              <a:ea typeface="Roboto" panose="02000000000000000000" pitchFamily="2" charset="0"/>
            </a:endParaRPr>
          </a:p>
        </p:txBody>
      </p:sp>
      <p:sp>
        <p:nvSpPr>
          <p:cNvPr id="22" name="Rectangle 21"/>
          <p:cNvSpPr/>
          <p:nvPr/>
        </p:nvSpPr>
        <p:spPr>
          <a:xfrm>
            <a:off x="9285514" y="5533642"/>
            <a:ext cx="3328283" cy="646331"/>
          </a:xfrm>
          <a:prstGeom prst="rect">
            <a:avLst/>
          </a:prstGeom>
        </p:spPr>
        <p:txBody>
          <a:bodyPr wrap="square">
            <a:spAutoFit/>
          </a:bodyPr>
          <a:lstStyle/>
          <a:p>
            <a:pPr algn="ctr">
              <a:defRPr/>
            </a:pPr>
            <a:r>
              <a:rPr lang="en-US" sz="1200" dirty="0">
                <a:solidFill>
                  <a:prstClr val="black"/>
                </a:solidFill>
                <a:latin typeface="Roboto" panose="02000000000000000000" pitchFamily="2" charset="0"/>
                <a:ea typeface="Roboto" panose="02000000000000000000" pitchFamily="2" charset="0"/>
              </a:rPr>
              <a:t>rose, chamomile and</a:t>
            </a:r>
          </a:p>
          <a:p>
            <a:pPr algn="ctr">
              <a:defRPr/>
            </a:pPr>
            <a:r>
              <a:rPr lang="en-US" sz="1200" dirty="0">
                <a:solidFill>
                  <a:prstClr val="black"/>
                </a:solidFill>
                <a:latin typeface="Roboto" panose="02000000000000000000" pitchFamily="2" charset="0"/>
                <a:ea typeface="Roboto" panose="02000000000000000000" pitchFamily="2" charset="0"/>
              </a:rPr>
              <a:t>jasmine E.O</a:t>
            </a:r>
          </a:p>
          <a:p>
            <a:pPr algn="ctr">
              <a:defRPr/>
            </a:pPr>
            <a:r>
              <a:rPr lang="fr-FR" sz="1200" b="1" dirty="0" err="1">
                <a:solidFill>
                  <a:prstClr val="black"/>
                </a:solidFill>
                <a:latin typeface="Roboto" panose="02000000000000000000" pitchFamily="2" charset="0"/>
                <a:ea typeface="Roboto" panose="02000000000000000000" pitchFamily="2" charset="0"/>
              </a:rPr>
              <a:t>Balancing</a:t>
            </a:r>
            <a:r>
              <a:rPr lang="fr-FR" sz="1200" b="1" dirty="0">
                <a:solidFill>
                  <a:prstClr val="black"/>
                </a:solidFill>
                <a:latin typeface="Roboto" panose="02000000000000000000" pitchFamily="2" charset="0"/>
                <a:ea typeface="Roboto" panose="02000000000000000000" pitchFamily="2" charset="0"/>
              </a:rPr>
              <a:t> - </a:t>
            </a:r>
            <a:r>
              <a:rPr lang="fr-FR" sz="1200" b="1" dirty="0" err="1">
                <a:solidFill>
                  <a:prstClr val="black"/>
                </a:solidFill>
                <a:latin typeface="Roboto" panose="02000000000000000000" pitchFamily="2" charset="0"/>
                <a:ea typeface="Roboto" panose="02000000000000000000" pitchFamily="2" charset="0"/>
              </a:rPr>
              <a:t>relaxing</a:t>
            </a:r>
            <a:r>
              <a:rPr lang="fr-FR" sz="1200" b="1" dirty="0">
                <a:solidFill>
                  <a:prstClr val="black"/>
                </a:solidFill>
                <a:latin typeface="Roboto" panose="02000000000000000000" pitchFamily="2" charset="0"/>
                <a:ea typeface="Roboto" panose="02000000000000000000" pitchFamily="2" charset="0"/>
              </a:rPr>
              <a:t> </a:t>
            </a:r>
          </a:p>
        </p:txBody>
      </p:sp>
      <p:sp>
        <p:nvSpPr>
          <p:cNvPr id="24" name="Rectangle 23"/>
          <p:cNvSpPr/>
          <p:nvPr/>
        </p:nvSpPr>
        <p:spPr>
          <a:xfrm>
            <a:off x="5165124" y="1275763"/>
            <a:ext cx="5232525" cy="3093385"/>
          </a:xfrm>
          <a:prstGeom prst="rect">
            <a:avLst/>
          </a:prstGeom>
          <a:noFill/>
          <a:ln>
            <a:solidFill>
              <a:srgbClr val="C2E1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p:cNvSpPr/>
          <p:nvPr/>
        </p:nvSpPr>
        <p:spPr>
          <a:xfrm>
            <a:off x="5218852" y="1278280"/>
            <a:ext cx="5232525" cy="3139321"/>
          </a:xfrm>
          <a:prstGeom prst="rect">
            <a:avLst/>
          </a:prstGeom>
        </p:spPr>
        <p:txBody>
          <a:bodyPr wrap="square">
            <a:spAutoFit/>
          </a:bodyPr>
          <a:lstStyle/>
          <a:p>
            <a:pPr algn="just">
              <a:defRPr/>
            </a:pPr>
            <a:r>
              <a:rPr lang="fr-FR" dirty="0">
                <a:solidFill>
                  <a:srgbClr val="3E3E3E"/>
                </a:solidFill>
                <a:latin typeface="Roboto" panose="02000000000000000000" pitchFamily="2" charset="0"/>
                <a:ea typeface="Roboto" panose="02000000000000000000" pitchFamily="2" charset="0"/>
              </a:rPr>
              <a:t>▪ </a:t>
            </a:r>
            <a:r>
              <a:rPr lang="en-US" dirty="0">
                <a:solidFill>
                  <a:srgbClr val="3E3E3E"/>
                </a:solidFill>
                <a:latin typeface="Roboto" panose="02000000000000000000" pitchFamily="2" charset="0"/>
                <a:ea typeface="Roboto" panose="02000000000000000000" pitchFamily="2" charset="0"/>
              </a:rPr>
              <a:t>Perfect for everyone: men, women, all ages, all skin types, all year round! </a:t>
            </a:r>
          </a:p>
          <a:p>
            <a:pPr algn="just">
              <a:defRPr/>
            </a:pPr>
            <a:endParaRPr lang="fr-FR" dirty="0">
              <a:solidFill>
                <a:srgbClr val="3E3E3E"/>
              </a:solidFill>
              <a:latin typeface="Roboto" panose="02000000000000000000" pitchFamily="2" charset="0"/>
              <a:ea typeface="Roboto" panose="02000000000000000000" pitchFamily="2" charset="0"/>
            </a:endParaRPr>
          </a:p>
          <a:p>
            <a:pPr algn="just">
              <a:defRPr/>
            </a:pPr>
            <a:r>
              <a:rPr lang="fr-FR" dirty="0">
                <a:solidFill>
                  <a:srgbClr val="3E3E3E"/>
                </a:solidFill>
                <a:latin typeface="Roboto" panose="02000000000000000000" pitchFamily="2" charset="0"/>
                <a:ea typeface="Roboto" panose="02000000000000000000" pitchFamily="2" charset="0"/>
              </a:rPr>
              <a:t>▪ </a:t>
            </a:r>
            <a:r>
              <a:rPr lang="en-US" dirty="0">
                <a:solidFill>
                  <a:srgbClr val="3E3E3E"/>
                </a:solidFill>
                <a:latin typeface="Roboto" panose="02000000000000000000" pitchFamily="2" charset="0"/>
                <a:ea typeface="Roboto" panose="02000000000000000000" pitchFamily="2" charset="0"/>
              </a:rPr>
              <a:t>As an intensive course before and after the summer and/or winter. </a:t>
            </a:r>
            <a:endParaRPr lang="fr-FR" dirty="0">
              <a:solidFill>
                <a:srgbClr val="3E3E3E"/>
              </a:solidFill>
              <a:latin typeface="Roboto" panose="02000000000000000000" pitchFamily="2" charset="0"/>
              <a:ea typeface="Roboto" panose="02000000000000000000" pitchFamily="2" charset="0"/>
            </a:endParaRPr>
          </a:p>
          <a:p>
            <a:pPr algn="just">
              <a:defRPr/>
            </a:pPr>
            <a:endParaRPr lang="fr-FR" dirty="0">
              <a:solidFill>
                <a:srgbClr val="3E3E3E"/>
              </a:solidFill>
              <a:latin typeface="Roboto" panose="02000000000000000000" pitchFamily="2" charset="0"/>
              <a:ea typeface="Roboto" panose="02000000000000000000" pitchFamily="2" charset="0"/>
            </a:endParaRPr>
          </a:p>
          <a:p>
            <a:pPr algn="just">
              <a:defRPr/>
            </a:pPr>
            <a:r>
              <a:rPr lang="fr-FR" dirty="0">
                <a:solidFill>
                  <a:srgbClr val="3E3E3E"/>
                </a:solidFill>
                <a:latin typeface="Roboto" panose="02000000000000000000" pitchFamily="2" charset="0"/>
                <a:ea typeface="Roboto" panose="02000000000000000000" pitchFamily="2" charset="0"/>
              </a:rPr>
              <a:t>▪ </a:t>
            </a:r>
            <a:r>
              <a:rPr lang="en-US" dirty="0">
                <a:solidFill>
                  <a:srgbClr val="3E3E3E"/>
                </a:solidFill>
                <a:latin typeface="Roboto" panose="02000000000000000000" pitchFamily="2" charset="0"/>
                <a:ea typeface="Roboto" panose="02000000000000000000" pitchFamily="2" charset="0"/>
              </a:rPr>
              <a:t>1 pump added to the foundation for a long lasting hold!</a:t>
            </a:r>
          </a:p>
          <a:p>
            <a:pPr algn="just">
              <a:defRPr/>
            </a:pPr>
            <a:endParaRPr lang="fr-FR" dirty="0">
              <a:solidFill>
                <a:srgbClr val="3E3E3E"/>
              </a:solidFill>
              <a:latin typeface="Roboto" panose="02000000000000000000" pitchFamily="2" charset="0"/>
              <a:ea typeface="Roboto" panose="02000000000000000000" pitchFamily="2" charset="0"/>
            </a:endParaRPr>
          </a:p>
          <a:p>
            <a:pPr algn="just">
              <a:defRPr/>
            </a:pPr>
            <a:r>
              <a:rPr lang="fr-FR" dirty="0">
                <a:solidFill>
                  <a:srgbClr val="3E3E3E"/>
                </a:solidFill>
                <a:latin typeface="Roboto" panose="02000000000000000000" pitchFamily="2" charset="0"/>
                <a:ea typeface="Roboto" panose="02000000000000000000" pitchFamily="2" charset="0"/>
              </a:rPr>
              <a:t>▪ </a:t>
            </a:r>
            <a:r>
              <a:rPr lang="en-US" dirty="0">
                <a:solidFill>
                  <a:srgbClr val="3E3E3E"/>
                </a:solidFill>
                <a:latin typeface="Roboto" panose="02000000000000000000" pitchFamily="2" charset="0"/>
                <a:ea typeface="Roboto" panose="02000000000000000000" pitchFamily="2" charset="0"/>
              </a:rPr>
              <a:t>In addition, use Hydra N°1 Masque one to three times a week.</a:t>
            </a:r>
            <a:endParaRPr lang="fr-FR" dirty="0">
              <a:solidFill>
                <a:srgbClr val="3E3E3E"/>
              </a:solidFill>
              <a:latin typeface="Roboto" panose="02000000000000000000" pitchFamily="2" charset="0"/>
              <a:ea typeface="Roboto" panose="02000000000000000000" pitchFamily="2" charset="0"/>
            </a:endParaRPr>
          </a:p>
        </p:txBody>
      </p:sp>
      <p:grpSp>
        <p:nvGrpSpPr>
          <p:cNvPr id="36" name="Groupe 35"/>
          <p:cNvGrpSpPr/>
          <p:nvPr/>
        </p:nvGrpSpPr>
        <p:grpSpPr>
          <a:xfrm>
            <a:off x="1045267" y="4415651"/>
            <a:ext cx="1477650" cy="985070"/>
            <a:chOff x="294588" y="4878292"/>
            <a:chExt cx="2230528" cy="1486974"/>
          </a:xfrm>
        </p:grpSpPr>
        <p:pic>
          <p:nvPicPr>
            <p:cNvPr id="35" name="Image 34"/>
            <p:cNvPicPr>
              <a:picLocks noChangeAspect="1"/>
            </p:cNvPicPr>
            <p:nvPr/>
          </p:nvPicPr>
          <p:blipFill rotWithShape="1">
            <a:blip r:embed="rId12" cstate="print">
              <a:extLst>
                <a:ext uri="{28A0092B-C50C-407E-A947-70E740481C1C}">
                  <a14:useLocalDpi xmlns:a14="http://schemas.microsoft.com/office/drawing/2010/main" val="0"/>
                </a:ext>
              </a:extLst>
            </a:blip>
            <a:srcRect r="16768" b="8877"/>
            <a:stretch/>
          </p:blipFill>
          <p:spPr>
            <a:xfrm>
              <a:off x="533983" y="5489374"/>
              <a:ext cx="889596" cy="875892"/>
            </a:xfrm>
            <a:prstGeom prst="rect">
              <a:avLst/>
            </a:prstGeom>
          </p:spPr>
        </p:pic>
        <p:pic>
          <p:nvPicPr>
            <p:cNvPr id="27" name="Image 2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6453" y="4878292"/>
              <a:ext cx="737823" cy="737823"/>
            </a:xfrm>
            <a:prstGeom prst="rect">
              <a:avLst/>
            </a:prstGeom>
          </p:spPr>
        </p:pic>
        <p:pic>
          <p:nvPicPr>
            <p:cNvPr id="28" name="Image 27"/>
            <p:cNvPicPr>
              <a:picLocks noChangeAspect="1"/>
            </p:cNvPicPr>
            <p:nvPr/>
          </p:nvPicPr>
          <p:blipFill rotWithShape="1">
            <a:blip r:embed="rId14" cstate="print">
              <a:extLst>
                <a:ext uri="{28A0092B-C50C-407E-A947-70E740481C1C}">
                  <a14:useLocalDpi xmlns:a14="http://schemas.microsoft.com/office/drawing/2010/main" val="0"/>
                </a:ext>
              </a:extLst>
            </a:blip>
            <a:srcRect l="16942" t="36660" r="32295" b="17392"/>
            <a:stretch/>
          </p:blipFill>
          <p:spPr>
            <a:xfrm>
              <a:off x="1787293" y="4878292"/>
              <a:ext cx="737823" cy="742591"/>
            </a:xfrm>
            <a:prstGeom prst="rect">
              <a:avLst/>
            </a:prstGeom>
          </p:spPr>
        </p:pic>
        <p:pic>
          <p:nvPicPr>
            <p:cNvPr id="29" name="Image 28"/>
            <p:cNvPicPr>
              <a:picLocks noChangeAspect="1"/>
            </p:cNvPicPr>
            <p:nvPr/>
          </p:nvPicPr>
          <p:blipFill rotWithShape="1">
            <a:blip r:embed="rId15" cstate="print">
              <a:extLst>
                <a:ext uri="{28A0092B-C50C-407E-A947-70E740481C1C}">
                  <a14:useLocalDpi xmlns:a14="http://schemas.microsoft.com/office/drawing/2010/main" val="0"/>
                </a:ext>
              </a:extLst>
            </a:blip>
            <a:srcRect l="31826" t="54506" r="5573" b="3760"/>
            <a:stretch/>
          </p:blipFill>
          <p:spPr>
            <a:xfrm>
              <a:off x="294588" y="4878293"/>
              <a:ext cx="737823" cy="737823"/>
            </a:xfrm>
            <a:prstGeom prst="rect">
              <a:avLst/>
            </a:prstGeom>
          </p:spPr>
        </p:pic>
        <p:grpSp>
          <p:nvGrpSpPr>
            <p:cNvPr id="30" name="Groupe 29"/>
            <p:cNvGrpSpPr/>
            <p:nvPr/>
          </p:nvGrpSpPr>
          <p:grpSpPr>
            <a:xfrm>
              <a:off x="1429040" y="5570922"/>
              <a:ext cx="741659" cy="780156"/>
              <a:chOff x="8249965" y="2031590"/>
              <a:chExt cx="2626894" cy="2771274"/>
            </a:xfrm>
          </p:grpSpPr>
          <p:sp>
            <p:nvSpPr>
              <p:cNvPr id="31" name="Rectangle 30"/>
              <p:cNvSpPr/>
              <p:nvPr/>
            </p:nvSpPr>
            <p:spPr>
              <a:xfrm>
                <a:off x="8249965" y="2175970"/>
                <a:ext cx="2626894" cy="262689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2" name="Image 31"/>
              <p:cNvPicPr>
                <a:picLocks noChangeAspect="1"/>
              </p:cNvPicPr>
              <p:nvPr/>
            </p:nvPicPr>
            <p:blipFill rotWithShape="1">
              <a:blip r:embed="rId16" cstate="print">
                <a:extLst>
                  <a:ext uri="{28A0092B-C50C-407E-A947-70E740481C1C}">
                    <a14:useLocalDpi xmlns:a14="http://schemas.microsoft.com/office/drawing/2010/main" val="0"/>
                  </a:ext>
                </a:extLst>
              </a:blip>
              <a:srcRect b="18851"/>
              <a:stretch/>
            </p:blipFill>
            <p:spPr>
              <a:xfrm>
                <a:off x="8325240" y="2031590"/>
                <a:ext cx="2476344" cy="2756978"/>
              </a:xfrm>
              <a:prstGeom prst="rect">
                <a:avLst/>
              </a:prstGeom>
            </p:spPr>
          </p:pic>
        </p:grpSp>
      </p:grpSp>
      <p:pic>
        <p:nvPicPr>
          <p:cNvPr id="33" name="Image 32"/>
          <p:cNvPicPr>
            <a:picLocks noChangeAspect="1"/>
          </p:cNvPicPr>
          <p:nvPr/>
        </p:nvPicPr>
        <p:blipFill rotWithShape="1">
          <a:blip r:embed="rId17" cstate="print">
            <a:extLst>
              <a:ext uri="{28A0092B-C50C-407E-A947-70E740481C1C}">
                <a14:useLocalDpi xmlns:a14="http://schemas.microsoft.com/office/drawing/2010/main" val="0"/>
              </a:ext>
            </a:extLst>
          </a:blip>
          <a:srcRect r="16768" b="8877"/>
          <a:stretch/>
        </p:blipFill>
        <p:spPr>
          <a:xfrm>
            <a:off x="4143919" y="8273634"/>
            <a:ext cx="829236" cy="816461"/>
          </a:xfrm>
          <a:prstGeom prst="rect">
            <a:avLst/>
          </a:prstGeom>
        </p:spPr>
      </p:pic>
      <p:sp>
        <p:nvSpPr>
          <p:cNvPr id="38" name="object 18"/>
          <p:cNvSpPr/>
          <p:nvPr/>
        </p:nvSpPr>
        <p:spPr>
          <a:xfrm rot="17265207">
            <a:off x="1145966" y="4009009"/>
            <a:ext cx="581648" cy="13970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C2E1EB"/>
          </a:solidFill>
        </p:spPr>
        <p:txBody>
          <a:bodyPr wrap="square" lIns="0" tIns="0" rIns="0" bIns="0" rtlCol="0"/>
          <a:lstStyle/>
          <a:p>
            <a:endParaRPr>
              <a:ea typeface="Roboto" panose="02000000000000000000" pitchFamily="2" charset="0"/>
            </a:endParaRPr>
          </a:p>
        </p:txBody>
      </p:sp>
      <p:sp>
        <p:nvSpPr>
          <p:cNvPr id="39" name="Rectangle 38"/>
          <p:cNvSpPr/>
          <p:nvPr/>
        </p:nvSpPr>
        <p:spPr>
          <a:xfrm>
            <a:off x="7058814" y="4737448"/>
            <a:ext cx="792387" cy="830997"/>
          </a:xfrm>
          <a:prstGeom prst="rect">
            <a:avLst/>
          </a:prstGeom>
        </p:spPr>
        <p:txBody>
          <a:bodyPr wrap="square">
            <a:spAutoFit/>
          </a:bodyPr>
          <a:lstStyle/>
          <a:p>
            <a:pPr algn="ctr">
              <a:defRPr/>
            </a:pPr>
            <a:r>
              <a:rPr lang="fr-FR" sz="4800" b="1" dirty="0">
                <a:solidFill>
                  <a:srgbClr val="C2E1EB"/>
                </a:solidFill>
                <a:latin typeface="Roboto" panose="02000000000000000000" pitchFamily="2" charset="0"/>
                <a:ea typeface="Roboto" panose="02000000000000000000" pitchFamily="2" charset="0"/>
              </a:rPr>
              <a:t>+</a:t>
            </a:r>
            <a:endParaRPr lang="fr-FR" sz="1100" b="1" dirty="0">
              <a:solidFill>
                <a:srgbClr val="C2E1EB"/>
              </a:solidFill>
              <a:latin typeface="Roboto" panose="02000000000000000000" pitchFamily="2" charset="0"/>
              <a:ea typeface="Roboto" panose="02000000000000000000" pitchFamily="2" charset="0"/>
            </a:endParaRPr>
          </a:p>
        </p:txBody>
      </p:sp>
      <p:sp>
        <p:nvSpPr>
          <p:cNvPr id="40" name="Rectangle 39"/>
          <p:cNvSpPr/>
          <p:nvPr/>
        </p:nvSpPr>
        <p:spPr>
          <a:xfrm>
            <a:off x="9119772" y="4737448"/>
            <a:ext cx="792387" cy="830997"/>
          </a:xfrm>
          <a:prstGeom prst="rect">
            <a:avLst/>
          </a:prstGeom>
        </p:spPr>
        <p:txBody>
          <a:bodyPr wrap="square">
            <a:spAutoFit/>
          </a:bodyPr>
          <a:lstStyle/>
          <a:p>
            <a:pPr algn="ctr">
              <a:defRPr/>
            </a:pPr>
            <a:r>
              <a:rPr lang="fr-FR" sz="4800" b="1" dirty="0">
                <a:solidFill>
                  <a:srgbClr val="C2E1EB"/>
                </a:solidFill>
                <a:latin typeface="Roboto" panose="02000000000000000000" pitchFamily="2" charset="0"/>
                <a:ea typeface="Roboto" panose="02000000000000000000" pitchFamily="2" charset="0"/>
              </a:rPr>
              <a:t>+</a:t>
            </a:r>
            <a:endParaRPr lang="fr-FR" sz="1100" b="1" dirty="0">
              <a:solidFill>
                <a:srgbClr val="C2E1EB"/>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84808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21" grpId="0"/>
      <p:bldP spid="22" grpId="0"/>
      <p:bldP spid="38" grpId="0" animBg="1"/>
      <p:bldP spid="39" grpId="0"/>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8B75342-D88C-44B7-ADA1-63496A224487}"/>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33212" y="135"/>
            <a:ext cx="12214840" cy="6857730"/>
          </a:xfrm>
          <a:prstGeom prst="rect">
            <a:avLst/>
          </a:prstGeom>
        </p:spPr>
      </p:pic>
      <p:pic>
        <p:nvPicPr>
          <p:cNvPr id="3" name="Picture 12">
            <a:extLst>
              <a:ext uri="{FF2B5EF4-FFF2-40B4-BE49-F238E27FC236}">
                <a16:creationId xmlns:a16="http://schemas.microsoft.com/office/drawing/2014/main" id="{0501079A-1FA7-4D36-A740-54E5CBEE6B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217" r="24554" b="2"/>
          <a:stretch/>
        </p:blipFill>
        <p:spPr bwMode="auto">
          <a:xfrm>
            <a:off x="8863876" y="1241181"/>
            <a:ext cx="3162275" cy="5430693"/>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titre 1">
            <a:extLst>
              <a:ext uri="{FF2B5EF4-FFF2-40B4-BE49-F238E27FC236}">
                <a16:creationId xmlns:a16="http://schemas.microsoft.com/office/drawing/2014/main" id="{00466859-4B8C-4732-8B38-828A7D6EAA88}"/>
              </a:ext>
            </a:extLst>
          </p:cNvPr>
          <p:cNvSpPr txBox="1">
            <a:spLocks/>
          </p:cNvSpPr>
          <p:nvPr/>
        </p:nvSpPr>
        <p:spPr>
          <a:xfrm>
            <a:off x="0" y="381000"/>
            <a:ext cx="12192000" cy="1510948"/>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cap="small" dirty="0"/>
              <a:t>ADVANCED OPTIMIZER SERUM</a:t>
            </a:r>
          </a:p>
          <a:p>
            <a:pPr>
              <a:lnSpc>
                <a:spcPts val="2982"/>
              </a:lnSpc>
            </a:pPr>
            <a:endParaRPr lang="fr-FR" sz="1934" b="1" cap="small" dirty="0"/>
          </a:p>
        </p:txBody>
      </p:sp>
      <p:sp>
        <p:nvSpPr>
          <p:cNvPr id="5" name="Rectangle 4">
            <a:extLst>
              <a:ext uri="{FF2B5EF4-FFF2-40B4-BE49-F238E27FC236}">
                <a16:creationId xmlns:a16="http://schemas.microsoft.com/office/drawing/2014/main" id="{1FDBC098-9949-413D-A066-FA21D65EA5AD}"/>
              </a:ext>
            </a:extLst>
          </p:cNvPr>
          <p:cNvSpPr/>
          <p:nvPr/>
        </p:nvSpPr>
        <p:spPr>
          <a:xfrm>
            <a:off x="677333" y="1491838"/>
            <a:ext cx="10837334" cy="400110"/>
          </a:xfrm>
          <a:prstGeom prst="rect">
            <a:avLst/>
          </a:prstGeom>
        </p:spPr>
        <p:txBody>
          <a:bodyPr wrap="square">
            <a:spAutoFit/>
          </a:bodyPr>
          <a:lstStyle/>
          <a:p>
            <a:pPr algn="ctr" defTabSz="812770">
              <a:defRPr/>
            </a:pPr>
            <a:r>
              <a:rPr lang="fr-FR" sz="2000" i="1" dirty="0" err="1">
                <a:solidFill>
                  <a:srgbClr val="3E3E3E"/>
                </a:solidFill>
                <a:latin typeface="KyivType Sans2" panose="00000500000000000000" pitchFamily="50" charset="0"/>
              </a:rPr>
              <a:t>Redensifying</a:t>
            </a:r>
            <a:r>
              <a:rPr lang="fr-FR" sz="2000" i="1" dirty="0">
                <a:solidFill>
                  <a:srgbClr val="3E3E3E"/>
                </a:solidFill>
                <a:latin typeface="KyivType Sans2" panose="00000500000000000000" pitchFamily="50" charset="0"/>
              </a:rPr>
              <a:t> </a:t>
            </a:r>
            <a:r>
              <a:rPr lang="fr-FR" sz="2000" i="1" dirty="0" err="1">
                <a:solidFill>
                  <a:srgbClr val="3E3E3E"/>
                </a:solidFill>
                <a:latin typeface="KyivType Sans2" panose="00000500000000000000" pitchFamily="50" charset="0"/>
              </a:rPr>
              <a:t>serum</a:t>
            </a:r>
            <a:r>
              <a:rPr lang="fr-FR" sz="2000" i="1" dirty="0">
                <a:solidFill>
                  <a:srgbClr val="3E3E3E"/>
                </a:solidFill>
                <a:latin typeface="KyivType Sans2" panose="00000500000000000000" pitchFamily="50" charset="0"/>
              </a:rPr>
              <a:t> </a:t>
            </a:r>
            <a:r>
              <a:rPr lang="fr-FR" sz="2000" i="1" dirty="0" err="1">
                <a:solidFill>
                  <a:srgbClr val="3E3E3E"/>
                </a:solidFill>
                <a:latin typeface="KyivType Sans2" panose="00000500000000000000" pitchFamily="50" charset="0"/>
              </a:rPr>
              <a:t>that</a:t>
            </a:r>
            <a:r>
              <a:rPr lang="fr-FR" sz="2000" i="1" dirty="0">
                <a:solidFill>
                  <a:srgbClr val="3E3E3E"/>
                </a:solidFill>
                <a:latin typeface="KyivType Sans2" panose="00000500000000000000" pitchFamily="50" charset="0"/>
              </a:rPr>
              <a:t> </a:t>
            </a:r>
            <a:r>
              <a:rPr lang="fr-FR" sz="2000" i="1" dirty="0" err="1">
                <a:solidFill>
                  <a:srgbClr val="3E3E3E"/>
                </a:solidFill>
                <a:latin typeface="KyivType Sans2" panose="00000500000000000000" pitchFamily="50" charset="0"/>
              </a:rPr>
              <a:t>tightens</a:t>
            </a:r>
            <a:r>
              <a:rPr lang="fr-FR" sz="2000" i="1" dirty="0">
                <a:solidFill>
                  <a:srgbClr val="3E3E3E"/>
                </a:solidFill>
                <a:latin typeface="KyivType Sans2" panose="00000500000000000000" pitchFamily="50" charset="0"/>
              </a:rPr>
              <a:t> the skin</a:t>
            </a:r>
          </a:p>
        </p:txBody>
      </p:sp>
      <p:sp>
        <p:nvSpPr>
          <p:cNvPr id="6" name="Arc 21">
            <a:extLst>
              <a:ext uri="{FF2B5EF4-FFF2-40B4-BE49-F238E27FC236}">
                <a16:creationId xmlns:a16="http://schemas.microsoft.com/office/drawing/2014/main" id="{DC5C6A38-3AFA-4006-B81D-726986143A2F}"/>
              </a:ext>
            </a:extLst>
          </p:cNvPr>
          <p:cNvSpPr/>
          <p:nvPr/>
        </p:nvSpPr>
        <p:spPr>
          <a:xfrm rot="9523306">
            <a:off x="1010674" y="1687341"/>
            <a:ext cx="3226630" cy="4538375"/>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12770"/>
            <a:endParaRPr lang="fr-FR" sz="1600">
              <a:solidFill>
                <a:prstClr val="black"/>
              </a:solidFill>
              <a:latin typeface="Calibri"/>
            </a:endParaRPr>
          </a:p>
        </p:txBody>
      </p:sp>
      <p:pic>
        <p:nvPicPr>
          <p:cNvPr id="7" name="Image 6">
            <a:extLst>
              <a:ext uri="{FF2B5EF4-FFF2-40B4-BE49-F238E27FC236}">
                <a16:creationId xmlns:a16="http://schemas.microsoft.com/office/drawing/2014/main" id="{E6BC8DBC-72F2-4420-9C6D-6122ADE29A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423" y="2144704"/>
            <a:ext cx="995198" cy="1261241"/>
          </a:xfrm>
          <a:prstGeom prst="rect">
            <a:avLst/>
          </a:prstGeom>
        </p:spPr>
      </p:pic>
      <p:pic>
        <p:nvPicPr>
          <p:cNvPr id="8" name="Image 7">
            <a:extLst>
              <a:ext uri="{FF2B5EF4-FFF2-40B4-BE49-F238E27FC236}">
                <a16:creationId xmlns:a16="http://schemas.microsoft.com/office/drawing/2014/main" id="{3C57AB43-95F2-49DE-B9C8-EBF023D414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1789" y="3695053"/>
            <a:ext cx="1065632" cy="1350505"/>
          </a:xfrm>
          <a:prstGeom prst="rect">
            <a:avLst/>
          </a:prstGeom>
        </p:spPr>
      </p:pic>
      <p:pic>
        <p:nvPicPr>
          <p:cNvPr id="9" name="Image 8">
            <a:extLst>
              <a:ext uri="{FF2B5EF4-FFF2-40B4-BE49-F238E27FC236}">
                <a16:creationId xmlns:a16="http://schemas.microsoft.com/office/drawing/2014/main" id="{99EFA914-D21C-485C-8098-AC3D7361A7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06960" y="4855743"/>
            <a:ext cx="1000235" cy="1267624"/>
          </a:xfrm>
          <a:prstGeom prst="rect">
            <a:avLst/>
          </a:prstGeom>
        </p:spPr>
      </p:pic>
      <p:sp>
        <p:nvSpPr>
          <p:cNvPr id="10" name="ZoneTexte 9">
            <a:extLst>
              <a:ext uri="{FF2B5EF4-FFF2-40B4-BE49-F238E27FC236}">
                <a16:creationId xmlns:a16="http://schemas.microsoft.com/office/drawing/2014/main" id="{FE767477-6946-4D3E-B615-026667ABC00A}"/>
              </a:ext>
            </a:extLst>
          </p:cNvPr>
          <p:cNvSpPr txBox="1"/>
          <p:nvPr/>
        </p:nvSpPr>
        <p:spPr>
          <a:xfrm>
            <a:off x="1153443" y="2316656"/>
            <a:ext cx="4183657" cy="830997"/>
          </a:xfrm>
          <a:prstGeom prst="rect">
            <a:avLst/>
          </a:prstGeom>
          <a:solidFill>
            <a:schemeClr val="bg1"/>
          </a:solidFill>
        </p:spPr>
        <p:txBody>
          <a:bodyPr wrap="square" rtlCol="0">
            <a:spAutoFit/>
          </a:bodyPr>
          <a:lstStyle/>
          <a:p>
            <a:pPr defTabSz="812770"/>
            <a:r>
              <a:rPr lang="en-US" sz="1600" dirty="0">
                <a:solidFill>
                  <a:srgbClr val="3E3E3E"/>
                </a:solidFill>
                <a:latin typeface="Roboto" panose="020B0604020202020204" charset="0"/>
                <a:ea typeface="Roboto" panose="020B0604020202020204" charset="0"/>
              </a:rPr>
              <a:t>Firms the face and neck</a:t>
            </a:r>
          </a:p>
          <a:p>
            <a:pPr defTabSz="812770"/>
            <a:r>
              <a:rPr lang="en-US" sz="1600" dirty="0">
                <a:solidFill>
                  <a:srgbClr val="3E3E3E"/>
                </a:solidFill>
                <a:latin typeface="Roboto" panose="020B0604020202020204" charset="0"/>
                <a:ea typeface="Roboto" panose="020B0604020202020204" charset="0"/>
              </a:rPr>
              <a:t>Provides an immediate tightening effect</a:t>
            </a:r>
          </a:p>
          <a:p>
            <a:pPr defTabSz="812770"/>
            <a:r>
              <a:rPr lang="fr-FR" sz="1600" dirty="0">
                <a:solidFill>
                  <a:srgbClr val="3E3E3E"/>
                </a:solidFill>
                <a:latin typeface="Roboto" panose="020B0604020202020204" charset="0"/>
                <a:ea typeface="Roboto" panose="020B0604020202020204" charset="0"/>
              </a:rPr>
              <a:t>Tone and </a:t>
            </a:r>
            <a:r>
              <a:rPr lang="fr-FR" sz="1600" dirty="0" err="1">
                <a:solidFill>
                  <a:srgbClr val="3E3E3E"/>
                </a:solidFill>
                <a:latin typeface="Roboto" panose="020B0604020202020204" charset="0"/>
                <a:ea typeface="Roboto" panose="020B0604020202020204" charset="0"/>
              </a:rPr>
              <a:t>smoothes</a:t>
            </a:r>
            <a:r>
              <a:rPr lang="fr-FR" sz="1600" dirty="0">
                <a:solidFill>
                  <a:srgbClr val="3E3E3E"/>
                </a:solidFill>
                <a:latin typeface="Roboto" panose="020B0604020202020204" charset="0"/>
                <a:ea typeface="Roboto" panose="020B0604020202020204" charset="0"/>
              </a:rPr>
              <a:t> the skin</a:t>
            </a:r>
          </a:p>
        </p:txBody>
      </p:sp>
      <p:sp>
        <p:nvSpPr>
          <p:cNvPr id="11" name="ZoneTexte 10">
            <a:extLst>
              <a:ext uri="{FF2B5EF4-FFF2-40B4-BE49-F238E27FC236}">
                <a16:creationId xmlns:a16="http://schemas.microsoft.com/office/drawing/2014/main" id="{469FD7DC-527A-49FA-A55E-4512DC52800C}"/>
              </a:ext>
            </a:extLst>
          </p:cNvPr>
          <p:cNvSpPr txBox="1"/>
          <p:nvPr/>
        </p:nvSpPr>
        <p:spPr>
          <a:xfrm>
            <a:off x="3672388" y="5324431"/>
            <a:ext cx="5191488" cy="584775"/>
          </a:xfrm>
          <a:prstGeom prst="rect">
            <a:avLst/>
          </a:prstGeom>
          <a:solidFill>
            <a:schemeClr val="bg1"/>
          </a:solidFill>
        </p:spPr>
        <p:txBody>
          <a:bodyPr wrap="square" rtlCol="0">
            <a:spAutoFit/>
          </a:bodyPr>
          <a:lstStyle/>
          <a:p>
            <a:pPr defTabSz="812770"/>
            <a:r>
              <a:rPr lang="en-US" sz="1600" dirty="0">
                <a:solidFill>
                  <a:srgbClr val="3E3E3E"/>
                </a:solidFill>
                <a:latin typeface="Roboto" panose="020B0604020202020204" charset="0"/>
                <a:ea typeface="Roboto" panose="020B0604020202020204" charset="0"/>
              </a:rPr>
              <a:t>Boosts the effectiveness of Advanced Optimizer Crème</a:t>
            </a:r>
          </a:p>
          <a:p>
            <a:pPr defTabSz="812770"/>
            <a:r>
              <a:rPr lang="en-US" sz="1600" dirty="0">
                <a:solidFill>
                  <a:srgbClr val="3E3E3E"/>
                </a:solidFill>
                <a:latin typeface="Roboto" panose="020B0604020202020204" charset="0"/>
                <a:ea typeface="Roboto" panose="020B0604020202020204" charset="0"/>
              </a:rPr>
              <a:t>Its fluid texture instantly penetrates</a:t>
            </a:r>
            <a:endParaRPr lang="fr-FR" sz="1600" dirty="0">
              <a:solidFill>
                <a:srgbClr val="3E3E3E"/>
              </a:solidFill>
              <a:latin typeface="Roboto" panose="020B0604020202020204" charset="0"/>
              <a:ea typeface="Roboto" panose="020B0604020202020204" charset="0"/>
            </a:endParaRPr>
          </a:p>
        </p:txBody>
      </p:sp>
      <p:sp>
        <p:nvSpPr>
          <p:cNvPr id="12" name="Rectangle 11">
            <a:extLst>
              <a:ext uri="{FF2B5EF4-FFF2-40B4-BE49-F238E27FC236}">
                <a16:creationId xmlns:a16="http://schemas.microsoft.com/office/drawing/2014/main" id="{7B31FF98-8468-4874-A810-69A865D1A064}"/>
              </a:ext>
            </a:extLst>
          </p:cNvPr>
          <p:cNvSpPr/>
          <p:nvPr/>
        </p:nvSpPr>
        <p:spPr>
          <a:xfrm>
            <a:off x="2102945" y="3660030"/>
            <a:ext cx="5928568" cy="1031051"/>
          </a:xfrm>
          <a:prstGeom prst="rect">
            <a:avLst/>
          </a:prstGeom>
          <a:solidFill>
            <a:schemeClr val="bg1"/>
          </a:solidFill>
        </p:spPr>
        <p:txBody>
          <a:bodyPr wrap="square">
            <a:spAutoFit/>
          </a:bodyPr>
          <a:lstStyle/>
          <a:p>
            <a:pPr lvl="0"/>
            <a:r>
              <a:rPr lang="en-US" sz="1600" dirty="0">
                <a:solidFill>
                  <a:srgbClr val="3E3E3E"/>
                </a:solidFill>
                <a:latin typeface="Roboto" panose="02000000000000000000" pitchFamily="2" charset="0"/>
                <a:ea typeface="Roboto" panose="02000000000000000000" pitchFamily="2" charset="0"/>
              </a:rPr>
              <a:t>Proven effectiveness after 4 weeks</a:t>
            </a:r>
          </a:p>
          <a:p>
            <a:pPr lvl="0"/>
            <a:r>
              <a:rPr lang="fr-FR" sz="1200" i="1" dirty="0">
                <a:solidFill>
                  <a:srgbClr val="3E3E3E"/>
                </a:solidFill>
                <a:latin typeface="Roboto" panose="02000000000000000000" pitchFamily="2" charset="0"/>
                <a:ea typeface="Roboto" panose="02000000000000000000" pitchFamily="2" charset="0"/>
              </a:rPr>
              <a:t>89 %* : </a:t>
            </a:r>
            <a:r>
              <a:rPr lang="en-US" sz="1200" i="1" dirty="0">
                <a:solidFill>
                  <a:srgbClr val="3E3E3E"/>
                </a:solidFill>
                <a:latin typeface="Roboto" panose="02000000000000000000" pitchFamily="2" charset="0"/>
                <a:ea typeface="Roboto" panose="02000000000000000000" pitchFamily="2" charset="0"/>
              </a:rPr>
              <a:t>The serum has a tightening effect</a:t>
            </a:r>
            <a:endParaRPr lang="fr-FR" sz="1200" i="1" dirty="0">
              <a:solidFill>
                <a:srgbClr val="3E3E3E"/>
              </a:solidFill>
              <a:latin typeface="Roboto" panose="02000000000000000000" pitchFamily="2" charset="0"/>
              <a:ea typeface="Roboto" panose="02000000000000000000" pitchFamily="2" charset="0"/>
            </a:endParaRPr>
          </a:p>
          <a:p>
            <a:pPr lvl="0"/>
            <a:r>
              <a:rPr lang="fr-FR" sz="1200" i="1" dirty="0">
                <a:solidFill>
                  <a:srgbClr val="3E3E3E"/>
                </a:solidFill>
                <a:latin typeface="Roboto" panose="02000000000000000000" pitchFamily="2" charset="0"/>
                <a:ea typeface="Roboto" panose="02000000000000000000" pitchFamily="2" charset="0"/>
              </a:rPr>
              <a:t>89 %* : </a:t>
            </a:r>
            <a:r>
              <a:rPr lang="fr-FR" sz="1200" i="1" dirty="0" err="1">
                <a:solidFill>
                  <a:srgbClr val="3E3E3E"/>
                </a:solidFill>
                <a:latin typeface="Roboto" panose="02000000000000000000" pitchFamily="2" charset="0"/>
                <a:ea typeface="Roboto" panose="02000000000000000000" pitchFamily="2" charset="0"/>
              </a:rPr>
              <a:t>Toned</a:t>
            </a:r>
            <a:r>
              <a:rPr lang="fr-FR" sz="1200" i="1" dirty="0">
                <a:solidFill>
                  <a:srgbClr val="3E3E3E"/>
                </a:solidFill>
                <a:latin typeface="Roboto" panose="02000000000000000000" pitchFamily="2" charset="0"/>
                <a:ea typeface="Roboto" panose="02000000000000000000" pitchFamily="2" charset="0"/>
              </a:rPr>
              <a:t>, </a:t>
            </a:r>
            <a:r>
              <a:rPr lang="fr-FR" sz="1200" i="1" dirty="0" err="1">
                <a:solidFill>
                  <a:srgbClr val="3E3E3E"/>
                </a:solidFill>
                <a:latin typeface="Roboto" panose="02000000000000000000" pitchFamily="2" charset="0"/>
                <a:ea typeface="Roboto" panose="02000000000000000000" pitchFamily="2" charset="0"/>
              </a:rPr>
              <a:t>smoother</a:t>
            </a:r>
            <a:r>
              <a:rPr lang="fr-FR" sz="1200" i="1" dirty="0">
                <a:solidFill>
                  <a:srgbClr val="3E3E3E"/>
                </a:solidFill>
                <a:latin typeface="Roboto" panose="02000000000000000000" pitchFamily="2" charset="0"/>
                <a:ea typeface="Roboto" panose="02000000000000000000" pitchFamily="2" charset="0"/>
              </a:rPr>
              <a:t> skin</a:t>
            </a:r>
          </a:p>
          <a:p>
            <a:pPr lvl="0"/>
            <a:r>
              <a:rPr lang="fr-FR" sz="1200" i="1" dirty="0">
                <a:solidFill>
                  <a:srgbClr val="3E3E3E"/>
                </a:solidFill>
                <a:latin typeface="Roboto" panose="02000000000000000000" pitchFamily="2" charset="0"/>
                <a:ea typeface="Roboto" panose="02000000000000000000" pitchFamily="2" charset="0"/>
              </a:rPr>
              <a:t>89 %* : </a:t>
            </a:r>
            <a:r>
              <a:rPr lang="fr-FR" sz="1200" i="1" dirty="0" err="1">
                <a:solidFill>
                  <a:srgbClr val="3E3E3E"/>
                </a:solidFill>
                <a:latin typeface="Roboto" panose="02000000000000000000" pitchFamily="2" charset="0"/>
                <a:ea typeface="Roboto" panose="02000000000000000000" pitchFamily="2" charset="0"/>
              </a:rPr>
              <a:t>Firmer</a:t>
            </a:r>
            <a:r>
              <a:rPr lang="fr-FR" sz="1200" i="1" dirty="0">
                <a:solidFill>
                  <a:srgbClr val="3E3E3E"/>
                </a:solidFill>
                <a:latin typeface="Roboto" panose="02000000000000000000" pitchFamily="2" charset="0"/>
                <a:ea typeface="Roboto" panose="02000000000000000000" pitchFamily="2" charset="0"/>
              </a:rPr>
              <a:t> and </a:t>
            </a:r>
            <a:r>
              <a:rPr lang="fr-FR" sz="1200" i="1" dirty="0" err="1">
                <a:solidFill>
                  <a:srgbClr val="3E3E3E"/>
                </a:solidFill>
                <a:latin typeface="Roboto" panose="02000000000000000000" pitchFamily="2" charset="0"/>
                <a:ea typeface="Roboto" panose="02000000000000000000" pitchFamily="2" charset="0"/>
              </a:rPr>
              <a:t>denser</a:t>
            </a:r>
            <a:r>
              <a:rPr lang="fr-FR" sz="1200" i="1" dirty="0">
                <a:solidFill>
                  <a:srgbClr val="3E3E3E"/>
                </a:solidFill>
                <a:latin typeface="Roboto" panose="02000000000000000000" pitchFamily="2" charset="0"/>
                <a:ea typeface="Roboto" panose="02000000000000000000" pitchFamily="2" charset="0"/>
              </a:rPr>
              <a:t> skin</a:t>
            </a:r>
          </a:p>
          <a:p>
            <a:pPr lvl="0"/>
            <a:r>
              <a:rPr lang="en-US" sz="900" i="1" dirty="0">
                <a:solidFill>
                  <a:srgbClr val="3E3E3E"/>
                </a:solidFill>
                <a:latin typeface="Roboto" panose="02000000000000000000" pitchFamily="2" charset="0"/>
                <a:ea typeface="Roboto" panose="02000000000000000000" pitchFamily="2" charset="0"/>
              </a:rPr>
              <a:t>*Self-evaluation - Clinical study on 19 women aged 47 to 55. 2 applications per day </a:t>
            </a:r>
            <a:endParaRPr lang="fr-FR" sz="1244" dirty="0">
              <a:solidFill>
                <a:prstClr val="black"/>
              </a:solidFill>
              <a:latin typeface="Roboto" panose="020B0604020202020204" charset="0"/>
              <a:ea typeface="Roboto" panose="020B0604020202020204" charset="0"/>
            </a:endParaRPr>
          </a:p>
        </p:txBody>
      </p:sp>
    </p:spTree>
    <p:extLst>
      <p:ext uri="{BB962C8B-B14F-4D97-AF65-F5344CB8AC3E}">
        <p14:creationId xmlns:p14="http://schemas.microsoft.com/office/powerpoint/2010/main" val="1387852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28CF77F8-310C-43E0-8EF1-D863666FEE17}"/>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33212" y="135"/>
            <a:ext cx="12214840" cy="6857730"/>
          </a:xfrm>
          <a:prstGeom prst="rect">
            <a:avLst/>
          </a:prstGeom>
        </p:spPr>
      </p:pic>
      <p:sp>
        <p:nvSpPr>
          <p:cNvPr id="39" name="Rectangle 38"/>
          <p:cNvSpPr/>
          <p:nvPr/>
        </p:nvSpPr>
        <p:spPr>
          <a:xfrm>
            <a:off x="548208" y="2192683"/>
            <a:ext cx="3403305" cy="1075304"/>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0850" indent="-273050" algn="just">
              <a:buFont typeface="Wingdings" panose="05000000000000000000" pitchFamily="2" charset="2"/>
              <a:buChar char="ü"/>
              <a:defRPr/>
            </a:pPr>
            <a:r>
              <a:rPr lang="fr-FR" sz="1600" dirty="0">
                <a:solidFill>
                  <a:srgbClr val="565655"/>
                </a:solidFill>
                <a:latin typeface="Roboto Light" panose="02000000000000000000" pitchFamily="2" charset="0"/>
                <a:ea typeface="Roboto Light" panose="02000000000000000000" pitchFamily="2" charset="0"/>
              </a:rPr>
              <a:t>HIBISCUS PEPTIDES</a:t>
            </a:r>
          </a:p>
          <a:p>
            <a:pPr marL="450850">
              <a:defRPr/>
            </a:pPr>
            <a:r>
              <a:rPr lang="fr-FR" sz="1600" dirty="0" err="1">
                <a:solidFill>
                  <a:srgbClr val="565655"/>
                </a:solidFill>
                <a:latin typeface="Roboto Light" panose="02000000000000000000" pitchFamily="2" charset="0"/>
                <a:ea typeface="Roboto Light" panose="02000000000000000000" pitchFamily="2" charset="0"/>
              </a:rPr>
              <a:t>Stimulate</a:t>
            </a:r>
            <a:r>
              <a:rPr lang="fr-FR" sz="1600" dirty="0">
                <a:solidFill>
                  <a:srgbClr val="565655"/>
                </a:solidFill>
                <a:latin typeface="Roboto Light" panose="02000000000000000000" pitchFamily="2" charset="0"/>
                <a:ea typeface="Roboto Light" panose="02000000000000000000" pitchFamily="2" charset="0"/>
              </a:rPr>
              <a:t> the production of </a:t>
            </a:r>
            <a:r>
              <a:rPr lang="fr-FR" sz="1600" dirty="0" err="1">
                <a:solidFill>
                  <a:srgbClr val="565655"/>
                </a:solidFill>
                <a:latin typeface="Roboto Light" panose="02000000000000000000" pitchFamily="2" charset="0"/>
                <a:ea typeface="Roboto Light" panose="02000000000000000000" pitchFamily="2" charset="0"/>
              </a:rPr>
              <a:t>collagen</a:t>
            </a:r>
            <a:r>
              <a:rPr lang="fr-FR" sz="1600" dirty="0">
                <a:solidFill>
                  <a:srgbClr val="565655"/>
                </a:solidFill>
                <a:latin typeface="Roboto Light" panose="02000000000000000000" pitchFamily="2" charset="0"/>
                <a:ea typeface="Roboto Light" panose="02000000000000000000" pitchFamily="2" charset="0"/>
              </a:rPr>
              <a:t> &amp; </a:t>
            </a:r>
            <a:r>
              <a:rPr lang="fr-FR" sz="1600" dirty="0" err="1">
                <a:solidFill>
                  <a:srgbClr val="565655"/>
                </a:solidFill>
                <a:latin typeface="Roboto Light" panose="02000000000000000000" pitchFamily="2" charset="0"/>
                <a:ea typeface="Roboto Light" panose="02000000000000000000" pitchFamily="2" charset="0"/>
              </a:rPr>
              <a:t>Glycoaminoglycan</a:t>
            </a:r>
            <a:endParaRPr lang="fr-FR" sz="1600" dirty="0">
              <a:solidFill>
                <a:srgbClr val="565655"/>
              </a:solidFill>
              <a:latin typeface="Roboto Light" panose="02000000000000000000" pitchFamily="2" charset="0"/>
              <a:ea typeface="Roboto Light" panose="02000000000000000000" pitchFamily="2" charset="0"/>
            </a:endParaRPr>
          </a:p>
          <a:p>
            <a:pPr marL="450850">
              <a:defRPr/>
            </a:pPr>
            <a:r>
              <a:rPr lang="fr-FR" sz="1600" dirty="0" err="1">
                <a:solidFill>
                  <a:srgbClr val="565655"/>
                </a:solidFill>
                <a:latin typeface="Roboto Light" panose="02000000000000000000" pitchFamily="2" charset="0"/>
                <a:ea typeface="Roboto Light" panose="02000000000000000000" pitchFamily="2" charset="0"/>
              </a:rPr>
              <a:t>Firming</a:t>
            </a:r>
            <a:r>
              <a:rPr lang="fr-FR" sz="1600" dirty="0">
                <a:solidFill>
                  <a:srgbClr val="565655"/>
                </a:solidFill>
                <a:latin typeface="Roboto Light" panose="02000000000000000000" pitchFamily="2" charset="0"/>
                <a:ea typeface="Roboto Light" panose="02000000000000000000" pitchFamily="2" charset="0"/>
              </a:rPr>
              <a:t>, </a:t>
            </a:r>
            <a:r>
              <a:rPr lang="fr-FR" sz="1600" dirty="0" err="1">
                <a:solidFill>
                  <a:srgbClr val="565655"/>
                </a:solidFill>
                <a:latin typeface="Roboto Light" panose="02000000000000000000" pitchFamily="2" charset="0"/>
                <a:ea typeface="Roboto Light" panose="02000000000000000000" pitchFamily="2" charset="0"/>
              </a:rPr>
              <a:t>tightening</a:t>
            </a:r>
            <a:endParaRPr lang="fr-FR" sz="1600" dirty="0">
              <a:solidFill>
                <a:srgbClr val="565655"/>
              </a:solidFill>
              <a:latin typeface="Roboto Light" panose="02000000000000000000" pitchFamily="2" charset="0"/>
              <a:ea typeface="Roboto Light" panose="02000000000000000000" pitchFamily="2" charset="0"/>
            </a:endParaRPr>
          </a:p>
        </p:txBody>
      </p:sp>
      <p:pic>
        <p:nvPicPr>
          <p:cNvPr id="8" name="Image 7"/>
          <p:cNvPicPr>
            <a:picLocks noChangeAspect="1"/>
          </p:cNvPicPr>
          <p:nvPr/>
        </p:nvPicPr>
        <p:blipFill rotWithShape="1">
          <a:blip r:embed="rId4" cstate="screen">
            <a:extLst>
              <a:ext uri="{28A0092B-C50C-407E-A947-70E740481C1C}">
                <a14:useLocalDpi xmlns:a14="http://schemas.microsoft.com/office/drawing/2010/main"/>
              </a:ext>
            </a:extLst>
          </a:blip>
          <a:srcRect t="2162"/>
          <a:stretch/>
        </p:blipFill>
        <p:spPr>
          <a:xfrm>
            <a:off x="9294800" y="1727691"/>
            <a:ext cx="1650453" cy="4324770"/>
          </a:xfrm>
          <a:prstGeom prst="rect">
            <a:avLst/>
          </a:prstGeom>
        </p:spPr>
      </p:pic>
      <p:sp>
        <p:nvSpPr>
          <p:cNvPr id="9" name="Rectangle 8"/>
          <p:cNvSpPr/>
          <p:nvPr/>
        </p:nvSpPr>
        <p:spPr>
          <a:xfrm>
            <a:off x="504683" y="3990050"/>
            <a:ext cx="3240000" cy="730957"/>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0850" indent="-273050" algn="just">
              <a:buFont typeface="Wingdings" panose="05000000000000000000" pitchFamily="2" charset="2"/>
              <a:buChar char="ü"/>
            </a:pPr>
            <a:r>
              <a:rPr lang="fr-FR" sz="1600" dirty="0">
                <a:solidFill>
                  <a:srgbClr val="565655"/>
                </a:solidFill>
                <a:latin typeface="Roboto Light" panose="02000000000000000000" pitchFamily="2" charset="0"/>
                <a:ea typeface="Roboto Light" panose="02000000000000000000" pitchFamily="2" charset="0"/>
              </a:rPr>
              <a:t>WILD-ROSE</a:t>
            </a:r>
          </a:p>
          <a:p>
            <a:pPr marL="177800" algn="just"/>
            <a:r>
              <a:rPr lang="fr-FR" sz="1600" dirty="0" err="1">
                <a:solidFill>
                  <a:srgbClr val="565655"/>
                </a:solidFill>
                <a:latin typeface="Roboto Light" panose="02000000000000000000" pitchFamily="2" charset="0"/>
                <a:ea typeface="Roboto Light" panose="02000000000000000000" pitchFamily="2" charset="0"/>
              </a:rPr>
              <a:t>Firming</a:t>
            </a:r>
            <a:endParaRPr lang="fr-FR" sz="1600" dirty="0">
              <a:solidFill>
                <a:srgbClr val="565655"/>
              </a:solidFill>
              <a:latin typeface="Roboto Light" panose="02000000000000000000" pitchFamily="2" charset="0"/>
              <a:ea typeface="Roboto Light" panose="02000000000000000000" pitchFamily="2" charset="0"/>
            </a:endParaRPr>
          </a:p>
        </p:txBody>
      </p:sp>
      <p:sp>
        <p:nvSpPr>
          <p:cNvPr id="10" name="Rectangle 9"/>
          <p:cNvSpPr/>
          <p:nvPr/>
        </p:nvSpPr>
        <p:spPr>
          <a:xfrm>
            <a:off x="504683" y="5423373"/>
            <a:ext cx="3240000" cy="730957"/>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0850" indent="-273050" algn="just">
              <a:buFont typeface="Wingdings" panose="05000000000000000000" pitchFamily="2" charset="2"/>
              <a:buChar char="ü"/>
            </a:pPr>
            <a:r>
              <a:rPr lang="fr-FR" sz="1600" dirty="0">
                <a:solidFill>
                  <a:srgbClr val="565655"/>
                </a:solidFill>
                <a:latin typeface="Roboto Light" panose="02000000000000000000" pitchFamily="2" charset="0"/>
                <a:ea typeface="Roboto Light" panose="02000000000000000000" pitchFamily="2" charset="0"/>
              </a:rPr>
              <a:t>HORSETAIL</a:t>
            </a:r>
          </a:p>
          <a:p>
            <a:pPr marL="177800" algn="just"/>
            <a:r>
              <a:rPr lang="fr-FR" sz="1600" dirty="0" err="1">
                <a:solidFill>
                  <a:srgbClr val="565655"/>
                </a:solidFill>
                <a:latin typeface="Roboto Light" panose="02000000000000000000" pitchFamily="2" charset="0"/>
                <a:ea typeface="Roboto Light" panose="02000000000000000000" pitchFamily="2" charset="0"/>
              </a:rPr>
              <a:t>Firming</a:t>
            </a:r>
            <a:endParaRPr lang="fr-FR" sz="1600" dirty="0">
              <a:solidFill>
                <a:srgbClr val="565655"/>
              </a:solidFill>
              <a:latin typeface="Roboto Light" panose="02000000000000000000" pitchFamily="2" charset="0"/>
              <a:ea typeface="Roboto Light" panose="02000000000000000000" pitchFamily="2" charset="0"/>
            </a:endParaRPr>
          </a:p>
        </p:txBody>
      </p:sp>
      <p:sp>
        <p:nvSpPr>
          <p:cNvPr id="2" name="ZoneTexte 1"/>
          <p:cNvSpPr txBox="1"/>
          <p:nvPr/>
        </p:nvSpPr>
        <p:spPr>
          <a:xfrm>
            <a:off x="8229315" y="6084951"/>
            <a:ext cx="3781425" cy="646331"/>
          </a:xfrm>
          <a:prstGeom prst="rect">
            <a:avLst/>
          </a:prstGeom>
          <a:noFill/>
        </p:spPr>
        <p:txBody>
          <a:bodyPr wrap="square" rtlCol="0">
            <a:spAutoFit/>
          </a:bodyPr>
          <a:lstStyle/>
          <a:p>
            <a:pPr algn="ctr"/>
            <a:r>
              <a:rPr lang="en-US" sz="1200" dirty="0">
                <a:latin typeface="Century Gothic"/>
              </a:rPr>
              <a:t>Use :</a:t>
            </a:r>
          </a:p>
          <a:p>
            <a:pPr algn="ctr"/>
            <a:r>
              <a:rPr lang="en-US" sz="1200" dirty="0">
                <a:latin typeface="Century Gothic"/>
              </a:rPr>
              <a:t>Morning and/or evening before your usual cream (2 to 3 pumps) on the face and neck</a:t>
            </a:r>
          </a:p>
        </p:txBody>
      </p:sp>
      <p:pic>
        <p:nvPicPr>
          <p:cNvPr id="3074" name="Picture 2" descr="ingredient-peptides-d-hibiscus">
            <a:extLst>
              <a:ext uri="{FF2B5EF4-FFF2-40B4-BE49-F238E27FC236}">
                <a16:creationId xmlns:a16="http://schemas.microsoft.com/office/drawing/2014/main" id="{89E3C097-5F6C-43DB-9058-5FF33CD3B6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944" y="1321288"/>
            <a:ext cx="1365156" cy="91010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ngredient-prele">
            <a:extLst>
              <a:ext uri="{FF2B5EF4-FFF2-40B4-BE49-F238E27FC236}">
                <a16:creationId xmlns:a16="http://schemas.microsoft.com/office/drawing/2014/main" id="{E6DB13FE-157D-498E-A304-E61A1F0419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594" y="4715120"/>
            <a:ext cx="1536506" cy="85361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ngredient-eglantier">
            <a:extLst>
              <a:ext uri="{FF2B5EF4-FFF2-40B4-BE49-F238E27FC236}">
                <a16:creationId xmlns:a16="http://schemas.microsoft.com/office/drawing/2014/main" id="{0369B353-2004-4C44-8A0A-19F827DA91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026" y="3221962"/>
            <a:ext cx="1030499" cy="103049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ngredient-collagene-marin">
            <a:extLst>
              <a:ext uri="{FF2B5EF4-FFF2-40B4-BE49-F238E27FC236}">
                <a16:creationId xmlns:a16="http://schemas.microsoft.com/office/drawing/2014/main" id="{20DDABFC-5A29-4921-AEDF-2F64C07141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36361" y="3152921"/>
            <a:ext cx="644613" cy="884277"/>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3288C1BB-6C71-486F-B89C-BE810E1F32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51364" y="1527985"/>
            <a:ext cx="616744" cy="846046"/>
          </a:xfrm>
          <a:prstGeom prst="rect">
            <a:avLst/>
          </a:prstGeom>
          <a:noFill/>
          <a:extLst>
            <a:ext uri="{909E8E84-426E-40DD-AFC4-6F175D3DCCD1}">
              <a14:hiddenFill xmlns:a14="http://schemas.microsoft.com/office/drawing/2010/main">
                <a:solidFill>
                  <a:srgbClr val="FFFFFF"/>
                </a:solidFill>
              </a14:hiddenFill>
            </a:ext>
          </a:extLst>
        </p:spPr>
      </p:pic>
      <p:sp>
        <p:nvSpPr>
          <p:cNvPr id="24" name="Espace réservé du titre 1">
            <a:extLst>
              <a:ext uri="{FF2B5EF4-FFF2-40B4-BE49-F238E27FC236}">
                <a16:creationId xmlns:a16="http://schemas.microsoft.com/office/drawing/2014/main" id="{4549682A-B937-4A4C-B2FB-9FA87EC6BBEE}"/>
              </a:ext>
            </a:extLst>
          </p:cNvPr>
          <p:cNvSpPr txBox="1">
            <a:spLocks/>
          </p:cNvSpPr>
          <p:nvPr/>
        </p:nvSpPr>
        <p:spPr>
          <a:xfrm>
            <a:off x="0" y="219075"/>
            <a:ext cx="12192000" cy="1510948"/>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cap="small" dirty="0"/>
              <a:t>ADVANCED OPTIMIZER SERUM</a:t>
            </a:r>
          </a:p>
        </p:txBody>
      </p:sp>
      <p:sp>
        <p:nvSpPr>
          <p:cNvPr id="26" name="Accolade ouvrante 25">
            <a:extLst>
              <a:ext uri="{FF2B5EF4-FFF2-40B4-BE49-F238E27FC236}">
                <a16:creationId xmlns:a16="http://schemas.microsoft.com/office/drawing/2014/main" id="{66B0B624-58D6-42D2-835A-75D6C3EAD4AF}"/>
              </a:ext>
            </a:extLst>
          </p:cNvPr>
          <p:cNvSpPr/>
          <p:nvPr/>
        </p:nvSpPr>
        <p:spPr>
          <a:xfrm rot="10800000">
            <a:off x="8001000" y="1332371"/>
            <a:ext cx="383519" cy="4973177"/>
          </a:xfrm>
          <a:prstGeom prst="leftBrace">
            <a:avLst>
              <a:gd name="adj1" fmla="val 0"/>
              <a:gd name="adj2" fmla="val 49437"/>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28" name="Rectangle 27">
            <a:extLst>
              <a:ext uri="{FF2B5EF4-FFF2-40B4-BE49-F238E27FC236}">
                <a16:creationId xmlns:a16="http://schemas.microsoft.com/office/drawing/2014/main" id="{D49B2C88-D585-464F-A9A1-EB32C4C70E38}"/>
              </a:ext>
            </a:extLst>
          </p:cNvPr>
          <p:cNvSpPr/>
          <p:nvPr/>
        </p:nvSpPr>
        <p:spPr>
          <a:xfrm>
            <a:off x="4542813" y="2383709"/>
            <a:ext cx="3240000" cy="730957"/>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0850" indent="-273050" algn="just">
              <a:buFont typeface="Wingdings" panose="05000000000000000000" pitchFamily="2" charset="2"/>
              <a:buChar char="ü"/>
              <a:defRPr/>
            </a:pPr>
            <a:r>
              <a:rPr lang="fr-FR" sz="1600" dirty="0">
                <a:solidFill>
                  <a:srgbClr val="565655"/>
                </a:solidFill>
                <a:latin typeface="Roboto Light" panose="02000000000000000000" pitchFamily="2" charset="0"/>
                <a:ea typeface="Roboto Light" panose="02000000000000000000" pitchFamily="2" charset="0"/>
              </a:rPr>
              <a:t>HYALURONIC ACID</a:t>
            </a:r>
          </a:p>
          <a:p>
            <a:pPr marL="450850">
              <a:defRPr/>
            </a:pPr>
            <a:r>
              <a:rPr lang="fr-FR" sz="1600" dirty="0" err="1">
                <a:solidFill>
                  <a:srgbClr val="565655"/>
                </a:solidFill>
                <a:latin typeface="Roboto Light" panose="02000000000000000000" pitchFamily="2" charset="0"/>
                <a:ea typeface="Roboto Light" panose="02000000000000000000" pitchFamily="2" charset="0"/>
              </a:rPr>
              <a:t>Smoothing</a:t>
            </a:r>
            <a:r>
              <a:rPr lang="fr-FR" sz="1600" dirty="0">
                <a:solidFill>
                  <a:srgbClr val="565655"/>
                </a:solidFill>
                <a:latin typeface="Roboto Light" panose="02000000000000000000" pitchFamily="2" charset="0"/>
                <a:ea typeface="Roboto Light" panose="02000000000000000000" pitchFamily="2" charset="0"/>
              </a:rPr>
              <a:t>, </a:t>
            </a:r>
            <a:r>
              <a:rPr lang="fr-FR" sz="1600" dirty="0" err="1">
                <a:solidFill>
                  <a:srgbClr val="565655"/>
                </a:solidFill>
                <a:latin typeface="Roboto Light" panose="02000000000000000000" pitchFamily="2" charset="0"/>
                <a:ea typeface="Roboto Light" panose="02000000000000000000" pitchFamily="2" charset="0"/>
              </a:rPr>
              <a:t>plumping</a:t>
            </a:r>
            <a:endParaRPr lang="fr-FR" sz="1600" dirty="0">
              <a:solidFill>
                <a:srgbClr val="565655"/>
              </a:solidFill>
              <a:latin typeface="Roboto Light" panose="02000000000000000000" pitchFamily="2" charset="0"/>
              <a:ea typeface="Roboto Light" panose="02000000000000000000" pitchFamily="2" charset="0"/>
            </a:endParaRPr>
          </a:p>
        </p:txBody>
      </p:sp>
      <p:sp>
        <p:nvSpPr>
          <p:cNvPr id="29" name="Rectangle 28">
            <a:extLst>
              <a:ext uri="{FF2B5EF4-FFF2-40B4-BE49-F238E27FC236}">
                <a16:creationId xmlns:a16="http://schemas.microsoft.com/office/drawing/2014/main" id="{2D8A4C9B-DC47-48C3-A41A-23D5CEE229C4}"/>
              </a:ext>
            </a:extLst>
          </p:cNvPr>
          <p:cNvSpPr/>
          <p:nvPr/>
        </p:nvSpPr>
        <p:spPr>
          <a:xfrm>
            <a:off x="4499287" y="3990050"/>
            <a:ext cx="3240000" cy="730957"/>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0850" indent="-273050" algn="just">
              <a:buFont typeface="Wingdings" panose="05000000000000000000" pitchFamily="2" charset="2"/>
              <a:buChar char="ü"/>
            </a:pPr>
            <a:r>
              <a:rPr lang="fr-FR" sz="1600" dirty="0">
                <a:solidFill>
                  <a:srgbClr val="565655"/>
                </a:solidFill>
                <a:latin typeface="Roboto Light" panose="02000000000000000000" pitchFamily="2" charset="0"/>
                <a:ea typeface="Roboto Light" panose="02000000000000000000" pitchFamily="2" charset="0"/>
              </a:rPr>
              <a:t>MARINE COLLAGEN</a:t>
            </a:r>
          </a:p>
          <a:p>
            <a:pPr marL="177800" algn="just"/>
            <a:r>
              <a:rPr lang="fr-FR" sz="1600" dirty="0" err="1">
                <a:solidFill>
                  <a:srgbClr val="565655"/>
                </a:solidFill>
                <a:latin typeface="Roboto Light" panose="02000000000000000000" pitchFamily="2" charset="0"/>
                <a:ea typeface="Roboto Light" panose="02000000000000000000" pitchFamily="2" charset="0"/>
              </a:rPr>
              <a:t>Smoothing</a:t>
            </a:r>
            <a:r>
              <a:rPr lang="fr-FR" sz="1600" dirty="0">
                <a:solidFill>
                  <a:srgbClr val="565655"/>
                </a:solidFill>
                <a:latin typeface="Roboto Light" panose="02000000000000000000" pitchFamily="2" charset="0"/>
                <a:ea typeface="Roboto Light" panose="02000000000000000000" pitchFamily="2" charset="0"/>
              </a:rPr>
              <a:t>, </a:t>
            </a:r>
            <a:r>
              <a:rPr lang="fr-FR" sz="1600" dirty="0" err="1">
                <a:solidFill>
                  <a:srgbClr val="565655"/>
                </a:solidFill>
                <a:latin typeface="Roboto Light" panose="02000000000000000000" pitchFamily="2" charset="0"/>
                <a:ea typeface="Roboto Light" panose="02000000000000000000" pitchFamily="2" charset="0"/>
              </a:rPr>
              <a:t>hydrating</a:t>
            </a:r>
            <a:endParaRPr lang="fr-FR" sz="1600" dirty="0">
              <a:solidFill>
                <a:srgbClr val="565655"/>
              </a:solidFill>
              <a:latin typeface="Roboto Light" panose="02000000000000000000" pitchFamily="2" charset="0"/>
              <a:ea typeface="Roboto Light" panose="02000000000000000000" pitchFamily="2" charset="0"/>
            </a:endParaRPr>
          </a:p>
        </p:txBody>
      </p:sp>
      <p:sp>
        <p:nvSpPr>
          <p:cNvPr id="30" name="Rectangle 29">
            <a:extLst>
              <a:ext uri="{FF2B5EF4-FFF2-40B4-BE49-F238E27FC236}">
                <a16:creationId xmlns:a16="http://schemas.microsoft.com/office/drawing/2014/main" id="{75F31C3F-C52F-4EA0-BB2B-CBD6CA35FF17}"/>
              </a:ext>
            </a:extLst>
          </p:cNvPr>
          <p:cNvSpPr/>
          <p:nvPr/>
        </p:nvSpPr>
        <p:spPr>
          <a:xfrm>
            <a:off x="4499287" y="5423373"/>
            <a:ext cx="3240000" cy="730957"/>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0850" indent="-273050" algn="just">
              <a:buFont typeface="Wingdings" panose="05000000000000000000" pitchFamily="2" charset="2"/>
              <a:buChar char="ü"/>
            </a:pPr>
            <a:r>
              <a:rPr lang="fr-FR" sz="1600" dirty="0">
                <a:solidFill>
                  <a:srgbClr val="565655"/>
                </a:solidFill>
                <a:latin typeface="Roboto Light" panose="02000000000000000000" pitchFamily="2" charset="0"/>
                <a:ea typeface="Roboto Light" panose="02000000000000000000" pitchFamily="2" charset="0"/>
              </a:rPr>
              <a:t>SOY PEPTIDES</a:t>
            </a:r>
          </a:p>
          <a:p>
            <a:pPr marL="177800" algn="just"/>
            <a:r>
              <a:rPr lang="fr-FR" sz="1600" dirty="0" err="1">
                <a:solidFill>
                  <a:srgbClr val="565655"/>
                </a:solidFill>
                <a:latin typeface="Roboto Light" panose="02000000000000000000" pitchFamily="2" charset="0"/>
                <a:ea typeface="Roboto Light" panose="02000000000000000000" pitchFamily="2" charset="0"/>
              </a:rPr>
              <a:t>Restructuring</a:t>
            </a:r>
            <a:r>
              <a:rPr lang="fr-FR" sz="1600" dirty="0">
                <a:solidFill>
                  <a:srgbClr val="565655"/>
                </a:solidFill>
                <a:latin typeface="Roboto Light" panose="02000000000000000000" pitchFamily="2" charset="0"/>
                <a:ea typeface="Roboto Light" panose="02000000000000000000" pitchFamily="2" charset="0"/>
              </a:rPr>
              <a:t>, </a:t>
            </a:r>
            <a:r>
              <a:rPr lang="fr-FR" sz="1600" dirty="0" err="1">
                <a:solidFill>
                  <a:srgbClr val="565655"/>
                </a:solidFill>
                <a:latin typeface="Roboto Light" panose="02000000000000000000" pitchFamily="2" charset="0"/>
                <a:ea typeface="Roboto Light" panose="02000000000000000000" pitchFamily="2" charset="0"/>
              </a:rPr>
              <a:t>smoothing</a:t>
            </a:r>
            <a:endParaRPr lang="fr-FR" sz="1600" dirty="0">
              <a:solidFill>
                <a:srgbClr val="565655"/>
              </a:solidFill>
              <a:latin typeface="Roboto Light" panose="02000000000000000000" pitchFamily="2" charset="0"/>
              <a:ea typeface="Roboto Light" panose="02000000000000000000" pitchFamily="2" charset="0"/>
            </a:endParaRPr>
          </a:p>
        </p:txBody>
      </p:sp>
      <p:pic>
        <p:nvPicPr>
          <p:cNvPr id="3080" name="Picture 8" descr="ingredient-peptides-de-soja">
            <a:extLst>
              <a:ext uri="{FF2B5EF4-FFF2-40B4-BE49-F238E27FC236}">
                <a16:creationId xmlns:a16="http://schemas.microsoft.com/office/drawing/2014/main" id="{01BC312E-2C79-43F3-BEF3-D33F7FE463A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51284" y="4829382"/>
            <a:ext cx="1292291" cy="73450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roduit-sans-huiles-essentielles">
            <a:extLst>
              <a:ext uri="{FF2B5EF4-FFF2-40B4-BE49-F238E27FC236}">
                <a16:creationId xmlns:a16="http://schemas.microsoft.com/office/drawing/2014/main" id="{A958EE12-BDB3-433F-ABA5-710F769D7D5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61485" y="4023589"/>
            <a:ext cx="1317067" cy="1434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2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78"/>
                                        </p:tgtEl>
                                        <p:attrNameLst>
                                          <p:attrName>style.visibility</p:attrName>
                                        </p:attrNameLst>
                                      </p:cBhvr>
                                      <p:to>
                                        <p:strVal val="visible"/>
                                      </p:to>
                                    </p:set>
                                    <p:animEffect transition="in" filter="fade">
                                      <p:cBhvr>
                                        <p:cTn id="15" dur="500"/>
                                        <p:tgtEl>
                                          <p:spTgt spid="307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fade">
                                      <p:cBhvr>
                                        <p:cTn id="23" dur="500"/>
                                        <p:tgtEl>
                                          <p:spTgt spid="307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084"/>
                                        </p:tgtEl>
                                        <p:attrNameLst>
                                          <p:attrName>style.visibility</p:attrName>
                                        </p:attrNameLst>
                                      </p:cBhvr>
                                      <p:to>
                                        <p:strVal val="visible"/>
                                      </p:to>
                                    </p:set>
                                    <p:animEffect transition="in" filter="fade">
                                      <p:cBhvr>
                                        <p:cTn id="31" dur="500"/>
                                        <p:tgtEl>
                                          <p:spTgt spid="308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082"/>
                                        </p:tgtEl>
                                        <p:attrNameLst>
                                          <p:attrName>style.visibility</p:attrName>
                                        </p:attrNameLst>
                                      </p:cBhvr>
                                      <p:to>
                                        <p:strVal val="visible"/>
                                      </p:to>
                                    </p:set>
                                    <p:animEffect transition="in" filter="fade">
                                      <p:cBhvr>
                                        <p:cTn id="39" dur="500"/>
                                        <p:tgtEl>
                                          <p:spTgt spid="308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080"/>
                                        </p:tgtEl>
                                        <p:attrNameLst>
                                          <p:attrName>style.visibility</p:attrName>
                                        </p:attrNameLst>
                                      </p:cBhvr>
                                      <p:to>
                                        <p:strVal val="visible"/>
                                      </p:to>
                                    </p:set>
                                    <p:animEffect transition="in" filter="fade">
                                      <p:cBhvr>
                                        <p:cTn id="47" dur="500"/>
                                        <p:tgtEl>
                                          <p:spTgt spid="308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9" grpId="0" animBg="1"/>
      <p:bldP spid="10" grpId="0" animBg="1"/>
      <p:bldP spid="28" grpId="0" animBg="1"/>
      <p:bldP spid="29"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p:cNvPicPr>
            <a:picLocks noChangeAspect="1"/>
          </p:cNvPicPr>
          <p:nvPr/>
        </p:nvPicPr>
        <p:blipFill rotWithShape="1">
          <a:blip r:embed="rId3" cstate="print">
            <a:extLst>
              <a:ext uri="{28A0092B-C50C-407E-A947-70E740481C1C}">
                <a14:useLocalDpi xmlns:a14="http://schemas.microsoft.com/office/drawing/2010/main" val="0"/>
              </a:ext>
            </a:extLst>
          </a:blip>
          <a:srcRect r="14231"/>
          <a:stretch/>
        </p:blipFill>
        <p:spPr>
          <a:xfrm rot="19953923">
            <a:off x="7613744" y="1821236"/>
            <a:ext cx="3294812" cy="4269375"/>
          </a:xfrm>
          <a:prstGeom prst="rect">
            <a:avLst/>
          </a:prstGeom>
        </p:spPr>
      </p:pic>
      <p:sp>
        <p:nvSpPr>
          <p:cNvPr id="22" name="Arc 21"/>
          <p:cNvSpPr/>
          <p:nvPr/>
        </p:nvSpPr>
        <p:spPr>
          <a:xfrm rot="9523306">
            <a:off x="1010674" y="1822202"/>
            <a:ext cx="3226630" cy="4538375"/>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12770"/>
            <a:endParaRPr lang="fr-FR" sz="1600">
              <a:solidFill>
                <a:prstClr val="black"/>
              </a:solidFill>
              <a:latin typeface="Calibri"/>
            </a:endParaRPr>
          </a:p>
        </p:txBody>
      </p:sp>
      <p:sp>
        <p:nvSpPr>
          <p:cNvPr id="14" name="Rectangle 13"/>
          <p:cNvSpPr/>
          <p:nvPr/>
        </p:nvSpPr>
        <p:spPr>
          <a:xfrm>
            <a:off x="297172" y="1445977"/>
            <a:ext cx="11217495" cy="400110"/>
          </a:xfrm>
          <a:prstGeom prst="rect">
            <a:avLst/>
          </a:prstGeom>
        </p:spPr>
        <p:txBody>
          <a:bodyPr wrap="square">
            <a:spAutoFit/>
          </a:bodyPr>
          <a:lstStyle/>
          <a:p>
            <a:pPr algn="ctr" defTabSz="812770">
              <a:defRPr/>
            </a:pPr>
            <a:r>
              <a:rPr lang="en-US" sz="2000" i="1" dirty="0">
                <a:solidFill>
                  <a:prstClr val="black"/>
                </a:solidFill>
                <a:latin typeface="KyivType Sans2" panose="00000500000000000000" pitchFamily="50" charset="0"/>
              </a:rPr>
              <a:t>The smart serum which reprograms the skin’s youth code</a:t>
            </a:r>
            <a:endParaRPr lang="fr-FR" sz="2000" i="1" dirty="0">
              <a:solidFill>
                <a:prstClr val="black"/>
              </a:solidFill>
              <a:latin typeface="KyivType Sans2" panose="00000500000000000000" pitchFamily="50" charset="0"/>
            </a:endParaRPr>
          </a:p>
        </p:txBody>
      </p:sp>
      <p:sp>
        <p:nvSpPr>
          <p:cNvPr id="7" name="ZoneTexte 6"/>
          <p:cNvSpPr txBox="1"/>
          <p:nvPr/>
        </p:nvSpPr>
        <p:spPr>
          <a:xfrm>
            <a:off x="1334192" y="2213602"/>
            <a:ext cx="4183657" cy="1077218"/>
          </a:xfrm>
          <a:prstGeom prst="rect">
            <a:avLst/>
          </a:prstGeom>
          <a:solidFill>
            <a:schemeClr val="bg1"/>
          </a:solidFill>
        </p:spPr>
        <p:txBody>
          <a:bodyPr wrap="square" rtlCol="0">
            <a:spAutoFit/>
          </a:bodyPr>
          <a:lstStyle/>
          <a:p>
            <a:pPr defTabSz="812770"/>
            <a:r>
              <a:rPr lang="fr-FR" sz="1600" dirty="0" err="1">
                <a:solidFill>
                  <a:prstClr val="black"/>
                </a:solidFill>
                <a:latin typeface="Roboto" panose="020B0604020202020204" charset="0"/>
                <a:ea typeface="Roboto" panose="020B0604020202020204" charset="0"/>
              </a:rPr>
              <a:t>Smoothed</a:t>
            </a:r>
            <a:r>
              <a:rPr lang="fr-FR" sz="1600" dirty="0">
                <a:solidFill>
                  <a:prstClr val="black"/>
                </a:solidFill>
                <a:latin typeface="Roboto" panose="020B0604020202020204" charset="0"/>
                <a:ea typeface="Roboto" panose="020B0604020202020204" charset="0"/>
              </a:rPr>
              <a:t> </a:t>
            </a:r>
            <a:r>
              <a:rPr lang="fr-FR" sz="1600" dirty="0" err="1">
                <a:solidFill>
                  <a:prstClr val="black"/>
                </a:solidFill>
                <a:latin typeface="Roboto" panose="020B0604020202020204" charset="0"/>
                <a:ea typeface="Roboto" panose="020B0604020202020204" charset="0"/>
              </a:rPr>
              <a:t>wrinkles</a:t>
            </a:r>
            <a:endParaRPr lang="fr-FR" sz="1600" dirty="0">
              <a:solidFill>
                <a:prstClr val="black"/>
              </a:solidFill>
              <a:latin typeface="Roboto" panose="020B0604020202020204" charset="0"/>
              <a:ea typeface="Roboto" panose="020B0604020202020204" charset="0"/>
            </a:endParaRPr>
          </a:p>
          <a:p>
            <a:pPr defTabSz="812770"/>
            <a:r>
              <a:rPr lang="fr-FR" sz="1600" dirty="0" err="1">
                <a:solidFill>
                  <a:prstClr val="black"/>
                </a:solidFill>
                <a:latin typeface="Roboto" panose="020B0604020202020204" charset="0"/>
                <a:ea typeface="Roboto" panose="020B0604020202020204" charset="0"/>
              </a:rPr>
              <a:t>Improved</a:t>
            </a:r>
            <a:r>
              <a:rPr lang="fr-FR" sz="1600" dirty="0">
                <a:solidFill>
                  <a:prstClr val="black"/>
                </a:solidFill>
                <a:latin typeface="Roboto" panose="020B0604020202020204" charset="0"/>
                <a:ea typeface="Roboto" panose="020B0604020202020204" charset="0"/>
              </a:rPr>
              <a:t> </a:t>
            </a:r>
            <a:r>
              <a:rPr lang="fr-FR" sz="1600" dirty="0" err="1">
                <a:solidFill>
                  <a:prstClr val="black"/>
                </a:solidFill>
                <a:latin typeface="Roboto" panose="020B0604020202020204" charset="0"/>
                <a:ea typeface="Roboto" panose="020B0604020202020204" charset="0"/>
              </a:rPr>
              <a:t>firmness</a:t>
            </a:r>
            <a:r>
              <a:rPr lang="fr-FR" sz="1600" dirty="0">
                <a:solidFill>
                  <a:prstClr val="black"/>
                </a:solidFill>
                <a:latin typeface="Roboto" panose="020B0604020202020204" charset="0"/>
                <a:ea typeface="Roboto" panose="020B0604020202020204" charset="0"/>
              </a:rPr>
              <a:t> </a:t>
            </a:r>
          </a:p>
          <a:p>
            <a:pPr defTabSz="812770"/>
            <a:r>
              <a:rPr lang="fr-FR" sz="1600" dirty="0" err="1">
                <a:solidFill>
                  <a:prstClr val="black"/>
                </a:solidFill>
                <a:latin typeface="Roboto" panose="020B0604020202020204" charset="0"/>
                <a:ea typeface="Roboto" panose="020B0604020202020204" charset="0"/>
              </a:rPr>
              <a:t>Regenerated</a:t>
            </a:r>
            <a:r>
              <a:rPr lang="fr-FR" sz="1600" dirty="0">
                <a:solidFill>
                  <a:prstClr val="black"/>
                </a:solidFill>
                <a:latin typeface="Roboto" panose="020B0604020202020204" charset="0"/>
                <a:ea typeface="Roboto" panose="020B0604020202020204" charset="0"/>
              </a:rPr>
              <a:t> and radiant skin</a:t>
            </a:r>
          </a:p>
          <a:p>
            <a:pPr defTabSz="812770"/>
            <a:r>
              <a:rPr lang="fr-FR" sz="1600" dirty="0" err="1">
                <a:solidFill>
                  <a:prstClr val="black"/>
                </a:solidFill>
                <a:latin typeface="Roboto" panose="020B0604020202020204" charset="0"/>
                <a:ea typeface="Roboto" panose="020B0604020202020204" charset="0"/>
              </a:rPr>
              <a:t>Reduced</a:t>
            </a:r>
            <a:r>
              <a:rPr lang="fr-FR" sz="1600" dirty="0">
                <a:solidFill>
                  <a:prstClr val="black"/>
                </a:solidFill>
                <a:latin typeface="Roboto" panose="020B0604020202020204" charset="0"/>
                <a:ea typeface="Roboto" panose="020B0604020202020204" charset="0"/>
              </a:rPr>
              <a:t> </a:t>
            </a:r>
            <a:r>
              <a:rPr lang="fr-FR" sz="1600" dirty="0" err="1">
                <a:solidFill>
                  <a:prstClr val="black"/>
                </a:solidFill>
                <a:latin typeface="Roboto" panose="020B0604020202020204" charset="0"/>
                <a:ea typeface="Roboto" panose="020B0604020202020204" charset="0"/>
              </a:rPr>
              <a:t>signs</a:t>
            </a:r>
            <a:r>
              <a:rPr lang="fr-FR" sz="1600" dirty="0">
                <a:solidFill>
                  <a:prstClr val="black"/>
                </a:solidFill>
                <a:latin typeface="Roboto" panose="020B0604020202020204" charset="0"/>
                <a:ea typeface="Roboto" panose="020B0604020202020204" charset="0"/>
              </a:rPr>
              <a:t> of fatigue</a:t>
            </a:r>
          </a:p>
        </p:txBody>
      </p:sp>
      <p:sp>
        <p:nvSpPr>
          <p:cNvPr id="18" name="ZoneTexte 17"/>
          <p:cNvSpPr txBox="1"/>
          <p:nvPr/>
        </p:nvSpPr>
        <p:spPr>
          <a:xfrm>
            <a:off x="4037573" y="5000042"/>
            <a:ext cx="3691149" cy="1077218"/>
          </a:xfrm>
          <a:prstGeom prst="rect">
            <a:avLst/>
          </a:prstGeom>
          <a:solidFill>
            <a:schemeClr val="bg1"/>
          </a:solidFill>
        </p:spPr>
        <p:txBody>
          <a:bodyPr wrap="square" rtlCol="0">
            <a:spAutoFit/>
          </a:bodyPr>
          <a:lstStyle/>
          <a:p>
            <a:pPr defTabSz="812770"/>
            <a:r>
              <a:rPr lang="fr-FR" sz="1600" dirty="0" err="1">
                <a:solidFill>
                  <a:prstClr val="black"/>
                </a:solidFill>
                <a:latin typeface="Roboto" panose="020B0604020202020204" charset="0"/>
                <a:ea typeface="Roboto" panose="020B0604020202020204" charset="0"/>
              </a:rPr>
              <a:t>Its</a:t>
            </a:r>
            <a:r>
              <a:rPr lang="fr-FR" sz="1600" dirty="0">
                <a:solidFill>
                  <a:prstClr val="black"/>
                </a:solidFill>
                <a:latin typeface="Roboto" panose="020B0604020202020204" charset="0"/>
                <a:ea typeface="Roboto" panose="020B0604020202020204" charset="0"/>
              </a:rPr>
              <a:t> unique </a:t>
            </a:r>
            <a:r>
              <a:rPr lang="fr-FR" sz="1600" dirty="0" err="1">
                <a:solidFill>
                  <a:prstClr val="black"/>
                </a:solidFill>
                <a:latin typeface="Roboto" panose="020B0604020202020204" charset="0"/>
                <a:ea typeface="Roboto" panose="020B0604020202020204" charset="0"/>
              </a:rPr>
              <a:t>Cell-energy</a:t>
            </a:r>
            <a:r>
              <a:rPr lang="fr-FR" sz="1600" dirty="0">
                <a:solidFill>
                  <a:prstClr val="black"/>
                </a:solidFill>
                <a:latin typeface="Roboto" panose="020B0604020202020204" charset="0"/>
                <a:ea typeface="Roboto" panose="020B0604020202020204" charset="0"/>
              </a:rPr>
              <a:t> </a:t>
            </a:r>
            <a:r>
              <a:rPr lang="fr-FR" sz="1600" dirty="0" err="1">
                <a:solidFill>
                  <a:prstClr val="black"/>
                </a:solidFill>
                <a:latin typeface="Roboto" panose="020B0604020202020204" charset="0"/>
                <a:ea typeface="Roboto" panose="020B0604020202020204" charset="0"/>
              </a:rPr>
              <a:t>complex</a:t>
            </a:r>
            <a:endParaRPr lang="fr-FR" sz="1600" dirty="0">
              <a:solidFill>
                <a:prstClr val="black"/>
              </a:solidFill>
              <a:latin typeface="Roboto" panose="020B0604020202020204" charset="0"/>
              <a:ea typeface="Roboto" panose="020B0604020202020204" charset="0"/>
            </a:endParaRPr>
          </a:p>
          <a:p>
            <a:pPr defTabSz="812770"/>
            <a:r>
              <a:rPr lang="en-US" sz="1600" dirty="0">
                <a:solidFill>
                  <a:prstClr val="black"/>
                </a:solidFill>
                <a:latin typeface="Roboto" panose="020B0604020202020204" charset="0"/>
                <a:ea typeface="Roboto" panose="020B0604020202020204" charset="0"/>
              </a:rPr>
              <a:t>96% of Ingredients of Natural Origin</a:t>
            </a:r>
          </a:p>
          <a:p>
            <a:pPr defTabSz="812770"/>
            <a:r>
              <a:rPr lang="fr-FR" sz="1600" dirty="0" err="1">
                <a:solidFill>
                  <a:prstClr val="black"/>
                </a:solidFill>
                <a:latin typeface="Roboto" panose="020B0604020202020204" charset="0"/>
                <a:ea typeface="Roboto" panose="020B0604020202020204" charset="0"/>
              </a:rPr>
              <a:t>Its</a:t>
            </a:r>
            <a:r>
              <a:rPr lang="fr-FR" sz="1600" dirty="0">
                <a:solidFill>
                  <a:prstClr val="black"/>
                </a:solidFill>
                <a:latin typeface="Roboto" panose="020B0604020202020204" charset="0"/>
                <a:ea typeface="Roboto" panose="020B0604020202020204" charset="0"/>
              </a:rPr>
              <a:t> fine and </a:t>
            </a:r>
            <a:r>
              <a:rPr lang="fr-FR" sz="1600" dirty="0" err="1">
                <a:solidFill>
                  <a:prstClr val="black"/>
                </a:solidFill>
                <a:latin typeface="Roboto" panose="020B0604020202020204" charset="0"/>
                <a:ea typeface="Roboto" panose="020B0604020202020204" charset="0"/>
              </a:rPr>
              <a:t>silky</a:t>
            </a:r>
            <a:r>
              <a:rPr lang="fr-FR" sz="1600" dirty="0">
                <a:solidFill>
                  <a:prstClr val="black"/>
                </a:solidFill>
                <a:latin typeface="Roboto" panose="020B0604020202020204" charset="0"/>
                <a:ea typeface="Roboto" panose="020B0604020202020204" charset="0"/>
              </a:rPr>
              <a:t> texture</a:t>
            </a:r>
          </a:p>
          <a:p>
            <a:pPr defTabSz="812770"/>
            <a:r>
              <a:rPr lang="fr-FR" sz="1600" dirty="0" err="1">
                <a:solidFill>
                  <a:prstClr val="black"/>
                </a:solidFill>
                <a:latin typeface="Roboto" panose="020B0604020202020204" charset="0"/>
                <a:ea typeface="Roboto" panose="020B0604020202020204" charset="0"/>
              </a:rPr>
              <a:t>Its</a:t>
            </a:r>
            <a:r>
              <a:rPr lang="fr-FR" sz="1600" dirty="0">
                <a:solidFill>
                  <a:prstClr val="black"/>
                </a:solidFill>
                <a:latin typeface="Roboto" panose="020B0604020202020204" charset="0"/>
                <a:ea typeface="Roboto" panose="020B0604020202020204" charset="0"/>
              </a:rPr>
              <a:t> </a:t>
            </a:r>
            <a:r>
              <a:rPr lang="fr-FR" sz="1600" dirty="0" err="1">
                <a:solidFill>
                  <a:prstClr val="black"/>
                </a:solidFill>
                <a:latin typeface="Roboto" panose="020B0604020202020204" charset="0"/>
                <a:ea typeface="Roboto" panose="020B0604020202020204" charset="0"/>
              </a:rPr>
              <a:t>airless</a:t>
            </a:r>
            <a:r>
              <a:rPr lang="fr-FR" sz="1600" dirty="0">
                <a:solidFill>
                  <a:prstClr val="black"/>
                </a:solidFill>
                <a:latin typeface="Roboto" panose="020B0604020202020204" charset="0"/>
                <a:ea typeface="Roboto" panose="020B0604020202020204" charset="0"/>
              </a:rPr>
              <a:t> </a:t>
            </a:r>
            <a:r>
              <a:rPr lang="fr-FR" sz="1600" dirty="0" err="1">
                <a:solidFill>
                  <a:prstClr val="black"/>
                </a:solidFill>
                <a:latin typeface="Roboto" panose="020B0604020202020204" charset="0"/>
                <a:ea typeface="Roboto" panose="020B0604020202020204" charset="0"/>
              </a:rPr>
              <a:t>pump</a:t>
            </a:r>
            <a:r>
              <a:rPr lang="fr-FR" sz="1600" dirty="0">
                <a:solidFill>
                  <a:prstClr val="black"/>
                </a:solidFill>
                <a:latin typeface="Roboto" panose="020B0604020202020204" charset="0"/>
                <a:ea typeface="Roboto" panose="020B0604020202020204" charset="0"/>
              </a:rPr>
              <a:t> </a:t>
            </a:r>
            <a:r>
              <a:rPr lang="fr-FR" sz="1600" dirty="0" err="1">
                <a:solidFill>
                  <a:prstClr val="black"/>
                </a:solidFill>
                <a:latin typeface="Roboto" panose="020B0604020202020204" charset="0"/>
                <a:ea typeface="Roboto" panose="020B0604020202020204" charset="0"/>
              </a:rPr>
              <a:t>bottle</a:t>
            </a:r>
            <a:endParaRPr lang="fr-FR" sz="1600" dirty="0">
              <a:solidFill>
                <a:prstClr val="black"/>
              </a:solidFill>
              <a:latin typeface="Roboto" panose="020B0604020202020204" charset="0"/>
              <a:ea typeface="Roboto" panose="020B0604020202020204" charset="0"/>
            </a:endParaRPr>
          </a:p>
        </p:txBody>
      </p:sp>
      <p:sp>
        <p:nvSpPr>
          <p:cNvPr id="21" name="Rectangle 20"/>
          <p:cNvSpPr/>
          <p:nvPr/>
        </p:nvSpPr>
        <p:spPr>
          <a:xfrm>
            <a:off x="2283693" y="3556976"/>
            <a:ext cx="5783347" cy="1391791"/>
          </a:xfrm>
          <a:prstGeom prst="rect">
            <a:avLst/>
          </a:prstGeom>
          <a:solidFill>
            <a:schemeClr val="bg1"/>
          </a:solidFill>
        </p:spPr>
        <p:txBody>
          <a:bodyPr wrap="square">
            <a:spAutoFit/>
          </a:bodyPr>
          <a:lstStyle/>
          <a:p>
            <a:pPr lvl="0"/>
            <a:r>
              <a:rPr lang="en-US" sz="1600" dirty="0">
                <a:solidFill>
                  <a:prstClr val="black"/>
                </a:solidFill>
                <a:latin typeface="Roboto" panose="02000000000000000000" pitchFamily="2" charset="0"/>
                <a:ea typeface="Roboto" panose="02000000000000000000" pitchFamily="2" charset="0"/>
              </a:rPr>
              <a:t>Reinforces the potential of defense against aggressions</a:t>
            </a:r>
          </a:p>
          <a:p>
            <a:pPr lvl="0"/>
            <a:r>
              <a:rPr lang="fr-FR" sz="1200" i="1" dirty="0">
                <a:solidFill>
                  <a:prstClr val="black"/>
                </a:solidFill>
                <a:latin typeface="Roboto" panose="02000000000000000000" pitchFamily="2" charset="0"/>
                <a:ea typeface="Roboto" panose="02000000000000000000" pitchFamily="2" charset="0"/>
              </a:rPr>
              <a:t>Multiplication of Langerhans </a:t>
            </a:r>
            <a:r>
              <a:rPr lang="fr-FR" sz="1200" i="1" dirty="0" err="1">
                <a:solidFill>
                  <a:prstClr val="black"/>
                </a:solidFill>
                <a:latin typeface="Roboto" panose="02000000000000000000" pitchFamily="2" charset="0"/>
                <a:ea typeface="Roboto" panose="02000000000000000000" pitchFamily="2" charset="0"/>
              </a:rPr>
              <a:t>cells</a:t>
            </a:r>
            <a:r>
              <a:rPr lang="fr-FR" sz="1200" i="1" dirty="0">
                <a:solidFill>
                  <a:prstClr val="black"/>
                </a:solidFill>
                <a:latin typeface="Roboto" panose="02000000000000000000" pitchFamily="2" charset="0"/>
                <a:ea typeface="Roboto" panose="02000000000000000000" pitchFamily="2" charset="0"/>
              </a:rPr>
              <a:t>: +146 %</a:t>
            </a:r>
          </a:p>
          <a:p>
            <a:pPr lvl="0"/>
            <a:r>
              <a:rPr lang="en-US" sz="1600" dirty="0">
                <a:solidFill>
                  <a:prstClr val="black"/>
                </a:solidFill>
                <a:latin typeface="Roboto" panose="02000000000000000000" pitchFamily="2" charset="0"/>
                <a:ea typeface="Roboto" panose="02000000000000000000" pitchFamily="2" charset="0"/>
              </a:rPr>
              <a:t>Restores harmonious communication between cells and promotes regeneration </a:t>
            </a:r>
          </a:p>
          <a:p>
            <a:pPr lvl="0"/>
            <a:r>
              <a:rPr lang="en-US" sz="1200" i="1" dirty="0">
                <a:solidFill>
                  <a:prstClr val="black"/>
                </a:solidFill>
                <a:latin typeface="Roboto" panose="02000000000000000000" pitchFamily="2" charset="0"/>
                <a:ea typeface="Roboto" panose="02000000000000000000" pitchFamily="2" charset="0"/>
              </a:rPr>
              <a:t>Communication between the dermis and the DEJ: +124 </a:t>
            </a:r>
            <a:r>
              <a:rPr lang="fr-FR" sz="1200" i="1" dirty="0">
                <a:solidFill>
                  <a:prstClr val="black"/>
                </a:solidFill>
                <a:latin typeface="Roboto" panose="02000000000000000000" pitchFamily="2" charset="0"/>
                <a:ea typeface="Roboto" panose="02000000000000000000" pitchFamily="2" charset="0"/>
              </a:rPr>
              <a:t>% </a:t>
            </a:r>
            <a:endParaRPr lang="fr-FR" sz="1200" i="1" dirty="0">
              <a:latin typeface="Roboto" panose="02000000000000000000" pitchFamily="2" charset="0"/>
              <a:ea typeface="Roboto" panose="02000000000000000000" pitchFamily="2" charset="0"/>
            </a:endParaRPr>
          </a:p>
          <a:p>
            <a:endParaRPr lang="fr-FR" sz="1244" dirty="0">
              <a:solidFill>
                <a:prstClr val="black"/>
              </a:solidFill>
              <a:latin typeface="Roboto" panose="020B0604020202020204" charset="0"/>
              <a:ea typeface="Roboto" panose="020B0604020202020204" charset="0"/>
            </a:endParaRPr>
          </a:p>
        </p:txBody>
      </p:sp>
      <p:sp>
        <p:nvSpPr>
          <p:cNvPr id="24" name="ZoneTexte 23"/>
          <p:cNvSpPr txBox="1"/>
          <p:nvPr/>
        </p:nvSpPr>
        <p:spPr>
          <a:xfrm>
            <a:off x="10436361" y="5103994"/>
            <a:ext cx="430887" cy="605062"/>
          </a:xfrm>
          <a:prstGeom prst="rect">
            <a:avLst/>
          </a:prstGeom>
          <a:solidFill>
            <a:schemeClr val="bg1"/>
          </a:solidFill>
        </p:spPr>
        <p:txBody>
          <a:bodyPr vert="vert270" wrap="square" rtlCol="0">
            <a:spAutoFit/>
          </a:bodyPr>
          <a:lstStyle/>
          <a:p>
            <a:pPr defTabSz="812770"/>
            <a:r>
              <a:rPr lang="fr-FR" sz="1600" dirty="0">
                <a:solidFill>
                  <a:prstClr val="black"/>
                </a:solidFill>
                <a:latin typeface="Calibri"/>
              </a:rPr>
              <a:t>30 ml </a:t>
            </a:r>
          </a:p>
        </p:txBody>
      </p:sp>
      <p:pic>
        <p:nvPicPr>
          <p:cNvPr id="19" name="Image 18"/>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9853965" y="1706321"/>
            <a:ext cx="1087369" cy="4789385"/>
          </a:xfrm>
          <a:prstGeom prst="rect">
            <a:avLst/>
          </a:prstGeom>
        </p:spPr>
      </p:pic>
      <p:sp>
        <p:nvSpPr>
          <p:cNvPr id="16" name="ZoneTexte 15"/>
          <p:cNvSpPr txBox="1"/>
          <p:nvPr/>
        </p:nvSpPr>
        <p:spPr>
          <a:xfrm>
            <a:off x="9956993" y="2249789"/>
            <a:ext cx="2071907" cy="311175"/>
          </a:xfrm>
          <a:prstGeom prst="rect">
            <a:avLst/>
          </a:prstGeom>
          <a:solidFill>
            <a:schemeClr val="bg1"/>
          </a:solidFill>
        </p:spPr>
        <p:txBody>
          <a:bodyPr wrap="square" rtlCol="0">
            <a:spAutoFit/>
          </a:bodyPr>
          <a:lstStyle/>
          <a:p>
            <a:pPr defTabSz="812770"/>
            <a:r>
              <a:rPr lang="fr-FR" sz="1422" i="1" dirty="0" err="1">
                <a:solidFill>
                  <a:prstClr val="black"/>
                </a:solidFill>
                <a:latin typeface="Calibri"/>
              </a:rPr>
              <a:t>With</a:t>
            </a:r>
            <a:r>
              <a:rPr lang="fr-FR" sz="1422" i="1" dirty="0">
                <a:solidFill>
                  <a:prstClr val="black"/>
                </a:solidFill>
                <a:latin typeface="Calibri"/>
              </a:rPr>
              <a:t> </a:t>
            </a:r>
            <a:r>
              <a:rPr lang="fr-FR" sz="1422" i="1" dirty="0" err="1">
                <a:solidFill>
                  <a:prstClr val="black"/>
                </a:solidFill>
                <a:latin typeface="Calibri"/>
              </a:rPr>
              <a:t>Cell-Energy</a:t>
            </a:r>
            <a:r>
              <a:rPr lang="fr-FR" sz="1422" i="1" dirty="0">
                <a:solidFill>
                  <a:prstClr val="black"/>
                </a:solidFill>
                <a:latin typeface="Calibri"/>
              </a:rPr>
              <a:t> </a:t>
            </a:r>
            <a:r>
              <a:rPr lang="fr-FR" sz="1422" i="1" dirty="0" err="1">
                <a:solidFill>
                  <a:prstClr val="black"/>
                </a:solidFill>
                <a:latin typeface="Calibri"/>
              </a:rPr>
              <a:t>complex</a:t>
            </a:r>
            <a:endParaRPr lang="fr-FR" sz="1422" i="1" dirty="0">
              <a:solidFill>
                <a:prstClr val="black"/>
              </a:solidFill>
              <a:latin typeface="Calibri"/>
            </a:endParaRPr>
          </a:p>
        </p:txBody>
      </p:sp>
      <p:pic>
        <p:nvPicPr>
          <p:cNvPr id="30" name="Imag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172" y="1945398"/>
            <a:ext cx="995198" cy="1261241"/>
          </a:xfrm>
          <a:prstGeom prst="rect">
            <a:avLst/>
          </a:prstGeom>
        </p:spPr>
      </p:pic>
      <p:pic>
        <p:nvPicPr>
          <p:cNvPr id="31" name="Imag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2538" y="3495747"/>
            <a:ext cx="1065632" cy="1350505"/>
          </a:xfrm>
          <a:prstGeom prst="rect">
            <a:avLst/>
          </a:prstGeom>
        </p:spPr>
      </p:pic>
      <p:pic>
        <p:nvPicPr>
          <p:cNvPr id="32" name="Imag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61528" y="4758634"/>
            <a:ext cx="1000235" cy="1267624"/>
          </a:xfrm>
          <a:prstGeom prst="rect">
            <a:avLst/>
          </a:prstGeom>
        </p:spPr>
      </p:pic>
      <p:sp>
        <p:nvSpPr>
          <p:cNvPr id="20" name="Espace réservé du titre 1"/>
          <p:cNvSpPr txBox="1">
            <a:spLocks/>
          </p:cNvSpPr>
          <p:nvPr/>
        </p:nvSpPr>
        <p:spPr>
          <a:xfrm>
            <a:off x="0" y="381000"/>
            <a:ext cx="12192000" cy="1510948"/>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cap="small" dirty="0"/>
              <a:t>CELLULAR CODE SERUM</a:t>
            </a:r>
          </a:p>
          <a:p>
            <a:pPr>
              <a:lnSpc>
                <a:spcPts val="2982"/>
              </a:lnSpc>
            </a:pPr>
            <a:endParaRPr lang="fr-FR" sz="1934" cap="small" dirty="0"/>
          </a:p>
        </p:txBody>
      </p:sp>
    </p:spTree>
    <p:extLst>
      <p:ext uri="{BB962C8B-B14F-4D97-AF65-F5344CB8AC3E}">
        <p14:creationId xmlns:p14="http://schemas.microsoft.com/office/powerpoint/2010/main" val="267202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p:cNvSpPr txBox="1"/>
          <p:nvPr/>
        </p:nvSpPr>
        <p:spPr>
          <a:xfrm>
            <a:off x="3388349" y="1943106"/>
            <a:ext cx="6964221" cy="1021556"/>
          </a:xfrm>
          <a:prstGeom prst="roundRect">
            <a:avLst/>
          </a:prstGeom>
          <a:solidFill>
            <a:schemeClr val="bg1"/>
          </a:solidFill>
        </p:spPr>
        <p:txBody>
          <a:bodyPr wrap="square" rtlCol="0">
            <a:spAutoFit/>
          </a:bodyPr>
          <a:lstStyle>
            <a:defPPr>
              <a:defRPr lang="fr-FR"/>
            </a:defPPr>
            <a:lvl1pPr defTabSz="812770">
              <a:defRPr sz="1600">
                <a:solidFill>
                  <a:prstClr val="black"/>
                </a:solidFill>
                <a:latin typeface="Roboto" panose="020B0604020202020204" charset="0"/>
                <a:ea typeface="Roboto" panose="020B0604020202020204" charset="0"/>
              </a:defRPr>
            </a:lvl1pPr>
          </a:lstStyle>
          <a:p>
            <a:r>
              <a:rPr lang="fr-FR" dirty="0"/>
              <a:t>	</a:t>
            </a:r>
            <a:r>
              <a:rPr lang="en-US" dirty="0"/>
              <a:t>Morning and /or evening, after cleansing and spraying with 	Lotion Yon-Ka, apply the serum (2 to 3 pumps) to the face and 	neck, before your usual cream</a:t>
            </a:r>
            <a:r>
              <a:rPr lang="fr-FR" dirty="0"/>
              <a:t>	</a:t>
            </a:r>
          </a:p>
        </p:txBody>
      </p:sp>
      <p:pic>
        <p:nvPicPr>
          <p:cNvPr id="2" name="Image 1"/>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585124" y="2124406"/>
            <a:ext cx="768389" cy="692186"/>
          </a:xfrm>
          <a:prstGeom prst="rect">
            <a:avLst/>
          </a:prstGeom>
        </p:spPr>
      </p:pic>
      <p:sp>
        <p:nvSpPr>
          <p:cNvPr id="19" name="Rectangle 18"/>
          <p:cNvSpPr/>
          <p:nvPr/>
        </p:nvSpPr>
        <p:spPr>
          <a:xfrm>
            <a:off x="45728" y="5519715"/>
            <a:ext cx="3067469" cy="938719"/>
          </a:xfrm>
          <a:prstGeom prst="rect">
            <a:avLst/>
          </a:prstGeom>
        </p:spPr>
        <p:txBody>
          <a:bodyPr wrap="square">
            <a:spAutoFit/>
          </a:bodyPr>
          <a:lstStyle/>
          <a:p>
            <a:pPr algn="ctr">
              <a:defRPr/>
            </a:pPr>
            <a:r>
              <a:rPr lang="fr-FR" sz="1100" dirty="0" err="1">
                <a:solidFill>
                  <a:prstClr val="black"/>
                </a:solidFill>
                <a:latin typeface="Roboto Condensed Light" panose="020B0604020202020204" pitchFamily="2" charset="0"/>
                <a:ea typeface="Roboto Condensed Light" panose="020B0604020202020204" pitchFamily="2" charset="0"/>
              </a:rPr>
              <a:t>Lipo-aminoacid</a:t>
            </a:r>
            <a:endParaRPr lang="fr-FR" sz="1100" dirty="0">
              <a:solidFill>
                <a:prstClr val="black"/>
              </a:solidFill>
              <a:latin typeface="Roboto Condensed Light" panose="020B0604020202020204" pitchFamily="2" charset="0"/>
              <a:ea typeface="Roboto Condensed Light" panose="020B0604020202020204" pitchFamily="2" charset="0"/>
            </a:endParaRPr>
          </a:p>
          <a:p>
            <a:pPr algn="just">
              <a:defRPr/>
            </a:pPr>
            <a:r>
              <a:rPr lang="fr-FR" sz="1100" b="1" dirty="0">
                <a:solidFill>
                  <a:prstClr val="black"/>
                </a:solidFill>
                <a:latin typeface="Roboto Condensed Light" panose="020B0604020202020204" pitchFamily="2" charset="0"/>
                <a:ea typeface="Roboto Condensed Light" panose="020B0604020202020204" pitchFamily="2" charset="0"/>
              </a:rPr>
              <a:t> </a:t>
            </a:r>
            <a:r>
              <a:rPr lang="fr-FR" sz="1100" b="1" dirty="0" err="1">
                <a:solidFill>
                  <a:prstClr val="black"/>
                </a:solidFill>
                <a:latin typeface="Roboto Condensed Light" panose="020B0604020202020204" pitchFamily="2" charset="0"/>
                <a:ea typeface="Roboto Condensed Light" panose="020B0604020202020204" pitchFamily="2" charset="0"/>
              </a:rPr>
              <a:t>Boosts</a:t>
            </a:r>
            <a:r>
              <a:rPr lang="fr-FR" sz="1100" b="1" dirty="0">
                <a:solidFill>
                  <a:prstClr val="black"/>
                </a:solidFill>
                <a:latin typeface="Roboto Condensed Light" panose="020B0604020202020204" pitchFamily="2" charset="0"/>
                <a:ea typeface="Roboto Condensed Light" panose="020B0604020202020204" pitchFamily="2" charset="0"/>
              </a:rPr>
              <a:t> Cellular </a:t>
            </a:r>
            <a:r>
              <a:rPr lang="fr-FR" sz="1100" b="1" dirty="0" err="1">
                <a:solidFill>
                  <a:prstClr val="black"/>
                </a:solidFill>
                <a:latin typeface="Roboto Condensed Light" panose="020B0604020202020204" pitchFamily="2" charset="0"/>
                <a:ea typeface="Roboto Condensed Light" panose="020B0604020202020204" pitchFamily="2" charset="0"/>
              </a:rPr>
              <a:t>longevity</a:t>
            </a:r>
            <a:r>
              <a:rPr lang="fr-FR" sz="1100" b="1" dirty="0">
                <a:solidFill>
                  <a:prstClr val="black"/>
                </a:solidFill>
                <a:latin typeface="Roboto Condensed Light" panose="020B0604020202020204" pitchFamily="2" charset="0"/>
                <a:ea typeface="Roboto Condensed Light" panose="020B0604020202020204" pitchFamily="2" charset="0"/>
              </a:rPr>
              <a:t> /</a:t>
            </a:r>
            <a:r>
              <a:rPr lang="en-US" sz="1100" b="1" dirty="0">
                <a:solidFill>
                  <a:prstClr val="black"/>
                </a:solidFill>
                <a:latin typeface="Roboto Condensed Light" panose="020B0604020202020204" pitchFamily="2" charset="0"/>
                <a:ea typeface="Roboto Condensed Light" panose="020B0604020202020204" pitchFamily="2" charset="0"/>
              </a:rPr>
              <a:t> Restores clear communication between cells / Reinforces the defense potential of the skin against assaults</a:t>
            </a:r>
            <a:endParaRPr lang="fr-FR" sz="1100" dirty="0">
              <a:solidFill>
                <a:prstClr val="black"/>
              </a:solidFill>
              <a:latin typeface="Roboto Condensed Light" panose="020B0604020202020204" pitchFamily="2" charset="0"/>
              <a:ea typeface="Roboto Condensed Light" panose="020B0604020202020204" pitchFamily="2" charset="0"/>
            </a:endParaRPr>
          </a:p>
        </p:txBody>
      </p:sp>
      <p:pic>
        <p:nvPicPr>
          <p:cNvPr id="4" name="Imag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96470" y="4449769"/>
            <a:ext cx="945599" cy="1002612"/>
          </a:xfrm>
          <a:prstGeom prst="rect">
            <a:avLst/>
          </a:prstGeom>
        </p:spPr>
      </p:pic>
      <p:sp>
        <p:nvSpPr>
          <p:cNvPr id="25" name="Rectangle 24"/>
          <p:cNvSpPr/>
          <p:nvPr/>
        </p:nvSpPr>
        <p:spPr>
          <a:xfrm>
            <a:off x="3341578" y="5562286"/>
            <a:ext cx="2644016" cy="769441"/>
          </a:xfrm>
          <a:prstGeom prst="rect">
            <a:avLst/>
          </a:prstGeom>
        </p:spPr>
        <p:txBody>
          <a:bodyPr wrap="square">
            <a:spAutoFit/>
          </a:bodyPr>
          <a:lstStyle/>
          <a:p>
            <a:pPr algn="ctr">
              <a:defRPr/>
            </a:pPr>
            <a:r>
              <a:rPr lang="fr-FR" sz="1100" dirty="0">
                <a:solidFill>
                  <a:prstClr val="black"/>
                </a:solidFill>
                <a:latin typeface="Roboto Condensed Light" panose="020B0604020202020204" pitchFamily="2" charset="0"/>
                <a:ea typeface="Roboto Condensed Light" panose="020B0604020202020204" pitchFamily="2" charset="0"/>
              </a:rPr>
              <a:t>D-Ribose</a:t>
            </a:r>
          </a:p>
          <a:p>
            <a:pPr algn="ctr">
              <a:defRPr/>
            </a:pPr>
            <a:r>
              <a:rPr lang="en-US" sz="1100" b="1" dirty="0">
                <a:solidFill>
                  <a:prstClr val="black"/>
                </a:solidFill>
                <a:latin typeface="Roboto Condensed Light" panose="020B0604020202020204" pitchFamily="2" charset="0"/>
                <a:ea typeface="Roboto Condensed Light" panose="020B0604020202020204" pitchFamily="2" charset="0"/>
              </a:rPr>
              <a:t>Cellular energy</a:t>
            </a:r>
          </a:p>
          <a:p>
            <a:pPr algn="ctr">
              <a:defRPr/>
            </a:pPr>
            <a:r>
              <a:rPr lang="en-US" sz="1100" b="1" dirty="0">
                <a:solidFill>
                  <a:prstClr val="black"/>
                </a:solidFill>
                <a:latin typeface="Roboto Condensed Light" panose="020B0604020202020204" pitchFamily="2" charset="0"/>
                <a:ea typeface="Roboto Condensed Light" panose="020B0604020202020204" pitchFamily="2" charset="0"/>
              </a:rPr>
              <a:t>Accelerates the synthesis of</a:t>
            </a:r>
          </a:p>
          <a:p>
            <a:pPr algn="ctr">
              <a:defRPr/>
            </a:pPr>
            <a:r>
              <a:rPr lang="en-US" sz="1100" b="1" dirty="0">
                <a:solidFill>
                  <a:prstClr val="black"/>
                </a:solidFill>
                <a:latin typeface="Roboto Condensed Light" panose="020B0604020202020204" pitchFamily="2" charset="0"/>
                <a:ea typeface="Roboto Condensed Light" panose="020B0604020202020204" pitchFamily="2" charset="0"/>
              </a:rPr>
              <a:t>ATP (the cell’s energy reserve)</a:t>
            </a:r>
            <a:r>
              <a:rPr lang="fr-FR" sz="1100" b="1" dirty="0">
                <a:solidFill>
                  <a:prstClr val="black"/>
                </a:solidFill>
                <a:latin typeface="Roboto Condensed Light" panose="020B0604020202020204" pitchFamily="2" charset="0"/>
                <a:ea typeface="Roboto Condensed Light" panose="020B0604020202020204" pitchFamily="2" charset="0"/>
              </a:rPr>
              <a:t>)</a:t>
            </a:r>
            <a:endParaRPr lang="fr-FR" sz="1100" dirty="0">
              <a:solidFill>
                <a:prstClr val="black"/>
              </a:solidFill>
              <a:latin typeface="Roboto Condensed Light" panose="020B0604020202020204" pitchFamily="2" charset="0"/>
              <a:ea typeface="Roboto Condensed Light" panose="020B0604020202020204" pitchFamily="2" charset="0"/>
            </a:endParaRPr>
          </a:p>
        </p:txBody>
      </p:sp>
      <p:sp>
        <p:nvSpPr>
          <p:cNvPr id="26" name="Rectangle 25"/>
          <p:cNvSpPr/>
          <p:nvPr/>
        </p:nvSpPr>
        <p:spPr>
          <a:xfrm>
            <a:off x="5791671" y="5564430"/>
            <a:ext cx="2124920" cy="430887"/>
          </a:xfrm>
          <a:prstGeom prst="rect">
            <a:avLst/>
          </a:prstGeom>
        </p:spPr>
        <p:txBody>
          <a:bodyPr wrap="square">
            <a:spAutoFit/>
          </a:bodyPr>
          <a:lstStyle/>
          <a:p>
            <a:pPr algn="ctr">
              <a:defRPr/>
            </a:pPr>
            <a:r>
              <a:rPr lang="fr-FR" sz="1100" dirty="0" err="1">
                <a:solidFill>
                  <a:prstClr val="black"/>
                </a:solidFill>
                <a:latin typeface="Roboto Condensed Light" panose="020B0604020202020204" pitchFamily="2" charset="0"/>
                <a:ea typeface="Roboto Condensed Light" panose="020B0604020202020204" pitchFamily="2" charset="0"/>
              </a:rPr>
              <a:t>Baicalin</a:t>
            </a:r>
            <a:endParaRPr lang="fr-FR" sz="1100" dirty="0">
              <a:solidFill>
                <a:prstClr val="black"/>
              </a:solidFill>
              <a:latin typeface="Roboto Condensed Light" panose="020B0604020202020204" pitchFamily="2" charset="0"/>
              <a:ea typeface="Roboto Condensed Light" panose="020B0604020202020204" pitchFamily="2" charset="0"/>
            </a:endParaRPr>
          </a:p>
          <a:p>
            <a:pPr algn="ctr">
              <a:defRPr/>
            </a:pPr>
            <a:r>
              <a:rPr lang="fr-FR" sz="1100" b="1" dirty="0">
                <a:solidFill>
                  <a:prstClr val="black"/>
                </a:solidFill>
                <a:latin typeface="Roboto Condensed Light" panose="020B0604020202020204" pitchFamily="2" charset="0"/>
                <a:ea typeface="Roboto Condensed Light" panose="020B0604020202020204" pitchFamily="2" charset="0"/>
              </a:rPr>
              <a:t>Boosts Cellular </a:t>
            </a:r>
            <a:r>
              <a:rPr lang="fr-FR" sz="1100" b="1" dirty="0" err="1">
                <a:solidFill>
                  <a:prstClr val="black"/>
                </a:solidFill>
                <a:latin typeface="Roboto Condensed Light" panose="020B0604020202020204" pitchFamily="2" charset="0"/>
                <a:ea typeface="Roboto Condensed Light" panose="020B0604020202020204" pitchFamily="2" charset="0"/>
              </a:rPr>
              <a:t>longevity</a:t>
            </a:r>
            <a:endParaRPr lang="fr-FR" sz="1100" b="1" dirty="0">
              <a:solidFill>
                <a:prstClr val="black"/>
              </a:solidFill>
              <a:latin typeface="Roboto Condensed Light" panose="020B0604020202020204" pitchFamily="2" charset="0"/>
              <a:ea typeface="Roboto Condensed Light" panose="020B0604020202020204" pitchFamily="2" charset="0"/>
            </a:endParaRPr>
          </a:p>
        </p:txBody>
      </p:sp>
      <p:sp>
        <p:nvSpPr>
          <p:cNvPr id="28" name="Rectangle 27"/>
          <p:cNvSpPr/>
          <p:nvPr/>
        </p:nvSpPr>
        <p:spPr>
          <a:xfrm>
            <a:off x="7915986" y="5579977"/>
            <a:ext cx="1969243" cy="938719"/>
          </a:xfrm>
          <a:prstGeom prst="rect">
            <a:avLst/>
          </a:prstGeom>
        </p:spPr>
        <p:txBody>
          <a:bodyPr wrap="square">
            <a:spAutoFit/>
          </a:bodyPr>
          <a:lstStyle/>
          <a:p>
            <a:pPr algn="ctr">
              <a:defRPr/>
            </a:pPr>
            <a:r>
              <a:rPr lang="fr-FR" sz="1100" dirty="0">
                <a:latin typeface="Roboto Condensed Light" panose="020B0604020202020204" pitchFamily="2" charset="0"/>
                <a:ea typeface="Roboto Condensed Light" panose="020B0604020202020204" pitchFamily="2" charset="0"/>
              </a:rPr>
              <a:t>Garden nasturtium </a:t>
            </a:r>
            <a:r>
              <a:rPr lang="fr-FR" sz="1100" dirty="0" err="1">
                <a:latin typeface="Roboto Condensed Light" panose="020B0604020202020204" pitchFamily="2" charset="0"/>
                <a:ea typeface="Roboto Condensed Light" panose="020B0604020202020204" pitchFamily="2" charset="0"/>
              </a:rPr>
              <a:t>extract</a:t>
            </a:r>
            <a:endParaRPr lang="fr-FR" sz="1100" dirty="0">
              <a:latin typeface="Roboto Condensed Light" panose="020B0604020202020204" pitchFamily="2" charset="0"/>
              <a:ea typeface="Roboto Condensed Light" panose="020B0604020202020204" pitchFamily="2" charset="0"/>
            </a:endParaRPr>
          </a:p>
          <a:p>
            <a:pPr algn="ctr">
              <a:defRPr/>
            </a:pPr>
            <a:r>
              <a:rPr lang="en-US" sz="1100" b="1" dirty="0">
                <a:solidFill>
                  <a:prstClr val="black"/>
                </a:solidFill>
                <a:latin typeface="Roboto Condensed Light" panose="020B0604020202020204" pitchFamily="2" charset="0"/>
                <a:ea typeface="Roboto Condensed Light" panose="020B0604020202020204" pitchFamily="2" charset="0"/>
              </a:rPr>
              <a:t>Oxygenates skin cells and</a:t>
            </a:r>
          </a:p>
          <a:p>
            <a:pPr algn="ctr">
              <a:defRPr/>
            </a:pPr>
            <a:r>
              <a:rPr lang="en-US" sz="1100" b="1" dirty="0">
                <a:solidFill>
                  <a:prstClr val="black"/>
                </a:solidFill>
                <a:latin typeface="Roboto Condensed Light" panose="020B0604020202020204" pitchFamily="2" charset="0"/>
                <a:ea typeface="Roboto Condensed Light" panose="020B0604020202020204" pitchFamily="2" charset="0"/>
              </a:rPr>
              <a:t>improves the radiance of the</a:t>
            </a:r>
          </a:p>
          <a:p>
            <a:pPr algn="ctr">
              <a:defRPr/>
            </a:pPr>
            <a:r>
              <a:rPr lang="en-US" sz="1100" b="1" dirty="0">
                <a:solidFill>
                  <a:prstClr val="black"/>
                </a:solidFill>
                <a:latin typeface="Roboto Condensed Light" panose="020B0604020202020204" pitchFamily="2" charset="0"/>
                <a:ea typeface="Roboto Condensed Light" panose="020B0604020202020204" pitchFamily="2" charset="0"/>
              </a:rPr>
              <a:t>complexion</a:t>
            </a:r>
            <a:endParaRPr lang="fr-FR" sz="1100" dirty="0">
              <a:solidFill>
                <a:prstClr val="black"/>
              </a:solidFill>
              <a:latin typeface="Roboto Condensed Light" panose="020B0604020202020204" pitchFamily="2" charset="0"/>
              <a:ea typeface="Roboto Condensed Light" panose="020B0604020202020204" pitchFamily="2" charset="0"/>
            </a:endParaRPr>
          </a:p>
        </p:txBody>
      </p:sp>
      <p:sp>
        <p:nvSpPr>
          <p:cNvPr id="32" name="Rectangle 31"/>
          <p:cNvSpPr/>
          <p:nvPr/>
        </p:nvSpPr>
        <p:spPr>
          <a:xfrm>
            <a:off x="9811550" y="5579977"/>
            <a:ext cx="2375337" cy="938719"/>
          </a:xfrm>
          <a:prstGeom prst="rect">
            <a:avLst/>
          </a:prstGeom>
        </p:spPr>
        <p:txBody>
          <a:bodyPr wrap="square">
            <a:spAutoFit/>
          </a:bodyPr>
          <a:lstStyle/>
          <a:p>
            <a:pPr algn="ctr">
              <a:defRPr/>
            </a:pPr>
            <a:r>
              <a:rPr lang="fr-FR" sz="1100" dirty="0">
                <a:latin typeface="Roboto Condensed Light" panose="020B0604020202020204" pitchFamily="2" charset="0"/>
                <a:ea typeface="Roboto Condensed Light" panose="020B0604020202020204" pitchFamily="2" charset="0"/>
              </a:rPr>
              <a:t>Yon-Ka Quintessence </a:t>
            </a:r>
            <a:r>
              <a:rPr lang="fr-FR" sz="1100" dirty="0" err="1">
                <a:latin typeface="Roboto Condensed Light" panose="020B0604020202020204" pitchFamily="2" charset="0"/>
                <a:ea typeface="Roboto Condensed Light" panose="020B0604020202020204" pitchFamily="2" charset="0"/>
              </a:rPr>
              <a:t>bergamot</a:t>
            </a:r>
            <a:r>
              <a:rPr lang="fr-FR" sz="1100" dirty="0">
                <a:latin typeface="Roboto Condensed Light" panose="020B0604020202020204" pitchFamily="2" charset="0"/>
                <a:ea typeface="Roboto Condensed Light" panose="020B0604020202020204" pitchFamily="2" charset="0"/>
              </a:rPr>
              <a:t>, citrus fruits, mandarin, rose, tonka </a:t>
            </a:r>
            <a:r>
              <a:rPr lang="fr-FR" sz="1100" dirty="0" err="1">
                <a:latin typeface="Roboto Condensed Light" panose="020B0604020202020204" pitchFamily="2" charset="0"/>
                <a:ea typeface="Roboto Condensed Light" panose="020B0604020202020204" pitchFamily="2" charset="0"/>
              </a:rPr>
              <a:t>bean</a:t>
            </a:r>
            <a:r>
              <a:rPr lang="fr-FR" sz="1100" dirty="0">
                <a:latin typeface="Roboto Condensed Light" panose="020B0604020202020204" pitchFamily="2" charset="0"/>
                <a:ea typeface="Roboto Condensed Light" panose="020B0604020202020204" pitchFamily="2" charset="0"/>
              </a:rPr>
              <a:t>, </a:t>
            </a:r>
            <a:r>
              <a:rPr lang="fr-FR" sz="1100" dirty="0" err="1">
                <a:latin typeface="Roboto Condensed Light" panose="020B0604020202020204" pitchFamily="2" charset="0"/>
                <a:ea typeface="Roboto Condensed Light" panose="020B0604020202020204" pitchFamily="2" charset="0"/>
              </a:rPr>
              <a:t>guaiac</a:t>
            </a:r>
            <a:r>
              <a:rPr lang="fr-FR" sz="1100" dirty="0">
                <a:latin typeface="Roboto Condensed Light" panose="020B0604020202020204" pitchFamily="2" charset="0"/>
                <a:ea typeface="Roboto Condensed Light" panose="020B0604020202020204" pitchFamily="2" charset="0"/>
              </a:rPr>
              <a:t> </a:t>
            </a:r>
            <a:r>
              <a:rPr lang="fr-FR" sz="1100" dirty="0" err="1">
                <a:latin typeface="Roboto Condensed Light" panose="020B0604020202020204" pitchFamily="2" charset="0"/>
                <a:ea typeface="Roboto Condensed Light" panose="020B0604020202020204" pitchFamily="2" charset="0"/>
              </a:rPr>
              <a:t>wood</a:t>
            </a:r>
            <a:endParaRPr lang="fr-FR" sz="1100" dirty="0">
              <a:latin typeface="Roboto Condensed Light" panose="020B0604020202020204" pitchFamily="2" charset="0"/>
              <a:ea typeface="Roboto Condensed Light" panose="020B0604020202020204" pitchFamily="2" charset="0"/>
            </a:endParaRPr>
          </a:p>
          <a:p>
            <a:pPr algn="ctr">
              <a:defRPr/>
            </a:pPr>
            <a:r>
              <a:rPr lang="fr-FR" sz="1100" b="1" dirty="0" err="1">
                <a:solidFill>
                  <a:prstClr val="black"/>
                </a:solidFill>
                <a:latin typeface="Roboto Condensed Light" panose="020B0604020202020204" pitchFamily="2" charset="0"/>
                <a:ea typeface="Roboto Condensed Light" panose="020B0604020202020204" pitchFamily="2" charset="0"/>
              </a:rPr>
              <a:t>Vitalizing</a:t>
            </a:r>
            <a:r>
              <a:rPr lang="fr-FR" sz="1100" b="1" dirty="0">
                <a:solidFill>
                  <a:prstClr val="black"/>
                </a:solidFill>
                <a:latin typeface="Roboto Condensed Light" panose="020B0604020202020204" pitchFamily="2" charset="0"/>
                <a:ea typeface="Roboto Condensed Light" panose="020B0604020202020204" pitchFamily="2" charset="0"/>
              </a:rPr>
              <a:t> - </a:t>
            </a:r>
            <a:r>
              <a:rPr lang="fr-FR" sz="1100" b="1" dirty="0" err="1">
                <a:solidFill>
                  <a:prstClr val="black"/>
                </a:solidFill>
                <a:latin typeface="Roboto Condensed Light" panose="020B0604020202020204" pitchFamily="2" charset="0"/>
                <a:ea typeface="Roboto Condensed Light" panose="020B0604020202020204" pitchFamily="2" charset="0"/>
              </a:rPr>
              <a:t>Energizing</a:t>
            </a:r>
            <a:endParaRPr lang="fr-FR" sz="1100" b="1" dirty="0">
              <a:solidFill>
                <a:prstClr val="black"/>
              </a:solidFill>
              <a:latin typeface="Roboto Condensed Light" panose="020B0604020202020204" pitchFamily="2" charset="0"/>
              <a:ea typeface="Roboto Condensed Light" panose="020B0604020202020204" pitchFamily="2" charset="0"/>
            </a:endParaRPr>
          </a:p>
          <a:p>
            <a:pPr lvl="0">
              <a:defRPr/>
            </a:pPr>
            <a:endParaRPr lang="fr-FR" sz="1100" dirty="0">
              <a:solidFill>
                <a:prstClr val="black"/>
              </a:solidFill>
              <a:latin typeface="Roboto Condensed Light" panose="020B0604020202020204" pitchFamily="2" charset="0"/>
              <a:ea typeface="Roboto Condensed Light" panose="020B0604020202020204" pitchFamily="2" charset="0"/>
            </a:endParaRPr>
          </a:p>
        </p:txBody>
      </p:sp>
      <p:sp>
        <p:nvSpPr>
          <p:cNvPr id="38" name="Espace réservé du titre 1"/>
          <p:cNvSpPr txBox="1">
            <a:spLocks/>
          </p:cNvSpPr>
          <p:nvPr/>
        </p:nvSpPr>
        <p:spPr>
          <a:xfrm>
            <a:off x="0" y="381000"/>
            <a:ext cx="12192000" cy="1510948"/>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cap="small" dirty="0"/>
              <a:t>CELLULAR CODE SERUM</a:t>
            </a:r>
          </a:p>
          <a:p>
            <a:pPr>
              <a:lnSpc>
                <a:spcPts val="2982"/>
              </a:lnSpc>
            </a:pPr>
            <a:endParaRPr lang="fr-FR" sz="1934" cap="small" dirty="0"/>
          </a:p>
        </p:txBody>
      </p:sp>
      <p:pic>
        <p:nvPicPr>
          <p:cNvPr id="39" name="Image 38"/>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950574" y="-244597"/>
            <a:ext cx="993380" cy="4375405"/>
          </a:xfrm>
          <a:prstGeom prst="rect">
            <a:avLst/>
          </a:prstGeom>
        </p:spPr>
      </p:pic>
      <p:pic>
        <p:nvPicPr>
          <p:cNvPr id="3" name="Imag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7036" y="4427824"/>
            <a:ext cx="746784" cy="1024557"/>
          </a:xfrm>
          <a:prstGeom prst="rect">
            <a:avLst/>
          </a:prstGeom>
        </p:spPr>
      </p:pic>
      <p:pic>
        <p:nvPicPr>
          <p:cNvPr id="5" name="Imag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42311" y="4449769"/>
            <a:ext cx="1006780" cy="1006780"/>
          </a:xfrm>
          <a:prstGeom prst="rect">
            <a:avLst/>
          </a:prstGeom>
        </p:spPr>
      </p:pic>
      <p:pic>
        <p:nvPicPr>
          <p:cNvPr id="6" name="Imag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32406" y="4543374"/>
            <a:ext cx="528047" cy="909007"/>
          </a:xfrm>
          <a:prstGeom prst="rect">
            <a:avLst/>
          </a:prstGeom>
        </p:spPr>
      </p:pic>
      <p:pic>
        <p:nvPicPr>
          <p:cNvPr id="7" name="Imag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08669" y="4588206"/>
            <a:ext cx="1526168" cy="1017560"/>
          </a:xfrm>
          <a:prstGeom prst="rect">
            <a:avLst/>
          </a:prstGeom>
        </p:spPr>
      </p:pic>
      <p:pic>
        <p:nvPicPr>
          <p:cNvPr id="41" name="Image 4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8509419" y="4058580"/>
            <a:ext cx="510131" cy="272247"/>
          </a:xfrm>
          <a:prstGeom prst="rect">
            <a:avLst/>
          </a:prstGeom>
        </p:spPr>
      </p:pic>
      <p:pic>
        <p:nvPicPr>
          <p:cNvPr id="42" name="Image 4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6592978" y="4096160"/>
            <a:ext cx="510131" cy="272247"/>
          </a:xfrm>
          <a:prstGeom prst="rect">
            <a:avLst/>
          </a:prstGeom>
        </p:spPr>
      </p:pic>
      <p:pic>
        <p:nvPicPr>
          <p:cNvPr id="43" name="Image 4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4355001" y="4056436"/>
            <a:ext cx="510131" cy="272247"/>
          </a:xfrm>
          <a:prstGeom prst="rect">
            <a:avLst/>
          </a:prstGeom>
        </p:spPr>
      </p:pic>
      <p:pic>
        <p:nvPicPr>
          <p:cNvPr id="44" name="Imag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8331441">
            <a:off x="2194462" y="4073240"/>
            <a:ext cx="510131" cy="272247"/>
          </a:xfrm>
          <a:prstGeom prst="rect">
            <a:avLst/>
          </a:prstGeom>
        </p:spPr>
      </p:pic>
      <p:sp>
        <p:nvSpPr>
          <p:cNvPr id="9" name="Accolade ouvrante 8"/>
          <p:cNvSpPr/>
          <p:nvPr/>
        </p:nvSpPr>
        <p:spPr>
          <a:xfrm rot="5400000">
            <a:off x="5212267" y="-259717"/>
            <a:ext cx="587658" cy="8378120"/>
          </a:xfrm>
          <a:prstGeom prst="leftBrace">
            <a:avLst>
              <a:gd name="adj1" fmla="val 0"/>
              <a:gd name="adj2" fmla="val 49437"/>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5" name="Rectangle 44"/>
          <p:cNvSpPr/>
          <p:nvPr/>
        </p:nvSpPr>
        <p:spPr>
          <a:xfrm>
            <a:off x="4746190" y="3355119"/>
            <a:ext cx="1754930" cy="261610"/>
          </a:xfrm>
          <a:prstGeom prst="rect">
            <a:avLst/>
          </a:prstGeom>
        </p:spPr>
        <p:txBody>
          <a:bodyPr wrap="square">
            <a:spAutoFit/>
          </a:bodyPr>
          <a:lstStyle/>
          <a:p>
            <a:pPr algn="ctr"/>
            <a:r>
              <a:rPr lang="fr-FR" sz="1100" b="1" dirty="0">
                <a:solidFill>
                  <a:prstClr val="black"/>
                </a:solidFill>
                <a:latin typeface="Roboto Condensed Light" panose="020B0604020202020204" pitchFamily="2" charset="0"/>
                <a:ea typeface="Roboto Condensed Light" panose="020B0604020202020204" pitchFamily="2" charset="0"/>
              </a:rPr>
              <a:t>= </a:t>
            </a:r>
            <a:r>
              <a:rPr lang="fr-FR" sz="1100" b="1" dirty="0" err="1">
                <a:solidFill>
                  <a:prstClr val="black"/>
                </a:solidFill>
                <a:latin typeface="Roboto Condensed Light" panose="020B0604020202020204" pitchFamily="2" charset="0"/>
                <a:ea typeface="Roboto Condensed Light" panose="020B0604020202020204" pitchFamily="2" charset="0"/>
              </a:rPr>
              <a:t>Cell-energy</a:t>
            </a:r>
            <a:r>
              <a:rPr lang="fr-FR" sz="1100" b="1" dirty="0">
                <a:solidFill>
                  <a:prstClr val="black"/>
                </a:solidFill>
                <a:latin typeface="Roboto Condensed Light" panose="020B0604020202020204" pitchFamily="2" charset="0"/>
                <a:ea typeface="Roboto Condensed Light" panose="020B0604020202020204" pitchFamily="2" charset="0"/>
              </a:rPr>
              <a:t> </a:t>
            </a:r>
            <a:r>
              <a:rPr lang="fr-FR" sz="1100" b="1" dirty="0" err="1">
                <a:solidFill>
                  <a:prstClr val="black"/>
                </a:solidFill>
                <a:latin typeface="Roboto Condensed Light" panose="020B0604020202020204" pitchFamily="2" charset="0"/>
                <a:ea typeface="Roboto Condensed Light" panose="020B0604020202020204" pitchFamily="2" charset="0"/>
              </a:rPr>
              <a:t>complex</a:t>
            </a:r>
            <a:endParaRPr lang="fr-FR" sz="1100" b="1" dirty="0">
              <a:solidFill>
                <a:prstClr val="black"/>
              </a:solidFill>
              <a:latin typeface="Roboto Condensed Light" panose="020B0604020202020204" pitchFamily="2" charset="0"/>
              <a:ea typeface="Roboto Condensed Light" panose="020B0604020202020204" pitchFamily="2" charset="0"/>
            </a:endParaRPr>
          </a:p>
        </p:txBody>
      </p:sp>
      <p:pic>
        <p:nvPicPr>
          <p:cNvPr id="27" name="Imag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1471684" y="5010047"/>
            <a:ext cx="388240" cy="417265"/>
          </a:xfrm>
          <a:prstGeom prst="rect">
            <a:avLst/>
          </a:prstGeom>
        </p:spPr>
      </p:pic>
      <p:pic>
        <p:nvPicPr>
          <p:cNvPr id="29" name="Image 2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434110" y="4598262"/>
            <a:ext cx="459060" cy="479127"/>
          </a:xfrm>
          <a:prstGeom prst="rect">
            <a:avLst/>
          </a:prstGeom>
        </p:spPr>
      </p:pic>
      <p:pic>
        <p:nvPicPr>
          <p:cNvPr id="30" name="Image 2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462411" y="4358203"/>
            <a:ext cx="369135" cy="342289"/>
          </a:xfrm>
          <a:prstGeom prst="rect">
            <a:avLst/>
          </a:prstGeom>
        </p:spPr>
      </p:pic>
      <p:pic>
        <p:nvPicPr>
          <p:cNvPr id="31" name="Image 3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899486" y="4690309"/>
            <a:ext cx="543317" cy="450819"/>
          </a:xfrm>
          <a:prstGeom prst="rect">
            <a:avLst/>
          </a:prstGeom>
        </p:spPr>
      </p:pic>
      <p:pic>
        <p:nvPicPr>
          <p:cNvPr id="33" name="Image 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10963047" y="4408401"/>
            <a:ext cx="450085" cy="379722"/>
          </a:xfrm>
          <a:prstGeom prst="rect">
            <a:avLst/>
          </a:prstGeom>
        </p:spPr>
      </p:pic>
      <p:pic>
        <p:nvPicPr>
          <p:cNvPr id="34" name="Image 3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906564" y="5112277"/>
            <a:ext cx="571745" cy="323256"/>
          </a:xfrm>
          <a:prstGeom prst="rect">
            <a:avLst/>
          </a:prstGeom>
        </p:spPr>
      </p:pic>
    </p:spTree>
    <p:extLst>
      <p:ext uri="{BB962C8B-B14F-4D97-AF65-F5344CB8AC3E}">
        <p14:creationId xmlns:p14="http://schemas.microsoft.com/office/powerpoint/2010/main" val="320589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500"/>
                                        <p:tgtEl>
                                          <p:spTgt spid="42"/>
                                        </p:tgtEl>
                                      </p:cBhvr>
                                    </p:animEffect>
                                  </p:childTnLst>
                                </p:cTn>
                              </p:par>
                              <p:par>
                                <p:cTn id="36" presetID="10" presetClass="entr" presetSubtype="0"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500"/>
                                        <p:tgtEl>
                                          <p:spTgt spid="41"/>
                                        </p:tgtEl>
                                      </p:cBhvr>
                                    </p:animEffect>
                                  </p:childTnLst>
                                </p:cTn>
                              </p:par>
                              <p:par>
                                <p:cTn id="47" presetID="10" presetClass="entr" presetSubtype="0"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ipe(down)">
                                      <p:cBhvr>
                                        <p:cTn id="57" dur="500"/>
                                        <p:tgtEl>
                                          <p:spTgt spid="4"/>
                                        </p:tgtEl>
                                      </p:cBhvr>
                                    </p:animEffect>
                                  </p:childTnLst>
                                </p:cTn>
                              </p:par>
                              <p:par>
                                <p:cTn id="58" presetID="22" presetClass="entr" presetSubtype="4"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down)">
                                      <p:cBhvr>
                                        <p:cTn id="60" dur="500"/>
                                        <p:tgtEl>
                                          <p:spTgt spid="27"/>
                                        </p:tgtEl>
                                      </p:cBhvr>
                                    </p:animEffect>
                                  </p:childTnLst>
                                </p:cTn>
                              </p:par>
                              <p:par>
                                <p:cTn id="61" presetID="22" presetClass="entr" presetSubtype="4" fill="hold"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wipe(down)">
                                      <p:cBhvr>
                                        <p:cTn id="63" dur="500"/>
                                        <p:tgtEl>
                                          <p:spTgt spid="29"/>
                                        </p:tgtEl>
                                      </p:cBhvr>
                                    </p:animEffect>
                                  </p:childTnLst>
                                </p:cTn>
                              </p:par>
                              <p:par>
                                <p:cTn id="64" presetID="22" presetClass="entr" presetSubtype="4" fill="hold"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wipe(down)">
                                      <p:cBhvr>
                                        <p:cTn id="66" dur="500"/>
                                        <p:tgtEl>
                                          <p:spTgt spid="30"/>
                                        </p:tgtEl>
                                      </p:cBhvr>
                                    </p:animEffect>
                                  </p:childTnLst>
                                </p:cTn>
                              </p:par>
                              <p:par>
                                <p:cTn id="67" presetID="22" presetClass="entr" presetSubtype="4" fill="hold"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wipe(down)">
                                      <p:cBhvr>
                                        <p:cTn id="69" dur="500"/>
                                        <p:tgtEl>
                                          <p:spTgt spid="31"/>
                                        </p:tgtEl>
                                      </p:cBhvr>
                                    </p:animEffect>
                                  </p:childTnLst>
                                </p:cTn>
                              </p:par>
                              <p:par>
                                <p:cTn id="70" presetID="22" presetClass="entr" presetSubtype="4"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wipe(down)">
                                      <p:cBhvr>
                                        <p:cTn id="72" dur="500"/>
                                        <p:tgtEl>
                                          <p:spTgt spid="33"/>
                                        </p:tgtEl>
                                      </p:cBhvr>
                                    </p:animEffect>
                                  </p:childTnLst>
                                </p:cTn>
                              </p:par>
                              <p:par>
                                <p:cTn id="73" presetID="22" presetClass="entr" presetSubtype="4" fill="hold" nodeType="with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wipe(down)">
                                      <p:cBhvr>
                                        <p:cTn id="75" dur="500"/>
                                        <p:tgtEl>
                                          <p:spTgt spid="34"/>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wipe(down)">
                                      <p:cBhvr>
                                        <p:cTn id="7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5" grpId="0"/>
      <p:bldP spid="26" grpId="0"/>
      <p:bldP spid="28" grpId="0"/>
      <p:bldP spid="32" grpId="0"/>
      <p:bldP spid="9" grpId="0" animBg="1"/>
      <p:bldP spid="4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28F5FB2C-FD6F-4061-8E8A-2B0F9ECAACB5}"/>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33212" y="135"/>
            <a:ext cx="12214840" cy="6857730"/>
          </a:xfrm>
          <a:prstGeom prst="rect">
            <a:avLst/>
          </a:prstGeom>
        </p:spPr>
      </p:pic>
      <p:sp>
        <p:nvSpPr>
          <p:cNvPr id="22" name="Arc 21"/>
          <p:cNvSpPr/>
          <p:nvPr/>
        </p:nvSpPr>
        <p:spPr>
          <a:xfrm rot="9523306">
            <a:off x="936243" y="1535117"/>
            <a:ext cx="3226630" cy="4538375"/>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12770"/>
            <a:endParaRPr lang="fr-FR" sz="1600">
              <a:solidFill>
                <a:prstClr val="black"/>
              </a:solidFill>
              <a:latin typeface="Calibri"/>
            </a:endParaRPr>
          </a:p>
        </p:txBody>
      </p:sp>
      <p:sp>
        <p:nvSpPr>
          <p:cNvPr id="14" name="Rectangle 13"/>
          <p:cNvSpPr/>
          <p:nvPr/>
        </p:nvSpPr>
        <p:spPr>
          <a:xfrm>
            <a:off x="677333" y="1491838"/>
            <a:ext cx="10837334" cy="400110"/>
          </a:xfrm>
          <a:prstGeom prst="rect">
            <a:avLst/>
          </a:prstGeom>
        </p:spPr>
        <p:txBody>
          <a:bodyPr wrap="square">
            <a:spAutoFit/>
          </a:bodyPr>
          <a:lstStyle/>
          <a:p>
            <a:pPr algn="ctr" defTabSz="812770">
              <a:defRPr/>
            </a:pPr>
            <a:r>
              <a:rPr lang="fr-FR" sz="2000" i="1" dirty="0" err="1">
                <a:solidFill>
                  <a:srgbClr val="3E3E3E"/>
                </a:solidFill>
                <a:latin typeface="KyivType Sans2" panose="00000500000000000000" pitchFamily="50" charset="0"/>
              </a:rPr>
              <a:t>Nourishing</a:t>
            </a:r>
            <a:r>
              <a:rPr lang="fr-FR" sz="2000" i="1" dirty="0">
                <a:solidFill>
                  <a:srgbClr val="3E3E3E"/>
                </a:solidFill>
                <a:latin typeface="KyivType Sans2" panose="00000500000000000000" pitchFamily="50" charset="0"/>
              </a:rPr>
              <a:t> </a:t>
            </a:r>
            <a:r>
              <a:rPr lang="fr-FR" sz="2000" i="1" dirty="0" err="1">
                <a:solidFill>
                  <a:srgbClr val="3E3E3E"/>
                </a:solidFill>
                <a:latin typeface="KyivType Sans2" panose="00000500000000000000" pitchFamily="50" charset="0"/>
              </a:rPr>
              <a:t>repairing</a:t>
            </a:r>
            <a:r>
              <a:rPr lang="fr-FR" sz="2000" i="1" dirty="0">
                <a:solidFill>
                  <a:srgbClr val="3E3E3E"/>
                </a:solidFill>
                <a:latin typeface="KyivType Sans2" panose="00000500000000000000" pitchFamily="50" charset="0"/>
              </a:rPr>
              <a:t> Elixir</a:t>
            </a:r>
          </a:p>
        </p:txBody>
      </p:sp>
      <p:sp>
        <p:nvSpPr>
          <p:cNvPr id="7" name="ZoneTexte 6"/>
          <p:cNvSpPr txBox="1"/>
          <p:nvPr/>
        </p:nvSpPr>
        <p:spPr>
          <a:xfrm>
            <a:off x="1334192" y="2039093"/>
            <a:ext cx="4183657" cy="1077218"/>
          </a:xfrm>
          <a:prstGeom prst="rect">
            <a:avLst/>
          </a:prstGeom>
          <a:solidFill>
            <a:schemeClr val="bg1"/>
          </a:solidFill>
        </p:spPr>
        <p:txBody>
          <a:bodyPr wrap="square" rtlCol="0">
            <a:spAutoFit/>
          </a:bodyPr>
          <a:lstStyle/>
          <a:p>
            <a:pPr defTabSz="812770"/>
            <a:r>
              <a:rPr lang="en-US" sz="1600" dirty="0">
                <a:solidFill>
                  <a:srgbClr val="3E3E3E"/>
                </a:solidFill>
                <a:latin typeface="Roboto" panose="020B0604020202020204" charset="0"/>
                <a:ea typeface="Roboto" panose="020B0604020202020204" charset="0"/>
              </a:rPr>
              <a:t>Restructuring and hydrating</a:t>
            </a:r>
          </a:p>
          <a:p>
            <a:pPr defTabSz="812770"/>
            <a:r>
              <a:rPr lang="en-US" sz="1600" dirty="0">
                <a:solidFill>
                  <a:srgbClr val="3E3E3E"/>
                </a:solidFill>
                <a:latin typeface="Roboto" panose="020B0604020202020204" charset="0"/>
                <a:ea typeface="Roboto" panose="020B0604020202020204" charset="0"/>
              </a:rPr>
              <a:t>Nourishing and repairing </a:t>
            </a:r>
          </a:p>
          <a:p>
            <a:pPr defTabSz="812770"/>
            <a:r>
              <a:rPr lang="en-US" sz="1600" dirty="0">
                <a:solidFill>
                  <a:srgbClr val="3E3E3E"/>
                </a:solidFill>
                <a:latin typeface="Roboto" panose="020B0604020202020204" charset="0"/>
                <a:ea typeface="Roboto" panose="020B0604020202020204" charset="0"/>
              </a:rPr>
              <a:t>Soothing and revitalizing</a:t>
            </a:r>
          </a:p>
          <a:p>
            <a:pPr defTabSz="812770"/>
            <a:r>
              <a:rPr lang="en-US" sz="1600" dirty="0">
                <a:solidFill>
                  <a:srgbClr val="3E3E3E"/>
                </a:solidFill>
                <a:latin typeface="Roboto" panose="020B0604020202020204" charset="0"/>
                <a:ea typeface="Roboto" panose="020B0604020202020204" charset="0"/>
              </a:rPr>
              <a:t>Rebalancing</a:t>
            </a:r>
            <a:endParaRPr lang="fr-FR" sz="1600" dirty="0">
              <a:solidFill>
                <a:srgbClr val="3E3E3E"/>
              </a:solidFill>
              <a:highlight>
                <a:srgbClr val="FFFF00"/>
              </a:highlight>
              <a:latin typeface="Roboto" panose="020B0604020202020204" charset="0"/>
              <a:ea typeface="Roboto" panose="020B0604020202020204" charset="0"/>
            </a:endParaRPr>
          </a:p>
        </p:txBody>
      </p:sp>
      <p:sp>
        <p:nvSpPr>
          <p:cNvPr id="18" name="ZoneTexte 17"/>
          <p:cNvSpPr txBox="1"/>
          <p:nvPr/>
        </p:nvSpPr>
        <p:spPr>
          <a:xfrm>
            <a:off x="4037573" y="4825533"/>
            <a:ext cx="4174689" cy="1077218"/>
          </a:xfrm>
          <a:prstGeom prst="rect">
            <a:avLst/>
          </a:prstGeom>
          <a:solidFill>
            <a:schemeClr val="bg1"/>
          </a:solidFill>
        </p:spPr>
        <p:txBody>
          <a:bodyPr wrap="square" rtlCol="0">
            <a:spAutoFit/>
          </a:bodyPr>
          <a:lstStyle/>
          <a:p>
            <a:pPr algn="just" defTabSz="812770"/>
            <a:r>
              <a:rPr lang="en-US" sz="1600" dirty="0">
                <a:solidFill>
                  <a:srgbClr val="3E3E3E"/>
                </a:solidFill>
                <a:latin typeface="Roboto" panose="020B0604020202020204" charset="0"/>
                <a:ea typeface="Roboto" panose="020B0604020202020204" charset="0"/>
              </a:rPr>
              <a:t>92% of ingredients of natural origin with</a:t>
            </a:r>
            <a:r>
              <a:rPr lang="fr-FR" sz="1600" dirty="0">
                <a:solidFill>
                  <a:srgbClr val="3E3E3E"/>
                </a:solidFill>
                <a:latin typeface="Roboto" panose="020B0604020202020204" charset="0"/>
                <a:ea typeface="Roboto" panose="020B0604020202020204" charset="0"/>
              </a:rPr>
              <a:t> 43% of </a:t>
            </a:r>
            <a:r>
              <a:rPr lang="fr-FR" sz="1600" dirty="0" err="1">
                <a:solidFill>
                  <a:srgbClr val="3E3E3E"/>
                </a:solidFill>
                <a:latin typeface="Roboto" panose="020B0604020202020204" charset="0"/>
                <a:ea typeface="Roboto" panose="020B0604020202020204" charset="0"/>
              </a:rPr>
              <a:t>organic</a:t>
            </a:r>
            <a:r>
              <a:rPr lang="fr-FR" sz="1600" dirty="0">
                <a:solidFill>
                  <a:srgbClr val="3E3E3E"/>
                </a:solidFill>
                <a:latin typeface="Roboto" panose="020B0604020202020204" charset="0"/>
                <a:ea typeface="Roboto" panose="020B0604020202020204" charset="0"/>
              </a:rPr>
              <a:t> </a:t>
            </a:r>
            <a:r>
              <a:rPr lang="fr-FR" sz="1600" dirty="0" err="1">
                <a:solidFill>
                  <a:srgbClr val="3E3E3E"/>
                </a:solidFill>
                <a:latin typeface="Roboto" panose="020B0604020202020204" charset="0"/>
                <a:ea typeface="Roboto" panose="020B0604020202020204" charset="0"/>
              </a:rPr>
              <a:t>ingredients</a:t>
            </a:r>
            <a:endParaRPr lang="fr-FR" sz="1600" dirty="0">
              <a:solidFill>
                <a:srgbClr val="3E3E3E"/>
              </a:solidFill>
              <a:latin typeface="Roboto" panose="020B0604020202020204" charset="0"/>
              <a:ea typeface="Roboto" panose="020B0604020202020204" charset="0"/>
            </a:endParaRPr>
          </a:p>
          <a:p>
            <a:pPr algn="just" defTabSz="812770"/>
            <a:r>
              <a:rPr lang="fr-FR" sz="1600" dirty="0">
                <a:solidFill>
                  <a:srgbClr val="3E3E3E"/>
                </a:solidFill>
                <a:latin typeface="Roboto" panose="020B0604020202020204" charset="0"/>
                <a:ea typeface="Roboto" panose="020B0604020202020204" charset="0"/>
              </a:rPr>
              <a:t>Phyto-</a:t>
            </a:r>
            <a:r>
              <a:rPr lang="fr-FR" sz="1600" dirty="0" err="1">
                <a:solidFill>
                  <a:srgbClr val="3E3E3E"/>
                </a:solidFill>
                <a:latin typeface="Roboto" panose="020B0604020202020204" charset="0"/>
                <a:ea typeface="Roboto" panose="020B0604020202020204" charset="0"/>
              </a:rPr>
              <a:t>aromatic</a:t>
            </a:r>
            <a:r>
              <a:rPr lang="fr-FR" sz="1600" dirty="0">
                <a:solidFill>
                  <a:srgbClr val="3E3E3E"/>
                </a:solidFill>
                <a:latin typeface="Roboto" panose="020B0604020202020204" charset="0"/>
                <a:ea typeface="Roboto" panose="020B0604020202020204" charset="0"/>
              </a:rPr>
              <a:t> dual-phase </a:t>
            </a:r>
            <a:r>
              <a:rPr lang="fr-FR" sz="1600" dirty="0" err="1">
                <a:solidFill>
                  <a:srgbClr val="3E3E3E"/>
                </a:solidFill>
                <a:latin typeface="Roboto" panose="020B0604020202020204" charset="0"/>
                <a:ea typeface="Roboto" panose="020B0604020202020204" charset="0"/>
              </a:rPr>
              <a:t>serum</a:t>
            </a:r>
            <a:r>
              <a:rPr lang="fr-FR" sz="1600" dirty="0">
                <a:solidFill>
                  <a:srgbClr val="3E3E3E"/>
                </a:solidFill>
                <a:latin typeface="Roboto" panose="020B0604020202020204" charset="0"/>
                <a:ea typeface="Roboto" panose="020B0604020202020204" charset="0"/>
              </a:rPr>
              <a:t> (a</a:t>
            </a:r>
            <a:r>
              <a:rPr lang="en-US" sz="1600" dirty="0">
                <a:solidFill>
                  <a:srgbClr val="3E3E3E"/>
                </a:solidFill>
                <a:latin typeface="Roboto" panose="020B0604020202020204" charset="0"/>
                <a:ea typeface="Roboto" panose="020B0604020202020204" charset="0"/>
              </a:rPr>
              <a:t>lone or under the usual care</a:t>
            </a:r>
            <a:r>
              <a:rPr lang="fr-FR" sz="1600" dirty="0">
                <a:solidFill>
                  <a:srgbClr val="3E3E3E"/>
                </a:solidFill>
                <a:latin typeface="Roboto" panose="020B0604020202020204" charset="0"/>
                <a:ea typeface="Roboto" panose="020B0604020202020204" charset="0"/>
              </a:rPr>
              <a:t>)</a:t>
            </a:r>
          </a:p>
        </p:txBody>
      </p:sp>
      <p:sp>
        <p:nvSpPr>
          <p:cNvPr id="21" name="Rectangle 20"/>
          <p:cNvSpPr/>
          <p:nvPr/>
        </p:nvSpPr>
        <p:spPr>
          <a:xfrm>
            <a:off x="2283694" y="3382467"/>
            <a:ext cx="5928568" cy="1200329"/>
          </a:xfrm>
          <a:prstGeom prst="rect">
            <a:avLst/>
          </a:prstGeom>
          <a:solidFill>
            <a:schemeClr val="bg1"/>
          </a:solidFill>
        </p:spPr>
        <p:txBody>
          <a:bodyPr wrap="square">
            <a:spAutoFit/>
          </a:bodyPr>
          <a:lstStyle/>
          <a:p>
            <a:pPr lvl="0"/>
            <a:r>
              <a:rPr lang="en-US" sz="1600" dirty="0">
                <a:solidFill>
                  <a:srgbClr val="3E3E3E"/>
                </a:solidFill>
                <a:latin typeface="Roboto" panose="02000000000000000000" pitchFamily="2" charset="0"/>
                <a:ea typeface="Roboto" panose="02000000000000000000" pitchFamily="2" charset="0"/>
              </a:rPr>
              <a:t>After 4 weeks of use morning and night</a:t>
            </a:r>
          </a:p>
          <a:p>
            <a:pPr lvl="0"/>
            <a:r>
              <a:rPr lang="fr-FR" sz="1400" i="1" dirty="0" err="1">
                <a:solidFill>
                  <a:srgbClr val="3E3E3E"/>
                </a:solidFill>
                <a:latin typeface="Roboto" panose="02000000000000000000" pitchFamily="2" charset="0"/>
                <a:ea typeface="Roboto" panose="02000000000000000000" pitchFamily="2" charset="0"/>
              </a:rPr>
              <a:t>Revitalized</a:t>
            </a:r>
            <a:r>
              <a:rPr lang="fr-FR" sz="1400" i="1" dirty="0">
                <a:solidFill>
                  <a:srgbClr val="3E3E3E"/>
                </a:solidFill>
                <a:latin typeface="Roboto" panose="02000000000000000000" pitchFamily="2" charset="0"/>
                <a:ea typeface="Roboto" panose="02000000000000000000" pitchFamily="2" charset="0"/>
              </a:rPr>
              <a:t> skin (88%)</a:t>
            </a:r>
          </a:p>
          <a:p>
            <a:pPr lvl="0"/>
            <a:r>
              <a:rPr lang="fr-FR" sz="1400" i="1" dirty="0" err="1">
                <a:solidFill>
                  <a:srgbClr val="3E3E3E"/>
                </a:solidFill>
                <a:latin typeface="Roboto" panose="02000000000000000000" pitchFamily="2" charset="0"/>
                <a:ea typeface="Roboto" panose="02000000000000000000" pitchFamily="2" charset="0"/>
              </a:rPr>
              <a:t>Soothed</a:t>
            </a:r>
            <a:r>
              <a:rPr lang="fr-FR" sz="1400" i="1" dirty="0">
                <a:solidFill>
                  <a:srgbClr val="3E3E3E"/>
                </a:solidFill>
                <a:latin typeface="Roboto" panose="02000000000000000000" pitchFamily="2" charset="0"/>
                <a:ea typeface="Roboto" panose="02000000000000000000" pitchFamily="2" charset="0"/>
              </a:rPr>
              <a:t> and </a:t>
            </a:r>
            <a:r>
              <a:rPr lang="fr-FR" sz="1400" i="1" dirty="0" err="1">
                <a:solidFill>
                  <a:srgbClr val="3E3E3E"/>
                </a:solidFill>
                <a:latin typeface="Roboto" panose="02000000000000000000" pitchFamily="2" charset="0"/>
                <a:ea typeface="Roboto" panose="02000000000000000000" pitchFamily="2" charset="0"/>
              </a:rPr>
              <a:t>nourished</a:t>
            </a:r>
            <a:r>
              <a:rPr lang="fr-FR" sz="1400" i="1" dirty="0">
                <a:solidFill>
                  <a:srgbClr val="3E3E3E"/>
                </a:solidFill>
                <a:latin typeface="Roboto" panose="02000000000000000000" pitchFamily="2" charset="0"/>
                <a:ea typeface="Roboto" panose="02000000000000000000" pitchFamily="2" charset="0"/>
              </a:rPr>
              <a:t> (83%)</a:t>
            </a:r>
          </a:p>
          <a:p>
            <a:pPr lvl="0"/>
            <a:r>
              <a:rPr lang="fr-FR" sz="1400" i="1" dirty="0" err="1">
                <a:solidFill>
                  <a:srgbClr val="3E3E3E"/>
                </a:solidFill>
                <a:latin typeface="Roboto" panose="02000000000000000000" pitchFamily="2" charset="0"/>
                <a:ea typeface="Roboto" panose="02000000000000000000" pitchFamily="2" charset="0"/>
              </a:rPr>
              <a:t>Comfortable</a:t>
            </a:r>
            <a:r>
              <a:rPr lang="fr-FR" sz="1400" i="1" dirty="0">
                <a:solidFill>
                  <a:srgbClr val="3E3E3E"/>
                </a:solidFill>
                <a:latin typeface="Roboto" panose="02000000000000000000" pitchFamily="2" charset="0"/>
                <a:ea typeface="Roboto" panose="02000000000000000000" pitchFamily="2" charset="0"/>
              </a:rPr>
              <a:t> and </a:t>
            </a:r>
            <a:r>
              <a:rPr lang="fr-FR" sz="1400" i="1" dirty="0" err="1">
                <a:solidFill>
                  <a:srgbClr val="3E3E3E"/>
                </a:solidFill>
                <a:latin typeface="Roboto" panose="02000000000000000000" pitchFamily="2" charset="0"/>
                <a:ea typeface="Roboto" panose="02000000000000000000" pitchFamily="2" charset="0"/>
              </a:rPr>
              <a:t>hydrated</a:t>
            </a:r>
            <a:r>
              <a:rPr lang="fr-FR" sz="1400" i="1" dirty="0">
                <a:solidFill>
                  <a:srgbClr val="3E3E3E"/>
                </a:solidFill>
                <a:latin typeface="Roboto" panose="02000000000000000000" pitchFamily="2" charset="0"/>
                <a:ea typeface="Roboto" panose="02000000000000000000" pitchFamily="2" charset="0"/>
              </a:rPr>
              <a:t> (92%)</a:t>
            </a:r>
          </a:p>
          <a:p>
            <a:pPr lvl="0"/>
            <a:r>
              <a:rPr lang="fr-FR" sz="1400" i="1" dirty="0" err="1">
                <a:solidFill>
                  <a:srgbClr val="3E3E3E"/>
                </a:solidFill>
                <a:latin typeface="Roboto" panose="02000000000000000000" pitchFamily="2" charset="0"/>
                <a:ea typeface="Roboto" panose="02000000000000000000" pitchFamily="2" charset="0"/>
              </a:rPr>
              <a:t>Smoothed</a:t>
            </a:r>
            <a:r>
              <a:rPr lang="fr-FR" sz="1400" i="1" dirty="0">
                <a:solidFill>
                  <a:srgbClr val="3E3E3E"/>
                </a:solidFill>
                <a:latin typeface="Roboto" panose="02000000000000000000" pitchFamily="2" charset="0"/>
                <a:ea typeface="Roboto" panose="02000000000000000000" pitchFamily="2" charset="0"/>
              </a:rPr>
              <a:t> (83%)</a:t>
            </a:r>
            <a:endParaRPr lang="fr-FR" sz="1200" i="1" dirty="0">
              <a:solidFill>
                <a:prstClr val="black"/>
              </a:solidFill>
              <a:highlight>
                <a:srgbClr val="FFFF00"/>
              </a:highlight>
              <a:latin typeface="Roboto" panose="020B0604020202020204" charset="0"/>
              <a:ea typeface="Roboto" panose="020B0604020202020204" charset="0"/>
            </a:endParaRPr>
          </a:p>
        </p:txBody>
      </p:sp>
      <p:pic>
        <p:nvPicPr>
          <p:cNvPr id="30" name="Imag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118" y="1741545"/>
            <a:ext cx="995198" cy="1261241"/>
          </a:xfrm>
          <a:prstGeom prst="rect">
            <a:avLst/>
          </a:prstGeom>
        </p:spPr>
      </p:pic>
      <p:pic>
        <p:nvPicPr>
          <p:cNvPr id="31" name="Imag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538" y="3321238"/>
            <a:ext cx="1065632" cy="1350505"/>
          </a:xfrm>
          <a:prstGeom prst="rect">
            <a:avLst/>
          </a:prstGeom>
        </p:spPr>
      </p:pic>
      <p:pic>
        <p:nvPicPr>
          <p:cNvPr id="32" name="Imag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61528" y="4584125"/>
            <a:ext cx="1000235" cy="1267624"/>
          </a:xfrm>
          <a:prstGeom prst="rect">
            <a:avLst/>
          </a:prstGeom>
        </p:spPr>
      </p:pic>
      <p:sp>
        <p:nvSpPr>
          <p:cNvPr id="20" name="Espace réservé du titre 1"/>
          <p:cNvSpPr txBox="1">
            <a:spLocks/>
          </p:cNvSpPr>
          <p:nvPr/>
        </p:nvSpPr>
        <p:spPr>
          <a:xfrm>
            <a:off x="0" y="381000"/>
            <a:ext cx="12192000" cy="1510948"/>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cap="small" dirty="0"/>
              <a:t>ELIXIR VITAL</a:t>
            </a:r>
          </a:p>
          <a:p>
            <a:pPr>
              <a:lnSpc>
                <a:spcPts val="2982"/>
              </a:lnSpc>
            </a:pPr>
            <a:endParaRPr lang="fr-FR" sz="1934" b="1" cap="small" dirty="0"/>
          </a:p>
        </p:txBody>
      </p:sp>
      <p:pic>
        <p:nvPicPr>
          <p:cNvPr id="19" name="Picture 6">
            <a:extLst>
              <a:ext uri="{FF2B5EF4-FFF2-40B4-BE49-F238E27FC236}">
                <a16:creationId xmlns:a16="http://schemas.microsoft.com/office/drawing/2014/main" id="{8C3145C0-FDEC-4825-92E4-F77F2123D4C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2830" t="22814" r="17863" b="-1318"/>
          <a:stretch/>
        </p:blipFill>
        <p:spPr bwMode="auto">
          <a:xfrm>
            <a:off x="8182274" y="262990"/>
            <a:ext cx="3847408" cy="6365864"/>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02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21"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788</TotalTime>
  <Words>3473</Words>
  <Application>Microsoft Office PowerPoint</Application>
  <PresentationFormat>Grand écran</PresentationFormat>
  <Paragraphs>457</Paragraphs>
  <Slides>21</Slides>
  <Notes>20</Notes>
  <HiddenSlides>0</HiddenSlides>
  <MMClips>0</MMClips>
  <ScaleCrop>false</ScaleCrop>
  <HeadingPairs>
    <vt:vector size="8" baseType="variant">
      <vt:variant>
        <vt:lpstr>Polices utilisées</vt:lpstr>
      </vt:variant>
      <vt:variant>
        <vt:i4>17</vt:i4>
      </vt:variant>
      <vt:variant>
        <vt:lpstr>Thème</vt:lpstr>
      </vt:variant>
      <vt:variant>
        <vt:i4>1</vt:i4>
      </vt:variant>
      <vt:variant>
        <vt:lpstr>Serveurs OLE incorporés</vt:lpstr>
      </vt:variant>
      <vt:variant>
        <vt:i4>1</vt:i4>
      </vt:variant>
      <vt:variant>
        <vt:lpstr>Titres des diapositives</vt:lpstr>
      </vt:variant>
      <vt:variant>
        <vt:i4>21</vt:i4>
      </vt:variant>
    </vt:vector>
  </HeadingPairs>
  <TitlesOfParts>
    <vt:vector size="40" baseType="lpstr">
      <vt:lpstr>Arial</vt:lpstr>
      <vt:lpstr>Calibri</vt:lpstr>
      <vt:lpstr>Calibri Light</vt:lpstr>
      <vt:lpstr>Century Gothic</vt:lpstr>
      <vt:lpstr>KyivType Sans Medium2</vt:lpstr>
      <vt:lpstr>KyivType Sans2</vt:lpstr>
      <vt:lpstr>KyivTypeSans</vt:lpstr>
      <vt:lpstr>KyivTypeSans-Regular2</vt:lpstr>
      <vt:lpstr>Optima</vt:lpstr>
      <vt:lpstr>OptimaLTPro-Roman</vt:lpstr>
      <vt:lpstr>Roboto</vt:lpstr>
      <vt:lpstr>Roboto Condensed Light</vt:lpstr>
      <vt:lpstr>Roboto Light</vt:lpstr>
      <vt:lpstr>Roboto Medium</vt:lpstr>
      <vt:lpstr>Roboto Mono</vt:lpstr>
      <vt:lpstr>Sofia Pro</vt:lpstr>
      <vt:lpstr>Wingdings</vt:lpstr>
      <vt:lpstr>Thème Office</vt:lpstr>
      <vt:lpstr>Bitmap Image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LET’S PLAY!</vt:lpstr>
      <vt:lpstr>"Your client has dry skin and wants to tone and firm her skin”</vt:lpstr>
      <vt:lpstr>"Your client has combination skin and wishes to treat the signs of aging, unify and give radiance to her skin.”</vt:lpstr>
      <vt:lpstr>"Your client has oily, damaged skin and wants to revitalize, repair and hydrate her skin".</vt:lpstr>
      <vt:lpstr>"Your client has a mature skin and wants to treat all the signs of aging.”</vt:lpstr>
      <vt:lpstr>Présentation PowerPoint</vt:lpstr>
      <vt:lpstr>SPARTED Play Everyday</vt:lpstr>
      <vt:lpstr>Présentation PowerPoint</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BASSON Sophie</dc:creator>
  <cp:lastModifiedBy>BASSON Sophie</cp:lastModifiedBy>
  <cp:revision>13</cp:revision>
  <dcterms:created xsi:type="dcterms:W3CDTF">2023-02-15T09:08:43Z</dcterms:created>
  <dcterms:modified xsi:type="dcterms:W3CDTF">2023-03-06T09:38:47Z</dcterms:modified>
</cp:coreProperties>
</file>