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101" r:id="rId2"/>
    <p:sldId id="2102" r:id="rId3"/>
    <p:sldId id="1893" r:id="rId4"/>
    <p:sldId id="1894" r:id="rId5"/>
    <p:sldId id="1892" r:id="rId6"/>
    <p:sldId id="1896" r:id="rId7"/>
    <p:sldId id="1897" r:id="rId8"/>
    <p:sldId id="2098" r:id="rId9"/>
    <p:sldId id="2094" r:id="rId10"/>
    <p:sldId id="1898" r:id="rId11"/>
    <p:sldId id="2095" r:id="rId12"/>
    <p:sldId id="1899" r:id="rId13"/>
    <p:sldId id="1900" r:id="rId14"/>
    <p:sldId id="2097" r:id="rId15"/>
    <p:sldId id="2096" r:id="rId16"/>
    <p:sldId id="2099" r:id="rId17"/>
    <p:sldId id="2103" r:id="rId18"/>
    <p:sldId id="2104" r:id="rId19"/>
    <p:sldId id="2105" r:id="rId20"/>
    <p:sldId id="2106" r:id="rId21"/>
    <p:sldId id="2093" r:id="rId2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CC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52941" autoAdjust="0"/>
  </p:normalViewPr>
  <p:slideViewPr>
    <p:cSldViewPr snapToGrid="0">
      <p:cViewPr varScale="1">
        <p:scale>
          <a:sx n="40" d="100"/>
          <a:sy n="40" d="100"/>
        </p:scale>
        <p:origin x="2246"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image" Target="../media/image42.wmf"/><Relationship Id="rId7" Type="http://schemas.openxmlformats.org/officeDocument/2006/relationships/image" Target="../media/image46.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7875DD-77E7-43FB-89CE-7152FBC71482}" type="datetimeFigureOut">
              <a:rPr lang="fr-FR" smtClean="0"/>
              <a:t>18/04/2023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2FA8B-D091-49E0-9E35-32B2453914C6}" type="slidenum">
              <a:rPr lang="fr-FR" smtClean="0"/>
              <a:t>‹N°›</a:t>
            </a:fld>
            <a:endParaRPr lang="fr-FR"/>
          </a:p>
        </p:txBody>
      </p:sp>
    </p:spTree>
    <p:extLst>
      <p:ext uri="{BB962C8B-B14F-4D97-AF65-F5344CB8AC3E}">
        <p14:creationId xmlns:p14="http://schemas.microsoft.com/office/powerpoint/2010/main" val="118630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E563EA7-A024-41BE-BFA5-2D2CC21575F9}" type="slidenum">
              <a:rPr lang="fr-FR" smtClean="0"/>
              <a:pPr/>
              <a:t>1</a:t>
            </a:fld>
            <a:endParaRPr lang="fr-FR"/>
          </a:p>
        </p:txBody>
      </p:sp>
    </p:spTree>
    <p:extLst>
      <p:ext uri="{BB962C8B-B14F-4D97-AF65-F5344CB8AC3E}">
        <p14:creationId xmlns:p14="http://schemas.microsoft.com/office/powerpoint/2010/main" val="106945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fournissons les jeux avec des suggestions de questions. Bien entendu, vous pouvez personnaliser vos questions en fonction de vos marchés respectifs.</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12</a:t>
            </a:fld>
            <a:endParaRPr lang="fr-FR"/>
          </a:p>
        </p:txBody>
      </p:sp>
    </p:spTree>
    <p:extLst>
      <p:ext uri="{BB962C8B-B14F-4D97-AF65-F5344CB8AC3E}">
        <p14:creationId xmlns:p14="http://schemas.microsoft.com/office/powerpoint/2010/main" val="278319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L'après-midi est consacré à la pratique. En fonction des informations recueillies en début de journée auprès du savant fou, nous pouvons adapter les étapes en fonction des besoins. L'objectif est de contrôler la bonne réalisation des étapes et de les revoir si nécessaire.</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13</a:t>
            </a:fld>
            <a:endParaRPr lang="fr-FR"/>
          </a:p>
        </p:txBody>
      </p:sp>
    </p:spTree>
    <p:extLst>
      <p:ext uri="{BB962C8B-B14F-4D97-AF65-F5344CB8AC3E}">
        <p14:creationId xmlns:p14="http://schemas.microsoft.com/office/powerpoint/2010/main" val="141572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points des équipes sont comptabilisés et les cadeaux sont distribués</a:t>
            </a:r>
          </a:p>
          <a:p>
            <a:endParaRPr lang="fr-FR" dirty="0"/>
          </a:p>
          <a:p>
            <a:r>
              <a:rPr lang="fr-FR" dirty="0"/>
              <a:t>une fois de plus, vous pouvez personnaliser les cadeaux en fonction de votre stock. cette journée de formation est personnalisable du début à la fin. </a:t>
            </a:r>
          </a:p>
          <a:p>
            <a:endParaRPr lang="fr-FR" dirty="0"/>
          </a:p>
          <a:p>
            <a:r>
              <a:rPr lang="fr-FR" dirty="0"/>
              <a:t>L'idée principale est de répondre aux besoins des participants sous forme de jeu.la journée permet également un suivi de vos clients</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14</a:t>
            </a:fld>
            <a:endParaRPr lang="fr-FR"/>
          </a:p>
        </p:txBody>
      </p:sp>
    </p:spTree>
    <p:extLst>
      <p:ext uri="{BB962C8B-B14F-4D97-AF65-F5344CB8AC3E}">
        <p14:creationId xmlns:p14="http://schemas.microsoft.com/office/powerpoint/2010/main" val="15842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 la fin de la journée, nous remettons aux participants un dépliant reprenant les informations essentielles de la journée (nombreux tableaux récapitulatifs, réponses aux questions du quiz, recettes de </a:t>
            </a:r>
            <a:r>
              <a:rPr lang="fr-FR" dirty="0" err="1"/>
              <a:t>mocktails</a:t>
            </a:r>
            <a:r>
              <a:rPr lang="fr-FR" dirty="0"/>
              <a:t>).</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15</a:t>
            </a:fld>
            <a:endParaRPr lang="fr-FR"/>
          </a:p>
        </p:txBody>
      </p:sp>
    </p:spTree>
    <p:extLst>
      <p:ext uri="{BB962C8B-B14F-4D97-AF65-F5344CB8AC3E}">
        <p14:creationId xmlns:p14="http://schemas.microsoft.com/office/powerpoint/2010/main" val="291893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 ce dont vous avez besoin pour passer la journée est prêt à l'emploi.</a:t>
            </a:r>
          </a:p>
          <a:p>
            <a:endParaRPr lang="en-US" dirty="0"/>
          </a:p>
          <a:p>
            <a:r>
              <a:rPr lang="fr-FR" dirty="0"/>
              <a:t>Si vous avez besoin d'aide, je serais heureuse de vous aider et, si possible, de vous assister et d'animer à vos côtés votre journée de formation à la validation.</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16</a:t>
            </a:fld>
            <a:endParaRPr lang="fr-FR"/>
          </a:p>
        </p:txBody>
      </p:sp>
    </p:spTree>
    <p:extLst>
      <p:ext uri="{BB962C8B-B14F-4D97-AF65-F5344CB8AC3E}">
        <p14:creationId xmlns:p14="http://schemas.microsoft.com/office/powerpoint/2010/main" val="1748355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1D2D63E3-0550-4826-886B-56ADBA66688D}" type="slidenum">
              <a:rPr lang="fr-FR" smtClean="0"/>
              <a:t>21</a:t>
            </a:fld>
            <a:endParaRPr lang="fr-FR"/>
          </a:p>
        </p:txBody>
      </p:sp>
    </p:spTree>
    <p:extLst>
      <p:ext uri="{BB962C8B-B14F-4D97-AF65-F5344CB8AC3E}">
        <p14:creationId xmlns:p14="http://schemas.microsoft.com/office/powerpoint/2010/main" val="1746359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a:t>La formation </a:t>
            </a:r>
            <a:r>
              <a:rPr lang="fr-FR" dirty="0" err="1"/>
              <a:t>Yon</a:t>
            </a:r>
            <a:r>
              <a:rPr lang="fr-FR" dirty="0"/>
              <a:t>-Ka est divisée en 2 parties :</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le stage d'immersion de 5 jours</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le stage de validation d'une journée</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Lors du précédent rendez-vous YON-KA, nous avons découvert les 5 jours de formation "IMMERSION".</a:t>
            </a:r>
          </a:p>
          <a:p>
            <a:pPr marL="0" marR="0" indent="0" algn="l" defTabSz="914400" rtl="0" eaLnBrk="1" fontAlgn="auto" latinLnBrk="0" hangingPunct="1">
              <a:lnSpc>
                <a:spcPct val="100000"/>
              </a:lnSpc>
              <a:spcBef>
                <a:spcPts val="0"/>
              </a:spcBef>
              <a:spcAft>
                <a:spcPts val="0"/>
              </a:spcAft>
              <a:buClrTx/>
              <a:buSzTx/>
              <a:buFontTx/>
              <a:buNone/>
              <a:tabLst/>
              <a:defRPr/>
            </a:pPr>
            <a:r>
              <a:rPr lang="fr-FR" dirty="0"/>
              <a:t>Aujourd'hui nous allons découvrir la journée de validation, qui se déroule entre 6 mois et un an après la formation de niveau 1.</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fr-FR" dirty="0"/>
              <a:t>Tous les outils de formation sont disponibles.</a:t>
            </a:r>
          </a:p>
        </p:txBody>
      </p:sp>
      <p:sp>
        <p:nvSpPr>
          <p:cNvPr id="4" name="Espace réservé du numéro de diapositive 3"/>
          <p:cNvSpPr>
            <a:spLocks noGrp="1"/>
          </p:cNvSpPr>
          <p:nvPr>
            <p:ph type="sldNum" sz="quarter" idx="10"/>
          </p:nvPr>
        </p:nvSpPr>
        <p:spPr/>
        <p:txBody>
          <a:bodyPr/>
          <a:lstStyle/>
          <a:p>
            <a:fld id="{1D2D63E3-0550-4826-886B-56ADBA66688D}" type="slidenum">
              <a:rPr lang="fr-FR" smtClean="0"/>
              <a:t>2</a:t>
            </a:fld>
            <a:endParaRPr lang="fr-FR"/>
          </a:p>
        </p:txBody>
      </p:sp>
    </p:spTree>
    <p:extLst>
      <p:ext uri="{BB962C8B-B14F-4D97-AF65-F5344CB8AC3E}">
        <p14:creationId xmlns:p14="http://schemas.microsoft.com/office/powerpoint/2010/main" val="3541234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nous sommes rapidement aperçus qu'après la formation "immersion" de niveau 1, nous ne revoyions plus les esthéticiennes pendant plusieurs années. Et lorsque nous les revoyions, nous constations que les étapes fondamentales n'étaient pas ou plus connues, et que les connaissances n'étaient pas suffisantes pour conseiller et vendre les produits et soins </a:t>
            </a:r>
            <a:r>
              <a:rPr lang="fr-FR" dirty="0" err="1"/>
              <a:t>YON-KA.Nous</a:t>
            </a:r>
            <a:r>
              <a:rPr lang="fr-FR" dirty="0"/>
              <a:t> avons donc créé un module de niveau 2 pour vérifier le niveau des esthéticiennes et approfondir leurs connaissances :</a:t>
            </a:r>
          </a:p>
          <a:p>
            <a:endParaRPr lang="fr-FR" dirty="0"/>
          </a:p>
          <a:p>
            <a:r>
              <a:rPr lang="fr-FR" dirty="0"/>
              <a:t>Une formation personnalisable pour toutes celles qui ont déjà suivi une formation </a:t>
            </a:r>
            <a:r>
              <a:rPr lang="fr-FR" dirty="0" err="1"/>
              <a:t>Yon</a:t>
            </a:r>
            <a:r>
              <a:rPr lang="fr-FR" dirty="0"/>
              <a:t>-Ka IMMERSION. </a:t>
            </a:r>
          </a:p>
          <a:p>
            <a:endParaRPr lang="fr-FR" dirty="0"/>
          </a:p>
          <a:p>
            <a:r>
              <a:rPr lang="fr-FR" dirty="0"/>
              <a:t>Idéalement entre 6 mois et 1 an après la formation de niveau 1.</a:t>
            </a:r>
          </a:p>
          <a:p>
            <a:endParaRPr lang="fr-FR" dirty="0"/>
          </a:p>
          <a:p>
            <a:r>
              <a:rPr lang="fr-FR" dirty="0"/>
              <a:t>Pour confirmer, réviser et approfondir ses connaissances.  </a:t>
            </a:r>
          </a:p>
          <a:p>
            <a:endParaRPr lang="fr-FR" dirty="0"/>
          </a:p>
          <a:p>
            <a:r>
              <a:rPr lang="fr-FR" dirty="0"/>
              <a:t>Qui renforce la nouvelle formation </a:t>
            </a:r>
            <a:r>
              <a:rPr lang="fr-FR" dirty="0" err="1"/>
              <a:t>Yon</a:t>
            </a:r>
            <a:r>
              <a:rPr lang="fr-FR" dirty="0"/>
              <a:t>-Ka et le suivi de la formation.</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3</a:t>
            </a:fld>
            <a:endParaRPr lang="fr-FR"/>
          </a:p>
        </p:txBody>
      </p:sp>
    </p:spTree>
    <p:extLst>
      <p:ext uri="{BB962C8B-B14F-4D97-AF65-F5344CB8AC3E}">
        <p14:creationId xmlns:p14="http://schemas.microsoft.com/office/powerpoint/2010/main" val="3662538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Plan de table à l'avance en fonction de la personnalité : </a:t>
            </a:r>
          </a:p>
          <a:p>
            <a:r>
              <a:rPr lang="fr-FR" dirty="0"/>
              <a:t>Chevalet et bracelet de couleur pour les équipes : 3 équipes </a:t>
            </a:r>
          </a:p>
          <a:p>
            <a:endParaRPr lang="fr-FR" dirty="0"/>
          </a:p>
          <a:p>
            <a:r>
              <a:rPr lang="fr-FR" dirty="0"/>
              <a:t>Le savant fou : Nous commençons par le savant fou qui veut tout savoir de ses attentes !</a:t>
            </a:r>
          </a:p>
          <a:p>
            <a:endParaRPr lang="fr-FR" dirty="0"/>
          </a:p>
          <a:p>
            <a:r>
              <a:rPr lang="fr-FR" dirty="0"/>
              <a:t>Les rendez-vous VIP : Nous inviterons ensuite 3 célébrités qui leur demanderont leur routine beauté.</a:t>
            </a:r>
          </a:p>
          <a:p>
            <a:endParaRPr lang="fr-FR" dirty="0"/>
          </a:p>
          <a:p>
            <a:r>
              <a:rPr lang="fr-FR" dirty="0"/>
              <a:t>Jeu de la grande bataille : 2 ou 3 équipes.</a:t>
            </a:r>
          </a:p>
        </p:txBody>
      </p:sp>
      <p:sp>
        <p:nvSpPr>
          <p:cNvPr id="4" name="Espace réservé du numéro de diapositive 3"/>
          <p:cNvSpPr>
            <a:spLocks noGrp="1"/>
          </p:cNvSpPr>
          <p:nvPr>
            <p:ph type="sldNum" sz="quarter" idx="5"/>
          </p:nvPr>
        </p:nvSpPr>
        <p:spPr/>
        <p:txBody>
          <a:bodyPr/>
          <a:lstStyle/>
          <a:p>
            <a:fld id="{D9B26655-F74F-47DB-904B-C500E7F8354F}" type="slidenum">
              <a:rPr lang="fr-FR" smtClean="0"/>
              <a:t>5</a:t>
            </a:fld>
            <a:endParaRPr lang="fr-FR"/>
          </a:p>
        </p:txBody>
      </p:sp>
    </p:spTree>
    <p:extLst>
      <p:ext uri="{BB962C8B-B14F-4D97-AF65-F5344CB8AC3E}">
        <p14:creationId xmlns:p14="http://schemas.microsoft.com/office/powerpoint/2010/main" val="2423111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introduire la journée, nous recherchons les attentes et les besoins de chaque participant</a:t>
            </a:r>
          </a:p>
          <a:p>
            <a:r>
              <a:rPr lang="fr-FR" dirty="0"/>
              <a:t>Nous commençons par le savant fou qui veut tout savoir sur leurs attentes ! Dessinez une tête de savant fou et complétez-la pendant le tour de table avec les attentes de chaque équipe : chaque attente représente une mèche de cheveux</a:t>
            </a:r>
          </a:p>
          <a:p>
            <a:r>
              <a:rPr lang="fr-FR" dirty="0"/>
              <a:t>vous pouvez décider de la compléter vous-même ou d'impliquer chaque participant</a:t>
            </a:r>
          </a:p>
          <a:p>
            <a:endParaRPr lang="fr-FR" dirty="0"/>
          </a:p>
          <a:p>
            <a:r>
              <a:rPr lang="fr-FR" dirty="0"/>
              <a:t>Permet d'adapter la formation "sur mesure". Même si nous avons un programme prédéfini, nous pourrons l'adapter aux besoins des participants.</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6</a:t>
            </a:fld>
            <a:endParaRPr lang="fr-FR"/>
          </a:p>
        </p:txBody>
      </p:sp>
    </p:spTree>
    <p:extLst>
      <p:ext uri="{BB962C8B-B14F-4D97-AF65-F5344CB8AC3E}">
        <p14:creationId xmlns:p14="http://schemas.microsoft.com/office/powerpoint/2010/main" val="29941889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1er jeu collectif : RENDEZ-VOUS VIP</a:t>
            </a:r>
          </a:p>
          <a:p>
            <a:endParaRPr lang="fr-FR" dirty="0"/>
          </a:p>
          <a:p>
            <a:r>
              <a:rPr lang="fr-FR" dirty="0"/>
              <a:t>Dans la mesure du possible, nous demandons aux personnes internes de jouer le rôle de VIP.</a:t>
            </a:r>
          </a:p>
          <a:p>
            <a:endParaRPr lang="fr-FR" dirty="0"/>
          </a:p>
          <a:p>
            <a:r>
              <a:rPr lang="fr-FR" dirty="0"/>
              <a:t>Vous connaissez tous l'importance du diagnostic cutané. Il est donc primordial de le rendre indispensable et efficace</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7</a:t>
            </a:fld>
            <a:endParaRPr lang="fr-FR"/>
          </a:p>
        </p:txBody>
      </p:sp>
    </p:spTree>
    <p:extLst>
      <p:ext uri="{BB962C8B-B14F-4D97-AF65-F5344CB8AC3E}">
        <p14:creationId xmlns:p14="http://schemas.microsoft.com/office/powerpoint/2010/main" val="3754774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Chaque célébrité nous permet d'approfondir les connaissances d'une gamme de produits et des soins professionnels qui y sont associés.</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8</a:t>
            </a:fld>
            <a:endParaRPr lang="fr-FR"/>
          </a:p>
        </p:txBody>
      </p:sp>
    </p:spTree>
    <p:extLst>
      <p:ext uri="{BB962C8B-B14F-4D97-AF65-F5344CB8AC3E}">
        <p14:creationId xmlns:p14="http://schemas.microsoft.com/office/powerpoint/2010/main" val="61558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Après les conseils sur les produits et les soins en cabine, en fonction des besoins de chaque personnalité, il faut trouver le peeling le plus adapté en montrant comment l'utiliser et avec le matériel adapté si nécessaire.</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10</a:t>
            </a:fld>
            <a:endParaRPr lang="fr-FR"/>
          </a:p>
        </p:txBody>
      </p:sp>
    </p:spTree>
    <p:extLst>
      <p:ext uri="{BB962C8B-B14F-4D97-AF65-F5344CB8AC3E}">
        <p14:creationId xmlns:p14="http://schemas.microsoft.com/office/powerpoint/2010/main" val="798176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retrouvons ici un jeu pour résumer l'utilisation des peelings grâce à un tableau à compléter</a:t>
            </a:r>
          </a:p>
          <a:p>
            <a:endParaRPr lang="fr-FR" dirty="0"/>
          </a:p>
          <a:p>
            <a:r>
              <a:rPr lang="fr-FR" dirty="0"/>
              <a:t>il s'agit de trouver </a:t>
            </a:r>
          </a:p>
          <a:p>
            <a:pPr marL="171450" indent="-171450">
              <a:buFont typeface="Arial" panose="020B0604020202020204" pitchFamily="34" charset="0"/>
              <a:buChar char="•"/>
            </a:pPr>
            <a:r>
              <a:rPr lang="fr-FR" dirty="0"/>
              <a:t>les différents acides contenus dans chaque peeling, </a:t>
            </a:r>
          </a:p>
          <a:p>
            <a:pPr marL="171450" indent="-171450">
              <a:buFont typeface="Arial" panose="020B0604020202020204" pitchFamily="34" charset="0"/>
              <a:buChar char="•"/>
            </a:pPr>
            <a:r>
              <a:rPr lang="fr-FR" dirty="0"/>
              <a:t>dans quels traitements ils sont utilisés </a:t>
            </a:r>
          </a:p>
          <a:p>
            <a:pPr marL="171450" indent="-171450">
              <a:buFont typeface="Arial" panose="020B0604020202020204" pitchFamily="34" charset="0"/>
              <a:buChar char="•"/>
            </a:pPr>
            <a:r>
              <a:rPr lang="fr-FR" dirty="0"/>
              <a:t>et les bénéfices</a:t>
            </a:r>
          </a:p>
        </p:txBody>
      </p:sp>
      <p:sp>
        <p:nvSpPr>
          <p:cNvPr id="4" name="Espace réservé du numéro de diapositive 3"/>
          <p:cNvSpPr>
            <a:spLocks noGrp="1"/>
          </p:cNvSpPr>
          <p:nvPr>
            <p:ph type="sldNum" sz="quarter" idx="5"/>
          </p:nvPr>
        </p:nvSpPr>
        <p:spPr/>
        <p:txBody>
          <a:bodyPr/>
          <a:lstStyle/>
          <a:p>
            <a:fld id="{AE92FA8B-D091-49E0-9E35-32B2453914C6}" type="slidenum">
              <a:rPr lang="fr-FR" smtClean="0"/>
              <a:t>11</a:t>
            </a:fld>
            <a:endParaRPr lang="fr-FR"/>
          </a:p>
        </p:txBody>
      </p:sp>
    </p:spTree>
    <p:extLst>
      <p:ext uri="{BB962C8B-B14F-4D97-AF65-F5344CB8AC3E}">
        <p14:creationId xmlns:p14="http://schemas.microsoft.com/office/powerpoint/2010/main" val="322654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9D48BF-A2DA-4C16-BB79-C824E2EDD9C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58152C6-F16B-4E94-9495-3C297A6AB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F8DEC6-5A1C-499F-83B3-9A92D01B10E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7B47940B-5CBD-4A85-8911-12F14A209E7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4804FA4-6F03-47AC-BD6F-CBF6D0217BF7}"/>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12681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21D613-0D69-482D-B68A-B331356184E6}"/>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58A2AFF-9329-44FD-952A-7B218D1D513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5478F63-3430-433C-8A0C-BF92D9D529D8}"/>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8F6E5FED-B252-4E05-878E-4C412C1C74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DD26BC7-725F-4858-A92E-4ADE7315E3B4}"/>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494693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92C7CF-4CED-4648-8970-A2839864F58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9AFD65CB-A097-499F-AB36-A873E5BCA51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31507F-0290-4AA3-8D35-1487422DF3D3}"/>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3A94074B-292E-42E6-B088-1A30F96011A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2C0D3C-09B5-4730-A328-BBA63D07AF6D}"/>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3326622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re + Texte + image droit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36011" y="6284980"/>
            <a:ext cx="519977" cy="448523"/>
          </a:xfrm>
          <a:prstGeom prst="rect">
            <a:avLst/>
          </a:prstGeom>
        </p:spPr>
      </p:pic>
      <p:sp>
        <p:nvSpPr>
          <p:cNvPr id="8" name="Espace réservé du texte 2"/>
          <p:cNvSpPr>
            <a:spLocks noGrp="1"/>
          </p:cNvSpPr>
          <p:nvPr>
            <p:ph type="body" sz="quarter" idx="10"/>
          </p:nvPr>
        </p:nvSpPr>
        <p:spPr>
          <a:xfrm>
            <a:off x="838200" y="1278543"/>
            <a:ext cx="6765616" cy="492804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itre 3"/>
          <p:cNvSpPr>
            <a:spLocks noGrp="1"/>
          </p:cNvSpPr>
          <p:nvPr>
            <p:ph type="title"/>
          </p:nvPr>
        </p:nvSpPr>
        <p:spPr>
          <a:xfrm>
            <a:off x="838200" y="268022"/>
            <a:ext cx="10515600" cy="792036"/>
          </a:xfrm>
          <a:prstGeom prst="rect">
            <a:avLst/>
          </a:prstGeom>
        </p:spPr>
        <p:txBody>
          <a:bodyPr/>
          <a:lstStyle/>
          <a:p>
            <a:r>
              <a:rPr lang="fr-FR"/>
              <a:t>Modifiez le style du titre</a:t>
            </a:r>
          </a:p>
        </p:txBody>
      </p:sp>
      <p:sp>
        <p:nvSpPr>
          <p:cNvPr id="10" name="Espace réservé pour une image  5"/>
          <p:cNvSpPr>
            <a:spLocks noGrp="1"/>
          </p:cNvSpPr>
          <p:nvPr>
            <p:ph type="pic" sz="quarter" idx="11"/>
          </p:nvPr>
        </p:nvSpPr>
        <p:spPr>
          <a:xfrm>
            <a:off x="7895129" y="1278543"/>
            <a:ext cx="3458671" cy="4928048"/>
          </a:xfrm>
          <a:prstGeom prst="rect">
            <a:avLst/>
          </a:prstGeom>
        </p:spPr>
        <p:txBody>
          <a:bodyPr/>
          <a:lstStyle/>
          <a:p>
            <a:endParaRPr lang="fr-FR"/>
          </a:p>
        </p:txBody>
      </p:sp>
      <p:pic>
        <p:nvPicPr>
          <p:cNvPr id="6" name="Image 5">
            <a:extLst>
              <a:ext uri="{FF2B5EF4-FFF2-40B4-BE49-F238E27FC236}">
                <a16:creationId xmlns:a16="http://schemas.microsoft.com/office/drawing/2014/main" id="{BDEABD9B-35F0-4C4E-A75B-4781CBD69EDC}"/>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33454" y="0"/>
            <a:ext cx="12215321" cy="6858000"/>
          </a:xfrm>
          <a:prstGeom prst="rect">
            <a:avLst/>
          </a:prstGeom>
        </p:spPr>
      </p:pic>
    </p:spTree>
    <p:extLst>
      <p:ext uri="{BB962C8B-B14F-4D97-AF65-F5344CB8AC3E}">
        <p14:creationId xmlns:p14="http://schemas.microsoft.com/office/powerpoint/2010/main" val="12163472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court + Texte">
    <p:spTree>
      <p:nvGrpSpPr>
        <p:cNvPr id="1" name=""/>
        <p:cNvGrpSpPr/>
        <p:nvPr/>
      </p:nvGrpSpPr>
      <p:grpSpPr>
        <a:xfrm>
          <a:off x="0" y="0"/>
          <a:ext cx="0" cy="0"/>
          <a:chOff x="0" y="0"/>
          <a:chExt cx="0" cy="0"/>
        </a:xfrm>
      </p:grpSpPr>
      <p:sp>
        <p:nvSpPr>
          <p:cNvPr id="3" name="Espace réservé du texte 2"/>
          <p:cNvSpPr>
            <a:spLocks noGrp="1"/>
          </p:cNvSpPr>
          <p:nvPr>
            <p:ph type="body" sz="quarter" idx="10"/>
          </p:nvPr>
        </p:nvSpPr>
        <p:spPr>
          <a:xfrm>
            <a:off x="838200" y="1270450"/>
            <a:ext cx="10515600" cy="4879498"/>
          </a:xfrm>
          <a:prstGeom prst="rect">
            <a:avLst/>
          </a:prstGeom>
        </p:spPr>
        <p:txBody>
          <a:bodyPr/>
          <a:lstStyle>
            <a:lvl1pPr>
              <a:defRPr sz="2400"/>
            </a:lvl1pPr>
            <a:lvl2pPr>
              <a:defRPr sz="2000"/>
            </a:lvl2pPr>
            <a:lvl3pPr>
              <a:defRPr sz="1800"/>
            </a:lvl3pPr>
            <a:lvl4pPr>
              <a:defRPr sz="1600"/>
            </a:lvl4pPr>
            <a:lvl5pPr>
              <a:defRPr sz="1600"/>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itre 3"/>
          <p:cNvSpPr>
            <a:spLocks noGrp="1"/>
          </p:cNvSpPr>
          <p:nvPr>
            <p:ph type="title"/>
          </p:nvPr>
        </p:nvSpPr>
        <p:spPr>
          <a:xfrm>
            <a:off x="838200" y="254369"/>
            <a:ext cx="10515600" cy="792036"/>
          </a:xfrm>
          <a:prstGeom prst="rect">
            <a:avLst/>
          </a:prstGeom>
        </p:spPr>
        <p:txBody>
          <a:bodyPr/>
          <a:lstStyle/>
          <a:p>
            <a:r>
              <a:rPr lang="fr-FR"/>
              <a:t>Modifiez le style du titre</a:t>
            </a:r>
          </a:p>
        </p:txBody>
      </p:sp>
    </p:spTree>
    <p:extLst>
      <p:ext uri="{BB962C8B-B14F-4D97-AF65-F5344CB8AC3E}">
        <p14:creationId xmlns:p14="http://schemas.microsoft.com/office/powerpoint/2010/main" val="26108387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B02D78-9C20-46EB-AB50-BCBE55E86B3A}"/>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E9B8698-AE7B-4BE6-968E-2CD964F7DE1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688CA2A-648D-4727-99A3-C95B4F25C750}"/>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E559314B-D11A-4B06-8F7E-A1238AE1166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76C0884-DAC4-424D-BA08-68CC9F493A86}"/>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1326069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FAAF48-A4DC-489A-A41A-42C3C7F7607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1F6148B-9C6B-44C1-B891-FCCDDE2F4E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D0989BA-2F19-4F03-BFAC-4B298E66D364}"/>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9E30A52F-1B9C-4A06-9226-886C551E5F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CA41E0D-B5CE-4F88-BC09-DE2E574BE2CF}"/>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257271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03CBB-ABFF-408B-8352-22A670DF21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DD3A010-2199-4113-96C2-23ACBB8833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D93A3B15-E7FD-4C2B-B3FC-B2A99512EFB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6A19D60D-6EA9-4045-9AC3-6189693C726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033374E4-C44C-4287-98E1-A6911931C48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6D0A670-7659-4F54-BE42-C6207A0B95B7}"/>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3687439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6D8AD8-B01B-4928-B835-FF4F0D8752F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EA22F33-AE57-47FF-89B9-FCE24037D3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A55A247-EC32-4810-BCB3-25E280CFB364}"/>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0216730-81A7-4503-8887-679B62D289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C1CEB29-6DA3-40C9-A75B-8BE89745F39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980416C-E358-428B-A75C-5861DC0E3850}"/>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8" name="Espace réservé du pied de page 7">
            <a:extLst>
              <a:ext uri="{FF2B5EF4-FFF2-40B4-BE49-F238E27FC236}">
                <a16:creationId xmlns:a16="http://schemas.microsoft.com/office/drawing/2014/main" id="{38327742-3059-4BD4-8C24-98E8E0483C1B}"/>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8E77AB9-1E29-4054-8AD1-94C6F8126A95}"/>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187204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F6CEFD2-5CE2-41E0-99C3-A121F4D0B0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AC7A506-635E-4D11-8F71-AA1269E4711F}"/>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4" name="Espace réservé du pied de page 3">
            <a:extLst>
              <a:ext uri="{FF2B5EF4-FFF2-40B4-BE49-F238E27FC236}">
                <a16:creationId xmlns:a16="http://schemas.microsoft.com/office/drawing/2014/main" id="{7A1529B2-A65D-49A7-B1AF-E9987DACB8D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37C0293-5DC3-4A36-9B06-17C3BB6F0F86}"/>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5306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4A5B519-8C18-4B7C-83D3-15C2BEED9FFE}"/>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3" name="Espace réservé du pied de page 2">
            <a:extLst>
              <a:ext uri="{FF2B5EF4-FFF2-40B4-BE49-F238E27FC236}">
                <a16:creationId xmlns:a16="http://schemas.microsoft.com/office/drawing/2014/main" id="{B8072B8C-BB89-4DDB-93DB-5D21217C85C2}"/>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DD51001-808D-40B3-AEA4-6C0D170D8FAA}"/>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1016029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0FD1D9-FC1E-4A6A-AD65-F7E73E36A67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4C2A6EAE-5A14-4E5A-8F9F-10E907FA96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6A49410C-78F9-4944-9FF3-54071EB852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76E0C53C-D62A-46C8-BCF8-DC5BE6B93CF9}"/>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6B4072DC-66C1-4E7B-8461-08B97B11F0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A80362F-BB5F-48C6-9255-355D175B3E34}"/>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40545853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9FED0B-E22E-4756-9C24-5310AB5527E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64347461-3BD2-4001-BB96-116E808C49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EF2BC99F-F913-46AF-A50B-732C747CF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C26D328-C828-4994-8008-00C9E43648B1}"/>
              </a:ext>
            </a:extLst>
          </p:cNvPr>
          <p:cNvSpPr>
            <a:spLocks noGrp="1"/>
          </p:cNvSpPr>
          <p:nvPr>
            <p:ph type="dt" sz="half" idx="10"/>
          </p:nvPr>
        </p:nvSpPr>
        <p:spPr/>
        <p:txBody>
          <a:bodyPr/>
          <a:lstStyle/>
          <a:p>
            <a:fld id="{AB074B4F-6ED1-4F28-994B-DAECD3D91F52}" type="datetimeFigureOut">
              <a:rPr lang="fr-FR" smtClean="0"/>
              <a:t>18/04/2023</a:t>
            </a:fld>
            <a:endParaRPr lang="fr-FR"/>
          </a:p>
        </p:txBody>
      </p:sp>
      <p:sp>
        <p:nvSpPr>
          <p:cNvPr id="6" name="Espace réservé du pied de page 5">
            <a:extLst>
              <a:ext uri="{FF2B5EF4-FFF2-40B4-BE49-F238E27FC236}">
                <a16:creationId xmlns:a16="http://schemas.microsoft.com/office/drawing/2014/main" id="{2AD23969-F650-4789-988D-F6006C29197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453DB83-7153-4C91-A286-10F14D231C0B}"/>
              </a:ext>
            </a:extLst>
          </p:cNvPr>
          <p:cNvSpPr>
            <a:spLocks noGrp="1"/>
          </p:cNvSpPr>
          <p:nvPr>
            <p:ph type="sldNum" sz="quarter" idx="12"/>
          </p:nvPr>
        </p:nvSpPr>
        <p:spPr/>
        <p:txBody>
          <a:bodyPr/>
          <a:lstStyle/>
          <a:p>
            <a:fld id="{02372413-6802-4036-B3D9-E7A8017C2A53}" type="slidenum">
              <a:rPr lang="fr-FR" smtClean="0"/>
              <a:t>‹N°›</a:t>
            </a:fld>
            <a:endParaRPr lang="fr-FR"/>
          </a:p>
        </p:txBody>
      </p:sp>
    </p:spTree>
    <p:extLst>
      <p:ext uri="{BB962C8B-B14F-4D97-AF65-F5344CB8AC3E}">
        <p14:creationId xmlns:p14="http://schemas.microsoft.com/office/powerpoint/2010/main" val="2029641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8282035-76A0-478D-B5C9-50A2A48419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1331069F-03BC-45C6-B7FD-E42F0BAD32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947F68E-B327-4197-81A5-03E3481F7F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74B4F-6ED1-4F28-994B-DAECD3D91F52}" type="datetimeFigureOut">
              <a:rPr lang="fr-FR" smtClean="0"/>
              <a:t>18/04/2023</a:t>
            </a:fld>
            <a:endParaRPr lang="fr-FR"/>
          </a:p>
        </p:txBody>
      </p:sp>
      <p:sp>
        <p:nvSpPr>
          <p:cNvPr id="5" name="Espace réservé du pied de page 4">
            <a:extLst>
              <a:ext uri="{FF2B5EF4-FFF2-40B4-BE49-F238E27FC236}">
                <a16:creationId xmlns:a16="http://schemas.microsoft.com/office/drawing/2014/main" id="{B83B65E9-8C91-4428-88A2-BA5CF80DE8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DFEB8E4-3F00-4851-AD3B-EFF930A4AC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72413-6802-4036-B3D9-E7A8017C2A53}" type="slidenum">
              <a:rPr lang="fr-FR" smtClean="0"/>
              <a:t>‹N°›</a:t>
            </a:fld>
            <a:endParaRPr lang="fr-FR"/>
          </a:p>
        </p:txBody>
      </p:sp>
    </p:spTree>
    <p:extLst>
      <p:ext uri="{BB962C8B-B14F-4D97-AF65-F5344CB8AC3E}">
        <p14:creationId xmlns:p14="http://schemas.microsoft.com/office/powerpoint/2010/main" val="35916162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notesSlide" Target="../notesSlides/notesSlide9.xml"/><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4.vml"/><Relationship Id="rId5" Type="http://schemas.openxmlformats.org/officeDocument/2006/relationships/image" Target="../media/image32.w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39.wmf"/><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44.wmf"/><Relationship Id="rId18" Type="http://schemas.openxmlformats.org/officeDocument/2006/relationships/oleObject" Target="../embeddings/oleObject13.bin"/><Relationship Id="rId3" Type="http://schemas.openxmlformats.org/officeDocument/2006/relationships/notesSlide" Target="../notesSlides/notesSlide14.xml"/><Relationship Id="rId7" Type="http://schemas.openxmlformats.org/officeDocument/2006/relationships/image" Target="../media/image41.wmf"/><Relationship Id="rId12" Type="http://schemas.openxmlformats.org/officeDocument/2006/relationships/oleObject" Target="../embeddings/oleObject10.bin"/><Relationship Id="rId17" Type="http://schemas.openxmlformats.org/officeDocument/2006/relationships/image" Target="../media/image46.wmf"/><Relationship Id="rId2" Type="http://schemas.openxmlformats.org/officeDocument/2006/relationships/slideLayout" Target="../slideLayouts/slideLayout12.xml"/><Relationship Id="rId16" Type="http://schemas.openxmlformats.org/officeDocument/2006/relationships/oleObject" Target="../embeddings/oleObject12.bin"/><Relationship Id="rId1" Type="http://schemas.openxmlformats.org/officeDocument/2006/relationships/vmlDrawing" Target="../drawings/vmlDrawing6.vml"/><Relationship Id="rId6" Type="http://schemas.openxmlformats.org/officeDocument/2006/relationships/oleObject" Target="../embeddings/oleObject7.bin"/><Relationship Id="rId11" Type="http://schemas.openxmlformats.org/officeDocument/2006/relationships/image" Target="../media/image43.wmf"/><Relationship Id="rId5" Type="http://schemas.openxmlformats.org/officeDocument/2006/relationships/image" Target="../media/image40.wmf"/><Relationship Id="rId15" Type="http://schemas.openxmlformats.org/officeDocument/2006/relationships/image" Target="../media/image45.wmf"/><Relationship Id="rId10" Type="http://schemas.openxmlformats.org/officeDocument/2006/relationships/oleObject" Target="../embeddings/oleObject9.bin"/><Relationship Id="rId19" Type="http://schemas.openxmlformats.org/officeDocument/2006/relationships/image" Target="../media/image47.wmf"/><Relationship Id="rId4" Type="http://schemas.openxmlformats.org/officeDocument/2006/relationships/oleObject" Target="../embeddings/oleObject6.bin"/><Relationship Id="rId9" Type="http://schemas.openxmlformats.org/officeDocument/2006/relationships/image" Target="../media/image42.wmf"/><Relationship Id="rId14" Type="http://schemas.openxmlformats.org/officeDocument/2006/relationships/oleObject" Target="../embeddings/oleObject11.bin"/></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8.png"/><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12.xml"/><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wmf"/><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6.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tableau blanc&#10;&#10;Description générée automatiquement">
            <a:extLst>
              <a:ext uri="{FF2B5EF4-FFF2-40B4-BE49-F238E27FC236}">
                <a16:creationId xmlns:a16="http://schemas.microsoft.com/office/drawing/2014/main" id="{2F6D044E-F975-9987-79C3-CBBD1A16A564}"/>
              </a:ext>
            </a:extLst>
          </p:cNvPr>
          <p:cNvPicPr>
            <a:picLocks noGrp="1" noRot="1" noChangeAspec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127" t="-1" r="13" b="20"/>
          <a:stretch/>
        </p:blipFill>
        <p:spPr>
          <a:xfrm>
            <a:off x="0" y="1282"/>
            <a:ext cx="12188952" cy="6856718"/>
          </a:xfrm>
          <a:prstGeom prst="rect">
            <a:avLst/>
          </a:prstGeom>
        </p:spPr>
      </p:pic>
    </p:spTree>
    <p:extLst>
      <p:ext uri="{BB962C8B-B14F-4D97-AF65-F5344CB8AC3E}">
        <p14:creationId xmlns:p14="http://schemas.microsoft.com/office/powerpoint/2010/main" val="1567007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E6D95A20-BD0E-4ECD-AE48-44E9FDE31A50}"/>
              </a:ext>
            </a:extLst>
          </p:cNvPr>
          <p:cNvSpPr txBox="1">
            <a:spLocks/>
          </p:cNvSpPr>
          <p:nvPr/>
        </p:nvSpPr>
        <p:spPr>
          <a:xfrm>
            <a:off x="838200" y="254369"/>
            <a:ext cx="10515600" cy="792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solidFill>
                  <a:srgbClr val="3E3E3E"/>
                </a:solidFill>
                <a:latin typeface="KyivType Sans2" panose="00000500000000000000" pitchFamily="50" charset="0"/>
              </a:rPr>
              <a:t>RDV VIP</a:t>
            </a:r>
          </a:p>
        </p:txBody>
      </p:sp>
      <p:sp>
        <p:nvSpPr>
          <p:cNvPr id="7" name="Titre 1">
            <a:extLst>
              <a:ext uri="{FF2B5EF4-FFF2-40B4-BE49-F238E27FC236}">
                <a16:creationId xmlns:a16="http://schemas.microsoft.com/office/drawing/2014/main" id="{1233A133-F1A3-4808-8E89-DFCD6CD3B8A4}"/>
              </a:ext>
            </a:extLst>
          </p:cNvPr>
          <p:cNvSpPr txBox="1">
            <a:spLocks/>
          </p:cNvSpPr>
          <p:nvPr/>
        </p:nvSpPr>
        <p:spPr>
          <a:xfrm>
            <a:off x="1256627" y="4115127"/>
            <a:ext cx="3871909" cy="1557527"/>
          </a:xfrm>
          <a:prstGeom prst="rect">
            <a:avLst/>
          </a:prstGeom>
          <a:noFill/>
          <a:ln>
            <a:solidFill>
              <a:schemeClr val="accent2">
                <a:lumMod val="40000"/>
                <a:lumOff val="60000"/>
              </a:schemeClr>
            </a:solidFill>
          </a:ln>
        </p:spPr>
        <p:txBody>
          <a:bodyPr vert="horz" lIns="51435" tIns="25718" rIns="51435" bIns="25718" rtlCol="0" anchor="b">
            <a:normAutofit fontScale="5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8" name="ZoneTexte 7">
            <a:extLst>
              <a:ext uri="{FF2B5EF4-FFF2-40B4-BE49-F238E27FC236}">
                <a16:creationId xmlns:a16="http://schemas.microsoft.com/office/drawing/2014/main" id="{86CFAC59-0726-4734-A3AF-20297A398268}"/>
              </a:ext>
            </a:extLst>
          </p:cNvPr>
          <p:cNvSpPr txBox="1"/>
          <p:nvPr/>
        </p:nvSpPr>
        <p:spPr>
          <a:xfrm>
            <a:off x="1277151" y="4253767"/>
            <a:ext cx="3838212" cy="1077218"/>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3 PEELINGS - 3 TECHNIQUES</a:t>
            </a:r>
          </a:p>
          <a:p>
            <a:pPr lvl="0" algn="ctr"/>
            <a:endParaRPr lang="en-US" sz="1200" dirty="0">
              <a:latin typeface="Roboto Light" panose="02000000000000000000" pitchFamily="2" charset="0"/>
              <a:ea typeface="Roboto Light" panose="02000000000000000000" pitchFamily="2" charset="0"/>
            </a:endParaRPr>
          </a:p>
          <a:p>
            <a:pPr lvl="0" algn="just"/>
            <a:r>
              <a:rPr lang="fr-FR" sz="1200" dirty="0">
                <a:latin typeface="Roboto Light" panose="02000000000000000000" pitchFamily="2" charset="0"/>
                <a:ea typeface="Roboto Light" panose="02000000000000000000" pitchFamily="2" charset="0"/>
              </a:rPr>
              <a:t>Chaque équipe dispose d'un plateau avec : les 3 peelings, tous les accessoires et techniques associés, la quantité de produit nécessaire, la méthode de retrait.</a:t>
            </a:r>
          </a:p>
        </p:txBody>
      </p:sp>
      <p:sp>
        <p:nvSpPr>
          <p:cNvPr id="9" name="Titre 1">
            <a:extLst>
              <a:ext uri="{FF2B5EF4-FFF2-40B4-BE49-F238E27FC236}">
                <a16:creationId xmlns:a16="http://schemas.microsoft.com/office/drawing/2014/main" id="{9ACE46A6-950E-465C-9DC3-7CD84D327687}"/>
              </a:ext>
            </a:extLst>
          </p:cNvPr>
          <p:cNvSpPr txBox="1">
            <a:spLocks/>
          </p:cNvSpPr>
          <p:nvPr/>
        </p:nvSpPr>
        <p:spPr>
          <a:xfrm>
            <a:off x="8871265" y="3583503"/>
            <a:ext cx="2276282" cy="1764059"/>
          </a:xfrm>
          <a:prstGeom prst="rect">
            <a:avLst/>
          </a:prstGeom>
          <a:solidFill>
            <a:srgbClr val="FFE6E4">
              <a:alpha val="61176"/>
            </a:srgbClr>
          </a:solidFill>
        </p:spPr>
        <p:txBody>
          <a:bodyPr vert="horz" lIns="51435" tIns="25718" rIns="51435" bIns="25718" rtlCol="0" anchor="b">
            <a:normAutofit/>
          </a:bodyPr>
          <a:lstStyle>
            <a:defPPr>
              <a:defRPr lang="fr-FR"/>
            </a:defPPr>
            <a:lvl1pPr defTabSz="685800">
              <a:lnSpc>
                <a:spcPct val="90000"/>
              </a:lnSpc>
              <a:spcBef>
                <a:spcPct val="0"/>
              </a:spcBef>
              <a:buNone/>
              <a:defRPr sz="400">
                <a:latin typeface="+mj-lt"/>
                <a:ea typeface="+mj-ea"/>
                <a:cs typeface="+mj-cs"/>
              </a:defRPr>
            </a:lvl1pPr>
          </a:lstStyle>
          <a:p>
            <a:br>
              <a:rPr lang="fr-FR"/>
            </a:br>
            <a:br>
              <a:rPr lang="fr-FR"/>
            </a:br>
            <a:br>
              <a:rPr lang="fr-FR"/>
            </a:br>
            <a:br>
              <a:rPr lang="fr-FR"/>
            </a:br>
            <a:br>
              <a:rPr lang="fr-FR"/>
            </a:br>
            <a:br>
              <a:rPr lang="fr-FR"/>
            </a:br>
            <a:br>
              <a:rPr lang="fr-FR"/>
            </a:br>
            <a:br>
              <a:rPr lang="fr-FR"/>
            </a:br>
            <a:r>
              <a:rPr lang="fr-FR"/>
              <a:t> </a:t>
            </a:r>
            <a:br>
              <a:rPr lang="fr-FR"/>
            </a:br>
            <a:br>
              <a:rPr lang="fr-FR"/>
            </a:br>
            <a:r>
              <a:rPr lang="fr-FR"/>
              <a:t> </a:t>
            </a:r>
            <a:endParaRPr lang="fr-FR" dirty="0"/>
          </a:p>
        </p:txBody>
      </p:sp>
      <p:sp>
        <p:nvSpPr>
          <p:cNvPr id="10" name="ZoneTexte 9">
            <a:extLst>
              <a:ext uri="{FF2B5EF4-FFF2-40B4-BE49-F238E27FC236}">
                <a16:creationId xmlns:a16="http://schemas.microsoft.com/office/drawing/2014/main" id="{97D12B08-98D8-4E6E-972A-D19303B41D2D}"/>
              </a:ext>
            </a:extLst>
          </p:cNvPr>
          <p:cNvSpPr txBox="1"/>
          <p:nvPr/>
        </p:nvSpPr>
        <p:spPr>
          <a:xfrm>
            <a:off x="8860841" y="3734746"/>
            <a:ext cx="2326995" cy="1384995"/>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Les points </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1 point pour chaque bon élément. </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+1 point de bonus pour la démo de l'épluchure. </a:t>
            </a:r>
            <a:endParaRPr lang="fr-FR" sz="2800" dirty="0">
              <a:latin typeface="KyivType Sans2" panose="00000500000000000000" charset="0"/>
            </a:endParaRPr>
          </a:p>
        </p:txBody>
      </p:sp>
      <p:sp>
        <p:nvSpPr>
          <p:cNvPr id="11" name="Rectangle 10">
            <a:extLst>
              <a:ext uri="{FF2B5EF4-FFF2-40B4-BE49-F238E27FC236}">
                <a16:creationId xmlns:a16="http://schemas.microsoft.com/office/drawing/2014/main" id="{47816CE7-62A6-4751-A105-16A9F5BC9E33}"/>
              </a:ext>
            </a:extLst>
          </p:cNvPr>
          <p:cNvSpPr/>
          <p:nvPr/>
        </p:nvSpPr>
        <p:spPr>
          <a:xfrm>
            <a:off x="6458102" y="3593236"/>
            <a:ext cx="2326995" cy="1754326"/>
          </a:xfrm>
          <a:prstGeom prst="rect">
            <a:avLst/>
          </a:prstGeom>
          <a:solidFill>
            <a:srgbClr val="FDD6C2"/>
          </a:solidFill>
        </p:spPr>
        <p:txBody>
          <a:bodyPr wrap="square">
            <a:spAutoFit/>
          </a:bodyPr>
          <a:lstStyle/>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a:latin typeface="Roboto Light" panose="02000000000000000000" pitchFamily="2" charset="0"/>
                <a:ea typeface="Roboto Light" panose="02000000000000000000" pitchFamily="2" charset="0"/>
              </a:rPr>
              <a:t>En fonction de votre célébrité et du diagnostic réalisé juste avant, sélectionnez le peeling recommandé et tous les éléments associés. Ne gardez que les bons éléments sur le plateau </a:t>
            </a:r>
          </a:p>
          <a:p>
            <a:pPr algn="just"/>
            <a:endParaRPr lang="en-US" sz="1200" dirty="0">
              <a:latin typeface="Roboto Light" panose="02000000000000000000" pitchFamily="2" charset="0"/>
              <a:ea typeface="Roboto Light" panose="02000000000000000000" pitchFamily="2" charset="0"/>
            </a:endParaRPr>
          </a:p>
        </p:txBody>
      </p:sp>
      <p:sp>
        <p:nvSpPr>
          <p:cNvPr id="12" name="Titre 3">
            <a:extLst>
              <a:ext uri="{FF2B5EF4-FFF2-40B4-BE49-F238E27FC236}">
                <a16:creationId xmlns:a16="http://schemas.microsoft.com/office/drawing/2014/main" id="{33DA0383-3284-4BD5-955C-22274FDB9097}"/>
              </a:ext>
            </a:extLst>
          </p:cNvPr>
          <p:cNvSpPr txBox="1">
            <a:spLocks/>
          </p:cNvSpPr>
          <p:nvPr/>
        </p:nvSpPr>
        <p:spPr>
          <a:xfrm>
            <a:off x="6458102" y="2011228"/>
            <a:ext cx="4689442" cy="294618"/>
          </a:xfrm>
          <a:prstGeom prst="rect">
            <a:avLst/>
          </a:prstGeom>
        </p:spPr>
        <p:txBody>
          <a:bodyPr vert="horz" lIns="51435" tIns="25718" rIns="51435" bIns="25718" rtlCol="0" anchor="b">
            <a:noAutofit/>
          </a:bodyPr>
          <a:lstStyle>
            <a:defPPr>
              <a:defRPr lang="fr-FR"/>
            </a:defPPr>
            <a:lvl1pPr algn="ctr" defTabSz="685800">
              <a:lnSpc>
                <a:spcPct val="100000"/>
              </a:lnSpc>
              <a:spcBef>
                <a:spcPct val="0"/>
              </a:spcBef>
              <a:buNone/>
              <a:defRPr sz="1600">
                <a:solidFill>
                  <a:srgbClr val="F16861"/>
                </a:solidFill>
                <a:latin typeface="KyivType Sans2" panose="00000500000000000000" charset="0"/>
                <a:ea typeface="+mj-ea"/>
                <a:cs typeface="+mj-cs"/>
              </a:defRPr>
            </a:lvl1pPr>
          </a:lstStyle>
          <a:p>
            <a:r>
              <a:rPr lang="fr-FR" dirty="0"/>
              <a:t>OBJECTIFS </a:t>
            </a:r>
          </a:p>
        </p:txBody>
      </p:sp>
      <p:sp>
        <p:nvSpPr>
          <p:cNvPr id="13" name="ZoneTexte 12">
            <a:extLst>
              <a:ext uri="{FF2B5EF4-FFF2-40B4-BE49-F238E27FC236}">
                <a16:creationId xmlns:a16="http://schemas.microsoft.com/office/drawing/2014/main" id="{5F732750-DE96-4C24-B129-C6D3E26250CE}"/>
              </a:ext>
            </a:extLst>
          </p:cNvPr>
          <p:cNvSpPr txBox="1"/>
          <p:nvPr/>
        </p:nvSpPr>
        <p:spPr>
          <a:xfrm>
            <a:off x="6458102" y="2460428"/>
            <a:ext cx="4689442" cy="1015663"/>
          </a:xfrm>
          <a:prstGeom prst="rect">
            <a:avLst/>
          </a:prstGeom>
          <a:noFill/>
          <a:ln>
            <a:solidFill>
              <a:schemeClr val="accent2">
                <a:lumMod val="40000"/>
                <a:lumOff val="60000"/>
              </a:schemeClr>
            </a:solidFill>
          </a:ln>
        </p:spPr>
        <p:txBody>
          <a:bodyPr wrap="square" rtlCol="0">
            <a:spAutoFit/>
          </a:bodyPr>
          <a:lstStyle/>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Approfondir les connaissances des esthéticiennes sur les peelings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Confirmer les méthodes d'utilisation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Se sentir plus à l'aise pour recommander et utiliser chaque peeling</a:t>
            </a:r>
          </a:p>
        </p:txBody>
      </p:sp>
      <p:grpSp>
        <p:nvGrpSpPr>
          <p:cNvPr id="14" name="Groupe 13">
            <a:extLst>
              <a:ext uri="{FF2B5EF4-FFF2-40B4-BE49-F238E27FC236}">
                <a16:creationId xmlns:a16="http://schemas.microsoft.com/office/drawing/2014/main" id="{D2918423-201B-4A44-B1AE-DD2B57C466F3}"/>
              </a:ext>
            </a:extLst>
          </p:cNvPr>
          <p:cNvGrpSpPr/>
          <p:nvPr/>
        </p:nvGrpSpPr>
        <p:grpSpPr>
          <a:xfrm>
            <a:off x="1256627" y="233084"/>
            <a:ext cx="3871910" cy="3497368"/>
            <a:chOff x="415123" y="660233"/>
            <a:chExt cx="6104157" cy="5629263"/>
          </a:xfrm>
        </p:grpSpPr>
        <p:pic>
          <p:nvPicPr>
            <p:cNvPr id="15" name="Picture 5">
              <a:extLst>
                <a:ext uri="{FF2B5EF4-FFF2-40B4-BE49-F238E27FC236}">
                  <a16:creationId xmlns:a16="http://schemas.microsoft.com/office/drawing/2014/main" id="{815AFA72-AE36-4D3D-9E2E-AA9CD07619B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rot="7759310">
              <a:off x="5324332" y="5523309"/>
              <a:ext cx="1233134" cy="29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Image 15">
              <a:extLst>
                <a:ext uri="{FF2B5EF4-FFF2-40B4-BE49-F238E27FC236}">
                  <a16:creationId xmlns:a16="http://schemas.microsoft.com/office/drawing/2014/main" id="{EAE73356-4CC2-48EE-95F6-2F905638C23F}"/>
                </a:ext>
              </a:extLst>
            </p:cNvPr>
            <p:cNvPicPr>
              <a:picLocks noChangeAspect="1"/>
            </p:cNvPicPr>
            <p:nvPr/>
          </p:nvPicPr>
          <p:blipFill>
            <a:blip r:embed="rId4"/>
            <a:stretch>
              <a:fillRect/>
            </a:stretch>
          </p:blipFill>
          <p:spPr>
            <a:xfrm>
              <a:off x="415123" y="3174188"/>
              <a:ext cx="552114" cy="787441"/>
            </a:xfrm>
            <a:prstGeom prst="rect">
              <a:avLst/>
            </a:prstGeom>
          </p:spPr>
        </p:pic>
        <p:pic>
          <p:nvPicPr>
            <p:cNvPr id="17" name="Picture 9">
              <a:extLst>
                <a:ext uri="{FF2B5EF4-FFF2-40B4-BE49-F238E27FC236}">
                  <a16:creationId xmlns:a16="http://schemas.microsoft.com/office/drawing/2014/main" id="{D086B4C9-CFC7-4B84-9F64-C2B9814E95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86286" y="5757731"/>
              <a:ext cx="628243" cy="37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0">
              <a:extLst>
                <a:ext uri="{FF2B5EF4-FFF2-40B4-BE49-F238E27FC236}">
                  <a16:creationId xmlns:a16="http://schemas.microsoft.com/office/drawing/2014/main" id="{0075AAED-1316-4EC0-A256-D884D1FEDB6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4529" y="5766733"/>
              <a:ext cx="604600" cy="369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a:extLst>
                <a:ext uri="{FF2B5EF4-FFF2-40B4-BE49-F238E27FC236}">
                  <a16:creationId xmlns:a16="http://schemas.microsoft.com/office/drawing/2014/main" id="{7291C059-4F69-4D01-8BA3-68F0355E2C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06555" y="5764906"/>
              <a:ext cx="516711" cy="368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descr="ingredient-sucre-de-cannes-bio-et-sucre-blanc">
              <a:extLst>
                <a:ext uri="{FF2B5EF4-FFF2-40B4-BE49-F238E27FC236}">
                  <a16:creationId xmlns:a16="http://schemas.microsoft.com/office/drawing/2014/main" id="{A48233B8-7DEF-4866-8089-4C1397A1BD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81869" y="3222107"/>
              <a:ext cx="837411" cy="42586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20">
              <a:extLst>
                <a:ext uri="{FF2B5EF4-FFF2-40B4-BE49-F238E27FC236}">
                  <a16:creationId xmlns:a16="http://schemas.microsoft.com/office/drawing/2014/main" id="{0DA57BE6-67EA-40A0-9002-A3CFBE411504}"/>
                </a:ext>
              </a:extLst>
            </p:cNvPr>
            <p:cNvPicPr>
              <a:picLocks noChangeAspect="1"/>
            </p:cNvPicPr>
            <p:nvPr/>
          </p:nvPicPr>
          <p:blipFill rotWithShape="1">
            <a:blip r:embed="rId9"/>
            <a:srcRect l="18243" r="21278"/>
            <a:stretch/>
          </p:blipFill>
          <p:spPr>
            <a:xfrm rot="1741334">
              <a:off x="464097" y="4172949"/>
              <a:ext cx="437991" cy="724205"/>
            </a:xfrm>
            <a:prstGeom prst="rect">
              <a:avLst/>
            </a:prstGeom>
          </p:spPr>
        </p:pic>
        <p:pic>
          <p:nvPicPr>
            <p:cNvPr id="22" name="Image 21">
              <a:extLst>
                <a:ext uri="{FF2B5EF4-FFF2-40B4-BE49-F238E27FC236}">
                  <a16:creationId xmlns:a16="http://schemas.microsoft.com/office/drawing/2014/main" id="{806C2455-1119-43AB-A6E6-3C18C2D059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2063" r="35195"/>
            <a:stretch/>
          </p:blipFill>
          <p:spPr>
            <a:xfrm>
              <a:off x="4161962" y="758339"/>
              <a:ext cx="1279387" cy="4884934"/>
            </a:xfrm>
            <a:prstGeom prst="rect">
              <a:avLst/>
            </a:prstGeom>
          </p:spPr>
        </p:pic>
        <p:pic>
          <p:nvPicPr>
            <p:cNvPr id="23" name="Image 22">
              <a:extLst>
                <a:ext uri="{FF2B5EF4-FFF2-40B4-BE49-F238E27FC236}">
                  <a16:creationId xmlns:a16="http://schemas.microsoft.com/office/drawing/2014/main" id="{C1F36010-73F3-489C-8DA3-766442A1682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2176" r="34784"/>
            <a:stretch/>
          </p:blipFill>
          <p:spPr>
            <a:xfrm>
              <a:off x="1406450" y="749435"/>
              <a:ext cx="1291088" cy="4885200"/>
            </a:xfrm>
            <a:prstGeom prst="rect">
              <a:avLst/>
            </a:prstGeom>
          </p:spPr>
        </p:pic>
        <p:cxnSp>
          <p:nvCxnSpPr>
            <p:cNvPr id="24" name="Connecteur droit 23">
              <a:extLst>
                <a:ext uri="{FF2B5EF4-FFF2-40B4-BE49-F238E27FC236}">
                  <a16:creationId xmlns:a16="http://schemas.microsoft.com/office/drawing/2014/main" id="{788CB103-FFB5-4537-964A-F68BA76CB0DF}"/>
                </a:ext>
              </a:extLst>
            </p:cNvPr>
            <p:cNvCxnSpPr/>
            <p:nvPr/>
          </p:nvCxnSpPr>
          <p:spPr>
            <a:xfrm flipH="1">
              <a:off x="5307836" y="3662236"/>
              <a:ext cx="649618" cy="551192"/>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94859FD-E2C6-4F01-AA7C-38AF16FA0472}"/>
                </a:ext>
              </a:extLst>
            </p:cNvPr>
            <p:cNvCxnSpPr/>
            <p:nvPr/>
          </p:nvCxnSpPr>
          <p:spPr>
            <a:xfrm flipH="1">
              <a:off x="5314371" y="4543425"/>
              <a:ext cx="657804" cy="112388"/>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013B1AFE-9B3C-48EB-9B1E-833957D1931B}"/>
                </a:ext>
              </a:extLst>
            </p:cNvPr>
            <p:cNvCxnSpPr/>
            <p:nvPr/>
          </p:nvCxnSpPr>
          <p:spPr>
            <a:xfrm flipH="1" flipV="1">
              <a:off x="5262546" y="5097194"/>
              <a:ext cx="598128" cy="643094"/>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61FE482A-E1C4-4BE3-9E46-202E1544FCFF}"/>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1600" r="35956"/>
            <a:stretch/>
          </p:blipFill>
          <p:spPr>
            <a:xfrm>
              <a:off x="2787159" y="660233"/>
              <a:ext cx="1278000" cy="4981605"/>
            </a:xfrm>
            <a:prstGeom prst="rect">
              <a:avLst/>
            </a:prstGeom>
          </p:spPr>
        </p:pic>
        <p:sp>
          <p:nvSpPr>
            <p:cNvPr id="28" name="Bouton d'action : Aide 27">
              <a:hlinkClick r:id="" action="ppaction://noaction" highlightClick="1"/>
              <a:extLst>
                <a:ext uri="{FF2B5EF4-FFF2-40B4-BE49-F238E27FC236}">
                  <a16:creationId xmlns:a16="http://schemas.microsoft.com/office/drawing/2014/main" id="{CC98D8A7-3E7D-44F7-889C-4C2DBD378B31}"/>
                </a:ext>
              </a:extLst>
            </p:cNvPr>
            <p:cNvSpPr/>
            <p:nvPr/>
          </p:nvSpPr>
          <p:spPr>
            <a:xfrm>
              <a:off x="5766959" y="4276533"/>
              <a:ext cx="664447" cy="592447"/>
            </a:xfrm>
            <a:prstGeom prst="actionButtonHelp">
              <a:avLst/>
            </a:prstGeom>
            <a:solidFill>
              <a:srgbClr val="F2EFFE"/>
            </a:solidFill>
            <a:ln>
              <a:solidFill>
                <a:srgbClr val="CCC1F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013"/>
            </a:p>
          </p:txBody>
        </p:sp>
        <p:cxnSp>
          <p:nvCxnSpPr>
            <p:cNvPr id="29" name="Connecteur droit 28">
              <a:extLst>
                <a:ext uri="{FF2B5EF4-FFF2-40B4-BE49-F238E27FC236}">
                  <a16:creationId xmlns:a16="http://schemas.microsoft.com/office/drawing/2014/main" id="{D08289D7-3E59-4FCC-9653-1B08FE760328}"/>
                </a:ext>
              </a:extLst>
            </p:cNvPr>
            <p:cNvCxnSpPr/>
            <p:nvPr/>
          </p:nvCxnSpPr>
          <p:spPr>
            <a:xfrm flipH="1" flipV="1">
              <a:off x="931228" y="3687242"/>
              <a:ext cx="748708" cy="498553"/>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079DC729-978D-4E9A-BCF0-83E0A8CF8FD6}"/>
                </a:ext>
              </a:extLst>
            </p:cNvPr>
            <p:cNvCxnSpPr/>
            <p:nvPr/>
          </p:nvCxnSpPr>
          <p:spPr>
            <a:xfrm flipV="1">
              <a:off x="1012941" y="4918528"/>
              <a:ext cx="689224" cy="708681"/>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BE9F5760-8446-473D-A0D1-F820260A5518}"/>
                </a:ext>
              </a:extLst>
            </p:cNvPr>
            <p:cNvCxnSpPr/>
            <p:nvPr/>
          </p:nvCxnSpPr>
          <p:spPr>
            <a:xfrm flipH="1">
              <a:off x="1102418" y="4663117"/>
              <a:ext cx="542801" cy="1954"/>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sp>
          <p:nvSpPr>
            <p:cNvPr id="32" name="Bouton d'action : Aide 31">
              <a:hlinkClick r:id="" action="ppaction://noaction" highlightClick="1"/>
              <a:extLst>
                <a:ext uri="{FF2B5EF4-FFF2-40B4-BE49-F238E27FC236}">
                  <a16:creationId xmlns:a16="http://schemas.microsoft.com/office/drawing/2014/main" id="{835B1258-5B20-4714-871F-67F858506485}"/>
                </a:ext>
              </a:extLst>
            </p:cNvPr>
            <p:cNvSpPr/>
            <p:nvPr/>
          </p:nvSpPr>
          <p:spPr>
            <a:xfrm>
              <a:off x="437971" y="5265194"/>
              <a:ext cx="664447" cy="592447"/>
            </a:xfrm>
            <a:prstGeom prst="actionButtonHelp">
              <a:avLst/>
            </a:prstGeom>
            <a:solidFill>
              <a:srgbClr val="F2EFFE"/>
            </a:solidFill>
            <a:ln>
              <a:solidFill>
                <a:srgbClr val="CCC1FB"/>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sz="1013"/>
            </a:p>
          </p:txBody>
        </p:sp>
      </p:grpSp>
      <p:cxnSp>
        <p:nvCxnSpPr>
          <p:cNvPr id="33" name="Connecteur droit 32">
            <a:extLst>
              <a:ext uri="{FF2B5EF4-FFF2-40B4-BE49-F238E27FC236}">
                <a16:creationId xmlns:a16="http://schemas.microsoft.com/office/drawing/2014/main" id="{79CE3203-5081-4BC1-B1C6-CE8599153F5D}"/>
              </a:ext>
            </a:extLst>
          </p:cNvPr>
          <p:cNvCxnSpPr/>
          <p:nvPr/>
        </p:nvCxnSpPr>
        <p:spPr>
          <a:xfrm flipV="1">
            <a:off x="7010810" y="3251885"/>
            <a:ext cx="0" cy="170276"/>
          </a:xfrm>
          <a:prstGeom prst="line">
            <a:avLst/>
          </a:prstGeom>
          <a:ln>
            <a:solidFill>
              <a:srgbClr val="CCC1FB"/>
            </a:solidFill>
            <a:prstDash val="dash"/>
          </a:ln>
        </p:spPr>
        <p:style>
          <a:lnRef idx="1">
            <a:schemeClr val="accent1"/>
          </a:lnRef>
          <a:fillRef idx="0">
            <a:schemeClr val="accent1"/>
          </a:fillRef>
          <a:effectRef idx="0">
            <a:schemeClr val="accent1"/>
          </a:effectRef>
          <a:fontRef idx="minor">
            <a:schemeClr val="tx1"/>
          </a:fontRef>
        </p:style>
      </p:cxnSp>
      <p:sp>
        <p:nvSpPr>
          <p:cNvPr id="34" name="Titre 3">
            <a:extLst>
              <a:ext uri="{FF2B5EF4-FFF2-40B4-BE49-F238E27FC236}">
                <a16:creationId xmlns:a16="http://schemas.microsoft.com/office/drawing/2014/main" id="{EA3CC477-E004-4B5B-9A2E-794C7E1C101F}"/>
              </a:ext>
            </a:extLst>
          </p:cNvPr>
          <p:cNvSpPr txBox="1">
            <a:spLocks/>
          </p:cNvSpPr>
          <p:nvPr/>
        </p:nvSpPr>
        <p:spPr>
          <a:xfrm>
            <a:off x="4319886" y="1049374"/>
            <a:ext cx="3552230" cy="298687"/>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800" dirty="0">
                <a:latin typeface="KyivType Sans2" panose="00000500000000000000" charset="0"/>
              </a:rPr>
              <a:t>L’ATELIER PEELINGS</a:t>
            </a:r>
          </a:p>
        </p:txBody>
      </p:sp>
    </p:spTree>
    <p:extLst>
      <p:ext uri="{BB962C8B-B14F-4D97-AF65-F5344CB8AC3E}">
        <p14:creationId xmlns:p14="http://schemas.microsoft.com/office/powerpoint/2010/main" val="403043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58AC3756-E076-4E84-B1B6-9614455AB61B}"/>
              </a:ext>
            </a:extLst>
          </p:cNvPr>
          <p:cNvSpPr txBox="1">
            <a:spLocks/>
          </p:cNvSpPr>
          <p:nvPr/>
        </p:nvSpPr>
        <p:spPr>
          <a:xfrm>
            <a:off x="838200" y="254369"/>
            <a:ext cx="10515600" cy="7920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4800" dirty="0">
                <a:solidFill>
                  <a:srgbClr val="3E3E3E"/>
                </a:solidFill>
                <a:latin typeface="KyivType Sans2" panose="00000500000000000000" pitchFamily="50" charset="0"/>
              </a:rPr>
              <a:t>RDV VIP</a:t>
            </a:r>
          </a:p>
        </p:txBody>
      </p:sp>
      <p:pic>
        <p:nvPicPr>
          <p:cNvPr id="7" name="Image 6">
            <a:extLst>
              <a:ext uri="{FF2B5EF4-FFF2-40B4-BE49-F238E27FC236}">
                <a16:creationId xmlns:a16="http://schemas.microsoft.com/office/drawing/2014/main" id="{B97C42E0-66B9-4DD3-A6A4-DF96EFF2AE08}"/>
              </a:ext>
            </a:extLst>
          </p:cNvPr>
          <p:cNvPicPr>
            <a:picLocks noChangeAspect="1"/>
          </p:cNvPicPr>
          <p:nvPr/>
        </p:nvPicPr>
        <p:blipFill>
          <a:blip r:embed="rId4"/>
          <a:stretch>
            <a:fillRect/>
          </a:stretch>
        </p:blipFill>
        <p:spPr>
          <a:xfrm>
            <a:off x="10798969" y="5593719"/>
            <a:ext cx="1109662" cy="1109662"/>
          </a:xfrm>
          <a:prstGeom prst="rect">
            <a:avLst/>
          </a:prstGeom>
        </p:spPr>
      </p:pic>
      <p:pic>
        <p:nvPicPr>
          <p:cNvPr id="8" name="Graphique 7" descr="Ligne fléchée : incurvée dans le sens des aiguilles d’une montre contour">
            <a:extLst>
              <a:ext uri="{FF2B5EF4-FFF2-40B4-BE49-F238E27FC236}">
                <a16:creationId xmlns:a16="http://schemas.microsoft.com/office/drawing/2014/main" id="{CC07D4BF-ABF9-4447-8865-A548FB322D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3762043" flipH="1">
            <a:off x="9088791" y="4005614"/>
            <a:ext cx="832743" cy="1491780"/>
          </a:xfrm>
          <a:prstGeom prst="rect">
            <a:avLst/>
          </a:prstGeom>
        </p:spPr>
      </p:pic>
      <p:sp>
        <p:nvSpPr>
          <p:cNvPr id="9" name="ZoneTexte 8">
            <a:extLst>
              <a:ext uri="{FF2B5EF4-FFF2-40B4-BE49-F238E27FC236}">
                <a16:creationId xmlns:a16="http://schemas.microsoft.com/office/drawing/2014/main" id="{5F37301C-3E4A-435D-8BBD-E37F0F35BAC5}"/>
              </a:ext>
            </a:extLst>
          </p:cNvPr>
          <p:cNvSpPr txBox="1"/>
          <p:nvPr/>
        </p:nvSpPr>
        <p:spPr>
          <a:xfrm>
            <a:off x="8667962" y="3795902"/>
            <a:ext cx="3100635" cy="523220"/>
          </a:xfrm>
          <a:prstGeom prst="rect">
            <a:avLst/>
          </a:prstGeom>
          <a:noFill/>
          <a:ln w="19050">
            <a:solidFill>
              <a:srgbClr val="D9CCE1"/>
            </a:solidFill>
          </a:ln>
        </p:spPr>
        <p:txBody>
          <a:bodyPr wrap="square" rtlCol="0">
            <a:spAutoFit/>
          </a:bodyPr>
          <a:lstStyle/>
          <a:p>
            <a:pPr algn="ctr"/>
            <a:r>
              <a:rPr lang="fr-FR" sz="1400" dirty="0">
                <a:solidFill>
                  <a:schemeClr val="tx1">
                    <a:lumMod val="75000"/>
                    <a:lumOff val="25000"/>
                  </a:schemeClr>
                </a:solidFill>
                <a:latin typeface="Roboto Light" panose="02000000000000000000" pitchFamily="2" charset="0"/>
                <a:ea typeface="Roboto Light" panose="02000000000000000000" pitchFamily="2" charset="0"/>
              </a:rPr>
              <a:t>faire compléter le tableau récapitulatif</a:t>
            </a:r>
            <a:endParaRPr lang="fr-FR" sz="1400" dirty="0">
              <a:latin typeface="Roboto Light" panose="02000000000000000000" pitchFamily="2" charset="0"/>
              <a:ea typeface="Roboto Light" panose="02000000000000000000" pitchFamily="2" charset="0"/>
            </a:endParaRPr>
          </a:p>
        </p:txBody>
      </p:sp>
      <p:graphicFrame>
        <p:nvGraphicFramePr>
          <p:cNvPr id="2" name="Objet 1">
            <a:extLst>
              <a:ext uri="{FF2B5EF4-FFF2-40B4-BE49-F238E27FC236}">
                <a16:creationId xmlns:a16="http://schemas.microsoft.com/office/drawing/2014/main" id="{41EFB68F-0084-4A57-8BF7-BD1D25F69782}"/>
              </a:ext>
            </a:extLst>
          </p:cNvPr>
          <p:cNvGraphicFramePr>
            <a:graphicFrameLocks noChangeAspect="1"/>
          </p:cNvGraphicFramePr>
          <p:nvPr>
            <p:extLst>
              <p:ext uri="{D42A27DB-BD31-4B8C-83A1-F6EECF244321}">
                <p14:modId xmlns:p14="http://schemas.microsoft.com/office/powerpoint/2010/main" val="995637552"/>
              </p:ext>
            </p:extLst>
          </p:nvPr>
        </p:nvGraphicFramePr>
        <p:xfrm>
          <a:off x="423403" y="1123859"/>
          <a:ext cx="8096300" cy="5001091"/>
        </p:xfrm>
        <a:graphic>
          <a:graphicData uri="http://schemas.openxmlformats.org/presentationml/2006/ole">
            <mc:AlternateContent xmlns:mc="http://schemas.openxmlformats.org/markup-compatibility/2006">
              <mc:Choice xmlns:v="urn:schemas-microsoft-com:vml" Requires="v">
                <p:oleObj spid="_x0000_s3082" name="Bitmap Image" r:id="rId7" imgW="5219640" imgH="3223440" progId="PBrush">
                  <p:embed/>
                </p:oleObj>
              </mc:Choice>
              <mc:Fallback>
                <p:oleObj name="Bitmap Image" r:id="rId7" imgW="5219640" imgH="3223440" progId="PBrush">
                  <p:embed/>
                  <p:pic>
                    <p:nvPicPr>
                      <p:cNvPr id="0" name=""/>
                      <p:cNvPicPr/>
                      <p:nvPr/>
                    </p:nvPicPr>
                    <p:blipFill>
                      <a:blip r:embed="rId8"/>
                      <a:stretch>
                        <a:fillRect/>
                      </a:stretch>
                    </p:blipFill>
                    <p:spPr>
                      <a:xfrm>
                        <a:off x="423403" y="1123859"/>
                        <a:ext cx="8096300" cy="5001091"/>
                      </a:xfrm>
                      <a:prstGeom prst="rect">
                        <a:avLst/>
                      </a:prstGeom>
                    </p:spPr>
                  </p:pic>
                </p:oleObj>
              </mc:Fallback>
            </mc:AlternateContent>
          </a:graphicData>
        </a:graphic>
      </p:graphicFrame>
    </p:spTree>
    <p:extLst>
      <p:ext uri="{BB962C8B-B14F-4D97-AF65-F5344CB8AC3E}">
        <p14:creationId xmlns:p14="http://schemas.microsoft.com/office/powerpoint/2010/main" val="277665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72299"/>
            <a:ext cx="10515600" cy="792036"/>
          </a:xfrm>
        </p:spPr>
        <p:txBody>
          <a:bodyPr vert="horz" lIns="91440" tIns="45720" rIns="91440" bIns="45720" rtlCol="0" anchor="ctr">
            <a:normAutofit/>
          </a:bodyPr>
          <a:lstStyle/>
          <a:p>
            <a:pPr algn="ctr"/>
            <a:r>
              <a:rPr lang="en-US" sz="4800" dirty="0">
                <a:solidFill>
                  <a:srgbClr val="3E3E3E"/>
                </a:solidFill>
                <a:latin typeface="KyivType Sans2" panose="00000500000000000000" pitchFamily="50" charset="0"/>
              </a:rPr>
              <a:t>La Grande Battle &amp; le </a:t>
            </a:r>
            <a:r>
              <a:rPr lang="en-US" sz="4800" dirty="0" err="1">
                <a:solidFill>
                  <a:srgbClr val="3E3E3E"/>
                </a:solidFill>
                <a:latin typeface="KyivType Sans2" panose="00000500000000000000" pitchFamily="50" charset="0"/>
              </a:rPr>
              <a:t>Vrai</a:t>
            </a:r>
            <a:r>
              <a:rPr lang="en-US" sz="4800" dirty="0">
                <a:solidFill>
                  <a:srgbClr val="3E3E3E"/>
                </a:solidFill>
                <a:latin typeface="KyivType Sans2" panose="00000500000000000000" pitchFamily="50" charset="0"/>
              </a:rPr>
              <a:t>/Faux</a:t>
            </a:r>
          </a:p>
        </p:txBody>
      </p:sp>
      <p:pic>
        <p:nvPicPr>
          <p:cNvPr id="3" name="Image 2">
            <a:extLst>
              <a:ext uri="{FF2B5EF4-FFF2-40B4-BE49-F238E27FC236}">
                <a16:creationId xmlns:a16="http://schemas.microsoft.com/office/drawing/2014/main" id="{01D2FB46-E2A7-4CAB-9A05-B985873267E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11404"/>
          <a:stretch/>
        </p:blipFill>
        <p:spPr>
          <a:xfrm>
            <a:off x="1063823" y="1430385"/>
            <a:ext cx="4144673" cy="2187944"/>
          </a:xfrm>
          <a:prstGeom prst="rect">
            <a:avLst/>
          </a:prstGeom>
          <a:ln>
            <a:solidFill>
              <a:srgbClr val="3E3E3E"/>
            </a:solidFill>
          </a:ln>
        </p:spPr>
      </p:pic>
      <p:sp>
        <p:nvSpPr>
          <p:cNvPr id="4" name="Titre 1">
            <a:extLst>
              <a:ext uri="{FF2B5EF4-FFF2-40B4-BE49-F238E27FC236}">
                <a16:creationId xmlns:a16="http://schemas.microsoft.com/office/drawing/2014/main" id="{ED02B3D9-4DFA-4785-9928-9C80B13CEA04}"/>
              </a:ext>
            </a:extLst>
          </p:cNvPr>
          <p:cNvSpPr txBox="1">
            <a:spLocks/>
          </p:cNvSpPr>
          <p:nvPr/>
        </p:nvSpPr>
        <p:spPr>
          <a:xfrm>
            <a:off x="1063823" y="3781022"/>
            <a:ext cx="4154131" cy="2483275"/>
          </a:xfrm>
          <a:prstGeom prst="rect">
            <a:avLst/>
          </a:prstGeom>
          <a:noFill/>
          <a:ln>
            <a:solidFill>
              <a:srgbClr val="FDD6C2"/>
            </a:solidFill>
          </a:ln>
        </p:spPr>
        <p:txBody>
          <a:bodyPr vert="horz" lIns="51435" tIns="25718" rIns="51435" bIns="25718" rtlCol="0" anchor="b">
            <a:normAutofit fontScale="850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6" name="ZoneTexte 5">
            <a:extLst>
              <a:ext uri="{FF2B5EF4-FFF2-40B4-BE49-F238E27FC236}">
                <a16:creationId xmlns:a16="http://schemas.microsoft.com/office/drawing/2014/main" id="{33333F70-2F46-4C4E-9BEF-A0D2D81B8824}"/>
              </a:ext>
            </a:extLst>
          </p:cNvPr>
          <p:cNvSpPr txBox="1"/>
          <p:nvPr/>
        </p:nvSpPr>
        <p:spPr>
          <a:xfrm>
            <a:off x="1063824" y="3868723"/>
            <a:ext cx="4144673" cy="2000548"/>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DES ÉQUIPES QUI S'AFFRONTENT</a:t>
            </a:r>
          </a:p>
          <a:p>
            <a:pPr lvl="0" algn="ctr"/>
            <a:endParaRPr lang="en-US" sz="1200" dirty="0">
              <a:solidFill>
                <a:srgbClr val="3E3E3E"/>
              </a:solidFill>
              <a:latin typeface="Roboto Light" panose="02000000000000000000" pitchFamily="2" charset="0"/>
              <a:ea typeface="Roboto Light" panose="02000000000000000000" pitchFamily="2" charset="0"/>
            </a:endParaRPr>
          </a:p>
          <a:p>
            <a:pPr algn="just"/>
            <a:r>
              <a:rPr lang="fr-FR" sz="1200" dirty="0">
                <a:solidFill>
                  <a:srgbClr val="3E3E3E"/>
                </a:solidFill>
                <a:latin typeface="Roboto Light" panose="02000000000000000000" pitchFamily="2" charset="0"/>
                <a:ea typeface="Roboto Light" panose="02000000000000000000" pitchFamily="2" charset="0"/>
              </a:rPr>
              <a:t>En ce qui concerne LA GRANDE BATTLE, le formateur pose des questions avec différents niveaux de difficulté associés à des points de 1 à 3. Le premier qui a la réponse doit appuyer sur le buzzer et donner la réponse. </a:t>
            </a:r>
          </a:p>
          <a:p>
            <a:pPr algn="just"/>
            <a:endParaRPr lang="fr-FR" sz="1200" dirty="0">
              <a:solidFill>
                <a:srgbClr val="3E3E3E"/>
              </a:solidFill>
              <a:latin typeface="Roboto Light" panose="02000000000000000000" pitchFamily="2" charset="0"/>
              <a:ea typeface="Roboto Light" panose="02000000000000000000" pitchFamily="2" charset="0"/>
            </a:endParaRPr>
          </a:p>
          <a:p>
            <a:pPr algn="just"/>
            <a:r>
              <a:rPr lang="fr-FR" sz="1200" dirty="0">
                <a:solidFill>
                  <a:srgbClr val="3E3E3E"/>
                </a:solidFill>
                <a:latin typeface="Roboto Light" panose="02000000000000000000" pitchFamily="2" charset="0"/>
                <a:ea typeface="Roboto Light" panose="02000000000000000000" pitchFamily="2" charset="0"/>
              </a:rPr>
              <a:t>Pour le VRAI/FAUX : différentes informations défilent sur le tableau, chacune doit utiliser son ardoise pour donner la réponse : vrai ou faux.</a:t>
            </a:r>
            <a:endParaRPr lang="en-US" sz="1200" dirty="0">
              <a:solidFill>
                <a:schemeClr val="accent6">
                  <a:lumMod val="50000"/>
                </a:schemeClr>
              </a:solidFill>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517BE790-8577-43EB-BC3D-09FBC6B0A695}"/>
              </a:ext>
            </a:extLst>
          </p:cNvPr>
          <p:cNvSpPr txBox="1"/>
          <p:nvPr/>
        </p:nvSpPr>
        <p:spPr>
          <a:xfrm>
            <a:off x="9525817" y="3435285"/>
            <a:ext cx="1420091" cy="830997"/>
          </a:xfrm>
          <a:prstGeom prst="rect">
            <a:avLst/>
          </a:prstGeom>
          <a:solidFill>
            <a:srgbClr val="FFF2EA"/>
          </a:solid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Les points  </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1 à 3 points par bonne réponse</a:t>
            </a:r>
            <a:endParaRPr lang="en-US" sz="1200" dirty="0">
              <a:latin typeface="Roboto Light" panose="02000000000000000000" pitchFamily="2" charset="0"/>
              <a:ea typeface="Roboto Light" panose="02000000000000000000" pitchFamily="2" charset="0"/>
            </a:endParaRPr>
          </a:p>
        </p:txBody>
      </p:sp>
      <p:sp>
        <p:nvSpPr>
          <p:cNvPr id="9" name="Rectangle 8">
            <a:extLst>
              <a:ext uri="{FF2B5EF4-FFF2-40B4-BE49-F238E27FC236}">
                <a16:creationId xmlns:a16="http://schemas.microsoft.com/office/drawing/2014/main" id="{902BC35E-5DF6-4C88-89C1-45EDD8193E51}"/>
              </a:ext>
            </a:extLst>
          </p:cNvPr>
          <p:cNvSpPr/>
          <p:nvPr/>
        </p:nvSpPr>
        <p:spPr>
          <a:xfrm>
            <a:off x="6939716" y="3429000"/>
            <a:ext cx="2177391" cy="1015663"/>
          </a:xfrm>
          <a:prstGeom prst="rect">
            <a:avLst/>
          </a:prstGeom>
          <a:solidFill>
            <a:srgbClr val="FFECDB"/>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a:latin typeface="Roboto Light" panose="02000000000000000000" pitchFamily="2" charset="0"/>
                <a:ea typeface="Roboto Light" panose="02000000000000000000" pitchFamily="2" charset="0"/>
              </a:rPr>
              <a:t>Soyez le plus rapide à répondre à la question </a:t>
            </a:r>
          </a:p>
          <a:p>
            <a:pPr lvl="0"/>
            <a:endParaRPr lang="en-US" sz="1200" dirty="0">
              <a:latin typeface="Roboto Light" panose="02000000000000000000" pitchFamily="2" charset="0"/>
              <a:ea typeface="Roboto Light" panose="02000000000000000000" pitchFamily="2" charset="0"/>
            </a:endParaRPr>
          </a:p>
          <a:p>
            <a:pPr lvl="0"/>
            <a:r>
              <a:rPr lang="fr-FR" sz="1200" dirty="0">
                <a:latin typeface="Roboto Light" panose="02000000000000000000" pitchFamily="2" charset="0"/>
                <a:ea typeface="Roboto Light" panose="02000000000000000000" pitchFamily="2" charset="0"/>
                <a:sym typeface="Wingdings" panose="05000000000000000000" pitchFamily="2" charset="2"/>
              </a:rPr>
              <a:t>2 Soyez précis dans votre réponse</a:t>
            </a:r>
            <a:endParaRPr lang="en-US" sz="788" dirty="0">
              <a:latin typeface="Roboto Light" panose="02000000000000000000" pitchFamily="2" charset="0"/>
              <a:ea typeface="Roboto Light" panose="02000000000000000000" pitchFamily="2" charset="0"/>
            </a:endParaRPr>
          </a:p>
        </p:txBody>
      </p:sp>
      <p:sp>
        <p:nvSpPr>
          <p:cNvPr id="10" name="Titre 3">
            <a:extLst>
              <a:ext uri="{FF2B5EF4-FFF2-40B4-BE49-F238E27FC236}">
                <a16:creationId xmlns:a16="http://schemas.microsoft.com/office/drawing/2014/main" id="{F49DAD99-38F4-45AA-ACC3-43F717D6C2A5}"/>
              </a:ext>
            </a:extLst>
          </p:cNvPr>
          <p:cNvSpPr txBox="1">
            <a:spLocks/>
          </p:cNvSpPr>
          <p:nvPr/>
        </p:nvSpPr>
        <p:spPr>
          <a:xfrm>
            <a:off x="6939716" y="2268791"/>
            <a:ext cx="4006192"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OBJECTIFS </a:t>
            </a:r>
          </a:p>
        </p:txBody>
      </p:sp>
      <p:sp>
        <p:nvSpPr>
          <p:cNvPr id="11" name="ZoneTexte 10">
            <a:extLst>
              <a:ext uri="{FF2B5EF4-FFF2-40B4-BE49-F238E27FC236}">
                <a16:creationId xmlns:a16="http://schemas.microsoft.com/office/drawing/2014/main" id="{415C9FCF-2233-4903-8080-98F2423F01AB}"/>
              </a:ext>
            </a:extLst>
          </p:cNvPr>
          <p:cNvSpPr txBox="1"/>
          <p:nvPr/>
        </p:nvSpPr>
        <p:spPr>
          <a:xfrm>
            <a:off x="6940618" y="2608744"/>
            <a:ext cx="4413182" cy="646331"/>
          </a:xfrm>
          <a:prstGeom prst="rect">
            <a:avLst/>
          </a:prstGeom>
          <a:noFill/>
          <a:ln>
            <a:solidFill>
              <a:schemeClr val="accent2">
                <a:lumMod val="40000"/>
                <a:lumOff val="60000"/>
              </a:schemeClr>
            </a:solidFill>
          </a:ln>
        </p:spPr>
        <p:txBody>
          <a:bodyPr wrap="square" rtlCol="0">
            <a:spAutoFit/>
          </a:bodyPr>
          <a:lstStyle>
            <a:defPPr>
              <a:defRPr lang="fr-FR"/>
            </a:defPPr>
            <a:lvl1pPr marL="160734" indent="-160734" algn="just">
              <a:buFont typeface="Wingdings" panose="05000000000000000000" pitchFamily="2" charset="2"/>
              <a:buChar char="ü"/>
              <a:defRPr sz="1200">
                <a:latin typeface="Roboto Light" panose="02000000000000000000" pitchFamily="2" charset="0"/>
                <a:ea typeface="Roboto Light" panose="02000000000000000000" pitchFamily="2" charset="0"/>
              </a:defRPr>
            </a:lvl1pPr>
          </a:lstStyle>
          <a:p>
            <a:r>
              <a:rPr lang="fr-FR" dirty="0"/>
              <a:t>Valider les connaissances </a:t>
            </a:r>
          </a:p>
          <a:p>
            <a:r>
              <a:rPr lang="fr-FR" dirty="0"/>
              <a:t>Passer en revue tout ce qui a été vu au cours de la journée </a:t>
            </a:r>
          </a:p>
          <a:p>
            <a:r>
              <a:rPr lang="fr-FR" dirty="0"/>
              <a:t>Identifier les points forts et les points faibles</a:t>
            </a:r>
          </a:p>
        </p:txBody>
      </p:sp>
    </p:spTree>
    <p:extLst>
      <p:ext uri="{BB962C8B-B14F-4D97-AF65-F5344CB8AC3E}">
        <p14:creationId xmlns:p14="http://schemas.microsoft.com/office/powerpoint/2010/main" val="9509348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Pratique</a:t>
            </a:r>
          </a:p>
        </p:txBody>
      </p:sp>
      <p:sp>
        <p:nvSpPr>
          <p:cNvPr id="3" name="Titre 1">
            <a:extLst>
              <a:ext uri="{FF2B5EF4-FFF2-40B4-BE49-F238E27FC236}">
                <a16:creationId xmlns:a16="http://schemas.microsoft.com/office/drawing/2014/main" id="{E1260666-1553-4F39-A2C2-9E849EBBE640}"/>
              </a:ext>
            </a:extLst>
          </p:cNvPr>
          <p:cNvSpPr txBox="1">
            <a:spLocks/>
          </p:cNvSpPr>
          <p:nvPr/>
        </p:nvSpPr>
        <p:spPr>
          <a:xfrm>
            <a:off x="735599" y="3721413"/>
            <a:ext cx="4311530" cy="1856306"/>
          </a:xfrm>
          <a:prstGeom prst="rect">
            <a:avLst/>
          </a:prstGeom>
          <a:noFill/>
          <a:ln>
            <a:solidFill>
              <a:srgbClr val="FDD6C2"/>
            </a:solidFill>
          </a:ln>
        </p:spPr>
        <p:txBody>
          <a:bodyPr vert="horz" lIns="51435" tIns="25718" rIns="51435" bIns="25718" rtlCol="0" anchor="b">
            <a:normAutofit fontScale="62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4" name="ZoneTexte 3">
            <a:extLst>
              <a:ext uri="{FF2B5EF4-FFF2-40B4-BE49-F238E27FC236}">
                <a16:creationId xmlns:a16="http://schemas.microsoft.com/office/drawing/2014/main" id="{3B750FDC-5ECB-45F2-9ABF-FA1D73A94A6C}"/>
              </a:ext>
            </a:extLst>
          </p:cNvPr>
          <p:cNvSpPr txBox="1"/>
          <p:nvPr/>
        </p:nvSpPr>
        <p:spPr>
          <a:xfrm>
            <a:off x="817464" y="3763904"/>
            <a:ext cx="4229665" cy="1631216"/>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UNE FORMATION SUR MESURE </a:t>
            </a:r>
          </a:p>
          <a:p>
            <a:pPr lvl="0" algn="ctr"/>
            <a:endParaRPr lang="en-US" sz="1200" b="1" dirty="0">
              <a:solidFill>
                <a:srgbClr val="3E3E3E"/>
              </a:solidFill>
              <a:latin typeface="Roboto Light" panose="02000000000000000000" pitchFamily="2" charset="0"/>
              <a:ea typeface="Roboto Light" panose="02000000000000000000" pitchFamily="2" charset="0"/>
            </a:endParaRPr>
          </a:p>
          <a:p>
            <a:pPr lvl="0" algn="just"/>
            <a:r>
              <a:rPr lang="fr-FR" sz="1200" dirty="0">
                <a:solidFill>
                  <a:srgbClr val="3E3E3E"/>
                </a:solidFill>
                <a:latin typeface="Roboto Light" panose="02000000000000000000" pitchFamily="2" charset="0"/>
                <a:ea typeface="Roboto Light" panose="02000000000000000000" pitchFamily="2" charset="0"/>
              </a:rPr>
              <a:t>L'un des principaux intérêts de cette formation est la personnalisation. Grâce au " savant fou " et au tour de table de la matinée, nous pouvons adapter les étapes pratiquées à chaque groupe. Nous avons ainsi sélectionné les 6 étapes clés mais elles peuvent être modifiées en fonction des besoins.</a:t>
            </a:r>
            <a:endParaRPr lang="en-US" sz="1200" dirty="0">
              <a:solidFill>
                <a:srgbClr val="3E3E3E"/>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E1C67693-0F2A-4070-925E-CF1DD11E561D}"/>
              </a:ext>
            </a:extLst>
          </p:cNvPr>
          <p:cNvSpPr/>
          <p:nvPr/>
        </p:nvSpPr>
        <p:spPr>
          <a:xfrm>
            <a:off x="6266869" y="3803344"/>
            <a:ext cx="2935395" cy="646331"/>
          </a:xfrm>
          <a:prstGeom prst="rect">
            <a:avLst/>
          </a:prstGeom>
          <a:solidFill>
            <a:srgbClr val="FFE6E4"/>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a:latin typeface="Roboto Light" panose="02000000000000000000" pitchFamily="2" charset="0"/>
                <a:ea typeface="Roboto Light" panose="02000000000000000000" pitchFamily="2" charset="0"/>
              </a:rPr>
              <a:t>Identifier et partager les besoins</a:t>
            </a:r>
            <a:endParaRPr lang="en-US" sz="1200" dirty="0">
              <a:latin typeface="Roboto Light" panose="02000000000000000000" pitchFamily="2" charset="0"/>
              <a:ea typeface="Roboto Light" panose="02000000000000000000" pitchFamily="2" charset="0"/>
            </a:endParaRPr>
          </a:p>
          <a:p>
            <a:pPr lvl="0"/>
            <a:endParaRPr lang="en-US" sz="1200" dirty="0">
              <a:latin typeface="Roboto Light" panose="02000000000000000000" pitchFamily="2" charset="0"/>
              <a:ea typeface="Roboto Light" panose="02000000000000000000" pitchFamily="2" charset="0"/>
            </a:endParaRPr>
          </a:p>
          <a:p>
            <a:pPr lvl="0"/>
            <a:r>
              <a:rPr lang="fr-FR" sz="1200" b="1" dirty="0">
                <a:latin typeface="Roboto Light" panose="02000000000000000000" pitchFamily="2" charset="0"/>
                <a:ea typeface="Roboto Light" panose="02000000000000000000" pitchFamily="2" charset="0"/>
                <a:sym typeface="Wingdings" panose="05000000000000000000" pitchFamily="2" charset="2"/>
              </a:rPr>
              <a:t>2</a:t>
            </a:r>
            <a:r>
              <a:rPr lang="fr-FR" sz="1200" dirty="0">
                <a:latin typeface="Roboto Light" panose="02000000000000000000" pitchFamily="2" charset="0"/>
                <a:ea typeface="Roboto Light" panose="02000000000000000000" pitchFamily="2" charset="0"/>
                <a:sym typeface="Wingdings" panose="05000000000000000000" pitchFamily="2" charset="2"/>
              </a:rPr>
              <a:t> Mise à jour des connaissances</a:t>
            </a:r>
            <a:endParaRPr lang="en-US"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828705A6-2DE3-4D29-9263-6E941549673C}"/>
              </a:ext>
            </a:extLst>
          </p:cNvPr>
          <p:cNvSpPr txBox="1"/>
          <p:nvPr/>
        </p:nvSpPr>
        <p:spPr>
          <a:xfrm>
            <a:off x="6266869" y="2923855"/>
            <a:ext cx="5189532" cy="830997"/>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Veiller à ce que les techniques fondamentales soient bien respectées</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Mesurer les connaissances de l'équipe</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Revoir les techniques nouvelles ou plus difficiles en fonction des besoins individuels</a:t>
            </a:r>
            <a:endParaRPr lang="en-US" sz="1200" dirty="0">
              <a:latin typeface="Roboto Light" panose="02000000000000000000" pitchFamily="2" charset="0"/>
              <a:ea typeface="Roboto Light" panose="02000000000000000000" pitchFamily="2" charset="0"/>
            </a:endParaRPr>
          </a:p>
        </p:txBody>
      </p:sp>
      <p:sp>
        <p:nvSpPr>
          <p:cNvPr id="10" name="Titre 3">
            <a:extLst>
              <a:ext uri="{FF2B5EF4-FFF2-40B4-BE49-F238E27FC236}">
                <a16:creationId xmlns:a16="http://schemas.microsoft.com/office/drawing/2014/main" id="{F9AB471F-2AB6-400F-8145-76463B0FB89D}"/>
              </a:ext>
            </a:extLst>
          </p:cNvPr>
          <p:cNvSpPr txBox="1">
            <a:spLocks/>
          </p:cNvSpPr>
          <p:nvPr/>
        </p:nvSpPr>
        <p:spPr>
          <a:xfrm>
            <a:off x="6266869" y="2372951"/>
            <a:ext cx="5189532"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OBJECTIFS </a:t>
            </a:r>
          </a:p>
        </p:txBody>
      </p:sp>
      <p:graphicFrame>
        <p:nvGraphicFramePr>
          <p:cNvPr id="2" name="Objet 1">
            <a:extLst>
              <a:ext uri="{FF2B5EF4-FFF2-40B4-BE49-F238E27FC236}">
                <a16:creationId xmlns:a16="http://schemas.microsoft.com/office/drawing/2014/main" id="{E27A6348-FBB4-4CC4-81E5-438F751987E2}"/>
              </a:ext>
            </a:extLst>
          </p:cNvPr>
          <p:cNvGraphicFramePr>
            <a:graphicFrameLocks noChangeAspect="1"/>
          </p:cNvGraphicFramePr>
          <p:nvPr>
            <p:extLst>
              <p:ext uri="{D42A27DB-BD31-4B8C-83A1-F6EECF244321}">
                <p14:modId xmlns:p14="http://schemas.microsoft.com/office/powerpoint/2010/main" val="1853400191"/>
              </p:ext>
            </p:extLst>
          </p:nvPr>
        </p:nvGraphicFramePr>
        <p:xfrm>
          <a:off x="557297" y="1038678"/>
          <a:ext cx="4668134" cy="2627029"/>
        </p:xfrm>
        <a:graphic>
          <a:graphicData uri="http://schemas.openxmlformats.org/presentationml/2006/ole">
            <mc:AlternateContent xmlns:mc="http://schemas.openxmlformats.org/markup-compatibility/2006">
              <mc:Choice xmlns:v="urn:schemas-microsoft-com:vml" Requires="v">
                <p:oleObj spid="_x0000_s7171" name="Bitmap Image" r:id="rId4" imgW="5387400" imgH="3032640" progId="PBrush">
                  <p:embed/>
                </p:oleObj>
              </mc:Choice>
              <mc:Fallback>
                <p:oleObj name="Bitmap Image" r:id="rId4" imgW="5387400" imgH="3032640" progId="PBrush">
                  <p:embed/>
                  <p:pic>
                    <p:nvPicPr>
                      <p:cNvPr id="0" name=""/>
                      <p:cNvPicPr/>
                      <p:nvPr/>
                    </p:nvPicPr>
                    <p:blipFill>
                      <a:blip r:embed="rId5"/>
                      <a:stretch>
                        <a:fillRect/>
                      </a:stretch>
                    </p:blipFill>
                    <p:spPr>
                      <a:xfrm>
                        <a:off x="557297" y="1038678"/>
                        <a:ext cx="4668134" cy="2627029"/>
                      </a:xfrm>
                      <a:prstGeom prst="rect">
                        <a:avLst/>
                      </a:prstGeom>
                    </p:spPr>
                  </p:pic>
                </p:oleObj>
              </mc:Fallback>
            </mc:AlternateContent>
          </a:graphicData>
        </a:graphic>
      </p:graphicFrame>
    </p:spTree>
    <p:extLst>
      <p:ext uri="{BB962C8B-B14F-4D97-AF65-F5344CB8AC3E}">
        <p14:creationId xmlns:p14="http://schemas.microsoft.com/office/powerpoint/2010/main" val="56750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que 11" descr="Réussite du groupe contour">
            <a:extLst>
              <a:ext uri="{FF2B5EF4-FFF2-40B4-BE49-F238E27FC236}">
                <a16:creationId xmlns:a16="http://schemas.microsoft.com/office/drawing/2014/main" id="{1CB673A4-2230-490B-ACCD-05ED9C6809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28763" y="2261763"/>
            <a:ext cx="2334474" cy="2334474"/>
          </a:xfrm>
          <a:prstGeom prst="rect">
            <a:avLst/>
          </a:prstGeom>
        </p:spPr>
      </p:pic>
      <p:pic>
        <p:nvPicPr>
          <p:cNvPr id="14" name="Graphique 13" descr="Médaille avec un remplissage uni">
            <a:extLst>
              <a:ext uri="{FF2B5EF4-FFF2-40B4-BE49-F238E27FC236}">
                <a16:creationId xmlns:a16="http://schemas.microsoft.com/office/drawing/2014/main" id="{E0E58976-336B-4C86-BDC1-3B61E37C167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8200" y="2154505"/>
            <a:ext cx="2548989" cy="2548989"/>
          </a:xfrm>
          <a:prstGeom prst="rect">
            <a:avLst/>
          </a:prstGeom>
        </p:spPr>
      </p:pic>
      <p:pic>
        <p:nvPicPr>
          <p:cNvPr id="16" name="Graphique 15" descr="Couronne avec un remplissage uni">
            <a:extLst>
              <a:ext uri="{FF2B5EF4-FFF2-40B4-BE49-F238E27FC236}">
                <a16:creationId xmlns:a16="http://schemas.microsoft.com/office/drawing/2014/main" id="{537C774F-AD0F-4483-95F9-45FC1742E89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983626" y="2444003"/>
            <a:ext cx="1969994" cy="1969994"/>
          </a:xfrm>
          <a:prstGeom prst="rect">
            <a:avLst/>
          </a:prstGeom>
        </p:spPr>
      </p:pic>
      <p:sp>
        <p:nvSpPr>
          <p:cNvPr id="17" name="Titre 1">
            <a:extLst>
              <a:ext uri="{FF2B5EF4-FFF2-40B4-BE49-F238E27FC236}">
                <a16:creationId xmlns:a16="http://schemas.microsoft.com/office/drawing/2014/main" id="{F4580CEE-824E-421A-BAF0-9591B25B7502}"/>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Fin de formation</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277059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t 4">
            <a:extLst>
              <a:ext uri="{FF2B5EF4-FFF2-40B4-BE49-F238E27FC236}">
                <a16:creationId xmlns:a16="http://schemas.microsoft.com/office/drawing/2014/main" id="{38881CC8-9D28-47C7-981B-473C0C91EA19}"/>
              </a:ext>
            </a:extLst>
          </p:cNvPr>
          <p:cNvGraphicFramePr>
            <a:graphicFrameLocks noChangeAspect="1"/>
          </p:cNvGraphicFramePr>
          <p:nvPr>
            <p:extLst>
              <p:ext uri="{D42A27DB-BD31-4B8C-83A1-F6EECF244321}">
                <p14:modId xmlns:p14="http://schemas.microsoft.com/office/powerpoint/2010/main" val="1003569492"/>
              </p:ext>
            </p:extLst>
          </p:nvPr>
        </p:nvGraphicFramePr>
        <p:xfrm>
          <a:off x="214877" y="1529542"/>
          <a:ext cx="11762246" cy="4595062"/>
        </p:xfrm>
        <a:graphic>
          <a:graphicData uri="http://schemas.openxmlformats.org/presentationml/2006/ole">
            <mc:AlternateContent xmlns:mc="http://schemas.openxmlformats.org/markup-compatibility/2006">
              <mc:Choice xmlns:v="urn:schemas-microsoft-com:vml" Requires="v">
                <p:oleObj spid="_x0000_s4106" name="Bitmap Image" r:id="rId4" imgW="12854880" imgH="5029200" progId="PBrush">
                  <p:embed/>
                </p:oleObj>
              </mc:Choice>
              <mc:Fallback>
                <p:oleObj name="Bitmap Image" r:id="rId4" imgW="12854880" imgH="5029200" progId="PBrush">
                  <p:embed/>
                  <p:pic>
                    <p:nvPicPr>
                      <p:cNvPr id="0" name=""/>
                      <p:cNvPicPr/>
                      <p:nvPr/>
                    </p:nvPicPr>
                    <p:blipFill>
                      <a:blip r:embed="rId5"/>
                      <a:stretch>
                        <a:fillRect/>
                      </a:stretch>
                    </p:blipFill>
                    <p:spPr>
                      <a:xfrm>
                        <a:off x="214877" y="1529542"/>
                        <a:ext cx="11762246" cy="4595062"/>
                      </a:xfrm>
                      <a:prstGeom prst="rect">
                        <a:avLst/>
                      </a:prstGeom>
                    </p:spPr>
                  </p:pic>
                </p:oleObj>
              </mc:Fallback>
            </mc:AlternateContent>
          </a:graphicData>
        </a:graphic>
      </p:graphicFrame>
      <p:sp>
        <p:nvSpPr>
          <p:cNvPr id="6" name="Titre 1">
            <a:extLst>
              <a:ext uri="{FF2B5EF4-FFF2-40B4-BE49-F238E27FC236}">
                <a16:creationId xmlns:a16="http://schemas.microsoft.com/office/drawing/2014/main" id="{A968298C-DC34-4C1A-B99B-E5E08913BDC2}"/>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Fin de formation</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120357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31B27570-AB8B-4AF8-A046-2EB9C08C155D}"/>
              </a:ext>
            </a:extLst>
          </p:cNvPr>
          <p:cNvSpPr>
            <a:spLocks noGrp="1"/>
          </p:cNvSpPr>
          <p:nvPr>
            <p:ph type="title"/>
          </p:nvPr>
        </p:nvSpPr>
        <p:spPr>
          <a:xfrm>
            <a:off x="838200" y="520627"/>
            <a:ext cx="10515600" cy="792036"/>
          </a:xfrm>
        </p:spPr>
        <p:txBody>
          <a:bodyPr>
            <a:normAutofit/>
          </a:bodyPr>
          <a:lstStyle/>
          <a:p>
            <a:pPr algn="ctr"/>
            <a:r>
              <a:rPr lang="fr-FR" sz="4800" dirty="0">
                <a:solidFill>
                  <a:srgbClr val="3E3E3E"/>
                </a:solidFill>
                <a:latin typeface="KyivType Sans2" panose="00000500000000000000" pitchFamily="50" charset="0"/>
              </a:rPr>
              <a:t>Mise en place</a:t>
            </a:r>
            <a:endParaRPr lang="fr-FR" sz="3100" i="1" dirty="0">
              <a:solidFill>
                <a:srgbClr val="3E3E3E"/>
              </a:solidFill>
              <a:latin typeface="KyivType Sans2" panose="00000500000000000000" pitchFamily="50" charset="0"/>
            </a:endParaRPr>
          </a:p>
        </p:txBody>
      </p:sp>
      <p:graphicFrame>
        <p:nvGraphicFramePr>
          <p:cNvPr id="6" name="Objet 5">
            <a:extLst>
              <a:ext uri="{FF2B5EF4-FFF2-40B4-BE49-F238E27FC236}">
                <a16:creationId xmlns:a16="http://schemas.microsoft.com/office/drawing/2014/main" id="{31ED3257-6D8B-4A4C-8F96-FF29105312DA}"/>
              </a:ext>
            </a:extLst>
          </p:cNvPr>
          <p:cNvGraphicFramePr>
            <a:graphicFrameLocks noChangeAspect="1"/>
          </p:cNvGraphicFramePr>
          <p:nvPr>
            <p:extLst>
              <p:ext uri="{D42A27DB-BD31-4B8C-83A1-F6EECF244321}">
                <p14:modId xmlns:p14="http://schemas.microsoft.com/office/powerpoint/2010/main" val="752472072"/>
              </p:ext>
            </p:extLst>
          </p:nvPr>
        </p:nvGraphicFramePr>
        <p:xfrm>
          <a:off x="9148877" y="3838518"/>
          <a:ext cx="2732229" cy="2110384"/>
        </p:xfrm>
        <a:graphic>
          <a:graphicData uri="http://schemas.openxmlformats.org/presentationml/2006/ole">
            <mc:AlternateContent xmlns:mc="http://schemas.openxmlformats.org/markup-compatibility/2006">
              <mc:Choice xmlns:v="urn:schemas-microsoft-com:vml" Requires="v">
                <p:oleObj spid="_x0000_s6186" name="Bitmap Image" r:id="rId4" imgW="2255400" imgH="1843920" progId="PBrush">
                  <p:embed/>
                </p:oleObj>
              </mc:Choice>
              <mc:Fallback>
                <p:oleObj name="Bitmap Image" r:id="rId4" imgW="2255400" imgH="1843920" progId="PBrush">
                  <p:embed/>
                  <p:pic>
                    <p:nvPicPr>
                      <p:cNvPr id="0" name=""/>
                      <p:cNvPicPr/>
                      <p:nvPr/>
                    </p:nvPicPr>
                    <p:blipFill>
                      <a:blip r:embed="rId5"/>
                      <a:stretch>
                        <a:fillRect/>
                      </a:stretch>
                    </p:blipFill>
                    <p:spPr>
                      <a:xfrm>
                        <a:off x="9148877" y="3838518"/>
                        <a:ext cx="2732229" cy="2110384"/>
                      </a:xfrm>
                      <a:prstGeom prst="rect">
                        <a:avLst/>
                      </a:prstGeom>
                      <a:ln w="38100">
                        <a:solidFill>
                          <a:srgbClr val="D9CCE0"/>
                        </a:solidFill>
                      </a:ln>
                    </p:spPr>
                  </p:pic>
                </p:oleObj>
              </mc:Fallback>
            </mc:AlternateContent>
          </a:graphicData>
        </a:graphic>
      </p:graphicFrame>
      <p:graphicFrame>
        <p:nvGraphicFramePr>
          <p:cNvPr id="7" name="Objet 6">
            <a:extLst>
              <a:ext uri="{FF2B5EF4-FFF2-40B4-BE49-F238E27FC236}">
                <a16:creationId xmlns:a16="http://schemas.microsoft.com/office/drawing/2014/main" id="{E672D195-CD75-4539-9BA4-6E016E16E2FA}"/>
              </a:ext>
            </a:extLst>
          </p:cNvPr>
          <p:cNvGraphicFramePr>
            <a:graphicFrameLocks noChangeAspect="1"/>
          </p:cNvGraphicFramePr>
          <p:nvPr>
            <p:extLst>
              <p:ext uri="{D42A27DB-BD31-4B8C-83A1-F6EECF244321}">
                <p14:modId xmlns:p14="http://schemas.microsoft.com/office/powerpoint/2010/main" val="3951069994"/>
              </p:ext>
            </p:extLst>
          </p:nvPr>
        </p:nvGraphicFramePr>
        <p:xfrm>
          <a:off x="9148880" y="1559993"/>
          <a:ext cx="2732229" cy="1924759"/>
        </p:xfrm>
        <a:graphic>
          <a:graphicData uri="http://schemas.openxmlformats.org/presentationml/2006/ole">
            <mc:AlternateContent xmlns:mc="http://schemas.openxmlformats.org/markup-compatibility/2006">
              <mc:Choice xmlns:v="urn:schemas-microsoft-com:vml" Requires="v">
                <p:oleObj spid="_x0000_s6187" name="Bitmap Image" r:id="rId6" imgW="2240280" imgH="1577520" progId="PBrush">
                  <p:embed/>
                </p:oleObj>
              </mc:Choice>
              <mc:Fallback>
                <p:oleObj name="Bitmap Image" r:id="rId6" imgW="2240280" imgH="1577520" progId="PBrush">
                  <p:embed/>
                  <p:pic>
                    <p:nvPicPr>
                      <p:cNvPr id="0" name=""/>
                      <p:cNvPicPr/>
                      <p:nvPr/>
                    </p:nvPicPr>
                    <p:blipFill>
                      <a:blip r:embed="rId7"/>
                      <a:stretch>
                        <a:fillRect/>
                      </a:stretch>
                    </p:blipFill>
                    <p:spPr>
                      <a:xfrm>
                        <a:off x="9148880" y="1559993"/>
                        <a:ext cx="2732229" cy="1924759"/>
                      </a:xfrm>
                      <a:prstGeom prst="rect">
                        <a:avLst/>
                      </a:prstGeom>
                      <a:ln w="38100">
                        <a:solidFill>
                          <a:srgbClr val="D9CCE0"/>
                        </a:solidFill>
                      </a:ln>
                    </p:spPr>
                  </p:pic>
                </p:oleObj>
              </mc:Fallback>
            </mc:AlternateContent>
          </a:graphicData>
        </a:graphic>
      </p:graphicFrame>
      <p:graphicFrame>
        <p:nvGraphicFramePr>
          <p:cNvPr id="8" name="Objet 7">
            <a:extLst>
              <a:ext uri="{FF2B5EF4-FFF2-40B4-BE49-F238E27FC236}">
                <a16:creationId xmlns:a16="http://schemas.microsoft.com/office/drawing/2014/main" id="{97087862-095E-4447-A4A4-7ED78AF48E74}"/>
              </a:ext>
            </a:extLst>
          </p:cNvPr>
          <p:cNvGraphicFramePr>
            <a:graphicFrameLocks noChangeAspect="1"/>
          </p:cNvGraphicFramePr>
          <p:nvPr>
            <p:extLst>
              <p:ext uri="{D42A27DB-BD31-4B8C-83A1-F6EECF244321}">
                <p14:modId xmlns:p14="http://schemas.microsoft.com/office/powerpoint/2010/main" val="2822459170"/>
              </p:ext>
            </p:extLst>
          </p:nvPr>
        </p:nvGraphicFramePr>
        <p:xfrm>
          <a:off x="6374571" y="3838518"/>
          <a:ext cx="2500874" cy="2115139"/>
        </p:xfrm>
        <a:graphic>
          <a:graphicData uri="http://schemas.openxmlformats.org/presentationml/2006/ole">
            <mc:AlternateContent xmlns:mc="http://schemas.openxmlformats.org/markup-compatibility/2006">
              <mc:Choice xmlns:v="urn:schemas-microsoft-com:vml" Requires="v">
                <p:oleObj spid="_x0000_s6188" name="Bitmap Image" r:id="rId8" imgW="2171880" imgH="1836360" progId="PBrush">
                  <p:embed/>
                </p:oleObj>
              </mc:Choice>
              <mc:Fallback>
                <p:oleObj name="Bitmap Image" r:id="rId8" imgW="2171880" imgH="1836360" progId="PBrush">
                  <p:embed/>
                  <p:pic>
                    <p:nvPicPr>
                      <p:cNvPr id="0" name=""/>
                      <p:cNvPicPr/>
                      <p:nvPr/>
                    </p:nvPicPr>
                    <p:blipFill>
                      <a:blip r:embed="rId9"/>
                      <a:stretch>
                        <a:fillRect/>
                      </a:stretch>
                    </p:blipFill>
                    <p:spPr>
                      <a:xfrm>
                        <a:off x="6374571" y="3838518"/>
                        <a:ext cx="2500874" cy="2115139"/>
                      </a:xfrm>
                      <a:prstGeom prst="rect">
                        <a:avLst/>
                      </a:prstGeom>
                      <a:ln w="38100">
                        <a:solidFill>
                          <a:srgbClr val="D9CCE0"/>
                        </a:solidFill>
                      </a:ln>
                    </p:spPr>
                  </p:pic>
                </p:oleObj>
              </mc:Fallback>
            </mc:AlternateContent>
          </a:graphicData>
        </a:graphic>
      </p:graphicFrame>
      <p:graphicFrame>
        <p:nvGraphicFramePr>
          <p:cNvPr id="9" name="Objet 8">
            <a:extLst>
              <a:ext uri="{FF2B5EF4-FFF2-40B4-BE49-F238E27FC236}">
                <a16:creationId xmlns:a16="http://schemas.microsoft.com/office/drawing/2014/main" id="{DD1825EA-4B5A-4862-B645-CBA1462105A5}"/>
              </a:ext>
            </a:extLst>
          </p:cNvPr>
          <p:cNvGraphicFramePr>
            <a:graphicFrameLocks noChangeAspect="1"/>
          </p:cNvGraphicFramePr>
          <p:nvPr>
            <p:extLst>
              <p:ext uri="{D42A27DB-BD31-4B8C-83A1-F6EECF244321}">
                <p14:modId xmlns:p14="http://schemas.microsoft.com/office/powerpoint/2010/main" val="623024514"/>
              </p:ext>
            </p:extLst>
          </p:nvPr>
        </p:nvGraphicFramePr>
        <p:xfrm>
          <a:off x="6343334" y="1562537"/>
          <a:ext cx="2500874" cy="1937584"/>
        </p:xfrm>
        <a:graphic>
          <a:graphicData uri="http://schemas.openxmlformats.org/presentationml/2006/ole">
            <mc:AlternateContent xmlns:mc="http://schemas.openxmlformats.org/markup-compatibility/2006">
              <mc:Choice xmlns:v="urn:schemas-microsoft-com:vml" Requires="v">
                <p:oleObj spid="_x0000_s6189" name="Bitmap Image" r:id="rId10" imgW="2339280" imgH="1813680" progId="PBrush">
                  <p:embed/>
                </p:oleObj>
              </mc:Choice>
              <mc:Fallback>
                <p:oleObj name="Bitmap Image" r:id="rId10" imgW="2339280" imgH="1813680" progId="PBrush">
                  <p:embed/>
                  <p:pic>
                    <p:nvPicPr>
                      <p:cNvPr id="0" name=""/>
                      <p:cNvPicPr/>
                      <p:nvPr/>
                    </p:nvPicPr>
                    <p:blipFill>
                      <a:blip r:embed="rId11"/>
                      <a:stretch>
                        <a:fillRect/>
                      </a:stretch>
                    </p:blipFill>
                    <p:spPr>
                      <a:xfrm>
                        <a:off x="6343334" y="1562537"/>
                        <a:ext cx="2500874" cy="1937584"/>
                      </a:xfrm>
                      <a:prstGeom prst="rect">
                        <a:avLst/>
                      </a:prstGeom>
                      <a:ln w="38100">
                        <a:solidFill>
                          <a:srgbClr val="D9CCE0"/>
                        </a:solidFill>
                      </a:ln>
                    </p:spPr>
                  </p:pic>
                </p:oleObj>
              </mc:Fallback>
            </mc:AlternateContent>
          </a:graphicData>
        </a:graphic>
      </p:graphicFrame>
      <p:grpSp>
        <p:nvGrpSpPr>
          <p:cNvPr id="16" name="Groupe 15">
            <a:extLst>
              <a:ext uri="{FF2B5EF4-FFF2-40B4-BE49-F238E27FC236}">
                <a16:creationId xmlns:a16="http://schemas.microsoft.com/office/drawing/2014/main" id="{114375D7-B982-4299-A8CC-31CA0B6968F4}"/>
              </a:ext>
            </a:extLst>
          </p:cNvPr>
          <p:cNvGrpSpPr/>
          <p:nvPr/>
        </p:nvGrpSpPr>
        <p:grpSpPr>
          <a:xfrm>
            <a:off x="3856306" y="1312663"/>
            <a:ext cx="1961124" cy="5358327"/>
            <a:chOff x="3887213" y="1351515"/>
            <a:chExt cx="1961124" cy="5358327"/>
          </a:xfrm>
        </p:grpSpPr>
        <p:graphicFrame>
          <p:nvGraphicFramePr>
            <p:cNvPr id="12" name="Objet 11">
              <a:extLst>
                <a:ext uri="{FF2B5EF4-FFF2-40B4-BE49-F238E27FC236}">
                  <a16:creationId xmlns:a16="http://schemas.microsoft.com/office/drawing/2014/main" id="{878F2DE4-657D-4E5B-88F4-5EE7AE83592A}"/>
                </a:ext>
              </a:extLst>
            </p:cNvPr>
            <p:cNvGraphicFramePr>
              <a:graphicFrameLocks noChangeAspect="1"/>
            </p:cNvGraphicFramePr>
            <p:nvPr>
              <p:extLst>
                <p:ext uri="{D42A27DB-BD31-4B8C-83A1-F6EECF244321}">
                  <p14:modId xmlns:p14="http://schemas.microsoft.com/office/powerpoint/2010/main" val="208270514"/>
                </p:ext>
              </p:extLst>
            </p:nvPr>
          </p:nvGraphicFramePr>
          <p:xfrm>
            <a:off x="4375652" y="1351515"/>
            <a:ext cx="1431883" cy="2014619"/>
          </p:xfrm>
          <a:graphic>
            <a:graphicData uri="http://schemas.openxmlformats.org/presentationml/2006/ole">
              <mc:AlternateContent xmlns:mc="http://schemas.openxmlformats.org/markup-compatibility/2006">
                <mc:Choice xmlns:v="urn:schemas-microsoft-com:vml" Requires="v">
                  <p:oleObj spid="_x0000_s6190" name="Bitmap Image" r:id="rId12" imgW="3779640" imgH="5318640" progId="PBrush">
                    <p:embed/>
                  </p:oleObj>
                </mc:Choice>
                <mc:Fallback>
                  <p:oleObj name="Bitmap Image" r:id="rId12" imgW="3779640" imgH="5318640" progId="PBrush">
                    <p:embed/>
                    <p:pic>
                      <p:nvPicPr>
                        <p:cNvPr id="0" name=""/>
                        <p:cNvPicPr/>
                        <p:nvPr/>
                      </p:nvPicPr>
                      <p:blipFill>
                        <a:blip r:embed="rId13"/>
                        <a:stretch>
                          <a:fillRect/>
                        </a:stretch>
                      </p:blipFill>
                      <p:spPr>
                        <a:xfrm>
                          <a:off x="4375652" y="1351515"/>
                          <a:ext cx="1431883" cy="2014619"/>
                        </a:xfrm>
                        <a:prstGeom prst="rect">
                          <a:avLst/>
                        </a:prstGeom>
                      </p:spPr>
                    </p:pic>
                  </p:oleObj>
                </mc:Fallback>
              </mc:AlternateContent>
            </a:graphicData>
          </a:graphic>
        </p:graphicFrame>
        <p:graphicFrame>
          <p:nvGraphicFramePr>
            <p:cNvPr id="13" name="Objet 12">
              <a:extLst>
                <a:ext uri="{FF2B5EF4-FFF2-40B4-BE49-F238E27FC236}">
                  <a16:creationId xmlns:a16="http://schemas.microsoft.com/office/drawing/2014/main" id="{25312C62-094D-4119-9852-9ED830AFB5AC}"/>
                </a:ext>
              </a:extLst>
            </p:cNvPr>
            <p:cNvGraphicFramePr>
              <a:graphicFrameLocks noChangeAspect="1"/>
            </p:cNvGraphicFramePr>
            <p:nvPr>
              <p:extLst>
                <p:ext uri="{D42A27DB-BD31-4B8C-83A1-F6EECF244321}">
                  <p14:modId xmlns:p14="http://schemas.microsoft.com/office/powerpoint/2010/main" val="2781120556"/>
                </p:ext>
              </p:extLst>
            </p:nvPr>
          </p:nvGraphicFramePr>
          <p:xfrm>
            <a:off x="3887213" y="2922338"/>
            <a:ext cx="1434890" cy="2020633"/>
          </p:xfrm>
          <a:graphic>
            <a:graphicData uri="http://schemas.openxmlformats.org/presentationml/2006/ole">
              <mc:AlternateContent xmlns:mc="http://schemas.openxmlformats.org/markup-compatibility/2006">
                <mc:Choice xmlns:v="urn:schemas-microsoft-com:vml" Requires="v">
                  <p:oleObj spid="_x0000_s6191" name="Bitmap Image" r:id="rId14" imgW="3787200" imgH="5334120" progId="PBrush">
                    <p:embed/>
                  </p:oleObj>
                </mc:Choice>
                <mc:Fallback>
                  <p:oleObj name="Bitmap Image" r:id="rId14" imgW="3787200" imgH="5334120" progId="PBrush">
                    <p:embed/>
                    <p:pic>
                      <p:nvPicPr>
                        <p:cNvPr id="0" name=""/>
                        <p:cNvPicPr/>
                        <p:nvPr/>
                      </p:nvPicPr>
                      <p:blipFill>
                        <a:blip r:embed="rId15"/>
                        <a:stretch>
                          <a:fillRect/>
                        </a:stretch>
                      </p:blipFill>
                      <p:spPr>
                        <a:xfrm>
                          <a:off x="3887213" y="2922338"/>
                          <a:ext cx="1434890" cy="2020633"/>
                        </a:xfrm>
                        <a:prstGeom prst="rect">
                          <a:avLst/>
                        </a:prstGeom>
                      </p:spPr>
                    </p:pic>
                  </p:oleObj>
                </mc:Fallback>
              </mc:AlternateContent>
            </a:graphicData>
          </a:graphic>
        </p:graphicFrame>
        <p:graphicFrame>
          <p:nvGraphicFramePr>
            <p:cNvPr id="14" name="Objet 13">
              <a:extLst>
                <a:ext uri="{FF2B5EF4-FFF2-40B4-BE49-F238E27FC236}">
                  <a16:creationId xmlns:a16="http://schemas.microsoft.com/office/drawing/2014/main" id="{5E2495BF-6387-4C4A-AF07-C5DDFE547254}"/>
                </a:ext>
              </a:extLst>
            </p:cNvPr>
            <p:cNvGraphicFramePr>
              <a:graphicFrameLocks noChangeAspect="1"/>
            </p:cNvGraphicFramePr>
            <p:nvPr>
              <p:extLst>
                <p:ext uri="{D42A27DB-BD31-4B8C-83A1-F6EECF244321}">
                  <p14:modId xmlns:p14="http://schemas.microsoft.com/office/powerpoint/2010/main" val="1601846162"/>
                </p:ext>
              </p:extLst>
            </p:nvPr>
          </p:nvGraphicFramePr>
          <p:xfrm>
            <a:off x="4430887" y="4692215"/>
            <a:ext cx="1417450" cy="2017627"/>
          </p:xfrm>
          <a:graphic>
            <a:graphicData uri="http://schemas.openxmlformats.org/presentationml/2006/ole">
              <mc:AlternateContent xmlns:mc="http://schemas.openxmlformats.org/markup-compatibility/2006">
                <mc:Choice xmlns:v="urn:schemas-microsoft-com:vml" Requires="v">
                  <p:oleObj spid="_x0000_s6192" name="Bitmap Image" r:id="rId16" imgW="3741480" imgH="5326560" progId="PBrush">
                    <p:embed/>
                  </p:oleObj>
                </mc:Choice>
                <mc:Fallback>
                  <p:oleObj name="Bitmap Image" r:id="rId16" imgW="3741480" imgH="5326560" progId="PBrush">
                    <p:embed/>
                    <p:pic>
                      <p:nvPicPr>
                        <p:cNvPr id="0" name=""/>
                        <p:cNvPicPr/>
                        <p:nvPr/>
                      </p:nvPicPr>
                      <p:blipFill>
                        <a:blip r:embed="rId17"/>
                        <a:stretch>
                          <a:fillRect/>
                        </a:stretch>
                      </p:blipFill>
                      <p:spPr>
                        <a:xfrm>
                          <a:off x="4430887" y="4692215"/>
                          <a:ext cx="1417450" cy="2017627"/>
                        </a:xfrm>
                        <a:prstGeom prst="rect">
                          <a:avLst/>
                        </a:prstGeom>
                      </p:spPr>
                    </p:pic>
                  </p:oleObj>
                </mc:Fallback>
              </mc:AlternateContent>
            </a:graphicData>
          </a:graphic>
        </p:graphicFrame>
      </p:grpSp>
      <p:graphicFrame>
        <p:nvGraphicFramePr>
          <p:cNvPr id="2" name="Objet 1">
            <a:extLst>
              <a:ext uri="{FF2B5EF4-FFF2-40B4-BE49-F238E27FC236}">
                <a16:creationId xmlns:a16="http://schemas.microsoft.com/office/drawing/2014/main" id="{9D7CCB47-89AD-496A-94A4-B75BB8A1569A}"/>
              </a:ext>
            </a:extLst>
          </p:cNvPr>
          <p:cNvGraphicFramePr>
            <a:graphicFrameLocks noChangeAspect="1"/>
          </p:cNvGraphicFramePr>
          <p:nvPr>
            <p:extLst>
              <p:ext uri="{D42A27DB-BD31-4B8C-83A1-F6EECF244321}">
                <p14:modId xmlns:p14="http://schemas.microsoft.com/office/powerpoint/2010/main" val="595273612"/>
              </p:ext>
            </p:extLst>
          </p:nvPr>
        </p:nvGraphicFramePr>
        <p:xfrm>
          <a:off x="247434" y="1550037"/>
          <a:ext cx="3760264" cy="4576962"/>
        </p:xfrm>
        <a:graphic>
          <a:graphicData uri="http://schemas.openxmlformats.org/presentationml/2006/ole">
            <mc:AlternateContent xmlns:mc="http://schemas.openxmlformats.org/markup-compatibility/2006">
              <mc:Choice xmlns:v="urn:schemas-microsoft-com:vml" Requires="v">
                <p:oleObj spid="_x0000_s6193" name="Bitmap Image" r:id="rId18" imgW="4838760" imgH="5890320" progId="PBrush">
                  <p:embed/>
                </p:oleObj>
              </mc:Choice>
              <mc:Fallback>
                <p:oleObj name="Bitmap Image" r:id="rId18" imgW="4838760" imgH="5890320" progId="PBrush">
                  <p:embed/>
                  <p:pic>
                    <p:nvPicPr>
                      <p:cNvPr id="0" name=""/>
                      <p:cNvPicPr/>
                      <p:nvPr/>
                    </p:nvPicPr>
                    <p:blipFill>
                      <a:blip r:embed="rId19"/>
                      <a:stretch>
                        <a:fillRect/>
                      </a:stretch>
                    </p:blipFill>
                    <p:spPr>
                      <a:xfrm>
                        <a:off x="247434" y="1550037"/>
                        <a:ext cx="3760264" cy="4576962"/>
                      </a:xfrm>
                      <a:prstGeom prst="rect">
                        <a:avLst/>
                      </a:prstGeom>
                    </p:spPr>
                  </p:pic>
                </p:oleObj>
              </mc:Fallback>
            </mc:AlternateContent>
          </a:graphicData>
        </a:graphic>
      </p:graphicFrame>
    </p:spTree>
    <p:extLst>
      <p:ext uri="{BB962C8B-B14F-4D97-AF65-F5344CB8AC3E}">
        <p14:creationId xmlns:p14="http://schemas.microsoft.com/office/powerpoint/2010/main" val="264266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par>
                                <p:cTn id="19" presetID="2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C5D23BA8-ADDE-4F03-BD05-C16BF6464B76}"/>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Galerie photo</a:t>
            </a:r>
            <a:endParaRPr lang="fr-FR" sz="3100" i="1" dirty="0">
              <a:solidFill>
                <a:srgbClr val="3E3E3E"/>
              </a:solidFill>
              <a:latin typeface="KyivType Sans2" panose="00000500000000000000" pitchFamily="50" charset="0"/>
            </a:endParaRPr>
          </a:p>
        </p:txBody>
      </p:sp>
      <p:pic>
        <p:nvPicPr>
          <p:cNvPr id="11" name="Image 10" descr="Une image contenant texte, intérieur, sol, mur&#10;&#10;Description générée automatiquement">
            <a:extLst>
              <a:ext uri="{FF2B5EF4-FFF2-40B4-BE49-F238E27FC236}">
                <a16:creationId xmlns:a16="http://schemas.microsoft.com/office/drawing/2014/main" id="{B81D5C2E-8E8D-4749-AF27-43EB1ADA247A}"/>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7430" t="10821" r="10889"/>
          <a:stretch/>
        </p:blipFill>
        <p:spPr>
          <a:xfrm>
            <a:off x="6096000" y="1249888"/>
            <a:ext cx="5322434" cy="4358223"/>
          </a:xfrm>
          <a:prstGeom prst="rect">
            <a:avLst/>
          </a:prstGeom>
        </p:spPr>
      </p:pic>
      <p:pic>
        <p:nvPicPr>
          <p:cNvPr id="13" name="Image 12" descr="Une image contenant texte, table, intérieur, bureau&#10;&#10;Description générée automatiquement">
            <a:extLst>
              <a:ext uri="{FF2B5EF4-FFF2-40B4-BE49-F238E27FC236}">
                <a16:creationId xmlns:a16="http://schemas.microsoft.com/office/drawing/2014/main" id="{08DF8A74-5E77-4156-90A7-4441829F69A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900"/>
                    </a14:imgEffect>
                  </a14:imgLayer>
                </a14:imgProps>
              </a:ext>
              <a:ext uri="{28A0092B-C50C-407E-A947-70E740481C1C}">
                <a14:useLocalDpi xmlns:a14="http://schemas.microsoft.com/office/drawing/2010/main" val="0"/>
              </a:ext>
            </a:extLst>
          </a:blip>
          <a:stretch>
            <a:fillRect/>
          </a:stretch>
        </p:blipFill>
        <p:spPr>
          <a:xfrm>
            <a:off x="773566" y="1249888"/>
            <a:ext cx="3822971" cy="5097294"/>
          </a:xfrm>
          <a:prstGeom prst="rect">
            <a:avLst/>
          </a:prstGeom>
        </p:spPr>
      </p:pic>
      <p:sp>
        <p:nvSpPr>
          <p:cNvPr id="15" name="ZoneTexte 14">
            <a:extLst>
              <a:ext uri="{FF2B5EF4-FFF2-40B4-BE49-F238E27FC236}">
                <a16:creationId xmlns:a16="http://schemas.microsoft.com/office/drawing/2014/main" id="{FFCAEE7D-F8B0-412A-B3EA-E1A6FC8ED04A}"/>
              </a:ext>
            </a:extLst>
          </p:cNvPr>
          <p:cNvSpPr txBox="1"/>
          <p:nvPr/>
        </p:nvSpPr>
        <p:spPr>
          <a:xfrm>
            <a:off x="773566" y="846212"/>
            <a:ext cx="3100635" cy="307777"/>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CANADA</a:t>
            </a:r>
            <a:endParaRPr lang="fr-FR" sz="1400" dirty="0">
              <a:latin typeface="Roboto Light" panose="02000000000000000000" pitchFamily="2" charset="0"/>
              <a:ea typeface="Roboto Light" panose="02000000000000000000" pitchFamily="2" charset="0"/>
            </a:endParaRPr>
          </a:p>
        </p:txBody>
      </p:sp>
      <p:sp>
        <p:nvSpPr>
          <p:cNvPr id="16" name="ZoneTexte 15">
            <a:extLst>
              <a:ext uri="{FF2B5EF4-FFF2-40B4-BE49-F238E27FC236}">
                <a16:creationId xmlns:a16="http://schemas.microsoft.com/office/drawing/2014/main" id="{621FD4A1-C0AF-49BF-B88F-03F86AA9A4B4}"/>
              </a:ext>
            </a:extLst>
          </p:cNvPr>
          <p:cNvSpPr txBox="1"/>
          <p:nvPr/>
        </p:nvSpPr>
        <p:spPr>
          <a:xfrm>
            <a:off x="8317799" y="5704009"/>
            <a:ext cx="3100635" cy="307777"/>
          </a:xfrm>
          <a:prstGeom prst="rect">
            <a:avLst/>
          </a:prstGeom>
          <a:noFill/>
          <a:ln w="19050">
            <a:solidFill>
              <a:srgbClr val="D9CCE1"/>
            </a:solidFill>
          </a:ln>
        </p:spPr>
        <p:txBody>
          <a:bodyPr wrap="square" rtlCol="0">
            <a:spAutoFit/>
          </a:bodyPr>
          <a:lstStyle/>
          <a:p>
            <a:pPr algn="ctr"/>
            <a:r>
              <a:rPr lang="en-US" sz="1400" dirty="0">
                <a:solidFill>
                  <a:schemeClr val="tx1">
                    <a:lumMod val="75000"/>
                    <a:lumOff val="25000"/>
                  </a:schemeClr>
                </a:solidFill>
                <a:latin typeface="Roboto Light" panose="02000000000000000000" pitchFamily="2" charset="0"/>
                <a:ea typeface="Roboto Light" panose="02000000000000000000" pitchFamily="2" charset="0"/>
              </a:rPr>
              <a:t>FRANCE</a:t>
            </a:r>
            <a:endParaRPr lang="fr-FR" sz="1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743431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0-#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intérieur, table, fenêtre&#10;&#10;Description générée automatiquement">
            <a:extLst>
              <a:ext uri="{FF2B5EF4-FFF2-40B4-BE49-F238E27FC236}">
                <a16:creationId xmlns:a16="http://schemas.microsoft.com/office/drawing/2014/main" id="{75289EB9-8A89-4209-944C-179AF9BCEBC8}"/>
              </a:ext>
            </a:extLst>
          </p:cNvPr>
          <p:cNvPicPr>
            <a:picLocks noChangeAspect="1"/>
          </p:cNvPicPr>
          <p:nvPr/>
        </p:nvPicPr>
        <p:blipFill rotWithShape="1">
          <a:blip r:embed="rId2">
            <a:extLst>
              <a:ext uri="{28A0092B-C50C-407E-A947-70E740481C1C}">
                <a14:useLocalDpi xmlns:a14="http://schemas.microsoft.com/office/drawing/2010/main" val="0"/>
              </a:ext>
            </a:extLst>
          </a:blip>
          <a:srcRect l="8425" r="14952" b="-2"/>
          <a:stretch/>
        </p:blipFill>
        <p:spPr>
          <a:xfrm>
            <a:off x="193849" y="1862386"/>
            <a:ext cx="3797398" cy="3717071"/>
          </a:xfrm>
          <a:prstGeom prst="rect">
            <a:avLst/>
          </a:prstGeom>
        </p:spPr>
      </p:pic>
      <p:pic>
        <p:nvPicPr>
          <p:cNvPr id="6" name="Image 5" descr="Une image contenant texte, fenêtre, table, restaurant&#10;&#10;Description générée automatiquement">
            <a:extLst>
              <a:ext uri="{FF2B5EF4-FFF2-40B4-BE49-F238E27FC236}">
                <a16:creationId xmlns:a16="http://schemas.microsoft.com/office/drawing/2014/main" id="{E964610B-C4EB-44B1-BCDF-A6A8567D876B}"/>
              </a:ext>
            </a:extLst>
          </p:cNvPr>
          <p:cNvPicPr>
            <a:picLocks noChangeAspect="1"/>
          </p:cNvPicPr>
          <p:nvPr/>
        </p:nvPicPr>
        <p:blipFill rotWithShape="1">
          <a:blip r:embed="rId3">
            <a:extLst>
              <a:ext uri="{28A0092B-C50C-407E-A947-70E740481C1C}">
                <a14:useLocalDpi xmlns:a14="http://schemas.microsoft.com/office/drawing/2010/main" val="0"/>
              </a:ext>
            </a:extLst>
          </a:blip>
          <a:srcRect l="7824" r="15198" b="-2"/>
          <a:stretch/>
        </p:blipFill>
        <p:spPr>
          <a:xfrm>
            <a:off x="4183334" y="1862386"/>
            <a:ext cx="3815005" cy="3717071"/>
          </a:xfrm>
          <a:prstGeom prst="rect">
            <a:avLst/>
          </a:prstGeom>
        </p:spPr>
      </p:pic>
      <p:pic>
        <p:nvPicPr>
          <p:cNvPr id="7" name="Image 6" descr="Une image contenant texte, s’asseoir, femme, personne&#10;&#10;Description générée automatiquement">
            <a:extLst>
              <a:ext uri="{FF2B5EF4-FFF2-40B4-BE49-F238E27FC236}">
                <a16:creationId xmlns:a16="http://schemas.microsoft.com/office/drawing/2014/main" id="{48F74185-5E89-4354-99B7-D43AE6989EB6}"/>
              </a:ext>
            </a:extLst>
          </p:cNvPr>
          <p:cNvPicPr>
            <a:picLocks noChangeAspect="1"/>
          </p:cNvPicPr>
          <p:nvPr/>
        </p:nvPicPr>
        <p:blipFill rotWithShape="1">
          <a:blip r:embed="rId4">
            <a:extLst>
              <a:ext uri="{28A0092B-C50C-407E-A947-70E740481C1C}">
                <a14:useLocalDpi xmlns:a14="http://schemas.microsoft.com/office/drawing/2010/main" val="0"/>
              </a:ext>
            </a:extLst>
          </a:blip>
          <a:srcRect l="6395" r="16945" b="-2"/>
          <a:stretch/>
        </p:blipFill>
        <p:spPr>
          <a:xfrm>
            <a:off x="8181087" y="1862386"/>
            <a:ext cx="3799289" cy="3717071"/>
          </a:xfrm>
          <a:prstGeom prst="rect">
            <a:avLst/>
          </a:prstGeom>
        </p:spPr>
      </p:pic>
      <p:sp>
        <p:nvSpPr>
          <p:cNvPr id="8" name="Titre 1">
            <a:extLst>
              <a:ext uri="{FF2B5EF4-FFF2-40B4-BE49-F238E27FC236}">
                <a16:creationId xmlns:a16="http://schemas.microsoft.com/office/drawing/2014/main" id="{E504E105-32FE-457A-96B7-386DE2D2B808}"/>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Galerie photo</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33135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texte, lettre&#10;&#10;Description générée automatiquement">
            <a:extLst>
              <a:ext uri="{FF2B5EF4-FFF2-40B4-BE49-F238E27FC236}">
                <a16:creationId xmlns:a16="http://schemas.microsoft.com/office/drawing/2014/main" id="{BF701A05-CE3C-4CFB-8D44-BA2085CBC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924272" y="1667367"/>
            <a:ext cx="2637839" cy="3517119"/>
          </a:xfrm>
          <a:prstGeom prst="rect">
            <a:avLst/>
          </a:prstGeom>
        </p:spPr>
      </p:pic>
      <p:pic>
        <p:nvPicPr>
          <p:cNvPr id="10" name="Image 9" descr="Une image contenant texte, intérieur&#10;&#10;Description générée automatiquement">
            <a:extLst>
              <a:ext uri="{FF2B5EF4-FFF2-40B4-BE49-F238E27FC236}">
                <a16:creationId xmlns:a16="http://schemas.microsoft.com/office/drawing/2014/main" id="{F847CD11-B919-4AF5-846F-74465BE345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0676" y="2099423"/>
            <a:ext cx="3537345" cy="2653008"/>
          </a:xfrm>
          <a:prstGeom prst="rect">
            <a:avLst/>
          </a:prstGeom>
        </p:spPr>
      </p:pic>
      <p:pic>
        <p:nvPicPr>
          <p:cNvPr id="8" name="Image 7" descr="Une image contenant intérieur, blanc, plusieurs&#10;&#10;Description générée automatiquement">
            <a:extLst>
              <a:ext uri="{FF2B5EF4-FFF2-40B4-BE49-F238E27FC236}">
                <a16:creationId xmlns:a16="http://schemas.microsoft.com/office/drawing/2014/main" id="{08FBD875-A9E8-4E86-AF28-211E4D18E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2336" y="2107008"/>
            <a:ext cx="3517120" cy="2637840"/>
          </a:xfrm>
          <a:prstGeom prst="rect">
            <a:avLst/>
          </a:prstGeom>
        </p:spPr>
      </p:pic>
      <p:sp>
        <p:nvSpPr>
          <p:cNvPr id="13" name="Titre 1">
            <a:extLst>
              <a:ext uri="{FF2B5EF4-FFF2-40B4-BE49-F238E27FC236}">
                <a16:creationId xmlns:a16="http://schemas.microsoft.com/office/drawing/2014/main" id="{CA123875-FF9D-435E-B175-CEA4202AA5EC}"/>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Galerie photo</a:t>
            </a:r>
            <a:endParaRPr lang="fr-FR" sz="3100" i="1" dirty="0">
              <a:solidFill>
                <a:srgbClr val="3E3E3E"/>
              </a:solidFill>
              <a:latin typeface="KyivType Sans2" panose="00000500000000000000" pitchFamily="50" charset="0"/>
            </a:endParaRPr>
          </a:p>
        </p:txBody>
      </p:sp>
    </p:spTree>
    <p:extLst>
      <p:ext uri="{BB962C8B-B14F-4D97-AF65-F5344CB8AC3E}">
        <p14:creationId xmlns:p14="http://schemas.microsoft.com/office/powerpoint/2010/main" val="2050323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Un PARCOURS c&amp;#39;est quo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993" y="1492604"/>
            <a:ext cx="10402220" cy="4620948"/>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titre 1"/>
          <p:cNvSpPr txBox="1">
            <a:spLocks/>
          </p:cNvSpPr>
          <p:nvPr/>
        </p:nvSpPr>
        <p:spPr>
          <a:xfrm>
            <a:off x="974665" y="178801"/>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dirty="0"/>
              <a:t>Mon parcours de formation</a:t>
            </a:r>
          </a:p>
        </p:txBody>
      </p:sp>
      <p:sp>
        <p:nvSpPr>
          <p:cNvPr id="7" name="Rectangle 6">
            <a:extLst>
              <a:ext uri="{FF2B5EF4-FFF2-40B4-BE49-F238E27FC236}">
                <a16:creationId xmlns:a16="http://schemas.microsoft.com/office/drawing/2014/main" id="{281798F4-B4EC-4BAE-8236-FCFE26193082}"/>
              </a:ext>
            </a:extLst>
          </p:cNvPr>
          <p:cNvSpPr/>
          <p:nvPr/>
        </p:nvSpPr>
        <p:spPr>
          <a:xfrm>
            <a:off x="645993" y="2057916"/>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IMMERSION NIVEAU 1</a:t>
            </a:r>
          </a:p>
        </p:txBody>
      </p:sp>
      <p:sp>
        <p:nvSpPr>
          <p:cNvPr id="8" name="Rectangle 7">
            <a:extLst>
              <a:ext uri="{FF2B5EF4-FFF2-40B4-BE49-F238E27FC236}">
                <a16:creationId xmlns:a16="http://schemas.microsoft.com/office/drawing/2014/main" id="{ADC71754-B6EC-4FF7-8936-5AF87B3173C3}"/>
              </a:ext>
            </a:extLst>
          </p:cNvPr>
          <p:cNvSpPr/>
          <p:nvPr/>
        </p:nvSpPr>
        <p:spPr>
          <a:xfrm>
            <a:off x="7770238" y="5308385"/>
            <a:ext cx="3277976" cy="646331"/>
          </a:xfrm>
          <a:prstGeom prst="rect">
            <a:avLst/>
          </a:prstGeom>
          <a:solidFill>
            <a:srgbClr val="FFE6E4"/>
          </a:solidFill>
        </p:spPr>
        <p:txBody>
          <a:bodyPr wrap="square">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dirty="0">
                <a:solidFill>
                  <a:srgbClr val="3E3E3E"/>
                </a:solidFill>
                <a:latin typeface="KyivType Sans Medium2" panose="00000600000000000000" pitchFamily="50" charset="0"/>
                <a:ea typeface="Roboto Light" panose="02000000000000000000" pitchFamily="2" charset="0"/>
              </a:rPr>
              <a:t>FORMATION VALIDATION NIVEAU 2</a:t>
            </a:r>
            <a:endParaRPr lang="fr-FR" i="1" dirty="0">
              <a:solidFill>
                <a:srgbClr val="3E3E3E"/>
              </a:solidFill>
              <a:latin typeface="KyivType Sans Medium2" panose="00000600000000000000" pitchFamily="50" charset="0"/>
              <a:ea typeface="Roboto Light" panose="02000000000000000000" pitchFamily="2" charset="0"/>
            </a:endParaRPr>
          </a:p>
        </p:txBody>
      </p:sp>
      <p:sp>
        <p:nvSpPr>
          <p:cNvPr id="9" name="Rectangle 8">
            <a:extLst>
              <a:ext uri="{FF2B5EF4-FFF2-40B4-BE49-F238E27FC236}">
                <a16:creationId xmlns:a16="http://schemas.microsoft.com/office/drawing/2014/main" id="{00EBD95A-0267-40BF-8E68-309748003D34}"/>
              </a:ext>
            </a:extLst>
          </p:cNvPr>
          <p:cNvSpPr/>
          <p:nvPr/>
        </p:nvSpPr>
        <p:spPr>
          <a:xfrm>
            <a:off x="6723531" y="2528047"/>
            <a:ext cx="340658" cy="2879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87E3D05F-F59E-4864-A1AB-34BE1FB60C36}"/>
              </a:ext>
            </a:extLst>
          </p:cNvPr>
          <p:cNvSpPr/>
          <p:nvPr/>
        </p:nvSpPr>
        <p:spPr>
          <a:xfrm>
            <a:off x="7651904" y="3519577"/>
            <a:ext cx="3514643" cy="3338423"/>
          </a:xfrm>
          <a:custGeom>
            <a:avLst/>
            <a:gdLst>
              <a:gd name="connsiteX0" fmla="*/ 0 w 3514643"/>
              <a:gd name="connsiteY0" fmla="*/ 1669212 h 3338423"/>
              <a:gd name="connsiteX1" fmla="*/ 1757322 w 3514643"/>
              <a:gd name="connsiteY1" fmla="*/ 0 h 3338423"/>
              <a:gd name="connsiteX2" fmla="*/ 3514644 w 3514643"/>
              <a:gd name="connsiteY2" fmla="*/ 1669212 h 3338423"/>
              <a:gd name="connsiteX3" fmla="*/ 1757322 w 3514643"/>
              <a:gd name="connsiteY3" fmla="*/ 3338424 h 3338423"/>
              <a:gd name="connsiteX4" fmla="*/ 0 w 3514643"/>
              <a:gd name="connsiteY4" fmla="*/ 1669212 h 3338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4643" h="3338423" extrusionOk="0">
                <a:moveTo>
                  <a:pt x="0" y="1669212"/>
                </a:moveTo>
                <a:cubicBezTo>
                  <a:pt x="-57077" y="712126"/>
                  <a:pt x="768479" y="6869"/>
                  <a:pt x="1757322" y="0"/>
                </a:cubicBezTo>
                <a:cubicBezTo>
                  <a:pt x="2822005" y="19819"/>
                  <a:pt x="3410061" y="750657"/>
                  <a:pt x="3514644" y="1669212"/>
                </a:cubicBezTo>
                <a:cubicBezTo>
                  <a:pt x="3460629" y="2643840"/>
                  <a:pt x="2715662" y="3405870"/>
                  <a:pt x="1757322" y="3338424"/>
                </a:cubicBezTo>
                <a:cubicBezTo>
                  <a:pt x="671809" y="3275521"/>
                  <a:pt x="86140" y="2632250"/>
                  <a:pt x="0" y="1669212"/>
                </a:cubicBezTo>
                <a:close/>
              </a:path>
            </a:pathLst>
          </a:custGeom>
          <a:noFill/>
          <a:ln w="28575">
            <a:solidFill>
              <a:srgbClr val="573C78"/>
            </a:solidFill>
            <a:prstDash val="dashDot"/>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136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a16="http://schemas.microsoft.com/office/drawing/2014/main" id="{67306FD0-16AB-432F-B471-9E1DAEF78892}"/>
              </a:ext>
            </a:extLst>
          </p:cNvPr>
          <p:cNvSpPr>
            <a:spLocks noGrp="1"/>
          </p:cNvSpPr>
          <p:nvPr>
            <p:ph type="title"/>
          </p:nvPr>
        </p:nvSpPr>
        <p:spPr>
          <a:xfrm>
            <a:off x="838200" y="208065"/>
            <a:ext cx="10515600" cy="792036"/>
          </a:xfrm>
        </p:spPr>
        <p:txBody>
          <a:bodyPr>
            <a:normAutofit/>
          </a:bodyPr>
          <a:lstStyle/>
          <a:p>
            <a:pPr algn="ctr"/>
            <a:r>
              <a:rPr lang="fr-FR" sz="4800" dirty="0">
                <a:solidFill>
                  <a:srgbClr val="3E3E3E"/>
                </a:solidFill>
                <a:latin typeface="KyivType Sans2" panose="00000500000000000000" pitchFamily="50" charset="0"/>
              </a:rPr>
              <a:t>Vidéo de présentation</a:t>
            </a:r>
            <a:endParaRPr lang="fr-FR" sz="3100" i="1" dirty="0">
              <a:solidFill>
                <a:srgbClr val="3E3E3E"/>
              </a:solidFill>
              <a:latin typeface="KyivType Sans2" panose="00000500000000000000" pitchFamily="50" charset="0"/>
            </a:endParaRPr>
          </a:p>
        </p:txBody>
      </p:sp>
      <p:pic>
        <p:nvPicPr>
          <p:cNvPr id="6" name="formation validation">
            <a:hlinkClick r:id="" action="ppaction://media"/>
            <a:extLst>
              <a:ext uri="{FF2B5EF4-FFF2-40B4-BE49-F238E27FC236}">
                <a16:creationId xmlns:a16="http://schemas.microsoft.com/office/drawing/2014/main" id="{248A4362-2E16-4CCA-A0E7-22D2D3FFBE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52800" y="1163535"/>
            <a:ext cx="5486400" cy="5486400"/>
          </a:xfrm>
          <a:prstGeom prst="rect">
            <a:avLst/>
          </a:prstGeom>
        </p:spPr>
      </p:pic>
    </p:spTree>
    <p:extLst>
      <p:ext uri="{BB962C8B-B14F-4D97-AF65-F5344CB8AC3E}">
        <p14:creationId xmlns:p14="http://schemas.microsoft.com/office/powerpoint/2010/main" val="14966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8A6A61CC-151E-E13F-A531-7076882F5151}"/>
              </a:ext>
            </a:extLst>
          </p:cNvPr>
          <p:cNvSpPr txBox="1">
            <a:spLocks/>
          </p:cNvSpPr>
          <p:nvPr/>
        </p:nvSpPr>
        <p:spPr>
          <a:xfrm>
            <a:off x="636105" y="934278"/>
            <a:ext cx="10919790" cy="578457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r>
              <a:rPr lang="fr-FR" sz="16600" dirty="0">
                <a:latin typeface="Midnight Signature" panose="02000500000000090000" pitchFamily="50" charset="0"/>
              </a:rPr>
              <a:t>Merci !</a:t>
            </a:r>
          </a:p>
        </p:txBody>
      </p:sp>
    </p:spTree>
    <p:extLst>
      <p:ext uri="{BB962C8B-B14F-4D97-AF65-F5344CB8AC3E}">
        <p14:creationId xmlns:p14="http://schemas.microsoft.com/office/powerpoint/2010/main" val="446724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89582D72-3EAF-44B4-A545-5C54208D9D72}"/>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Formation validation</a:t>
            </a:r>
          </a:p>
        </p:txBody>
      </p:sp>
      <p:sp>
        <p:nvSpPr>
          <p:cNvPr id="6" name="Rectangle 5">
            <a:extLst>
              <a:ext uri="{FF2B5EF4-FFF2-40B4-BE49-F238E27FC236}">
                <a16:creationId xmlns:a16="http://schemas.microsoft.com/office/drawing/2014/main" id="{628385B5-0093-40E8-9532-6FBF88513CE2}"/>
              </a:ext>
            </a:extLst>
          </p:cNvPr>
          <p:cNvSpPr/>
          <p:nvPr/>
        </p:nvSpPr>
        <p:spPr>
          <a:xfrm>
            <a:off x="704555" y="1496327"/>
            <a:ext cx="10515600" cy="4241494"/>
          </a:xfrm>
          <a:prstGeom prst="rect">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58E666B8-8CA3-49E6-B319-65D4D1C7E75D}"/>
              </a:ext>
            </a:extLst>
          </p:cNvPr>
          <p:cNvSpPr txBox="1"/>
          <p:nvPr/>
        </p:nvSpPr>
        <p:spPr>
          <a:xfrm>
            <a:off x="781049" y="1563740"/>
            <a:ext cx="10381955" cy="3785652"/>
          </a:xfrm>
          <a:prstGeom prst="rect">
            <a:avLst/>
          </a:prstGeom>
          <a:noFill/>
        </p:spPr>
        <p:txBody>
          <a:bodyPr wrap="square" rtlCol="0">
            <a:spAutoFit/>
          </a:bodyPr>
          <a:lstStyle/>
          <a:p>
            <a:pPr lvl="0" algn="ctr"/>
            <a:r>
              <a:rPr lang="en-US" sz="2400" b="1" dirty="0">
                <a:solidFill>
                  <a:srgbClr val="3E3E3E"/>
                </a:solidFill>
                <a:latin typeface="Roboto Light" panose="02000000000000000000" pitchFamily="2" charset="0"/>
                <a:ea typeface="Roboto Light" panose="02000000000000000000" pitchFamily="2" charset="0"/>
              </a:rPr>
              <a:t>QU'EST-CE QUE C'EST ?</a:t>
            </a:r>
          </a:p>
          <a:p>
            <a:pPr lvl="0" algn="ctr"/>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2400" dirty="0">
                <a:solidFill>
                  <a:srgbClr val="3E3E3E"/>
                </a:solidFill>
                <a:latin typeface="Roboto Light" panose="02000000000000000000" pitchFamily="2" charset="0"/>
                <a:ea typeface="Roboto Light" panose="02000000000000000000" pitchFamily="2" charset="0"/>
              </a:rPr>
              <a:t>Une formation personnalisable pour toutes celles qui ont déjà suivi une formation </a:t>
            </a:r>
            <a:r>
              <a:rPr lang="fr-FR" sz="2400" dirty="0" err="1">
                <a:solidFill>
                  <a:srgbClr val="3E3E3E"/>
                </a:solidFill>
                <a:latin typeface="Roboto Light" panose="02000000000000000000" pitchFamily="2" charset="0"/>
                <a:ea typeface="Roboto Light" panose="02000000000000000000" pitchFamily="2" charset="0"/>
              </a:rPr>
              <a:t>Yon</a:t>
            </a:r>
            <a:r>
              <a:rPr lang="fr-FR" sz="2400" dirty="0">
                <a:solidFill>
                  <a:srgbClr val="3E3E3E"/>
                </a:solidFill>
                <a:latin typeface="Roboto Light" panose="02000000000000000000" pitchFamily="2" charset="0"/>
                <a:ea typeface="Roboto Light" panose="02000000000000000000" pitchFamily="2" charset="0"/>
              </a:rPr>
              <a:t>-Ka IMMERSION. </a:t>
            </a:r>
          </a:p>
          <a:p>
            <a:pPr marL="285750" indent="-285750" algn="just">
              <a:buFont typeface="Wingdings" panose="05000000000000000000" pitchFamily="2" charset="2"/>
              <a:buChar char="Ø"/>
            </a:pPr>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2400" dirty="0">
                <a:solidFill>
                  <a:srgbClr val="3E3E3E"/>
                </a:solidFill>
                <a:latin typeface="Roboto Light" panose="02000000000000000000" pitchFamily="2" charset="0"/>
                <a:ea typeface="Roboto Light" panose="02000000000000000000" pitchFamily="2" charset="0"/>
              </a:rPr>
              <a:t>Idéalement entre 6 mois et 1 an après la formation de niveau 1.</a:t>
            </a:r>
          </a:p>
          <a:p>
            <a:pPr algn="just"/>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2400" dirty="0">
                <a:solidFill>
                  <a:srgbClr val="3E3E3E"/>
                </a:solidFill>
                <a:latin typeface="Roboto Light" panose="02000000000000000000" pitchFamily="2" charset="0"/>
                <a:ea typeface="Roboto Light" panose="02000000000000000000" pitchFamily="2" charset="0"/>
              </a:rPr>
              <a:t>Pour confirmer, réviser et approfondir ses connaissances. </a:t>
            </a:r>
          </a:p>
          <a:p>
            <a:pPr marL="285750" indent="-285750" algn="just">
              <a:buFont typeface="Wingdings" panose="05000000000000000000" pitchFamily="2" charset="2"/>
              <a:buChar char="Ø"/>
            </a:pPr>
            <a:endParaRPr lang="en-US" sz="2400" dirty="0">
              <a:solidFill>
                <a:srgbClr val="3E3E3E"/>
              </a:solidFill>
              <a:latin typeface="Roboto Light" panose="02000000000000000000" pitchFamily="2" charset="0"/>
              <a:ea typeface="Roboto Light" panose="02000000000000000000" pitchFamily="2" charset="0"/>
            </a:endParaRPr>
          </a:p>
          <a:p>
            <a:pPr marL="285750" indent="-285750" algn="just">
              <a:buFont typeface="Wingdings" panose="05000000000000000000" pitchFamily="2" charset="2"/>
              <a:buChar char="Ø"/>
            </a:pPr>
            <a:r>
              <a:rPr lang="fr-FR" sz="2400" dirty="0">
                <a:solidFill>
                  <a:srgbClr val="3E3E3E"/>
                </a:solidFill>
                <a:latin typeface="Roboto Light" panose="02000000000000000000" pitchFamily="2" charset="0"/>
                <a:ea typeface="Roboto Light" panose="02000000000000000000" pitchFamily="2" charset="0"/>
              </a:rPr>
              <a:t>Qui renforce la nouvelle formation </a:t>
            </a:r>
            <a:r>
              <a:rPr lang="fr-FR" sz="2400" dirty="0" err="1">
                <a:solidFill>
                  <a:srgbClr val="3E3E3E"/>
                </a:solidFill>
                <a:latin typeface="Roboto Light" panose="02000000000000000000" pitchFamily="2" charset="0"/>
                <a:ea typeface="Roboto Light" panose="02000000000000000000" pitchFamily="2" charset="0"/>
              </a:rPr>
              <a:t>Yon</a:t>
            </a:r>
            <a:r>
              <a:rPr lang="fr-FR" sz="2400" dirty="0">
                <a:solidFill>
                  <a:srgbClr val="3E3E3E"/>
                </a:solidFill>
                <a:latin typeface="Roboto Light" panose="02000000000000000000" pitchFamily="2" charset="0"/>
                <a:ea typeface="Roboto Light" panose="02000000000000000000" pitchFamily="2" charset="0"/>
              </a:rPr>
              <a:t>-Ka et le suivi de la formation</a:t>
            </a:r>
            <a:endParaRPr lang="fr-FR" sz="24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369601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0ABEBC2-4078-4E82-809D-5E276CFFA2B9}"/>
              </a:ext>
            </a:extLst>
          </p:cNvPr>
          <p:cNvSpPr/>
          <p:nvPr/>
        </p:nvSpPr>
        <p:spPr>
          <a:xfrm>
            <a:off x="386578" y="2133601"/>
            <a:ext cx="6018513" cy="2708434"/>
          </a:xfrm>
          <a:prstGeom prst="rect">
            <a:avLst/>
          </a:prstGeom>
          <a:solidFill>
            <a:srgbClr val="FFE6E4"/>
          </a:solidFill>
        </p:spPr>
        <p:txBody>
          <a:bodyPr wrap="square">
            <a:spAutoFit/>
          </a:bodyPr>
          <a:lstStyle/>
          <a:p>
            <a:pPr lvl="0" algn="ctr"/>
            <a:r>
              <a:rPr lang="fr-FR" sz="1600" b="1" dirty="0">
                <a:solidFill>
                  <a:srgbClr val="3E3E3E"/>
                </a:solidFill>
                <a:latin typeface="Roboto Light" panose="02000000000000000000" pitchFamily="2" charset="0"/>
                <a:ea typeface="Roboto Light" panose="02000000000000000000" pitchFamily="2" charset="0"/>
              </a:rPr>
              <a:t>UNE JOURNÉE DE TEAM BUILDING !</a:t>
            </a:r>
            <a:endParaRPr lang="fr-FR"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a:p>
            <a:pPr lvl="0"/>
            <a:endParaRPr lang="en-US" sz="1400" dirty="0">
              <a:latin typeface="Roboto Light" panose="02000000000000000000" pitchFamily="2" charset="0"/>
              <a:ea typeface="Roboto Light" panose="02000000000000000000" pitchFamily="2" charset="0"/>
            </a:endParaRPr>
          </a:p>
        </p:txBody>
      </p:sp>
      <p:sp>
        <p:nvSpPr>
          <p:cNvPr id="7" name="Titre 3">
            <a:extLst>
              <a:ext uri="{FF2B5EF4-FFF2-40B4-BE49-F238E27FC236}">
                <a16:creationId xmlns:a16="http://schemas.microsoft.com/office/drawing/2014/main" id="{19833B84-A6A7-4BF8-AB22-7FD700293C67}"/>
              </a:ext>
            </a:extLst>
          </p:cNvPr>
          <p:cNvSpPr txBox="1">
            <a:spLocks/>
          </p:cNvSpPr>
          <p:nvPr/>
        </p:nvSpPr>
        <p:spPr>
          <a:xfrm>
            <a:off x="7082639" y="3008783"/>
            <a:ext cx="4592782" cy="523765"/>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2400" dirty="0">
                <a:solidFill>
                  <a:srgbClr val="3E3E3E"/>
                </a:solidFill>
                <a:latin typeface="KyivType Sans2" panose="00000500000000000000" charset="0"/>
              </a:rPr>
              <a:t>OBJECTIFS</a:t>
            </a:r>
            <a:r>
              <a:rPr lang="fr-FR" sz="2400" dirty="0">
                <a:solidFill>
                  <a:srgbClr val="F16861"/>
                </a:solidFill>
                <a:latin typeface="KyivType Sans2" panose="00000500000000000000" charset="0"/>
              </a:rPr>
              <a:t> </a:t>
            </a:r>
          </a:p>
        </p:txBody>
      </p:sp>
      <p:sp>
        <p:nvSpPr>
          <p:cNvPr id="8" name="ZoneTexte 7">
            <a:extLst>
              <a:ext uri="{FF2B5EF4-FFF2-40B4-BE49-F238E27FC236}">
                <a16:creationId xmlns:a16="http://schemas.microsoft.com/office/drawing/2014/main" id="{A77EE39C-F554-47EA-A830-614A449317D8}"/>
              </a:ext>
            </a:extLst>
          </p:cNvPr>
          <p:cNvSpPr txBox="1"/>
          <p:nvPr/>
        </p:nvSpPr>
        <p:spPr>
          <a:xfrm>
            <a:off x="7082640" y="3655167"/>
            <a:ext cx="4928128" cy="738664"/>
          </a:xfrm>
          <a:prstGeom prst="rect">
            <a:avLst/>
          </a:prstGeom>
          <a:noFill/>
          <a:ln>
            <a:solidFill>
              <a:srgbClr val="FDD6C2"/>
            </a:solidFill>
          </a:ln>
        </p:spPr>
        <p:txBody>
          <a:bodyPr wrap="square" rtlCol="0">
            <a:spAutoFit/>
          </a:bodyPr>
          <a:lstStyle/>
          <a:p>
            <a:pPr marL="285750" indent="-285750" algn="just">
              <a:buFont typeface="Wingdings" panose="05000000000000000000" pitchFamily="2" charset="2"/>
              <a:buChar char="ü"/>
            </a:pPr>
            <a:r>
              <a:rPr lang="fr-FR" sz="1400" dirty="0">
                <a:latin typeface="Roboto Light" panose="02000000000000000000" pitchFamily="2" charset="0"/>
                <a:ea typeface="Roboto Light" panose="02000000000000000000" pitchFamily="2" charset="0"/>
              </a:rPr>
              <a:t>Valider les connaissances </a:t>
            </a:r>
          </a:p>
          <a:p>
            <a:pPr marL="285750" indent="-285750" algn="just">
              <a:buFont typeface="Wingdings" panose="05000000000000000000" pitchFamily="2" charset="2"/>
              <a:buChar char="ü"/>
            </a:pPr>
            <a:r>
              <a:rPr lang="fr-FR" sz="1400" dirty="0">
                <a:latin typeface="Roboto Light" panose="02000000000000000000" pitchFamily="2" charset="0"/>
                <a:ea typeface="Roboto Light" panose="02000000000000000000" pitchFamily="2" charset="0"/>
              </a:rPr>
              <a:t>Passer en revue tout ce qui a été vu pendant la formation</a:t>
            </a:r>
          </a:p>
          <a:p>
            <a:pPr marL="285750" indent="-285750" algn="just">
              <a:buFont typeface="Wingdings" panose="05000000000000000000" pitchFamily="2" charset="2"/>
              <a:buChar char="ü"/>
            </a:pPr>
            <a:r>
              <a:rPr lang="fr-FR" sz="1400" dirty="0">
                <a:latin typeface="Roboto Light" panose="02000000000000000000" pitchFamily="2" charset="0"/>
                <a:ea typeface="Roboto Light" panose="02000000000000000000" pitchFamily="2" charset="0"/>
              </a:rPr>
              <a:t>Identifier les points forts et les points faibles</a:t>
            </a:r>
          </a:p>
        </p:txBody>
      </p:sp>
      <p:sp>
        <p:nvSpPr>
          <p:cNvPr id="9" name="ZoneTexte 8">
            <a:extLst>
              <a:ext uri="{FF2B5EF4-FFF2-40B4-BE49-F238E27FC236}">
                <a16:creationId xmlns:a16="http://schemas.microsoft.com/office/drawing/2014/main" id="{B488669E-B850-4768-86E6-B1BA14098A88}"/>
              </a:ext>
            </a:extLst>
          </p:cNvPr>
          <p:cNvSpPr txBox="1"/>
          <p:nvPr/>
        </p:nvSpPr>
        <p:spPr>
          <a:xfrm>
            <a:off x="3157682" y="2779807"/>
            <a:ext cx="3162436" cy="2062103"/>
          </a:xfrm>
          <a:prstGeom prst="rect">
            <a:avLst/>
          </a:prstGeom>
          <a:noFill/>
          <a:ln>
            <a:solidFill>
              <a:srgbClr val="FFAAA3"/>
            </a:solidFill>
          </a:ln>
        </p:spPr>
        <p:txBody>
          <a:bodyPr wrap="square" rtlCol="0">
            <a:spAutoFit/>
          </a:bodyPr>
          <a:lstStyle/>
          <a:p>
            <a:pPr marL="285750" indent="-285750">
              <a:buFont typeface="Wingdings" panose="05000000000000000000" pitchFamily="2" charset="2"/>
              <a:buChar char="à"/>
            </a:pPr>
            <a:r>
              <a:rPr lang="fr-FR" sz="1600" dirty="0">
                <a:solidFill>
                  <a:srgbClr val="3E3E3E"/>
                </a:solidFill>
                <a:latin typeface="Roboto Light" panose="02000000000000000000" pitchFamily="2" charset="0"/>
                <a:ea typeface="Roboto Light" panose="02000000000000000000" pitchFamily="2" charset="0"/>
              </a:rPr>
              <a:t>Cette formation d'une journée a été conçue pour être un peu différente :  </a:t>
            </a:r>
          </a:p>
          <a:p>
            <a:pPr marL="285750" indent="-285750">
              <a:buFont typeface="Wingdings" panose="05000000000000000000" pitchFamily="2" charset="2"/>
              <a:buChar char="à"/>
            </a:pPr>
            <a:endParaRPr lang="fr-FR" sz="1600" dirty="0">
              <a:solidFill>
                <a:srgbClr val="3E3E3E"/>
              </a:solidFill>
              <a:latin typeface="Roboto Light" panose="02000000000000000000" pitchFamily="2" charset="0"/>
              <a:ea typeface="Roboto Light" panose="02000000000000000000" pitchFamily="2" charset="0"/>
            </a:endParaRPr>
          </a:p>
          <a:p>
            <a:r>
              <a:rPr lang="fr-FR" sz="1600" dirty="0">
                <a:solidFill>
                  <a:srgbClr val="3E3E3E"/>
                </a:solidFill>
                <a:latin typeface="Roboto Light" panose="02000000000000000000" pitchFamily="2" charset="0"/>
                <a:ea typeface="Roboto Light" panose="02000000000000000000" pitchFamily="2" charset="0"/>
              </a:rPr>
              <a:t>Approche plus ludique et interactive. </a:t>
            </a:r>
          </a:p>
          <a:p>
            <a:r>
              <a:rPr lang="fr-FR" sz="1600" dirty="0">
                <a:solidFill>
                  <a:srgbClr val="3E3E3E"/>
                </a:solidFill>
                <a:latin typeface="Roboto Light" panose="02000000000000000000" pitchFamily="2" charset="0"/>
                <a:ea typeface="Roboto Light" panose="02000000000000000000" pitchFamily="2" charset="0"/>
              </a:rPr>
              <a:t>L'information est moins ascendante.</a:t>
            </a:r>
            <a:endParaRPr lang="en-US" sz="1400" dirty="0">
              <a:solidFill>
                <a:srgbClr val="3E3E3E"/>
              </a:solidFill>
              <a:latin typeface="Roboto Light" panose="02000000000000000000" pitchFamily="2" charset="0"/>
              <a:ea typeface="Roboto Light" panose="02000000000000000000" pitchFamily="2" charset="0"/>
            </a:endParaRPr>
          </a:p>
        </p:txBody>
      </p:sp>
      <p:sp>
        <p:nvSpPr>
          <p:cNvPr id="10" name="Titre 1">
            <a:extLst>
              <a:ext uri="{FF2B5EF4-FFF2-40B4-BE49-F238E27FC236}">
                <a16:creationId xmlns:a16="http://schemas.microsoft.com/office/drawing/2014/main" id="{4FCFBE1C-0D0E-4D0F-B991-64C41569D28C}"/>
              </a:ext>
            </a:extLst>
          </p:cNvPr>
          <p:cNvSpPr txBox="1">
            <a:spLocks/>
          </p:cNvSpPr>
          <p:nvPr/>
        </p:nvSpPr>
        <p:spPr>
          <a:xfrm>
            <a:off x="516579" y="2621876"/>
            <a:ext cx="2556131" cy="2066581"/>
          </a:xfrm>
          <a:prstGeom prst="rect">
            <a:avLst/>
          </a:prstGeom>
          <a:solidFill>
            <a:srgbClr val="FFAAA3"/>
          </a:solidFill>
          <a:ln>
            <a:solidFill>
              <a:srgbClr val="FFAAA3"/>
            </a:solidFill>
          </a:ln>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r>
              <a:rPr lang="fr-FR" sz="1600" dirty="0">
                <a:solidFill>
                  <a:srgbClr val="3E3E3E"/>
                </a:solidFill>
                <a:latin typeface="Roboto Light" panose="02000000000000000000" pitchFamily="2" charset="0"/>
                <a:ea typeface="Roboto Light" panose="02000000000000000000" pitchFamily="2" charset="0"/>
                <a:cs typeface="+mn-cs"/>
              </a:rPr>
              <a:t>Un esprit d'équipe</a:t>
            </a:r>
          </a:p>
          <a:p>
            <a:pPr algn="l"/>
            <a:endParaRPr lang="fr-FR" sz="1600" dirty="0">
              <a:solidFill>
                <a:srgbClr val="3E3E3E"/>
              </a:solidFill>
              <a:latin typeface="Roboto Light" panose="02000000000000000000" pitchFamily="2" charset="0"/>
              <a:ea typeface="Roboto Light" panose="02000000000000000000" pitchFamily="2" charset="0"/>
              <a:cs typeface="+mn-cs"/>
            </a:endParaRPr>
          </a:p>
          <a:p>
            <a:pPr algn="l"/>
            <a:r>
              <a:rPr lang="fr-FR" sz="1600" dirty="0">
                <a:solidFill>
                  <a:srgbClr val="3E3E3E"/>
                </a:solidFill>
                <a:latin typeface="Roboto Light" panose="02000000000000000000" pitchFamily="2" charset="0"/>
                <a:ea typeface="Roboto Light" panose="02000000000000000000" pitchFamily="2" charset="0"/>
                <a:cs typeface="+mn-cs"/>
              </a:rPr>
              <a:t>Une célébrité par équipe</a:t>
            </a:r>
          </a:p>
          <a:p>
            <a:pPr algn="l"/>
            <a:endParaRPr lang="fr-FR" sz="1600" dirty="0">
              <a:solidFill>
                <a:srgbClr val="3E3E3E"/>
              </a:solidFill>
              <a:latin typeface="Roboto Light" panose="02000000000000000000" pitchFamily="2" charset="0"/>
              <a:ea typeface="Roboto Light" panose="02000000000000000000" pitchFamily="2" charset="0"/>
              <a:cs typeface="+mn-cs"/>
            </a:endParaRPr>
          </a:p>
          <a:p>
            <a:pPr algn="l"/>
            <a:r>
              <a:rPr lang="fr-FR" sz="1600" dirty="0">
                <a:solidFill>
                  <a:srgbClr val="3E3E3E"/>
                </a:solidFill>
                <a:latin typeface="Roboto Light" panose="02000000000000000000" pitchFamily="2" charset="0"/>
                <a:ea typeface="Roboto Light" panose="02000000000000000000" pitchFamily="2" charset="0"/>
                <a:cs typeface="+mn-cs"/>
              </a:rPr>
              <a:t>Bracelet de couleur </a:t>
            </a:r>
          </a:p>
          <a:p>
            <a:pPr algn="l"/>
            <a:endParaRPr lang="fr-FR" sz="1600" dirty="0">
              <a:solidFill>
                <a:srgbClr val="3E3E3E"/>
              </a:solidFill>
              <a:latin typeface="Roboto Light" panose="02000000000000000000" pitchFamily="2" charset="0"/>
              <a:ea typeface="Roboto Light" panose="02000000000000000000" pitchFamily="2" charset="0"/>
              <a:cs typeface="+mn-cs"/>
            </a:endParaRPr>
          </a:p>
          <a:p>
            <a:pPr algn="l"/>
            <a:r>
              <a:rPr lang="fr-FR" sz="1600" dirty="0">
                <a:solidFill>
                  <a:srgbClr val="3E3E3E"/>
                </a:solidFill>
                <a:latin typeface="Roboto Light" panose="02000000000000000000" pitchFamily="2" charset="0"/>
                <a:ea typeface="Roboto Light" panose="02000000000000000000" pitchFamily="2" charset="0"/>
                <a:cs typeface="+mn-cs"/>
              </a:rPr>
              <a:t>Compétition</a:t>
            </a:r>
          </a:p>
          <a:p>
            <a:pPr algn="l"/>
            <a:endParaRPr lang="fr-FR" sz="1600" dirty="0">
              <a:solidFill>
                <a:srgbClr val="3E3E3E"/>
              </a:solidFill>
              <a:latin typeface="Roboto Light" panose="02000000000000000000" pitchFamily="2" charset="0"/>
              <a:ea typeface="Roboto Light" panose="02000000000000000000" pitchFamily="2" charset="0"/>
              <a:cs typeface="+mn-cs"/>
            </a:endParaRPr>
          </a:p>
          <a:p>
            <a:pPr algn="l"/>
            <a:r>
              <a:rPr lang="fr-FR" sz="1600" dirty="0">
                <a:solidFill>
                  <a:srgbClr val="3E3E3E"/>
                </a:solidFill>
                <a:latin typeface="Roboto Light" panose="02000000000000000000" pitchFamily="2" charset="0"/>
                <a:ea typeface="Roboto Light" panose="02000000000000000000" pitchFamily="2" charset="0"/>
                <a:cs typeface="+mn-cs"/>
              </a:rPr>
              <a:t>Cadeau pour l'équipe gagnante !  </a:t>
            </a:r>
            <a:endParaRPr lang="fr-FR" sz="1600" dirty="0">
              <a:solidFill>
                <a:srgbClr val="3E3E3E"/>
              </a:solidFill>
              <a:latin typeface="Roboto Light" panose="02000000000000000000" pitchFamily="2" charset="0"/>
              <a:ea typeface="Roboto Light" panose="02000000000000000000" pitchFamily="2" charset="0"/>
              <a:cs typeface="+mn-cs"/>
              <a:sym typeface="Wingdings" panose="05000000000000000000" pitchFamily="2" charset="2"/>
            </a:endParaRPr>
          </a:p>
        </p:txBody>
      </p:sp>
      <p:pic>
        <p:nvPicPr>
          <p:cNvPr id="11" name="Image 10">
            <a:extLst>
              <a:ext uri="{FF2B5EF4-FFF2-40B4-BE49-F238E27FC236}">
                <a16:creationId xmlns:a16="http://schemas.microsoft.com/office/drawing/2014/main" id="{78384EB5-100B-4D03-8C0D-735DD8BCC1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308" y="1031119"/>
            <a:ext cx="2998985" cy="2100529"/>
          </a:xfrm>
          <a:prstGeom prst="rect">
            <a:avLst/>
          </a:prstGeom>
        </p:spPr>
      </p:pic>
      <p:sp>
        <p:nvSpPr>
          <p:cNvPr id="12" name="Titre 2">
            <a:extLst>
              <a:ext uri="{FF2B5EF4-FFF2-40B4-BE49-F238E27FC236}">
                <a16:creationId xmlns:a16="http://schemas.microsoft.com/office/drawing/2014/main" id="{4BEB6AE9-4262-4468-A7E2-D26B84E6F493}"/>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Formation validation</a:t>
            </a:r>
          </a:p>
        </p:txBody>
      </p:sp>
    </p:spTree>
    <p:extLst>
      <p:ext uri="{BB962C8B-B14F-4D97-AF65-F5344CB8AC3E}">
        <p14:creationId xmlns:p14="http://schemas.microsoft.com/office/powerpoint/2010/main" val="1931017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re 2">
            <a:extLst>
              <a:ext uri="{FF2B5EF4-FFF2-40B4-BE49-F238E27FC236}">
                <a16:creationId xmlns:a16="http://schemas.microsoft.com/office/drawing/2014/main" id="{00F5CAE9-6DBA-452D-8CB2-DF82A1999C77}"/>
              </a:ext>
            </a:extLst>
          </p:cNvPr>
          <p:cNvSpPr>
            <a:spLocks noGrp="1"/>
          </p:cNvSpPr>
          <p:nvPr>
            <p:ph type="title"/>
          </p:nvPr>
        </p:nvSpPr>
        <p:spPr>
          <a:xfrm>
            <a:off x="838200" y="320869"/>
            <a:ext cx="10515600" cy="792036"/>
          </a:xfrm>
        </p:spPr>
        <p:txBody>
          <a:bodyPr vert="horz" lIns="91440" tIns="45720" rIns="91440" bIns="45720" rtlCol="0" anchor="ctr">
            <a:normAutofit fontScale="90000"/>
          </a:bodyPr>
          <a:lstStyle/>
          <a:p>
            <a:pPr algn="ctr"/>
            <a:r>
              <a:rPr lang="fr-FR" sz="4800" dirty="0">
                <a:solidFill>
                  <a:srgbClr val="3E3E3E"/>
                </a:solidFill>
                <a:latin typeface="KyivType Sans2" panose="00000500000000000000" pitchFamily="50" charset="0"/>
              </a:rPr>
              <a:t>Formation validation</a:t>
            </a:r>
            <a:br>
              <a:rPr lang="fr-FR" sz="4800" dirty="0">
                <a:solidFill>
                  <a:srgbClr val="3E3E3E"/>
                </a:solidFill>
                <a:latin typeface="KyivType Sans2" panose="00000500000000000000" pitchFamily="50" charset="0"/>
              </a:rPr>
            </a:br>
            <a:r>
              <a:rPr lang="fr-FR" sz="4800" dirty="0">
                <a:solidFill>
                  <a:srgbClr val="3E3E3E"/>
                </a:solidFill>
                <a:latin typeface="KyivType Sans2" panose="00000500000000000000" pitchFamily="50" charset="0"/>
              </a:rPr>
              <a:t>Programme</a:t>
            </a:r>
          </a:p>
        </p:txBody>
      </p:sp>
      <p:grpSp>
        <p:nvGrpSpPr>
          <p:cNvPr id="43" name="Groupe 42">
            <a:extLst>
              <a:ext uri="{FF2B5EF4-FFF2-40B4-BE49-F238E27FC236}">
                <a16:creationId xmlns:a16="http://schemas.microsoft.com/office/drawing/2014/main" id="{BBF75014-1A54-4DC0-963D-9EDB931C5FC7}"/>
              </a:ext>
            </a:extLst>
          </p:cNvPr>
          <p:cNvGrpSpPr/>
          <p:nvPr/>
        </p:nvGrpSpPr>
        <p:grpSpPr>
          <a:xfrm>
            <a:off x="363415" y="3668284"/>
            <a:ext cx="5073999" cy="1208314"/>
            <a:chOff x="363415" y="3020786"/>
            <a:chExt cx="5073999" cy="1208314"/>
          </a:xfrm>
        </p:grpSpPr>
        <p:sp>
          <p:nvSpPr>
            <p:cNvPr id="44" name="Organigramme : Terminateur 43">
              <a:extLst>
                <a:ext uri="{FF2B5EF4-FFF2-40B4-BE49-F238E27FC236}">
                  <a16:creationId xmlns:a16="http://schemas.microsoft.com/office/drawing/2014/main" id="{B0A3F5BB-C55B-4E06-9466-D525A8BF30F2}"/>
                </a:ext>
              </a:extLst>
            </p:cNvPr>
            <p:cNvSpPr/>
            <p:nvPr/>
          </p:nvSpPr>
          <p:spPr>
            <a:xfrm>
              <a:off x="363415" y="3020786"/>
              <a:ext cx="5073998" cy="1208314"/>
            </a:xfrm>
            <a:prstGeom prst="flowChartTerminator">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5" name="ZoneTexte 44">
              <a:extLst>
                <a:ext uri="{FF2B5EF4-FFF2-40B4-BE49-F238E27FC236}">
                  <a16:creationId xmlns:a16="http://schemas.microsoft.com/office/drawing/2014/main" id="{13887DAE-289D-4C15-B4B4-7D0CABD418CD}"/>
                </a:ext>
              </a:extLst>
            </p:cNvPr>
            <p:cNvSpPr txBox="1"/>
            <p:nvPr/>
          </p:nvSpPr>
          <p:spPr>
            <a:xfrm>
              <a:off x="363416" y="3301777"/>
              <a:ext cx="5073998" cy="584775"/>
            </a:xfrm>
            <a:prstGeom prst="rect">
              <a:avLst/>
            </a:prstGeom>
            <a:noFill/>
          </p:spPr>
          <p:txBody>
            <a:bodyPr wrap="square" rtlCol="0">
              <a:spAutoFit/>
            </a:bodyPr>
            <a:lstStyle/>
            <a:p>
              <a:pPr algn="ctr"/>
              <a:r>
                <a:rPr lang="fr-FR" sz="3200" dirty="0">
                  <a:latin typeface="KyivType Sans2" panose="00000500000000000000" charset="0"/>
                </a:rPr>
                <a:t>9h30-12h30</a:t>
              </a:r>
            </a:p>
          </p:txBody>
        </p:sp>
      </p:grpSp>
      <p:grpSp>
        <p:nvGrpSpPr>
          <p:cNvPr id="46" name="Groupe 45">
            <a:extLst>
              <a:ext uri="{FF2B5EF4-FFF2-40B4-BE49-F238E27FC236}">
                <a16:creationId xmlns:a16="http://schemas.microsoft.com/office/drawing/2014/main" id="{6F156D62-D75B-42C0-B41A-A5480136119E}"/>
              </a:ext>
            </a:extLst>
          </p:cNvPr>
          <p:cNvGrpSpPr/>
          <p:nvPr/>
        </p:nvGrpSpPr>
        <p:grpSpPr>
          <a:xfrm>
            <a:off x="-171450" y="1934944"/>
            <a:ext cx="2090057" cy="1867140"/>
            <a:chOff x="-171450" y="1336432"/>
            <a:chExt cx="2090057" cy="1867140"/>
          </a:xfrm>
        </p:grpSpPr>
        <p:grpSp>
          <p:nvGrpSpPr>
            <p:cNvPr id="47" name="Groupe 46">
              <a:extLst>
                <a:ext uri="{FF2B5EF4-FFF2-40B4-BE49-F238E27FC236}">
                  <a16:creationId xmlns:a16="http://schemas.microsoft.com/office/drawing/2014/main" id="{EF420D6F-BBBF-4149-B2DD-F977750887E0}"/>
                </a:ext>
              </a:extLst>
            </p:cNvPr>
            <p:cNvGrpSpPr/>
            <p:nvPr/>
          </p:nvGrpSpPr>
          <p:grpSpPr>
            <a:xfrm>
              <a:off x="680268" y="2225233"/>
              <a:ext cx="155121" cy="978339"/>
              <a:chOff x="975631" y="1846504"/>
              <a:chExt cx="155121" cy="978339"/>
            </a:xfrm>
          </p:grpSpPr>
          <p:cxnSp>
            <p:nvCxnSpPr>
              <p:cNvPr id="49" name="Connecteur droit 48">
                <a:extLst>
                  <a:ext uri="{FF2B5EF4-FFF2-40B4-BE49-F238E27FC236}">
                    <a16:creationId xmlns:a16="http://schemas.microsoft.com/office/drawing/2014/main" id="{EC0A4D00-8071-4E15-8139-AA36B6F628FD}"/>
                  </a:ext>
                </a:extLst>
              </p:cNvPr>
              <p:cNvCxnSpPr/>
              <p:nvPr/>
            </p:nvCxnSpPr>
            <p:spPr>
              <a:xfrm flipV="1">
                <a:off x="1053192" y="1959429"/>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50" name="Organigramme : Connecteur 49">
                <a:extLst>
                  <a:ext uri="{FF2B5EF4-FFF2-40B4-BE49-F238E27FC236}">
                    <a16:creationId xmlns:a16="http://schemas.microsoft.com/office/drawing/2014/main" id="{DA85A0CC-B4A4-48CB-AC57-D4A972D898E7}"/>
                  </a:ext>
                </a:extLst>
              </p:cNvPr>
              <p:cNvSpPr/>
              <p:nvPr/>
            </p:nvSpPr>
            <p:spPr>
              <a:xfrm>
                <a:off x="975631" y="184650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48" name="ZoneTexte 47">
              <a:extLst>
                <a:ext uri="{FF2B5EF4-FFF2-40B4-BE49-F238E27FC236}">
                  <a16:creationId xmlns:a16="http://schemas.microsoft.com/office/drawing/2014/main" id="{A41AA500-5FFE-4D0F-9555-D19CF31C0295}"/>
                </a:ext>
              </a:extLst>
            </p:cNvPr>
            <p:cNvSpPr txBox="1"/>
            <p:nvPr/>
          </p:nvSpPr>
          <p:spPr>
            <a:xfrm>
              <a:off x="-171450" y="1336432"/>
              <a:ext cx="2090057" cy="769441"/>
            </a:xfrm>
            <a:prstGeom prst="rect">
              <a:avLst/>
            </a:prstGeom>
            <a:noFill/>
          </p:spPr>
          <p:txBody>
            <a:bodyPr wrap="square" rtlCol="0">
              <a:spAutoFit/>
            </a:bodyPr>
            <a:lstStyle/>
            <a:p>
              <a:pPr algn="ctr"/>
              <a:r>
                <a:rPr lang="fr-FR" sz="2200" dirty="0">
                  <a:latin typeface="KyivType Sans2" panose="00000500000000000000" charset="0"/>
                </a:rPr>
                <a:t>Le </a:t>
              </a:r>
            </a:p>
            <a:p>
              <a:pPr algn="ctr"/>
              <a:r>
                <a:rPr lang="fr-FR" sz="2200" dirty="0">
                  <a:latin typeface="KyivType Sans2" panose="00000500000000000000" charset="0"/>
                </a:rPr>
                <a:t>Savant Fou</a:t>
              </a:r>
            </a:p>
          </p:txBody>
        </p:sp>
      </p:grpSp>
      <p:grpSp>
        <p:nvGrpSpPr>
          <p:cNvPr id="51" name="Groupe 50">
            <a:extLst>
              <a:ext uri="{FF2B5EF4-FFF2-40B4-BE49-F238E27FC236}">
                <a16:creationId xmlns:a16="http://schemas.microsoft.com/office/drawing/2014/main" id="{642A29F1-AC71-4662-9A97-AC1E13800BB6}"/>
              </a:ext>
            </a:extLst>
          </p:cNvPr>
          <p:cNvGrpSpPr/>
          <p:nvPr/>
        </p:nvGrpSpPr>
        <p:grpSpPr>
          <a:xfrm>
            <a:off x="3924293" y="1700687"/>
            <a:ext cx="2413909" cy="2142106"/>
            <a:chOff x="3924293" y="1102175"/>
            <a:chExt cx="2413909" cy="2142106"/>
          </a:xfrm>
        </p:grpSpPr>
        <p:grpSp>
          <p:nvGrpSpPr>
            <p:cNvPr id="52" name="Groupe 51">
              <a:extLst>
                <a:ext uri="{FF2B5EF4-FFF2-40B4-BE49-F238E27FC236}">
                  <a16:creationId xmlns:a16="http://schemas.microsoft.com/office/drawing/2014/main" id="{8DACFA2B-7E40-4330-832D-F1156E755B02}"/>
                </a:ext>
              </a:extLst>
            </p:cNvPr>
            <p:cNvGrpSpPr/>
            <p:nvPr/>
          </p:nvGrpSpPr>
          <p:grpSpPr>
            <a:xfrm>
              <a:off x="5032148" y="2265942"/>
              <a:ext cx="155121" cy="978339"/>
              <a:chOff x="975631" y="1846504"/>
              <a:chExt cx="155121" cy="978339"/>
            </a:xfrm>
          </p:grpSpPr>
          <p:cxnSp>
            <p:nvCxnSpPr>
              <p:cNvPr id="54" name="Connecteur droit 53">
                <a:extLst>
                  <a:ext uri="{FF2B5EF4-FFF2-40B4-BE49-F238E27FC236}">
                    <a16:creationId xmlns:a16="http://schemas.microsoft.com/office/drawing/2014/main" id="{505F06B7-FA3D-44C8-B543-38A522284ECF}"/>
                  </a:ext>
                </a:extLst>
              </p:cNvPr>
              <p:cNvCxnSpPr/>
              <p:nvPr/>
            </p:nvCxnSpPr>
            <p:spPr>
              <a:xfrm flipV="1">
                <a:off x="1053192" y="1959429"/>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55" name="Organigramme : Connecteur 54">
                <a:extLst>
                  <a:ext uri="{FF2B5EF4-FFF2-40B4-BE49-F238E27FC236}">
                    <a16:creationId xmlns:a16="http://schemas.microsoft.com/office/drawing/2014/main" id="{2C92F242-98CD-4DA9-8EBF-01AB5845DFCE}"/>
                  </a:ext>
                </a:extLst>
              </p:cNvPr>
              <p:cNvSpPr/>
              <p:nvPr/>
            </p:nvSpPr>
            <p:spPr>
              <a:xfrm>
                <a:off x="975631" y="184650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53" name="ZoneTexte 52">
              <a:extLst>
                <a:ext uri="{FF2B5EF4-FFF2-40B4-BE49-F238E27FC236}">
                  <a16:creationId xmlns:a16="http://schemas.microsoft.com/office/drawing/2014/main" id="{66549208-739B-4ECE-AA82-7D322A3045D8}"/>
                </a:ext>
              </a:extLst>
            </p:cNvPr>
            <p:cNvSpPr txBox="1"/>
            <p:nvPr/>
          </p:nvSpPr>
          <p:spPr>
            <a:xfrm>
              <a:off x="3924293" y="1102175"/>
              <a:ext cx="2413909" cy="1107996"/>
            </a:xfrm>
            <a:prstGeom prst="rect">
              <a:avLst/>
            </a:prstGeom>
            <a:noFill/>
          </p:spPr>
          <p:txBody>
            <a:bodyPr wrap="square" rtlCol="0">
              <a:spAutoFit/>
            </a:bodyPr>
            <a:lstStyle/>
            <a:p>
              <a:pPr algn="ctr"/>
              <a:r>
                <a:rPr lang="fr-FR" sz="2200" dirty="0">
                  <a:latin typeface="KyivType Sans2" panose="00000500000000000000" charset="0"/>
                </a:rPr>
                <a:t> </a:t>
              </a:r>
            </a:p>
            <a:p>
              <a:pPr algn="ctr"/>
              <a:r>
                <a:rPr lang="fr-FR" sz="2200" dirty="0">
                  <a:latin typeface="KyivType Sans2" panose="00000500000000000000" charset="0"/>
                </a:rPr>
                <a:t>La Grande Battle</a:t>
              </a:r>
            </a:p>
          </p:txBody>
        </p:sp>
      </p:grpSp>
      <p:grpSp>
        <p:nvGrpSpPr>
          <p:cNvPr id="56" name="Groupe 55">
            <a:extLst>
              <a:ext uri="{FF2B5EF4-FFF2-40B4-BE49-F238E27FC236}">
                <a16:creationId xmlns:a16="http://schemas.microsoft.com/office/drawing/2014/main" id="{5D6AE0FF-472F-426D-89A4-4C775F62D6DA}"/>
              </a:ext>
            </a:extLst>
          </p:cNvPr>
          <p:cNvGrpSpPr/>
          <p:nvPr/>
        </p:nvGrpSpPr>
        <p:grpSpPr>
          <a:xfrm>
            <a:off x="6778032" y="3668284"/>
            <a:ext cx="5073999" cy="1208314"/>
            <a:chOff x="363415" y="3020786"/>
            <a:chExt cx="5073999" cy="1208314"/>
          </a:xfrm>
        </p:grpSpPr>
        <p:sp>
          <p:nvSpPr>
            <p:cNvPr id="57" name="Organigramme : Terminateur 56">
              <a:extLst>
                <a:ext uri="{FF2B5EF4-FFF2-40B4-BE49-F238E27FC236}">
                  <a16:creationId xmlns:a16="http://schemas.microsoft.com/office/drawing/2014/main" id="{CF9E0006-3728-44C9-8343-D9B3064822B9}"/>
                </a:ext>
              </a:extLst>
            </p:cNvPr>
            <p:cNvSpPr/>
            <p:nvPr/>
          </p:nvSpPr>
          <p:spPr>
            <a:xfrm>
              <a:off x="363415" y="3020786"/>
              <a:ext cx="5073998" cy="1208314"/>
            </a:xfrm>
            <a:prstGeom prst="flowChartTerminator">
              <a:avLst/>
            </a:prstGeom>
            <a:solidFill>
              <a:srgbClr val="FFE6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8" name="ZoneTexte 57">
              <a:extLst>
                <a:ext uri="{FF2B5EF4-FFF2-40B4-BE49-F238E27FC236}">
                  <a16:creationId xmlns:a16="http://schemas.microsoft.com/office/drawing/2014/main" id="{EB5D7676-EABE-4D90-9D6A-0B483736D9B9}"/>
                </a:ext>
              </a:extLst>
            </p:cNvPr>
            <p:cNvSpPr txBox="1"/>
            <p:nvPr/>
          </p:nvSpPr>
          <p:spPr>
            <a:xfrm>
              <a:off x="363416" y="3301777"/>
              <a:ext cx="5073998" cy="584775"/>
            </a:xfrm>
            <a:prstGeom prst="rect">
              <a:avLst/>
            </a:prstGeom>
            <a:noFill/>
          </p:spPr>
          <p:txBody>
            <a:bodyPr wrap="square" rtlCol="0">
              <a:spAutoFit/>
            </a:bodyPr>
            <a:lstStyle/>
            <a:p>
              <a:pPr algn="ctr"/>
              <a:r>
                <a:rPr lang="fr-FR" sz="3200" dirty="0">
                  <a:latin typeface="KyivType Sans2" panose="00000500000000000000" charset="0"/>
                </a:rPr>
                <a:t>13h30-17h30</a:t>
              </a:r>
            </a:p>
          </p:txBody>
        </p:sp>
      </p:grpSp>
      <p:grpSp>
        <p:nvGrpSpPr>
          <p:cNvPr id="59" name="Groupe 58">
            <a:extLst>
              <a:ext uri="{FF2B5EF4-FFF2-40B4-BE49-F238E27FC236}">
                <a16:creationId xmlns:a16="http://schemas.microsoft.com/office/drawing/2014/main" id="{775AED36-0509-4114-AF9C-09A529CD120F}"/>
              </a:ext>
            </a:extLst>
          </p:cNvPr>
          <p:cNvGrpSpPr/>
          <p:nvPr/>
        </p:nvGrpSpPr>
        <p:grpSpPr>
          <a:xfrm>
            <a:off x="7632634" y="4744954"/>
            <a:ext cx="2090057" cy="1500842"/>
            <a:chOff x="8463902" y="4146442"/>
            <a:chExt cx="2090057" cy="1500842"/>
          </a:xfrm>
        </p:grpSpPr>
        <p:grpSp>
          <p:nvGrpSpPr>
            <p:cNvPr id="60" name="Groupe 59">
              <a:extLst>
                <a:ext uri="{FF2B5EF4-FFF2-40B4-BE49-F238E27FC236}">
                  <a16:creationId xmlns:a16="http://schemas.microsoft.com/office/drawing/2014/main" id="{092E516E-25AA-4D15-A8B3-2AFC90E8BB80}"/>
                </a:ext>
              </a:extLst>
            </p:cNvPr>
            <p:cNvGrpSpPr/>
            <p:nvPr/>
          </p:nvGrpSpPr>
          <p:grpSpPr>
            <a:xfrm>
              <a:off x="9353810" y="4146442"/>
              <a:ext cx="155121" cy="998072"/>
              <a:chOff x="2900414" y="5193500"/>
              <a:chExt cx="155121" cy="998072"/>
            </a:xfrm>
          </p:grpSpPr>
          <p:cxnSp>
            <p:nvCxnSpPr>
              <p:cNvPr id="62" name="Connecteur droit 61">
                <a:extLst>
                  <a:ext uri="{FF2B5EF4-FFF2-40B4-BE49-F238E27FC236}">
                    <a16:creationId xmlns:a16="http://schemas.microsoft.com/office/drawing/2014/main" id="{C18EC441-DBB8-479A-94A4-7725E90021A8}"/>
                  </a:ext>
                </a:extLst>
              </p:cNvPr>
              <p:cNvCxnSpPr/>
              <p:nvPr/>
            </p:nvCxnSpPr>
            <p:spPr>
              <a:xfrm flipH="1" flipV="1">
                <a:off x="2977974" y="5193500"/>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63" name="Organigramme : Connecteur 62">
                <a:extLst>
                  <a:ext uri="{FF2B5EF4-FFF2-40B4-BE49-F238E27FC236}">
                    <a16:creationId xmlns:a16="http://schemas.microsoft.com/office/drawing/2014/main" id="{0CAC58C2-BA5B-4C3F-975E-36F71B15804F}"/>
                  </a:ext>
                </a:extLst>
              </p:cNvPr>
              <p:cNvSpPr/>
              <p:nvPr/>
            </p:nvSpPr>
            <p:spPr>
              <a:xfrm flipH="1">
                <a:off x="2900414" y="6060943"/>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
          <p:nvSpPr>
            <p:cNvPr id="61" name="ZoneTexte 60">
              <a:extLst>
                <a:ext uri="{FF2B5EF4-FFF2-40B4-BE49-F238E27FC236}">
                  <a16:creationId xmlns:a16="http://schemas.microsoft.com/office/drawing/2014/main" id="{56B480CA-45F4-40C3-9ACD-9E4076C110A0}"/>
                </a:ext>
              </a:extLst>
            </p:cNvPr>
            <p:cNvSpPr txBox="1"/>
            <p:nvPr/>
          </p:nvSpPr>
          <p:spPr>
            <a:xfrm>
              <a:off x="8463902" y="5216397"/>
              <a:ext cx="2090057" cy="430887"/>
            </a:xfrm>
            <a:prstGeom prst="rect">
              <a:avLst/>
            </a:prstGeom>
            <a:noFill/>
          </p:spPr>
          <p:txBody>
            <a:bodyPr wrap="square" rtlCol="0">
              <a:spAutoFit/>
            </a:bodyPr>
            <a:lstStyle/>
            <a:p>
              <a:pPr algn="ctr"/>
              <a:r>
                <a:rPr lang="fr-FR" sz="2200" dirty="0">
                  <a:latin typeface="KyivType Sans2" panose="00000500000000000000" charset="0"/>
                </a:rPr>
                <a:t>Pratique</a:t>
              </a:r>
            </a:p>
          </p:txBody>
        </p:sp>
      </p:grpSp>
      <p:cxnSp>
        <p:nvCxnSpPr>
          <p:cNvPr id="64" name="Connecteur droit 63">
            <a:extLst>
              <a:ext uri="{FF2B5EF4-FFF2-40B4-BE49-F238E27FC236}">
                <a16:creationId xmlns:a16="http://schemas.microsoft.com/office/drawing/2014/main" id="{9CDFC6D9-B86B-4081-925F-FD9D2EB1E77B}"/>
              </a:ext>
            </a:extLst>
          </p:cNvPr>
          <p:cNvCxnSpPr/>
          <p:nvPr/>
        </p:nvCxnSpPr>
        <p:spPr>
          <a:xfrm>
            <a:off x="5568068" y="4269722"/>
            <a:ext cx="1079310" cy="2718"/>
          </a:xfrm>
          <a:prstGeom prst="line">
            <a:avLst/>
          </a:prstGeom>
          <a:ln w="19050">
            <a:prstDash val="solid"/>
          </a:ln>
        </p:spPr>
        <p:style>
          <a:lnRef idx="1">
            <a:schemeClr val="dk1"/>
          </a:lnRef>
          <a:fillRef idx="0">
            <a:schemeClr val="dk1"/>
          </a:fillRef>
          <a:effectRef idx="0">
            <a:schemeClr val="dk1"/>
          </a:effectRef>
          <a:fontRef idx="minor">
            <a:schemeClr val="tx1"/>
          </a:fontRef>
        </p:style>
      </p:cxnSp>
      <p:grpSp>
        <p:nvGrpSpPr>
          <p:cNvPr id="65" name="Groupe 64">
            <a:extLst>
              <a:ext uri="{FF2B5EF4-FFF2-40B4-BE49-F238E27FC236}">
                <a16:creationId xmlns:a16="http://schemas.microsoft.com/office/drawing/2014/main" id="{7482E070-3EE8-49CA-AC76-DE4DA0D69286}"/>
              </a:ext>
            </a:extLst>
          </p:cNvPr>
          <p:cNvGrpSpPr/>
          <p:nvPr/>
        </p:nvGrpSpPr>
        <p:grpSpPr>
          <a:xfrm>
            <a:off x="1740351" y="1801582"/>
            <a:ext cx="2686050" cy="1961270"/>
            <a:chOff x="1740351" y="1203070"/>
            <a:chExt cx="2686050" cy="1961270"/>
          </a:xfrm>
        </p:grpSpPr>
        <p:sp>
          <p:nvSpPr>
            <p:cNvPr id="66" name="ZoneTexte 65">
              <a:extLst>
                <a:ext uri="{FF2B5EF4-FFF2-40B4-BE49-F238E27FC236}">
                  <a16:creationId xmlns:a16="http://schemas.microsoft.com/office/drawing/2014/main" id="{55C41FE3-AC6E-4270-80AC-6C7E2B598CD6}"/>
                </a:ext>
              </a:extLst>
            </p:cNvPr>
            <p:cNvSpPr txBox="1"/>
            <p:nvPr/>
          </p:nvSpPr>
          <p:spPr>
            <a:xfrm>
              <a:off x="1740351" y="1203070"/>
              <a:ext cx="2686050" cy="430887"/>
            </a:xfrm>
            <a:prstGeom prst="rect">
              <a:avLst/>
            </a:prstGeom>
            <a:noFill/>
          </p:spPr>
          <p:txBody>
            <a:bodyPr wrap="square" rtlCol="0">
              <a:spAutoFit/>
            </a:bodyPr>
            <a:lstStyle/>
            <a:p>
              <a:pPr algn="ctr"/>
              <a:r>
                <a:rPr lang="fr-FR" sz="2200" dirty="0">
                  <a:latin typeface="KyivType Sans2" panose="00000500000000000000" charset="0"/>
                </a:rPr>
                <a:t>Rendez-vous VIP</a:t>
              </a:r>
            </a:p>
          </p:txBody>
        </p:sp>
        <p:grpSp>
          <p:nvGrpSpPr>
            <p:cNvPr id="67" name="Groupe 66">
              <a:extLst>
                <a:ext uri="{FF2B5EF4-FFF2-40B4-BE49-F238E27FC236}">
                  <a16:creationId xmlns:a16="http://schemas.microsoft.com/office/drawing/2014/main" id="{3CCAE375-86CA-4E31-8735-5143B6AFA169}"/>
                </a:ext>
              </a:extLst>
            </p:cNvPr>
            <p:cNvGrpSpPr/>
            <p:nvPr/>
          </p:nvGrpSpPr>
          <p:grpSpPr>
            <a:xfrm>
              <a:off x="3078594" y="1781891"/>
              <a:ext cx="155121" cy="1382449"/>
              <a:chOff x="970849" y="1442394"/>
              <a:chExt cx="155121" cy="1382449"/>
            </a:xfrm>
          </p:grpSpPr>
          <p:cxnSp>
            <p:nvCxnSpPr>
              <p:cNvPr id="68" name="Connecteur droit 67">
                <a:extLst>
                  <a:ext uri="{FF2B5EF4-FFF2-40B4-BE49-F238E27FC236}">
                    <a16:creationId xmlns:a16="http://schemas.microsoft.com/office/drawing/2014/main" id="{F66B7CA7-8DF2-4EF9-964A-0C03F2864227}"/>
                  </a:ext>
                </a:extLst>
              </p:cNvPr>
              <p:cNvCxnSpPr/>
              <p:nvPr/>
            </p:nvCxnSpPr>
            <p:spPr>
              <a:xfrm flipH="1" flipV="1">
                <a:off x="1048410" y="1646619"/>
                <a:ext cx="4782" cy="117822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69" name="Organigramme : Connecteur 68">
                <a:extLst>
                  <a:ext uri="{FF2B5EF4-FFF2-40B4-BE49-F238E27FC236}">
                    <a16:creationId xmlns:a16="http://schemas.microsoft.com/office/drawing/2014/main" id="{5ED754BA-5FC9-4AF7-8224-FC7B96C772E3}"/>
                  </a:ext>
                </a:extLst>
              </p:cNvPr>
              <p:cNvSpPr/>
              <p:nvPr/>
            </p:nvSpPr>
            <p:spPr>
              <a:xfrm>
                <a:off x="970849" y="1442394"/>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grpSp>
        <p:nvGrpSpPr>
          <p:cNvPr id="70" name="Groupe 69">
            <a:extLst>
              <a:ext uri="{FF2B5EF4-FFF2-40B4-BE49-F238E27FC236}">
                <a16:creationId xmlns:a16="http://schemas.microsoft.com/office/drawing/2014/main" id="{22CFF90B-1195-4311-8D28-B4E78FEC33A5}"/>
              </a:ext>
            </a:extLst>
          </p:cNvPr>
          <p:cNvGrpSpPr/>
          <p:nvPr/>
        </p:nvGrpSpPr>
        <p:grpSpPr>
          <a:xfrm>
            <a:off x="9200856" y="4705146"/>
            <a:ext cx="2413909" cy="1546404"/>
            <a:chOff x="10032124" y="4106634"/>
            <a:chExt cx="2413909" cy="1546404"/>
          </a:xfrm>
        </p:grpSpPr>
        <p:sp>
          <p:nvSpPr>
            <p:cNvPr id="71" name="ZoneTexte 70">
              <a:extLst>
                <a:ext uri="{FF2B5EF4-FFF2-40B4-BE49-F238E27FC236}">
                  <a16:creationId xmlns:a16="http://schemas.microsoft.com/office/drawing/2014/main" id="{3BEE5E11-6180-495B-87F2-7B7875555FE3}"/>
                </a:ext>
              </a:extLst>
            </p:cNvPr>
            <p:cNvSpPr txBox="1"/>
            <p:nvPr/>
          </p:nvSpPr>
          <p:spPr>
            <a:xfrm>
              <a:off x="10032124" y="4883597"/>
              <a:ext cx="2413909" cy="769441"/>
            </a:xfrm>
            <a:prstGeom prst="rect">
              <a:avLst/>
            </a:prstGeom>
            <a:noFill/>
          </p:spPr>
          <p:txBody>
            <a:bodyPr wrap="square" rtlCol="0">
              <a:spAutoFit/>
            </a:bodyPr>
            <a:lstStyle/>
            <a:p>
              <a:pPr algn="ctr"/>
              <a:r>
                <a:rPr lang="fr-FR" sz="2200" dirty="0">
                  <a:latin typeface="KyivType Sans2" panose="00000500000000000000" charset="0"/>
                </a:rPr>
                <a:t> </a:t>
              </a:r>
            </a:p>
            <a:p>
              <a:pPr algn="ctr"/>
              <a:r>
                <a:rPr lang="fr-FR" sz="2200" dirty="0">
                  <a:latin typeface="KyivType Sans2" panose="00000500000000000000" charset="0"/>
                </a:rPr>
                <a:t>Vrai /faux</a:t>
              </a:r>
            </a:p>
          </p:txBody>
        </p:sp>
        <p:grpSp>
          <p:nvGrpSpPr>
            <p:cNvPr id="72" name="Groupe 71">
              <a:extLst>
                <a:ext uri="{FF2B5EF4-FFF2-40B4-BE49-F238E27FC236}">
                  <a16:creationId xmlns:a16="http://schemas.microsoft.com/office/drawing/2014/main" id="{2FF0CC26-B4BC-4EE0-AD73-7B2851443D56}"/>
                </a:ext>
              </a:extLst>
            </p:cNvPr>
            <p:cNvGrpSpPr/>
            <p:nvPr/>
          </p:nvGrpSpPr>
          <p:grpSpPr>
            <a:xfrm>
              <a:off x="11083959" y="4106634"/>
              <a:ext cx="155121" cy="998072"/>
              <a:chOff x="2900414" y="5193500"/>
              <a:chExt cx="155121" cy="998072"/>
            </a:xfrm>
          </p:grpSpPr>
          <p:cxnSp>
            <p:nvCxnSpPr>
              <p:cNvPr id="73" name="Connecteur droit 72">
                <a:extLst>
                  <a:ext uri="{FF2B5EF4-FFF2-40B4-BE49-F238E27FC236}">
                    <a16:creationId xmlns:a16="http://schemas.microsoft.com/office/drawing/2014/main" id="{76E8B9DA-309A-44E1-9CB8-4E053E7EB5A4}"/>
                  </a:ext>
                </a:extLst>
              </p:cNvPr>
              <p:cNvCxnSpPr/>
              <p:nvPr/>
            </p:nvCxnSpPr>
            <p:spPr>
              <a:xfrm flipH="1" flipV="1">
                <a:off x="2977974" y="5193500"/>
                <a:ext cx="0" cy="865414"/>
              </a:xfrm>
              <a:prstGeom prst="line">
                <a:avLst/>
              </a:prstGeom>
              <a:ln w="19050">
                <a:prstDash val="dashDot"/>
              </a:ln>
            </p:spPr>
            <p:style>
              <a:lnRef idx="1">
                <a:schemeClr val="dk1"/>
              </a:lnRef>
              <a:fillRef idx="0">
                <a:schemeClr val="dk1"/>
              </a:fillRef>
              <a:effectRef idx="0">
                <a:schemeClr val="dk1"/>
              </a:effectRef>
              <a:fontRef idx="minor">
                <a:schemeClr val="tx1"/>
              </a:fontRef>
            </p:style>
          </p:cxnSp>
          <p:sp>
            <p:nvSpPr>
              <p:cNvPr id="74" name="Organigramme : Connecteur 73">
                <a:extLst>
                  <a:ext uri="{FF2B5EF4-FFF2-40B4-BE49-F238E27FC236}">
                    <a16:creationId xmlns:a16="http://schemas.microsoft.com/office/drawing/2014/main" id="{C1AF8883-7C69-492E-9C2A-35FCC962BDEC}"/>
                  </a:ext>
                </a:extLst>
              </p:cNvPr>
              <p:cNvSpPr/>
              <p:nvPr/>
            </p:nvSpPr>
            <p:spPr>
              <a:xfrm flipH="1">
                <a:off x="2900414" y="6060943"/>
                <a:ext cx="155121" cy="130629"/>
              </a:xfrm>
              <a:prstGeom prst="flowChartConnector">
                <a:avLst/>
              </a:prstGeom>
              <a:solidFill>
                <a:srgbClr val="3E3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spTree>
    <p:extLst>
      <p:ext uri="{BB962C8B-B14F-4D97-AF65-F5344CB8AC3E}">
        <p14:creationId xmlns:p14="http://schemas.microsoft.com/office/powerpoint/2010/main" val="86303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500"/>
                                        <p:tgtEl>
                                          <p:spTgt spid="5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500"/>
                                        <p:tgtEl>
                                          <p:spTgt spid="64"/>
                                        </p:tgtEl>
                                      </p:cBhvr>
                                    </p:animEffect>
                                  </p:childTnLst>
                                </p:cTn>
                              </p:par>
                              <p:par>
                                <p:cTn id="28" presetID="10" presetClass="entr" presetSubtype="0"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fade">
                                      <p:cBhvr>
                                        <p:cTn id="30" dur="500"/>
                                        <p:tgtEl>
                                          <p:spTgt spid="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0"/>
                                        </p:tgtEl>
                                        <p:attrNameLst>
                                          <p:attrName>style.visibility</p:attrName>
                                        </p:attrNameLst>
                                      </p:cBhvr>
                                      <p:to>
                                        <p:strVal val="visible"/>
                                      </p:to>
                                    </p:set>
                                    <p:animEffect transition="in" filter="fade">
                                      <p:cBhvr>
                                        <p:cTn id="4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Le Savant Fou</a:t>
            </a:r>
          </a:p>
        </p:txBody>
      </p:sp>
      <p:pic>
        <p:nvPicPr>
          <p:cNvPr id="3" name="Picture 8">
            <a:extLst>
              <a:ext uri="{FF2B5EF4-FFF2-40B4-BE49-F238E27FC236}">
                <a16:creationId xmlns:a16="http://schemas.microsoft.com/office/drawing/2014/main" id="{A29AFC54-23FB-4B27-9623-0A17627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425" y="730933"/>
            <a:ext cx="3458533" cy="5021388"/>
          </a:xfrm>
          <a:prstGeom prst="rect">
            <a:avLst/>
          </a:prstGeom>
          <a:noFill/>
          <a:extLst>
            <a:ext uri="{909E8E84-426E-40DD-AFC4-6F175D3DCCD1}">
              <a14:hiddenFill xmlns:a14="http://schemas.microsoft.com/office/drawing/2010/main">
                <a:solidFill>
                  <a:srgbClr val="FFFFFF"/>
                </a:solidFill>
              </a14:hiddenFill>
            </a:ext>
          </a:extLst>
        </p:spPr>
      </p:pic>
      <p:sp>
        <p:nvSpPr>
          <p:cNvPr id="4" name="Titre 3">
            <a:extLst>
              <a:ext uri="{FF2B5EF4-FFF2-40B4-BE49-F238E27FC236}">
                <a16:creationId xmlns:a16="http://schemas.microsoft.com/office/drawing/2014/main" id="{1EACD11B-4359-4835-A621-F2A890C03908}"/>
              </a:ext>
            </a:extLst>
          </p:cNvPr>
          <p:cNvSpPr txBox="1">
            <a:spLocks/>
          </p:cNvSpPr>
          <p:nvPr/>
        </p:nvSpPr>
        <p:spPr>
          <a:xfrm>
            <a:off x="4664598" y="1447684"/>
            <a:ext cx="2583440"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OBJECTIFS </a:t>
            </a:r>
          </a:p>
        </p:txBody>
      </p:sp>
      <p:sp>
        <p:nvSpPr>
          <p:cNvPr id="6" name="ZoneTexte 5">
            <a:extLst>
              <a:ext uri="{FF2B5EF4-FFF2-40B4-BE49-F238E27FC236}">
                <a16:creationId xmlns:a16="http://schemas.microsoft.com/office/drawing/2014/main" id="{5E9274E1-7674-44F1-818B-BF7D85319E26}"/>
              </a:ext>
            </a:extLst>
          </p:cNvPr>
          <p:cNvSpPr txBox="1"/>
          <p:nvPr/>
        </p:nvSpPr>
        <p:spPr>
          <a:xfrm>
            <a:off x="3879357" y="1889611"/>
            <a:ext cx="4444686" cy="461665"/>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Découvrir les attentes et les besoins de chaque participant</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Orienter notre journée de formation sur mesure</a:t>
            </a:r>
            <a:endParaRPr lang="en-US" sz="1200" dirty="0">
              <a:latin typeface="Roboto Light" panose="02000000000000000000" pitchFamily="2" charset="0"/>
              <a:ea typeface="Roboto Light" panose="02000000000000000000" pitchFamily="2" charset="0"/>
            </a:endParaRPr>
          </a:p>
        </p:txBody>
      </p:sp>
      <p:pic>
        <p:nvPicPr>
          <p:cNvPr id="7" name="Image 6" descr="Une image contenant texte, intérieur, signe&#10;&#10;Description générée automatiquement">
            <a:extLst>
              <a:ext uri="{FF2B5EF4-FFF2-40B4-BE49-F238E27FC236}">
                <a16:creationId xmlns:a16="http://schemas.microsoft.com/office/drawing/2014/main" id="{124F44CC-6F5F-49AF-9326-13346A60A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0894" y="1046405"/>
            <a:ext cx="2977345" cy="3969793"/>
          </a:xfrm>
          <a:custGeom>
            <a:avLst/>
            <a:gdLst>
              <a:gd name="connsiteX0" fmla="*/ 0 w 2977345"/>
              <a:gd name="connsiteY0" fmla="*/ 0 h 3969793"/>
              <a:gd name="connsiteX1" fmla="*/ 625242 w 2977345"/>
              <a:gd name="connsiteY1" fmla="*/ 0 h 3969793"/>
              <a:gd name="connsiteX2" fmla="*/ 1280258 w 2977345"/>
              <a:gd name="connsiteY2" fmla="*/ 0 h 3969793"/>
              <a:gd name="connsiteX3" fmla="*/ 1875727 w 2977345"/>
              <a:gd name="connsiteY3" fmla="*/ 0 h 3969793"/>
              <a:gd name="connsiteX4" fmla="*/ 2977345 w 2977345"/>
              <a:gd name="connsiteY4" fmla="*/ 0 h 3969793"/>
              <a:gd name="connsiteX5" fmla="*/ 2977345 w 2977345"/>
              <a:gd name="connsiteY5" fmla="*/ 741028 h 3969793"/>
              <a:gd name="connsiteX6" fmla="*/ 2977345 w 2977345"/>
              <a:gd name="connsiteY6" fmla="*/ 1283566 h 3969793"/>
              <a:gd name="connsiteX7" fmla="*/ 2977345 w 2977345"/>
              <a:gd name="connsiteY7" fmla="*/ 1826105 h 3969793"/>
              <a:gd name="connsiteX8" fmla="*/ 2977345 w 2977345"/>
              <a:gd name="connsiteY8" fmla="*/ 2368643 h 3969793"/>
              <a:gd name="connsiteX9" fmla="*/ 2977345 w 2977345"/>
              <a:gd name="connsiteY9" fmla="*/ 2950879 h 3969793"/>
              <a:gd name="connsiteX10" fmla="*/ 2977345 w 2977345"/>
              <a:gd name="connsiteY10" fmla="*/ 3969793 h 3969793"/>
              <a:gd name="connsiteX11" fmla="*/ 2322329 w 2977345"/>
              <a:gd name="connsiteY11" fmla="*/ 3969793 h 3969793"/>
              <a:gd name="connsiteX12" fmla="*/ 1697087 w 2977345"/>
              <a:gd name="connsiteY12" fmla="*/ 3969793 h 3969793"/>
              <a:gd name="connsiteX13" fmla="*/ 1042071 w 2977345"/>
              <a:gd name="connsiteY13" fmla="*/ 3969793 h 3969793"/>
              <a:gd name="connsiteX14" fmla="*/ 0 w 2977345"/>
              <a:gd name="connsiteY14" fmla="*/ 3969793 h 3969793"/>
              <a:gd name="connsiteX15" fmla="*/ 0 w 2977345"/>
              <a:gd name="connsiteY15" fmla="*/ 3387557 h 3969793"/>
              <a:gd name="connsiteX16" fmla="*/ 0 w 2977345"/>
              <a:gd name="connsiteY16" fmla="*/ 2805320 h 3969793"/>
              <a:gd name="connsiteX17" fmla="*/ 0 w 2977345"/>
              <a:gd name="connsiteY17" fmla="*/ 2064292 h 3969793"/>
              <a:gd name="connsiteX18" fmla="*/ 0 w 2977345"/>
              <a:gd name="connsiteY18" fmla="*/ 1402660 h 3969793"/>
              <a:gd name="connsiteX19" fmla="*/ 0 w 2977345"/>
              <a:gd name="connsiteY19" fmla="*/ 780726 h 3969793"/>
              <a:gd name="connsiteX20" fmla="*/ 0 w 2977345"/>
              <a:gd name="connsiteY20" fmla="*/ 0 h 396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77345" h="3969793" fill="none" extrusionOk="0">
                <a:moveTo>
                  <a:pt x="0" y="0"/>
                </a:moveTo>
                <a:cubicBezTo>
                  <a:pt x="218228" y="-1807"/>
                  <a:pt x="381127" y="16955"/>
                  <a:pt x="625242" y="0"/>
                </a:cubicBezTo>
                <a:cubicBezTo>
                  <a:pt x="869357" y="-16955"/>
                  <a:pt x="957290" y="-17837"/>
                  <a:pt x="1280258" y="0"/>
                </a:cubicBezTo>
                <a:cubicBezTo>
                  <a:pt x="1603226" y="17837"/>
                  <a:pt x="1642637" y="1567"/>
                  <a:pt x="1875727" y="0"/>
                </a:cubicBezTo>
                <a:cubicBezTo>
                  <a:pt x="2108817" y="-1567"/>
                  <a:pt x="2520840" y="17098"/>
                  <a:pt x="2977345" y="0"/>
                </a:cubicBezTo>
                <a:cubicBezTo>
                  <a:pt x="2958197" y="328486"/>
                  <a:pt x="2946139" y="577565"/>
                  <a:pt x="2977345" y="741028"/>
                </a:cubicBezTo>
                <a:cubicBezTo>
                  <a:pt x="3008551" y="904491"/>
                  <a:pt x="2987267" y="1026862"/>
                  <a:pt x="2977345" y="1283566"/>
                </a:cubicBezTo>
                <a:cubicBezTo>
                  <a:pt x="2967423" y="1540270"/>
                  <a:pt x="3001118" y="1583714"/>
                  <a:pt x="2977345" y="1826105"/>
                </a:cubicBezTo>
                <a:cubicBezTo>
                  <a:pt x="2953572" y="2068496"/>
                  <a:pt x="2977897" y="2205037"/>
                  <a:pt x="2977345" y="2368643"/>
                </a:cubicBezTo>
                <a:cubicBezTo>
                  <a:pt x="2976793" y="2532249"/>
                  <a:pt x="3000267" y="2808055"/>
                  <a:pt x="2977345" y="2950879"/>
                </a:cubicBezTo>
                <a:cubicBezTo>
                  <a:pt x="2954423" y="3093703"/>
                  <a:pt x="2991520" y="3565656"/>
                  <a:pt x="2977345" y="3969793"/>
                </a:cubicBezTo>
                <a:cubicBezTo>
                  <a:pt x="2786755" y="3975178"/>
                  <a:pt x="2518938" y="3974967"/>
                  <a:pt x="2322329" y="3969793"/>
                </a:cubicBezTo>
                <a:cubicBezTo>
                  <a:pt x="2125720" y="3964619"/>
                  <a:pt x="1847283" y="3962934"/>
                  <a:pt x="1697087" y="3969793"/>
                </a:cubicBezTo>
                <a:cubicBezTo>
                  <a:pt x="1546891" y="3976652"/>
                  <a:pt x="1282107" y="3987921"/>
                  <a:pt x="1042071" y="3969793"/>
                </a:cubicBezTo>
                <a:cubicBezTo>
                  <a:pt x="802035" y="3951665"/>
                  <a:pt x="390271" y="3920719"/>
                  <a:pt x="0" y="3969793"/>
                </a:cubicBezTo>
                <a:cubicBezTo>
                  <a:pt x="4958" y="3745357"/>
                  <a:pt x="27579" y="3616226"/>
                  <a:pt x="0" y="3387557"/>
                </a:cubicBezTo>
                <a:cubicBezTo>
                  <a:pt x="-27579" y="3158888"/>
                  <a:pt x="-13969" y="2938282"/>
                  <a:pt x="0" y="2805320"/>
                </a:cubicBezTo>
                <a:cubicBezTo>
                  <a:pt x="13969" y="2672358"/>
                  <a:pt x="16737" y="2327235"/>
                  <a:pt x="0" y="2064292"/>
                </a:cubicBezTo>
                <a:cubicBezTo>
                  <a:pt x="-16737" y="1801349"/>
                  <a:pt x="-25741" y="1602490"/>
                  <a:pt x="0" y="1402660"/>
                </a:cubicBezTo>
                <a:cubicBezTo>
                  <a:pt x="25741" y="1202830"/>
                  <a:pt x="-6886" y="934295"/>
                  <a:pt x="0" y="780726"/>
                </a:cubicBezTo>
                <a:cubicBezTo>
                  <a:pt x="6886" y="627157"/>
                  <a:pt x="-3354" y="156237"/>
                  <a:pt x="0" y="0"/>
                </a:cubicBezTo>
                <a:close/>
              </a:path>
              <a:path w="2977345" h="3969793" stroke="0" extrusionOk="0">
                <a:moveTo>
                  <a:pt x="0" y="0"/>
                </a:moveTo>
                <a:cubicBezTo>
                  <a:pt x="281455" y="5201"/>
                  <a:pt x="416018" y="-5306"/>
                  <a:pt x="565696" y="0"/>
                </a:cubicBezTo>
                <a:cubicBezTo>
                  <a:pt x="715374" y="5306"/>
                  <a:pt x="890369" y="2495"/>
                  <a:pt x="1101618" y="0"/>
                </a:cubicBezTo>
                <a:cubicBezTo>
                  <a:pt x="1312867" y="-2495"/>
                  <a:pt x="1492090" y="-23256"/>
                  <a:pt x="1756634" y="0"/>
                </a:cubicBezTo>
                <a:cubicBezTo>
                  <a:pt x="2021178" y="23256"/>
                  <a:pt x="2079383" y="-26954"/>
                  <a:pt x="2322329" y="0"/>
                </a:cubicBezTo>
                <a:cubicBezTo>
                  <a:pt x="2565276" y="26954"/>
                  <a:pt x="2719678" y="12339"/>
                  <a:pt x="2977345" y="0"/>
                </a:cubicBezTo>
                <a:cubicBezTo>
                  <a:pt x="2976071" y="246732"/>
                  <a:pt x="2998919" y="588746"/>
                  <a:pt x="2977345" y="741028"/>
                </a:cubicBezTo>
                <a:cubicBezTo>
                  <a:pt x="2955771" y="893310"/>
                  <a:pt x="3001809" y="1131683"/>
                  <a:pt x="2977345" y="1482056"/>
                </a:cubicBezTo>
                <a:cubicBezTo>
                  <a:pt x="2952881" y="1832429"/>
                  <a:pt x="2965288" y="1843446"/>
                  <a:pt x="2977345" y="2064292"/>
                </a:cubicBezTo>
                <a:cubicBezTo>
                  <a:pt x="2989402" y="2285138"/>
                  <a:pt x="2982515" y="2437126"/>
                  <a:pt x="2977345" y="2725925"/>
                </a:cubicBezTo>
                <a:cubicBezTo>
                  <a:pt x="2972175" y="3014724"/>
                  <a:pt x="2973285" y="3041594"/>
                  <a:pt x="2977345" y="3347859"/>
                </a:cubicBezTo>
                <a:cubicBezTo>
                  <a:pt x="2981405" y="3654124"/>
                  <a:pt x="2992115" y="3815448"/>
                  <a:pt x="2977345" y="3969793"/>
                </a:cubicBezTo>
                <a:cubicBezTo>
                  <a:pt x="2783146" y="3992950"/>
                  <a:pt x="2501627" y="3979959"/>
                  <a:pt x="2381876" y="3969793"/>
                </a:cubicBezTo>
                <a:cubicBezTo>
                  <a:pt x="2262125" y="3959627"/>
                  <a:pt x="2044378" y="3952322"/>
                  <a:pt x="1845954" y="3969793"/>
                </a:cubicBezTo>
                <a:cubicBezTo>
                  <a:pt x="1647530" y="3987264"/>
                  <a:pt x="1482863" y="3987065"/>
                  <a:pt x="1310032" y="3969793"/>
                </a:cubicBezTo>
                <a:cubicBezTo>
                  <a:pt x="1137201" y="3952521"/>
                  <a:pt x="990431" y="3983229"/>
                  <a:pt x="774110" y="3969793"/>
                </a:cubicBezTo>
                <a:cubicBezTo>
                  <a:pt x="557789" y="3956357"/>
                  <a:pt x="330753" y="3950385"/>
                  <a:pt x="0" y="3969793"/>
                </a:cubicBezTo>
                <a:cubicBezTo>
                  <a:pt x="5312" y="3852280"/>
                  <a:pt x="-13763" y="3510490"/>
                  <a:pt x="0" y="3387557"/>
                </a:cubicBezTo>
                <a:cubicBezTo>
                  <a:pt x="13763" y="3264624"/>
                  <a:pt x="-7454" y="3034424"/>
                  <a:pt x="0" y="2845018"/>
                </a:cubicBezTo>
                <a:cubicBezTo>
                  <a:pt x="7454" y="2655612"/>
                  <a:pt x="-29361" y="2404080"/>
                  <a:pt x="0" y="2103990"/>
                </a:cubicBezTo>
                <a:cubicBezTo>
                  <a:pt x="29361" y="1803900"/>
                  <a:pt x="28141" y="1650106"/>
                  <a:pt x="0" y="1521754"/>
                </a:cubicBezTo>
                <a:cubicBezTo>
                  <a:pt x="-28141" y="1393402"/>
                  <a:pt x="19940" y="977188"/>
                  <a:pt x="0" y="780726"/>
                </a:cubicBezTo>
                <a:cubicBezTo>
                  <a:pt x="-19940" y="584264"/>
                  <a:pt x="20103" y="370176"/>
                  <a:pt x="0" y="0"/>
                </a:cubicBezTo>
                <a:close/>
              </a:path>
            </a:pathLst>
          </a:custGeom>
          <a:ln w="28575">
            <a:solidFill>
              <a:srgbClr val="002060"/>
            </a:solidFill>
            <a:extLst>
              <a:ext uri="{C807C97D-BFC1-408E-A445-0C87EB9F89A2}">
                <ask:lineSketchStyleProps xmlns:ask="http://schemas.microsoft.com/office/drawing/2018/sketchyshapes" sd="324776829">
                  <a:prstGeom prst="rect">
                    <a:avLst/>
                  </a:prstGeom>
                  <ask:type>
                    <ask:lineSketchFreehand/>
                  </ask:type>
                </ask:lineSketchStyleProps>
              </a:ext>
            </a:extLst>
          </a:ln>
        </p:spPr>
      </p:pic>
      <p:pic>
        <p:nvPicPr>
          <p:cNvPr id="9" name="Image 8" descr="Une image contenant texte&#10;&#10;Description générée automatiquement">
            <a:extLst>
              <a:ext uri="{FF2B5EF4-FFF2-40B4-BE49-F238E27FC236}">
                <a16:creationId xmlns:a16="http://schemas.microsoft.com/office/drawing/2014/main" id="{24B1A87D-65AB-4CA7-A5C0-72B953231493}"/>
              </a:ext>
            </a:extLst>
          </p:cNvPr>
          <p:cNvPicPr>
            <a:picLocks noChangeAspect="1"/>
          </p:cNvPicPr>
          <p:nvPr/>
        </p:nvPicPr>
        <p:blipFill rotWithShape="1">
          <a:blip r:embed="rId5">
            <a:extLst>
              <a:ext uri="{28A0092B-C50C-407E-A947-70E740481C1C}">
                <a14:useLocalDpi xmlns:a14="http://schemas.microsoft.com/office/drawing/2010/main" val="0"/>
              </a:ext>
            </a:extLst>
          </a:blip>
          <a:srcRect l="15258" r="43140"/>
          <a:stretch/>
        </p:blipFill>
        <p:spPr>
          <a:xfrm rot="5400000">
            <a:off x="6107851" y="2639031"/>
            <a:ext cx="2228203" cy="3012743"/>
          </a:xfrm>
          <a:custGeom>
            <a:avLst/>
            <a:gdLst>
              <a:gd name="connsiteX0" fmla="*/ 0 w 2228203"/>
              <a:gd name="connsiteY0" fmla="*/ 0 h 3012743"/>
              <a:gd name="connsiteX1" fmla="*/ 557051 w 2228203"/>
              <a:gd name="connsiteY1" fmla="*/ 0 h 3012743"/>
              <a:gd name="connsiteX2" fmla="*/ 1114102 w 2228203"/>
              <a:gd name="connsiteY2" fmla="*/ 0 h 3012743"/>
              <a:gd name="connsiteX3" fmla="*/ 1671152 w 2228203"/>
              <a:gd name="connsiteY3" fmla="*/ 0 h 3012743"/>
              <a:gd name="connsiteX4" fmla="*/ 2228203 w 2228203"/>
              <a:gd name="connsiteY4" fmla="*/ 0 h 3012743"/>
              <a:gd name="connsiteX5" fmla="*/ 2228203 w 2228203"/>
              <a:gd name="connsiteY5" fmla="*/ 662803 h 3012743"/>
              <a:gd name="connsiteX6" fmla="*/ 2228203 w 2228203"/>
              <a:gd name="connsiteY6" fmla="*/ 1205097 h 3012743"/>
              <a:gd name="connsiteX7" fmla="*/ 2228203 w 2228203"/>
              <a:gd name="connsiteY7" fmla="*/ 1837773 h 3012743"/>
              <a:gd name="connsiteX8" fmla="*/ 2228203 w 2228203"/>
              <a:gd name="connsiteY8" fmla="*/ 2349940 h 3012743"/>
              <a:gd name="connsiteX9" fmla="*/ 2228203 w 2228203"/>
              <a:gd name="connsiteY9" fmla="*/ 3012743 h 3012743"/>
              <a:gd name="connsiteX10" fmla="*/ 1671152 w 2228203"/>
              <a:gd name="connsiteY10" fmla="*/ 3012743 h 3012743"/>
              <a:gd name="connsiteX11" fmla="*/ 1136384 w 2228203"/>
              <a:gd name="connsiteY11" fmla="*/ 3012743 h 3012743"/>
              <a:gd name="connsiteX12" fmla="*/ 557051 w 2228203"/>
              <a:gd name="connsiteY12" fmla="*/ 3012743 h 3012743"/>
              <a:gd name="connsiteX13" fmla="*/ 0 w 2228203"/>
              <a:gd name="connsiteY13" fmla="*/ 3012743 h 3012743"/>
              <a:gd name="connsiteX14" fmla="*/ 0 w 2228203"/>
              <a:gd name="connsiteY14" fmla="*/ 2470449 h 3012743"/>
              <a:gd name="connsiteX15" fmla="*/ 0 w 2228203"/>
              <a:gd name="connsiteY15" fmla="*/ 1807646 h 3012743"/>
              <a:gd name="connsiteX16" fmla="*/ 0 w 2228203"/>
              <a:gd name="connsiteY16" fmla="*/ 1205097 h 3012743"/>
              <a:gd name="connsiteX17" fmla="*/ 0 w 2228203"/>
              <a:gd name="connsiteY17" fmla="*/ 692931 h 3012743"/>
              <a:gd name="connsiteX18" fmla="*/ 0 w 2228203"/>
              <a:gd name="connsiteY18" fmla="*/ 0 h 301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8203" h="3012743" fill="none" extrusionOk="0">
                <a:moveTo>
                  <a:pt x="0" y="0"/>
                </a:moveTo>
                <a:cubicBezTo>
                  <a:pt x="169080" y="-26954"/>
                  <a:pt x="403516" y="24596"/>
                  <a:pt x="557051" y="0"/>
                </a:cubicBezTo>
                <a:cubicBezTo>
                  <a:pt x="710586" y="-24596"/>
                  <a:pt x="909204" y="8519"/>
                  <a:pt x="1114102" y="0"/>
                </a:cubicBezTo>
                <a:cubicBezTo>
                  <a:pt x="1319000" y="-8519"/>
                  <a:pt x="1514956" y="22481"/>
                  <a:pt x="1671152" y="0"/>
                </a:cubicBezTo>
                <a:cubicBezTo>
                  <a:pt x="1827348" y="-22481"/>
                  <a:pt x="2031288" y="-13943"/>
                  <a:pt x="2228203" y="0"/>
                </a:cubicBezTo>
                <a:cubicBezTo>
                  <a:pt x="2217987" y="155592"/>
                  <a:pt x="2248460" y="368679"/>
                  <a:pt x="2228203" y="662803"/>
                </a:cubicBezTo>
                <a:cubicBezTo>
                  <a:pt x="2207946" y="956927"/>
                  <a:pt x="2222448" y="949640"/>
                  <a:pt x="2228203" y="1205097"/>
                </a:cubicBezTo>
                <a:cubicBezTo>
                  <a:pt x="2233958" y="1460554"/>
                  <a:pt x="2257434" y="1522463"/>
                  <a:pt x="2228203" y="1837773"/>
                </a:cubicBezTo>
                <a:cubicBezTo>
                  <a:pt x="2198972" y="2153083"/>
                  <a:pt x="2237074" y="2114934"/>
                  <a:pt x="2228203" y="2349940"/>
                </a:cubicBezTo>
                <a:cubicBezTo>
                  <a:pt x="2219332" y="2584946"/>
                  <a:pt x="2215584" y="2812399"/>
                  <a:pt x="2228203" y="3012743"/>
                </a:cubicBezTo>
                <a:cubicBezTo>
                  <a:pt x="2067946" y="3024091"/>
                  <a:pt x="1782968" y="3021035"/>
                  <a:pt x="1671152" y="3012743"/>
                </a:cubicBezTo>
                <a:cubicBezTo>
                  <a:pt x="1559336" y="3004451"/>
                  <a:pt x="1301403" y="2991485"/>
                  <a:pt x="1136384" y="3012743"/>
                </a:cubicBezTo>
                <a:cubicBezTo>
                  <a:pt x="971365" y="3034001"/>
                  <a:pt x="678594" y="3038662"/>
                  <a:pt x="557051" y="3012743"/>
                </a:cubicBezTo>
                <a:cubicBezTo>
                  <a:pt x="435508" y="2986824"/>
                  <a:pt x="149298" y="3014712"/>
                  <a:pt x="0" y="3012743"/>
                </a:cubicBezTo>
                <a:cubicBezTo>
                  <a:pt x="11940" y="2826095"/>
                  <a:pt x="16212" y="2724691"/>
                  <a:pt x="0" y="2470449"/>
                </a:cubicBezTo>
                <a:cubicBezTo>
                  <a:pt x="-16212" y="2216207"/>
                  <a:pt x="-19560" y="2072145"/>
                  <a:pt x="0" y="1807646"/>
                </a:cubicBezTo>
                <a:cubicBezTo>
                  <a:pt x="19560" y="1543147"/>
                  <a:pt x="12687" y="1383833"/>
                  <a:pt x="0" y="1205097"/>
                </a:cubicBezTo>
                <a:cubicBezTo>
                  <a:pt x="-12687" y="1026361"/>
                  <a:pt x="5863" y="797233"/>
                  <a:pt x="0" y="692931"/>
                </a:cubicBezTo>
                <a:cubicBezTo>
                  <a:pt x="-5863" y="588629"/>
                  <a:pt x="31548" y="225931"/>
                  <a:pt x="0" y="0"/>
                </a:cubicBezTo>
                <a:close/>
              </a:path>
              <a:path w="2228203" h="3012743" stroke="0" extrusionOk="0">
                <a:moveTo>
                  <a:pt x="0" y="0"/>
                </a:moveTo>
                <a:cubicBezTo>
                  <a:pt x="229765" y="-14248"/>
                  <a:pt x="293686" y="3209"/>
                  <a:pt x="534769" y="0"/>
                </a:cubicBezTo>
                <a:cubicBezTo>
                  <a:pt x="775852" y="-3209"/>
                  <a:pt x="895530" y="20200"/>
                  <a:pt x="1047255" y="0"/>
                </a:cubicBezTo>
                <a:cubicBezTo>
                  <a:pt x="1198980" y="-20200"/>
                  <a:pt x="1300480" y="8655"/>
                  <a:pt x="1537460" y="0"/>
                </a:cubicBezTo>
                <a:cubicBezTo>
                  <a:pt x="1774441" y="-8655"/>
                  <a:pt x="1901801" y="5851"/>
                  <a:pt x="2228203" y="0"/>
                </a:cubicBezTo>
                <a:cubicBezTo>
                  <a:pt x="2229960" y="270711"/>
                  <a:pt x="2231356" y="415188"/>
                  <a:pt x="2228203" y="542294"/>
                </a:cubicBezTo>
                <a:cubicBezTo>
                  <a:pt x="2225050" y="669400"/>
                  <a:pt x="2247510" y="868894"/>
                  <a:pt x="2228203" y="1084587"/>
                </a:cubicBezTo>
                <a:cubicBezTo>
                  <a:pt x="2208896" y="1300280"/>
                  <a:pt x="2238240" y="1368411"/>
                  <a:pt x="2228203" y="1626881"/>
                </a:cubicBezTo>
                <a:cubicBezTo>
                  <a:pt x="2218166" y="1885351"/>
                  <a:pt x="2231124" y="1954440"/>
                  <a:pt x="2228203" y="2199302"/>
                </a:cubicBezTo>
                <a:cubicBezTo>
                  <a:pt x="2225282" y="2444164"/>
                  <a:pt x="2189853" y="2654292"/>
                  <a:pt x="2228203" y="3012743"/>
                </a:cubicBezTo>
                <a:cubicBezTo>
                  <a:pt x="2016285" y="3009451"/>
                  <a:pt x="1850524" y="2998446"/>
                  <a:pt x="1626588" y="3012743"/>
                </a:cubicBezTo>
                <a:cubicBezTo>
                  <a:pt x="1402653" y="3027040"/>
                  <a:pt x="1179491" y="3002212"/>
                  <a:pt x="1024973" y="3012743"/>
                </a:cubicBezTo>
                <a:cubicBezTo>
                  <a:pt x="870456" y="3023274"/>
                  <a:pt x="461498" y="3030943"/>
                  <a:pt x="0" y="3012743"/>
                </a:cubicBezTo>
                <a:cubicBezTo>
                  <a:pt x="20560" y="2823502"/>
                  <a:pt x="-1630" y="2680952"/>
                  <a:pt x="0" y="2410194"/>
                </a:cubicBezTo>
                <a:cubicBezTo>
                  <a:pt x="1630" y="2139436"/>
                  <a:pt x="23935" y="1944477"/>
                  <a:pt x="0" y="1807646"/>
                </a:cubicBezTo>
                <a:cubicBezTo>
                  <a:pt x="-23935" y="1670815"/>
                  <a:pt x="11691" y="1410870"/>
                  <a:pt x="0" y="1174970"/>
                </a:cubicBezTo>
                <a:cubicBezTo>
                  <a:pt x="-11691" y="939070"/>
                  <a:pt x="-17040" y="821243"/>
                  <a:pt x="0" y="572421"/>
                </a:cubicBezTo>
                <a:cubicBezTo>
                  <a:pt x="17040" y="323599"/>
                  <a:pt x="25980" y="144992"/>
                  <a:pt x="0" y="0"/>
                </a:cubicBezTo>
                <a:close/>
              </a:path>
            </a:pathLst>
          </a:custGeom>
          <a:ln w="28575">
            <a:solidFill>
              <a:srgbClr val="002060"/>
            </a:solidFill>
            <a:extLst>
              <a:ext uri="{C807C97D-BFC1-408E-A445-0C87EB9F89A2}">
                <ask:lineSketchStyleProps xmlns:ask="http://schemas.microsoft.com/office/drawing/2018/sketchyshapes" sd="4199379382">
                  <a:prstGeom prst="rect">
                    <a:avLst/>
                  </a:prstGeom>
                  <ask:type>
                    <ask:lineSketchFreehand/>
                  </ask:type>
                </ask:lineSketchStyleProps>
              </a:ext>
            </a:extLst>
          </a:ln>
        </p:spPr>
      </p:pic>
      <p:pic>
        <p:nvPicPr>
          <p:cNvPr id="11" name="Image 10" descr="Une image contenant texte, tableau blanc&#10;&#10;Description générée automatiquement">
            <a:extLst>
              <a:ext uri="{FF2B5EF4-FFF2-40B4-BE49-F238E27FC236}">
                <a16:creationId xmlns:a16="http://schemas.microsoft.com/office/drawing/2014/main" id="{8AAD0563-CBD0-4A9F-BED1-0C55B15CA9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270" y="4265268"/>
            <a:ext cx="3012742" cy="2259556"/>
          </a:xfrm>
          <a:custGeom>
            <a:avLst/>
            <a:gdLst>
              <a:gd name="connsiteX0" fmla="*/ 0 w 3012742"/>
              <a:gd name="connsiteY0" fmla="*/ 0 h 2259556"/>
              <a:gd name="connsiteX1" fmla="*/ 572421 w 3012742"/>
              <a:gd name="connsiteY1" fmla="*/ 0 h 2259556"/>
              <a:gd name="connsiteX2" fmla="*/ 1084587 w 3012742"/>
              <a:gd name="connsiteY2" fmla="*/ 0 h 2259556"/>
              <a:gd name="connsiteX3" fmla="*/ 1717263 w 3012742"/>
              <a:gd name="connsiteY3" fmla="*/ 0 h 2259556"/>
              <a:gd name="connsiteX4" fmla="*/ 2229429 w 3012742"/>
              <a:gd name="connsiteY4" fmla="*/ 0 h 2259556"/>
              <a:gd name="connsiteX5" fmla="*/ 3012742 w 3012742"/>
              <a:gd name="connsiteY5" fmla="*/ 0 h 2259556"/>
              <a:gd name="connsiteX6" fmla="*/ 3012742 w 3012742"/>
              <a:gd name="connsiteY6" fmla="*/ 542293 h 2259556"/>
              <a:gd name="connsiteX7" fmla="*/ 3012742 w 3012742"/>
              <a:gd name="connsiteY7" fmla="*/ 1107182 h 2259556"/>
              <a:gd name="connsiteX8" fmla="*/ 3012742 w 3012742"/>
              <a:gd name="connsiteY8" fmla="*/ 1649476 h 2259556"/>
              <a:gd name="connsiteX9" fmla="*/ 3012742 w 3012742"/>
              <a:gd name="connsiteY9" fmla="*/ 2259556 h 2259556"/>
              <a:gd name="connsiteX10" fmla="*/ 2440321 w 3012742"/>
              <a:gd name="connsiteY10" fmla="*/ 2259556 h 2259556"/>
              <a:gd name="connsiteX11" fmla="*/ 1837773 w 3012742"/>
              <a:gd name="connsiteY11" fmla="*/ 2259556 h 2259556"/>
              <a:gd name="connsiteX12" fmla="*/ 1174969 w 3012742"/>
              <a:gd name="connsiteY12" fmla="*/ 2259556 h 2259556"/>
              <a:gd name="connsiteX13" fmla="*/ 602548 w 3012742"/>
              <a:gd name="connsiteY13" fmla="*/ 2259556 h 2259556"/>
              <a:gd name="connsiteX14" fmla="*/ 0 w 3012742"/>
              <a:gd name="connsiteY14" fmla="*/ 2259556 h 2259556"/>
              <a:gd name="connsiteX15" fmla="*/ 0 w 3012742"/>
              <a:gd name="connsiteY15" fmla="*/ 1762454 h 2259556"/>
              <a:gd name="connsiteX16" fmla="*/ 0 w 3012742"/>
              <a:gd name="connsiteY16" fmla="*/ 1197565 h 2259556"/>
              <a:gd name="connsiteX17" fmla="*/ 0 w 3012742"/>
              <a:gd name="connsiteY17" fmla="*/ 632676 h 2259556"/>
              <a:gd name="connsiteX18" fmla="*/ 0 w 3012742"/>
              <a:gd name="connsiteY18" fmla="*/ 0 h 2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12742" h="2259556" fill="none" extrusionOk="0">
                <a:moveTo>
                  <a:pt x="0" y="0"/>
                </a:moveTo>
                <a:cubicBezTo>
                  <a:pt x="184763" y="12082"/>
                  <a:pt x="405005" y="27664"/>
                  <a:pt x="572421" y="0"/>
                </a:cubicBezTo>
                <a:cubicBezTo>
                  <a:pt x="739837" y="-27664"/>
                  <a:pt x="850045" y="-20911"/>
                  <a:pt x="1084587" y="0"/>
                </a:cubicBezTo>
                <a:cubicBezTo>
                  <a:pt x="1319129" y="20911"/>
                  <a:pt x="1438263" y="24489"/>
                  <a:pt x="1717263" y="0"/>
                </a:cubicBezTo>
                <a:cubicBezTo>
                  <a:pt x="1996263" y="-24489"/>
                  <a:pt x="1986021" y="-19122"/>
                  <a:pt x="2229429" y="0"/>
                </a:cubicBezTo>
                <a:cubicBezTo>
                  <a:pt x="2472837" y="19122"/>
                  <a:pt x="2809391" y="4253"/>
                  <a:pt x="3012742" y="0"/>
                </a:cubicBezTo>
                <a:cubicBezTo>
                  <a:pt x="3024600" y="247039"/>
                  <a:pt x="3025741" y="325154"/>
                  <a:pt x="3012742" y="542293"/>
                </a:cubicBezTo>
                <a:cubicBezTo>
                  <a:pt x="2999743" y="759432"/>
                  <a:pt x="2997000" y="904237"/>
                  <a:pt x="3012742" y="1107182"/>
                </a:cubicBezTo>
                <a:cubicBezTo>
                  <a:pt x="3028484" y="1310127"/>
                  <a:pt x="3023367" y="1380796"/>
                  <a:pt x="3012742" y="1649476"/>
                </a:cubicBezTo>
                <a:cubicBezTo>
                  <a:pt x="3002117" y="1918156"/>
                  <a:pt x="3029633" y="1978171"/>
                  <a:pt x="3012742" y="2259556"/>
                </a:cubicBezTo>
                <a:cubicBezTo>
                  <a:pt x="2867747" y="2267787"/>
                  <a:pt x="2568148" y="2260082"/>
                  <a:pt x="2440321" y="2259556"/>
                </a:cubicBezTo>
                <a:cubicBezTo>
                  <a:pt x="2312494" y="2259030"/>
                  <a:pt x="2036819" y="2251618"/>
                  <a:pt x="1837773" y="2259556"/>
                </a:cubicBezTo>
                <a:cubicBezTo>
                  <a:pt x="1638727" y="2267494"/>
                  <a:pt x="1443271" y="2274219"/>
                  <a:pt x="1174969" y="2259556"/>
                </a:cubicBezTo>
                <a:cubicBezTo>
                  <a:pt x="906667" y="2244893"/>
                  <a:pt x="804592" y="2277409"/>
                  <a:pt x="602548" y="2259556"/>
                </a:cubicBezTo>
                <a:cubicBezTo>
                  <a:pt x="400504" y="2241703"/>
                  <a:pt x="257273" y="2237579"/>
                  <a:pt x="0" y="2259556"/>
                </a:cubicBezTo>
                <a:cubicBezTo>
                  <a:pt x="-14202" y="2071111"/>
                  <a:pt x="23018" y="1901955"/>
                  <a:pt x="0" y="1762454"/>
                </a:cubicBezTo>
                <a:cubicBezTo>
                  <a:pt x="-23018" y="1622953"/>
                  <a:pt x="-10670" y="1440367"/>
                  <a:pt x="0" y="1197565"/>
                </a:cubicBezTo>
                <a:cubicBezTo>
                  <a:pt x="10670" y="954763"/>
                  <a:pt x="6418" y="883613"/>
                  <a:pt x="0" y="632676"/>
                </a:cubicBezTo>
                <a:cubicBezTo>
                  <a:pt x="-6418" y="381739"/>
                  <a:pt x="-675" y="141462"/>
                  <a:pt x="0" y="0"/>
                </a:cubicBezTo>
                <a:close/>
              </a:path>
              <a:path w="3012742" h="2259556" stroke="0" extrusionOk="0">
                <a:moveTo>
                  <a:pt x="0" y="0"/>
                </a:moveTo>
                <a:cubicBezTo>
                  <a:pt x="210269" y="-15830"/>
                  <a:pt x="397868" y="-24042"/>
                  <a:pt x="662803" y="0"/>
                </a:cubicBezTo>
                <a:cubicBezTo>
                  <a:pt x="927738" y="24042"/>
                  <a:pt x="1085109" y="20232"/>
                  <a:pt x="1205097" y="0"/>
                </a:cubicBezTo>
                <a:cubicBezTo>
                  <a:pt x="1325085" y="-20232"/>
                  <a:pt x="1661373" y="-25626"/>
                  <a:pt x="1867900" y="0"/>
                </a:cubicBezTo>
                <a:cubicBezTo>
                  <a:pt x="2074427" y="25626"/>
                  <a:pt x="2543817" y="-41465"/>
                  <a:pt x="3012742" y="0"/>
                </a:cubicBezTo>
                <a:cubicBezTo>
                  <a:pt x="3014972" y="141795"/>
                  <a:pt x="3009492" y="403388"/>
                  <a:pt x="3012742" y="610080"/>
                </a:cubicBezTo>
                <a:cubicBezTo>
                  <a:pt x="3015992" y="816772"/>
                  <a:pt x="3013560" y="929317"/>
                  <a:pt x="3012742" y="1129778"/>
                </a:cubicBezTo>
                <a:cubicBezTo>
                  <a:pt x="3011924" y="1330239"/>
                  <a:pt x="3021514" y="1426090"/>
                  <a:pt x="3012742" y="1626880"/>
                </a:cubicBezTo>
                <a:cubicBezTo>
                  <a:pt x="3003970" y="1827670"/>
                  <a:pt x="3037302" y="2033962"/>
                  <a:pt x="3012742" y="2259556"/>
                </a:cubicBezTo>
                <a:cubicBezTo>
                  <a:pt x="2793246" y="2289055"/>
                  <a:pt x="2560407" y="2234047"/>
                  <a:pt x="2410194" y="2259556"/>
                </a:cubicBezTo>
                <a:cubicBezTo>
                  <a:pt x="2259981" y="2285065"/>
                  <a:pt x="1912041" y="2235194"/>
                  <a:pt x="1747390" y="2259556"/>
                </a:cubicBezTo>
                <a:cubicBezTo>
                  <a:pt x="1582739" y="2283918"/>
                  <a:pt x="1341321" y="2239665"/>
                  <a:pt x="1144842" y="2259556"/>
                </a:cubicBezTo>
                <a:cubicBezTo>
                  <a:pt x="948363" y="2279447"/>
                  <a:pt x="387772" y="2231904"/>
                  <a:pt x="0" y="2259556"/>
                </a:cubicBezTo>
                <a:cubicBezTo>
                  <a:pt x="-5873" y="2021368"/>
                  <a:pt x="-6012" y="1936121"/>
                  <a:pt x="0" y="1649476"/>
                </a:cubicBezTo>
                <a:cubicBezTo>
                  <a:pt x="6012" y="1362831"/>
                  <a:pt x="-2873" y="1190723"/>
                  <a:pt x="0" y="1039396"/>
                </a:cubicBezTo>
                <a:cubicBezTo>
                  <a:pt x="2873" y="888069"/>
                  <a:pt x="-22330" y="766898"/>
                  <a:pt x="0" y="519698"/>
                </a:cubicBezTo>
                <a:cubicBezTo>
                  <a:pt x="22330" y="272498"/>
                  <a:pt x="-12539" y="123018"/>
                  <a:pt x="0" y="0"/>
                </a:cubicBezTo>
                <a:close/>
              </a:path>
            </a:pathLst>
          </a:custGeom>
          <a:ln w="28575">
            <a:solidFill>
              <a:srgbClr val="002060"/>
            </a:solidFill>
            <a:extLst>
              <a:ext uri="{C807C97D-BFC1-408E-A445-0C87EB9F89A2}">
                <ask:lineSketchStyleProps xmlns:ask="http://schemas.microsoft.com/office/drawing/2018/sketchyshapes" sd="2691658013">
                  <a:prstGeom prst="rect">
                    <a:avLst/>
                  </a:prstGeom>
                  <ask:type>
                    <ask:lineSketchFreehand/>
                  </ask:type>
                </ask:lineSketchStyleProps>
              </a:ext>
            </a:extLst>
          </a:ln>
        </p:spPr>
      </p:pic>
    </p:spTree>
    <p:extLst>
      <p:ext uri="{BB962C8B-B14F-4D97-AF65-F5344CB8AC3E}">
        <p14:creationId xmlns:p14="http://schemas.microsoft.com/office/powerpoint/2010/main" val="4001563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1BAD623A-96C4-4687-84BD-03E21F90C4F5}"/>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RDV VIP</a:t>
            </a:r>
          </a:p>
        </p:txBody>
      </p:sp>
      <p:pic>
        <p:nvPicPr>
          <p:cNvPr id="3" name="Image 2">
            <a:extLst>
              <a:ext uri="{FF2B5EF4-FFF2-40B4-BE49-F238E27FC236}">
                <a16:creationId xmlns:a16="http://schemas.microsoft.com/office/drawing/2014/main" id="{18DB2B84-2CFA-47CD-8550-0EDA18340215}"/>
              </a:ext>
            </a:extLst>
          </p:cNvPr>
          <p:cNvPicPr>
            <a:picLocks noChangeAspect="1"/>
          </p:cNvPicPr>
          <p:nvPr/>
        </p:nvPicPr>
        <p:blipFill rotWithShape="1">
          <a:blip r:embed="rId3">
            <a:extLst>
              <a:ext uri="{28A0092B-C50C-407E-A947-70E740481C1C}">
                <a14:useLocalDpi xmlns:a14="http://schemas.microsoft.com/office/drawing/2010/main" val="0"/>
              </a:ext>
            </a:extLst>
          </a:blip>
          <a:srcRect l="1254" t="1" r="50297" b="1268"/>
          <a:stretch/>
        </p:blipFill>
        <p:spPr>
          <a:xfrm>
            <a:off x="2866879" y="1509001"/>
            <a:ext cx="1160312" cy="124449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Image 3" descr="Une image contenant personne, femme, extérieur, souriant&#10;&#10;Description générée automatiquement">
            <a:extLst>
              <a:ext uri="{FF2B5EF4-FFF2-40B4-BE49-F238E27FC236}">
                <a16:creationId xmlns:a16="http://schemas.microsoft.com/office/drawing/2014/main" id="{72BA3A61-9007-46FB-8993-4B000423E41E}"/>
              </a:ext>
            </a:extLst>
          </p:cNvPr>
          <p:cNvPicPr/>
          <p:nvPr/>
        </p:nvPicPr>
        <p:blipFill>
          <a:blip r:embed="rId4"/>
          <a:stretch>
            <a:fillRect/>
          </a:stretch>
        </p:blipFill>
        <p:spPr>
          <a:xfrm>
            <a:off x="1964327" y="1713620"/>
            <a:ext cx="1160312" cy="17525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Image 5">
            <a:extLst>
              <a:ext uri="{FF2B5EF4-FFF2-40B4-BE49-F238E27FC236}">
                <a16:creationId xmlns:a16="http://schemas.microsoft.com/office/drawing/2014/main" id="{1268B5D9-A740-45A7-A9AD-6D0F5786B0A5}"/>
              </a:ext>
            </a:extLst>
          </p:cNvPr>
          <p:cNvPicPr/>
          <p:nvPr/>
        </p:nvPicPr>
        <p:blipFill rotWithShape="1">
          <a:blip r:embed="rId5"/>
          <a:srcRect t="1478" b="3254"/>
          <a:stretch/>
        </p:blipFill>
        <p:spPr>
          <a:xfrm>
            <a:off x="1062318" y="1517787"/>
            <a:ext cx="1160312" cy="12357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itre 1">
            <a:extLst>
              <a:ext uri="{FF2B5EF4-FFF2-40B4-BE49-F238E27FC236}">
                <a16:creationId xmlns:a16="http://schemas.microsoft.com/office/drawing/2014/main" id="{06465B90-2A9A-420A-A2B3-20A9AA191AA0}"/>
              </a:ext>
            </a:extLst>
          </p:cNvPr>
          <p:cNvSpPr txBox="1">
            <a:spLocks/>
          </p:cNvSpPr>
          <p:nvPr/>
        </p:nvSpPr>
        <p:spPr>
          <a:xfrm>
            <a:off x="1158921" y="3718139"/>
            <a:ext cx="2964873" cy="2408387"/>
          </a:xfrm>
          <a:prstGeom prst="rect">
            <a:avLst/>
          </a:prstGeom>
          <a:noFill/>
          <a:ln>
            <a:solidFill>
              <a:srgbClr val="FDD6C2"/>
            </a:solidFill>
          </a:ln>
        </p:spPr>
        <p:txBody>
          <a:bodyPr vert="horz" lIns="51435" tIns="25718" rIns="51435" bIns="25718" rtlCol="0" anchor="b">
            <a:normAutofit fontScale="77500" lnSpcReduction="2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1350"/>
            </a:br>
            <a:br>
              <a:rPr lang="fr-FR" sz="1350"/>
            </a:br>
            <a:br>
              <a:rPr lang="fr-FR" sz="2531"/>
            </a:br>
            <a:br>
              <a:rPr lang="fr-FR" sz="2531"/>
            </a:br>
            <a:br>
              <a:rPr lang="fr-FR" sz="2531"/>
            </a:br>
            <a:br>
              <a:rPr lang="fr-FR" sz="2531"/>
            </a:br>
            <a:br>
              <a:rPr lang="fr-FR" sz="2531"/>
            </a:br>
            <a:br>
              <a:rPr lang="fr-FR" sz="2531"/>
            </a:br>
            <a:r>
              <a:rPr lang="fr-FR" sz="2531"/>
              <a:t> </a:t>
            </a:r>
            <a:br>
              <a:rPr lang="fr-FR" sz="2531"/>
            </a:br>
            <a:br>
              <a:rPr lang="fr-FR" sz="2531"/>
            </a:br>
            <a:r>
              <a:rPr lang="fr-FR" sz="2531"/>
              <a:t> </a:t>
            </a:r>
            <a:endParaRPr lang="fr-FR" sz="2531" dirty="0"/>
          </a:p>
        </p:txBody>
      </p:sp>
      <p:sp>
        <p:nvSpPr>
          <p:cNvPr id="8" name="ZoneTexte 7">
            <a:extLst>
              <a:ext uri="{FF2B5EF4-FFF2-40B4-BE49-F238E27FC236}">
                <a16:creationId xmlns:a16="http://schemas.microsoft.com/office/drawing/2014/main" id="{C84F244A-1E71-41BE-A268-70AB5E02C8D2}"/>
              </a:ext>
            </a:extLst>
          </p:cNvPr>
          <p:cNvSpPr txBox="1"/>
          <p:nvPr/>
        </p:nvSpPr>
        <p:spPr>
          <a:xfrm>
            <a:off x="1215204" y="3806836"/>
            <a:ext cx="2852305" cy="2469907"/>
          </a:xfrm>
          <a:prstGeom prst="rect">
            <a:avLst/>
          </a:prstGeom>
          <a:noFill/>
        </p:spPr>
        <p:txBody>
          <a:bodyPr wrap="square" rtlCol="0">
            <a:spAutoFit/>
          </a:bodyPr>
          <a:lstStyle/>
          <a:p>
            <a:pPr lvl="0" algn="ctr"/>
            <a:r>
              <a:rPr lang="en-US" sz="1600" b="1" dirty="0">
                <a:solidFill>
                  <a:srgbClr val="F16861"/>
                </a:solidFill>
                <a:latin typeface="Roboto Light" panose="02000000000000000000" pitchFamily="2" charset="0"/>
                <a:ea typeface="Roboto Light" panose="02000000000000000000" pitchFamily="2" charset="0"/>
              </a:rPr>
              <a:t>3 ÉQUIPES - 3 VIP</a:t>
            </a:r>
          </a:p>
          <a:p>
            <a:pPr lvl="0" algn="ctr"/>
            <a:endParaRPr lang="en-US" sz="1050" dirty="0">
              <a:latin typeface="Roboto Light" panose="02000000000000000000" pitchFamily="2" charset="0"/>
              <a:ea typeface="Roboto Light" panose="02000000000000000000" pitchFamily="2" charset="0"/>
            </a:endParaRPr>
          </a:p>
          <a:p>
            <a:pPr lvl="0" algn="just"/>
            <a:r>
              <a:rPr lang="fr-FR" sz="1600" dirty="0">
                <a:latin typeface="Roboto Light" panose="02000000000000000000" pitchFamily="2" charset="0"/>
                <a:ea typeface="Roboto Light" panose="02000000000000000000" pitchFamily="2" charset="0"/>
              </a:rPr>
              <a:t>Dans chaque équipe, une personne jouera le rôle de la célébrité. Les autres membres doivent lui poser les bonnes questions afin de compléter son ordonnance beauté adaptée à ses besoins.</a:t>
            </a:r>
            <a:endParaRPr lang="fr-FR" sz="2800" dirty="0"/>
          </a:p>
        </p:txBody>
      </p:sp>
      <p:sp>
        <p:nvSpPr>
          <p:cNvPr id="9" name="Titre 1">
            <a:extLst>
              <a:ext uri="{FF2B5EF4-FFF2-40B4-BE49-F238E27FC236}">
                <a16:creationId xmlns:a16="http://schemas.microsoft.com/office/drawing/2014/main" id="{5843B774-467E-4C9F-965B-22A6011B7166}"/>
              </a:ext>
            </a:extLst>
          </p:cNvPr>
          <p:cNvSpPr txBox="1">
            <a:spLocks/>
          </p:cNvSpPr>
          <p:nvPr/>
        </p:nvSpPr>
        <p:spPr>
          <a:xfrm>
            <a:off x="8614616" y="3906670"/>
            <a:ext cx="2424352" cy="1015662"/>
          </a:xfrm>
          <a:prstGeom prst="rect">
            <a:avLst/>
          </a:prstGeom>
          <a:solidFill>
            <a:srgbClr val="FFE6E4">
              <a:alpha val="61176"/>
            </a:srgbClr>
          </a:solidFill>
        </p:spPr>
        <p:txBody>
          <a:bodyPr vert="horz" lIns="51435" tIns="25718" rIns="51435" bIns="25718"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br>
              <a:rPr lang="fr-FR" sz="400"/>
            </a:br>
            <a:br>
              <a:rPr lang="fr-FR" sz="400"/>
            </a:br>
            <a:br>
              <a:rPr lang="fr-FR" sz="700"/>
            </a:br>
            <a:br>
              <a:rPr lang="fr-FR" sz="700"/>
            </a:br>
            <a:br>
              <a:rPr lang="fr-FR" sz="700"/>
            </a:br>
            <a:br>
              <a:rPr lang="fr-FR" sz="700"/>
            </a:br>
            <a:br>
              <a:rPr lang="fr-FR" sz="700"/>
            </a:br>
            <a:br>
              <a:rPr lang="fr-FR" sz="700"/>
            </a:br>
            <a:r>
              <a:rPr lang="fr-FR" sz="700"/>
              <a:t> </a:t>
            </a:r>
            <a:br>
              <a:rPr lang="fr-FR" sz="700"/>
            </a:br>
            <a:br>
              <a:rPr lang="fr-FR" sz="700"/>
            </a:br>
            <a:r>
              <a:rPr lang="fr-FR" sz="700"/>
              <a:t> </a:t>
            </a:r>
            <a:endParaRPr lang="fr-FR" sz="700" dirty="0"/>
          </a:p>
        </p:txBody>
      </p:sp>
      <p:sp>
        <p:nvSpPr>
          <p:cNvPr id="10" name="ZoneTexte 9">
            <a:extLst>
              <a:ext uri="{FF2B5EF4-FFF2-40B4-BE49-F238E27FC236}">
                <a16:creationId xmlns:a16="http://schemas.microsoft.com/office/drawing/2014/main" id="{A62F558B-8BB3-4337-9FAC-CBD9562D5784}"/>
              </a:ext>
            </a:extLst>
          </p:cNvPr>
          <p:cNvSpPr txBox="1"/>
          <p:nvPr/>
        </p:nvSpPr>
        <p:spPr>
          <a:xfrm>
            <a:off x="8614616" y="3906669"/>
            <a:ext cx="2526960" cy="830997"/>
          </a:xfrm>
          <a:prstGeom prst="rect">
            <a:avLst/>
          </a:prstGeom>
          <a:noFill/>
        </p:spPr>
        <p:txBody>
          <a:bodyPr wrap="square" rtlCol="0">
            <a:spAutoFit/>
          </a:bodyPr>
          <a:lstStyle/>
          <a:p>
            <a:pPr algn="ctr"/>
            <a:r>
              <a:rPr lang="fr-FR" sz="1200" dirty="0">
                <a:latin typeface="Roboto Light" panose="02000000000000000000" pitchFamily="2" charset="0"/>
                <a:ea typeface="Roboto Light" panose="02000000000000000000" pitchFamily="2" charset="0"/>
              </a:rPr>
              <a:t>Les points  </a:t>
            </a:r>
          </a:p>
          <a:p>
            <a:pPr algn="ctr"/>
            <a:endParaRPr lang="fr-FR"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1 point par bonne réponse</a:t>
            </a:r>
          </a:p>
          <a:p>
            <a:pPr algn="ctr"/>
            <a:r>
              <a:rPr lang="fr-FR" sz="1200" dirty="0">
                <a:latin typeface="Roboto Light" panose="02000000000000000000" pitchFamily="2" charset="0"/>
                <a:ea typeface="Roboto Light" panose="02000000000000000000" pitchFamily="2" charset="0"/>
              </a:rPr>
              <a:t>+ 1 point bonus pour le soin</a:t>
            </a:r>
            <a:endParaRPr lang="fr-FR" sz="2800" dirty="0">
              <a:latin typeface="KyivType Sans2" panose="00000500000000000000" charset="0"/>
            </a:endParaRPr>
          </a:p>
        </p:txBody>
      </p:sp>
      <p:sp>
        <p:nvSpPr>
          <p:cNvPr id="11" name="Rectangle 10">
            <a:extLst>
              <a:ext uri="{FF2B5EF4-FFF2-40B4-BE49-F238E27FC236}">
                <a16:creationId xmlns:a16="http://schemas.microsoft.com/office/drawing/2014/main" id="{F4348A6E-0034-4E7A-B9E3-28D0798B1BF1}"/>
              </a:ext>
            </a:extLst>
          </p:cNvPr>
          <p:cNvSpPr/>
          <p:nvPr/>
        </p:nvSpPr>
        <p:spPr>
          <a:xfrm>
            <a:off x="5848404" y="3906669"/>
            <a:ext cx="2668040" cy="1015663"/>
          </a:xfrm>
          <a:prstGeom prst="rect">
            <a:avLst/>
          </a:prstGeom>
          <a:solidFill>
            <a:srgbClr val="FDD6C2"/>
          </a:solidFill>
        </p:spPr>
        <p:txBody>
          <a:bodyPr wrap="square">
            <a:spAutoFit/>
          </a:bodyPr>
          <a:lstStyle/>
          <a:p>
            <a:pPr lvl="0"/>
            <a:r>
              <a:rPr lang="fr-FR" sz="1200" dirty="0">
                <a:latin typeface="Roboto Light" panose="02000000000000000000" pitchFamily="2" charset="0"/>
                <a:ea typeface="Roboto Light" panose="02000000000000000000" pitchFamily="2" charset="0"/>
              </a:rPr>
              <a:t>1</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a:latin typeface="Roboto Light" panose="02000000000000000000" pitchFamily="2" charset="0"/>
                <a:ea typeface="Roboto Light" panose="02000000000000000000" pitchFamily="2" charset="0"/>
              </a:rPr>
              <a:t>Poser des questions à chacune des stars et noter les infos clés (5mn)</a:t>
            </a:r>
          </a:p>
          <a:p>
            <a:pPr lvl="0"/>
            <a:r>
              <a:rPr lang="fr-FR" sz="1200" dirty="0">
                <a:latin typeface="Roboto Light" panose="02000000000000000000" pitchFamily="2" charset="0"/>
                <a:ea typeface="Roboto Light" panose="02000000000000000000" pitchFamily="2" charset="0"/>
              </a:rPr>
              <a:t>2</a:t>
            </a:r>
            <a:r>
              <a:rPr lang="fr-FR" sz="1200" dirty="0">
                <a:latin typeface="Roboto Light" panose="02000000000000000000" pitchFamily="2" charset="0"/>
                <a:ea typeface="Roboto Light" panose="02000000000000000000" pitchFamily="2" charset="0"/>
                <a:sym typeface="Wingdings" panose="05000000000000000000" pitchFamily="2" charset="2"/>
              </a:rPr>
              <a:t> </a:t>
            </a:r>
            <a:r>
              <a:rPr lang="fr-FR" sz="1200" dirty="0">
                <a:latin typeface="Roboto Light" panose="02000000000000000000" pitchFamily="2" charset="0"/>
                <a:ea typeface="Roboto Light" panose="02000000000000000000" pitchFamily="2" charset="0"/>
              </a:rPr>
              <a:t>Remplir son ordonnance beauté </a:t>
            </a:r>
            <a:br>
              <a:rPr lang="fr-FR" sz="1200" dirty="0">
                <a:latin typeface="Roboto Light" panose="02000000000000000000" pitchFamily="2" charset="0"/>
                <a:ea typeface="Roboto Light" panose="02000000000000000000" pitchFamily="2" charset="0"/>
              </a:rPr>
            </a:br>
            <a:r>
              <a:rPr lang="fr-FR" sz="1200" dirty="0">
                <a:latin typeface="Roboto Light" panose="02000000000000000000" pitchFamily="2" charset="0"/>
                <a:ea typeface="Roboto Light" panose="02000000000000000000" pitchFamily="2" charset="0"/>
              </a:rPr>
              <a:t>(10 produits)</a:t>
            </a:r>
          </a:p>
        </p:txBody>
      </p:sp>
      <p:sp>
        <p:nvSpPr>
          <p:cNvPr id="12" name="Titre 3">
            <a:extLst>
              <a:ext uri="{FF2B5EF4-FFF2-40B4-BE49-F238E27FC236}">
                <a16:creationId xmlns:a16="http://schemas.microsoft.com/office/drawing/2014/main" id="{70946A64-F9D1-4092-BD27-1DDD75DB99A3}"/>
              </a:ext>
            </a:extLst>
          </p:cNvPr>
          <p:cNvSpPr txBox="1">
            <a:spLocks/>
          </p:cNvSpPr>
          <p:nvPr/>
        </p:nvSpPr>
        <p:spPr>
          <a:xfrm>
            <a:off x="6917101" y="2377903"/>
            <a:ext cx="2583440" cy="294618"/>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600" dirty="0">
                <a:solidFill>
                  <a:srgbClr val="F16861"/>
                </a:solidFill>
                <a:latin typeface="KyivType Sans2" panose="00000500000000000000" charset="0"/>
              </a:rPr>
              <a:t>OBJECTIFS </a:t>
            </a:r>
          </a:p>
        </p:txBody>
      </p:sp>
      <p:sp>
        <p:nvSpPr>
          <p:cNvPr id="13" name="ZoneTexte 12">
            <a:extLst>
              <a:ext uri="{FF2B5EF4-FFF2-40B4-BE49-F238E27FC236}">
                <a16:creationId xmlns:a16="http://schemas.microsoft.com/office/drawing/2014/main" id="{298D6BC9-4603-41B6-A058-7E990A0A213C}"/>
              </a:ext>
            </a:extLst>
          </p:cNvPr>
          <p:cNvSpPr txBox="1"/>
          <p:nvPr/>
        </p:nvSpPr>
        <p:spPr>
          <a:xfrm>
            <a:off x="5848405" y="2819830"/>
            <a:ext cx="5184674" cy="830997"/>
          </a:xfrm>
          <a:prstGeom prst="rect">
            <a:avLst/>
          </a:prstGeom>
          <a:noFill/>
          <a:ln>
            <a:solidFill>
              <a:srgbClr val="FDD6C2"/>
            </a:solidFill>
          </a:ln>
        </p:spPr>
        <p:txBody>
          <a:bodyPr wrap="square" rtlCol="0">
            <a:spAutoFit/>
          </a:bodyPr>
          <a:lstStyle/>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Apprendre à poser les bonnes questions pour obtenir un diagnostic de peau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Pratiquer l'écoute active et retenir les informations importantes </a:t>
            </a:r>
          </a:p>
          <a:p>
            <a:pPr marL="160734" indent="-160734" algn="just">
              <a:buFont typeface="Wingdings" panose="05000000000000000000" pitchFamily="2" charset="2"/>
              <a:buChar char="ü"/>
            </a:pPr>
            <a:r>
              <a:rPr lang="fr-FR" sz="1200" dirty="0">
                <a:latin typeface="Roboto Light" panose="02000000000000000000" pitchFamily="2" charset="0"/>
                <a:ea typeface="Roboto Light" panose="02000000000000000000" pitchFamily="2" charset="0"/>
              </a:rPr>
              <a:t>Utiliser l'ordonnance beauté de manière systématique et efficace</a:t>
            </a:r>
          </a:p>
        </p:txBody>
      </p:sp>
      <p:sp>
        <p:nvSpPr>
          <p:cNvPr id="14" name="Titre 3">
            <a:extLst>
              <a:ext uri="{FF2B5EF4-FFF2-40B4-BE49-F238E27FC236}">
                <a16:creationId xmlns:a16="http://schemas.microsoft.com/office/drawing/2014/main" id="{1E3C8169-F1A5-41FB-9C6D-BDA27CD970CB}"/>
              </a:ext>
            </a:extLst>
          </p:cNvPr>
          <p:cNvSpPr txBox="1">
            <a:spLocks/>
          </p:cNvSpPr>
          <p:nvPr/>
        </p:nvSpPr>
        <p:spPr>
          <a:xfrm>
            <a:off x="4319886" y="1049374"/>
            <a:ext cx="3552230" cy="298687"/>
          </a:xfrm>
          <a:prstGeom prst="rect">
            <a:avLst/>
          </a:prstGeom>
        </p:spPr>
        <p:txBody>
          <a:bodyPr vert="horz" lIns="51435" tIns="25718" rIns="51435" bIns="25718"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nSpc>
                <a:spcPct val="100000"/>
              </a:lnSpc>
            </a:pPr>
            <a:r>
              <a:rPr lang="fr-FR" sz="1800" dirty="0">
                <a:latin typeface="KyivType Sans2" panose="00000500000000000000" charset="0"/>
              </a:rPr>
              <a:t>L’ORDONNANCE BEAUTÉ</a:t>
            </a:r>
          </a:p>
        </p:txBody>
      </p:sp>
    </p:spTree>
    <p:extLst>
      <p:ext uri="{BB962C8B-B14F-4D97-AF65-F5344CB8AC3E}">
        <p14:creationId xmlns:p14="http://schemas.microsoft.com/office/powerpoint/2010/main" val="4133619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10FBB436-DA4A-48EB-8DD9-70C85BDF5B47}"/>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RDV VIP</a:t>
            </a:r>
          </a:p>
        </p:txBody>
      </p:sp>
      <p:pic>
        <p:nvPicPr>
          <p:cNvPr id="8" name="Graphique 7" descr="Ligne fléchée : droite contour">
            <a:extLst>
              <a:ext uri="{FF2B5EF4-FFF2-40B4-BE49-F238E27FC236}">
                <a16:creationId xmlns:a16="http://schemas.microsoft.com/office/drawing/2014/main" id="{90F19BB3-BD58-41C2-BB9C-FEFBD72900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1858926" y="3370522"/>
            <a:ext cx="563525" cy="914400"/>
          </a:xfrm>
          <a:prstGeom prst="rect">
            <a:avLst/>
          </a:prstGeom>
        </p:spPr>
      </p:pic>
      <p:pic>
        <p:nvPicPr>
          <p:cNvPr id="9" name="Graphique 8" descr="Ligne fléchée : droite contour">
            <a:extLst>
              <a:ext uri="{FF2B5EF4-FFF2-40B4-BE49-F238E27FC236}">
                <a16:creationId xmlns:a16="http://schemas.microsoft.com/office/drawing/2014/main" id="{F3955387-2482-4323-A66A-7CB994F606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9769547" y="3312042"/>
            <a:ext cx="563525" cy="914400"/>
          </a:xfrm>
          <a:prstGeom prst="rect">
            <a:avLst/>
          </a:prstGeom>
        </p:spPr>
      </p:pic>
      <p:pic>
        <p:nvPicPr>
          <p:cNvPr id="10" name="Graphique 9" descr="Ligne fléchée : droite contour">
            <a:extLst>
              <a:ext uri="{FF2B5EF4-FFF2-40B4-BE49-F238E27FC236}">
                <a16:creationId xmlns:a16="http://schemas.microsoft.com/office/drawing/2014/main" id="{A13ADBAD-4AC5-4A7A-90A8-004B55E38B7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a:off x="5814237" y="3312043"/>
            <a:ext cx="563525" cy="914400"/>
          </a:xfrm>
          <a:prstGeom prst="rect">
            <a:avLst/>
          </a:prstGeom>
        </p:spPr>
      </p:pic>
      <p:sp>
        <p:nvSpPr>
          <p:cNvPr id="11" name="ZoneTexte 10">
            <a:extLst>
              <a:ext uri="{FF2B5EF4-FFF2-40B4-BE49-F238E27FC236}">
                <a16:creationId xmlns:a16="http://schemas.microsoft.com/office/drawing/2014/main" id="{0FF66A50-6816-40F4-87E4-D951CA5B9B3C}"/>
              </a:ext>
            </a:extLst>
          </p:cNvPr>
          <p:cNvSpPr txBox="1"/>
          <p:nvPr/>
        </p:nvSpPr>
        <p:spPr>
          <a:xfrm>
            <a:off x="403225" y="4321339"/>
            <a:ext cx="2829073" cy="1384995"/>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ANTI AGE : </a:t>
            </a:r>
          </a:p>
          <a:p>
            <a:pPr algn="just"/>
            <a:r>
              <a:rPr lang="fr-FR" sz="1200" dirty="0">
                <a:latin typeface="Roboto Light" panose="02000000000000000000" pitchFamily="2" charset="0"/>
                <a:ea typeface="Roboto Light" panose="02000000000000000000" pitchFamily="2" charset="0"/>
              </a:rPr>
              <a:t>AGE CORRECTION &amp; AGE EXCEPTION</a:t>
            </a:r>
          </a:p>
          <a:p>
            <a:pPr algn="just"/>
            <a:r>
              <a:rPr lang="fr-FR" sz="1200" dirty="0">
                <a:latin typeface="Roboto Light" panose="02000000000000000000" pitchFamily="2" charset="0"/>
                <a:ea typeface="Roboto Light" panose="02000000000000000000" pitchFamily="2" charset="0"/>
              </a:rPr>
              <a:t>SERUM C20</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SOINS :</a:t>
            </a:r>
          </a:p>
          <a:p>
            <a:pPr algn="just"/>
            <a:r>
              <a:rPr lang="fr-FR" sz="1200" dirty="0">
                <a:latin typeface="Roboto Light" panose="02000000000000000000" pitchFamily="2" charset="0"/>
                <a:ea typeface="Roboto Light" panose="02000000000000000000" pitchFamily="2" charset="0"/>
              </a:rPr>
              <a:t>VITAMIN C</a:t>
            </a:r>
            <a:r>
              <a:rPr lang="fr-FR" sz="1200" baseline="30000" dirty="0">
                <a:latin typeface="Roboto Light" panose="02000000000000000000" pitchFamily="2" charset="0"/>
                <a:ea typeface="Roboto Light" panose="02000000000000000000" pitchFamily="2" charset="0"/>
              </a:rPr>
              <a:t>25</a:t>
            </a:r>
          </a:p>
          <a:p>
            <a:pPr algn="just"/>
            <a:r>
              <a:rPr lang="fr-FR" sz="1200" dirty="0">
                <a:latin typeface="Roboto Light" panose="02000000000000000000" pitchFamily="2" charset="0"/>
                <a:ea typeface="Roboto Light" panose="02000000000000000000" pitchFamily="2" charset="0"/>
              </a:rPr>
              <a:t>EXCELLENCE CODE</a:t>
            </a:r>
            <a:endParaRPr lang="fr-FR" sz="2800" dirty="0">
              <a:latin typeface="KyivType Sans2" panose="00000500000000000000" charset="0"/>
            </a:endParaRPr>
          </a:p>
        </p:txBody>
      </p:sp>
      <p:sp>
        <p:nvSpPr>
          <p:cNvPr id="14" name="ZoneTexte 13">
            <a:extLst>
              <a:ext uri="{FF2B5EF4-FFF2-40B4-BE49-F238E27FC236}">
                <a16:creationId xmlns:a16="http://schemas.microsoft.com/office/drawing/2014/main" id="{8BC3AD69-4D53-42A8-B068-9F227FADAC6A}"/>
              </a:ext>
            </a:extLst>
          </p:cNvPr>
          <p:cNvSpPr txBox="1"/>
          <p:nvPr/>
        </p:nvSpPr>
        <p:spPr>
          <a:xfrm>
            <a:off x="4681462" y="4321338"/>
            <a:ext cx="2829073" cy="1200329"/>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PEAU NEUVE :</a:t>
            </a:r>
          </a:p>
          <a:p>
            <a:r>
              <a:rPr lang="fr-FR" sz="1200" dirty="0">
                <a:latin typeface="Roboto Light" panose="02000000000000000000" pitchFamily="2" charset="0"/>
                <a:ea typeface="Roboto Light" panose="02000000000000000000" pitchFamily="2" charset="0"/>
              </a:rPr>
              <a:t>NUDE PERFECT &amp; PRODUITS REVOVATEURS </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SOIN :</a:t>
            </a:r>
          </a:p>
          <a:p>
            <a:pPr algn="just"/>
            <a:r>
              <a:rPr lang="fr-FR" sz="1200" dirty="0">
                <a:latin typeface="Roboto Light" panose="02000000000000000000" pitchFamily="2" charset="0"/>
                <a:ea typeface="Roboto Light" panose="02000000000000000000" pitchFamily="2" charset="0"/>
              </a:rPr>
              <a:t>PEELING</a:t>
            </a:r>
            <a:r>
              <a:rPr lang="fr-FR" sz="1200" baseline="30000" dirty="0">
                <a:latin typeface="Roboto Light" panose="02000000000000000000" pitchFamily="2" charset="0"/>
                <a:ea typeface="Roboto Light" panose="02000000000000000000" pitchFamily="2" charset="0"/>
              </a:rPr>
              <a:t>30</a:t>
            </a:r>
            <a:endParaRPr lang="fr-FR" sz="2800" baseline="30000" dirty="0">
              <a:latin typeface="KyivType Sans2" panose="00000500000000000000" charset="0"/>
            </a:endParaRPr>
          </a:p>
        </p:txBody>
      </p:sp>
      <p:sp>
        <p:nvSpPr>
          <p:cNvPr id="15" name="ZoneTexte 14">
            <a:extLst>
              <a:ext uri="{FF2B5EF4-FFF2-40B4-BE49-F238E27FC236}">
                <a16:creationId xmlns:a16="http://schemas.microsoft.com/office/drawing/2014/main" id="{CA660637-9FF9-4846-8FC4-C645F1542E6D}"/>
              </a:ext>
            </a:extLst>
          </p:cNvPr>
          <p:cNvSpPr txBox="1"/>
          <p:nvPr/>
        </p:nvSpPr>
        <p:spPr>
          <a:xfrm>
            <a:off x="8636772" y="4321338"/>
            <a:ext cx="2829073" cy="1015663"/>
          </a:xfrm>
          <a:prstGeom prst="rect">
            <a:avLst/>
          </a:prstGeom>
          <a:solidFill>
            <a:srgbClr val="D9CCE0"/>
          </a:solidFill>
        </p:spPr>
        <p:txBody>
          <a:bodyPr wrap="square" rtlCol="0">
            <a:spAutoFit/>
          </a:bodyPr>
          <a:lstStyle/>
          <a:p>
            <a:pPr algn="just"/>
            <a:r>
              <a:rPr lang="fr-FR" sz="1200" dirty="0">
                <a:latin typeface="Roboto Light" panose="02000000000000000000" pitchFamily="2" charset="0"/>
                <a:ea typeface="Roboto Light" panose="02000000000000000000" pitchFamily="2" charset="0"/>
              </a:rPr>
              <a:t>ANTI-IMPERFECTIONS :</a:t>
            </a:r>
          </a:p>
          <a:p>
            <a:r>
              <a:rPr lang="fr-FR" sz="1200" dirty="0">
                <a:latin typeface="Roboto Light" panose="02000000000000000000" pitchFamily="2" charset="0"/>
                <a:ea typeface="Roboto Light" panose="02000000000000000000" pitchFamily="2" charset="0"/>
              </a:rPr>
              <a:t>PURIFIER &amp; MATIFIER</a:t>
            </a:r>
          </a:p>
          <a:p>
            <a:pPr algn="just"/>
            <a:endParaRPr lang="fr-FR" sz="1200" dirty="0">
              <a:latin typeface="Roboto Light" panose="02000000000000000000" pitchFamily="2" charset="0"/>
              <a:ea typeface="Roboto Light" panose="02000000000000000000" pitchFamily="2" charset="0"/>
            </a:endParaRPr>
          </a:p>
          <a:p>
            <a:pPr algn="just"/>
            <a:r>
              <a:rPr lang="fr-FR" sz="1200" dirty="0">
                <a:latin typeface="Roboto Light" panose="02000000000000000000" pitchFamily="2" charset="0"/>
                <a:ea typeface="Roboto Light" panose="02000000000000000000" pitchFamily="2" charset="0"/>
              </a:rPr>
              <a:t>SOIN :</a:t>
            </a:r>
          </a:p>
          <a:p>
            <a:pPr algn="just"/>
            <a:r>
              <a:rPr lang="fr-FR" sz="1200" dirty="0">
                <a:latin typeface="Roboto Light" panose="02000000000000000000" pitchFamily="2" charset="0"/>
                <a:ea typeface="Roboto Light" panose="02000000000000000000" pitchFamily="2" charset="0"/>
              </a:rPr>
              <a:t>PURETE</a:t>
            </a:r>
            <a:r>
              <a:rPr lang="fr-FR" sz="1200" baseline="30000" dirty="0">
                <a:latin typeface="Roboto Light" panose="02000000000000000000" pitchFamily="2" charset="0"/>
                <a:ea typeface="Roboto Light" panose="02000000000000000000" pitchFamily="2" charset="0"/>
              </a:rPr>
              <a:t>20</a:t>
            </a:r>
            <a:endParaRPr lang="fr-FR" sz="2800" baseline="30000" dirty="0">
              <a:latin typeface="KyivType Sans2" panose="00000500000000000000" charset="0"/>
            </a:endParaRPr>
          </a:p>
        </p:txBody>
      </p:sp>
      <p:graphicFrame>
        <p:nvGraphicFramePr>
          <p:cNvPr id="2" name="Objet 1">
            <a:extLst>
              <a:ext uri="{FF2B5EF4-FFF2-40B4-BE49-F238E27FC236}">
                <a16:creationId xmlns:a16="http://schemas.microsoft.com/office/drawing/2014/main" id="{2BC649FE-33A7-4873-A78C-97C76F3069CE}"/>
              </a:ext>
            </a:extLst>
          </p:cNvPr>
          <p:cNvGraphicFramePr>
            <a:graphicFrameLocks noChangeAspect="1"/>
          </p:cNvGraphicFramePr>
          <p:nvPr>
            <p:extLst>
              <p:ext uri="{D42A27DB-BD31-4B8C-83A1-F6EECF244321}">
                <p14:modId xmlns:p14="http://schemas.microsoft.com/office/powerpoint/2010/main" val="3306221816"/>
              </p:ext>
            </p:extLst>
          </p:nvPr>
        </p:nvGraphicFramePr>
        <p:xfrm>
          <a:off x="403223" y="1390157"/>
          <a:ext cx="11385550" cy="2074235"/>
        </p:xfrm>
        <a:graphic>
          <a:graphicData uri="http://schemas.openxmlformats.org/presentationml/2006/ole">
            <mc:AlternateContent xmlns:mc="http://schemas.openxmlformats.org/markup-compatibility/2006">
              <mc:Choice xmlns:v="urn:schemas-microsoft-com:vml" Requires="v">
                <p:oleObj spid="_x0000_s5128" name="Bitmap Image" r:id="rId6" imgW="7947720" imgH="1447920" progId="PBrush">
                  <p:embed/>
                </p:oleObj>
              </mc:Choice>
              <mc:Fallback>
                <p:oleObj name="Bitmap Image" r:id="rId6" imgW="7947720" imgH="1447920" progId="PBrush">
                  <p:embed/>
                  <p:pic>
                    <p:nvPicPr>
                      <p:cNvPr id="0" name=""/>
                      <p:cNvPicPr/>
                      <p:nvPr/>
                    </p:nvPicPr>
                    <p:blipFill>
                      <a:blip r:embed="rId7"/>
                      <a:stretch>
                        <a:fillRect/>
                      </a:stretch>
                    </p:blipFill>
                    <p:spPr>
                      <a:xfrm>
                        <a:off x="403223" y="1390157"/>
                        <a:ext cx="11385550" cy="2074235"/>
                      </a:xfrm>
                      <a:prstGeom prst="rect">
                        <a:avLst/>
                      </a:prstGeom>
                    </p:spPr>
                  </p:pic>
                </p:oleObj>
              </mc:Fallback>
            </mc:AlternateContent>
          </a:graphicData>
        </a:graphic>
      </p:graphicFrame>
    </p:spTree>
    <p:extLst>
      <p:ext uri="{BB962C8B-B14F-4D97-AF65-F5344CB8AC3E}">
        <p14:creationId xmlns:p14="http://schemas.microsoft.com/office/powerpoint/2010/main" val="2114630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2">
            <a:extLst>
              <a:ext uri="{FF2B5EF4-FFF2-40B4-BE49-F238E27FC236}">
                <a16:creationId xmlns:a16="http://schemas.microsoft.com/office/drawing/2014/main" id="{EA50829C-C233-4547-BFC5-02C70A5BEEC9}"/>
              </a:ext>
            </a:extLst>
          </p:cNvPr>
          <p:cNvSpPr>
            <a:spLocks noGrp="1"/>
          </p:cNvSpPr>
          <p:nvPr>
            <p:ph type="title"/>
          </p:nvPr>
        </p:nvSpPr>
        <p:spPr>
          <a:xfrm>
            <a:off x="838200" y="254369"/>
            <a:ext cx="10515600" cy="792036"/>
          </a:xfrm>
        </p:spPr>
        <p:txBody>
          <a:bodyPr vert="horz" lIns="91440" tIns="45720" rIns="91440" bIns="45720" rtlCol="0" anchor="ctr">
            <a:normAutofit/>
          </a:bodyPr>
          <a:lstStyle/>
          <a:p>
            <a:pPr algn="ctr"/>
            <a:r>
              <a:rPr lang="fr-FR" sz="4800" dirty="0">
                <a:solidFill>
                  <a:srgbClr val="3E3E3E"/>
                </a:solidFill>
                <a:latin typeface="KyivType Sans2" panose="00000500000000000000" pitchFamily="50" charset="0"/>
              </a:rPr>
              <a:t>RDV VIP</a:t>
            </a:r>
          </a:p>
        </p:txBody>
      </p:sp>
      <p:graphicFrame>
        <p:nvGraphicFramePr>
          <p:cNvPr id="2" name="Objet 1">
            <a:extLst>
              <a:ext uri="{FF2B5EF4-FFF2-40B4-BE49-F238E27FC236}">
                <a16:creationId xmlns:a16="http://schemas.microsoft.com/office/drawing/2014/main" id="{D8742163-EA3A-4DAC-AC6F-08800E6C1AC1}"/>
              </a:ext>
            </a:extLst>
          </p:cNvPr>
          <p:cNvGraphicFramePr>
            <a:graphicFrameLocks noChangeAspect="1"/>
          </p:cNvGraphicFramePr>
          <p:nvPr>
            <p:extLst>
              <p:ext uri="{D42A27DB-BD31-4B8C-83A1-F6EECF244321}">
                <p14:modId xmlns:p14="http://schemas.microsoft.com/office/powerpoint/2010/main" val="371319859"/>
              </p:ext>
            </p:extLst>
          </p:nvPr>
        </p:nvGraphicFramePr>
        <p:xfrm>
          <a:off x="2036685" y="1046405"/>
          <a:ext cx="8118630" cy="4985427"/>
        </p:xfrm>
        <a:graphic>
          <a:graphicData uri="http://schemas.openxmlformats.org/presentationml/2006/ole">
            <mc:AlternateContent xmlns:mc="http://schemas.openxmlformats.org/markup-compatibility/2006">
              <mc:Choice xmlns:v="urn:schemas-microsoft-com:vml" Requires="v">
                <p:oleObj spid="_x0000_s2058" name="Bitmap Image" r:id="rId3" imgW="5212080" imgH="3200400" progId="PBrush">
                  <p:embed/>
                </p:oleObj>
              </mc:Choice>
              <mc:Fallback>
                <p:oleObj name="Bitmap Image" r:id="rId3" imgW="5212080" imgH="3200400" progId="PBrush">
                  <p:embed/>
                  <p:pic>
                    <p:nvPicPr>
                      <p:cNvPr id="0" name=""/>
                      <p:cNvPicPr/>
                      <p:nvPr/>
                    </p:nvPicPr>
                    <p:blipFill>
                      <a:blip r:embed="rId4"/>
                      <a:stretch>
                        <a:fillRect/>
                      </a:stretch>
                    </p:blipFill>
                    <p:spPr>
                      <a:xfrm>
                        <a:off x="2036685" y="1046405"/>
                        <a:ext cx="8118630" cy="4985427"/>
                      </a:xfrm>
                      <a:prstGeom prst="rect">
                        <a:avLst/>
                      </a:prstGeom>
                    </p:spPr>
                  </p:pic>
                </p:oleObj>
              </mc:Fallback>
            </mc:AlternateContent>
          </a:graphicData>
        </a:graphic>
      </p:graphicFrame>
    </p:spTree>
    <p:extLst>
      <p:ext uri="{BB962C8B-B14F-4D97-AF65-F5344CB8AC3E}">
        <p14:creationId xmlns:p14="http://schemas.microsoft.com/office/powerpoint/2010/main" val="22255447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2492</TotalTime>
  <Words>1515</Words>
  <Application>Microsoft Office PowerPoint</Application>
  <PresentationFormat>Grand écran</PresentationFormat>
  <Paragraphs>220</Paragraphs>
  <Slides>21</Slides>
  <Notes>15</Notes>
  <HiddenSlides>0</HiddenSlides>
  <MMClips>1</MMClips>
  <ScaleCrop>false</ScaleCrop>
  <HeadingPairs>
    <vt:vector size="8" baseType="variant">
      <vt:variant>
        <vt:lpstr>Polices utilisées</vt:lpstr>
      </vt:variant>
      <vt:variant>
        <vt:i4>8</vt:i4>
      </vt:variant>
      <vt:variant>
        <vt:lpstr>Thème</vt:lpstr>
      </vt:variant>
      <vt:variant>
        <vt:i4>1</vt:i4>
      </vt:variant>
      <vt:variant>
        <vt:lpstr>Serveurs OLE incorporés</vt:lpstr>
      </vt:variant>
      <vt:variant>
        <vt:i4>1</vt:i4>
      </vt:variant>
      <vt:variant>
        <vt:lpstr>Titres des diapositives</vt:lpstr>
      </vt:variant>
      <vt:variant>
        <vt:i4>21</vt:i4>
      </vt:variant>
    </vt:vector>
  </HeadingPairs>
  <TitlesOfParts>
    <vt:vector size="31" baseType="lpstr">
      <vt:lpstr>Arial</vt:lpstr>
      <vt:lpstr>Calibri</vt:lpstr>
      <vt:lpstr>Calibri Light</vt:lpstr>
      <vt:lpstr>KyivType Sans Medium2</vt:lpstr>
      <vt:lpstr>KyivType Sans2</vt:lpstr>
      <vt:lpstr>Midnight Signature</vt:lpstr>
      <vt:lpstr>Roboto Light</vt:lpstr>
      <vt:lpstr>Wingdings</vt:lpstr>
      <vt:lpstr>Thème Office</vt:lpstr>
      <vt:lpstr>Bitmap Image</vt:lpstr>
      <vt:lpstr>Présentation PowerPoint</vt:lpstr>
      <vt:lpstr>Présentation PowerPoint</vt:lpstr>
      <vt:lpstr>Formation validation</vt:lpstr>
      <vt:lpstr>Formation validation</vt:lpstr>
      <vt:lpstr>Formation validation Programme</vt:lpstr>
      <vt:lpstr>Le Savant Fou</vt:lpstr>
      <vt:lpstr>RDV VIP</vt:lpstr>
      <vt:lpstr>RDV VIP</vt:lpstr>
      <vt:lpstr>RDV VIP</vt:lpstr>
      <vt:lpstr>Présentation PowerPoint</vt:lpstr>
      <vt:lpstr>Présentation PowerPoint</vt:lpstr>
      <vt:lpstr>La Grande Battle &amp; le Vrai/Faux</vt:lpstr>
      <vt:lpstr>Pratique</vt:lpstr>
      <vt:lpstr>Fin de formation</vt:lpstr>
      <vt:lpstr>Fin de formation</vt:lpstr>
      <vt:lpstr>Mise en place</vt:lpstr>
      <vt:lpstr>Galerie photo</vt:lpstr>
      <vt:lpstr>Galerie photo</vt:lpstr>
      <vt:lpstr>Galerie photo</vt:lpstr>
      <vt:lpstr>Vidéo de présentation</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BASSON Sophie</dc:creator>
  <cp:lastModifiedBy>BASSON Sophie</cp:lastModifiedBy>
  <cp:revision>12</cp:revision>
  <dcterms:created xsi:type="dcterms:W3CDTF">2023-04-03T15:21:26Z</dcterms:created>
  <dcterms:modified xsi:type="dcterms:W3CDTF">2023-04-18T08:16:58Z</dcterms:modified>
</cp:coreProperties>
</file>